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3" r:id="rId8"/>
    <p:sldId id="262"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89A3F-0A9F-29AE-AD91-7C446884BFF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54EE4BA-8835-797A-4D6C-B7B6EF62178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0F3CD-E606-8162-A4F2-EA6849745FC2}"/>
              </a:ext>
            </a:extLst>
          </p:cNvPr>
          <p:cNvSpPr>
            <a:spLocks noGrp="1"/>
          </p:cNvSpPr>
          <p:nvPr>
            <p:ph type="dt" sz="half" idx="10"/>
          </p:nvPr>
        </p:nvSpPr>
        <p:spPr/>
        <p:txBody>
          <a:bodyPr/>
          <a:lstStyle/>
          <a:p>
            <a:fld id="{1A348AEE-E00D-49E6-9135-51C57348D7B8}" type="datetimeFigureOut">
              <a:rPr lang="en-GB" smtClean="0"/>
              <a:t>30/11/2023</a:t>
            </a:fld>
            <a:endParaRPr lang="en-GB"/>
          </a:p>
        </p:txBody>
      </p:sp>
      <p:sp>
        <p:nvSpPr>
          <p:cNvPr id="5" name="Footer Placeholder 4">
            <a:extLst>
              <a:ext uri="{FF2B5EF4-FFF2-40B4-BE49-F238E27FC236}">
                <a16:creationId xmlns:a16="http://schemas.microsoft.com/office/drawing/2014/main" id="{46D8203F-05C0-A309-041F-0638B75A34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20BEEB-1071-E830-9D49-67BCFEBED505}"/>
              </a:ext>
            </a:extLst>
          </p:cNvPr>
          <p:cNvSpPr>
            <a:spLocks noGrp="1"/>
          </p:cNvSpPr>
          <p:nvPr>
            <p:ph type="sldNum" sz="quarter" idx="12"/>
          </p:nvPr>
        </p:nvSpPr>
        <p:spPr/>
        <p:txBody>
          <a:bodyPr/>
          <a:lstStyle/>
          <a:p>
            <a:fld id="{CA93DE83-BFA2-4ED2-B354-FAD2DD015A60}" type="slidenum">
              <a:rPr lang="en-GB" smtClean="0"/>
              <a:t>‹#›</a:t>
            </a:fld>
            <a:endParaRPr lang="en-GB"/>
          </a:p>
        </p:txBody>
      </p:sp>
    </p:spTree>
    <p:extLst>
      <p:ext uri="{BB962C8B-B14F-4D97-AF65-F5344CB8AC3E}">
        <p14:creationId xmlns:p14="http://schemas.microsoft.com/office/powerpoint/2010/main" val="3989509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5FD28-C090-E45C-32C8-519415DD9D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D9BD55-9BA0-C019-9035-6E65D6F5486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FE8C18-DE5A-DC2C-2124-FA000160DC30}"/>
              </a:ext>
            </a:extLst>
          </p:cNvPr>
          <p:cNvSpPr>
            <a:spLocks noGrp="1"/>
          </p:cNvSpPr>
          <p:nvPr>
            <p:ph type="dt" sz="half" idx="10"/>
          </p:nvPr>
        </p:nvSpPr>
        <p:spPr/>
        <p:txBody>
          <a:bodyPr/>
          <a:lstStyle/>
          <a:p>
            <a:fld id="{1A348AEE-E00D-49E6-9135-51C57348D7B8}" type="datetimeFigureOut">
              <a:rPr lang="en-GB" smtClean="0"/>
              <a:t>30/11/2023</a:t>
            </a:fld>
            <a:endParaRPr lang="en-GB"/>
          </a:p>
        </p:txBody>
      </p:sp>
      <p:sp>
        <p:nvSpPr>
          <p:cNvPr id="5" name="Footer Placeholder 4">
            <a:extLst>
              <a:ext uri="{FF2B5EF4-FFF2-40B4-BE49-F238E27FC236}">
                <a16:creationId xmlns:a16="http://schemas.microsoft.com/office/drawing/2014/main" id="{E36FFFE6-8506-7CEF-12E0-364A56AEFC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92D58-074E-D084-FD8A-E2377A6A4D17}"/>
              </a:ext>
            </a:extLst>
          </p:cNvPr>
          <p:cNvSpPr>
            <a:spLocks noGrp="1"/>
          </p:cNvSpPr>
          <p:nvPr>
            <p:ph type="sldNum" sz="quarter" idx="12"/>
          </p:nvPr>
        </p:nvSpPr>
        <p:spPr/>
        <p:txBody>
          <a:bodyPr/>
          <a:lstStyle/>
          <a:p>
            <a:fld id="{CA93DE83-BFA2-4ED2-B354-FAD2DD015A60}" type="slidenum">
              <a:rPr lang="en-GB" smtClean="0"/>
              <a:t>‹#›</a:t>
            </a:fld>
            <a:endParaRPr lang="en-GB"/>
          </a:p>
        </p:txBody>
      </p:sp>
    </p:spTree>
    <p:extLst>
      <p:ext uri="{BB962C8B-B14F-4D97-AF65-F5344CB8AC3E}">
        <p14:creationId xmlns:p14="http://schemas.microsoft.com/office/powerpoint/2010/main" val="9705207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DE211-D4BF-DD58-1EA7-D91458D375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D72BA0C-375F-A18D-70D5-9ADC63FBA96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75C42C7-8FF5-A996-8EDF-D6AB488702AA}"/>
              </a:ext>
            </a:extLst>
          </p:cNvPr>
          <p:cNvSpPr>
            <a:spLocks noGrp="1"/>
          </p:cNvSpPr>
          <p:nvPr>
            <p:ph type="dt" sz="half" idx="10"/>
          </p:nvPr>
        </p:nvSpPr>
        <p:spPr/>
        <p:txBody>
          <a:bodyPr/>
          <a:lstStyle/>
          <a:p>
            <a:fld id="{1A348AEE-E00D-49E6-9135-51C57348D7B8}" type="datetimeFigureOut">
              <a:rPr lang="en-GB" smtClean="0"/>
              <a:t>30/11/2023</a:t>
            </a:fld>
            <a:endParaRPr lang="en-GB"/>
          </a:p>
        </p:txBody>
      </p:sp>
      <p:sp>
        <p:nvSpPr>
          <p:cNvPr id="5" name="Footer Placeholder 4">
            <a:extLst>
              <a:ext uri="{FF2B5EF4-FFF2-40B4-BE49-F238E27FC236}">
                <a16:creationId xmlns:a16="http://schemas.microsoft.com/office/drawing/2014/main" id="{5D4A4F9C-5A41-7E2F-BEAA-1C90CC0013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C10F6A-A1F1-4189-1128-F5EB891C0C04}"/>
              </a:ext>
            </a:extLst>
          </p:cNvPr>
          <p:cNvSpPr>
            <a:spLocks noGrp="1"/>
          </p:cNvSpPr>
          <p:nvPr>
            <p:ph type="sldNum" sz="quarter" idx="12"/>
          </p:nvPr>
        </p:nvSpPr>
        <p:spPr/>
        <p:txBody>
          <a:bodyPr/>
          <a:lstStyle/>
          <a:p>
            <a:fld id="{CA93DE83-BFA2-4ED2-B354-FAD2DD015A60}" type="slidenum">
              <a:rPr lang="en-GB" smtClean="0"/>
              <a:t>‹#›</a:t>
            </a:fld>
            <a:endParaRPr lang="en-GB"/>
          </a:p>
        </p:txBody>
      </p:sp>
    </p:spTree>
    <p:extLst>
      <p:ext uri="{BB962C8B-B14F-4D97-AF65-F5344CB8AC3E}">
        <p14:creationId xmlns:p14="http://schemas.microsoft.com/office/powerpoint/2010/main" val="1707213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F499B-E4D4-6AEE-0114-7F7345559D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F45697-E23B-B437-8F87-BBC502EBBF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D2AACEC-E1F6-EB21-659B-08B2C5E3731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8A55D38-DC6B-2A35-981F-F4AAA9F9597C}"/>
              </a:ext>
            </a:extLst>
          </p:cNvPr>
          <p:cNvSpPr>
            <a:spLocks noGrp="1"/>
          </p:cNvSpPr>
          <p:nvPr>
            <p:ph type="dt" sz="half" idx="10"/>
          </p:nvPr>
        </p:nvSpPr>
        <p:spPr/>
        <p:txBody>
          <a:bodyPr/>
          <a:lstStyle/>
          <a:p>
            <a:fld id="{1A348AEE-E00D-49E6-9135-51C57348D7B8}" type="datetimeFigureOut">
              <a:rPr lang="en-GB" smtClean="0"/>
              <a:t>30/11/2023</a:t>
            </a:fld>
            <a:endParaRPr lang="en-GB"/>
          </a:p>
        </p:txBody>
      </p:sp>
      <p:sp>
        <p:nvSpPr>
          <p:cNvPr id="6" name="Footer Placeholder 5">
            <a:extLst>
              <a:ext uri="{FF2B5EF4-FFF2-40B4-BE49-F238E27FC236}">
                <a16:creationId xmlns:a16="http://schemas.microsoft.com/office/drawing/2014/main" id="{3388C7F8-8BBC-D986-7A9E-399A04E6DD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A2AA06-83B7-F459-C57C-47A092C5CE69}"/>
              </a:ext>
            </a:extLst>
          </p:cNvPr>
          <p:cNvSpPr>
            <a:spLocks noGrp="1"/>
          </p:cNvSpPr>
          <p:nvPr>
            <p:ph type="sldNum" sz="quarter" idx="12"/>
          </p:nvPr>
        </p:nvSpPr>
        <p:spPr/>
        <p:txBody>
          <a:bodyPr/>
          <a:lstStyle/>
          <a:p>
            <a:fld id="{CA93DE83-BFA2-4ED2-B354-FAD2DD015A60}" type="slidenum">
              <a:rPr lang="en-GB" smtClean="0"/>
              <a:t>‹#›</a:t>
            </a:fld>
            <a:endParaRPr lang="en-GB"/>
          </a:p>
        </p:txBody>
      </p:sp>
    </p:spTree>
    <p:extLst>
      <p:ext uri="{BB962C8B-B14F-4D97-AF65-F5344CB8AC3E}">
        <p14:creationId xmlns:p14="http://schemas.microsoft.com/office/powerpoint/2010/main" val="42449331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5125F-5CA6-C7C4-2695-7315F4D688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ABB32B-1725-D15A-6710-D31B372894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239101-F1A8-B214-E693-6447D4D259F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B0CA704-DD83-806F-8E09-F4B8FE5EF0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D3895E-3402-662F-7D11-31C03BEC2E2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E29EEB6-BDD0-BDC1-98A0-61F87DD6E1C9}"/>
              </a:ext>
            </a:extLst>
          </p:cNvPr>
          <p:cNvSpPr>
            <a:spLocks noGrp="1"/>
          </p:cNvSpPr>
          <p:nvPr>
            <p:ph type="dt" sz="half" idx="10"/>
          </p:nvPr>
        </p:nvSpPr>
        <p:spPr/>
        <p:txBody>
          <a:bodyPr/>
          <a:lstStyle/>
          <a:p>
            <a:fld id="{1A348AEE-E00D-49E6-9135-51C57348D7B8}" type="datetimeFigureOut">
              <a:rPr lang="en-GB" smtClean="0"/>
              <a:t>30/11/2023</a:t>
            </a:fld>
            <a:endParaRPr lang="en-GB"/>
          </a:p>
        </p:txBody>
      </p:sp>
      <p:sp>
        <p:nvSpPr>
          <p:cNvPr id="8" name="Footer Placeholder 7">
            <a:extLst>
              <a:ext uri="{FF2B5EF4-FFF2-40B4-BE49-F238E27FC236}">
                <a16:creationId xmlns:a16="http://schemas.microsoft.com/office/drawing/2014/main" id="{2AD2B01D-A32A-EE59-CF76-014670E49E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36B24C-2817-1344-4E36-662497DD4657}"/>
              </a:ext>
            </a:extLst>
          </p:cNvPr>
          <p:cNvSpPr>
            <a:spLocks noGrp="1"/>
          </p:cNvSpPr>
          <p:nvPr>
            <p:ph type="sldNum" sz="quarter" idx="12"/>
          </p:nvPr>
        </p:nvSpPr>
        <p:spPr/>
        <p:txBody>
          <a:bodyPr/>
          <a:lstStyle/>
          <a:p>
            <a:fld id="{CA93DE83-BFA2-4ED2-B354-FAD2DD015A60}" type="slidenum">
              <a:rPr lang="en-GB" smtClean="0"/>
              <a:t>‹#›</a:t>
            </a:fld>
            <a:endParaRPr lang="en-GB"/>
          </a:p>
        </p:txBody>
      </p:sp>
    </p:spTree>
    <p:extLst>
      <p:ext uri="{BB962C8B-B14F-4D97-AF65-F5344CB8AC3E}">
        <p14:creationId xmlns:p14="http://schemas.microsoft.com/office/powerpoint/2010/main" val="22376913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34178-D8E0-FCFF-C924-D5F0616A4BB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263A62D-03AD-C14F-575F-321FF17F84D1}"/>
              </a:ext>
            </a:extLst>
          </p:cNvPr>
          <p:cNvSpPr>
            <a:spLocks noGrp="1"/>
          </p:cNvSpPr>
          <p:nvPr>
            <p:ph type="dt" sz="half" idx="10"/>
          </p:nvPr>
        </p:nvSpPr>
        <p:spPr/>
        <p:txBody>
          <a:bodyPr/>
          <a:lstStyle/>
          <a:p>
            <a:fld id="{1A348AEE-E00D-49E6-9135-51C57348D7B8}" type="datetimeFigureOut">
              <a:rPr lang="en-GB" smtClean="0"/>
              <a:t>30/11/2023</a:t>
            </a:fld>
            <a:endParaRPr lang="en-GB"/>
          </a:p>
        </p:txBody>
      </p:sp>
      <p:sp>
        <p:nvSpPr>
          <p:cNvPr id="4" name="Footer Placeholder 3">
            <a:extLst>
              <a:ext uri="{FF2B5EF4-FFF2-40B4-BE49-F238E27FC236}">
                <a16:creationId xmlns:a16="http://schemas.microsoft.com/office/drawing/2014/main" id="{A6EA6F05-F462-BDE4-E18D-556AAB46E8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3F21522-AC00-F1BD-B50A-70259797E27B}"/>
              </a:ext>
            </a:extLst>
          </p:cNvPr>
          <p:cNvSpPr>
            <a:spLocks noGrp="1"/>
          </p:cNvSpPr>
          <p:nvPr>
            <p:ph type="sldNum" sz="quarter" idx="12"/>
          </p:nvPr>
        </p:nvSpPr>
        <p:spPr/>
        <p:txBody>
          <a:bodyPr/>
          <a:lstStyle/>
          <a:p>
            <a:fld id="{CA93DE83-BFA2-4ED2-B354-FAD2DD015A60}" type="slidenum">
              <a:rPr lang="en-GB" smtClean="0"/>
              <a:t>‹#›</a:t>
            </a:fld>
            <a:endParaRPr lang="en-GB"/>
          </a:p>
        </p:txBody>
      </p:sp>
    </p:spTree>
    <p:extLst>
      <p:ext uri="{BB962C8B-B14F-4D97-AF65-F5344CB8AC3E}">
        <p14:creationId xmlns:p14="http://schemas.microsoft.com/office/powerpoint/2010/main" val="15735888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5E26AE-3189-4CAF-BC39-9558EF563B99}"/>
              </a:ext>
            </a:extLst>
          </p:cNvPr>
          <p:cNvSpPr>
            <a:spLocks noGrp="1"/>
          </p:cNvSpPr>
          <p:nvPr>
            <p:ph type="dt" sz="half" idx="10"/>
          </p:nvPr>
        </p:nvSpPr>
        <p:spPr/>
        <p:txBody>
          <a:bodyPr/>
          <a:lstStyle/>
          <a:p>
            <a:fld id="{1A348AEE-E00D-49E6-9135-51C57348D7B8}" type="datetimeFigureOut">
              <a:rPr lang="en-GB" smtClean="0"/>
              <a:t>30/11/2023</a:t>
            </a:fld>
            <a:endParaRPr lang="en-GB"/>
          </a:p>
        </p:txBody>
      </p:sp>
      <p:sp>
        <p:nvSpPr>
          <p:cNvPr id="3" name="Footer Placeholder 2">
            <a:extLst>
              <a:ext uri="{FF2B5EF4-FFF2-40B4-BE49-F238E27FC236}">
                <a16:creationId xmlns:a16="http://schemas.microsoft.com/office/drawing/2014/main" id="{11C1F7D4-888A-BDB7-77BF-F4131AFD36D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8134619-E4C6-6CD4-4939-9102B3E445BA}"/>
              </a:ext>
            </a:extLst>
          </p:cNvPr>
          <p:cNvSpPr>
            <a:spLocks noGrp="1"/>
          </p:cNvSpPr>
          <p:nvPr>
            <p:ph type="sldNum" sz="quarter" idx="12"/>
          </p:nvPr>
        </p:nvSpPr>
        <p:spPr/>
        <p:txBody>
          <a:bodyPr/>
          <a:lstStyle/>
          <a:p>
            <a:fld id="{CA93DE83-BFA2-4ED2-B354-FAD2DD015A60}" type="slidenum">
              <a:rPr lang="en-GB" smtClean="0"/>
              <a:t>‹#›</a:t>
            </a:fld>
            <a:endParaRPr lang="en-GB"/>
          </a:p>
        </p:txBody>
      </p:sp>
    </p:spTree>
    <p:extLst>
      <p:ext uri="{BB962C8B-B14F-4D97-AF65-F5344CB8AC3E}">
        <p14:creationId xmlns:p14="http://schemas.microsoft.com/office/powerpoint/2010/main" val="2427329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2EC34-E579-6572-8E8B-30A9D934C2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625EA55-4717-CDA9-CF83-8657C3BE20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9EA4542-93E1-DD17-16D5-83A14399B8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A8B27F-C65E-69BD-6F7E-95DBCD1C7AA6}"/>
              </a:ext>
            </a:extLst>
          </p:cNvPr>
          <p:cNvSpPr>
            <a:spLocks noGrp="1"/>
          </p:cNvSpPr>
          <p:nvPr>
            <p:ph type="dt" sz="half" idx="10"/>
          </p:nvPr>
        </p:nvSpPr>
        <p:spPr/>
        <p:txBody>
          <a:bodyPr/>
          <a:lstStyle/>
          <a:p>
            <a:fld id="{1A348AEE-E00D-49E6-9135-51C57348D7B8}" type="datetimeFigureOut">
              <a:rPr lang="en-GB" smtClean="0"/>
              <a:t>30/11/2023</a:t>
            </a:fld>
            <a:endParaRPr lang="en-GB"/>
          </a:p>
        </p:txBody>
      </p:sp>
      <p:sp>
        <p:nvSpPr>
          <p:cNvPr id="6" name="Footer Placeholder 5">
            <a:extLst>
              <a:ext uri="{FF2B5EF4-FFF2-40B4-BE49-F238E27FC236}">
                <a16:creationId xmlns:a16="http://schemas.microsoft.com/office/drawing/2014/main" id="{AB777700-7A79-F531-6314-4C9F1F3CB5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966812-168A-23B1-B011-A7CCFBA768B8}"/>
              </a:ext>
            </a:extLst>
          </p:cNvPr>
          <p:cNvSpPr>
            <a:spLocks noGrp="1"/>
          </p:cNvSpPr>
          <p:nvPr>
            <p:ph type="sldNum" sz="quarter" idx="12"/>
          </p:nvPr>
        </p:nvSpPr>
        <p:spPr/>
        <p:txBody>
          <a:bodyPr/>
          <a:lstStyle/>
          <a:p>
            <a:fld id="{CA93DE83-BFA2-4ED2-B354-FAD2DD015A60}" type="slidenum">
              <a:rPr lang="en-GB" smtClean="0"/>
              <a:t>‹#›</a:t>
            </a:fld>
            <a:endParaRPr lang="en-GB"/>
          </a:p>
        </p:txBody>
      </p:sp>
    </p:spTree>
    <p:extLst>
      <p:ext uri="{BB962C8B-B14F-4D97-AF65-F5344CB8AC3E}">
        <p14:creationId xmlns:p14="http://schemas.microsoft.com/office/powerpoint/2010/main" val="34160518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32112-1846-1100-08E5-D604905C37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2CF9788-B526-4AC7-D9D7-C08EB5CF47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F9CFC75-E19D-DCF3-38A8-3DE95C7DBD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D2CA1A-75EB-93C9-86FD-E920033925D8}"/>
              </a:ext>
            </a:extLst>
          </p:cNvPr>
          <p:cNvSpPr>
            <a:spLocks noGrp="1"/>
          </p:cNvSpPr>
          <p:nvPr>
            <p:ph type="dt" sz="half" idx="10"/>
          </p:nvPr>
        </p:nvSpPr>
        <p:spPr/>
        <p:txBody>
          <a:bodyPr/>
          <a:lstStyle/>
          <a:p>
            <a:fld id="{1A348AEE-E00D-49E6-9135-51C57348D7B8}" type="datetimeFigureOut">
              <a:rPr lang="en-GB" smtClean="0"/>
              <a:t>30/11/2023</a:t>
            </a:fld>
            <a:endParaRPr lang="en-GB"/>
          </a:p>
        </p:txBody>
      </p:sp>
      <p:sp>
        <p:nvSpPr>
          <p:cNvPr id="6" name="Footer Placeholder 5">
            <a:extLst>
              <a:ext uri="{FF2B5EF4-FFF2-40B4-BE49-F238E27FC236}">
                <a16:creationId xmlns:a16="http://schemas.microsoft.com/office/drawing/2014/main" id="{456E22E7-CFB3-2D85-709C-F117EB1A3A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4F75F1-62C5-1690-037A-F6D05B10985B}"/>
              </a:ext>
            </a:extLst>
          </p:cNvPr>
          <p:cNvSpPr>
            <a:spLocks noGrp="1"/>
          </p:cNvSpPr>
          <p:nvPr>
            <p:ph type="sldNum" sz="quarter" idx="12"/>
          </p:nvPr>
        </p:nvSpPr>
        <p:spPr/>
        <p:txBody>
          <a:bodyPr/>
          <a:lstStyle/>
          <a:p>
            <a:fld id="{CA93DE83-BFA2-4ED2-B354-FAD2DD015A60}" type="slidenum">
              <a:rPr lang="en-GB" smtClean="0"/>
              <a:t>‹#›</a:t>
            </a:fld>
            <a:endParaRPr lang="en-GB"/>
          </a:p>
        </p:txBody>
      </p:sp>
    </p:spTree>
    <p:extLst>
      <p:ext uri="{BB962C8B-B14F-4D97-AF65-F5344CB8AC3E}">
        <p14:creationId xmlns:p14="http://schemas.microsoft.com/office/powerpoint/2010/main" val="29076205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37F5C-6CC1-8528-4969-6760447E50D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D3C505-E980-1A8D-D115-87F99AA0B05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6646D0-272B-E768-EF38-DDE6811F7BAA}"/>
              </a:ext>
            </a:extLst>
          </p:cNvPr>
          <p:cNvSpPr>
            <a:spLocks noGrp="1"/>
          </p:cNvSpPr>
          <p:nvPr>
            <p:ph type="dt" sz="half" idx="10"/>
          </p:nvPr>
        </p:nvSpPr>
        <p:spPr/>
        <p:txBody>
          <a:bodyPr/>
          <a:lstStyle/>
          <a:p>
            <a:fld id="{1A348AEE-E00D-49E6-9135-51C57348D7B8}" type="datetimeFigureOut">
              <a:rPr lang="en-GB" smtClean="0"/>
              <a:t>30/11/2023</a:t>
            </a:fld>
            <a:endParaRPr lang="en-GB"/>
          </a:p>
        </p:txBody>
      </p:sp>
      <p:sp>
        <p:nvSpPr>
          <p:cNvPr id="5" name="Footer Placeholder 4">
            <a:extLst>
              <a:ext uri="{FF2B5EF4-FFF2-40B4-BE49-F238E27FC236}">
                <a16:creationId xmlns:a16="http://schemas.microsoft.com/office/drawing/2014/main" id="{4749C03A-E2C3-87A9-1FA2-7E8B7EACBA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A271D3-854F-EC83-BB03-A4AD6E7FFE26}"/>
              </a:ext>
            </a:extLst>
          </p:cNvPr>
          <p:cNvSpPr>
            <a:spLocks noGrp="1"/>
          </p:cNvSpPr>
          <p:nvPr>
            <p:ph type="sldNum" sz="quarter" idx="12"/>
          </p:nvPr>
        </p:nvSpPr>
        <p:spPr/>
        <p:txBody>
          <a:bodyPr/>
          <a:lstStyle/>
          <a:p>
            <a:fld id="{CA93DE83-BFA2-4ED2-B354-FAD2DD015A60}" type="slidenum">
              <a:rPr lang="en-GB" smtClean="0"/>
              <a:t>‹#›</a:t>
            </a:fld>
            <a:endParaRPr lang="en-GB"/>
          </a:p>
        </p:txBody>
      </p:sp>
    </p:spTree>
    <p:extLst>
      <p:ext uri="{BB962C8B-B14F-4D97-AF65-F5344CB8AC3E}">
        <p14:creationId xmlns:p14="http://schemas.microsoft.com/office/powerpoint/2010/main" val="20905536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C41D93-9438-2531-5BE7-4DF1F1BD84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DA838D-EF03-E65F-4FDE-CD8DC6E82E5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64EC83-734A-06B0-8E37-0DB3DCBAE869}"/>
              </a:ext>
            </a:extLst>
          </p:cNvPr>
          <p:cNvSpPr>
            <a:spLocks noGrp="1"/>
          </p:cNvSpPr>
          <p:nvPr>
            <p:ph type="dt" sz="half" idx="10"/>
          </p:nvPr>
        </p:nvSpPr>
        <p:spPr/>
        <p:txBody>
          <a:bodyPr/>
          <a:lstStyle/>
          <a:p>
            <a:fld id="{1A348AEE-E00D-49E6-9135-51C57348D7B8}" type="datetimeFigureOut">
              <a:rPr lang="en-GB" smtClean="0"/>
              <a:t>30/11/2023</a:t>
            </a:fld>
            <a:endParaRPr lang="en-GB"/>
          </a:p>
        </p:txBody>
      </p:sp>
      <p:sp>
        <p:nvSpPr>
          <p:cNvPr id="5" name="Footer Placeholder 4">
            <a:extLst>
              <a:ext uri="{FF2B5EF4-FFF2-40B4-BE49-F238E27FC236}">
                <a16:creationId xmlns:a16="http://schemas.microsoft.com/office/drawing/2014/main" id="{331D2D5E-35DE-88C0-3BF7-7C09D99949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3B2C6A-9807-A515-5B68-68B7A8D3974A}"/>
              </a:ext>
            </a:extLst>
          </p:cNvPr>
          <p:cNvSpPr>
            <a:spLocks noGrp="1"/>
          </p:cNvSpPr>
          <p:nvPr>
            <p:ph type="sldNum" sz="quarter" idx="12"/>
          </p:nvPr>
        </p:nvSpPr>
        <p:spPr/>
        <p:txBody>
          <a:bodyPr/>
          <a:lstStyle/>
          <a:p>
            <a:fld id="{CA93DE83-BFA2-4ED2-B354-FAD2DD015A60}" type="slidenum">
              <a:rPr lang="en-GB" smtClean="0"/>
              <a:t>‹#›</a:t>
            </a:fld>
            <a:endParaRPr lang="en-GB"/>
          </a:p>
        </p:txBody>
      </p:sp>
    </p:spTree>
    <p:extLst>
      <p:ext uri="{BB962C8B-B14F-4D97-AF65-F5344CB8AC3E}">
        <p14:creationId xmlns:p14="http://schemas.microsoft.com/office/powerpoint/2010/main" val="39380599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5073B9-82AF-AFFF-19AD-99CBF17869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AA386D-BAEA-14E4-F30E-C3F9162AE8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F0915A-E85A-797A-01F4-14ECD27E72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348AEE-E00D-49E6-9135-51C57348D7B8}" type="datetimeFigureOut">
              <a:rPr lang="en-GB" smtClean="0"/>
              <a:t>30/11/2023</a:t>
            </a:fld>
            <a:endParaRPr lang="en-GB"/>
          </a:p>
        </p:txBody>
      </p:sp>
      <p:sp>
        <p:nvSpPr>
          <p:cNvPr id="5" name="Footer Placeholder 4">
            <a:extLst>
              <a:ext uri="{FF2B5EF4-FFF2-40B4-BE49-F238E27FC236}">
                <a16:creationId xmlns:a16="http://schemas.microsoft.com/office/drawing/2014/main" id="{C32F6B3D-8565-23D3-F842-95F260339F3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58EF550-60BC-95FB-7A8E-6083D1FED3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93DE83-BFA2-4ED2-B354-FAD2DD015A60}" type="slidenum">
              <a:rPr lang="en-GB" smtClean="0"/>
              <a:t>‹#›</a:t>
            </a:fld>
            <a:endParaRPr lang="en-GB"/>
          </a:p>
        </p:txBody>
      </p:sp>
    </p:spTree>
    <p:extLst>
      <p:ext uri="{BB962C8B-B14F-4D97-AF65-F5344CB8AC3E}">
        <p14:creationId xmlns:p14="http://schemas.microsoft.com/office/powerpoint/2010/main" val="13039658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hyperlink" Target="https://creativecommons.org/licenses/by-nd/3.0/" TargetMode="External"/><Relationship Id="rId5" Type="http://schemas.openxmlformats.org/officeDocument/2006/relationships/hyperlink" Target="https://policyoptions.irpp.org/magazines/july-2020/covid-19-mental-health-surveys-are-not-the-stuff-of-effective-policy/" TargetMode="Externa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hyperlink" Target="https://choosehonesty.com/all-people-with-eating-disorders-are-underweight-right-dispelling-three-common-myths-about-eating-disorders/" TargetMode="Externa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microsoft.com/office/2007/relationships/media" Target="../media/media5.m4a"/><Relationship Id="rId7" Type="http://schemas.openxmlformats.org/officeDocument/2006/relationships/image" Target="../media/image2.png"/><Relationship Id="rId2" Type="http://schemas.openxmlformats.org/officeDocument/2006/relationships/video" Target="https://www.youtube.com/embed/_8kxCtlQerQ?feature=oembed" TargetMode="External"/><Relationship Id="rId1" Type="http://schemas.openxmlformats.org/officeDocument/2006/relationships/tags" Target="../tags/tag1.xml"/><Relationship Id="rId6" Type="http://schemas.openxmlformats.org/officeDocument/2006/relationships/image" Target="../media/image4.jpeg"/><Relationship Id="rId5" Type="http://schemas.openxmlformats.org/officeDocument/2006/relationships/slideLayout" Target="../slideLayouts/slideLayout2.xml"/><Relationship Id="rId4" Type="http://schemas.openxmlformats.org/officeDocument/2006/relationships/audio" Target="../media/media5.m4a"/></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hyperlink" Target="https://turquoiseliteratura.com/2017/06/23/lets-talk-3-prestar-libros-si-o-no-video/" TargetMode="External"/><Relationship Id="rId4" Type="http://schemas.openxmlformats.org/officeDocument/2006/relationships/image" Target="../media/image5.jp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hyperlink" Target="https://www.piqsels.com/en/public-domain-photo-foplg" TargetMode="External"/><Relationship Id="rId4" Type="http://schemas.openxmlformats.org/officeDocument/2006/relationships/image" Target="../media/image6.jpg"/></Relationships>
</file>

<file path=ppt/slides/_rels/slide8.xml.rels><?xml version="1.0" encoding="UTF-8" standalone="yes"?>
<Relationships xmlns="http://schemas.openxmlformats.org/package/2006/relationships"><Relationship Id="rId3" Type="http://schemas.microsoft.com/office/2007/relationships/media" Target="../media/media8.m4a"/><Relationship Id="rId7" Type="http://schemas.openxmlformats.org/officeDocument/2006/relationships/image" Target="../media/image2.png"/><Relationship Id="rId2" Type="http://schemas.openxmlformats.org/officeDocument/2006/relationships/video" Target="https://www.youtube.com/embed/AXq6ax7R5jM?feature=oembed" TargetMode="External"/><Relationship Id="rId1" Type="http://schemas.openxmlformats.org/officeDocument/2006/relationships/tags" Target="../tags/tag2.xml"/><Relationship Id="rId6" Type="http://schemas.openxmlformats.org/officeDocument/2006/relationships/image" Target="../media/image7.jpeg"/><Relationship Id="rId5" Type="http://schemas.openxmlformats.org/officeDocument/2006/relationships/slideLayout" Target="../slideLayouts/slideLayout2.xml"/><Relationship Id="rId4" Type="http://schemas.openxmlformats.org/officeDocument/2006/relationships/audio" Target="../media/media8.m4a"/></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hyperlink" Target="https://www.publicdomainpictures.net/en/view-image.php?image=266218&amp;picture=counselling-advice-therapist" TargetMode="External"/><Relationship Id="rId4" Type="http://schemas.openxmlformats.org/officeDocument/2006/relationships/image" Target="../media/image9.jp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ouple of people holding a puzzle piece">
            <a:extLst>
              <a:ext uri="{FF2B5EF4-FFF2-40B4-BE49-F238E27FC236}">
                <a16:creationId xmlns:a16="http://schemas.microsoft.com/office/drawing/2014/main" id="{3C69D5AA-A48D-BB83-B649-34288F14871D}"/>
              </a:ext>
            </a:extLst>
          </p:cNvPr>
          <p:cNvPicPr>
            <a:picLocks noChangeAspect="1"/>
          </p:cNvPicPr>
          <p:nvPr/>
        </p:nvPicPr>
        <p:blipFill rotWithShape="1">
          <a:blip r:embed="rId4">
            <a:alphaModFix amt="50000"/>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7110" b="-1"/>
          <a:stretch/>
        </p:blipFill>
        <p:spPr>
          <a:xfrm>
            <a:off x="20" y="1"/>
            <a:ext cx="12191980" cy="6857999"/>
          </a:xfrm>
          <a:prstGeom prst="rect">
            <a:avLst/>
          </a:prstGeom>
        </p:spPr>
      </p:pic>
      <p:sp>
        <p:nvSpPr>
          <p:cNvPr id="2" name="Title 1">
            <a:extLst>
              <a:ext uri="{FF2B5EF4-FFF2-40B4-BE49-F238E27FC236}">
                <a16:creationId xmlns:a16="http://schemas.microsoft.com/office/drawing/2014/main" id="{8CC9A146-17C5-0D8A-BDD0-AA0DCC646947}"/>
              </a:ext>
            </a:extLst>
          </p:cNvPr>
          <p:cNvSpPr>
            <a:spLocks noGrp="1"/>
          </p:cNvSpPr>
          <p:nvPr>
            <p:ph type="ctrTitle"/>
          </p:nvPr>
        </p:nvSpPr>
        <p:spPr>
          <a:xfrm>
            <a:off x="1524000" y="1122362"/>
            <a:ext cx="9144000" cy="2900518"/>
          </a:xfrm>
        </p:spPr>
        <p:txBody>
          <a:bodyPr>
            <a:normAutofit/>
          </a:bodyPr>
          <a:lstStyle/>
          <a:p>
            <a:r>
              <a:rPr lang="en-GB" sz="2400" dirty="0">
                <a:solidFill>
                  <a:srgbClr val="FFFFFF"/>
                </a:solidFill>
              </a:rPr>
              <a:t>Student name: Stacey Lloyd</a:t>
            </a:r>
            <a:br>
              <a:rPr lang="en-GB" sz="2400" dirty="0">
                <a:solidFill>
                  <a:srgbClr val="FFFFFF"/>
                </a:solidFill>
              </a:rPr>
            </a:br>
            <a:r>
              <a:rPr lang="en-GB" sz="2400" dirty="0">
                <a:solidFill>
                  <a:srgbClr val="FFFFFF"/>
                </a:solidFill>
              </a:rPr>
              <a:t>Module Code: BMHP5005</a:t>
            </a:r>
            <a:br>
              <a:rPr lang="en-GB" sz="2400" dirty="0">
                <a:solidFill>
                  <a:srgbClr val="FFFFFF"/>
                </a:solidFill>
              </a:rPr>
            </a:br>
            <a:r>
              <a:rPr lang="en-GB" sz="2400" dirty="0">
                <a:solidFill>
                  <a:srgbClr val="FFFFFF"/>
                </a:solidFill>
              </a:rPr>
              <a:t>Lecturer: Drewe Phillips</a:t>
            </a:r>
            <a:br>
              <a:rPr lang="en-GB" sz="2400" dirty="0">
                <a:solidFill>
                  <a:srgbClr val="FFFFFF"/>
                </a:solidFill>
              </a:rPr>
            </a:br>
            <a:r>
              <a:rPr lang="en-GB" sz="2400" dirty="0">
                <a:solidFill>
                  <a:srgbClr val="FFFFFF"/>
                </a:solidFill>
              </a:rPr>
              <a:t>Module: Psychopathology and Therapeutic Responses in Health </a:t>
            </a:r>
            <a:br>
              <a:rPr lang="en-GB" sz="2400" dirty="0">
                <a:solidFill>
                  <a:srgbClr val="FFFFFF"/>
                </a:solidFill>
              </a:rPr>
            </a:br>
            <a:r>
              <a:rPr lang="en-GB" sz="2400" dirty="0">
                <a:solidFill>
                  <a:srgbClr val="FFFFFF"/>
                </a:solidFill>
              </a:rPr>
              <a:t>Word count: 4000</a:t>
            </a:r>
            <a:br>
              <a:rPr lang="en-GB" sz="2400" dirty="0">
                <a:solidFill>
                  <a:srgbClr val="FFFFFF"/>
                </a:solidFill>
              </a:rPr>
            </a:br>
            <a:r>
              <a:rPr lang="en-GB" sz="2400" dirty="0">
                <a:solidFill>
                  <a:srgbClr val="FFFFFF"/>
                </a:solidFill>
              </a:rPr>
              <a:t>Submission date: 15/12/2023</a:t>
            </a:r>
            <a:br>
              <a:rPr lang="en-GB" sz="2400" dirty="0">
                <a:solidFill>
                  <a:srgbClr val="FFFFFF"/>
                </a:solidFill>
              </a:rPr>
            </a:br>
            <a:br>
              <a:rPr lang="en-GB" sz="2400" dirty="0">
                <a:solidFill>
                  <a:srgbClr val="FFFFFF"/>
                </a:solidFill>
              </a:rPr>
            </a:br>
            <a:endParaRPr lang="en-GB" sz="2400" dirty="0">
              <a:solidFill>
                <a:srgbClr val="FFFFFF"/>
              </a:solidFill>
            </a:endParaRPr>
          </a:p>
        </p:txBody>
      </p:sp>
      <p:sp>
        <p:nvSpPr>
          <p:cNvPr id="3" name="Subtitle 2">
            <a:extLst>
              <a:ext uri="{FF2B5EF4-FFF2-40B4-BE49-F238E27FC236}">
                <a16:creationId xmlns:a16="http://schemas.microsoft.com/office/drawing/2014/main" id="{161283DA-2596-881D-D37E-988E3753BF8C}"/>
              </a:ext>
            </a:extLst>
          </p:cNvPr>
          <p:cNvSpPr>
            <a:spLocks noGrp="1"/>
          </p:cNvSpPr>
          <p:nvPr>
            <p:ph type="subTitle" idx="1"/>
          </p:nvPr>
        </p:nvSpPr>
        <p:spPr>
          <a:xfrm flipV="1">
            <a:off x="12146280" y="6657944"/>
            <a:ext cx="45719" cy="45719"/>
          </a:xfrm>
        </p:spPr>
        <p:txBody>
          <a:bodyPr>
            <a:normAutofit fontScale="25000" lnSpcReduction="20000"/>
          </a:bodyPr>
          <a:lstStyle/>
          <a:p>
            <a:endParaRPr lang="en-GB">
              <a:solidFill>
                <a:srgbClr val="FFFFFF"/>
              </a:solidFill>
            </a:endParaRPr>
          </a:p>
        </p:txBody>
      </p:sp>
      <p:sp>
        <p:nvSpPr>
          <p:cNvPr id="6" name="TextBox 5">
            <a:extLst>
              <a:ext uri="{FF2B5EF4-FFF2-40B4-BE49-F238E27FC236}">
                <a16:creationId xmlns:a16="http://schemas.microsoft.com/office/drawing/2014/main" id="{C22923B4-0C03-71D8-DD47-FAFDCF19B775}"/>
              </a:ext>
            </a:extLst>
          </p:cNvPr>
          <p:cNvSpPr txBox="1"/>
          <p:nvPr/>
        </p:nvSpPr>
        <p:spPr>
          <a:xfrm>
            <a:off x="9865722" y="6657945"/>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policyoptions.irpp.org/magazines/july-2020/covid-19-mental-health-surveys-are-not-the-stuff-of-effective-polic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pic>
        <p:nvPicPr>
          <p:cNvPr id="9" name="Audio 8">
            <a:hlinkClick r:id="" action="ppaction://media"/>
            <a:extLst>
              <a:ext uri="{FF2B5EF4-FFF2-40B4-BE49-F238E27FC236}">
                <a16:creationId xmlns:a16="http://schemas.microsoft.com/office/drawing/2014/main" id="{68EC6506-4F3B-6389-29AA-9F178F569776}"/>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3414643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1993"/>
    </mc:Choice>
    <mc:Fallback xmlns="">
      <p:transition spd="slow" advTm="219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9"/>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1A264-E822-E3C3-2CF1-54DF0760799F}"/>
              </a:ext>
            </a:extLst>
          </p:cNvPr>
          <p:cNvSpPr>
            <a:spLocks noGrp="1"/>
          </p:cNvSpPr>
          <p:nvPr>
            <p:ph type="title"/>
          </p:nvPr>
        </p:nvSpPr>
        <p:spPr/>
        <p:txBody>
          <a:bodyPr>
            <a:normAutofit/>
          </a:bodyPr>
          <a:lstStyle/>
          <a:p>
            <a:r>
              <a:rPr lang="en-GB" sz="1200" b="1" u="sng" dirty="0"/>
              <a:t>Introduction</a:t>
            </a:r>
          </a:p>
        </p:txBody>
      </p:sp>
      <p:sp>
        <p:nvSpPr>
          <p:cNvPr id="3" name="Content Placeholder 2">
            <a:extLst>
              <a:ext uri="{FF2B5EF4-FFF2-40B4-BE49-F238E27FC236}">
                <a16:creationId xmlns:a16="http://schemas.microsoft.com/office/drawing/2014/main" id="{30C692AE-2CD2-DF9C-1D85-666E806DD0A0}"/>
              </a:ext>
            </a:extLst>
          </p:cNvPr>
          <p:cNvSpPr>
            <a:spLocks noGrp="1"/>
          </p:cNvSpPr>
          <p:nvPr>
            <p:ph idx="1"/>
          </p:nvPr>
        </p:nvSpPr>
        <p:spPr>
          <a:xfrm>
            <a:off x="838200" y="1825625"/>
            <a:ext cx="10515600" cy="1765987"/>
          </a:xfrm>
        </p:spPr>
        <p:txBody>
          <a:bodyPr>
            <a:normAutofit/>
          </a:bodyPr>
          <a:lstStyle/>
          <a:p>
            <a:endParaRPr lang="en-GB" sz="1200" dirty="0"/>
          </a:p>
          <a:p>
            <a:r>
              <a:rPr lang="en-GB" sz="1200" dirty="0"/>
              <a:t>Eating disorders are a mental health condition, which becomes an obsessions to a person who needs to control their eating habits to be able to cope with their own feelings or a situation (NHS, 2021a).</a:t>
            </a:r>
          </a:p>
          <a:p>
            <a:endParaRPr lang="en-GB" sz="1200" dirty="0"/>
          </a:p>
          <a:p>
            <a:r>
              <a:rPr lang="en-GB" sz="1200" dirty="0"/>
              <a:t>The following presentation will be looking further into eating disorders, the history, current demographic stigma, treatments carried out and case studies and new links to eating disorders. </a:t>
            </a:r>
          </a:p>
        </p:txBody>
      </p:sp>
      <p:pic>
        <p:nvPicPr>
          <p:cNvPr id="6" name="Audio 5">
            <a:hlinkClick r:id="" action="ppaction://media"/>
            <a:extLst>
              <a:ext uri="{FF2B5EF4-FFF2-40B4-BE49-F238E27FC236}">
                <a16:creationId xmlns:a16="http://schemas.microsoft.com/office/drawing/2014/main" id="{10FD7FD3-4976-1B7D-3539-249D35F9D14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08547046"/>
      </p:ext>
    </p:extLst>
  </p:cSld>
  <p:clrMapOvr>
    <a:masterClrMapping/>
  </p:clrMapOvr>
  <mc:AlternateContent xmlns:mc="http://schemas.openxmlformats.org/markup-compatibility/2006" xmlns:p14="http://schemas.microsoft.com/office/powerpoint/2010/main">
    <mc:Choice Requires="p14">
      <p:transition spd="slow" p14:dur="2000" advTm="40615"/>
    </mc:Choice>
    <mc:Fallback xmlns="">
      <p:transition spd="slow" advTm="406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62F2B-69D8-5CB0-4EC3-3EA0A6040C3A}"/>
              </a:ext>
            </a:extLst>
          </p:cNvPr>
          <p:cNvSpPr>
            <a:spLocks noGrp="1"/>
          </p:cNvSpPr>
          <p:nvPr>
            <p:ph type="title"/>
          </p:nvPr>
        </p:nvSpPr>
        <p:spPr>
          <a:xfrm>
            <a:off x="838200" y="365126"/>
            <a:ext cx="10515600" cy="595928"/>
          </a:xfrm>
        </p:spPr>
        <p:txBody>
          <a:bodyPr>
            <a:normAutofit/>
          </a:bodyPr>
          <a:lstStyle/>
          <a:p>
            <a:r>
              <a:rPr lang="en-GB" sz="1200" b="1" u="sng"/>
              <a:t>The History of the eating disorders </a:t>
            </a:r>
            <a:endParaRPr lang="en-GB" sz="1200" b="1" u="sng" dirty="0"/>
          </a:p>
        </p:txBody>
      </p:sp>
      <p:sp>
        <p:nvSpPr>
          <p:cNvPr id="3" name="Content Placeholder 2">
            <a:extLst>
              <a:ext uri="{FF2B5EF4-FFF2-40B4-BE49-F238E27FC236}">
                <a16:creationId xmlns:a16="http://schemas.microsoft.com/office/drawing/2014/main" id="{35D8C4E2-4FA3-3D92-A404-1212F0A802E7}"/>
              </a:ext>
            </a:extLst>
          </p:cNvPr>
          <p:cNvSpPr>
            <a:spLocks noGrp="1"/>
          </p:cNvSpPr>
          <p:nvPr>
            <p:ph idx="1"/>
          </p:nvPr>
        </p:nvSpPr>
        <p:spPr>
          <a:xfrm>
            <a:off x="838200" y="755780"/>
            <a:ext cx="10515600" cy="5831631"/>
          </a:xfrm>
        </p:spPr>
        <p:txBody>
          <a:bodyPr>
            <a:normAutofit/>
          </a:bodyPr>
          <a:lstStyle/>
          <a:p>
            <a:endParaRPr lang="en-GB" sz="1200" dirty="0"/>
          </a:p>
          <a:p>
            <a:r>
              <a:rPr lang="en-GB" sz="1200" dirty="0"/>
              <a:t>Eating disorders have been going back as far as 323/331 BC.</a:t>
            </a:r>
          </a:p>
          <a:p>
            <a:r>
              <a:rPr lang="en-GB" sz="1200" dirty="0"/>
              <a:t>Someone depriving themselves of eating was seen as more spiritual, women were more involved in the “holy anorexia”  (fasting)</a:t>
            </a:r>
          </a:p>
          <a:p>
            <a:r>
              <a:rPr lang="en-GB" sz="1200" dirty="0"/>
              <a:t>History has shown what is now known as fasting to be Part of cultures back then which resulted in early death due to starvation </a:t>
            </a:r>
          </a:p>
          <a:p>
            <a:r>
              <a:rPr lang="en-GB" sz="1200" dirty="0"/>
              <a:t>It was never to become thin, but to have a “sociocultural climate”. </a:t>
            </a:r>
          </a:p>
          <a:p>
            <a:r>
              <a:rPr lang="en-GB" sz="1200" dirty="0"/>
              <a:t>Women would starve themselves as it felt sinful to eat</a:t>
            </a:r>
          </a:p>
          <a:p>
            <a:pPr marL="0" indent="0">
              <a:buNone/>
            </a:pPr>
            <a:r>
              <a:rPr lang="en-GB" sz="1200" dirty="0"/>
              <a:t>Types of eating disorders </a:t>
            </a:r>
          </a:p>
          <a:p>
            <a:r>
              <a:rPr lang="en-GB" sz="1200" b="1" u="sng" dirty="0"/>
              <a:t>Anorexia nervosa</a:t>
            </a:r>
            <a:r>
              <a:rPr lang="en-GB" sz="1200" dirty="0"/>
              <a:t>: found by Richard Morton in 1689 an English physician, he described anorexia to be a nervous consumption. For the need for someone to have a loss in their appetite and to waste away he called this “anorexia nervosa”; it was a cultural thing to do </a:t>
            </a:r>
          </a:p>
          <a:p>
            <a:r>
              <a:rPr lang="en-GB" sz="1200" b="1" u="sng" dirty="0"/>
              <a:t>Bulimia nervosa </a:t>
            </a:r>
            <a:r>
              <a:rPr lang="en-GB" sz="1200" dirty="0"/>
              <a:t>: Bulimia nervosa was not an eating disorder up until 1979 when  Gerald Russell a British Psychiatrist named it as a eating disorder, he explains bulimia nervosa is a modern version of anorexia nervosa. </a:t>
            </a:r>
          </a:p>
          <a:p>
            <a:r>
              <a:rPr lang="en-GB" sz="1200" dirty="0" err="1"/>
              <a:t>Bullimia</a:t>
            </a:r>
            <a:r>
              <a:rPr lang="en-GB" sz="1200" dirty="0"/>
              <a:t> nervosa was all so a cultural thing to do, and was popular in countries like “Egypt, Rome, and Arabia ” eating then making themselves sick to them was more of a practice to prevent some diseases from foods.  </a:t>
            </a:r>
          </a:p>
          <a:p>
            <a:r>
              <a:rPr lang="en-GB" sz="1200" dirty="0"/>
              <a:t>Modern drive to become thin, eating loads then a fear of becoming fat. </a:t>
            </a:r>
          </a:p>
          <a:p>
            <a:r>
              <a:rPr lang="en-GB" sz="1200" dirty="0"/>
              <a:t>using laxatives, vomiting or long periods of not eating </a:t>
            </a:r>
          </a:p>
          <a:p>
            <a:r>
              <a:rPr lang="en-GB" sz="1200" dirty="0"/>
              <a:t>Roman emperors would be encouraged to eat a lot of fancy foods then vomit, then return to the feast to again eat as much as they could </a:t>
            </a:r>
          </a:p>
          <a:p>
            <a:r>
              <a:rPr lang="en-GB" sz="1200" dirty="0"/>
              <a:t>Fear of becoming fat </a:t>
            </a:r>
          </a:p>
          <a:p>
            <a:r>
              <a:rPr lang="en-GB" sz="1200" b="1" u="sng" dirty="0"/>
              <a:t>Binge eating disorder (BED):</a:t>
            </a:r>
            <a:r>
              <a:rPr lang="en-GB" sz="1200" u="sng" dirty="0"/>
              <a:t>  </a:t>
            </a:r>
            <a:r>
              <a:rPr lang="en-GB" sz="1200" dirty="0"/>
              <a:t>found by psychiatrist Albert </a:t>
            </a:r>
            <a:r>
              <a:rPr lang="en-GB" sz="1200" dirty="0" err="1"/>
              <a:t>Stunkard</a:t>
            </a:r>
            <a:r>
              <a:rPr lang="en-GB" sz="1200" dirty="0"/>
              <a:t> in 1959, all so called it “night eating syndrome” it is a independent diagnosis. </a:t>
            </a:r>
          </a:p>
          <a:p>
            <a:r>
              <a:rPr lang="en-GB" sz="1200" dirty="0"/>
              <a:t>Food addicts, emotional overeaters, compulsive overeaters </a:t>
            </a:r>
          </a:p>
          <a:p>
            <a:endParaRPr lang="en-GB" sz="1200" b="1" u="sng" dirty="0"/>
          </a:p>
          <a:p>
            <a:r>
              <a:rPr lang="en-GB" sz="1200" dirty="0"/>
              <a:t>(</a:t>
            </a:r>
            <a:r>
              <a:rPr lang="en-GB" sz="1200" dirty="0" err="1"/>
              <a:t>Muhlheim</a:t>
            </a:r>
            <a:r>
              <a:rPr lang="en-GB" sz="1200" dirty="0"/>
              <a:t>, L. 2020) (Berg, B. 2023)</a:t>
            </a:r>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p:txBody>
      </p:sp>
      <p:pic>
        <p:nvPicPr>
          <p:cNvPr id="8" name="Picture 7" descr="A red apple and a half eaten apple in a mirror&#10;&#10;Description automatically generated">
            <a:extLst>
              <a:ext uri="{FF2B5EF4-FFF2-40B4-BE49-F238E27FC236}">
                <a16:creationId xmlns:a16="http://schemas.microsoft.com/office/drawing/2014/main" id="{4A17213E-F497-8040-B724-BEA1D76D3D2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351780" y="532428"/>
            <a:ext cx="1554081" cy="1566960"/>
          </a:xfrm>
          <a:prstGeom prst="rect">
            <a:avLst/>
          </a:prstGeom>
        </p:spPr>
      </p:pic>
      <p:pic>
        <p:nvPicPr>
          <p:cNvPr id="5" name="Audio 4">
            <a:hlinkClick r:id="" action="ppaction://media"/>
            <a:extLst>
              <a:ext uri="{FF2B5EF4-FFF2-40B4-BE49-F238E27FC236}">
                <a16:creationId xmlns:a16="http://schemas.microsoft.com/office/drawing/2014/main" id="{293F4C64-9951-AF46-15CD-C7688D67A20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59191634"/>
      </p:ext>
    </p:extLst>
  </p:cSld>
  <p:clrMapOvr>
    <a:masterClrMapping/>
  </p:clrMapOvr>
  <mc:AlternateContent xmlns:mc="http://schemas.openxmlformats.org/markup-compatibility/2006" xmlns:p14="http://schemas.microsoft.com/office/powerpoint/2010/main">
    <mc:Choice Requires="p14">
      <p:transition spd="slow" p14:dur="2000" advTm="163774"/>
    </mc:Choice>
    <mc:Fallback xmlns="">
      <p:transition spd="slow" advTm="163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6EF8E-08CF-DE11-5309-D724052FF306}"/>
              </a:ext>
            </a:extLst>
          </p:cNvPr>
          <p:cNvSpPr>
            <a:spLocks noGrp="1"/>
          </p:cNvSpPr>
          <p:nvPr>
            <p:ph type="title"/>
          </p:nvPr>
        </p:nvSpPr>
        <p:spPr>
          <a:xfrm>
            <a:off x="195944" y="365125"/>
            <a:ext cx="3814082" cy="483961"/>
          </a:xfrm>
        </p:spPr>
        <p:txBody>
          <a:bodyPr>
            <a:normAutofit/>
          </a:bodyPr>
          <a:lstStyle/>
          <a:p>
            <a:r>
              <a:rPr lang="en-GB" sz="1200" b="1" u="sng" dirty="0"/>
              <a:t>The current demographic of people living with the disorder </a:t>
            </a:r>
          </a:p>
        </p:txBody>
      </p:sp>
      <p:sp>
        <p:nvSpPr>
          <p:cNvPr id="3" name="Content Placeholder 2">
            <a:extLst>
              <a:ext uri="{FF2B5EF4-FFF2-40B4-BE49-F238E27FC236}">
                <a16:creationId xmlns:a16="http://schemas.microsoft.com/office/drawing/2014/main" id="{24358AA2-A4C2-E6E3-30C4-26295D4166FA}"/>
              </a:ext>
            </a:extLst>
          </p:cNvPr>
          <p:cNvSpPr>
            <a:spLocks noGrp="1"/>
          </p:cNvSpPr>
          <p:nvPr>
            <p:ph idx="1"/>
          </p:nvPr>
        </p:nvSpPr>
        <p:spPr>
          <a:xfrm>
            <a:off x="195943" y="849086"/>
            <a:ext cx="11756571" cy="5812971"/>
          </a:xfrm>
        </p:spPr>
        <p:txBody>
          <a:bodyPr>
            <a:normAutofit/>
          </a:bodyPr>
          <a:lstStyle/>
          <a:p>
            <a:r>
              <a:rPr lang="en-GB" sz="1200" dirty="0"/>
              <a:t>Eating disorders can happen in both male and female individuals from an early age to an older adult, however some research shows eating disorders happen mainly in teenage girls and young women going into their adolescence years these ages have the highest risk to develop an eating disorder compared to males.</a:t>
            </a:r>
          </a:p>
          <a:p>
            <a:r>
              <a:rPr lang="en-GB" sz="1200" dirty="0"/>
              <a:t>In the United Kingdom there is an estimate of 1.25 million people with eating disorders</a:t>
            </a:r>
          </a:p>
          <a:p>
            <a:r>
              <a:rPr lang="en-GB" sz="1200" dirty="0"/>
              <a:t>Research from BEAT eating disorders (2022) show that </a:t>
            </a:r>
          </a:p>
          <a:p>
            <a:pPr marL="0" indent="0">
              <a:buNone/>
            </a:pPr>
            <a:r>
              <a:rPr lang="en-GB" sz="1200" b="1" u="sng" dirty="0"/>
              <a:t>Anorexia </a:t>
            </a:r>
          </a:p>
          <a:p>
            <a:r>
              <a:rPr lang="en-GB" sz="1200" dirty="0"/>
              <a:t>Ages 11-34 for anorexia in women 29,267 / Ages 5-10 years male 12,296 – Ages 11-34 male 10,054 </a:t>
            </a:r>
          </a:p>
          <a:p>
            <a:r>
              <a:rPr lang="en-GB" sz="1200" dirty="0"/>
              <a:t>Ages 35 years  and older for anorexia 14,410 / Ages 35+ years male 4,452 </a:t>
            </a:r>
          </a:p>
          <a:p>
            <a:pPr marL="0" indent="0">
              <a:buNone/>
            </a:pPr>
            <a:r>
              <a:rPr lang="en-GB" sz="1200" b="1" u="sng" dirty="0"/>
              <a:t>Bulimia </a:t>
            </a:r>
          </a:p>
          <a:p>
            <a:r>
              <a:rPr lang="en-GB" sz="1200" dirty="0"/>
              <a:t>Ages 11-34 years  females 97,557 / male 33,515</a:t>
            </a:r>
          </a:p>
          <a:p>
            <a:r>
              <a:rPr lang="en-GB" sz="1200" dirty="0"/>
              <a:t>Ages 35-44 years females 43,995 / male 14,293</a:t>
            </a:r>
          </a:p>
          <a:p>
            <a:r>
              <a:rPr lang="en-GB" sz="1200" dirty="0"/>
              <a:t>Ages 45-59 years females 70,586 / male 22,619</a:t>
            </a:r>
          </a:p>
          <a:p>
            <a:r>
              <a:rPr lang="en-GB" sz="1200" dirty="0"/>
              <a:t>Ages 60 years + females 21,580 / male 6,107</a:t>
            </a:r>
          </a:p>
          <a:p>
            <a:pPr marL="0" indent="0">
              <a:buNone/>
            </a:pPr>
            <a:r>
              <a:rPr lang="en-GB" sz="1200" b="1" u="sng" dirty="0"/>
              <a:t>Eating disorders not specified (EDNOS)</a:t>
            </a:r>
          </a:p>
          <a:p>
            <a:r>
              <a:rPr lang="en-GB" sz="1200" dirty="0"/>
              <a:t>Ages 11-24 years female 125,871 / male 44,084</a:t>
            </a:r>
          </a:p>
          <a:p>
            <a:r>
              <a:rPr lang="en-GB" sz="1200" dirty="0"/>
              <a:t>Ages 25-29 years female 61,347 / male 20,549</a:t>
            </a:r>
          </a:p>
          <a:p>
            <a:r>
              <a:rPr lang="en-GB" sz="1200" dirty="0"/>
              <a:t>Ages 30-34 years female 47,621 / male 15,609</a:t>
            </a:r>
          </a:p>
          <a:p>
            <a:r>
              <a:rPr lang="en-GB" sz="1200" dirty="0"/>
              <a:t>Ages 35-44 female 90,645 / male 29,447</a:t>
            </a:r>
          </a:p>
          <a:p>
            <a:r>
              <a:rPr lang="en-GB" sz="1200" dirty="0"/>
              <a:t>Ages 45-59 female 198,495 / male 63,547</a:t>
            </a:r>
          </a:p>
          <a:p>
            <a:r>
              <a:rPr lang="en-GB" sz="1200" dirty="0"/>
              <a:t>Ages 60+ female 129,463 / male 36,604</a:t>
            </a:r>
          </a:p>
          <a:p>
            <a:pPr marL="0" indent="0">
              <a:buNone/>
            </a:pPr>
            <a:r>
              <a:rPr lang="en-GB" sz="1200" dirty="0"/>
              <a:t>BEAT eating disorders (2022)  ( McCallum place eating disorder, 2023)</a:t>
            </a:r>
          </a:p>
          <a:p>
            <a:endParaRPr lang="en-GB" sz="1200" dirty="0"/>
          </a:p>
          <a:p>
            <a:pPr marL="0" indent="0">
              <a:buNone/>
            </a:pPr>
            <a:endParaRPr lang="en-GB" sz="1200" dirty="0"/>
          </a:p>
          <a:p>
            <a:endParaRPr lang="en-GB" sz="1200" dirty="0"/>
          </a:p>
          <a:p>
            <a:endParaRPr lang="en-GB" sz="1200" dirty="0"/>
          </a:p>
        </p:txBody>
      </p:sp>
      <p:pic>
        <p:nvPicPr>
          <p:cNvPr id="5" name="Audio 4">
            <a:hlinkClick r:id="" action="ppaction://media"/>
            <a:extLst>
              <a:ext uri="{FF2B5EF4-FFF2-40B4-BE49-F238E27FC236}">
                <a16:creationId xmlns:a16="http://schemas.microsoft.com/office/drawing/2014/main" id="{38EFDE9B-889C-2A04-6BEE-F8B11D94F1D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9600735"/>
      </p:ext>
    </p:extLst>
  </p:cSld>
  <p:clrMapOvr>
    <a:masterClrMapping/>
  </p:clrMapOvr>
  <mc:AlternateContent xmlns:mc="http://schemas.openxmlformats.org/markup-compatibility/2006" xmlns:p14="http://schemas.microsoft.com/office/powerpoint/2010/main">
    <mc:Choice Requires="p14">
      <p:transition spd="slow" p14:dur="2000" advTm="188642"/>
    </mc:Choice>
    <mc:Fallback xmlns="">
      <p:transition spd="slow" advTm="1886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874A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CFE7D6-5F08-D650-5AE4-DFA7DC6C41F5}"/>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000" b="1" u="sng" kern="1200">
                <a:solidFill>
                  <a:srgbClr val="FFFFFF"/>
                </a:solidFill>
                <a:latin typeface="+mj-lt"/>
                <a:ea typeface="+mj-ea"/>
                <a:cs typeface="+mj-cs"/>
              </a:rPr>
              <a:t>How it can develop in a person </a:t>
            </a:r>
            <a:br>
              <a:rPr lang="en-US" sz="2000" b="1" u="sng" kern="1200">
                <a:solidFill>
                  <a:srgbClr val="FFFFFF"/>
                </a:solidFill>
                <a:latin typeface="+mj-lt"/>
                <a:ea typeface="+mj-ea"/>
                <a:cs typeface="+mj-cs"/>
              </a:rPr>
            </a:br>
            <a:br>
              <a:rPr lang="en-US" sz="2000" b="1" u="sng" kern="1200">
                <a:solidFill>
                  <a:srgbClr val="FFFFFF"/>
                </a:solidFill>
                <a:latin typeface="+mj-lt"/>
                <a:ea typeface="+mj-ea"/>
                <a:cs typeface="+mj-cs"/>
              </a:rPr>
            </a:br>
            <a:r>
              <a:rPr lang="en-US" sz="2000" kern="1200">
                <a:solidFill>
                  <a:srgbClr val="FFFFFF"/>
                </a:solidFill>
                <a:latin typeface="+mj-lt"/>
                <a:ea typeface="+mj-ea"/>
                <a:cs typeface="+mj-cs"/>
              </a:rPr>
              <a:t>(Eating recovery center, 2017)</a:t>
            </a:r>
          </a:p>
        </p:txBody>
      </p:sp>
      <p:pic>
        <p:nvPicPr>
          <p:cNvPr id="4" name="Online Media 3" title="Why Do People Develop Eating Disorders?">
            <a:hlinkClick r:id="" action="ppaction://media"/>
            <a:extLst>
              <a:ext uri="{FF2B5EF4-FFF2-40B4-BE49-F238E27FC236}">
                <a16:creationId xmlns:a16="http://schemas.microsoft.com/office/drawing/2014/main" id="{1D759859-594C-DCD4-0C82-B5AECF5B6300}"/>
              </a:ext>
            </a:extLst>
          </p:cNvPr>
          <p:cNvPicPr>
            <a:picLocks noGrp="1" noRot="1" noChangeAspect="1"/>
          </p:cNvPicPr>
          <p:nvPr>
            <p:ph idx="1"/>
            <a:videoFile r:link="rId2"/>
          </p:nvPr>
        </p:nvPicPr>
        <p:blipFill>
          <a:blip r:embed="rId6"/>
          <a:stretch>
            <a:fillRect/>
          </a:stretch>
        </p:blipFill>
        <p:spPr>
          <a:xfrm>
            <a:off x="4038600" y="1396639"/>
            <a:ext cx="7188199" cy="4061332"/>
          </a:xfrm>
          <a:prstGeom prst="rect">
            <a:avLst/>
          </a:prstGeom>
        </p:spPr>
      </p:pic>
      <p:pic>
        <p:nvPicPr>
          <p:cNvPr id="5" name="Audio 4">
            <a:hlinkClick r:id="" action="ppaction://media"/>
            <a:extLst>
              <a:ext uri="{FF2B5EF4-FFF2-40B4-BE49-F238E27FC236}">
                <a16:creationId xmlns:a16="http://schemas.microsoft.com/office/drawing/2014/main" id="{262B1AA7-7C76-1227-CD55-91676C6C793F}"/>
              </a:ext>
            </a:extLst>
          </p:cNvPr>
          <p:cNvPicPr>
            <a:picLocks noChangeAspect="1"/>
          </p:cNvPicPr>
          <p:nvPr>
            <a:audioFile r:link="rId4"/>
            <p:extLst>
              <p:ext uri="{DAA4B4D4-6D71-4841-9C94-3DE7FCFB9230}">
                <p14:media xmlns:p14="http://schemas.microsoft.com/office/powerpoint/2010/main" r:embed="rId3"/>
              </p:ext>
            </p:extLst>
          </p:nvPr>
        </p:nvPicPr>
        <p:blipFill>
          <a:blip r:embed="rId7"/>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377664205"/>
      </p:ext>
    </p:extLst>
  </p:cSld>
  <p:clrMapOvr>
    <a:masterClrMapping/>
  </p:clrMapOvr>
  <mc:AlternateContent xmlns:mc="http://schemas.openxmlformats.org/markup-compatibility/2006" xmlns:p14="http://schemas.microsoft.com/office/powerpoint/2010/main">
    <mc:Choice Requires="p14">
      <p:transition spd="slow" p14:dur="2000" advTm="215599"/>
    </mc:Choice>
    <mc:Fallback xmlns="">
      <p:transition spd="slow" advTm="2155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5"/>
                </p:tgtEl>
              </p:cMediaNode>
            </p:audio>
          </p:childTnLst>
        </p:cTn>
      </p:par>
    </p:tnLst>
  </p:timing>
  <p:extLst>
    <p:ext uri="{E180D4A7-C9FB-4DFB-919C-405C955672EB}">
      <p14:showEvtLst xmlns:p14="http://schemas.microsoft.com/office/powerpoint/2010/main">
        <p14:playEvt time="14965" objId="4"/>
        <p14:triggerEvt type="onClick" time="14965" objId="4"/>
        <p14:stopEvt time="213422" objId="4"/>
        <p14:playEvt time="213436" objId="4"/>
        <p14:pauseEvt time="215599" objId="4"/>
        <p14:stopEvt time="215599" objId="4"/>
      </p14:showEvtLst>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2C808-CE5B-485D-BA06-0F8847BF939B}"/>
              </a:ext>
            </a:extLst>
          </p:cNvPr>
          <p:cNvSpPr>
            <a:spLocks noGrp="1"/>
          </p:cNvSpPr>
          <p:nvPr>
            <p:ph type="title"/>
          </p:nvPr>
        </p:nvSpPr>
        <p:spPr>
          <a:xfrm>
            <a:off x="838200" y="85726"/>
            <a:ext cx="2286000" cy="381000"/>
          </a:xfrm>
        </p:spPr>
        <p:txBody>
          <a:bodyPr>
            <a:normAutofit/>
          </a:bodyPr>
          <a:lstStyle/>
          <a:p>
            <a:r>
              <a:rPr lang="en-GB" sz="1200" b="1" u="sng"/>
              <a:t>Current treatments and responses</a:t>
            </a:r>
            <a:endParaRPr lang="en-GB" sz="1200" b="1" u="sng" dirty="0"/>
          </a:p>
        </p:txBody>
      </p:sp>
      <p:sp>
        <p:nvSpPr>
          <p:cNvPr id="3" name="Content Placeholder 2">
            <a:extLst>
              <a:ext uri="{FF2B5EF4-FFF2-40B4-BE49-F238E27FC236}">
                <a16:creationId xmlns:a16="http://schemas.microsoft.com/office/drawing/2014/main" id="{314A313B-91FD-B3CA-18BC-C78749C5D828}"/>
              </a:ext>
            </a:extLst>
          </p:cNvPr>
          <p:cNvSpPr>
            <a:spLocks noGrp="1"/>
          </p:cNvSpPr>
          <p:nvPr>
            <p:ph idx="1"/>
          </p:nvPr>
        </p:nvSpPr>
        <p:spPr>
          <a:xfrm>
            <a:off x="600075" y="466726"/>
            <a:ext cx="11096625" cy="6219824"/>
          </a:xfrm>
        </p:spPr>
        <p:txBody>
          <a:bodyPr>
            <a:normAutofit fontScale="92500" lnSpcReduction="20000"/>
          </a:bodyPr>
          <a:lstStyle/>
          <a:p>
            <a:pPr marL="0" indent="0">
              <a:buNone/>
            </a:pPr>
            <a:r>
              <a:rPr lang="en-GB" sz="1200" dirty="0"/>
              <a:t>Recent studies show eating disorders are a serious psychiatric condition which requires a lot of evidence-based intervention </a:t>
            </a:r>
          </a:p>
          <a:p>
            <a:pPr marL="0" indent="0">
              <a:buNone/>
            </a:pPr>
            <a:r>
              <a:rPr lang="en-GB" sz="1200" dirty="0"/>
              <a:t>Treatments for anorexia nervosa</a:t>
            </a:r>
          </a:p>
          <a:p>
            <a:r>
              <a:rPr lang="en-GB" sz="1200" dirty="0"/>
              <a:t>Cognitive behavioural therapy (CBT)</a:t>
            </a:r>
          </a:p>
          <a:p>
            <a:r>
              <a:rPr lang="en-GB" sz="1200" dirty="0"/>
              <a:t>Interpersonal psychotherapy (IPT)</a:t>
            </a:r>
          </a:p>
          <a:p>
            <a:r>
              <a:rPr lang="en-GB" sz="1200" dirty="0"/>
              <a:t>49% better outcome </a:t>
            </a:r>
          </a:p>
          <a:p>
            <a:r>
              <a:rPr lang="en-GB" sz="1200" dirty="0"/>
              <a:t>IPT slower in success then CBT with bulimia nervosa</a:t>
            </a:r>
          </a:p>
          <a:p>
            <a:pPr marL="0" indent="0">
              <a:buNone/>
            </a:pPr>
            <a:r>
              <a:rPr lang="en-GB" sz="1200" b="1" u="sng" dirty="0"/>
              <a:t>The National Health Service (NHS) support:</a:t>
            </a:r>
          </a:p>
          <a:p>
            <a:r>
              <a:rPr lang="en-GB" sz="1200" dirty="0"/>
              <a:t>CBT session</a:t>
            </a:r>
          </a:p>
          <a:p>
            <a:r>
              <a:rPr lang="en-GB" sz="1200" dirty="0"/>
              <a:t>Maudsley anorexia nervosa treatment adults (MANTRA) </a:t>
            </a:r>
          </a:p>
          <a:p>
            <a:r>
              <a:rPr lang="en-GB" sz="1200" dirty="0"/>
              <a:t>Specialist supportive clinical management (SSCM)</a:t>
            </a:r>
          </a:p>
          <a:p>
            <a:r>
              <a:rPr lang="en-GB" sz="1200" dirty="0"/>
              <a:t>Focal psychodynamic therapy</a:t>
            </a:r>
          </a:p>
          <a:p>
            <a:r>
              <a:rPr lang="en-GB" sz="1200" dirty="0"/>
              <a:t>Diet advice</a:t>
            </a:r>
          </a:p>
          <a:p>
            <a:r>
              <a:rPr lang="en-GB" sz="1200" b="1" u="sng" dirty="0"/>
              <a:t>Treatment for children and young adults:</a:t>
            </a:r>
          </a:p>
          <a:p>
            <a:r>
              <a:rPr lang="en-GB" sz="1200" dirty="0"/>
              <a:t>Family therapy sessions </a:t>
            </a:r>
          </a:p>
          <a:p>
            <a:r>
              <a:rPr lang="en-GB" sz="1200" dirty="0"/>
              <a:t>CBT sessions</a:t>
            </a:r>
          </a:p>
          <a:p>
            <a:r>
              <a:rPr lang="en-GB" sz="1200" dirty="0"/>
              <a:t>Adolescent focused psychotherapy</a:t>
            </a:r>
          </a:p>
          <a:p>
            <a:r>
              <a:rPr lang="en-GB" sz="1200" dirty="0"/>
              <a:t>Bone health</a:t>
            </a:r>
          </a:p>
          <a:p>
            <a:r>
              <a:rPr lang="en-GB" sz="1200" dirty="0"/>
              <a:t>Medicine</a:t>
            </a:r>
          </a:p>
          <a:p>
            <a:r>
              <a:rPr lang="en-GB" sz="1200" b="1" u="sng" dirty="0"/>
              <a:t>Further support for those with an eating disorder :</a:t>
            </a:r>
          </a:p>
          <a:p>
            <a:r>
              <a:rPr lang="en-GB" sz="1200" dirty="0"/>
              <a:t>Talk ED</a:t>
            </a:r>
          </a:p>
          <a:p>
            <a:r>
              <a:rPr lang="en-GB" sz="1200" dirty="0"/>
              <a:t>BEAT</a:t>
            </a:r>
          </a:p>
          <a:p>
            <a:r>
              <a:rPr lang="en-GB" sz="1200" dirty="0"/>
              <a:t>Mental Health Foundation </a:t>
            </a:r>
          </a:p>
          <a:p>
            <a:r>
              <a:rPr lang="en-GB" sz="1200" dirty="0"/>
              <a:t>Mind – for better mental health </a:t>
            </a:r>
          </a:p>
          <a:p>
            <a:r>
              <a:rPr lang="en-GB" sz="1200" dirty="0"/>
              <a:t>BEAT online support group </a:t>
            </a:r>
          </a:p>
          <a:p>
            <a:r>
              <a:rPr lang="en-GB" sz="1200" dirty="0"/>
              <a:t>(NHS, 2021b) ( </a:t>
            </a:r>
            <a:r>
              <a:rPr lang="en-GB" sz="1200" dirty="0" err="1"/>
              <a:t>Kass</a:t>
            </a:r>
            <a:r>
              <a:rPr lang="en-GB" sz="1200" dirty="0"/>
              <a:t> ,A.E., Kolko, R.P. and Wilfley, D.E. 2013)</a:t>
            </a:r>
          </a:p>
          <a:p>
            <a:endParaRPr lang="en-GB" sz="1200" dirty="0"/>
          </a:p>
        </p:txBody>
      </p:sp>
      <p:pic>
        <p:nvPicPr>
          <p:cNvPr id="5" name="Picture 4" descr="A book and glasses on it&#10;&#10;Description automatically generated">
            <a:extLst>
              <a:ext uri="{FF2B5EF4-FFF2-40B4-BE49-F238E27FC236}">
                <a16:creationId xmlns:a16="http://schemas.microsoft.com/office/drawing/2014/main" id="{BAC4B3C6-B746-0574-F32C-5DC11CDDCF3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734425" y="3585384"/>
            <a:ext cx="2857500" cy="2505075"/>
          </a:xfrm>
          <a:prstGeom prst="rect">
            <a:avLst/>
          </a:prstGeom>
        </p:spPr>
      </p:pic>
      <p:pic>
        <p:nvPicPr>
          <p:cNvPr id="7" name="Audio 6">
            <a:hlinkClick r:id="" action="ppaction://media"/>
            <a:extLst>
              <a:ext uri="{FF2B5EF4-FFF2-40B4-BE49-F238E27FC236}">
                <a16:creationId xmlns:a16="http://schemas.microsoft.com/office/drawing/2014/main" id="{599AD830-999D-30B4-0EF7-BDAADB63241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39309231"/>
      </p:ext>
    </p:extLst>
  </p:cSld>
  <p:clrMapOvr>
    <a:masterClrMapping/>
  </p:clrMapOvr>
  <mc:AlternateContent xmlns:mc="http://schemas.openxmlformats.org/markup-compatibility/2006" xmlns:p14="http://schemas.microsoft.com/office/powerpoint/2010/main">
    <mc:Choice Requires="p14">
      <p:transition spd="slow" p14:dur="2000" advTm="358037"/>
    </mc:Choice>
    <mc:Fallback xmlns="">
      <p:transition spd="slow" advTm="3580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E3ADCBE7-9330-1CDA-00EB-CDD12DB72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0A936C-5D20-4F52-95DF-44BC5C86F8EE}"/>
              </a:ext>
            </a:extLst>
          </p:cNvPr>
          <p:cNvSpPr>
            <a:spLocks noGrp="1"/>
          </p:cNvSpPr>
          <p:nvPr>
            <p:ph type="title"/>
          </p:nvPr>
        </p:nvSpPr>
        <p:spPr>
          <a:xfrm>
            <a:off x="761802" y="240241"/>
            <a:ext cx="10760054" cy="1228299"/>
          </a:xfrm>
        </p:spPr>
        <p:txBody>
          <a:bodyPr>
            <a:normAutofit/>
          </a:bodyPr>
          <a:lstStyle/>
          <a:p>
            <a:r>
              <a:rPr lang="en-GB" sz="4000" b="1" u="sng"/>
              <a:t>How has it been studded? And what do we know?</a:t>
            </a:r>
          </a:p>
        </p:txBody>
      </p:sp>
      <p:sp>
        <p:nvSpPr>
          <p:cNvPr id="3" name="Content Placeholder 2">
            <a:extLst>
              <a:ext uri="{FF2B5EF4-FFF2-40B4-BE49-F238E27FC236}">
                <a16:creationId xmlns:a16="http://schemas.microsoft.com/office/drawing/2014/main" id="{DAA2E9F1-7F8C-B83B-3B31-64C516F32AE6}"/>
              </a:ext>
            </a:extLst>
          </p:cNvPr>
          <p:cNvSpPr>
            <a:spLocks noGrp="1"/>
          </p:cNvSpPr>
          <p:nvPr>
            <p:ph idx="1"/>
          </p:nvPr>
        </p:nvSpPr>
        <p:spPr>
          <a:xfrm>
            <a:off x="761802" y="2321476"/>
            <a:ext cx="4864875" cy="3850724"/>
          </a:xfrm>
        </p:spPr>
        <p:txBody>
          <a:bodyPr anchor="ctr">
            <a:normAutofit/>
          </a:bodyPr>
          <a:lstStyle/>
          <a:p>
            <a:r>
              <a:rPr lang="en-GB" sz="1600" dirty="0"/>
              <a:t>Anorexia Nervosa and obsessive-compulsive disorder (OCD)</a:t>
            </a:r>
          </a:p>
          <a:p>
            <a:r>
              <a:rPr lang="en-GB" sz="1600" dirty="0"/>
              <a:t>Eating disorders and Attention deficit/ hyperactivity disorder (ADHD)</a:t>
            </a:r>
          </a:p>
          <a:p>
            <a:r>
              <a:rPr lang="en-GB" sz="1600" dirty="0"/>
              <a:t>Eating disorders in females living with depression and anxiety </a:t>
            </a:r>
          </a:p>
          <a:p>
            <a:r>
              <a:rPr lang="en-GB" sz="1600" dirty="0"/>
              <a:t>Anorexia and autism</a:t>
            </a:r>
          </a:p>
          <a:p>
            <a:endParaRPr lang="en-GB" sz="1600" dirty="0"/>
          </a:p>
          <a:p>
            <a:endParaRPr lang="en-GB" sz="1600" dirty="0"/>
          </a:p>
          <a:p>
            <a:r>
              <a:rPr lang="en-GB" sz="1600" dirty="0"/>
              <a:t>(</a:t>
            </a:r>
            <a:r>
              <a:rPr lang="en-GB" sz="1600" dirty="0" err="1"/>
              <a:t>Ekern</a:t>
            </a:r>
            <a:r>
              <a:rPr lang="en-GB" sz="1600" dirty="0"/>
              <a:t>, B.2019) (</a:t>
            </a:r>
            <a:r>
              <a:rPr lang="en-GB" sz="1600" dirty="0" err="1"/>
              <a:t>Nazar,B.P</a:t>
            </a:r>
            <a:r>
              <a:rPr lang="en-GB" sz="1600" dirty="0"/>
              <a:t>., </a:t>
            </a:r>
            <a:r>
              <a:rPr lang="en-GB" sz="1600" dirty="0" err="1"/>
              <a:t>Bernardes</a:t>
            </a:r>
            <a:r>
              <a:rPr lang="en-GB" sz="1600" dirty="0"/>
              <a:t>, C., </a:t>
            </a:r>
            <a:r>
              <a:rPr lang="en-GB" sz="1600" dirty="0" err="1"/>
              <a:t>Peachey,G</a:t>
            </a:r>
            <a:r>
              <a:rPr lang="en-GB" sz="1600" dirty="0"/>
              <a:t>., </a:t>
            </a:r>
            <a:r>
              <a:rPr lang="en-GB" sz="1600" dirty="0" err="1"/>
              <a:t>Sergeant,J</a:t>
            </a:r>
            <a:r>
              <a:rPr lang="en-GB" sz="1600" dirty="0"/>
              <a:t>. et al, 2016) (Sander, J., </a:t>
            </a:r>
            <a:r>
              <a:rPr lang="en-GB" sz="1600" dirty="0" err="1"/>
              <a:t>Moessner</a:t>
            </a:r>
            <a:r>
              <a:rPr lang="en-GB" sz="1600" dirty="0"/>
              <a:t>, M., and Bauer, S.2021) ( Dattaro,L.2020) </a:t>
            </a:r>
          </a:p>
          <a:p>
            <a:endParaRPr lang="en-GB" sz="1600" dirty="0"/>
          </a:p>
        </p:txBody>
      </p:sp>
      <p:pic>
        <p:nvPicPr>
          <p:cNvPr id="5" name="Picture 4" descr="A child sitting on a pile of books">
            <a:extLst>
              <a:ext uri="{FF2B5EF4-FFF2-40B4-BE49-F238E27FC236}">
                <a16:creationId xmlns:a16="http://schemas.microsoft.com/office/drawing/2014/main" id="{A7DDAD15-D98C-1D29-6C8C-390FDF34D2B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343650" y="2496955"/>
            <a:ext cx="5178206" cy="3456452"/>
          </a:xfrm>
          <a:prstGeom prst="rect">
            <a:avLst/>
          </a:prstGeom>
        </p:spPr>
      </p:pic>
      <p:pic>
        <p:nvPicPr>
          <p:cNvPr id="8" name="Audio 7">
            <a:hlinkClick r:id="" action="ppaction://media"/>
            <a:extLst>
              <a:ext uri="{FF2B5EF4-FFF2-40B4-BE49-F238E27FC236}">
                <a16:creationId xmlns:a16="http://schemas.microsoft.com/office/drawing/2014/main" id="{0D4796CC-DA77-A00D-1006-27C5EA2FF5E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35542596"/>
      </p:ext>
    </p:extLst>
  </p:cSld>
  <p:clrMapOvr>
    <a:masterClrMapping/>
  </p:clrMapOvr>
  <mc:AlternateContent xmlns:mc="http://schemas.openxmlformats.org/markup-compatibility/2006" xmlns:p14="http://schemas.microsoft.com/office/powerpoint/2010/main">
    <mc:Choice Requires="p14">
      <p:transition spd="slow" p14:dur="2000" advTm="198000"/>
    </mc:Choice>
    <mc:Fallback xmlns="">
      <p:transition spd="slow" advTm="198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5655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66DB1F-9ED3-CF67-0C2F-98B5DF187CAA}"/>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b="1" u="sng" kern="1200" dirty="0">
                <a:solidFill>
                  <a:srgbClr val="FFFFFF"/>
                </a:solidFill>
                <a:latin typeface="+mj-lt"/>
                <a:ea typeface="+mj-ea"/>
                <a:cs typeface="+mj-cs"/>
              </a:rPr>
              <a:t>Media attitude and stigmas</a:t>
            </a:r>
            <a:br>
              <a:rPr lang="en-US" sz="3200" b="1" u="sng" kern="1200" dirty="0">
                <a:solidFill>
                  <a:srgbClr val="FFFFFF"/>
                </a:solidFill>
                <a:latin typeface="+mj-lt"/>
                <a:ea typeface="+mj-ea"/>
                <a:cs typeface="+mj-cs"/>
              </a:rPr>
            </a:br>
            <a:r>
              <a:rPr lang="en-US" sz="3200" b="1" u="sng" kern="1200" dirty="0">
                <a:solidFill>
                  <a:srgbClr val="FFFFFF"/>
                </a:solidFill>
                <a:latin typeface="+mj-lt"/>
                <a:ea typeface="+mj-ea"/>
                <a:cs typeface="+mj-cs"/>
              </a:rPr>
              <a:t>(NEWS Centre Main, 2023)</a:t>
            </a:r>
          </a:p>
        </p:txBody>
      </p:sp>
      <p:pic>
        <p:nvPicPr>
          <p:cNvPr id="4" name="Online Media 3" title="Let's Talk About It: Breaking the stigma of eating disorders">
            <a:hlinkClick r:id="" action="ppaction://media"/>
            <a:extLst>
              <a:ext uri="{FF2B5EF4-FFF2-40B4-BE49-F238E27FC236}">
                <a16:creationId xmlns:a16="http://schemas.microsoft.com/office/drawing/2014/main" id="{99525A94-B0A3-46D4-D211-47626E04DD55}"/>
              </a:ext>
            </a:extLst>
          </p:cNvPr>
          <p:cNvPicPr>
            <a:picLocks noGrp="1" noRot="1" noChangeAspect="1"/>
          </p:cNvPicPr>
          <p:nvPr>
            <p:ph idx="1"/>
            <a:videoFile r:link="rId2"/>
          </p:nvPr>
        </p:nvPicPr>
        <p:blipFill>
          <a:blip r:embed="rId6"/>
          <a:stretch>
            <a:fillRect/>
          </a:stretch>
        </p:blipFill>
        <p:spPr>
          <a:xfrm>
            <a:off x="4207933" y="1353809"/>
            <a:ext cx="7347537" cy="4151358"/>
          </a:xfrm>
          <a:prstGeom prst="rect">
            <a:avLst/>
          </a:prstGeom>
        </p:spPr>
      </p:pic>
      <p:pic>
        <p:nvPicPr>
          <p:cNvPr id="6" name="Audio 5">
            <a:hlinkClick r:id="" action="ppaction://media"/>
            <a:extLst>
              <a:ext uri="{FF2B5EF4-FFF2-40B4-BE49-F238E27FC236}">
                <a16:creationId xmlns:a16="http://schemas.microsoft.com/office/drawing/2014/main" id="{855F8A78-4A3B-A381-B4B8-0717AF8F6D52}"/>
              </a:ext>
            </a:extLst>
          </p:cNvPr>
          <p:cNvPicPr>
            <a:picLocks noChangeAspect="1"/>
          </p:cNvPicPr>
          <p:nvPr>
            <a:audioFile r:link="rId4"/>
            <p:extLst>
              <p:ext uri="{DAA4B4D4-6D71-4841-9C94-3DE7FCFB9230}">
                <p14:media xmlns:p14="http://schemas.microsoft.com/office/powerpoint/2010/main" r:embed="rId3"/>
              </p:ext>
            </p:extLst>
          </p:nvPr>
        </p:nvPicPr>
        <p:blipFill>
          <a:blip r:embed="rId7"/>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282185458"/>
      </p:ext>
    </p:extLst>
  </p:cSld>
  <p:clrMapOvr>
    <a:masterClrMapping/>
  </p:clrMapOvr>
  <mc:AlternateContent xmlns:mc="http://schemas.openxmlformats.org/markup-compatibility/2006" xmlns:p14="http://schemas.microsoft.com/office/powerpoint/2010/main">
    <mc:Choice Requires="p14">
      <p:transition spd="slow" p14:dur="2000" advTm="285741"/>
    </mc:Choice>
    <mc:Fallback xmlns="">
      <p:transition spd="slow" advTm="285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6"/>
                </p:tgtEl>
              </p:cMediaNode>
            </p:audio>
          </p:childTnLst>
        </p:cTn>
      </p:par>
    </p:tnLst>
  </p:timing>
  <p:extLst>
    <p:ext uri="{E180D4A7-C9FB-4DFB-919C-405C955672EB}">
      <p14:showEvtLst xmlns:p14="http://schemas.microsoft.com/office/powerpoint/2010/main">
        <p14:playEvt time="11261" objId="4"/>
        <p14:triggerEvt type="onClick" time="11262" objId="4"/>
        <p14:stopEvt time="281949" objId="4"/>
        <p14:playEvt time="281962" objId="4"/>
        <p14:pauseEvt time="285741" objId="4"/>
        <p14:stopEvt time="285741" objId="4"/>
      </p14:showEvtLst>
    </p:ext>
  </p:extLs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463B02-BE6D-1DA5-7A6E-EE57AE680132}"/>
              </a:ext>
            </a:extLst>
          </p:cNvPr>
          <p:cNvSpPr>
            <a:spLocks noGrp="1"/>
          </p:cNvSpPr>
          <p:nvPr>
            <p:ph type="title"/>
          </p:nvPr>
        </p:nvSpPr>
        <p:spPr>
          <a:xfrm>
            <a:off x="6536709" y="161926"/>
            <a:ext cx="4156512" cy="657224"/>
          </a:xfrm>
        </p:spPr>
        <p:txBody>
          <a:bodyPr anchor="ctr">
            <a:normAutofit/>
          </a:bodyPr>
          <a:lstStyle/>
          <a:p>
            <a:r>
              <a:rPr lang="en-GB" sz="1400" b="1" u="sng" dirty="0"/>
              <a:t>Case studies examples linked to eating disorder </a:t>
            </a:r>
          </a:p>
        </p:txBody>
      </p:sp>
      <p:pic>
        <p:nvPicPr>
          <p:cNvPr id="5" name="Picture 4" descr="Desk with stethoscope and computer keyboard">
            <a:extLst>
              <a:ext uri="{FF2B5EF4-FFF2-40B4-BE49-F238E27FC236}">
                <a16:creationId xmlns:a16="http://schemas.microsoft.com/office/drawing/2014/main" id="{E475259F-8D36-8F39-8F99-88EBF245AF8C}"/>
              </a:ext>
            </a:extLst>
          </p:cNvPr>
          <p:cNvPicPr>
            <a:picLocks noChangeAspect="1"/>
          </p:cNvPicPr>
          <p:nvPr/>
        </p:nvPicPr>
        <p:blipFill rotWithShape="1">
          <a:blip r:embed="rId4"/>
          <a:srcRect l="40667" r="-2" b="-2"/>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40A33EB5-3F5B-00EF-C387-2E767A2FD43F}"/>
              </a:ext>
            </a:extLst>
          </p:cNvPr>
          <p:cNvSpPr>
            <a:spLocks noGrp="1"/>
          </p:cNvSpPr>
          <p:nvPr>
            <p:ph idx="1"/>
          </p:nvPr>
        </p:nvSpPr>
        <p:spPr>
          <a:xfrm>
            <a:off x="6343650" y="819150"/>
            <a:ext cx="5181599" cy="5753099"/>
          </a:xfrm>
        </p:spPr>
        <p:txBody>
          <a:bodyPr anchor="ctr">
            <a:normAutofit/>
          </a:bodyPr>
          <a:lstStyle/>
          <a:p>
            <a:r>
              <a:rPr lang="en-GB" sz="1050" dirty="0"/>
              <a:t>Maria, 28 years old eating disorder </a:t>
            </a:r>
          </a:p>
          <a:p>
            <a:r>
              <a:rPr lang="en-GB" sz="1050" dirty="0"/>
              <a:t>Good Job</a:t>
            </a:r>
          </a:p>
          <a:p>
            <a:r>
              <a:rPr lang="en-GB" sz="1050" dirty="0"/>
              <a:t>Lots of friends</a:t>
            </a:r>
          </a:p>
          <a:p>
            <a:r>
              <a:rPr lang="en-GB" sz="1050" dirty="0"/>
              <a:t>Sociable</a:t>
            </a:r>
          </a:p>
          <a:p>
            <a:r>
              <a:rPr lang="en-GB" sz="1050" dirty="0"/>
              <a:t>Suffers with an eating disorder</a:t>
            </a:r>
          </a:p>
          <a:p>
            <a:r>
              <a:rPr lang="en-GB" sz="1050" dirty="0"/>
              <a:t>Sexual assaulted</a:t>
            </a:r>
          </a:p>
          <a:p>
            <a:r>
              <a:rPr lang="en-GB" sz="1050" dirty="0"/>
              <a:t>Embarrassed to talk about it</a:t>
            </a:r>
          </a:p>
          <a:p>
            <a:r>
              <a:rPr lang="en-GB" sz="1050" dirty="0"/>
              <a:t>Shrugged by counsellor </a:t>
            </a:r>
          </a:p>
          <a:p>
            <a:r>
              <a:rPr lang="en-GB" sz="1050" dirty="0"/>
              <a:t>Told to learn to eat healthy- lead to binge eating  - impacted her health ( Society of Clinical Psychology, 2023)</a:t>
            </a:r>
          </a:p>
          <a:p>
            <a:endParaRPr lang="en-GB" sz="1050" dirty="0"/>
          </a:p>
          <a:p>
            <a:r>
              <a:rPr lang="en-GB" sz="1050" dirty="0"/>
              <a:t>Mrs S, 28 years old</a:t>
            </a:r>
          </a:p>
          <a:p>
            <a:r>
              <a:rPr lang="en-GB" sz="1050" dirty="0"/>
              <a:t>Good education</a:t>
            </a:r>
          </a:p>
          <a:p>
            <a:r>
              <a:rPr lang="en-GB" sz="1050" dirty="0"/>
              <a:t>Married happily</a:t>
            </a:r>
          </a:p>
          <a:p>
            <a:r>
              <a:rPr lang="en-GB" sz="1050" dirty="0"/>
              <a:t>Homemaker</a:t>
            </a:r>
          </a:p>
          <a:p>
            <a:r>
              <a:rPr lang="en-GB" sz="1050" dirty="0"/>
              <a:t>Very well respected for her class</a:t>
            </a:r>
          </a:p>
          <a:p>
            <a:r>
              <a:rPr lang="en-GB" sz="1050" dirty="0"/>
              <a:t>Started with signs</a:t>
            </a:r>
          </a:p>
          <a:p>
            <a:r>
              <a:rPr lang="en-GB" sz="1050" dirty="0"/>
              <a:t>Had lots of tests</a:t>
            </a:r>
          </a:p>
          <a:p>
            <a:r>
              <a:rPr lang="en-GB" sz="1050" dirty="0"/>
              <a:t>Husband made a comment about her weight causing an eating disorder ( Gowda,M., Durgoji, S., Srinivas, P., and Chandrashekar,M., et al, 2015)</a:t>
            </a:r>
          </a:p>
          <a:p>
            <a:endParaRPr lang="en-GB" sz="500" dirty="0"/>
          </a:p>
        </p:txBody>
      </p:sp>
      <p:pic>
        <p:nvPicPr>
          <p:cNvPr id="6" name="Audio 5">
            <a:hlinkClick r:id="" action="ppaction://media"/>
            <a:extLst>
              <a:ext uri="{FF2B5EF4-FFF2-40B4-BE49-F238E27FC236}">
                <a16:creationId xmlns:a16="http://schemas.microsoft.com/office/drawing/2014/main" id="{E0CBEE52-A163-321B-41F6-B5383D1563F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1217423"/>
      </p:ext>
    </p:extLst>
  </p:cSld>
  <p:clrMapOvr>
    <a:masterClrMapping/>
  </p:clrMapOvr>
  <mc:AlternateContent xmlns:mc="http://schemas.openxmlformats.org/markup-compatibility/2006" xmlns:p14="http://schemas.microsoft.com/office/powerpoint/2010/main">
    <mc:Choice Requires="p14">
      <p:transition spd="slow" p14:dur="2000" advTm="149683"/>
    </mc:Choice>
    <mc:Fallback xmlns="">
      <p:transition spd="slow" advTm="1496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E3ADCBE7-9330-1CDA-00EB-CDD12DB72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D65349-784F-9475-7B10-14AC7F1A992F}"/>
              </a:ext>
            </a:extLst>
          </p:cNvPr>
          <p:cNvSpPr>
            <a:spLocks noGrp="1"/>
          </p:cNvSpPr>
          <p:nvPr>
            <p:ph type="title"/>
          </p:nvPr>
        </p:nvSpPr>
        <p:spPr>
          <a:xfrm>
            <a:off x="761802" y="240241"/>
            <a:ext cx="10760054" cy="1228299"/>
          </a:xfrm>
        </p:spPr>
        <p:txBody>
          <a:bodyPr>
            <a:normAutofit/>
          </a:bodyPr>
          <a:lstStyle/>
          <a:p>
            <a:r>
              <a:rPr lang="en-GB" sz="4000" b="1" u="sng" dirty="0"/>
              <a:t>Recommendation for a better quality of life living with eating disorders.</a:t>
            </a:r>
          </a:p>
        </p:txBody>
      </p:sp>
      <p:sp>
        <p:nvSpPr>
          <p:cNvPr id="3" name="Content Placeholder 2">
            <a:extLst>
              <a:ext uri="{FF2B5EF4-FFF2-40B4-BE49-F238E27FC236}">
                <a16:creationId xmlns:a16="http://schemas.microsoft.com/office/drawing/2014/main" id="{03CEB9D3-D161-EB6F-D340-C106508025DC}"/>
              </a:ext>
            </a:extLst>
          </p:cNvPr>
          <p:cNvSpPr>
            <a:spLocks noGrp="1"/>
          </p:cNvSpPr>
          <p:nvPr>
            <p:ph idx="1"/>
          </p:nvPr>
        </p:nvSpPr>
        <p:spPr>
          <a:xfrm>
            <a:off x="457200" y="1729116"/>
            <a:ext cx="5555974" cy="4888643"/>
          </a:xfrm>
        </p:spPr>
        <p:txBody>
          <a:bodyPr anchor="ctr">
            <a:normAutofit/>
          </a:bodyPr>
          <a:lstStyle/>
          <a:p>
            <a:r>
              <a:rPr lang="en-GB" sz="1200" dirty="0"/>
              <a:t>Access to services</a:t>
            </a:r>
          </a:p>
          <a:p>
            <a:r>
              <a:rPr lang="en-GB" sz="1200" dirty="0"/>
              <a:t>Communication and services </a:t>
            </a:r>
          </a:p>
          <a:p>
            <a:r>
              <a:rPr lang="en-GB" sz="1200" dirty="0"/>
              <a:t>4.25million pounds invested into research </a:t>
            </a:r>
          </a:p>
          <a:p>
            <a:r>
              <a:rPr lang="en-GB" sz="1200" dirty="0"/>
              <a:t>Look to improve the prevention and strategies </a:t>
            </a:r>
          </a:p>
          <a:p>
            <a:r>
              <a:rPr lang="en-GB" sz="1200" dirty="0"/>
              <a:t>Increase collaborative within the science field </a:t>
            </a:r>
          </a:p>
          <a:p>
            <a:r>
              <a:rPr lang="en-GB" sz="1200" dirty="0"/>
              <a:t>Improve NHS services </a:t>
            </a:r>
          </a:p>
          <a:p>
            <a:r>
              <a:rPr lang="en-GB" sz="1200" dirty="0"/>
              <a:t>Age of wonder chart</a:t>
            </a:r>
          </a:p>
          <a:p>
            <a:r>
              <a:rPr lang="en-GB" sz="1200" dirty="0"/>
              <a:t>Stop the stigma and talk more</a:t>
            </a:r>
          </a:p>
          <a:p>
            <a:r>
              <a:rPr lang="en-GB" sz="1200" dirty="0"/>
              <a:t>Support</a:t>
            </a:r>
          </a:p>
          <a:p>
            <a:r>
              <a:rPr lang="en-GB" sz="1200" dirty="0"/>
              <a:t>Confidentiality</a:t>
            </a:r>
          </a:p>
          <a:p>
            <a:r>
              <a:rPr lang="en-GB" sz="1200" dirty="0"/>
              <a:t>Treatments available </a:t>
            </a:r>
          </a:p>
          <a:p>
            <a:endParaRPr lang="en-GB" sz="1200" dirty="0"/>
          </a:p>
          <a:p>
            <a:endParaRPr lang="en-GB" sz="1200" dirty="0"/>
          </a:p>
          <a:p>
            <a:r>
              <a:rPr lang="en-GB" sz="1200" dirty="0"/>
              <a:t>( UK Research and Innovation, 2023) (The National Institute of Mental Health, 2023) </a:t>
            </a:r>
          </a:p>
          <a:p>
            <a:pPr marL="0" indent="0">
              <a:buNone/>
            </a:pPr>
            <a:endParaRPr lang="en-GB" sz="1200" dirty="0"/>
          </a:p>
          <a:p>
            <a:endParaRPr lang="en-GB" sz="1000" dirty="0"/>
          </a:p>
        </p:txBody>
      </p:sp>
      <p:pic>
        <p:nvPicPr>
          <p:cNvPr id="6" name="Picture 5" descr="A person talking to another person&#10;&#10;Description automatically generated">
            <a:extLst>
              <a:ext uri="{FF2B5EF4-FFF2-40B4-BE49-F238E27FC236}">
                <a16:creationId xmlns:a16="http://schemas.microsoft.com/office/drawing/2014/main" id="{A47F7F23-5945-79DF-7049-4851933CFF2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343650" y="2683488"/>
            <a:ext cx="5178206" cy="3083386"/>
          </a:xfrm>
          <a:prstGeom prst="rect">
            <a:avLst/>
          </a:prstGeom>
        </p:spPr>
      </p:pic>
      <p:pic>
        <p:nvPicPr>
          <p:cNvPr id="8" name="Audio 7">
            <a:hlinkClick r:id="" action="ppaction://media"/>
            <a:extLst>
              <a:ext uri="{FF2B5EF4-FFF2-40B4-BE49-F238E27FC236}">
                <a16:creationId xmlns:a16="http://schemas.microsoft.com/office/drawing/2014/main" id="{F808623D-523A-A7ED-9B25-F2EB31F159F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25703321"/>
      </p:ext>
    </p:extLst>
  </p:cSld>
  <p:clrMapOvr>
    <a:masterClrMapping/>
  </p:clrMapOvr>
  <mc:AlternateContent xmlns:mc="http://schemas.openxmlformats.org/markup-compatibility/2006" xmlns:p14="http://schemas.microsoft.com/office/powerpoint/2010/main">
    <mc:Choice Requires="p14">
      <p:transition spd="slow" p14:dur="2000" advTm="273453"/>
    </mc:Choice>
    <mc:Fallback xmlns="">
      <p:transition spd="slow" advTm="2734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26AD8-AB68-4C7B-1963-9B7635148138}"/>
              </a:ext>
            </a:extLst>
          </p:cNvPr>
          <p:cNvSpPr>
            <a:spLocks noGrp="1"/>
          </p:cNvSpPr>
          <p:nvPr>
            <p:ph type="title"/>
          </p:nvPr>
        </p:nvSpPr>
        <p:spPr/>
        <p:txBody>
          <a:bodyPr>
            <a:normAutofit/>
          </a:bodyPr>
          <a:lstStyle/>
          <a:p>
            <a:r>
              <a:rPr lang="en-GB" sz="1200" b="1" u="sng" dirty="0"/>
              <a:t>Conclusion</a:t>
            </a:r>
          </a:p>
        </p:txBody>
      </p:sp>
      <p:sp>
        <p:nvSpPr>
          <p:cNvPr id="3" name="Content Placeholder 2">
            <a:extLst>
              <a:ext uri="{FF2B5EF4-FFF2-40B4-BE49-F238E27FC236}">
                <a16:creationId xmlns:a16="http://schemas.microsoft.com/office/drawing/2014/main" id="{B0D210F4-7114-6D40-16FD-C27A29B93274}"/>
              </a:ext>
            </a:extLst>
          </p:cNvPr>
          <p:cNvSpPr>
            <a:spLocks noGrp="1"/>
          </p:cNvSpPr>
          <p:nvPr>
            <p:ph idx="1"/>
          </p:nvPr>
        </p:nvSpPr>
        <p:spPr>
          <a:xfrm>
            <a:off x="838200" y="1489435"/>
            <a:ext cx="10515600" cy="1564850"/>
          </a:xfrm>
        </p:spPr>
        <p:txBody>
          <a:bodyPr>
            <a:normAutofit/>
          </a:bodyPr>
          <a:lstStyle/>
          <a:p>
            <a:r>
              <a:rPr lang="en-GB" sz="1200" dirty="0"/>
              <a:t>Eating disorders have been known for a very long time. Around 6% women and 2% men live with an eating disorder ( UK Research and innovation, 2023) , people living with an  eating disorders are now being researched using the “Age of wonder chart” ( UK Research and innovation, 2023) . Even though it is out there, and more knowledge is known linking eating disorders to different other issues for a person who has anxiety, depression, ADHD and autism which are linked to eating disorders there is still not enough research to fully understand why an eating disorder starts with an individual. Hopefully with less stigma people will understand more and be able to notice either with themselves or family, friends to notice if someone has an eating disorder and then forward them to the right direction for help.</a:t>
            </a:r>
          </a:p>
          <a:p>
            <a:endParaRPr lang="en-GB" sz="1200" dirty="0"/>
          </a:p>
          <a:p>
            <a:endParaRPr lang="en-GB" sz="1200" dirty="0"/>
          </a:p>
        </p:txBody>
      </p:sp>
      <p:pic>
        <p:nvPicPr>
          <p:cNvPr id="7" name="Audio 6">
            <a:hlinkClick r:id="" action="ppaction://media"/>
            <a:extLst>
              <a:ext uri="{FF2B5EF4-FFF2-40B4-BE49-F238E27FC236}">
                <a16:creationId xmlns:a16="http://schemas.microsoft.com/office/drawing/2014/main" id="{FD12B5E0-7330-516D-DD18-1A1AD3A41BC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46114850"/>
      </p:ext>
    </p:extLst>
  </p:cSld>
  <p:clrMapOvr>
    <a:masterClrMapping/>
  </p:clrMapOvr>
  <mc:AlternateContent xmlns:mc="http://schemas.openxmlformats.org/markup-compatibility/2006" xmlns:p14="http://schemas.microsoft.com/office/powerpoint/2010/main">
    <mc:Choice Requires="p14">
      <p:transition spd="slow" p14:dur="2000" advTm="55833"/>
    </mc:Choice>
    <mc:Fallback xmlns="">
      <p:transition spd="slow" advTm="558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72BE4-0458-7B04-0D7C-D694D5DAEE56}"/>
              </a:ext>
            </a:extLst>
          </p:cNvPr>
          <p:cNvSpPr>
            <a:spLocks noGrp="1"/>
          </p:cNvSpPr>
          <p:nvPr>
            <p:ph type="title"/>
          </p:nvPr>
        </p:nvSpPr>
        <p:spPr>
          <a:xfrm>
            <a:off x="838200" y="365126"/>
            <a:ext cx="10515600" cy="315912"/>
          </a:xfrm>
        </p:spPr>
        <p:txBody>
          <a:bodyPr>
            <a:normAutofit/>
          </a:bodyPr>
          <a:lstStyle/>
          <a:p>
            <a:r>
              <a:rPr lang="en-GB" sz="1200" b="1" u="sng" dirty="0"/>
              <a:t>Reference list </a:t>
            </a:r>
          </a:p>
        </p:txBody>
      </p:sp>
      <p:sp>
        <p:nvSpPr>
          <p:cNvPr id="3" name="Content Placeholder 2">
            <a:extLst>
              <a:ext uri="{FF2B5EF4-FFF2-40B4-BE49-F238E27FC236}">
                <a16:creationId xmlns:a16="http://schemas.microsoft.com/office/drawing/2014/main" id="{2D90E837-D8A6-9AEB-33F9-DA3C8C16FB6B}"/>
              </a:ext>
            </a:extLst>
          </p:cNvPr>
          <p:cNvSpPr>
            <a:spLocks noGrp="1"/>
          </p:cNvSpPr>
          <p:nvPr>
            <p:ph idx="1"/>
          </p:nvPr>
        </p:nvSpPr>
        <p:spPr>
          <a:xfrm>
            <a:off x="838199" y="681038"/>
            <a:ext cx="10992439" cy="6030847"/>
          </a:xfrm>
        </p:spPr>
        <p:txBody>
          <a:bodyPr>
            <a:normAutofit fontScale="47500" lnSpcReduction="20000"/>
          </a:bodyPr>
          <a:lstStyle/>
          <a:p>
            <a:pPr marL="0" indent="0" algn="l">
              <a:lnSpc>
                <a:spcPct val="150000"/>
              </a:lnSpc>
              <a:buNone/>
            </a:pPr>
            <a:endParaRPr lang="en-GB" sz="1800" b="1" dirty="0">
              <a:effectLst/>
              <a:latin typeface="Times New Roman" panose="02020603050405020304" pitchFamily="18" charset="0"/>
            </a:endParaRPr>
          </a:p>
          <a:p>
            <a:pPr>
              <a:lnSpc>
                <a:spcPct val="150000"/>
              </a:lnSpc>
            </a:pPr>
            <a:r>
              <a:rPr lang="en-GB" sz="2500" dirty="0">
                <a:effectLst/>
                <a:latin typeface="Times New Roman" panose="02020603050405020304" pitchFamily="18" charset="0"/>
              </a:rPr>
              <a:t>BEAT Eating Disorders (2022). </a:t>
            </a:r>
            <a:r>
              <a:rPr lang="en-GB" sz="2500" i="1" dirty="0">
                <a:effectLst/>
                <a:latin typeface="Times New Roman" panose="02020603050405020304" pitchFamily="18" charset="0"/>
              </a:rPr>
              <a:t>How Many People Have an Eating Disorder in the UK?</a:t>
            </a:r>
            <a:r>
              <a:rPr lang="en-GB" sz="2500" dirty="0">
                <a:effectLst/>
                <a:latin typeface="Times New Roman" panose="02020603050405020304" pitchFamily="18" charset="0"/>
              </a:rPr>
              <a:t> (online</a:t>
            </a:r>
            <a:r>
              <a:rPr lang="en-GB" sz="2500" dirty="0">
                <a:latin typeface="Times New Roman" panose="02020603050405020304" pitchFamily="18" charset="0"/>
              </a:rPr>
              <a:t>)</a:t>
            </a:r>
            <a:r>
              <a:rPr lang="en-GB" sz="2500" dirty="0">
                <a:effectLst/>
                <a:latin typeface="Times New Roman" panose="02020603050405020304" pitchFamily="18" charset="0"/>
              </a:rPr>
              <a:t> Beat. Available at: https://www.beateatingdisorders.org.uk/get-information-and-support/about-eating-disorders/how-many-people-eating-disorder-uk/ (Accessed 29 Nov. 2023).</a:t>
            </a:r>
          </a:p>
          <a:p>
            <a:pPr>
              <a:lnSpc>
                <a:spcPct val="150000"/>
              </a:lnSpc>
            </a:pPr>
            <a:r>
              <a:rPr lang="en-GB" sz="2500" dirty="0">
                <a:effectLst/>
                <a:latin typeface="Times New Roman" panose="02020603050405020304" pitchFamily="18" charset="0"/>
              </a:rPr>
              <a:t>Berg, B. (2023). </a:t>
            </a:r>
            <a:r>
              <a:rPr lang="en-GB" sz="2500" i="1" dirty="0">
                <a:effectLst/>
                <a:latin typeface="Times New Roman" panose="02020603050405020304" pitchFamily="18" charset="0"/>
              </a:rPr>
              <a:t>History of Eating Disorders</a:t>
            </a:r>
            <a:r>
              <a:rPr lang="en-GB" sz="2500" dirty="0">
                <a:effectLst/>
                <a:latin typeface="Times New Roman" panose="02020603050405020304" pitchFamily="18" charset="0"/>
              </a:rPr>
              <a:t>. (online) Eating Recovery </a:t>
            </a:r>
            <a:r>
              <a:rPr lang="en-GB" sz="2500" dirty="0" err="1">
                <a:effectLst/>
                <a:latin typeface="Times New Roman" panose="02020603050405020304" pitchFamily="18" charset="0"/>
              </a:rPr>
              <a:t>Center</a:t>
            </a:r>
            <a:r>
              <a:rPr lang="en-GB" sz="2500" dirty="0">
                <a:effectLst/>
                <a:latin typeface="Times New Roman" panose="02020603050405020304" pitchFamily="18" charset="0"/>
              </a:rPr>
              <a:t>. Available at: https://www.eatingrecoverycenter.com/blog/eating-disorders-history.</a:t>
            </a:r>
          </a:p>
          <a:p>
            <a:pPr>
              <a:lnSpc>
                <a:spcPct val="150000"/>
              </a:lnSpc>
            </a:pPr>
            <a:r>
              <a:rPr lang="en-GB" sz="2500" dirty="0" err="1">
                <a:effectLst/>
                <a:latin typeface="Times New Roman" panose="02020603050405020304" pitchFamily="18" charset="0"/>
              </a:rPr>
              <a:t>Dattaro</a:t>
            </a:r>
            <a:r>
              <a:rPr lang="en-GB" sz="2500" dirty="0">
                <a:effectLst/>
                <a:latin typeface="Times New Roman" panose="02020603050405020304" pitchFamily="18" charset="0"/>
              </a:rPr>
              <a:t>, L. (2020). </a:t>
            </a:r>
            <a:r>
              <a:rPr lang="en-GB" sz="2500" i="1" dirty="0">
                <a:effectLst/>
                <a:latin typeface="Times New Roman" panose="02020603050405020304" pitchFamily="18" charset="0"/>
              </a:rPr>
              <a:t>Anorexia’s link to autism, explained</a:t>
            </a:r>
            <a:r>
              <a:rPr lang="en-GB" sz="2500" dirty="0">
                <a:effectLst/>
                <a:latin typeface="Times New Roman" panose="02020603050405020304" pitchFamily="18" charset="0"/>
              </a:rPr>
              <a:t>. (online</a:t>
            </a:r>
            <a:r>
              <a:rPr lang="en-GB" sz="2500" dirty="0">
                <a:latin typeface="Times New Roman" panose="02020603050405020304" pitchFamily="18" charset="0"/>
              </a:rPr>
              <a:t>)</a:t>
            </a:r>
            <a:r>
              <a:rPr lang="en-GB" sz="2500" dirty="0">
                <a:effectLst/>
                <a:latin typeface="Times New Roman" panose="02020603050405020304" pitchFamily="18" charset="0"/>
              </a:rPr>
              <a:t> Spectrum | Autism Research News. Available at: https://www.spectrumnews.org/news/anorexias-link-to-autism-explained/.</a:t>
            </a:r>
          </a:p>
          <a:p>
            <a:pPr>
              <a:lnSpc>
                <a:spcPct val="150000"/>
              </a:lnSpc>
            </a:pPr>
            <a:r>
              <a:rPr lang="en-GB" sz="2500" dirty="0">
                <a:effectLst/>
                <a:latin typeface="Times New Roman" panose="02020603050405020304" pitchFamily="18" charset="0"/>
              </a:rPr>
              <a:t>Eating Recovery </a:t>
            </a:r>
            <a:r>
              <a:rPr lang="en-GB" sz="2500" dirty="0" err="1">
                <a:effectLst/>
                <a:latin typeface="Times New Roman" panose="02020603050405020304" pitchFamily="18" charset="0"/>
              </a:rPr>
              <a:t>Center</a:t>
            </a:r>
            <a:r>
              <a:rPr lang="en-GB" sz="2500" dirty="0">
                <a:effectLst/>
                <a:latin typeface="Times New Roman" panose="02020603050405020304" pitchFamily="18" charset="0"/>
              </a:rPr>
              <a:t> (2017). </a:t>
            </a:r>
            <a:r>
              <a:rPr lang="en-GB" sz="2500" i="1" dirty="0">
                <a:effectLst/>
                <a:latin typeface="Times New Roman" panose="02020603050405020304" pitchFamily="18" charset="0"/>
              </a:rPr>
              <a:t>Why Do People Develop Eating Disorders?</a:t>
            </a:r>
            <a:r>
              <a:rPr lang="en-GB" sz="2500" dirty="0">
                <a:effectLst/>
                <a:latin typeface="Times New Roman" panose="02020603050405020304" pitchFamily="18" charset="0"/>
              </a:rPr>
              <a:t> </a:t>
            </a:r>
            <a:r>
              <a:rPr lang="en-GB" sz="2500" i="1" dirty="0">
                <a:effectLst/>
                <a:latin typeface="Times New Roman" panose="02020603050405020304" pitchFamily="18" charset="0"/>
              </a:rPr>
              <a:t>YouTube</a:t>
            </a:r>
            <a:r>
              <a:rPr lang="en-GB" sz="2500" dirty="0">
                <a:effectLst/>
                <a:latin typeface="Times New Roman" panose="02020603050405020304" pitchFamily="18" charset="0"/>
              </a:rPr>
              <a:t>. Available at: https://www.youtube.com/watch?v=_8kxCtlQerQ.</a:t>
            </a:r>
          </a:p>
          <a:p>
            <a:pPr>
              <a:lnSpc>
                <a:spcPct val="150000"/>
              </a:lnSpc>
            </a:pPr>
            <a:r>
              <a:rPr lang="en-GB" sz="2500" dirty="0" err="1">
                <a:effectLst/>
                <a:latin typeface="Times New Roman" panose="02020603050405020304" pitchFamily="18" charset="0"/>
              </a:rPr>
              <a:t>Ekern</a:t>
            </a:r>
            <a:r>
              <a:rPr lang="en-GB" sz="2500" dirty="0">
                <a:effectLst/>
                <a:latin typeface="Times New Roman" panose="02020603050405020304" pitchFamily="18" charset="0"/>
              </a:rPr>
              <a:t>, B. (2019). </a:t>
            </a:r>
            <a:r>
              <a:rPr lang="en-GB" sz="2500" i="1" dirty="0">
                <a:effectLst/>
                <a:latin typeface="Times New Roman" panose="02020603050405020304" pitchFamily="18" charset="0"/>
              </a:rPr>
              <a:t>Anorexia and OCD: What is the Link Between These Two Diseases?</a:t>
            </a:r>
            <a:r>
              <a:rPr lang="en-GB" sz="2500" dirty="0">
                <a:effectLst/>
                <a:latin typeface="Times New Roman" panose="02020603050405020304" pitchFamily="18" charset="0"/>
              </a:rPr>
              <a:t> (online) Eating Disorder Hope. Available at: https://www.eatingdisorderhope.com/blog/anorexia-ocd-link-between-them (Accessed 30 Nov. 2023).</a:t>
            </a:r>
          </a:p>
          <a:p>
            <a:pPr>
              <a:lnSpc>
                <a:spcPct val="150000"/>
              </a:lnSpc>
            </a:pPr>
            <a:r>
              <a:rPr lang="en-GB" sz="2500" dirty="0">
                <a:effectLst/>
                <a:latin typeface="Times New Roman" panose="02020603050405020304" pitchFamily="18" charset="0"/>
              </a:rPr>
              <a:t>Gowda, M., Durgoji, S., Srinivasa, P., Chandrashekar, M. and Harish, N. (2015). Case report on anorexia nervosa. </a:t>
            </a:r>
            <a:r>
              <a:rPr lang="en-GB" sz="2500" i="1" dirty="0">
                <a:effectLst/>
                <a:latin typeface="Times New Roman" panose="02020603050405020304" pitchFamily="18" charset="0"/>
              </a:rPr>
              <a:t>Indian Journal of Psychological Medicine</a:t>
            </a:r>
            <a:r>
              <a:rPr lang="en-GB" sz="2500" dirty="0">
                <a:effectLst/>
                <a:latin typeface="Times New Roman" panose="02020603050405020304" pitchFamily="18" charset="0"/>
              </a:rPr>
              <a:t>, (online</a:t>
            </a:r>
            <a:r>
              <a:rPr lang="en-GB" sz="2500" dirty="0">
                <a:latin typeface="Times New Roman" panose="02020603050405020304" pitchFamily="18" charset="0"/>
              </a:rPr>
              <a:t>)</a:t>
            </a:r>
            <a:r>
              <a:rPr lang="en-GB" sz="2500" dirty="0">
                <a:effectLst/>
                <a:latin typeface="Times New Roman" panose="02020603050405020304" pitchFamily="18" charset="0"/>
              </a:rPr>
              <a:t> 37(2), p.236. </a:t>
            </a:r>
            <a:r>
              <a:rPr lang="en-GB" sz="2500" dirty="0" err="1">
                <a:effectLst/>
                <a:latin typeface="Times New Roman" panose="02020603050405020304" pitchFamily="18" charset="0"/>
              </a:rPr>
              <a:t>doi:https</a:t>
            </a:r>
            <a:r>
              <a:rPr lang="en-GB" sz="2500" dirty="0">
                <a:effectLst/>
                <a:latin typeface="Times New Roman" panose="02020603050405020304" pitchFamily="18" charset="0"/>
              </a:rPr>
              <a:t>://doi.org/10.4103/0253-7176.155655.</a:t>
            </a:r>
          </a:p>
          <a:p>
            <a:pPr>
              <a:lnSpc>
                <a:spcPct val="150000"/>
              </a:lnSpc>
            </a:pPr>
            <a:r>
              <a:rPr lang="en-GB" sz="2500" dirty="0" err="1">
                <a:effectLst/>
                <a:latin typeface="Times New Roman" panose="02020603050405020304" pitchFamily="18" charset="0"/>
              </a:rPr>
              <a:t>Kass</a:t>
            </a:r>
            <a:r>
              <a:rPr lang="en-GB" sz="2500" dirty="0">
                <a:effectLst/>
                <a:latin typeface="Times New Roman" panose="02020603050405020304" pitchFamily="18" charset="0"/>
              </a:rPr>
              <a:t>, A.E., Kolko, R.P. and Wilfley, D.E. (2013). Psychological treatments for eating disorders. </a:t>
            </a:r>
            <a:r>
              <a:rPr lang="en-GB" sz="2500" i="1" dirty="0">
                <a:effectLst/>
                <a:latin typeface="Times New Roman" panose="02020603050405020304" pitchFamily="18" charset="0"/>
              </a:rPr>
              <a:t>Current Opinion in Psychiatry</a:t>
            </a:r>
            <a:r>
              <a:rPr lang="en-GB" sz="2500" dirty="0">
                <a:effectLst/>
                <a:latin typeface="Times New Roman" panose="02020603050405020304" pitchFamily="18" charset="0"/>
              </a:rPr>
              <a:t>, (online</a:t>
            </a:r>
            <a:r>
              <a:rPr lang="en-GB" sz="2500" dirty="0">
                <a:latin typeface="Times New Roman" panose="02020603050405020304" pitchFamily="18" charset="0"/>
              </a:rPr>
              <a:t>)</a:t>
            </a:r>
            <a:r>
              <a:rPr lang="en-GB" sz="2500" dirty="0">
                <a:effectLst/>
                <a:latin typeface="Times New Roman" panose="02020603050405020304" pitchFamily="18" charset="0"/>
              </a:rPr>
              <a:t> 26(6), pp.549–555. </a:t>
            </a:r>
            <a:r>
              <a:rPr lang="en-GB" sz="2500" dirty="0" err="1">
                <a:effectLst/>
                <a:latin typeface="Times New Roman" panose="02020603050405020304" pitchFamily="18" charset="0"/>
              </a:rPr>
              <a:t>doi:https</a:t>
            </a:r>
            <a:r>
              <a:rPr lang="en-GB" sz="2500" dirty="0">
                <a:effectLst/>
                <a:latin typeface="Times New Roman" panose="02020603050405020304" pitchFamily="18" charset="0"/>
              </a:rPr>
              <a:t>://doi.org/10.1097/yco.0b013e328365a30e.</a:t>
            </a:r>
          </a:p>
          <a:p>
            <a:pPr>
              <a:lnSpc>
                <a:spcPct val="150000"/>
              </a:lnSpc>
            </a:pPr>
            <a:r>
              <a:rPr lang="en-GB" sz="2500" dirty="0">
                <a:effectLst/>
                <a:latin typeface="Times New Roman" panose="02020603050405020304" pitchFamily="18" charset="0"/>
              </a:rPr>
              <a:t>McCallum Place Eating disorder centre (2023). </a:t>
            </a:r>
            <a:r>
              <a:rPr lang="en-GB" sz="2500" i="1" dirty="0">
                <a:effectLst/>
                <a:latin typeface="Times New Roman" panose="02020603050405020304" pitchFamily="18" charset="0"/>
              </a:rPr>
              <a:t>McCallum Place | Eating Disorder Risk Factors</a:t>
            </a:r>
            <a:r>
              <a:rPr lang="en-GB" sz="2500" dirty="0">
                <a:effectLst/>
                <a:latin typeface="Times New Roman" panose="02020603050405020304" pitchFamily="18" charset="0"/>
              </a:rPr>
              <a:t>. [online] McCallum Place Eating Disorder </a:t>
            </a:r>
            <a:r>
              <a:rPr lang="en-GB" sz="2500" dirty="0" err="1">
                <a:effectLst/>
                <a:latin typeface="Times New Roman" panose="02020603050405020304" pitchFamily="18" charset="0"/>
              </a:rPr>
              <a:t>Center</a:t>
            </a:r>
            <a:r>
              <a:rPr lang="en-GB" sz="2500" dirty="0">
                <a:effectLst/>
                <a:latin typeface="Times New Roman" panose="02020603050405020304" pitchFamily="18" charset="0"/>
              </a:rPr>
              <a:t>. Available at: https://www.mccallumplace.com/eating-disorder/risk-factors-stats/#:~:text=Therefore%2C%20teenage%20girls%20and%20young.</a:t>
            </a:r>
          </a:p>
          <a:p>
            <a:pPr>
              <a:lnSpc>
                <a:spcPct val="150000"/>
              </a:lnSpc>
            </a:pPr>
            <a:r>
              <a:rPr lang="en-GB" sz="2500" dirty="0" err="1">
                <a:effectLst/>
                <a:latin typeface="Times New Roman" panose="02020603050405020304" pitchFamily="18" charset="0"/>
              </a:rPr>
              <a:t>Muhlheim</a:t>
            </a:r>
            <a:r>
              <a:rPr lang="en-GB" sz="2500" dirty="0">
                <a:effectLst/>
                <a:latin typeface="Times New Roman" panose="02020603050405020304" pitchFamily="18" charset="0"/>
              </a:rPr>
              <a:t>, L. (2020). </a:t>
            </a:r>
            <a:r>
              <a:rPr lang="en-GB" sz="2500" i="1" dirty="0">
                <a:effectLst/>
                <a:latin typeface="Times New Roman" panose="02020603050405020304" pitchFamily="18" charset="0"/>
              </a:rPr>
              <a:t>When Did Eating Disorders First Appear?</a:t>
            </a:r>
            <a:r>
              <a:rPr lang="en-GB" sz="2500" dirty="0">
                <a:effectLst/>
                <a:latin typeface="Times New Roman" panose="02020603050405020304" pitchFamily="18" charset="0"/>
              </a:rPr>
              <a:t> (online</a:t>
            </a:r>
            <a:r>
              <a:rPr lang="en-GB" sz="2500" dirty="0">
                <a:latin typeface="Times New Roman" panose="02020603050405020304" pitchFamily="18" charset="0"/>
              </a:rPr>
              <a:t>)</a:t>
            </a:r>
            <a:r>
              <a:rPr lang="en-GB" sz="2500" dirty="0">
                <a:effectLst/>
                <a:latin typeface="Times New Roman" panose="02020603050405020304" pitchFamily="18" charset="0"/>
              </a:rPr>
              <a:t> Very well Mind. Available at: https://www.verywellmind.com/history-of-eating-disorders-4768486.</a:t>
            </a:r>
          </a:p>
          <a:p>
            <a:pPr>
              <a:lnSpc>
                <a:spcPct val="150000"/>
              </a:lnSpc>
            </a:pPr>
            <a:r>
              <a:rPr lang="en-GB" sz="2500" dirty="0">
                <a:effectLst/>
                <a:latin typeface="Times New Roman" panose="02020603050405020304" pitchFamily="18" charset="0"/>
              </a:rPr>
              <a:t>National institute of Mental Health (2023). </a:t>
            </a:r>
            <a:r>
              <a:rPr lang="en-GB" sz="2500" i="1" dirty="0">
                <a:effectLst/>
                <a:latin typeface="Times New Roman" panose="02020603050405020304" pitchFamily="18" charset="0"/>
              </a:rPr>
              <a:t>Let’s Talk About Eating Disorders</a:t>
            </a:r>
            <a:r>
              <a:rPr lang="en-GB" sz="2500" dirty="0">
                <a:effectLst/>
                <a:latin typeface="Times New Roman" panose="02020603050405020304" pitchFamily="18" charset="0"/>
              </a:rPr>
              <a:t>. (online</a:t>
            </a:r>
            <a:r>
              <a:rPr lang="en-GB" sz="2500" dirty="0">
                <a:latin typeface="Times New Roman" panose="02020603050405020304" pitchFamily="18" charset="0"/>
              </a:rPr>
              <a:t>)</a:t>
            </a:r>
            <a:r>
              <a:rPr lang="en-GB" sz="2500" dirty="0">
                <a:effectLst/>
                <a:latin typeface="Times New Roman" panose="02020603050405020304" pitchFamily="18" charset="0"/>
              </a:rPr>
              <a:t> National Institute of Mental Health (NIMH). Available at: https://www.nimh.nih.gov/health/publications/lets-talk-about-eating-disorders.</a:t>
            </a:r>
          </a:p>
          <a:p>
            <a:endParaRPr lang="en-GB" sz="1200" dirty="0"/>
          </a:p>
        </p:txBody>
      </p:sp>
      <p:pic>
        <p:nvPicPr>
          <p:cNvPr id="6" name="Audio 5">
            <a:hlinkClick r:id="" action="ppaction://media"/>
            <a:extLst>
              <a:ext uri="{FF2B5EF4-FFF2-40B4-BE49-F238E27FC236}">
                <a16:creationId xmlns:a16="http://schemas.microsoft.com/office/drawing/2014/main" id="{CF1F9FD6-26F3-920E-0189-996F2199410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52279843"/>
      </p:ext>
    </p:extLst>
  </p:cSld>
  <p:clrMapOvr>
    <a:masterClrMapping/>
  </p:clrMapOvr>
  <mc:AlternateContent xmlns:mc="http://schemas.openxmlformats.org/markup-compatibility/2006" xmlns:p14="http://schemas.microsoft.com/office/powerpoint/2010/main">
    <mc:Choice Requires="p14">
      <p:transition spd="slow" p14:dur="2000" advTm="4045"/>
    </mc:Choice>
    <mc:Fallback xmlns="">
      <p:transition spd="slow" advTm="4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7517E-2479-B92B-6F51-6D8FBF952B7F}"/>
              </a:ext>
            </a:extLst>
          </p:cNvPr>
          <p:cNvSpPr>
            <a:spLocks noGrp="1"/>
          </p:cNvSpPr>
          <p:nvPr>
            <p:ph type="title"/>
          </p:nvPr>
        </p:nvSpPr>
        <p:spPr>
          <a:xfrm>
            <a:off x="838200" y="365125"/>
            <a:ext cx="10515600" cy="624689"/>
          </a:xfrm>
        </p:spPr>
        <p:txBody>
          <a:bodyPr>
            <a:normAutofit/>
          </a:bodyPr>
          <a:lstStyle/>
          <a:p>
            <a:r>
              <a:rPr lang="en-GB" sz="1200" b="1" u="sng" dirty="0"/>
              <a:t>References</a:t>
            </a:r>
            <a:r>
              <a:rPr lang="en-GB" sz="1200" dirty="0"/>
              <a:t> </a:t>
            </a:r>
          </a:p>
        </p:txBody>
      </p:sp>
      <p:sp>
        <p:nvSpPr>
          <p:cNvPr id="3" name="Content Placeholder 2">
            <a:extLst>
              <a:ext uri="{FF2B5EF4-FFF2-40B4-BE49-F238E27FC236}">
                <a16:creationId xmlns:a16="http://schemas.microsoft.com/office/drawing/2014/main" id="{D4A1249C-1F73-1CA3-B168-3CA9206D7E19}"/>
              </a:ext>
            </a:extLst>
          </p:cNvPr>
          <p:cNvSpPr>
            <a:spLocks noGrp="1"/>
          </p:cNvSpPr>
          <p:nvPr>
            <p:ph idx="1"/>
          </p:nvPr>
        </p:nvSpPr>
        <p:spPr>
          <a:xfrm>
            <a:off x="838200" y="1234911"/>
            <a:ext cx="10515600" cy="5363852"/>
          </a:xfrm>
        </p:spPr>
        <p:txBody>
          <a:bodyPr>
            <a:normAutofit/>
          </a:bodyPr>
          <a:lstStyle/>
          <a:p>
            <a:pPr>
              <a:lnSpc>
                <a:spcPct val="150000"/>
              </a:lnSpc>
            </a:pPr>
            <a:r>
              <a:rPr lang="en-GB" sz="1200" dirty="0">
                <a:effectLst/>
                <a:latin typeface="Times New Roman" panose="02020603050405020304" pitchFamily="18" charset="0"/>
              </a:rPr>
              <a:t>Nazar, B.P., </a:t>
            </a:r>
            <a:r>
              <a:rPr lang="en-GB" sz="1200" dirty="0" err="1">
                <a:effectLst/>
                <a:latin typeface="Times New Roman" panose="02020603050405020304" pitchFamily="18" charset="0"/>
              </a:rPr>
              <a:t>Bernardes</a:t>
            </a:r>
            <a:r>
              <a:rPr lang="en-GB" sz="1200" dirty="0">
                <a:effectLst/>
                <a:latin typeface="Times New Roman" panose="02020603050405020304" pitchFamily="18" charset="0"/>
              </a:rPr>
              <a:t>, C., Peachey, G., Sergeant, J., Mattos, P. and Treasure, J. (2016). The risk of eating disorders comorbid with attention-deficit/hyperactivity disorder: A systematic review and meta-analysis. </a:t>
            </a:r>
            <a:r>
              <a:rPr lang="en-GB" sz="1200" i="1" dirty="0">
                <a:effectLst/>
                <a:latin typeface="Times New Roman" panose="02020603050405020304" pitchFamily="18" charset="0"/>
              </a:rPr>
              <a:t>International Journal of Eating Disorders</a:t>
            </a:r>
            <a:r>
              <a:rPr lang="en-GB" sz="1200" dirty="0">
                <a:effectLst/>
                <a:latin typeface="Times New Roman" panose="02020603050405020304" pitchFamily="18" charset="0"/>
              </a:rPr>
              <a:t>, 49(12), pp.1045–1057. </a:t>
            </a:r>
            <a:r>
              <a:rPr lang="en-GB" sz="1200" dirty="0" err="1">
                <a:effectLst/>
                <a:latin typeface="Times New Roman" panose="02020603050405020304" pitchFamily="18" charset="0"/>
              </a:rPr>
              <a:t>doi:https</a:t>
            </a:r>
            <a:r>
              <a:rPr lang="en-GB" sz="1200" dirty="0">
                <a:effectLst/>
                <a:latin typeface="Times New Roman" panose="02020603050405020304" pitchFamily="18" charset="0"/>
              </a:rPr>
              <a:t>://doi.org/10.1002/eat.22643.</a:t>
            </a:r>
          </a:p>
          <a:p>
            <a:pPr>
              <a:lnSpc>
                <a:spcPct val="150000"/>
              </a:lnSpc>
            </a:pPr>
            <a:r>
              <a:rPr lang="en-GB" sz="1200" dirty="0">
                <a:effectLst/>
                <a:latin typeface="Times New Roman" panose="02020603050405020304" pitchFamily="18" charset="0"/>
              </a:rPr>
              <a:t>NEWS Centre Main (2023). </a:t>
            </a:r>
            <a:r>
              <a:rPr lang="en-GB" sz="1200" i="1" dirty="0">
                <a:effectLst/>
                <a:latin typeface="Times New Roman" panose="02020603050405020304" pitchFamily="18" charset="0"/>
              </a:rPr>
              <a:t>Let’s Talk About It: Breaking the stigma of eating disorders</a:t>
            </a:r>
            <a:r>
              <a:rPr lang="en-GB" sz="1200" dirty="0">
                <a:effectLst/>
                <a:latin typeface="Times New Roman" panose="02020603050405020304" pitchFamily="18" charset="0"/>
              </a:rPr>
              <a:t>. (online</a:t>
            </a:r>
            <a:r>
              <a:rPr lang="en-GB" sz="1200" dirty="0">
                <a:latin typeface="Times New Roman" panose="02020603050405020304" pitchFamily="18" charset="0"/>
              </a:rPr>
              <a:t>)</a:t>
            </a:r>
            <a:r>
              <a:rPr lang="en-GB" sz="1200" dirty="0">
                <a:effectLst/>
                <a:latin typeface="Times New Roman" panose="02020603050405020304" pitchFamily="18" charset="0"/>
              </a:rPr>
              <a:t> www.youtube.com. Available at: https://www.youtube.com/watch?v=AXq6ax7R5jM [Accessed 30 Nov. 2023].</a:t>
            </a:r>
          </a:p>
          <a:p>
            <a:pPr>
              <a:lnSpc>
                <a:spcPct val="150000"/>
              </a:lnSpc>
            </a:pPr>
            <a:r>
              <a:rPr lang="en-GB" sz="1200" dirty="0">
                <a:effectLst/>
                <a:latin typeface="Times New Roman" panose="02020603050405020304" pitchFamily="18" charset="0"/>
              </a:rPr>
              <a:t>NHS (2021a). </a:t>
            </a:r>
            <a:r>
              <a:rPr lang="en-GB" sz="1200" i="1" dirty="0">
                <a:effectLst/>
                <a:latin typeface="Times New Roman" panose="02020603050405020304" pitchFamily="18" charset="0"/>
              </a:rPr>
              <a:t>Overview - Eating Disorders</a:t>
            </a:r>
            <a:r>
              <a:rPr lang="en-GB" sz="1200" dirty="0">
                <a:effectLst/>
                <a:latin typeface="Times New Roman" panose="02020603050405020304" pitchFamily="18" charset="0"/>
              </a:rPr>
              <a:t>. (online</a:t>
            </a:r>
            <a:r>
              <a:rPr lang="en-GB" sz="1200" dirty="0">
                <a:latin typeface="Times New Roman" panose="02020603050405020304" pitchFamily="18" charset="0"/>
              </a:rPr>
              <a:t>)</a:t>
            </a:r>
            <a:r>
              <a:rPr lang="en-GB" sz="1200" dirty="0">
                <a:effectLst/>
                <a:latin typeface="Times New Roman" panose="02020603050405020304" pitchFamily="18" charset="0"/>
              </a:rPr>
              <a:t> nhs.uk. Available at: https://www.nhs.uk/mental-health/feelings-symptoms-behaviours/behaviours/eating-disorders/overview/.</a:t>
            </a:r>
          </a:p>
          <a:p>
            <a:pPr>
              <a:lnSpc>
                <a:spcPct val="150000"/>
              </a:lnSpc>
            </a:pPr>
            <a:r>
              <a:rPr lang="en-GB" sz="1200" dirty="0">
                <a:effectLst/>
                <a:latin typeface="Times New Roman" panose="02020603050405020304" pitchFamily="18" charset="0"/>
              </a:rPr>
              <a:t>NHS (2021b). </a:t>
            </a:r>
            <a:r>
              <a:rPr lang="en-GB" sz="1200" i="1" dirty="0">
                <a:effectLst/>
                <a:latin typeface="Times New Roman" panose="02020603050405020304" pitchFamily="18" charset="0"/>
              </a:rPr>
              <a:t>Treatment - Anorexia</a:t>
            </a:r>
            <a:r>
              <a:rPr lang="en-GB" sz="1200" dirty="0">
                <a:effectLst/>
                <a:latin typeface="Times New Roman" panose="02020603050405020304" pitchFamily="18" charset="0"/>
              </a:rPr>
              <a:t>. [online] nhs.uk. Available at: https://www.nhs.uk/mental-health/conditions/anorexia/treatment/ (Accessed 29 Nov. 2023).</a:t>
            </a:r>
          </a:p>
          <a:p>
            <a:pPr>
              <a:lnSpc>
                <a:spcPct val="150000"/>
              </a:lnSpc>
            </a:pPr>
            <a:r>
              <a:rPr lang="en-GB" sz="1200" dirty="0">
                <a:effectLst/>
                <a:latin typeface="Times New Roman" panose="02020603050405020304" pitchFamily="18" charset="0"/>
              </a:rPr>
              <a:t>Sander, J., </a:t>
            </a:r>
            <a:r>
              <a:rPr lang="en-GB" sz="1200" dirty="0" err="1">
                <a:effectLst/>
                <a:latin typeface="Times New Roman" panose="02020603050405020304" pitchFamily="18" charset="0"/>
              </a:rPr>
              <a:t>Moessner</a:t>
            </a:r>
            <a:r>
              <a:rPr lang="en-GB" sz="1200" dirty="0">
                <a:effectLst/>
                <a:latin typeface="Times New Roman" panose="02020603050405020304" pitchFamily="18" charset="0"/>
              </a:rPr>
              <a:t>, M. and Bauer, S. (2021). Depression, Anxiety and Eating Disorder-Related Impairment: Moderators in Female Adolescents and Young Adults. </a:t>
            </a:r>
            <a:r>
              <a:rPr lang="en-GB" sz="1200" i="1" dirty="0">
                <a:effectLst/>
                <a:latin typeface="Times New Roman" panose="02020603050405020304" pitchFamily="18" charset="0"/>
              </a:rPr>
              <a:t>International Journal of Environmental Research and Public Health</a:t>
            </a:r>
            <a:r>
              <a:rPr lang="en-GB" sz="1200" dirty="0">
                <a:effectLst/>
                <a:latin typeface="Times New Roman" panose="02020603050405020304" pitchFamily="18" charset="0"/>
              </a:rPr>
              <a:t>, [online] 18(5), p.2779. </a:t>
            </a:r>
            <a:r>
              <a:rPr lang="en-GB" sz="1200" dirty="0" err="1">
                <a:effectLst/>
                <a:latin typeface="Times New Roman" panose="02020603050405020304" pitchFamily="18" charset="0"/>
              </a:rPr>
              <a:t>doi:https</a:t>
            </a:r>
            <a:r>
              <a:rPr lang="en-GB" sz="1200" dirty="0">
                <a:effectLst/>
                <a:latin typeface="Times New Roman" panose="02020603050405020304" pitchFamily="18" charset="0"/>
              </a:rPr>
              <a:t>://doi.org/10.3390/ijerph18052779.</a:t>
            </a:r>
          </a:p>
          <a:p>
            <a:pPr>
              <a:lnSpc>
                <a:spcPct val="150000"/>
              </a:lnSpc>
            </a:pPr>
            <a:r>
              <a:rPr lang="en-GB" sz="1200" dirty="0">
                <a:effectLst/>
                <a:latin typeface="Times New Roman" panose="02020603050405020304" pitchFamily="18" charset="0"/>
              </a:rPr>
              <a:t>Society of Clinical Psychology (2023). </a:t>
            </a:r>
            <a:r>
              <a:rPr lang="en-GB" sz="1200" i="1" dirty="0">
                <a:effectLst/>
                <a:latin typeface="Times New Roman" panose="02020603050405020304" pitchFamily="18" charset="0"/>
              </a:rPr>
              <a:t>Maria (binge eating disorder) | Society of Clinical Psychology</a:t>
            </a:r>
            <a:r>
              <a:rPr lang="en-GB" sz="1200" dirty="0">
                <a:effectLst/>
                <a:latin typeface="Times New Roman" panose="02020603050405020304" pitchFamily="18" charset="0"/>
              </a:rPr>
              <a:t>. [online] div12.org. Available at: https://div12.org/case_study/maria-binge-eating-disorder/.</a:t>
            </a:r>
          </a:p>
          <a:p>
            <a:pPr>
              <a:lnSpc>
                <a:spcPct val="150000"/>
              </a:lnSpc>
            </a:pPr>
            <a:r>
              <a:rPr lang="en-GB" sz="1200" dirty="0">
                <a:effectLst/>
                <a:latin typeface="Times New Roman" panose="02020603050405020304" pitchFamily="18" charset="0"/>
              </a:rPr>
              <a:t>UK Research and innovation (2023). </a:t>
            </a:r>
            <a:r>
              <a:rPr lang="en-GB" sz="1200" i="1" dirty="0">
                <a:effectLst/>
                <a:latin typeface="Times New Roman" panose="02020603050405020304" pitchFamily="18" charset="0"/>
              </a:rPr>
              <a:t>UK funders invest £4.25m into new eating disorders research</a:t>
            </a:r>
            <a:r>
              <a:rPr lang="en-GB" sz="1200" dirty="0">
                <a:effectLst/>
                <a:latin typeface="Times New Roman" panose="02020603050405020304" pitchFamily="18" charset="0"/>
              </a:rPr>
              <a:t>. (online)www.ukri.org. Available at: https://www.ukri.org/news/uk-funders-invest-4-25m-into-new-eating-disorders-research/ (Accessed 29 Nov. 2023).</a:t>
            </a:r>
          </a:p>
          <a:p>
            <a:endParaRPr lang="en-GB" sz="1200" dirty="0"/>
          </a:p>
        </p:txBody>
      </p:sp>
      <p:pic>
        <p:nvPicPr>
          <p:cNvPr id="5" name="Audio 4">
            <a:hlinkClick r:id="" action="ppaction://media"/>
            <a:extLst>
              <a:ext uri="{FF2B5EF4-FFF2-40B4-BE49-F238E27FC236}">
                <a16:creationId xmlns:a16="http://schemas.microsoft.com/office/drawing/2014/main" id="{C0F5DA3B-4F14-FB50-2726-D36D2459C44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09033442"/>
      </p:ext>
    </p:extLst>
  </p:cSld>
  <p:clrMapOvr>
    <a:masterClrMapping/>
  </p:clrMapOvr>
  <mc:AlternateContent xmlns:mc="http://schemas.openxmlformats.org/markup-compatibility/2006" xmlns:p14="http://schemas.microsoft.com/office/powerpoint/2010/main">
    <mc:Choice Requires="p14">
      <p:transition spd="slow" p14:dur="2000" advTm="4142"/>
    </mc:Choice>
    <mc:Fallback xmlns="">
      <p:transition spd="slow" advTm="41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213.4"/>
</p:tagLst>
</file>

<file path=ppt/tags/tag2.xml><?xml version="1.0" encoding="utf-8"?>
<p:tagLst xmlns:a="http://schemas.openxmlformats.org/drawingml/2006/main" xmlns:r="http://schemas.openxmlformats.org/officeDocument/2006/relationships" xmlns:p="http://schemas.openxmlformats.org/presentationml/2006/main">
  <p:tag name="TIMING" val="|281.9"/>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595</TotalTime>
  <Words>2092</Words>
  <Application>Microsoft Office PowerPoint</Application>
  <PresentationFormat>Widescreen</PresentationFormat>
  <Paragraphs>149</Paragraphs>
  <Slides>13</Slides>
  <Notes>0</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Student name: Stacey Lloyd Module Code: BMHP5005 Lecturer: Drewe Phillips Module: Psychopathology and Therapeutic Responses in Health  Word count: 4000 Submission date: 15/12/2023  </vt:lpstr>
      <vt:lpstr>Introduction</vt:lpstr>
      <vt:lpstr>The History of the eating disorders </vt:lpstr>
      <vt:lpstr>The current demographic of people living with the disorder </vt:lpstr>
      <vt:lpstr>How it can develop in a person   (Eating recovery center, 2017)</vt:lpstr>
      <vt:lpstr>Current treatments and responses</vt:lpstr>
      <vt:lpstr>How has it been studded? And what do we know?</vt:lpstr>
      <vt:lpstr>Media attitude and stigmas (NEWS Centre Main, 2023)</vt:lpstr>
      <vt:lpstr>Case studies examples linked to eating disorder </vt:lpstr>
      <vt:lpstr>Recommendation for a better quality of life living with eating disorders.</vt:lpstr>
      <vt:lpstr>Conclusion</vt:lpstr>
      <vt:lpstr>Reference list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Stacey Lloyd (2206002)</dc:creator>
  <cp:lastModifiedBy>Stacey Lloyd (2206002)</cp:lastModifiedBy>
  <cp:revision>24</cp:revision>
  <dcterms:created xsi:type="dcterms:W3CDTF">2023-11-22T11:10:55Z</dcterms:created>
  <dcterms:modified xsi:type="dcterms:W3CDTF">2023-11-30T13:08:15Z</dcterms:modified>
</cp:coreProperties>
</file>