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1210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C61199-8D2D-4431-9E55-D00728FB7D30}" type="doc">
      <dgm:prSet loTypeId="urn:microsoft.com/office/officeart/2005/8/layout/defaul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2120648A-26A9-441A-8B24-2B19A72E630B}">
      <dgm:prSet phldrT="[Text]" custT="1"/>
      <dgm:spPr/>
      <dgm:t>
        <a:bodyPr/>
        <a:lstStyle/>
        <a:p>
          <a:r>
            <a:rPr lang="en-GB" sz="1400" b="1" dirty="0">
              <a:latin typeface="Times New Roman" pitchFamily="18" charset="0"/>
              <a:cs typeface="Times New Roman" pitchFamily="18" charset="0"/>
            </a:rPr>
            <a:t>Managerial Challenges:</a:t>
          </a:r>
        </a:p>
        <a:p>
          <a:r>
            <a:rPr lang="en-GB" sz="1400" dirty="0">
              <a:latin typeface="Times New Roman" pitchFamily="18" charset="0"/>
              <a:cs typeface="Times New Roman" pitchFamily="18" charset="0"/>
            </a:rPr>
            <a:t> Floor manager (Gary) struggles with communication and hygiene enforcement. Relies on signs and on-the-job training due to lack of formal instruction.</a:t>
          </a:r>
          <a:endParaRPr lang="en-US" sz="1400" dirty="0">
            <a:latin typeface="Times New Roman" pitchFamily="18" charset="0"/>
            <a:cs typeface="Times New Roman" pitchFamily="18" charset="0"/>
          </a:endParaRPr>
        </a:p>
      </dgm:t>
    </dgm:pt>
    <dgm:pt modelId="{03EAAFB5-1AC3-4D08-B333-562F6A3DE915}" type="parTrans" cxnId="{68EB3702-250B-4CA1-8BE0-D81466D6A501}">
      <dgm:prSet/>
      <dgm:spPr/>
      <dgm:t>
        <a:bodyPr/>
        <a:lstStyle/>
        <a:p>
          <a:endParaRPr lang="en-US" sz="1400">
            <a:latin typeface="Times New Roman" pitchFamily="18" charset="0"/>
            <a:cs typeface="Times New Roman" pitchFamily="18" charset="0"/>
          </a:endParaRPr>
        </a:p>
      </dgm:t>
    </dgm:pt>
    <dgm:pt modelId="{03E8C264-0F60-48CA-9B38-95ED00C58D87}" type="sibTrans" cxnId="{68EB3702-250B-4CA1-8BE0-D81466D6A501}">
      <dgm:prSet/>
      <dgm:spPr/>
      <dgm:t>
        <a:bodyPr/>
        <a:lstStyle/>
        <a:p>
          <a:endParaRPr lang="en-US" sz="1400">
            <a:latin typeface="Times New Roman" pitchFamily="18" charset="0"/>
            <a:cs typeface="Times New Roman" pitchFamily="18" charset="0"/>
          </a:endParaRPr>
        </a:p>
      </dgm:t>
    </dgm:pt>
    <dgm:pt modelId="{2A000AF9-097D-4633-B4FD-A1DECF6E8796}">
      <dgm:prSet phldrT="[Text]" custT="1"/>
      <dgm:spPr/>
      <dgm:t>
        <a:bodyPr/>
        <a:lstStyle/>
        <a:p>
          <a:r>
            <a:rPr lang="en-GB" sz="1400" b="1" dirty="0">
              <a:latin typeface="Times New Roman" pitchFamily="18" charset="0"/>
              <a:cs typeface="Times New Roman" pitchFamily="18" charset="0"/>
            </a:rPr>
            <a:t>Consultant’s Observations:</a:t>
          </a:r>
          <a:r>
            <a:rPr lang="en-GB" sz="1400" dirty="0">
              <a:latin typeface="Times New Roman" pitchFamily="18" charset="0"/>
              <a:cs typeface="Times New Roman" pitchFamily="18" charset="0"/>
            </a:rPr>
            <a:t>
Poor communication is a key contributor to operational failures.
Cultural and language differences create misunderstanding and non-compliance.</a:t>
          </a:r>
          <a:endParaRPr lang="en-US" sz="1400" dirty="0">
            <a:latin typeface="Times New Roman" pitchFamily="18" charset="0"/>
            <a:cs typeface="Times New Roman" pitchFamily="18" charset="0"/>
          </a:endParaRPr>
        </a:p>
      </dgm:t>
    </dgm:pt>
    <dgm:pt modelId="{95063C46-E6CC-4342-86F2-59109DC1790F}" type="parTrans" cxnId="{9BBFE7B6-5F51-4891-8FBD-0063C0D94AC9}">
      <dgm:prSet/>
      <dgm:spPr/>
      <dgm:t>
        <a:bodyPr/>
        <a:lstStyle/>
        <a:p>
          <a:endParaRPr lang="en-US" sz="1400">
            <a:latin typeface="Times New Roman" pitchFamily="18" charset="0"/>
            <a:cs typeface="Times New Roman" pitchFamily="18" charset="0"/>
          </a:endParaRPr>
        </a:p>
      </dgm:t>
    </dgm:pt>
    <dgm:pt modelId="{DC45D445-31E6-4EFA-B880-2DFBC0237C4E}" type="sibTrans" cxnId="{9BBFE7B6-5F51-4891-8FBD-0063C0D94AC9}">
      <dgm:prSet/>
      <dgm:spPr/>
      <dgm:t>
        <a:bodyPr/>
        <a:lstStyle/>
        <a:p>
          <a:endParaRPr lang="en-US" sz="1400">
            <a:latin typeface="Times New Roman" pitchFamily="18" charset="0"/>
            <a:cs typeface="Times New Roman" pitchFamily="18" charset="0"/>
          </a:endParaRPr>
        </a:p>
      </dgm:t>
    </dgm:pt>
    <dgm:pt modelId="{978268C6-8910-471D-88FF-C88C5261C21C}">
      <dgm:prSet custT="1"/>
      <dgm:spPr/>
      <dgm:t>
        <a:bodyPr/>
        <a:lstStyle/>
        <a:p>
          <a:r>
            <a:rPr lang="en-GB" sz="1400" b="1" dirty="0">
              <a:latin typeface="Times New Roman" pitchFamily="18" charset="0"/>
              <a:cs typeface="Times New Roman" pitchFamily="18" charset="0"/>
            </a:rPr>
            <a:t>Company Overview:</a:t>
          </a:r>
          <a:r>
            <a:rPr lang="en-GB" sz="1400" dirty="0">
              <a:latin typeface="Times New Roman" pitchFamily="18" charset="0"/>
              <a:cs typeface="Times New Roman" pitchFamily="18" charset="0"/>
            </a:rPr>
            <a:t>
Medium-sized business producing ready meals for airlines.
Goal: Increase market share in a competitive industry.</a:t>
          </a:r>
          <a:endParaRPr lang="en-US" sz="1400" dirty="0">
            <a:latin typeface="Times New Roman" pitchFamily="18" charset="0"/>
            <a:cs typeface="Times New Roman" pitchFamily="18" charset="0"/>
          </a:endParaRPr>
        </a:p>
      </dgm:t>
    </dgm:pt>
    <dgm:pt modelId="{5E065FB3-4CF3-4E5F-ADBB-1B90D5772C3C}" type="parTrans" cxnId="{8A7F0899-94B6-4CAB-91A0-38AF41F5DD70}">
      <dgm:prSet/>
      <dgm:spPr/>
      <dgm:t>
        <a:bodyPr/>
        <a:lstStyle/>
        <a:p>
          <a:endParaRPr lang="en-US" sz="1400">
            <a:latin typeface="Times New Roman" pitchFamily="18" charset="0"/>
            <a:cs typeface="Times New Roman" pitchFamily="18" charset="0"/>
          </a:endParaRPr>
        </a:p>
      </dgm:t>
    </dgm:pt>
    <dgm:pt modelId="{387E9B1B-6EA5-46B8-9FAF-DA4D09D3E670}" type="sibTrans" cxnId="{8A7F0899-94B6-4CAB-91A0-38AF41F5DD70}">
      <dgm:prSet/>
      <dgm:spPr/>
      <dgm:t>
        <a:bodyPr/>
        <a:lstStyle/>
        <a:p>
          <a:endParaRPr lang="en-US" sz="1400">
            <a:latin typeface="Times New Roman" pitchFamily="18" charset="0"/>
            <a:cs typeface="Times New Roman" pitchFamily="18" charset="0"/>
          </a:endParaRPr>
        </a:p>
      </dgm:t>
    </dgm:pt>
    <dgm:pt modelId="{557F9B25-FC1B-4C3E-AB8A-21B4A112A6F2}">
      <dgm:prSet custT="1"/>
      <dgm:spPr/>
      <dgm:t>
        <a:bodyPr/>
        <a:lstStyle/>
        <a:p>
          <a:pPr algn="ctr"/>
          <a:r>
            <a:rPr lang="en-US" sz="1400" b="1" dirty="0">
              <a:latin typeface="Times New Roman" pitchFamily="18" charset="0"/>
              <a:cs typeface="Times New Roman" pitchFamily="18" charset="0"/>
            </a:rPr>
            <a:t>Workforce Characteristics:</a:t>
          </a:r>
        </a:p>
        <a:p>
          <a:pPr algn="l"/>
          <a:r>
            <a:rPr lang="en-GB" sz="1400" dirty="0">
              <a:latin typeface="Times New Roman" pitchFamily="18" charset="0"/>
              <a:cs typeface="Times New Roman" pitchFamily="18" charset="0"/>
            </a:rPr>
            <a:t> employees from 5 different cultural backgrounds.</a:t>
          </a:r>
        </a:p>
        <a:p>
          <a:pPr algn="l"/>
          <a:r>
            <a:rPr lang="en-GB" sz="1400" dirty="0">
              <a:latin typeface="Times New Roman" pitchFamily="18" charset="0"/>
              <a:cs typeface="Times New Roman" pitchFamily="18" charset="0"/>
            </a:rPr>
            <a:t>Wide age range (16–60 years).</a:t>
          </a:r>
        </a:p>
        <a:p>
          <a:pPr algn="l"/>
          <a:r>
            <a:rPr lang="en-GB" sz="1400" dirty="0">
              <a:latin typeface="Times New Roman" pitchFamily="18" charset="0"/>
              <a:cs typeface="Times New Roman" pitchFamily="18" charset="0"/>
            </a:rPr>
            <a:t>Majority have limited  English proficiency.</a:t>
          </a:r>
          <a:endParaRPr lang="en-US" sz="1400" dirty="0">
            <a:latin typeface="Times New Roman" pitchFamily="18" charset="0"/>
            <a:cs typeface="Times New Roman" pitchFamily="18" charset="0"/>
          </a:endParaRPr>
        </a:p>
      </dgm:t>
    </dgm:pt>
    <dgm:pt modelId="{834FDC0B-43F4-4A99-962D-62CBAA1FDFE2}" type="parTrans" cxnId="{F0BD4107-2166-47D1-A14A-0D2D41A13CA0}">
      <dgm:prSet/>
      <dgm:spPr/>
      <dgm:t>
        <a:bodyPr/>
        <a:lstStyle/>
        <a:p>
          <a:endParaRPr lang="en-US" sz="1400">
            <a:latin typeface="Times New Roman" pitchFamily="18" charset="0"/>
            <a:cs typeface="Times New Roman" pitchFamily="18" charset="0"/>
          </a:endParaRPr>
        </a:p>
      </dgm:t>
    </dgm:pt>
    <dgm:pt modelId="{6BF395E2-922F-4EB5-B608-FE26479681F9}" type="sibTrans" cxnId="{F0BD4107-2166-47D1-A14A-0D2D41A13CA0}">
      <dgm:prSet/>
      <dgm:spPr/>
      <dgm:t>
        <a:bodyPr/>
        <a:lstStyle/>
        <a:p>
          <a:endParaRPr lang="en-US" sz="1400">
            <a:latin typeface="Times New Roman" pitchFamily="18" charset="0"/>
            <a:cs typeface="Times New Roman" pitchFamily="18" charset="0"/>
          </a:endParaRPr>
        </a:p>
      </dgm:t>
    </dgm:pt>
    <dgm:pt modelId="{4225DD4F-D2A5-4837-88D4-9A97ADDE0C38}" type="pres">
      <dgm:prSet presAssocID="{88C61199-8D2D-4431-9E55-D00728FB7D30}" presName="diagram" presStyleCnt="0">
        <dgm:presLayoutVars>
          <dgm:dir/>
          <dgm:resizeHandles val="exact"/>
        </dgm:presLayoutVars>
      </dgm:prSet>
      <dgm:spPr/>
    </dgm:pt>
    <dgm:pt modelId="{1A608B60-BF2E-44ED-AC29-AD2BD006F7ED}" type="pres">
      <dgm:prSet presAssocID="{2120648A-26A9-441A-8B24-2B19A72E630B}" presName="node" presStyleLbl="node1" presStyleIdx="0" presStyleCnt="4">
        <dgm:presLayoutVars>
          <dgm:bulletEnabled val="1"/>
        </dgm:presLayoutVars>
      </dgm:prSet>
      <dgm:spPr/>
    </dgm:pt>
    <dgm:pt modelId="{DCD2A89B-04CF-440D-973E-1B1F073F1991}" type="pres">
      <dgm:prSet presAssocID="{03E8C264-0F60-48CA-9B38-95ED00C58D87}" presName="sibTrans" presStyleCnt="0"/>
      <dgm:spPr/>
    </dgm:pt>
    <dgm:pt modelId="{972C9A89-CA18-4A23-8E27-26B67F392F08}" type="pres">
      <dgm:prSet presAssocID="{557F9B25-FC1B-4C3E-AB8A-21B4A112A6F2}" presName="node" presStyleLbl="node1" presStyleIdx="1" presStyleCnt="4">
        <dgm:presLayoutVars>
          <dgm:bulletEnabled val="1"/>
        </dgm:presLayoutVars>
      </dgm:prSet>
      <dgm:spPr/>
    </dgm:pt>
    <dgm:pt modelId="{A98CC7F6-7269-41C6-BC04-6B49B2AE1640}" type="pres">
      <dgm:prSet presAssocID="{6BF395E2-922F-4EB5-B608-FE26479681F9}" presName="sibTrans" presStyleCnt="0"/>
      <dgm:spPr/>
    </dgm:pt>
    <dgm:pt modelId="{1E55DE5C-5566-4623-97DA-B077FF463F97}" type="pres">
      <dgm:prSet presAssocID="{2A000AF9-097D-4633-B4FD-A1DECF6E8796}" presName="node" presStyleLbl="node1" presStyleIdx="2" presStyleCnt="4">
        <dgm:presLayoutVars>
          <dgm:bulletEnabled val="1"/>
        </dgm:presLayoutVars>
      </dgm:prSet>
      <dgm:spPr/>
    </dgm:pt>
    <dgm:pt modelId="{4D339C29-B663-48C4-B7B9-ABE8BB86891D}" type="pres">
      <dgm:prSet presAssocID="{DC45D445-31E6-4EFA-B880-2DFBC0237C4E}" presName="sibTrans" presStyleCnt="0"/>
      <dgm:spPr/>
    </dgm:pt>
    <dgm:pt modelId="{E547CBC4-F3C3-4473-B7AC-2015830095F8}" type="pres">
      <dgm:prSet presAssocID="{978268C6-8910-471D-88FF-C88C5261C21C}" presName="node" presStyleLbl="node1" presStyleIdx="3" presStyleCnt="4">
        <dgm:presLayoutVars>
          <dgm:bulletEnabled val="1"/>
        </dgm:presLayoutVars>
      </dgm:prSet>
      <dgm:spPr/>
    </dgm:pt>
  </dgm:ptLst>
  <dgm:cxnLst>
    <dgm:cxn modelId="{68EB3702-250B-4CA1-8BE0-D81466D6A501}" srcId="{88C61199-8D2D-4431-9E55-D00728FB7D30}" destId="{2120648A-26A9-441A-8B24-2B19A72E630B}" srcOrd="0" destOrd="0" parTransId="{03EAAFB5-1AC3-4D08-B333-562F6A3DE915}" sibTransId="{03E8C264-0F60-48CA-9B38-95ED00C58D87}"/>
    <dgm:cxn modelId="{F0BD4107-2166-47D1-A14A-0D2D41A13CA0}" srcId="{88C61199-8D2D-4431-9E55-D00728FB7D30}" destId="{557F9B25-FC1B-4C3E-AB8A-21B4A112A6F2}" srcOrd="1" destOrd="0" parTransId="{834FDC0B-43F4-4A99-962D-62CBAA1FDFE2}" sibTransId="{6BF395E2-922F-4EB5-B608-FE26479681F9}"/>
    <dgm:cxn modelId="{9DC82B0B-5092-45AE-940C-2FC80A207CE1}" type="presOf" srcId="{978268C6-8910-471D-88FF-C88C5261C21C}" destId="{E547CBC4-F3C3-4473-B7AC-2015830095F8}" srcOrd="0" destOrd="0" presId="urn:microsoft.com/office/officeart/2005/8/layout/default"/>
    <dgm:cxn modelId="{1DEA9560-B946-4D51-AD7C-DEA27692773B}" type="presOf" srcId="{2A000AF9-097D-4633-B4FD-A1DECF6E8796}" destId="{1E55DE5C-5566-4623-97DA-B077FF463F97}" srcOrd="0" destOrd="0" presId="urn:microsoft.com/office/officeart/2005/8/layout/default"/>
    <dgm:cxn modelId="{5BBE486F-3888-4273-A98E-5A800D254FC3}" type="presOf" srcId="{88C61199-8D2D-4431-9E55-D00728FB7D30}" destId="{4225DD4F-D2A5-4837-88D4-9A97ADDE0C38}" srcOrd="0" destOrd="0" presId="urn:microsoft.com/office/officeart/2005/8/layout/default"/>
    <dgm:cxn modelId="{8A7F0899-94B6-4CAB-91A0-38AF41F5DD70}" srcId="{88C61199-8D2D-4431-9E55-D00728FB7D30}" destId="{978268C6-8910-471D-88FF-C88C5261C21C}" srcOrd="3" destOrd="0" parTransId="{5E065FB3-4CF3-4E5F-ADBB-1B90D5772C3C}" sibTransId="{387E9B1B-6EA5-46B8-9FAF-DA4D09D3E670}"/>
    <dgm:cxn modelId="{1CC56D9B-D61B-4E38-A908-5EDEB04CFEDF}" type="presOf" srcId="{2120648A-26A9-441A-8B24-2B19A72E630B}" destId="{1A608B60-BF2E-44ED-AC29-AD2BD006F7ED}" srcOrd="0" destOrd="0" presId="urn:microsoft.com/office/officeart/2005/8/layout/default"/>
    <dgm:cxn modelId="{9BBFE7B6-5F51-4891-8FBD-0063C0D94AC9}" srcId="{88C61199-8D2D-4431-9E55-D00728FB7D30}" destId="{2A000AF9-097D-4633-B4FD-A1DECF6E8796}" srcOrd="2" destOrd="0" parTransId="{95063C46-E6CC-4342-86F2-59109DC1790F}" sibTransId="{DC45D445-31E6-4EFA-B880-2DFBC0237C4E}"/>
    <dgm:cxn modelId="{1F406BBC-3C7A-4482-8955-0C0C7CDBAC8B}" type="presOf" srcId="{557F9B25-FC1B-4C3E-AB8A-21B4A112A6F2}" destId="{972C9A89-CA18-4A23-8E27-26B67F392F08}" srcOrd="0" destOrd="0" presId="urn:microsoft.com/office/officeart/2005/8/layout/default"/>
    <dgm:cxn modelId="{51A1905C-DA34-4E4D-8F5F-3A6BADBAC95F}" type="presParOf" srcId="{4225DD4F-D2A5-4837-88D4-9A97ADDE0C38}" destId="{1A608B60-BF2E-44ED-AC29-AD2BD006F7ED}" srcOrd="0" destOrd="0" presId="urn:microsoft.com/office/officeart/2005/8/layout/default"/>
    <dgm:cxn modelId="{BA09883F-FC92-4F2A-A408-7E93A1336A46}" type="presParOf" srcId="{4225DD4F-D2A5-4837-88D4-9A97ADDE0C38}" destId="{DCD2A89B-04CF-440D-973E-1B1F073F1991}" srcOrd="1" destOrd="0" presId="urn:microsoft.com/office/officeart/2005/8/layout/default"/>
    <dgm:cxn modelId="{A71BA1F1-C7B2-4E8B-A3B6-1C7FD63ED3C9}" type="presParOf" srcId="{4225DD4F-D2A5-4837-88D4-9A97ADDE0C38}" destId="{972C9A89-CA18-4A23-8E27-26B67F392F08}" srcOrd="2" destOrd="0" presId="urn:microsoft.com/office/officeart/2005/8/layout/default"/>
    <dgm:cxn modelId="{336A3AE9-BB66-41BB-82CA-4454AA5F7448}" type="presParOf" srcId="{4225DD4F-D2A5-4837-88D4-9A97ADDE0C38}" destId="{A98CC7F6-7269-41C6-BC04-6B49B2AE1640}" srcOrd="3" destOrd="0" presId="urn:microsoft.com/office/officeart/2005/8/layout/default"/>
    <dgm:cxn modelId="{9A02D765-D129-4484-AC43-42C98A329988}" type="presParOf" srcId="{4225DD4F-D2A5-4837-88D4-9A97ADDE0C38}" destId="{1E55DE5C-5566-4623-97DA-B077FF463F97}" srcOrd="4" destOrd="0" presId="urn:microsoft.com/office/officeart/2005/8/layout/default"/>
    <dgm:cxn modelId="{F5183039-F4C0-42E0-94DB-E17CBABD09E0}" type="presParOf" srcId="{4225DD4F-D2A5-4837-88D4-9A97ADDE0C38}" destId="{4D339C29-B663-48C4-B7B9-ABE8BB86891D}" srcOrd="5" destOrd="0" presId="urn:microsoft.com/office/officeart/2005/8/layout/default"/>
    <dgm:cxn modelId="{6974444A-4234-4A58-B64D-A3EB64BED55D}" type="presParOf" srcId="{4225DD4F-D2A5-4837-88D4-9A97ADDE0C38}" destId="{E547CBC4-F3C3-4473-B7AC-2015830095F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556A03-3BB3-42B7-A388-D0ECE0B95A85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8DB50A7-FFAC-410B-BB4B-A5ACEBE04586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No structured food hygiene training before starting work</a:t>
          </a:r>
          <a:endParaRPr lang="en-US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FE6B54E7-5A1E-4F4F-9335-F28918419719}" type="parTrans" cxnId="{3B69A9E3-6C4F-4842-8BB7-6B8ACD269955}">
      <dgm:prSet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D8A500D0-3A0C-4033-A74A-7C4E95564899}" type="sibTrans" cxnId="{3B69A9E3-6C4F-4842-8BB7-6B8ACD269955}">
      <dgm:prSet custT="1"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989D349C-17A6-4D6C-A3D7-37F281241CA3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Wide age range (16–60 years).</a:t>
          </a:r>
          <a:endParaRPr lang="en-US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CA8CD7D-B3BB-4560-85F5-1A26C802BFE2}" type="parTrans" cxnId="{08627E2C-9BDD-4BD1-A08D-122A296AA080}">
      <dgm:prSet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1176D854-B946-48F2-9EB1-8DDC0FBB167F}" type="sibTrans" cxnId="{08627E2C-9BDD-4BD1-A08D-122A296AA080}">
      <dgm:prSet custT="1"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2D109EA5-5197-4C02-AE6C-85F7C7D82973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Potential misunderstandings due to varying interpretations of hygiene, authority, and teamwork.</a:t>
          </a:r>
          <a:endParaRPr lang="en-US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43DD88FF-D4A9-4DA3-AB60-E6B8593276A4}" type="parTrans" cxnId="{361816C6-22C6-47F3-84B6-CE4CDDCD10FC}">
      <dgm:prSet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4AA45A5F-8D44-41DD-A6F6-8087A7A27C23}" type="sibTrans" cxnId="{361816C6-22C6-47F3-84B6-CE4CDDCD10FC}">
      <dgm:prSet custT="1"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F12DE49C-1DD7-437D-BA12-E06A09F76C06}">
      <dgm:prSet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Majority of staff speak limited English.</a:t>
          </a:r>
          <a:endParaRPr lang="en-US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D3E415D4-78AF-457D-B3B4-89FFC2871698}" type="parTrans" cxnId="{D65DB46C-4BBC-4706-BCB6-E9288481D407}">
      <dgm:prSet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8065628C-3760-4F7D-BF8D-F6CED5AA5F84}" type="sibTrans" cxnId="{D65DB46C-4BBC-4706-BCB6-E9288481D407}">
      <dgm:prSet custT="1"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27DA352E-1AF4-4374-BDCD-D2F1B0F1AAD7}">
      <dgm:prSet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Younger staff less responsive to verbal instructions from the manager.</a:t>
          </a:r>
          <a:endParaRPr lang="en-US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F73BEDF2-264D-4261-A7B0-E8B04B50BBA7}" type="parTrans" cxnId="{BE36629A-DA0A-48A3-A065-D2A1AD71FFFC}">
      <dgm:prSet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EC4DA520-FF9B-4A2C-AABC-D52C2B90ED27}" type="sibTrans" cxnId="{BE36629A-DA0A-48A3-A065-D2A1AD71FFFC}">
      <dgm:prSet custT="1"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8A74485A-71F5-4E19-95DC-9DE494CCB838}">
      <dgm:prSet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Manager uses signs and verbal commands without ensuring feedback or understanding.</a:t>
          </a:r>
          <a:endParaRPr lang="en-US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99EEEE07-A6CB-4F97-BB81-3CFD16BF73B4}" type="parTrans" cxnId="{A5EF11B6-3C65-4313-8E93-3058196918B9}">
      <dgm:prSet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8915FDD0-9D19-4116-A2CB-3AA25E563523}" type="sibTrans" cxnId="{A5EF11B6-3C65-4313-8E93-3058196918B9}">
      <dgm:prSet custT="1"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05C3D3D8-6B52-4A79-812B-304F2942AA75}">
      <dgm:prSet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Manager sets a poor example (e.g., poor hygiene habits, arriving late).</a:t>
          </a:r>
          <a:endParaRPr lang="en-US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393984C-EDFB-4528-82C2-F7D71E936B0C}" type="parTrans" cxnId="{171104E0-586B-43BB-87BC-B3C634A7465B}">
      <dgm:prSet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F972C5E2-73E2-494B-A708-00372F4AFE04}" type="sibTrans" cxnId="{171104E0-586B-43BB-87BC-B3C634A7465B}">
      <dgm:prSet custT="1"/>
      <dgm:spPr/>
      <dgm:t>
        <a:bodyPr/>
        <a:lstStyle/>
        <a:p>
          <a:endParaRPr lang="en-US" sz="1600">
            <a:solidFill>
              <a:schemeClr val="tx1"/>
            </a:solidFill>
          </a:endParaRPr>
        </a:p>
      </dgm:t>
    </dgm:pt>
    <dgm:pt modelId="{E9B65506-1969-48D2-87D2-AF1726D07769}" type="pres">
      <dgm:prSet presAssocID="{0E556A03-3BB3-42B7-A388-D0ECE0B95A85}" presName="Name0" presStyleCnt="0">
        <dgm:presLayoutVars>
          <dgm:dir/>
          <dgm:resizeHandles val="exact"/>
        </dgm:presLayoutVars>
      </dgm:prSet>
      <dgm:spPr/>
    </dgm:pt>
    <dgm:pt modelId="{27B6F49F-7B00-4234-8314-C4D7E00D302D}" type="pres">
      <dgm:prSet presAssocID="{48DB50A7-FFAC-410B-BB4B-A5ACEBE04586}" presName="node" presStyleLbl="node1" presStyleIdx="0" presStyleCnt="7" custScaleX="223680">
        <dgm:presLayoutVars>
          <dgm:bulletEnabled val="1"/>
        </dgm:presLayoutVars>
      </dgm:prSet>
      <dgm:spPr/>
    </dgm:pt>
    <dgm:pt modelId="{16494C89-DB1B-47E6-BF6B-CC045CEB2EE6}" type="pres">
      <dgm:prSet presAssocID="{D8A500D0-3A0C-4033-A74A-7C4E95564899}" presName="sibTrans" presStyleLbl="sibTrans2D1" presStyleIdx="0" presStyleCnt="7"/>
      <dgm:spPr/>
    </dgm:pt>
    <dgm:pt modelId="{A1FF9CFC-1B30-4123-A676-19CFA56FB089}" type="pres">
      <dgm:prSet presAssocID="{D8A500D0-3A0C-4033-A74A-7C4E95564899}" presName="connectorText" presStyleLbl="sibTrans2D1" presStyleIdx="0" presStyleCnt="7"/>
      <dgm:spPr/>
    </dgm:pt>
    <dgm:pt modelId="{F3A1DD6D-99AB-4031-9D2E-ECC99DC72C1C}" type="pres">
      <dgm:prSet presAssocID="{989D349C-17A6-4D6C-A3D7-37F281241CA3}" presName="node" presStyleLbl="node1" presStyleIdx="1" presStyleCnt="7" custScaleX="173500" custScaleY="160468" custRadScaleRad="98821" custRadScaleInc="28555">
        <dgm:presLayoutVars>
          <dgm:bulletEnabled val="1"/>
        </dgm:presLayoutVars>
      </dgm:prSet>
      <dgm:spPr/>
    </dgm:pt>
    <dgm:pt modelId="{EF00CBD6-774D-4AFC-957A-4108ED412FCE}" type="pres">
      <dgm:prSet presAssocID="{1176D854-B946-48F2-9EB1-8DDC0FBB167F}" presName="sibTrans" presStyleLbl="sibTrans2D1" presStyleIdx="1" presStyleCnt="7"/>
      <dgm:spPr/>
    </dgm:pt>
    <dgm:pt modelId="{B692CEF2-FD4C-40B0-9BCC-16B822C41E50}" type="pres">
      <dgm:prSet presAssocID="{1176D854-B946-48F2-9EB1-8DDC0FBB167F}" presName="connectorText" presStyleLbl="sibTrans2D1" presStyleIdx="1" presStyleCnt="7"/>
      <dgm:spPr/>
    </dgm:pt>
    <dgm:pt modelId="{B7E919AA-4EC1-4AF9-83F5-93A008A1008C}" type="pres">
      <dgm:prSet presAssocID="{2D109EA5-5197-4C02-AE6C-85F7C7D82973}" presName="node" presStyleLbl="node1" presStyleIdx="2" presStyleCnt="7" custScaleX="202299" custScaleY="218396">
        <dgm:presLayoutVars>
          <dgm:bulletEnabled val="1"/>
        </dgm:presLayoutVars>
      </dgm:prSet>
      <dgm:spPr/>
    </dgm:pt>
    <dgm:pt modelId="{56E30A97-E889-42D5-9C45-1D7F3EF0CF2C}" type="pres">
      <dgm:prSet presAssocID="{4AA45A5F-8D44-41DD-A6F6-8087A7A27C23}" presName="sibTrans" presStyleLbl="sibTrans2D1" presStyleIdx="2" presStyleCnt="7"/>
      <dgm:spPr/>
    </dgm:pt>
    <dgm:pt modelId="{A0DB0E60-8032-43D7-9373-706ACBC856B8}" type="pres">
      <dgm:prSet presAssocID="{4AA45A5F-8D44-41DD-A6F6-8087A7A27C23}" presName="connectorText" presStyleLbl="sibTrans2D1" presStyleIdx="2" presStyleCnt="7"/>
      <dgm:spPr/>
    </dgm:pt>
    <dgm:pt modelId="{6B8BD523-24A7-4419-8475-33B6EE3EAFAF}" type="pres">
      <dgm:prSet presAssocID="{F12DE49C-1DD7-437D-BA12-E06A09F76C06}" presName="node" presStyleLbl="node1" presStyleIdx="3" presStyleCnt="7" custScaleX="156379" custScaleY="202553" custRadScaleRad="115568" custRadScaleInc="-51686">
        <dgm:presLayoutVars>
          <dgm:bulletEnabled val="1"/>
        </dgm:presLayoutVars>
      </dgm:prSet>
      <dgm:spPr/>
    </dgm:pt>
    <dgm:pt modelId="{5E7C96CE-C60B-4781-8293-090D2684A84E}" type="pres">
      <dgm:prSet presAssocID="{8065628C-3760-4F7D-BF8D-F6CED5AA5F84}" presName="sibTrans" presStyleLbl="sibTrans2D1" presStyleIdx="3" presStyleCnt="7"/>
      <dgm:spPr/>
    </dgm:pt>
    <dgm:pt modelId="{215A0F03-A42A-4E7C-B3B3-33D236602800}" type="pres">
      <dgm:prSet presAssocID="{8065628C-3760-4F7D-BF8D-F6CED5AA5F84}" presName="connectorText" presStyleLbl="sibTrans2D1" presStyleIdx="3" presStyleCnt="7"/>
      <dgm:spPr/>
    </dgm:pt>
    <dgm:pt modelId="{7B87DF76-82DD-4A80-9AB7-44017084FDCA}" type="pres">
      <dgm:prSet presAssocID="{27DA352E-1AF4-4374-BDCD-D2F1B0F1AAD7}" presName="node" presStyleLbl="node1" presStyleIdx="4" presStyleCnt="7" custScaleX="244146" custScaleY="207262" custRadScaleRad="118907" custRadScaleInc="29998">
        <dgm:presLayoutVars>
          <dgm:bulletEnabled val="1"/>
        </dgm:presLayoutVars>
      </dgm:prSet>
      <dgm:spPr/>
    </dgm:pt>
    <dgm:pt modelId="{CF1D0D7F-9A48-4521-91CE-756CEA2035D5}" type="pres">
      <dgm:prSet presAssocID="{EC4DA520-FF9B-4A2C-AABC-D52C2B90ED27}" presName="sibTrans" presStyleLbl="sibTrans2D1" presStyleIdx="4" presStyleCnt="7"/>
      <dgm:spPr/>
    </dgm:pt>
    <dgm:pt modelId="{2B9D441E-3067-40A9-BF1F-8C7E9A94538C}" type="pres">
      <dgm:prSet presAssocID="{EC4DA520-FF9B-4A2C-AABC-D52C2B90ED27}" presName="connectorText" presStyleLbl="sibTrans2D1" presStyleIdx="4" presStyleCnt="7"/>
      <dgm:spPr/>
    </dgm:pt>
    <dgm:pt modelId="{7210139B-65E8-48A0-9D13-CC7F4C4364F5}" type="pres">
      <dgm:prSet presAssocID="{8A74485A-71F5-4E19-95DC-9DE494CCB838}" presName="node" presStyleLbl="node1" presStyleIdx="5" presStyleCnt="7" custScaleX="267292" custScaleY="143837">
        <dgm:presLayoutVars>
          <dgm:bulletEnabled val="1"/>
        </dgm:presLayoutVars>
      </dgm:prSet>
      <dgm:spPr/>
    </dgm:pt>
    <dgm:pt modelId="{A821A8C9-2EB6-4FC5-9334-38500DCCF0E9}" type="pres">
      <dgm:prSet presAssocID="{8915FDD0-9D19-4116-A2CB-3AA25E563523}" presName="sibTrans" presStyleLbl="sibTrans2D1" presStyleIdx="5" presStyleCnt="7"/>
      <dgm:spPr/>
    </dgm:pt>
    <dgm:pt modelId="{5D6A6767-CCDE-4B43-95A6-884123DBD49E}" type="pres">
      <dgm:prSet presAssocID="{8915FDD0-9D19-4116-A2CB-3AA25E563523}" presName="connectorText" presStyleLbl="sibTrans2D1" presStyleIdx="5" presStyleCnt="7"/>
      <dgm:spPr/>
    </dgm:pt>
    <dgm:pt modelId="{FC6F55D3-8424-46A5-99B7-8CA575BC8032}" type="pres">
      <dgm:prSet presAssocID="{05C3D3D8-6B52-4A79-812B-304F2942AA75}" presName="node" presStyleLbl="node1" presStyleIdx="6" presStyleCnt="7" custScaleX="237246" custScaleY="183750" custRadScaleRad="98324" custRadScaleInc="-34657">
        <dgm:presLayoutVars>
          <dgm:bulletEnabled val="1"/>
        </dgm:presLayoutVars>
      </dgm:prSet>
      <dgm:spPr/>
    </dgm:pt>
    <dgm:pt modelId="{190BF91B-4816-4B52-8F55-A98DFDB9FDF6}" type="pres">
      <dgm:prSet presAssocID="{F972C5E2-73E2-494B-A708-00372F4AFE04}" presName="sibTrans" presStyleLbl="sibTrans2D1" presStyleIdx="6" presStyleCnt="7"/>
      <dgm:spPr/>
    </dgm:pt>
    <dgm:pt modelId="{0FAA6A6C-D959-4CCB-AC9D-AA2FF66BFA0D}" type="pres">
      <dgm:prSet presAssocID="{F972C5E2-73E2-494B-A708-00372F4AFE04}" presName="connectorText" presStyleLbl="sibTrans2D1" presStyleIdx="6" presStyleCnt="7"/>
      <dgm:spPr/>
    </dgm:pt>
  </dgm:ptLst>
  <dgm:cxnLst>
    <dgm:cxn modelId="{EACF7603-A2C9-4A9B-93B0-E8F8AEE0AABE}" type="presOf" srcId="{1176D854-B946-48F2-9EB1-8DDC0FBB167F}" destId="{B692CEF2-FD4C-40B0-9BCC-16B822C41E50}" srcOrd="1" destOrd="0" presId="urn:microsoft.com/office/officeart/2005/8/layout/cycle7"/>
    <dgm:cxn modelId="{07985405-D17B-47C3-B455-C3E2704A3684}" type="presOf" srcId="{27DA352E-1AF4-4374-BDCD-D2F1B0F1AAD7}" destId="{7B87DF76-82DD-4A80-9AB7-44017084FDCA}" srcOrd="0" destOrd="0" presId="urn:microsoft.com/office/officeart/2005/8/layout/cycle7"/>
    <dgm:cxn modelId="{E0318908-8EDE-43BC-A08C-EF53ECF03636}" type="presOf" srcId="{48DB50A7-FFAC-410B-BB4B-A5ACEBE04586}" destId="{27B6F49F-7B00-4234-8314-C4D7E00D302D}" srcOrd="0" destOrd="0" presId="urn:microsoft.com/office/officeart/2005/8/layout/cycle7"/>
    <dgm:cxn modelId="{126F5D0C-1F6E-4C70-85CB-7E0B3A1A4F65}" type="presOf" srcId="{05C3D3D8-6B52-4A79-812B-304F2942AA75}" destId="{FC6F55D3-8424-46A5-99B7-8CA575BC8032}" srcOrd="0" destOrd="0" presId="urn:microsoft.com/office/officeart/2005/8/layout/cycle7"/>
    <dgm:cxn modelId="{FD880E17-041B-444E-B19A-AA8A68EAA907}" type="presOf" srcId="{F12DE49C-1DD7-437D-BA12-E06A09F76C06}" destId="{6B8BD523-24A7-4419-8475-33B6EE3EAFAF}" srcOrd="0" destOrd="0" presId="urn:microsoft.com/office/officeart/2005/8/layout/cycle7"/>
    <dgm:cxn modelId="{CFF1391C-2B4E-4579-A38E-438EFC6649AE}" type="presOf" srcId="{F972C5E2-73E2-494B-A708-00372F4AFE04}" destId="{190BF91B-4816-4B52-8F55-A98DFDB9FDF6}" srcOrd="0" destOrd="0" presId="urn:microsoft.com/office/officeart/2005/8/layout/cycle7"/>
    <dgm:cxn modelId="{08627E2C-9BDD-4BD1-A08D-122A296AA080}" srcId="{0E556A03-3BB3-42B7-A388-D0ECE0B95A85}" destId="{989D349C-17A6-4D6C-A3D7-37F281241CA3}" srcOrd="1" destOrd="0" parTransId="{ECA8CD7D-B3BB-4560-85F5-1A26C802BFE2}" sibTransId="{1176D854-B946-48F2-9EB1-8DDC0FBB167F}"/>
    <dgm:cxn modelId="{6A9F555D-6319-4BCF-A3A3-57F3508C1B67}" type="presOf" srcId="{1176D854-B946-48F2-9EB1-8DDC0FBB167F}" destId="{EF00CBD6-774D-4AFC-957A-4108ED412FCE}" srcOrd="0" destOrd="0" presId="urn:microsoft.com/office/officeart/2005/8/layout/cycle7"/>
    <dgm:cxn modelId="{D65DB46C-4BBC-4706-BCB6-E9288481D407}" srcId="{0E556A03-3BB3-42B7-A388-D0ECE0B95A85}" destId="{F12DE49C-1DD7-437D-BA12-E06A09F76C06}" srcOrd="3" destOrd="0" parTransId="{D3E415D4-78AF-457D-B3B4-89FFC2871698}" sibTransId="{8065628C-3760-4F7D-BF8D-F6CED5AA5F84}"/>
    <dgm:cxn modelId="{35F0AE94-221B-42D1-BE42-0CF05576BA2C}" type="presOf" srcId="{D8A500D0-3A0C-4033-A74A-7C4E95564899}" destId="{A1FF9CFC-1B30-4123-A676-19CFA56FB089}" srcOrd="1" destOrd="0" presId="urn:microsoft.com/office/officeart/2005/8/layout/cycle7"/>
    <dgm:cxn modelId="{BE36629A-DA0A-48A3-A065-D2A1AD71FFFC}" srcId="{0E556A03-3BB3-42B7-A388-D0ECE0B95A85}" destId="{27DA352E-1AF4-4374-BDCD-D2F1B0F1AAD7}" srcOrd="4" destOrd="0" parTransId="{F73BEDF2-264D-4261-A7B0-E8B04B50BBA7}" sibTransId="{EC4DA520-FF9B-4A2C-AABC-D52C2B90ED27}"/>
    <dgm:cxn modelId="{24E4BC9D-F240-4CB1-845F-7BDBBE12A8C3}" type="presOf" srcId="{4AA45A5F-8D44-41DD-A6F6-8087A7A27C23}" destId="{56E30A97-E889-42D5-9C45-1D7F3EF0CF2C}" srcOrd="0" destOrd="0" presId="urn:microsoft.com/office/officeart/2005/8/layout/cycle7"/>
    <dgm:cxn modelId="{59BC24A8-16ED-49D0-9646-A967C7D2F3B8}" type="presOf" srcId="{0E556A03-3BB3-42B7-A388-D0ECE0B95A85}" destId="{E9B65506-1969-48D2-87D2-AF1726D07769}" srcOrd="0" destOrd="0" presId="urn:microsoft.com/office/officeart/2005/8/layout/cycle7"/>
    <dgm:cxn modelId="{1991B1B1-AE20-4F6F-9274-C7ECF5159539}" type="presOf" srcId="{989D349C-17A6-4D6C-A3D7-37F281241CA3}" destId="{F3A1DD6D-99AB-4031-9D2E-ECC99DC72C1C}" srcOrd="0" destOrd="0" presId="urn:microsoft.com/office/officeart/2005/8/layout/cycle7"/>
    <dgm:cxn modelId="{68BB1DB2-6AEF-4055-A634-4A9FE9AC226A}" type="presOf" srcId="{EC4DA520-FF9B-4A2C-AABC-D52C2B90ED27}" destId="{2B9D441E-3067-40A9-BF1F-8C7E9A94538C}" srcOrd="1" destOrd="0" presId="urn:microsoft.com/office/officeart/2005/8/layout/cycle7"/>
    <dgm:cxn modelId="{A5EF11B6-3C65-4313-8E93-3058196918B9}" srcId="{0E556A03-3BB3-42B7-A388-D0ECE0B95A85}" destId="{8A74485A-71F5-4E19-95DC-9DE494CCB838}" srcOrd="5" destOrd="0" parTransId="{99EEEE07-A6CB-4F97-BB81-3CFD16BF73B4}" sibTransId="{8915FDD0-9D19-4116-A2CB-3AA25E563523}"/>
    <dgm:cxn modelId="{361816C6-22C6-47F3-84B6-CE4CDDCD10FC}" srcId="{0E556A03-3BB3-42B7-A388-D0ECE0B95A85}" destId="{2D109EA5-5197-4C02-AE6C-85F7C7D82973}" srcOrd="2" destOrd="0" parTransId="{43DD88FF-D4A9-4DA3-AB60-E6B8593276A4}" sibTransId="{4AA45A5F-8D44-41DD-A6F6-8087A7A27C23}"/>
    <dgm:cxn modelId="{B36181C7-875C-4E5F-BEB4-94BF6FCDA675}" type="presOf" srcId="{2D109EA5-5197-4C02-AE6C-85F7C7D82973}" destId="{B7E919AA-4EC1-4AF9-83F5-93A008A1008C}" srcOrd="0" destOrd="0" presId="urn:microsoft.com/office/officeart/2005/8/layout/cycle7"/>
    <dgm:cxn modelId="{0B4CDBD2-D84E-485D-8FEB-2EE47312199F}" type="presOf" srcId="{D8A500D0-3A0C-4033-A74A-7C4E95564899}" destId="{16494C89-DB1B-47E6-BF6B-CC045CEB2EE6}" srcOrd="0" destOrd="0" presId="urn:microsoft.com/office/officeart/2005/8/layout/cycle7"/>
    <dgm:cxn modelId="{F6C1F6DA-489F-424D-8698-DC97448B4C7C}" type="presOf" srcId="{8065628C-3760-4F7D-BF8D-F6CED5AA5F84}" destId="{215A0F03-A42A-4E7C-B3B3-33D236602800}" srcOrd="1" destOrd="0" presId="urn:microsoft.com/office/officeart/2005/8/layout/cycle7"/>
    <dgm:cxn modelId="{716882DF-6E88-483D-BBB8-39F43B8628EC}" type="presOf" srcId="{F972C5E2-73E2-494B-A708-00372F4AFE04}" destId="{0FAA6A6C-D959-4CCB-AC9D-AA2FF66BFA0D}" srcOrd="1" destOrd="0" presId="urn:microsoft.com/office/officeart/2005/8/layout/cycle7"/>
    <dgm:cxn modelId="{171104E0-586B-43BB-87BC-B3C634A7465B}" srcId="{0E556A03-3BB3-42B7-A388-D0ECE0B95A85}" destId="{05C3D3D8-6B52-4A79-812B-304F2942AA75}" srcOrd="6" destOrd="0" parTransId="{E393984C-EDFB-4528-82C2-F7D71E936B0C}" sibTransId="{F972C5E2-73E2-494B-A708-00372F4AFE04}"/>
    <dgm:cxn modelId="{DD58E4E1-CB49-4DCC-998E-809C08082EB4}" type="presOf" srcId="{8915FDD0-9D19-4116-A2CB-3AA25E563523}" destId="{5D6A6767-CCDE-4B43-95A6-884123DBD49E}" srcOrd="1" destOrd="0" presId="urn:microsoft.com/office/officeart/2005/8/layout/cycle7"/>
    <dgm:cxn modelId="{1A8ADCE2-118B-43A9-8DBB-D09101E362E9}" type="presOf" srcId="{8915FDD0-9D19-4116-A2CB-3AA25E563523}" destId="{A821A8C9-2EB6-4FC5-9334-38500DCCF0E9}" srcOrd="0" destOrd="0" presId="urn:microsoft.com/office/officeart/2005/8/layout/cycle7"/>
    <dgm:cxn modelId="{3B69A9E3-6C4F-4842-8BB7-6B8ACD269955}" srcId="{0E556A03-3BB3-42B7-A388-D0ECE0B95A85}" destId="{48DB50A7-FFAC-410B-BB4B-A5ACEBE04586}" srcOrd="0" destOrd="0" parTransId="{FE6B54E7-5A1E-4F4F-9335-F28918419719}" sibTransId="{D8A500D0-3A0C-4033-A74A-7C4E95564899}"/>
    <dgm:cxn modelId="{FC13F2F0-CF9E-4AE1-A366-1AA87F2CA1EA}" type="presOf" srcId="{4AA45A5F-8D44-41DD-A6F6-8087A7A27C23}" destId="{A0DB0E60-8032-43D7-9373-706ACBC856B8}" srcOrd="1" destOrd="0" presId="urn:microsoft.com/office/officeart/2005/8/layout/cycle7"/>
    <dgm:cxn modelId="{EE3B45F1-E0A4-4F44-BDE9-9E6F7671052B}" type="presOf" srcId="{8065628C-3760-4F7D-BF8D-F6CED5AA5F84}" destId="{5E7C96CE-C60B-4781-8293-090D2684A84E}" srcOrd="0" destOrd="0" presId="urn:microsoft.com/office/officeart/2005/8/layout/cycle7"/>
    <dgm:cxn modelId="{850824F6-2FA4-49D4-A1E7-988A2B7CB712}" type="presOf" srcId="{8A74485A-71F5-4E19-95DC-9DE494CCB838}" destId="{7210139B-65E8-48A0-9D13-CC7F4C4364F5}" srcOrd="0" destOrd="0" presId="urn:microsoft.com/office/officeart/2005/8/layout/cycle7"/>
    <dgm:cxn modelId="{A5FF49F6-8E0E-4407-AA00-86D58E548018}" type="presOf" srcId="{EC4DA520-FF9B-4A2C-AABC-D52C2B90ED27}" destId="{CF1D0D7F-9A48-4521-91CE-756CEA2035D5}" srcOrd="0" destOrd="0" presId="urn:microsoft.com/office/officeart/2005/8/layout/cycle7"/>
    <dgm:cxn modelId="{2740D189-D016-4D24-B8C8-F35F1912CC4A}" type="presParOf" srcId="{E9B65506-1969-48D2-87D2-AF1726D07769}" destId="{27B6F49F-7B00-4234-8314-C4D7E00D302D}" srcOrd="0" destOrd="0" presId="urn:microsoft.com/office/officeart/2005/8/layout/cycle7"/>
    <dgm:cxn modelId="{5652D8E7-CEBD-4394-B515-4CC28E5BD506}" type="presParOf" srcId="{E9B65506-1969-48D2-87D2-AF1726D07769}" destId="{16494C89-DB1B-47E6-BF6B-CC045CEB2EE6}" srcOrd="1" destOrd="0" presId="urn:microsoft.com/office/officeart/2005/8/layout/cycle7"/>
    <dgm:cxn modelId="{EA9E42E0-E5A9-4661-86BD-81B8B4BE1370}" type="presParOf" srcId="{16494C89-DB1B-47E6-BF6B-CC045CEB2EE6}" destId="{A1FF9CFC-1B30-4123-A676-19CFA56FB089}" srcOrd="0" destOrd="0" presId="urn:microsoft.com/office/officeart/2005/8/layout/cycle7"/>
    <dgm:cxn modelId="{0000793D-D9B2-4842-BCDA-84F4B0239C3A}" type="presParOf" srcId="{E9B65506-1969-48D2-87D2-AF1726D07769}" destId="{F3A1DD6D-99AB-4031-9D2E-ECC99DC72C1C}" srcOrd="2" destOrd="0" presId="urn:microsoft.com/office/officeart/2005/8/layout/cycle7"/>
    <dgm:cxn modelId="{0F4FEE88-D263-4F1F-A289-0C02BA579688}" type="presParOf" srcId="{E9B65506-1969-48D2-87D2-AF1726D07769}" destId="{EF00CBD6-774D-4AFC-957A-4108ED412FCE}" srcOrd="3" destOrd="0" presId="urn:microsoft.com/office/officeart/2005/8/layout/cycle7"/>
    <dgm:cxn modelId="{665E14FB-42AF-4BB5-868E-F06F2A907E86}" type="presParOf" srcId="{EF00CBD6-774D-4AFC-957A-4108ED412FCE}" destId="{B692CEF2-FD4C-40B0-9BCC-16B822C41E50}" srcOrd="0" destOrd="0" presId="urn:microsoft.com/office/officeart/2005/8/layout/cycle7"/>
    <dgm:cxn modelId="{36FF8B9E-3923-4062-88D8-96F56F7AEE19}" type="presParOf" srcId="{E9B65506-1969-48D2-87D2-AF1726D07769}" destId="{B7E919AA-4EC1-4AF9-83F5-93A008A1008C}" srcOrd="4" destOrd="0" presId="urn:microsoft.com/office/officeart/2005/8/layout/cycle7"/>
    <dgm:cxn modelId="{8217FB16-E0A4-4978-B4BA-589AC24A3BFB}" type="presParOf" srcId="{E9B65506-1969-48D2-87D2-AF1726D07769}" destId="{56E30A97-E889-42D5-9C45-1D7F3EF0CF2C}" srcOrd="5" destOrd="0" presId="urn:microsoft.com/office/officeart/2005/8/layout/cycle7"/>
    <dgm:cxn modelId="{88D70AFC-FF33-4516-9E1F-0C698E020011}" type="presParOf" srcId="{56E30A97-E889-42D5-9C45-1D7F3EF0CF2C}" destId="{A0DB0E60-8032-43D7-9373-706ACBC856B8}" srcOrd="0" destOrd="0" presId="urn:microsoft.com/office/officeart/2005/8/layout/cycle7"/>
    <dgm:cxn modelId="{82DA51CD-CDAD-442A-9B13-F477DE3AED8D}" type="presParOf" srcId="{E9B65506-1969-48D2-87D2-AF1726D07769}" destId="{6B8BD523-24A7-4419-8475-33B6EE3EAFAF}" srcOrd="6" destOrd="0" presId="urn:microsoft.com/office/officeart/2005/8/layout/cycle7"/>
    <dgm:cxn modelId="{535EC433-F101-4CD2-921B-DD9FD55F5145}" type="presParOf" srcId="{E9B65506-1969-48D2-87D2-AF1726D07769}" destId="{5E7C96CE-C60B-4781-8293-090D2684A84E}" srcOrd="7" destOrd="0" presId="urn:microsoft.com/office/officeart/2005/8/layout/cycle7"/>
    <dgm:cxn modelId="{E63222FD-B5D4-4987-BE2D-F1E1CD9173BD}" type="presParOf" srcId="{5E7C96CE-C60B-4781-8293-090D2684A84E}" destId="{215A0F03-A42A-4E7C-B3B3-33D236602800}" srcOrd="0" destOrd="0" presId="urn:microsoft.com/office/officeart/2005/8/layout/cycle7"/>
    <dgm:cxn modelId="{7FB83F8D-14C5-4062-B254-B768613E44CE}" type="presParOf" srcId="{E9B65506-1969-48D2-87D2-AF1726D07769}" destId="{7B87DF76-82DD-4A80-9AB7-44017084FDCA}" srcOrd="8" destOrd="0" presId="urn:microsoft.com/office/officeart/2005/8/layout/cycle7"/>
    <dgm:cxn modelId="{187CEE25-065F-4E5A-A9E1-A22DF2A7B6AF}" type="presParOf" srcId="{E9B65506-1969-48D2-87D2-AF1726D07769}" destId="{CF1D0D7F-9A48-4521-91CE-756CEA2035D5}" srcOrd="9" destOrd="0" presId="urn:microsoft.com/office/officeart/2005/8/layout/cycle7"/>
    <dgm:cxn modelId="{8DECE38E-E8BF-4A75-9802-D5790B9C4878}" type="presParOf" srcId="{CF1D0D7F-9A48-4521-91CE-756CEA2035D5}" destId="{2B9D441E-3067-40A9-BF1F-8C7E9A94538C}" srcOrd="0" destOrd="0" presId="urn:microsoft.com/office/officeart/2005/8/layout/cycle7"/>
    <dgm:cxn modelId="{D33CEED5-B05B-4EAA-9BFC-31E1B61927B4}" type="presParOf" srcId="{E9B65506-1969-48D2-87D2-AF1726D07769}" destId="{7210139B-65E8-48A0-9D13-CC7F4C4364F5}" srcOrd="10" destOrd="0" presId="urn:microsoft.com/office/officeart/2005/8/layout/cycle7"/>
    <dgm:cxn modelId="{1CFE591D-E4A4-4658-AE9E-430EA8905240}" type="presParOf" srcId="{E9B65506-1969-48D2-87D2-AF1726D07769}" destId="{A821A8C9-2EB6-4FC5-9334-38500DCCF0E9}" srcOrd="11" destOrd="0" presId="urn:microsoft.com/office/officeart/2005/8/layout/cycle7"/>
    <dgm:cxn modelId="{005DFB6E-AEF5-4CD5-936A-367A83E6031E}" type="presParOf" srcId="{A821A8C9-2EB6-4FC5-9334-38500DCCF0E9}" destId="{5D6A6767-CCDE-4B43-95A6-884123DBD49E}" srcOrd="0" destOrd="0" presId="urn:microsoft.com/office/officeart/2005/8/layout/cycle7"/>
    <dgm:cxn modelId="{776DA763-42D9-4A20-9F0A-48A4309A4F6B}" type="presParOf" srcId="{E9B65506-1969-48D2-87D2-AF1726D07769}" destId="{FC6F55D3-8424-46A5-99B7-8CA575BC8032}" srcOrd="12" destOrd="0" presId="urn:microsoft.com/office/officeart/2005/8/layout/cycle7"/>
    <dgm:cxn modelId="{878F09A6-F7C5-4525-B069-85A1BEA70682}" type="presParOf" srcId="{E9B65506-1969-48D2-87D2-AF1726D07769}" destId="{190BF91B-4816-4B52-8F55-A98DFDB9FDF6}" srcOrd="13" destOrd="0" presId="urn:microsoft.com/office/officeart/2005/8/layout/cycle7"/>
    <dgm:cxn modelId="{90975FFA-84D7-4F8C-916E-2101FCCCD9AA}" type="presParOf" srcId="{190BF91B-4816-4B52-8F55-A98DFDB9FDF6}" destId="{0FAA6A6C-D959-4CCB-AC9D-AA2FF66BFA0D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F03698-F40C-4D15-B82F-4AE4D3661422}" type="doc">
      <dgm:prSet loTypeId="urn:microsoft.com/office/officeart/2005/8/layout/chart3" loCatId="cycle" qsTypeId="urn:microsoft.com/office/officeart/2005/8/quickstyle/simple1" qsCatId="simple" csTypeId="urn:microsoft.com/office/officeart/2005/8/colors/colorful2" csCatId="colorful" phldr="1"/>
      <dgm:spPr/>
    </dgm:pt>
    <dgm:pt modelId="{16B2E50A-8572-4455-8FEC-3EEB48535F68}">
      <dgm:prSet phldrT="[Text]" custT="1"/>
      <dgm:spPr/>
      <dgm:t>
        <a:bodyPr/>
        <a:lstStyle/>
        <a:p>
          <a:r>
            <a:rPr lang="en-GB" sz="1600" dirty="0">
              <a:latin typeface="Times New Roman" pitchFamily="18" charset="0"/>
              <a:cs typeface="Times New Roman" pitchFamily="18" charset="0"/>
            </a:rPr>
            <a:t>Field of Experience mismatch: Manager and staff do not share the same language or cultural understanding.</a:t>
          </a:r>
          <a:endParaRPr lang="en-US" sz="1600" dirty="0">
            <a:latin typeface="Times New Roman" pitchFamily="18" charset="0"/>
            <a:cs typeface="Times New Roman" pitchFamily="18" charset="0"/>
          </a:endParaRPr>
        </a:p>
      </dgm:t>
    </dgm:pt>
    <dgm:pt modelId="{E78190C4-7D8E-43FE-9BBE-5C049A947166}" type="parTrans" cxnId="{62C99F88-4CAE-4DBB-9EE5-E877F1E8E9E7}">
      <dgm:prSet/>
      <dgm:spPr/>
      <dgm:t>
        <a:bodyPr/>
        <a:lstStyle/>
        <a:p>
          <a:endParaRPr lang="en-US" sz="12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C33C98AC-1C66-44E1-BF43-15DC9EBBC80B}" type="sibTrans" cxnId="{62C99F88-4CAE-4DBB-9EE5-E877F1E8E9E7}">
      <dgm:prSet custT="1"/>
      <dgm:spPr/>
      <dgm:t>
        <a:bodyPr/>
        <a:lstStyle/>
        <a:p>
          <a:endParaRPr lang="en-US" sz="12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D76B1AE9-0515-4AB8-A9EC-C696FA155BCB}">
      <dgm:prSet phldrT="[Text]" custT="1"/>
      <dgm:spPr/>
      <dgm:t>
        <a:bodyPr/>
        <a:lstStyle/>
        <a:p>
          <a:r>
            <a:rPr lang="en-GB" sz="1600" dirty="0">
              <a:latin typeface="Times New Roman" pitchFamily="18" charset="0"/>
              <a:cs typeface="Times New Roman" pitchFamily="18" charset="0"/>
            </a:rPr>
            <a:t>Lack of feedback loop: Gary issues commands but doesn’t check comprehension.</a:t>
          </a:r>
          <a:endParaRPr lang="en-US" sz="1600" dirty="0">
            <a:latin typeface="Times New Roman" pitchFamily="18" charset="0"/>
            <a:cs typeface="Times New Roman" pitchFamily="18" charset="0"/>
          </a:endParaRPr>
        </a:p>
      </dgm:t>
    </dgm:pt>
    <dgm:pt modelId="{891FE53F-B02A-4636-9E01-D60A430C6C44}" type="parTrans" cxnId="{E4BDB853-682C-417F-B3E7-0CEF95B936EA}">
      <dgm:prSet/>
      <dgm:spPr/>
      <dgm:t>
        <a:bodyPr/>
        <a:lstStyle/>
        <a:p>
          <a:endParaRPr lang="en-US" sz="12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971D478A-724A-4A80-9CDC-31F76AEFF323}" type="sibTrans" cxnId="{E4BDB853-682C-417F-B3E7-0CEF95B936EA}">
      <dgm:prSet custT="1"/>
      <dgm:spPr/>
      <dgm:t>
        <a:bodyPr/>
        <a:lstStyle/>
        <a:p>
          <a:endParaRPr lang="en-US" sz="120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4E6FEECD-5074-48BB-87D7-561D7CB99D18}" type="pres">
      <dgm:prSet presAssocID="{92F03698-F40C-4D15-B82F-4AE4D3661422}" presName="compositeShape" presStyleCnt="0">
        <dgm:presLayoutVars>
          <dgm:chMax val="7"/>
          <dgm:dir/>
          <dgm:resizeHandles val="exact"/>
        </dgm:presLayoutVars>
      </dgm:prSet>
      <dgm:spPr/>
    </dgm:pt>
    <dgm:pt modelId="{1BAB2BD0-9DC6-4111-8AF9-6BDA768F34A8}" type="pres">
      <dgm:prSet presAssocID="{92F03698-F40C-4D15-B82F-4AE4D3661422}" presName="wedge1" presStyleLbl="node1" presStyleIdx="0" presStyleCnt="2"/>
      <dgm:spPr/>
    </dgm:pt>
    <dgm:pt modelId="{E15E5CA3-4EA9-4D7D-9145-10D67875C301}" type="pres">
      <dgm:prSet presAssocID="{92F03698-F40C-4D15-B82F-4AE4D3661422}" presName="wedge1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47876E84-57D0-4BAC-AAC7-5E7F138EF297}" type="pres">
      <dgm:prSet presAssocID="{92F03698-F40C-4D15-B82F-4AE4D3661422}" presName="wedge2" presStyleLbl="node1" presStyleIdx="1" presStyleCnt="2"/>
      <dgm:spPr/>
    </dgm:pt>
    <dgm:pt modelId="{0FD7FF96-D758-4090-82B3-785B360A1AD4}" type="pres">
      <dgm:prSet presAssocID="{92F03698-F40C-4D15-B82F-4AE4D3661422}" presName="wedge2Tx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2866F938-D296-4EC5-99B0-16C38C4AE2E7}" type="presOf" srcId="{16B2E50A-8572-4455-8FEC-3EEB48535F68}" destId="{E15E5CA3-4EA9-4D7D-9145-10D67875C301}" srcOrd="1" destOrd="0" presId="urn:microsoft.com/office/officeart/2005/8/layout/chart3"/>
    <dgm:cxn modelId="{E4BDB853-682C-417F-B3E7-0CEF95B936EA}" srcId="{92F03698-F40C-4D15-B82F-4AE4D3661422}" destId="{D76B1AE9-0515-4AB8-A9EC-C696FA155BCB}" srcOrd="1" destOrd="0" parTransId="{891FE53F-B02A-4636-9E01-D60A430C6C44}" sibTransId="{971D478A-724A-4A80-9CDC-31F76AEFF323}"/>
    <dgm:cxn modelId="{B3B70175-B53B-440A-978F-F33B16692D5D}" type="presOf" srcId="{D76B1AE9-0515-4AB8-A9EC-C696FA155BCB}" destId="{0FD7FF96-D758-4090-82B3-785B360A1AD4}" srcOrd="1" destOrd="0" presId="urn:microsoft.com/office/officeart/2005/8/layout/chart3"/>
    <dgm:cxn modelId="{11E1D77D-E821-472B-ACF6-984CF932F72A}" type="presOf" srcId="{92F03698-F40C-4D15-B82F-4AE4D3661422}" destId="{4E6FEECD-5074-48BB-87D7-561D7CB99D18}" srcOrd="0" destOrd="0" presId="urn:microsoft.com/office/officeart/2005/8/layout/chart3"/>
    <dgm:cxn modelId="{2F18B485-E450-4774-A2F1-C07DD6E5A627}" type="presOf" srcId="{16B2E50A-8572-4455-8FEC-3EEB48535F68}" destId="{1BAB2BD0-9DC6-4111-8AF9-6BDA768F34A8}" srcOrd="0" destOrd="0" presId="urn:microsoft.com/office/officeart/2005/8/layout/chart3"/>
    <dgm:cxn modelId="{62C99F88-4CAE-4DBB-9EE5-E877F1E8E9E7}" srcId="{92F03698-F40C-4D15-B82F-4AE4D3661422}" destId="{16B2E50A-8572-4455-8FEC-3EEB48535F68}" srcOrd="0" destOrd="0" parTransId="{E78190C4-7D8E-43FE-9BBE-5C049A947166}" sibTransId="{C33C98AC-1C66-44E1-BF43-15DC9EBBC80B}"/>
    <dgm:cxn modelId="{94AB25E8-8809-419D-BDBB-87D7C4CA8F98}" type="presOf" srcId="{D76B1AE9-0515-4AB8-A9EC-C696FA155BCB}" destId="{47876E84-57D0-4BAC-AAC7-5E7F138EF297}" srcOrd="0" destOrd="0" presId="urn:microsoft.com/office/officeart/2005/8/layout/chart3"/>
    <dgm:cxn modelId="{708442DD-F608-4D64-8593-45D64CF2FC5C}" type="presParOf" srcId="{4E6FEECD-5074-48BB-87D7-561D7CB99D18}" destId="{1BAB2BD0-9DC6-4111-8AF9-6BDA768F34A8}" srcOrd="0" destOrd="0" presId="urn:microsoft.com/office/officeart/2005/8/layout/chart3"/>
    <dgm:cxn modelId="{1341D123-92C7-47A3-B963-07C67B24F931}" type="presParOf" srcId="{4E6FEECD-5074-48BB-87D7-561D7CB99D18}" destId="{E15E5CA3-4EA9-4D7D-9145-10D67875C301}" srcOrd="1" destOrd="0" presId="urn:microsoft.com/office/officeart/2005/8/layout/chart3"/>
    <dgm:cxn modelId="{CDB4DEAF-AF80-4D3B-9EA4-6A9155F1C91F}" type="presParOf" srcId="{4E6FEECD-5074-48BB-87D7-561D7CB99D18}" destId="{47876E84-57D0-4BAC-AAC7-5E7F138EF297}" srcOrd="2" destOrd="0" presId="urn:microsoft.com/office/officeart/2005/8/layout/chart3"/>
    <dgm:cxn modelId="{5CD4068C-C927-4AF1-9DFC-CFC30DC9E168}" type="presParOf" srcId="{4E6FEECD-5074-48BB-87D7-561D7CB99D18}" destId="{0FD7FF96-D758-4090-82B3-785B360A1AD4}" srcOrd="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06795F-DF14-494D-9BB6-AD1ED81B850F}" type="doc">
      <dgm:prSet loTypeId="urn:microsoft.com/office/officeart/2005/8/layout/cycle7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CF74FB76-99A9-46C1-B1F7-804845E6D8D7}">
      <dgm:prSet phldrT="[Text]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Source (Gary):</a:t>
          </a:r>
          <a:r>
            <a:rPr lang="en-GB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 Uses only English, limited cultural sensitivity.</a:t>
          </a:r>
          <a:endParaRPr lang="en-US" sz="14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63E8D9BF-8D4A-4097-B036-276BA8ECD7C6}" type="parTrans" cxnId="{6FB78EB5-9CC7-494E-8A35-D9047E91D52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BC8436C-F591-4851-876F-226DB8AACE59}" type="sibTrans" cxnId="{6FB78EB5-9CC7-494E-8A35-D9047E91D52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31D4AE0-35A0-4B08-8560-A911BF061684}">
      <dgm:prSet custT="1"/>
      <dgm:spPr/>
      <dgm:t>
        <a:bodyPr/>
        <a:lstStyle/>
        <a:p>
          <a:r>
            <a:rPr lang="en-GB" sz="1400" b="1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Channel:</a:t>
          </a:r>
          <a:r>
            <a:rPr lang="en-GB" sz="140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 Signs, verbal instructions – not tailored to audience.</a:t>
          </a:r>
          <a:endParaRPr lang="en-GB" sz="14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875EF692-6012-490A-9232-BA0622A857F8}" type="parTrans" cxnId="{63219A80-057E-4573-A249-711611CA84B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23CF4C9-44B8-4E3B-9931-D6EB62031672}" type="sibTrans" cxnId="{63219A80-057E-4573-A249-711611CA84B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D22C1C3-5ADA-4E9F-BFDF-E8451DAFD230}">
      <dgm:prSet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Receiver (Staff):</a:t>
          </a:r>
          <a:r>
            <a:rPr lang="en-GB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 Low English proficiency, mixed cultural assumptions.</a:t>
          </a:r>
        </a:p>
      </dgm:t>
    </dgm:pt>
    <dgm:pt modelId="{83BB9000-039E-4D54-8BDD-1AE50D2D2EF4}" type="parTrans" cxnId="{FCA975D1-68E7-458B-ADCA-1DA835E6D42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C4C78DA-06CD-4B2F-8E97-E4DC9F0C804B}" type="sibTrans" cxnId="{FCA975D1-68E7-458B-ADCA-1DA835E6D42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19808E4-16A0-4F40-BBA3-94A2383E8107}" type="pres">
      <dgm:prSet presAssocID="{9406795F-DF14-494D-9BB6-AD1ED81B850F}" presName="Name0" presStyleCnt="0">
        <dgm:presLayoutVars>
          <dgm:dir/>
          <dgm:resizeHandles val="exact"/>
        </dgm:presLayoutVars>
      </dgm:prSet>
      <dgm:spPr/>
    </dgm:pt>
    <dgm:pt modelId="{914AA5C1-4B61-41B4-877F-4965CEE406F1}" type="pres">
      <dgm:prSet presAssocID="{CF74FB76-99A9-46C1-B1F7-804845E6D8D7}" presName="node" presStyleLbl="node1" presStyleIdx="0" presStyleCnt="3">
        <dgm:presLayoutVars>
          <dgm:bulletEnabled val="1"/>
        </dgm:presLayoutVars>
      </dgm:prSet>
      <dgm:spPr/>
    </dgm:pt>
    <dgm:pt modelId="{33626C94-3195-4675-9DF8-BAC660720475}" type="pres">
      <dgm:prSet presAssocID="{CBC8436C-F591-4851-876F-226DB8AACE59}" presName="sibTrans" presStyleLbl="sibTrans2D1" presStyleIdx="0" presStyleCnt="3"/>
      <dgm:spPr/>
    </dgm:pt>
    <dgm:pt modelId="{9068780F-7341-4BF4-83A3-4777926F225B}" type="pres">
      <dgm:prSet presAssocID="{CBC8436C-F591-4851-876F-226DB8AACE59}" presName="connectorText" presStyleLbl="sibTrans2D1" presStyleIdx="0" presStyleCnt="3"/>
      <dgm:spPr/>
    </dgm:pt>
    <dgm:pt modelId="{A5243FDD-5BF5-4A67-A911-321BE4EFF8BB}" type="pres">
      <dgm:prSet presAssocID="{231D4AE0-35A0-4B08-8560-A911BF061684}" presName="node" presStyleLbl="node1" presStyleIdx="1" presStyleCnt="3">
        <dgm:presLayoutVars>
          <dgm:bulletEnabled val="1"/>
        </dgm:presLayoutVars>
      </dgm:prSet>
      <dgm:spPr/>
    </dgm:pt>
    <dgm:pt modelId="{F97E4E84-F8B9-4183-A37E-5C205F82309E}" type="pres">
      <dgm:prSet presAssocID="{823CF4C9-44B8-4E3B-9931-D6EB62031672}" presName="sibTrans" presStyleLbl="sibTrans2D1" presStyleIdx="1" presStyleCnt="3"/>
      <dgm:spPr/>
    </dgm:pt>
    <dgm:pt modelId="{41476996-E60D-449A-B421-EAC990906774}" type="pres">
      <dgm:prSet presAssocID="{823CF4C9-44B8-4E3B-9931-D6EB62031672}" presName="connectorText" presStyleLbl="sibTrans2D1" presStyleIdx="1" presStyleCnt="3"/>
      <dgm:spPr/>
    </dgm:pt>
    <dgm:pt modelId="{BB40FFE3-A73D-4637-BBFB-D571C1A18E14}" type="pres">
      <dgm:prSet presAssocID="{FD22C1C3-5ADA-4E9F-BFDF-E8451DAFD230}" presName="node" presStyleLbl="node1" presStyleIdx="2" presStyleCnt="3" custScaleX="109101" custScaleY="113813">
        <dgm:presLayoutVars>
          <dgm:bulletEnabled val="1"/>
        </dgm:presLayoutVars>
      </dgm:prSet>
      <dgm:spPr/>
    </dgm:pt>
    <dgm:pt modelId="{8E343943-3077-4F32-811C-2B001E61E4B2}" type="pres">
      <dgm:prSet presAssocID="{5C4C78DA-06CD-4B2F-8E97-E4DC9F0C804B}" presName="sibTrans" presStyleLbl="sibTrans2D1" presStyleIdx="2" presStyleCnt="3"/>
      <dgm:spPr/>
    </dgm:pt>
    <dgm:pt modelId="{39C2F79B-6177-4301-9A41-FC7548CE2859}" type="pres">
      <dgm:prSet presAssocID="{5C4C78DA-06CD-4B2F-8E97-E4DC9F0C804B}" presName="connectorText" presStyleLbl="sibTrans2D1" presStyleIdx="2" presStyleCnt="3"/>
      <dgm:spPr/>
    </dgm:pt>
  </dgm:ptLst>
  <dgm:cxnLst>
    <dgm:cxn modelId="{79F08E03-DA5B-4870-BF63-48CB5AAC8302}" type="presOf" srcId="{823CF4C9-44B8-4E3B-9931-D6EB62031672}" destId="{F97E4E84-F8B9-4183-A37E-5C205F82309E}" srcOrd="0" destOrd="0" presId="urn:microsoft.com/office/officeart/2005/8/layout/cycle7"/>
    <dgm:cxn modelId="{CC698204-82E6-4927-91F0-C906E9784983}" type="presOf" srcId="{9406795F-DF14-494D-9BB6-AD1ED81B850F}" destId="{719808E4-16A0-4F40-BBA3-94A2383E8107}" srcOrd="0" destOrd="0" presId="urn:microsoft.com/office/officeart/2005/8/layout/cycle7"/>
    <dgm:cxn modelId="{1A367012-045B-4F1C-8989-7BE2918CFBDA}" type="presOf" srcId="{5C4C78DA-06CD-4B2F-8E97-E4DC9F0C804B}" destId="{39C2F79B-6177-4301-9A41-FC7548CE2859}" srcOrd="1" destOrd="0" presId="urn:microsoft.com/office/officeart/2005/8/layout/cycle7"/>
    <dgm:cxn modelId="{0E9B6722-311C-45B0-B61B-9B0DB910E4EB}" type="presOf" srcId="{CBC8436C-F591-4851-876F-226DB8AACE59}" destId="{33626C94-3195-4675-9DF8-BAC660720475}" srcOrd="0" destOrd="0" presId="urn:microsoft.com/office/officeart/2005/8/layout/cycle7"/>
    <dgm:cxn modelId="{20C9F624-3465-4001-AE16-25C72BD9077E}" type="presOf" srcId="{CBC8436C-F591-4851-876F-226DB8AACE59}" destId="{9068780F-7341-4BF4-83A3-4777926F225B}" srcOrd="1" destOrd="0" presId="urn:microsoft.com/office/officeart/2005/8/layout/cycle7"/>
    <dgm:cxn modelId="{63219A80-057E-4573-A249-711611CA84BA}" srcId="{9406795F-DF14-494D-9BB6-AD1ED81B850F}" destId="{231D4AE0-35A0-4B08-8560-A911BF061684}" srcOrd="1" destOrd="0" parTransId="{875EF692-6012-490A-9232-BA0622A857F8}" sibTransId="{823CF4C9-44B8-4E3B-9931-D6EB62031672}"/>
    <dgm:cxn modelId="{29BA808C-F728-4681-AC44-7931F7570A9E}" type="presOf" srcId="{231D4AE0-35A0-4B08-8560-A911BF061684}" destId="{A5243FDD-5BF5-4A67-A911-321BE4EFF8BB}" srcOrd="0" destOrd="0" presId="urn:microsoft.com/office/officeart/2005/8/layout/cycle7"/>
    <dgm:cxn modelId="{B131D38C-E528-492B-B52D-848B668EFA90}" type="presOf" srcId="{5C4C78DA-06CD-4B2F-8E97-E4DC9F0C804B}" destId="{8E343943-3077-4F32-811C-2B001E61E4B2}" srcOrd="0" destOrd="0" presId="urn:microsoft.com/office/officeart/2005/8/layout/cycle7"/>
    <dgm:cxn modelId="{EE8EEFB1-9841-44C9-8209-CFE16BC74CE6}" type="presOf" srcId="{CF74FB76-99A9-46C1-B1F7-804845E6D8D7}" destId="{914AA5C1-4B61-41B4-877F-4965CEE406F1}" srcOrd="0" destOrd="0" presId="urn:microsoft.com/office/officeart/2005/8/layout/cycle7"/>
    <dgm:cxn modelId="{6FB78EB5-9CC7-494E-8A35-D9047E91D526}" srcId="{9406795F-DF14-494D-9BB6-AD1ED81B850F}" destId="{CF74FB76-99A9-46C1-B1F7-804845E6D8D7}" srcOrd="0" destOrd="0" parTransId="{63E8D9BF-8D4A-4097-B036-276BA8ECD7C6}" sibTransId="{CBC8436C-F591-4851-876F-226DB8AACE59}"/>
    <dgm:cxn modelId="{FCA975D1-68E7-458B-ADCA-1DA835E6D422}" srcId="{9406795F-DF14-494D-9BB6-AD1ED81B850F}" destId="{FD22C1C3-5ADA-4E9F-BFDF-E8451DAFD230}" srcOrd="2" destOrd="0" parTransId="{83BB9000-039E-4D54-8BDD-1AE50D2D2EF4}" sibTransId="{5C4C78DA-06CD-4B2F-8E97-E4DC9F0C804B}"/>
    <dgm:cxn modelId="{AE63DFE6-C898-4E18-9FC2-2C0D5624E82F}" type="presOf" srcId="{823CF4C9-44B8-4E3B-9931-D6EB62031672}" destId="{41476996-E60D-449A-B421-EAC990906774}" srcOrd="1" destOrd="0" presId="urn:microsoft.com/office/officeart/2005/8/layout/cycle7"/>
    <dgm:cxn modelId="{AA60A9FF-AEAC-4522-BD4B-CC7F9F3282F7}" type="presOf" srcId="{FD22C1C3-5ADA-4E9F-BFDF-E8451DAFD230}" destId="{BB40FFE3-A73D-4637-BBFB-D571C1A18E14}" srcOrd="0" destOrd="0" presId="urn:microsoft.com/office/officeart/2005/8/layout/cycle7"/>
    <dgm:cxn modelId="{644BC91D-284E-4D64-9319-2DC8CD6F36F4}" type="presParOf" srcId="{719808E4-16A0-4F40-BBA3-94A2383E8107}" destId="{914AA5C1-4B61-41B4-877F-4965CEE406F1}" srcOrd="0" destOrd="0" presId="urn:microsoft.com/office/officeart/2005/8/layout/cycle7"/>
    <dgm:cxn modelId="{0352B3AE-F3FB-4C58-8C5E-7821FE4C5E3B}" type="presParOf" srcId="{719808E4-16A0-4F40-BBA3-94A2383E8107}" destId="{33626C94-3195-4675-9DF8-BAC660720475}" srcOrd="1" destOrd="0" presId="urn:microsoft.com/office/officeart/2005/8/layout/cycle7"/>
    <dgm:cxn modelId="{8315FF8C-5893-4031-96D0-F18781A660FF}" type="presParOf" srcId="{33626C94-3195-4675-9DF8-BAC660720475}" destId="{9068780F-7341-4BF4-83A3-4777926F225B}" srcOrd="0" destOrd="0" presId="urn:microsoft.com/office/officeart/2005/8/layout/cycle7"/>
    <dgm:cxn modelId="{1B28EB61-0353-4F77-808E-CC9A82E8F245}" type="presParOf" srcId="{719808E4-16A0-4F40-BBA3-94A2383E8107}" destId="{A5243FDD-5BF5-4A67-A911-321BE4EFF8BB}" srcOrd="2" destOrd="0" presId="urn:microsoft.com/office/officeart/2005/8/layout/cycle7"/>
    <dgm:cxn modelId="{7EE9B94F-B464-47A0-AC8B-588998C3BA11}" type="presParOf" srcId="{719808E4-16A0-4F40-BBA3-94A2383E8107}" destId="{F97E4E84-F8B9-4183-A37E-5C205F82309E}" srcOrd="3" destOrd="0" presId="urn:microsoft.com/office/officeart/2005/8/layout/cycle7"/>
    <dgm:cxn modelId="{2B6CB342-7956-4130-B341-27BCDF2745E4}" type="presParOf" srcId="{F97E4E84-F8B9-4183-A37E-5C205F82309E}" destId="{41476996-E60D-449A-B421-EAC990906774}" srcOrd="0" destOrd="0" presId="urn:microsoft.com/office/officeart/2005/8/layout/cycle7"/>
    <dgm:cxn modelId="{2E8A429D-4B83-4BF3-89D0-3076D3C7A26A}" type="presParOf" srcId="{719808E4-16A0-4F40-BBA3-94A2383E8107}" destId="{BB40FFE3-A73D-4637-BBFB-D571C1A18E14}" srcOrd="4" destOrd="0" presId="urn:microsoft.com/office/officeart/2005/8/layout/cycle7"/>
    <dgm:cxn modelId="{C13EF026-3BB9-4248-96AE-DC99C86C0B3D}" type="presParOf" srcId="{719808E4-16A0-4F40-BBA3-94A2383E8107}" destId="{8E343943-3077-4F32-811C-2B001E61E4B2}" srcOrd="5" destOrd="0" presId="urn:microsoft.com/office/officeart/2005/8/layout/cycle7"/>
    <dgm:cxn modelId="{3903F1FD-C527-4C57-92F2-640AE7E285F9}" type="presParOf" srcId="{8E343943-3077-4F32-811C-2B001E61E4B2}" destId="{39C2F79B-6177-4301-9A41-FC7548CE2859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6D0253-2A23-4A6F-927E-7358B71705DD}" type="doc">
      <dgm:prSet loTypeId="urn:microsoft.com/office/officeart/2005/8/layout/bProcess4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D179692E-3F5A-4BFA-A31C-49DA6AD92A2A}">
      <dgm:prSet phldrT="[Text]" custT="1"/>
      <dgm:spPr/>
      <dgm:t>
        <a:bodyPr/>
        <a:lstStyle/>
        <a:p>
          <a:r>
            <a:rPr lang="en-GB" sz="1400" b="1" dirty="0">
              <a:latin typeface="Times New Roman" pitchFamily="18" charset="0"/>
              <a:cs typeface="Times New Roman" pitchFamily="18" charset="0"/>
            </a:rPr>
            <a:t>Forming:</a:t>
          </a:r>
          <a:r>
            <a:rPr lang="en-GB" sz="1400" dirty="0">
              <a:latin typeface="Times New Roman" pitchFamily="18" charset="0"/>
              <a:cs typeface="Times New Roman" pitchFamily="18" charset="0"/>
            </a:rPr>
            <a:t> Diverse staff brought together, little cohesion.</a:t>
          </a:r>
          <a:endParaRPr lang="en-US" sz="1400" dirty="0">
            <a:latin typeface="Times New Roman" pitchFamily="18" charset="0"/>
            <a:cs typeface="Times New Roman" pitchFamily="18" charset="0"/>
          </a:endParaRPr>
        </a:p>
      </dgm:t>
    </dgm:pt>
    <dgm:pt modelId="{D80CE0DC-2C31-4E9C-A5F6-4AE0AD7AC603}" type="parTrans" cxnId="{90D45042-6CFF-4D81-ACCD-D1A08C72A6B1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C99B470F-52A7-40BF-B335-6D32CBBF749E}" type="sibTrans" cxnId="{90D45042-6CFF-4D81-ACCD-D1A08C72A6B1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E815D46-2941-49EE-9C9B-14295A1A247E}">
      <dgm:prSet custT="1"/>
      <dgm:spPr/>
      <dgm:t>
        <a:bodyPr/>
        <a:lstStyle/>
        <a:p>
          <a:r>
            <a:rPr lang="en-GB" sz="1400" b="1" dirty="0">
              <a:latin typeface="Times New Roman" pitchFamily="18" charset="0"/>
              <a:cs typeface="Times New Roman" pitchFamily="18" charset="0"/>
            </a:rPr>
            <a:t>Storming:</a:t>
          </a:r>
          <a:r>
            <a:rPr lang="en-GB" sz="1400" dirty="0">
              <a:latin typeface="Times New Roman" pitchFamily="18" charset="0"/>
              <a:cs typeface="Times New Roman" pitchFamily="18" charset="0"/>
            </a:rPr>
            <a:t> Miscommunication and tension arise due to cultural and generational differences.</a:t>
          </a:r>
        </a:p>
      </dgm:t>
    </dgm:pt>
    <dgm:pt modelId="{724E635F-17F8-48B4-A8D7-FC37CC606BF0}" type="parTrans" cxnId="{6AE5611F-9ACB-43F2-818D-853CAC27F5E3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22858DE3-78EE-468C-81ED-43B0A63294BB}" type="sibTrans" cxnId="{6AE5611F-9ACB-43F2-818D-853CAC27F5E3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073BE2A0-B5EF-4169-9F73-1E1CFFEAFD89}">
      <dgm:prSet custT="1"/>
      <dgm:spPr/>
      <dgm:t>
        <a:bodyPr/>
        <a:lstStyle/>
        <a:p>
          <a:r>
            <a:rPr lang="en-GB" sz="1400" b="1">
              <a:latin typeface="Times New Roman" pitchFamily="18" charset="0"/>
              <a:cs typeface="Times New Roman" pitchFamily="18" charset="0"/>
            </a:rPr>
            <a:t>Norming:</a:t>
          </a:r>
          <a:r>
            <a:rPr lang="en-GB" sz="1400">
              <a:latin typeface="Times New Roman" pitchFamily="18" charset="0"/>
              <a:cs typeface="Times New Roman" pitchFamily="18" charset="0"/>
            </a:rPr>
            <a:t> Has not occurred — no shared values, norms, or understanding.</a:t>
          </a:r>
        </a:p>
      </dgm:t>
    </dgm:pt>
    <dgm:pt modelId="{7A4FE3D7-60BC-4486-A4CF-0247DEDDEB7E}" type="parTrans" cxnId="{C7CA6C7C-139C-4029-8605-B5665287888F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50F3DEC9-C8E8-45B3-938E-FCA190358ED6}" type="sibTrans" cxnId="{C7CA6C7C-139C-4029-8605-B5665287888F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FF0A1F9-26EB-47A8-A2B1-4383BD0FA624}">
      <dgm:prSet custT="1"/>
      <dgm:spPr/>
      <dgm:t>
        <a:bodyPr/>
        <a:lstStyle/>
        <a:p>
          <a:r>
            <a:rPr lang="en-GB" sz="1400" b="1">
              <a:latin typeface="Times New Roman" pitchFamily="18" charset="0"/>
              <a:cs typeface="Times New Roman" pitchFamily="18" charset="0"/>
            </a:rPr>
            <a:t>Performing:</a:t>
          </a:r>
          <a:r>
            <a:rPr lang="en-GB" sz="1400">
              <a:latin typeface="Times New Roman" pitchFamily="18" charset="0"/>
              <a:cs typeface="Times New Roman" pitchFamily="18" charset="0"/>
            </a:rPr>
            <a:t> Not achieved — constant errors, lack of teamwork.</a:t>
          </a:r>
        </a:p>
      </dgm:t>
    </dgm:pt>
    <dgm:pt modelId="{3A117313-045C-49D7-88AB-77D97C7B8D15}" type="parTrans" cxnId="{4871B43F-27B5-4974-9D87-5D30583F7123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E97C6D5-EB1D-44D4-895E-73215A3A56C9}" type="sibTrans" cxnId="{4871B43F-27B5-4974-9D87-5D30583F7123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518718A2-275F-4688-85BA-BD14F462BCA0}">
      <dgm:prSet custT="1"/>
      <dgm:spPr/>
      <dgm:t>
        <a:bodyPr/>
        <a:lstStyle/>
        <a:p>
          <a:r>
            <a:rPr lang="en-GB" sz="1400" b="1">
              <a:latin typeface="Times New Roman" pitchFamily="18" charset="0"/>
              <a:cs typeface="Times New Roman" pitchFamily="18" charset="0"/>
            </a:rPr>
            <a:t>Adjourning:</a:t>
          </a:r>
          <a:r>
            <a:rPr lang="en-GB" sz="1400">
              <a:latin typeface="Times New Roman" pitchFamily="18" charset="0"/>
              <a:cs typeface="Times New Roman" pitchFamily="18" charset="0"/>
            </a:rPr>
            <a:t> Not relevant yet, as team is stuck in early stages.</a:t>
          </a:r>
        </a:p>
      </dgm:t>
    </dgm:pt>
    <dgm:pt modelId="{C181872B-DB9D-438E-9D71-2208005B1689}" type="parTrans" cxnId="{820DC3AD-EE11-4507-8F78-164B0E270162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CBD47F55-A03E-4512-AA4A-AA820B078A36}" type="sibTrans" cxnId="{820DC3AD-EE11-4507-8F78-164B0E270162}">
      <dgm:prSet/>
      <dgm:spPr/>
      <dgm:t>
        <a:bodyPr/>
        <a:lstStyle/>
        <a:p>
          <a:endParaRPr lang="en-US" sz="2400">
            <a:solidFill>
              <a:schemeClr val="bg1"/>
            </a:solidFill>
            <a:latin typeface="Times New Roman" pitchFamily="18" charset="0"/>
            <a:cs typeface="Times New Roman" pitchFamily="18" charset="0"/>
          </a:endParaRPr>
        </a:p>
      </dgm:t>
    </dgm:pt>
    <dgm:pt modelId="{7613C6F3-C033-4FAA-9F1F-001B29316FC8}" type="pres">
      <dgm:prSet presAssocID="{326D0253-2A23-4A6F-927E-7358B71705DD}" presName="Name0" presStyleCnt="0">
        <dgm:presLayoutVars>
          <dgm:dir/>
          <dgm:resizeHandles/>
        </dgm:presLayoutVars>
      </dgm:prSet>
      <dgm:spPr/>
    </dgm:pt>
    <dgm:pt modelId="{ECC1D0C8-125C-4159-A723-2892CCE66042}" type="pres">
      <dgm:prSet presAssocID="{D179692E-3F5A-4BFA-A31C-49DA6AD92A2A}" presName="compNode" presStyleCnt="0"/>
      <dgm:spPr/>
    </dgm:pt>
    <dgm:pt modelId="{80B83250-4A73-4909-A737-22B47E46BE0C}" type="pres">
      <dgm:prSet presAssocID="{D179692E-3F5A-4BFA-A31C-49DA6AD92A2A}" presName="dummyConnPt" presStyleCnt="0"/>
      <dgm:spPr/>
    </dgm:pt>
    <dgm:pt modelId="{C5D9E406-CB23-4E2E-85BF-EB3D056111AD}" type="pres">
      <dgm:prSet presAssocID="{D179692E-3F5A-4BFA-A31C-49DA6AD92A2A}" presName="node" presStyleLbl="node1" presStyleIdx="0" presStyleCnt="5">
        <dgm:presLayoutVars>
          <dgm:bulletEnabled val="1"/>
        </dgm:presLayoutVars>
      </dgm:prSet>
      <dgm:spPr/>
    </dgm:pt>
    <dgm:pt modelId="{6D2BE6AA-3CF0-447D-8DD2-5CBBB02B0563}" type="pres">
      <dgm:prSet presAssocID="{C99B470F-52A7-40BF-B335-6D32CBBF749E}" presName="sibTrans" presStyleLbl="bgSibTrans2D1" presStyleIdx="0" presStyleCnt="4"/>
      <dgm:spPr/>
    </dgm:pt>
    <dgm:pt modelId="{6F7C7C4D-4485-4AA3-A7E4-D891231F493D}" type="pres">
      <dgm:prSet presAssocID="{EE815D46-2941-49EE-9C9B-14295A1A247E}" presName="compNode" presStyleCnt="0"/>
      <dgm:spPr/>
    </dgm:pt>
    <dgm:pt modelId="{3E12B40C-D48F-4DF5-AAA2-4F8E920BBEF2}" type="pres">
      <dgm:prSet presAssocID="{EE815D46-2941-49EE-9C9B-14295A1A247E}" presName="dummyConnPt" presStyleCnt="0"/>
      <dgm:spPr/>
    </dgm:pt>
    <dgm:pt modelId="{CBC5D199-54D3-4852-8EAD-92D971FC8AC8}" type="pres">
      <dgm:prSet presAssocID="{EE815D46-2941-49EE-9C9B-14295A1A247E}" presName="node" presStyleLbl="node1" presStyleIdx="1" presStyleCnt="5" custScaleX="120729" custScaleY="126991">
        <dgm:presLayoutVars>
          <dgm:bulletEnabled val="1"/>
        </dgm:presLayoutVars>
      </dgm:prSet>
      <dgm:spPr/>
    </dgm:pt>
    <dgm:pt modelId="{CDB363B0-9444-4F39-8528-630FAAAEC995}" type="pres">
      <dgm:prSet presAssocID="{22858DE3-78EE-468C-81ED-43B0A63294BB}" presName="sibTrans" presStyleLbl="bgSibTrans2D1" presStyleIdx="1" presStyleCnt="4"/>
      <dgm:spPr/>
    </dgm:pt>
    <dgm:pt modelId="{9AB5B0FF-8B33-44FC-999E-4FA7119C0942}" type="pres">
      <dgm:prSet presAssocID="{073BE2A0-B5EF-4169-9F73-1E1CFFEAFD89}" presName="compNode" presStyleCnt="0"/>
      <dgm:spPr/>
    </dgm:pt>
    <dgm:pt modelId="{F0A52CFE-51EE-4FD2-9C07-ED46A6D2F6A2}" type="pres">
      <dgm:prSet presAssocID="{073BE2A0-B5EF-4169-9F73-1E1CFFEAFD89}" presName="dummyConnPt" presStyleCnt="0"/>
      <dgm:spPr/>
    </dgm:pt>
    <dgm:pt modelId="{F0065590-7FFA-43C4-B7EF-4E2E5698BBD0}" type="pres">
      <dgm:prSet presAssocID="{073BE2A0-B5EF-4169-9F73-1E1CFFEAFD89}" presName="node" presStyleLbl="node1" presStyleIdx="2" presStyleCnt="5">
        <dgm:presLayoutVars>
          <dgm:bulletEnabled val="1"/>
        </dgm:presLayoutVars>
      </dgm:prSet>
      <dgm:spPr/>
    </dgm:pt>
    <dgm:pt modelId="{9D0D7BE2-0D58-4038-A6BE-BEF9DC94F060}" type="pres">
      <dgm:prSet presAssocID="{50F3DEC9-C8E8-45B3-938E-FCA190358ED6}" presName="sibTrans" presStyleLbl="bgSibTrans2D1" presStyleIdx="2" presStyleCnt="4"/>
      <dgm:spPr/>
    </dgm:pt>
    <dgm:pt modelId="{DEB23EBA-D089-4A66-BC86-7D5DF477D412}" type="pres">
      <dgm:prSet presAssocID="{EFF0A1F9-26EB-47A8-A2B1-4383BD0FA624}" presName="compNode" presStyleCnt="0"/>
      <dgm:spPr/>
    </dgm:pt>
    <dgm:pt modelId="{EEA99CB6-8036-4A49-A472-081243B4AE03}" type="pres">
      <dgm:prSet presAssocID="{EFF0A1F9-26EB-47A8-A2B1-4383BD0FA624}" presName="dummyConnPt" presStyleCnt="0"/>
      <dgm:spPr/>
    </dgm:pt>
    <dgm:pt modelId="{09872B91-4E4C-448E-BDD6-04322B03CF91}" type="pres">
      <dgm:prSet presAssocID="{EFF0A1F9-26EB-47A8-A2B1-4383BD0FA624}" presName="node" presStyleLbl="node1" presStyleIdx="3" presStyleCnt="5">
        <dgm:presLayoutVars>
          <dgm:bulletEnabled val="1"/>
        </dgm:presLayoutVars>
      </dgm:prSet>
      <dgm:spPr/>
    </dgm:pt>
    <dgm:pt modelId="{E5B8DAD5-8B1E-4982-AA7B-A38331D9466B}" type="pres">
      <dgm:prSet presAssocID="{EE97C6D5-EB1D-44D4-895E-73215A3A56C9}" presName="sibTrans" presStyleLbl="bgSibTrans2D1" presStyleIdx="3" presStyleCnt="4"/>
      <dgm:spPr/>
    </dgm:pt>
    <dgm:pt modelId="{295EAEB8-0BD9-4B4F-9317-39CB4837B206}" type="pres">
      <dgm:prSet presAssocID="{518718A2-275F-4688-85BA-BD14F462BCA0}" presName="compNode" presStyleCnt="0"/>
      <dgm:spPr/>
    </dgm:pt>
    <dgm:pt modelId="{033FE320-E9AA-4011-921E-5FABF4BB141B}" type="pres">
      <dgm:prSet presAssocID="{518718A2-275F-4688-85BA-BD14F462BCA0}" presName="dummyConnPt" presStyleCnt="0"/>
      <dgm:spPr/>
    </dgm:pt>
    <dgm:pt modelId="{7822A1E7-FB16-4B65-B90F-8D31E33D571C}" type="pres">
      <dgm:prSet presAssocID="{518718A2-275F-4688-85BA-BD14F462BCA0}" presName="node" presStyleLbl="node1" presStyleIdx="4" presStyleCnt="5">
        <dgm:presLayoutVars>
          <dgm:bulletEnabled val="1"/>
        </dgm:presLayoutVars>
      </dgm:prSet>
      <dgm:spPr/>
    </dgm:pt>
  </dgm:ptLst>
  <dgm:cxnLst>
    <dgm:cxn modelId="{6AE5611F-9ACB-43F2-818D-853CAC27F5E3}" srcId="{326D0253-2A23-4A6F-927E-7358B71705DD}" destId="{EE815D46-2941-49EE-9C9B-14295A1A247E}" srcOrd="1" destOrd="0" parTransId="{724E635F-17F8-48B4-A8D7-FC37CC606BF0}" sibTransId="{22858DE3-78EE-468C-81ED-43B0A63294BB}"/>
    <dgm:cxn modelId="{4871B43F-27B5-4974-9D87-5D30583F7123}" srcId="{326D0253-2A23-4A6F-927E-7358B71705DD}" destId="{EFF0A1F9-26EB-47A8-A2B1-4383BD0FA624}" srcOrd="3" destOrd="0" parTransId="{3A117313-045C-49D7-88AB-77D97C7B8D15}" sibTransId="{EE97C6D5-EB1D-44D4-895E-73215A3A56C9}"/>
    <dgm:cxn modelId="{269CE75F-6BEE-4611-81AB-DC4B911824E1}" type="presOf" srcId="{326D0253-2A23-4A6F-927E-7358B71705DD}" destId="{7613C6F3-C033-4FAA-9F1F-001B29316FC8}" srcOrd="0" destOrd="0" presId="urn:microsoft.com/office/officeart/2005/8/layout/bProcess4"/>
    <dgm:cxn modelId="{90D45042-6CFF-4D81-ACCD-D1A08C72A6B1}" srcId="{326D0253-2A23-4A6F-927E-7358B71705DD}" destId="{D179692E-3F5A-4BFA-A31C-49DA6AD92A2A}" srcOrd="0" destOrd="0" parTransId="{D80CE0DC-2C31-4E9C-A5F6-4AE0AD7AC603}" sibTransId="{C99B470F-52A7-40BF-B335-6D32CBBF749E}"/>
    <dgm:cxn modelId="{E7106A51-E43E-42F6-B333-3C45E1C670AA}" type="presOf" srcId="{C99B470F-52A7-40BF-B335-6D32CBBF749E}" destId="{6D2BE6AA-3CF0-447D-8DD2-5CBBB02B0563}" srcOrd="0" destOrd="0" presId="urn:microsoft.com/office/officeart/2005/8/layout/bProcess4"/>
    <dgm:cxn modelId="{C7CA6C7C-139C-4029-8605-B5665287888F}" srcId="{326D0253-2A23-4A6F-927E-7358B71705DD}" destId="{073BE2A0-B5EF-4169-9F73-1E1CFFEAFD89}" srcOrd="2" destOrd="0" parTransId="{7A4FE3D7-60BC-4486-A4CF-0247DEDDEB7E}" sibTransId="{50F3DEC9-C8E8-45B3-938E-FCA190358ED6}"/>
    <dgm:cxn modelId="{A5D3F091-2355-4BDB-B126-BBEE67662A4E}" type="presOf" srcId="{50F3DEC9-C8E8-45B3-938E-FCA190358ED6}" destId="{9D0D7BE2-0D58-4038-A6BE-BEF9DC94F060}" srcOrd="0" destOrd="0" presId="urn:microsoft.com/office/officeart/2005/8/layout/bProcess4"/>
    <dgm:cxn modelId="{E9EE83A5-5DF6-4392-B42D-FCD0414FEBE5}" type="presOf" srcId="{073BE2A0-B5EF-4169-9F73-1E1CFFEAFD89}" destId="{F0065590-7FFA-43C4-B7EF-4E2E5698BBD0}" srcOrd="0" destOrd="0" presId="urn:microsoft.com/office/officeart/2005/8/layout/bProcess4"/>
    <dgm:cxn modelId="{820DC3AD-EE11-4507-8F78-164B0E270162}" srcId="{326D0253-2A23-4A6F-927E-7358B71705DD}" destId="{518718A2-275F-4688-85BA-BD14F462BCA0}" srcOrd="4" destOrd="0" parTransId="{C181872B-DB9D-438E-9D71-2208005B1689}" sibTransId="{CBD47F55-A03E-4512-AA4A-AA820B078A36}"/>
    <dgm:cxn modelId="{B63D0AD3-9A17-48E0-BA54-43E27438F86C}" type="presOf" srcId="{EE97C6D5-EB1D-44D4-895E-73215A3A56C9}" destId="{E5B8DAD5-8B1E-4982-AA7B-A38331D9466B}" srcOrd="0" destOrd="0" presId="urn:microsoft.com/office/officeart/2005/8/layout/bProcess4"/>
    <dgm:cxn modelId="{AC1C8AD5-2A84-41AA-9D2B-34B8BF2193DA}" type="presOf" srcId="{D179692E-3F5A-4BFA-A31C-49DA6AD92A2A}" destId="{C5D9E406-CB23-4E2E-85BF-EB3D056111AD}" srcOrd="0" destOrd="0" presId="urn:microsoft.com/office/officeart/2005/8/layout/bProcess4"/>
    <dgm:cxn modelId="{7DB7B7E3-80C9-45D7-A3FD-BBF83D1DE902}" type="presOf" srcId="{EE815D46-2941-49EE-9C9B-14295A1A247E}" destId="{CBC5D199-54D3-4852-8EAD-92D971FC8AC8}" srcOrd="0" destOrd="0" presId="urn:microsoft.com/office/officeart/2005/8/layout/bProcess4"/>
    <dgm:cxn modelId="{6E6736F1-C4F6-4D9C-9269-53DDC55463FB}" type="presOf" srcId="{22858DE3-78EE-468C-81ED-43B0A63294BB}" destId="{CDB363B0-9444-4F39-8528-630FAAAEC995}" srcOrd="0" destOrd="0" presId="urn:microsoft.com/office/officeart/2005/8/layout/bProcess4"/>
    <dgm:cxn modelId="{3CDF77FC-32AA-46DF-85F1-825197C5BDE2}" type="presOf" srcId="{518718A2-275F-4688-85BA-BD14F462BCA0}" destId="{7822A1E7-FB16-4B65-B90F-8D31E33D571C}" srcOrd="0" destOrd="0" presId="urn:microsoft.com/office/officeart/2005/8/layout/bProcess4"/>
    <dgm:cxn modelId="{29EE0DFF-D972-4701-82AF-0FCE4CC41D44}" type="presOf" srcId="{EFF0A1F9-26EB-47A8-A2B1-4383BD0FA624}" destId="{09872B91-4E4C-448E-BDD6-04322B03CF91}" srcOrd="0" destOrd="0" presId="urn:microsoft.com/office/officeart/2005/8/layout/bProcess4"/>
    <dgm:cxn modelId="{B5BFF909-6E7A-4371-919F-EC2C7A07B2DD}" type="presParOf" srcId="{7613C6F3-C033-4FAA-9F1F-001B29316FC8}" destId="{ECC1D0C8-125C-4159-A723-2892CCE66042}" srcOrd="0" destOrd="0" presId="urn:microsoft.com/office/officeart/2005/8/layout/bProcess4"/>
    <dgm:cxn modelId="{82268724-1F5D-4890-B793-3B2461F50D7B}" type="presParOf" srcId="{ECC1D0C8-125C-4159-A723-2892CCE66042}" destId="{80B83250-4A73-4909-A737-22B47E46BE0C}" srcOrd="0" destOrd="0" presId="urn:microsoft.com/office/officeart/2005/8/layout/bProcess4"/>
    <dgm:cxn modelId="{109FBBCF-0105-483A-8C02-E1E2CD91950D}" type="presParOf" srcId="{ECC1D0C8-125C-4159-A723-2892CCE66042}" destId="{C5D9E406-CB23-4E2E-85BF-EB3D056111AD}" srcOrd="1" destOrd="0" presId="urn:microsoft.com/office/officeart/2005/8/layout/bProcess4"/>
    <dgm:cxn modelId="{821C06A9-4D73-4BEE-B0C3-7FC42E0D1392}" type="presParOf" srcId="{7613C6F3-C033-4FAA-9F1F-001B29316FC8}" destId="{6D2BE6AA-3CF0-447D-8DD2-5CBBB02B0563}" srcOrd="1" destOrd="0" presId="urn:microsoft.com/office/officeart/2005/8/layout/bProcess4"/>
    <dgm:cxn modelId="{3BDB3BD3-BB61-4934-A59E-85AC4A6D3693}" type="presParOf" srcId="{7613C6F3-C033-4FAA-9F1F-001B29316FC8}" destId="{6F7C7C4D-4485-4AA3-A7E4-D891231F493D}" srcOrd="2" destOrd="0" presId="urn:microsoft.com/office/officeart/2005/8/layout/bProcess4"/>
    <dgm:cxn modelId="{9640DCD9-870D-40B4-920F-A6D6FA68B659}" type="presParOf" srcId="{6F7C7C4D-4485-4AA3-A7E4-D891231F493D}" destId="{3E12B40C-D48F-4DF5-AAA2-4F8E920BBEF2}" srcOrd="0" destOrd="0" presId="urn:microsoft.com/office/officeart/2005/8/layout/bProcess4"/>
    <dgm:cxn modelId="{125C2D4B-0818-4B8E-A8A9-7043AD0304CA}" type="presParOf" srcId="{6F7C7C4D-4485-4AA3-A7E4-D891231F493D}" destId="{CBC5D199-54D3-4852-8EAD-92D971FC8AC8}" srcOrd="1" destOrd="0" presId="urn:microsoft.com/office/officeart/2005/8/layout/bProcess4"/>
    <dgm:cxn modelId="{A8F75409-E18B-4BD0-BAAB-DC8565F5D971}" type="presParOf" srcId="{7613C6F3-C033-4FAA-9F1F-001B29316FC8}" destId="{CDB363B0-9444-4F39-8528-630FAAAEC995}" srcOrd="3" destOrd="0" presId="urn:microsoft.com/office/officeart/2005/8/layout/bProcess4"/>
    <dgm:cxn modelId="{9DD7B6BA-683F-424E-988B-300A3FFB15DD}" type="presParOf" srcId="{7613C6F3-C033-4FAA-9F1F-001B29316FC8}" destId="{9AB5B0FF-8B33-44FC-999E-4FA7119C0942}" srcOrd="4" destOrd="0" presId="urn:microsoft.com/office/officeart/2005/8/layout/bProcess4"/>
    <dgm:cxn modelId="{D52581B1-E1FB-4C92-9B59-9B92F6DEB16C}" type="presParOf" srcId="{9AB5B0FF-8B33-44FC-999E-4FA7119C0942}" destId="{F0A52CFE-51EE-4FD2-9C07-ED46A6D2F6A2}" srcOrd="0" destOrd="0" presId="urn:microsoft.com/office/officeart/2005/8/layout/bProcess4"/>
    <dgm:cxn modelId="{AE9EEA40-C5E4-402A-83B4-128FC62C2E5B}" type="presParOf" srcId="{9AB5B0FF-8B33-44FC-999E-4FA7119C0942}" destId="{F0065590-7FFA-43C4-B7EF-4E2E5698BBD0}" srcOrd="1" destOrd="0" presId="urn:microsoft.com/office/officeart/2005/8/layout/bProcess4"/>
    <dgm:cxn modelId="{B91EAD51-7D5A-4611-B1D2-3133065EA29A}" type="presParOf" srcId="{7613C6F3-C033-4FAA-9F1F-001B29316FC8}" destId="{9D0D7BE2-0D58-4038-A6BE-BEF9DC94F060}" srcOrd="5" destOrd="0" presId="urn:microsoft.com/office/officeart/2005/8/layout/bProcess4"/>
    <dgm:cxn modelId="{6E2B8286-A54D-4A46-8FCA-7B4DF796C639}" type="presParOf" srcId="{7613C6F3-C033-4FAA-9F1F-001B29316FC8}" destId="{DEB23EBA-D089-4A66-BC86-7D5DF477D412}" srcOrd="6" destOrd="0" presId="urn:microsoft.com/office/officeart/2005/8/layout/bProcess4"/>
    <dgm:cxn modelId="{E14937AC-0404-4E1B-AF40-FECD7821C2BE}" type="presParOf" srcId="{DEB23EBA-D089-4A66-BC86-7D5DF477D412}" destId="{EEA99CB6-8036-4A49-A472-081243B4AE03}" srcOrd="0" destOrd="0" presId="urn:microsoft.com/office/officeart/2005/8/layout/bProcess4"/>
    <dgm:cxn modelId="{F700724C-629F-4FAC-8DC1-6E7DA0F815F2}" type="presParOf" srcId="{DEB23EBA-D089-4A66-BC86-7D5DF477D412}" destId="{09872B91-4E4C-448E-BDD6-04322B03CF91}" srcOrd="1" destOrd="0" presId="urn:microsoft.com/office/officeart/2005/8/layout/bProcess4"/>
    <dgm:cxn modelId="{F4AB3B47-FB7E-4484-BBC3-C01A49C0DE3E}" type="presParOf" srcId="{7613C6F3-C033-4FAA-9F1F-001B29316FC8}" destId="{E5B8DAD5-8B1E-4982-AA7B-A38331D9466B}" srcOrd="7" destOrd="0" presId="urn:microsoft.com/office/officeart/2005/8/layout/bProcess4"/>
    <dgm:cxn modelId="{5F2CC38C-2818-4E28-87E5-3B93F960535C}" type="presParOf" srcId="{7613C6F3-C033-4FAA-9F1F-001B29316FC8}" destId="{295EAEB8-0BD9-4B4F-9317-39CB4837B206}" srcOrd="8" destOrd="0" presId="urn:microsoft.com/office/officeart/2005/8/layout/bProcess4"/>
    <dgm:cxn modelId="{F8BA8D9B-81F6-42D8-8967-3AF80CD1FDC9}" type="presParOf" srcId="{295EAEB8-0BD9-4B4F-9317-39CB4837B206}" destId="{033FE320-E9AA-4011-921E-5FABF4BB141B}" srcOrd="0" destOrd="0" presId="urn:microsoft.com/office/officeart/2005/8/layout/bProcess4"/>
    <dgm:cxn modelId="{976D4654-2391-43B7-ACFB-CE5F2CC9CD36}" type="presParOf" srcId="{295EAEB8-0BD9-4B4F-9317-39CB4837B206}" destId="{7822A1E7-FB16-4B65-B90F-8D31E33D571C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BB4DD8-1D6D-45BC-8221-D67DEB1EE410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C728C9-CE81-44D7-9F9C-88A1E9F3BD7E}">
      <dgm:prSet/>
      <dgm:spPr/>
      <dgm:t>
        <a:bodyPr/>
        <a:lstStyle/>
        <a:p>
          <a:r>
            <a:rPr lang="en-GB" dirty="0">
              <a:latin typeface="Times New Roman" pitchFamily="18" charset="0"/>
              <a:cs typeface="Times New Roman" pitchFamily="18" charset="0"/>
            </a:rPr>
            <a:t>No clear </a:t>
          </a:r>
          <a:r>
            <a:rPr lang="en-GB" b="1" dirty="0">
              <a:latin typeface="Times New Roman" pitchFamily="18" charset="0"/>
              <a:cs typeface="Times New Roman" pitchFamily="18" charset="0"/>
            </a:rPr>
            <a:t>Coordinator</a:t>
          </a:r>
          <a:r>
            <a:rPr lang="en-GB" dirty="0">
              <a:latin typeface="Times New Roman" pitchFamily="18" charset="0"/>
              <a:cs typeface="Times New Roman" pitchFamily="18" charset="0"/>
            </a:rPr>
            <a:t> to align goals across cultures.</a:t>
          </a:r>
        </a:p>
      </dgm:t>
    </dgm:pt>
    <dgm:pt modelId="{FA140713-37F2-40A5-9ECF-1FE28CDD07BE}" type="parTrans" cxnId="{72C04AC7-2761-4DFF-B8EA-A7EF3EEB64F6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5E6C87B3-983A-4D52-8091-65B193FF79E1}" type="sibTrans" cxnId="{72C04AC7-2761-4DFF-B8EA-A7EF3EEB64F6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50715010-2D96-44A1-94E1-4F23CDC0A4F0}">
      <dgm:prSet/>
      <dgm:spPr/>
      <dgm:t>
        <a:bodyPr/>
        <a:lstStyle/>
        <a:p>
          <a:r>
            <a:rPr lang="en-GB" b="1">
              <a:latin typeface="Times New Roman" pitchFamily="18" charset="0"/>
              <a:cs typeface="Times New Roman" pitchFamily="18" charset="0"/>
            </a:rPr>
            <a:t>Team Workers</a:t>
          </a:r>
          <a:r>
            <a:rPr lang="en-GB">
              <a:latin typeface="Times New Roman" pitchFamily="18" charset="0"/>
              <a:cs typeface="Times New Roman" pitchFamily="18" charset="0"/>
            </a:rPr>
            <a:t> may exist, but lack communication tools.</a:t>
          </a:r>
        </a:p>
      </dgm:t>
    </dgm:pt>
    <dgm:pt modelId="{946AA826-1849-4E09-A333-BB6A3C26197B}" type="parTrans" cxnId="{437109A5-1B37-4884-9694-8023A034672E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D23739EE-27D5-4FE1-9A03-5E5F200661A1}" type="sibTrans" cxnId="{437109A5-1B37-4884-9694-8023A034672E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C80A3CF8-3121-4F77-8B31-F07343DA0DF5}">
      <dgm:prSet/>
      <dgm:spPr/>
      <dgm:t>
        <a:bodyPr/>
        <a:lstStyle/>
        <a:p>
          <a:r>
            <a:rPr lang="en-GB">
              <a:latin typeface="Times New Roman" pitchFamily="18" charset="0"/>
              <a:cs typeface="Times New Roman" pitchFamily="18" charset="0"/>
            </a:rPr>
            <a:t>Lack of </a:t>
          </a:r>
          <a:r>
            <a:rPr lang="en-GB" b="1">
              <a:latin typeface="Times New Roman" pitchFamily="18" charset="0"/>
              <a:cs typeface="Times New Roman" pitchFamily="18" charset="0"/>
            </a:rPr>
            <a:t>Implementers</a:t>
          </a:r>
          <a:r>
            <a:rPr lang="en-GB">
              <a:latin typeface="Times New Roman" pitchFamily="18" charset="0"/>
              <a:cs typeface="Times New Roman" pitchFamily="18" charset="0"/>
            </a:rPr>
            <a:t> following through on processes correctly.</a:t>
          </a:r>
        </a:p>
      </dgm:t>
    </dgm:pt>
    <dgm:pt modelId="{E621C9E8-FFA8-46AA-BAF0-EEC577FA53C5}" type="parTrans" cxnId="{C0A188FB-35F3-40E9-95BB-433F617410B0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58C42AEE-372F-4E3B-A788-5055C4338D9E}" type="sibTrans" cxnId="{C0A188FB-35F3-40E9-95BB-433F617410B0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E1B81818-1994-44EB-B032-73C8B89031CE}" type="pres">
      <dgm:prSet presAssocID="{77BB4DD8-1D6D-45BC-8221-D67DEB1EE410}" presName="compositeShape" presStyleCnt="0">
        <dgm:presLayoutVars>
          <dgm:dir/>
          <dgm:resizeHandles/>
        </dgm:presLayoutVars>
      </dgm:prSet>
      <dgm:spPr/>
    </dgm:pt>
    <dgm:pt modelId="{66BBC7F3-FB64-4E0A-9585-9BFECCE53675}" type="pres">
      <dgm:prSet presAssocID="{77BB4DD8-1D6D-45BC-8221-D67DEB1EE410}" presName="pyramid" presStyleLbl="node1" presStyleIdx="0" presStyleCnt="1"/>
      <dgm:spPr/>
    </dgm:pt>
    <dgm:pt modelId="{B6D210CC-45F0-44CC-B799-5202DD18035D}" type="pres">
      <dgm:prSet presAssocID="{77BB4DD8-1D6D-45BC-8221-D67DEB1EE410}" presName="theList" presStyleCnt="0"/>
      <dgm:spPr/>
    </dgm:pt>
    <dgm:pt modelId="{EFDBA409-4292-4AF4-A04A-5D1DD4FCD81B}" type="pres">
      <dgm:prSet presAssocID="{A4C728C9-CE81-44D7-9F9C-88A1E9F3BD7E}" presName="aNode" presStyleLbl="fgAcc1" presStyleIdx="0" presStyleCnt="3">
        <dgm:presLayoutVars>
          <dgm:bulletEnabled val="1"/>
        </dgm:presLayoutVars>
      </dgm:prSet>
      <dgm:spPr/>
    </dgm:pt>
    <dgm:pt modelId="{5FC05DB2-2C84-42DD-8BD5-FE5D0DB1498A}" type="pres">
      <dgm:prSet presAssocID="{A4C728C9-CE81-44D7-9F9C-88A1E9F3BD7E}" presName="aSpace" presStyleCnt="0"/>
      <dgm:spPr/>
    </dgm:pt>
    <dgm:pt modelId="{2BBC1B8B-9651-4B5B-A84D-B19EEB2E6766}" type="pres">
      <dgm:prSet presAssocID="{50715010-2D96-44A1-94E1-4F23CDC0A4F0}" presName="aNode" presStyleLbl="fgAcc1" presStyleIdx="1" presStyleCnt="3">
        <dgm:presLayoutVars>
          <dgm:bulletEnabled val="1"/>
        </dgm:presLayoutVars>
      </dgm:prSet>
      <dgm:spPr/>
    </dgm:pt>
    <dgm:pt modelId="{845BB456-9AA3-4830-9160-1E90A74407DF}" type="pres">
      <dgm:prSet presAssocID="{50715010-2D96-44A1-94E1-4F23CDC0A4F0}" presName="aSpace" presStyleCnt="0"/>
      <dgm:spPr/>
    </dgm:pt>
    <dgm:pt modelId="{6F64DE50-DF20-4007-9B0F-74F97B4D26D0}" type="pres">
      <dgm:prSet presAssocID="{C80A3CF8-3121-4F77-8B31-F07343DA0DF5}" presName="aNode" presStyleLbl="fgAcc1" presStyleIdx="2" presStyleCnt="3">
        <dgm:presLayoutVars>
          <dgm:bulletEnabled val="1"/>
        </dgm:presLayoutVars>
      </dgm:prSet>
      <dgm:spPr/>
    </dgm:pt>
    <dgm:pt modelId="{B685470F-6242-46BB-975E-4213AC57039B}" type="pres">
      <dgm:prSet presAssocID="{C80A3CF8-3121-4F77-8B31-F07343DA0DF5}" presName="aSpace" presStyleCnt="0"/>
      <dgm:spPr/>
    </dgm:pt>
  </dgm:ptLst>
  <dgm:cxnLst>
    <dgm:cxn modelId="{7D90492D-0BCC-48C3-A2E7-F4CCC4A628C3}" type="presOf" srcId="{C80A3CF8-3121-4F77-8B31-F07343DA0DF5}" destId="{6F64DE50-DF20-4007-9B0F-74F97B4D26D0}" srcOrd="0" destOrd="0" presId="urn:microsoft.com/office/officeart/2005/8/layout/pyramid2"/>
    <dgm:cxn modelId="{F091C941-8FD8-40D4-87D0-6A20787D709A}" type="presOf" srcId="{50715010-2D96-44A1-94E1-4F23CDC0A4F0}" destId="{2BBC1B8B-9651-4B5B-A84D-B19EEB2E6766}" srcOrd="0" destOrd="0" presId="urn:microsoft.com/office/officeart/2005/8/layout/pyramid2"/>
    <dgm:cxn modelId="{4A41A89B-F28B-4259-B0B1-A043E4206BE7}" type="presOf" srcId="{A4C728C9-CE81-44D7-9F9C-88A1E9F3BD7E}" destId="{EFDBA409-4292-4AF4-A04A-5D1DD4FCD81B}" srcOrd="0" destOrd="0" presId="urn:microsoft.com/office/officeart/2005/8/layout/pyramid2"/>
    <dgm:cxn modelId="{437109A5-1B37-4884-9694-8023A034672E}" srcId="{77BB4DD8-1D6D-45BC-8221-D67DEB1EE410}" destId="{50715010-2D96-44A1-94E1-4F23CDC0A4F0}" srcOrd="1" destOrd="0" parTransId="{946AA826-1849-4E09-A333-BB6A3C26197B}" sibTransId="{D23739EE-27D5-4FE1-9A03-5E5F200661A1}"/>
    <dgm:cxn modelId="{72C04AC7-2761-4DFF-B8EA-A7EF3EEB64F6}" srcId="{77BB4DD8-1D6D-45BC-8221-D67DEB1EE410}" destId="{A4C728C9-CE81-44D7-9F9C-88A1E9F3BD7E}" srcOrd="0" destOrd="0" parTransId="{FA140713-37F2-40A5-9ECF-1FE28CDD07BE}" sibTransId="{5E6C87B3-983A-4D52-8091-65B193FF79E1}"/>
    <dgm:cxn modelId="{DFCAC2D7-194A-4891-86C5-36804A7BB69C}" type="presOf" srcId="{77BB4DD8-1D6D-45BC-8221-D67DEB1EE410}" destId="{E1B81818-1994-44EB-B032-73C8B89031CE}" srcOrd="0" destOrd="0" presId="urn:microsoft.com/office/officeart/2005/8/layout/pyramid2"/>
    <dgm:cxn modelId="{C0A188FB-35F3-40E9-95BB-433F617410B0}" srcId="{77BB4DD8-1D6D-45BC-8221-D67DEB1EE410}" destId="{C80A3CF8-3121-4F77-8B31-F07343DA0DF5}" srcOrd="2" destOrd="0" parTransId="{E621C9E8-FFA8-46AA-BAF0-EEC577FA53C5}" sibTransId="{58C42AEE-372F-4E3B-A788-5055C4338D9E}"/>
    <dgm:cxn modelId="{05E9A2C3-E0AA-4C60-8707-83BE0D825D3D}" type="presParOf" srcId="{E1B81818-1994-44EB-B032-73C8B89031CE}" destId="{66BBC7F3-FB64-4E0A-9585-9BFECCE53675}" srcOrd="0" destOrd="0" presId="urn:microsoft.com/office/officeart/2005/8/layout/pyramid2"/>
    <dgm:cxn modelId="{81763D84-D8DE-4C14-9DE6-35A63535C678}" type="presParOf" srcId="{E1B81818-1994-44EB-B032-73C8B89031CE}" destId="{B6D210CC-45F0-44CC-B799-5202DD18035D}" srcOrd="1" destOrd="0" presId="urn:microsoft.com/office/officeart/2005/8/layout/pyramid2"/>
    <dgm:cxn modelId="{1DE02039-E662-4527-917E-78E8C856B65D}" type="presParOf" srcId="{B6D210CC-45F0-44CC-B799-5202DD18035D}" destId="{EFDBA409-4292-4AF4-A04A-5D1DD4FCD81B}" srcOrd="0" destOrd="0" presId="urn:microsoft.com/office/officeart/2005/8/layout/pyramid2"/>
    <dgm:cxn modelId="{5F4A57B9-B54C-4742-961D-A038519D153C}" type="presParOf" srcId="{B6D210CC-45F0-44CC-B799-5202DD18035D}" destId="{5FC05DB2-2C84-42DD-8BD5-FE5D0DB1498A}" srcOrd="1" destOrd="0" presId="urn:microsoft.com/office/officeart/2005/8/layout/pyramid2"/>
    <dgm:cxn modelId="{5E402E19-FAE2-4856-9A97-E7050C0E2280}" type="presParOf" srcId="{B6D210CC-45F0-44CC-B799-5202DD18035D}" destId="{2BBC1B8B-9651-4B5B-A84D-B19EEB2E6766}" srcOrd="2" destOrd="0" presId="urn:microsoft.com/office/officeart/2005/8/layout/pyramid2"/>
    <dgm:cxn modelId="{44F07142-A3C1-48C8-8598-B2E1DD137927}" type="presParOf" srcId="{B6D210CC-45F0-44CC-B799-5202DD18035D}" destId="{845BB456-9AA3-4830-9160-1E90A74407DF}" srcOrd="3" destOrd="0" presId="urn:microsoft.com/office/officeart/2005/8/layout/pyramid2"/>
    <dgm:cxn modelId="{7AEB32FB-C67C-4F51-9BED-4B9A84585546}" type="presParOf" srcId="{B6D210CC-45F0-44CC-B799-5202DD18035D}" destId="{6F64DE50-DF20-4007-9B0F-74F97B4D26D0}" srcOrd="4" destOrd="0" presId="urn:microsoft.com/office/officeart/2005/8/layout/pyramid2"/>
    <dgm:cxn modelId="{8175EAEC-4C39-46FD-9EC2-729D504BB12B}" type="presParOf" srcId="{B6D210CC-45F0-44CC-B799-5202DD18035D}" destId="{B685470F-6242-46BB-975E-4213AC57039B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0BD72AA-FD8E-4B05-A5F4-18E0601099EB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5EE824-56ED-45DA-B6D7-DFDCFD97C2A7}">
      <dgm:prSet custT="1"/>
      <dgm:spPr/>
      <dgm:t>
        <a:bodyPr/>
        <a:lstStyle/>
        <a:p>
          <a:r>
            <a:rPr lang="en-GB" sz="1400" i="1" dirty="0">
              <a:latin typeface="Times New Roman" pitchFamily="18" charset="0"/>
              <a:cs typeface="Times New Roman" pitchFamily="18" charset="0"/>
            </a:rPr>
            <a:t>Attempts to act as </a:t>
          </a:r>
          <a:r>
            <a:rPr lang="en-GB" sz="1400" b="1" i="1" dirty="0">
              <a:latin typeface="Times New Roman" pitchFamily="18" charset="0"/>
              <a:cs typeface="Times New Roman" pitchFamily="18" charset="0"/>
            </a:rPr>
            <a:t>Shaper</a:t>
          </a:r>
          <a:r>
            <a:rPr lang="en-GB" sz="1400" i="1" dirty="0">
              <a:latin typeface="Times New Roman" pitchFamily="18" charset="0"/>
              <a:cs typeface="Times New Roman" pitchFamily="18" charset="0"/>
            </a:rPr>
            <a:t>, but lacks cultural/emotional intelligence.</a:t>
          </a:r>
        </a:p>
      </dgm:t>
    </dgm:pt>
    <dgm:pt modelId="{0941A0D4-0729-4118-A4B5-7F68FCF3D6E8}" type="parTrans" cxnId="{05553053-0F1A-4EAA-B658-0B2D9946F3F2}">
      <dgm:prSet/>
      <dgm:spPr/>
      <dgm:t>
        <a:bodyPr/>
        <a:lstStyle/>
        <a:p>
          <a:endParaRPr lang="en-US"/>
        </a:p>
      </dgm:t>
    </dgm:pt>
    <dgm:pt modelId="{5CAC449F-35C0-4F19-A774-7B0185975618}" type="sibTrans" cxnId="{05553053-0F1A-4EAA-B658-0B2D9946F3F2}">
      <dgm:prSet/>
      <dgm:spPr/>
      <dgm:t>
        <a:bodyPr/>
        <a:lstStyle/>
        <a:p>
          <a:endParaRPr lang="en-US"/>
        </a:p>
      </dgm:t>
    </dgm:pt>
    <dgm:pt modelId="{FC9C0432-F1FD-45F5-A167-C8FD86B36DEB}">
      <dgm:prSet custT="1"/>
      <dgm:spPr/>
      <dgm:t>
        <a:bodyPr/>
        <a:lstStyle/>
        <a:p>
          <a:r>
            <a:rPr lang="en-GB" sz="1400" i="1" dirty="0">
              <a:latin typeface="Times New Roman" pitchFamily="18" charset="0"/>
              <a:cs typeface="Times New Roman" pitchFamily="18" charset="0"/>
            </a:rPr>
            <a:t>Needs to adopt </a:t>
          </a:r>
          <a:r>
            <a:rPr lang="en-GB" sz="1400" b="1" i="1" dirty="0">
              <a:latin typeface="Times New Roman" pitchFamily="18" charset="0"/>
              <a:cs typeface="Times New Roman" pitchFamily="18" charset="0"/>
            </a:rPr>
            <a:t>Coordinator</a:t>
          </a:r>
          <a:r>
            <a:rPr lang="en-GB" sz="1400" i="1" dirty="0">
              <a:latin typeface="Times New Roman" pitchFamily="18" charset="0"/>
              <a:cs typeface="Times New Roman" pitchFamily="18" charset="0"/>
            </a:rPr>
            <a:t> and </a:t>
          </a:r>
          <a:r>
            <a:rPr lang="en-GB" sz="1400" b="1" i="1" dirty="0">
              <a:latin typeface="Times New Roman" pitchFamily="18" charset="0"/>
              <a:cs typeface="Times New Roman" pitchFamily="18" charset="0"/>
            </a:rPr>
            <a:t>Monitor Evaluator</a:t>
          </a:r>
          <a:r>
            <a:rPr lang="en-GB" sz="1400" i="1" dirty="0">
              <a:latin typeface="Times New Roman" pitchFamily="18" charset="0"/>
              <a:cs typeface="Times New Roman" pitchFamily="18" charset="0"/>
            </a:rPr>
            <a:t> roles to bridge gaps</a:t>
          </a:r>
        </a:p>
      </dgm:t>
    </dgm:pt>
    <dgm:pt modelId="{53970387-FA2B-4743-A133-42CBEBC03F6E}" type="parTrans" cxnId="{9EC1E706-90AC-402A-8911-9741DA5BE342}">
      <dgm:prSet/>
      <dgm:spPr/>
      <dgm:t>
        <a:bodyPr/>
        <a:lstStyle/>
        <a:p>
          <a:endParaRPr lang="en-US"/>
        </a:p>
      </dgm:t>
    </dgm:pt>
    <dgm:pt modelId="{35205747-27BD-41F2-A068-F44ABF04D0D9}" type="sibTrans" cxnId="{9EC1E706-90AC-402A-8911-9741DA5BE342}">
      <dgm:prSet/>
      <dgm:spPr/>
      <dgm:t>
        <a:bodyPr/>
        <a:lstStyle/>
        <a:p>
          <a:endParaRPr lang="en-US"/>
        </a:p>
      </dgm:t>
    </dgm:pt>
    <dgm:pt modelId="{80992EEB-3B90-4D8C-90FC-0EEE45B645BA}">
      <dgm:prSet custT="1"/>
      <dgm:spPr/>
      <dgm:t>
        <a:bodyPr/>
        <a:lstStyle/>
        <a:p>
          <a:r>
            <a:rPr lang="en-GB" sz="1050" dirty="0">
              <a:latin typeface="Times New Roman" pitchFamily="18" charset="0"/>
              <a:cs typeface="Times New Roman" pitchFamily="18" charset="0"/>
            </a:rPr>
            <a:t>Team dysfunction is partly due to </a:t>
          </a:r>
          <a:r>
            <a:rPr lang="en-GB" sz="1050" b="1" dirty="0">
              <a:latin typeface="Times New Roman" pitchFamily="18" charset="0"/>
              <a:cs typeface="Times New Roman" pitchFamily="18" charset="0"/>
            </a:rPr>
            <a:t>unclear or unbalanced role distribution</a:t>
          </a:r>
          <a:r>
            <a:rPr lang="en-GB" sz="1050" dirty="0">
              <a:latin typeface="Times New Roman" pitchFamily="18" charset="0"/>
              <a:cs typeface="Times New Roman" pitchFamily="18" charset="0"/>
            </a:rPr>
            <a:t>. Training and reassignment of responsibilities using Belbin’s framework can improve teamwork.</a:t>
          </a:r>
        </a:p>
      </dgm:t>
    </dgm:pt>
    <dgm:pt modelId="{C5B090BA-44E0-4A29-A7D2-53378D863E3C}" type="parTrans" cxnId="{72EF07C3-3D49-4BFD-836C-5832D7251704}">
      <dgm:prSet/>
      <dgm:spPr/>
      <dgm:t>
        <a:bodyPr/>
        <a:lstStyle/>
        <a:p>
          <a:endParaRPr lang="en-US"/>
        </a:p>
      </dgm:t>
    </dgm:pt>
    <dgm:pt modelId="{D9C6EFCA-509F-4CE9-92D4-D23472E1D7E3}" type="sibTrans" cxnId="{72EF07C3-3D49-4BFD-836C-5832D7251704}">
      <dgm:prSet/>
      <dgm:spPr/>
      <dgm:t>
        <a:bodyPr/>
        <a:lstStyle/>
        <a:p>
          <a:endParaRPr lang="en-US"/>
        </a:p>
      </dgm:t>
    </dgm:pt>
    <dgm:pt modelId="{798CE202-5FE5-46F3-9F63-649D1A730B5B}" type="pres">
      <dgm:prSet presAssocID="{00BD72AA-FD8E-4B05-A5F4-18E0601099EB}" presName="Name0" presStyleCnt="0">
        <dgm:presLayoutVars>
          <dgm:dir/>
          <dgm:resizeHandles val="exact"/>
        </dgm:presLayoutVars>
      </dgm:prSet>
      <dgm:spPr/>
    </dgm:pt>
    <dgm:pt modelId="{ABB5151C-DE2F-44A6-BD8F-27EF005F8E01}" type="pres">
      <dgm:prSet presAssocID="{5D5EE824-56ED-45DA-B6D7-DFDCFD97C2A7}" presName="node" presStyleLbl="node1" presStyleIdx="0" presStyleCnt="3">
        <dgm:presLayoutVars>
          <dgm:bulletEnabled val="1"/>
        </dgm:presLayoutVars>
      </dgm:prSet>
      <dgm:spPr/>
    </dgm:pt>
    <dgm:pt modelId="{DD23D2EE-693F-4FE5-8814-49E805A6D73A}" type="pres">
      <dgm:prSet presAssocID="{5CAC449F-35C0-4F19-A774-7B0185975618}" presName="sibTrans" presStyleLbl="sibTrans2D1" presStyleIdx="0" presStyleCnt="2"/>
      <dgm:spPr/>
    </dgm:pt>
    <dgm:pt modelId="{1EE6C32B-DAF9-4122-A430-937343556A6A}" type="pres">
      <dgm:prSet presAssocID="{5CAC449F-35C0-4F19-A774-7B0185975618}" presName="connectorText" presStyleLbl="sibTrans2D1" presStyleIdx="0" presStyleCnt="2"/>
      <dgm:spPr/>
    </dgm:pt>
    <dgm:pt modelId="{773D63FA-54EF-48B2-8A58-7CD652A2834E}" type="pres">
      <dgm:prSet presAssocID="{FC9C0432-F1FD-45F5-A167-C8FD86B36DEB}" presName="node" presStyleLbl="node1" presStyleIdx="1" presStyleCnt="3">
        <dgm:presLayoutVars>
          <dgm:bulletEnabled val="1"/>
        </dgm:presLayoutVars>
      </dgm:prSet>
      <dgm:spPr/>
    </dgm:pt>
    <dgm:pt modelId="{25D2C3C2-9EEB-431A-B6E5-3DA704C5B734}" type="pres">
      <dgm:prSet presAssocID="{35205747-27BD-41F2-A068-F44ABF04D0D9}" presName="sibTrans" presStyleLbl="sibTrans2D1" presStyleIdx="1" presStyleCnt="2"/>
      <dgm:spPr/>
    </dgm:pt>
    <dgm:pt modelId="{AED4D06A-9627-4FD4-8BC3-155265ECCA29}" type="pres">
      <dgm:prSet presAssocID="{35205747-27BD-41F2-A068-F44ABF04D0D9}" presName="connectorText" presStyleLbl="sibTrans2D1" presStyleIdx="1" presStyleCnt="2"/>
      <dgm:spPr/>
    </dgm:pt>
    <dgm:pt modelId="{50A38D3E-A75D-4C07-AEF3-F6C42047BC98}" type="pres">
      <dgm:prSet presAssocID="{80992EEB-3B90-4D8C-90FC-0EEE45B645BA}" presName="node" presStyleLbl="node1" presStyleIdx="2" presStyleCnt="3" custScaleX="145707" custScaleY="98161">
        <dgm:presLayoutVars>
          <dgm:bulletEnabled val="1"/>
        </dgm:presLayoutVars>
      </dgm:prSet>
      <dgm:spPr/>
    </dgm:pt>
  </dgm:ptLst>
  <dgm:cxnLst>
    <dgm:cxn modelId="{88291703-D0A2-4002-93F2-200FDEA5EEE7}" type="presOf" srcId="{5CAC449F-35C0-4F19-A774-7B0185975618}" destId="{DD23D2EE-693F-4FE5-8814-49E805A6D73A}" srcOrd="0" destOrd="0" presId="urn:microsoft.com/office/officeart/2005/8/layout/process1"/>
    <dgm:cxn modelId="{9EC1E706-90AC-402A-8911-9741DA5BE342}" srcId="{00BD72AA-FD8E-4B05-A5F4-18E0601099EB}" destId="{FC9C0432-F1FD-45F5-A167-C8FD86B36DEB}" srcOrd="1" destOrd="0" parTransId="{53970387-FA2B-4743-A133-42CBEBC03F6E}" sibTransId="{35205747-27BD-41F2-A068-F44ABF04D0D9}"/>
    <dgm:cxn modelId="{611C6917-B2C8-4820-89C5-0C880ED1D461}" type="presOf" srcId="{00BD72AA-FD8E-4B05-A5F4-18E0601099EB}" destId="{798CE202-5FE5-46F3-9F63-649D1A730B5B}" srcOrd="0" destOrd="0" presId="urn:microsoft.com/office/officeart/2005/8/layout/process1"/>
    <dgm:cxn modelId="{05553053-0F1A-4EAA-B658-0B2D9946F3F2}" srcId="{00BD72AA-FD8E-4B05-A5F4-18E0601099EB}" destId="{5D5EE824-56ED-45DA-B6D7-DFDCFD97C2A7}" srcOrd="0" destOrd="0" parTransId="{0941A0D4-0729-4118-A4B5-7F68FCF3D6E8}" sibTransId="{5CAC449F-35C0-4F19-A774-7B0185975618}"/>
    <dgm:cxn modelId="{B9540A7D-236C-4CB2-B1C1-4F47BB0774BE}" type="presOf" srcId="{35205747-27BD-41F2-A068-F44ABF04D0D9}" destId="{AED4D06A-9627-4FD4-8BC3-155265ECCA29}" srcOrd="1" destOrd="0" presId="urn:microsoft.com/office/officeart/2005/8/layout/process1"/>
    <dgm:cxn modelId="{B2CC1485-A92A-4DD8-A1B3-C6445A644C60}" type="presOf" srcId="{5D5EE824-56ED-45DA-B6D7-DFDCFD97C2A7}" destId="{ABB5151C-DE2F-44A6-BD8F-27EF005F8E01}" srcOrd="0" destOrd="0" presId="urn:microsoft.com/office/officeart/2005/8/layout/process1"/>
    <dgm:cxn modelId="{C46C58BB-7E32-4334-8CCA-9D1F37442944}" type="presOf" srcId="{80992EEB-3B90-4D8C-90FC-0EEE45B645BA}" destId="{50A38D3E-A75D-4C07-AEF3-F6C42047BC98}" srcOrd="0" destOrd="0" presId="urn:microsoft.com/office/officeart/2005/8/layout/process1"/>
    <dgm:cxn modelId="{72EF07C3-3D49-4BFD-836C-5832D7251704}" srcId="{00BD72AA-FD8E-4B05-A5F4-18E0601099EB}" destId="{80992EEB-3B90-4D8C-90FC-0EEE45B645BA}" srcOrd="2" destOrd="0" parTransId="{C5B090BA-44E0-4A29-A7D2-53378D863E3C}" sibTransId="{D9C6EFCA-509F-4CE9-92D4-D23472E1D7E3}"/>
    <dgm:cxn modelId="{7C869BC7-0DC9-41A0-B53B-3887D592480C}" type="presOf" srcId="{35205747-27BD-41F2-A068-F44ABF04D0D9}" destId="{25D2C3C2-9EEB-431A-B6E5-3DA704C5B734}" srcOrd="0" destOrd="0" presId="urn:microsoft.com/office/officeart/2005/8/layout/process1"/>
    <dgm:cxn modelId="{0962AAE4-F707-4D53-A3DB-6CFF1515005B}" type="presOf" srcId="{5CAC449F-35C0-4F19-A774-7B0185975618}" destId="{1EE6C32B-DAF9-4122-A430-937343556A6A}" srcOrd="1" destOrd="0" presId="urn:microsoft.com/office/officeart/2005/8/layout/process1"/>
    <dgm:cxn modelId="{A8A227FC-D5BC-46DD-93F9-64D2819A3227}" type="presOf" srcId="{FC9C0432-F1FD-45F5-A167-C8FD86B36DEB}" destId="{773D63FA-54EF-48B2-8A58-7CD652A2834E}" srcOrd="0" destOrd="0" presId="urn:microsoft.com/office/officeart/2005/8/layout/process1"/>
    <dgm:cxn modelId="{69877E64-DDA5-449C-9750-2CD34BA78C7C}" type="presParOf" srcId="{798CE202-5FE5-46F3-9F63-649D1A730B5B}" destId="{ABB5151C-DE2F-44A6-BD8F-27EF005F8E01}" srcOrd="0" destOrd="0" presId="urn:microsoft.com/office/officeart/2005/8/layout/process1"/>
    <dgm:cxn modelId="{C8B608CA-3168-457F-BBF3-8CA90557D2FF}" type="presParOf" srcId="{798CE202-5FE5-46F3-9F63-649D1A730B5B}" destId="{DD23D2EE-693F-4FE5-8814-49E805A6D73A}" srcOrd="1" destOrd="0" presId="urn:microsoft.com/office/officeart/2005/8/layout/process1"/>
    <dgm:cxn modelId="{63956944-A6A6-4CA1-81F9-8ED1D364FF7F}" type="presParOf" srcId="{DD23D2EE-693F-4FE5-8814-49E805A6D73A}" destId="{1EE6C32B-DAF9-4122-A430-937343556A6A}" srcOrd="0" destOrd="0" presId="urn:microsoft.com/office/officeart/2005/8/layout/process1"/>
    <dgm:cxn modelId="{CDE14F9D-3620-429F-B3F2-137C1627C78C}" type="presParOf" srcId="{798CE202-5FE5-46F3-9F63-649D1A730B5B}" destId="{773D63FA-54EF-48B2-8A58-7CD652A2834E}" srcOrd="2" destOrd="0" presId="urn:microsoft.com/office/officeart/2005/8/layout/process1"/>
    <dgm:cxn modelId="{3680BB9C-CE3A-4DED-9862-CC773DC09E7D}" type="presParOf" srcId="{798CE202-5FE5-46F3-9F63-649D1A730B5B}" destId="{25D2C3C2-9EEB-431A-B6E5-3DA704C5B734}" srcOrd="3" destOrd="0" presId="urn:microsoft.com/office/officeart/2005/8/layout/process1"/>
    <dgm:cxn modelId="{1E0C4F5F-1178-436F-B2D4-31502C2AC509}" type="presParOf" srcId="{25D2C3C2-9EEB-431A-B6E5-3DA704C5B734}" destId="{AED4D06A-9627-4FD4-8BC3-155265ECCA29}" srcOrd="0" destOrd="0" presId="urn:microsoft.com/office/officeart/2005/8/layout/process1"/>
    <dgm:cxn modelId="{946C3980-A681-4BD0-8F5F-37449298953A}" type="presParOf" srcId="{798CE202-5FE5-46F3-9F63-649D1A730B5B}" destId="{50A38D3E-A75D-4C07-AEF3-F6C42047BC98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08B60-BF2E-44ED-AC29-AD2BD006F7ED}">
      <dsp:nvSpPr>
        <dsp:cNvPr id="0" name=""/>
        <dsp:cNvSpPr/>
      </dsp:nvSpPr>
      <dsp:spPr>
        <a:xfrm>
          <a:off x="292244" y="893"/>
          <a:ext cx="2601992" cy="15611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itchFamily="18" charset="0"/>
              <a:cs typeface="Times New Roman" pitchFamily="18" charset="0"/>
            </a:rPr>
            <a:t>Managerial Challenges: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itchFamily="18" charset="0"/>
              <a:cs typeface="Times New Roman" pitchFamily="18" charset="0"/>
            </a:rPr>
            <a:t> Floor manager (Gary) struggles with communication and hygiene enforcement. Relies on signs and on-the-job training due to lack of formal instruction.</a:t>
          </a:r>
          <a:endParaRPr lang="en-US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92244" y="893"/>
        <a:ext cx="2601992" cy="1561195"/>
      </dsp:txXfrm>
    </dsp:sp>
    <dsp:sp modelId="{972C9A89-CA18-4A23-8E27-26B67F392F08}">
      <dsp:nvSpPr>
        <dsp:cNvPr id="0" name=""/>
        <dsp:cNvSpPr/>
      </dsp:nvSpPr>
      <dsp:spPr>
        <a:xfrm>
          <a:off x="3154435" y="893"/>
          <a:ext cx="2601992" cy="15611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Times New Roman" pitchFamily="18" charset="0"/>
              <a:cs typeface="Times New Roman" pitchFamily="18" charset="0"/>
            </a:rPr>
            <a:t>Workforce Characteristics: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itchFamily="18" charset="0"/>
              <a:cs typeface="Times New Roman" pitchFamily="18" charset="0"/>
            </a:rPr>
            <a:t> employees from 5 different cultural backgrounds.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itchFamily="18" charset="0"/>
              <a:cs typeface="Times New Roman" pitchFamily="18" charset="0"/>
            </a:rPr>
            <a:t>Wide age range (16–60 years).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itchFamily="18" charset="0"/>
              <a:cs typeface="Times New Roman" pitchFamily="18" charset="0"/>
            </a:rPr>
            <a:t>Majority have limited  English proficiency.</a:t>
          </a:r>
          <a:endParaRPr lang="en-US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54435" y="893"/>
        <a:ext cx="2601992" cy="1561195"/>
      </dsp:txXfrm>
    </dsp:sp>
    <dsp:sp modelId="{1E55DE5C-5566-4623-97DA-B077FF463F97}">
      <dsp:nvSpPr>
        <dsp:cNvPr id="0" name=""/>
        <dsp:cNvSpPr/>
      </dsp:nvSpPr>
      <dsp:spPr>
        <a:xfrm>
          <a:off x="292244" y="1822287"/>
          <a:ext cx="2601992" cy="15611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itchFamily="18" charset="0"/>
              <a:cs typeface="Times New Roman" pitchFamily="18" charset="0"/>
            </a:rPr>
            <a:t>Consultant’s Observations:</a:t>
          </a:r>
          <a:r>
            <a:rPr lang="en-GB" sz="1400" kern="1200" dirty="0">
              <a:latin typeface="Times New Roman" pitchFamily="18" charset="0"/>
              <a:cs typeface="Times New Roman" pitchFamily="18" charset="0"/>
            </a:rPr>
            <a:t>
Poor communication is a key contributor to operational failures.
Cultural and language differences create misunderstanding and non-compliance.</a:t>
          </a:r>
          <a:endParaRPr lang="en-US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92244" y="1822287"/>
        <a:ext cx="2601992" cy="1561195"/>
      </dsp:txXfrm>
    </dsp:sp>
    <dsp:sp modelId="{E547CBC4-F3C3-4473-B7AC-2015830095F8}">
      <dsp:nvSpPr>
        <dsp:cNvPr id="0" name=""/>
        <dsp:cNvSpPr/>
      </dsp:nvSpPr>
      <dsp:spPr>
        <a:xfrm>
          <a:off x="3154435" y="1822287"/>
          <a:ext cx="2601992" cy="156119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itchFamily="18" charset="0"/>
              <a:cs typeface="Times New Roman" pitchFamily="18" charset="0"/>
            </a:rPr>
            <a:t>Company Overview:</a:t>
          </a:r>
          <a:r>
            <a:rPr lang="en-GB" sz="1400" kern="1200" dirty="0">
              <a:latin typeface="Times New Roman" pitchFamily="18" charset="0"/>
              <a:cs typeface="Times New Roman" pitchFamily="18" charset="0"/>
            </a:rPr>
            <a:t>
Medium-sized business producing ready meals for airlines.
Goal: Increase market share in a competitive industry.</a:t>
          </a:r>
          <a:endParaRPr lang="en-US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154435" y="1822287"/>
        <a:ext cx="2601992" cy="15611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B6F49F-7B00-4234-8314-C4D7E00D302D}">
      <dsp:nvSpPr>
        <dsp:cNvPr id="0" name=""/>
        <dsp:cNvSpPr/>
      </dsp:nvSpPr>
      <dsp:spPr>
        <a:xfrm>
          <a:off x="3466967" y="-153625"/>
          <a:ext cx="2586910" cy="5782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No structured food hygiene training before starting work</a:t>
          </a:r>
          <a:endParaRPr lang="en-US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3483904" y="-136688"/>
        <a:ext cx="2553036" cy="544387"/>
      </dsp:txXfrm>
    </dsp:sp>
    <dsp:sp modelId="{16494C89-DB1B-47E6-BF6B-CC045CEB2EE6}">
      <dsp:nvSpPr>
        <dsp:cNvPr id="0" name=""/>
        <dsp:cNvSpPr/>
      </dsp:nvSpPr>
      <dsp:spPr>
        <a:xfrm rot="1799337">
          <a:off x="5443478" y="518883"/>
          <a:ext cx="313249" cy="20239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solidFill>
              <a:schemeClr val="tx1"/>
            </a:solidFill>
          </a:endParaRPr>
        </a:p>
      </dsp:txBody>
      <dsp:txXfrm>
        <a:off x="5504195" y="559361"/>
        <a:ext cx="191815" cy="121435"/>
      </dsp:txXfrm>
    </dsp:sp>
    <dsp:sp modelId="{F3A1DD6D-99AB-4031-9D2E-ECC99DC72C1C}">
      <dsp:nvSpPr>
        <dsp:cNvPr id="0" name=""/>
        <dsp:cNvSpPr/>
      </dsp:nvSpPr>
      <dsp:spPr>
        <a:xfrm>
          <a:off x="5739451" y="815521"/>
          <a:ext cx="2006567" cy="9279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Wide age range (16–60 years).</a:t>
          </a:r>
          <a:endParaRPr lang="en-US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5766629" y="842699"/>
        <a:ext cx="1952211" cy="873568"/>
      </dsp:txXfrm>
    </dsp:sp>
    <dsp:sp modelId="{EF00CBD6-774D-4AFC-957A-4108ED412FCE}">
      <dsp:nvSpPr>
        <dsp:cNvPr id="0" name=""/>
        <dsp:cNvSpPr/>
      </dsp:nvSpPr>
      <dsp:spPr>
        <a:xfrm rot="4798509">
          <a:off x="6723676" y="1956491"/>
          <a:ext cx="313249" cy="20239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solidFill>
              <a:schemeClr val="tx1"/>
            </a:solidFill>
          </a:endParaRPr>
        </a:p>
      </dsp:txBody>
      <dsp:txXfrm>
        <a:off x="6784393" y="1996969"/>
        <a:ext cx="191815" cy="121435"/>
      </dsp:txXfrm>
    </dsp:sp>
    <dsp:sp modelId="{B7E919AA-4EC1-4AF9-83F5-93A008A1008C}">
      <dsp:nvSpPr>
        <dsp:cNvPr id="0" name=""/>
        <dsp:cNvSpPr/>
      </dsp:nvSpPr>
      <dsp:spPr>
        <a:xfrm>
          <a:off x="5877657" y="2371927"/>
          <a:ext cx="2339634" cy="126290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Potential misunderstandings due to varying interpretations of hygiene, authority, and teamwork.</a:t>
          </a:r>
          <a:endParaRPr lang="en-US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5914646" y="2408916"/>
        <a:ext cx="2265656" cy="1188922"/>
      </dsp:txXfrm>
    </dsp:sp>
    <dsp:sp modelId="{56E30A97-E889-42D5-9C45-1D7F3EF0CF2C}">
      <dsp:nvSpPr>
        <dsp:cNvPr id="0" name=""/>
        <dsp:cNvSpPr/>
      </dsp:nvSpPr>
      <dsp:spPr>
        <a:xfrm rot="6607532">
          <a:off x="6592089" y="3717458"/>
          <a:ext cx="313249" cy="20239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solidFill>
              <a:schemeClr val="tx1"/>
            </a:solidFill>
          </a:endParaRPr>
        </a:p>
      </dsp:txBody>
      <dsp:txXfrm rot="10800000">
        <a:off x="6652806" y="3757936"/>
        <a:ext cx="191815" cy="121435"/>
      </dsp:txXfrm>
    </dsp:sp>
    <dsp:sp modelId="{6B8BD523-24A7-4419-8475-33B6EE3EAFAF}">
      <dsp:nvSpPr>
        <dsp:cNvPr id="0" name=""/>
        <dsp:cNvSpPr/>
      </dsp:nvSpPr>
      <dsp:spPr>
        <a:xfrm>
          <a:off x="5562459" y="4002481"/>
          <a:ext cx="1808559" cy="117128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Majority of staff speak limited English.</a:t>
          </a:r>
          <a:endParaRPr lang="en-US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5596765" y="4036787"/>
        <a:ext cx="1739947" cy="1102674"/>
      </dsp:txXfrm>
    </dsp:sp>
    <dsp:sp modelId="{5E7C96CE-C60B-4781-8293-090D2684A84E}">
      <dsp:nvSpPr>
        <dsp:cNvPr id="0" name=""/>
        <dsp:cNvSpPr/>
      </dsp:nvSpPr>
      <dsp:spPr>
        <a:xfrm rot="10792789">
          <a:off x="4942391" y="4489797"/>
          <a:ext cx="313249" cy="20239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solidFill>
              <a:schemeClr val="tx1"/>
            </a:solidFill>
          </a:endParaRPr>
        </a:p>
      </dsp:txBody>
      <dsp:txXfrm rot="10800000">
        <a:off x="5003108" y="4530275"/>
        <a:ext cx="191815" cy="121435"/>
      </dsp:txXfrm>
    </dsp:sp>
    <dsp:sp modelId="{7B87DF76-82DD-4A80-9AB7-44017084FDCA}">
      <dsp:nvSpPr>
        <dsp:cNvPr id="0" name=""/>
        <dsp:cNvSpPr/>
      </dsp:nvSpPr>
      <dsp:spPr>
        <a:xfrm>
          <a:off x="1811968" y="3995669"/>
          <a:ext cx="2823604" cy="119851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Younger staff less responsive to verbal instructions from the manager.</a:t>
          </a:r>
          <a:endParaRPr lang="en-US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847071" y="4030772"/>
        <a:ext cx="2753398" cy="1128310"/>
      </dsp:txXfrm>
    </dsp:sp>
    <dsp:sp modelId="{CF1D0D7F-9A48-4521-91CE-756CEA2035D5}">
      <dsp:nvSpPr>
        <dsp:cNvPr id="0" name=""/>
        <dsp:cNvSpPr/>
      </dsp:nvSpPr>
      <dsp:spPr>
        <a:xfrm rot="14685394">
          <a:off x="2648714" y="3606266"/>
          <a:ext cx="313249" cy="20239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solidFill>
              <a:schemeClr val="tx1"/>
            </a:solidFill>
          </a:endParaRPr>
        </a:p>
      </dsp:txBody>
      <dsp:txXfrm rot="10800000">
        <a:off x="2709431" y="3646744"/>
        <a:ext cx="191815" cy="121435"/>
      </dsp:txXfrm>
    </dsp:sp>
    <dsp:sp modelId="{7210139B-65E8-48A0-9D13-CC7F4C4364F5}">
      <dsp:nvSpPr>
        <dsp:cNvPr id="0" name=""/>
        <dsp:cNvSpPr/>
      </dsp:nvSpPr>
      <dsp:spPr>
        <a:xfrm>
          <a:off x="927723" y="2587500"/>
          <a:ext cx="3091293" cy="8317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Manager uses signs and verbal commands without ensuring feedback or understanding.</a:t>
          </a:r>
          <a:endParaRPr lang="en-US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952084" y="2611861"/>
        <a:ext cx="3042571" cy="783032"/>
      </dsp:txXfrm>
    </dsp:sp>
    <dsp:sp modelId="{A821A8C9-2EB6-4FC5-9334-38500DCCF0E9}">
      <dsp:nvSpPr>
        <dsp:cNvPr id="0" name=""/>
        <dsp:cNvSpPr/>
      </dsp:nvSpPr>
      <dsp:spPr>
        <a:xfrm rot="16778737">
          <a:off x="2448291" y="2128185"/>
          <a:ext cx="313249" cy="20239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solidFill>
              <a:schemeClr val="tx1"/>
            </a:solidFill>
          </a:endParaRPr>
        </a:p>
      </dsp:txBody>
      <dsp:txXfrm>
        <a:off x="2509008" y="2168663"/>
        <a:ext cx="191815" cy="121435"/>
      </dsp:txXfrm>
    </dsp:sp>
    <dsp:sp modelId="{FC6F55D3-8424-46A5-99B7-8CA575BC8032}">
      <dsp:nvSpPr>
        <dsp:cNvPr id="0" name=""/>
        <dsp:cNvSpPr/>
      </dsp:nvSpPr>
      <dsp:spPr>
        <a:xfrm>
          <a:off x="1384172" y="808706"/>
          <a:ext cx="2743804" cy="10625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Manager sets a poor example (e.g., poor hygiene habits, arriving late).</a:t>
          </a:r>
          <a:endParaRPr lang="en-US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415293" y="839827"/>
        <a:ext cx="2681562" cy="1000313"/>
      </dsp:txXfrm>
    </dsp:sp>
    <dsp:sp modelId="{190BF91B-4816-4B52-8F55-A98DFDB9FDF6}">
      <dsp:nvSpPr>
        <dsp:cNvPr id="0" name=""/>
        <dsp:cNvSpPr/>
      </dsp:nvSpPr>
      <dsp:spPr>
        <a:xfrm rot="19739817">
          <a:off x="3803099" y="515475"/>
          <a:ext cx="313249" cy="20239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>
            <a:solidFill>
              <a:schemeClr val="tx1"/>
            </a:solidFill>
          </a:endParaRPr>
        </a:p>
      </dsp:txBody>
      <dsp:txXfrm>
        <a:off x="3863816" y="555953"/>
        <a:ext cx="191815" cy="1214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AB2BD0-9DC6-4111-8AF9-6BDA768F34A8}">
      <dsp:nvSpPr>
        <dsp:cNvPr id="0" name=""/>
        <dsp:cNvSpPr/>
      </dsp:nvSpPr>
      <dsp:spPr>
        <a:xfrm>
          <a:off x="513417" y="328356"/>
          <a:ext cx="3447743" cy="3447743"/>
        </a:xfrm>
        <a:prstGeom prst="pie">
          <a:avLst>
            <a:gd name="adj1" fmla="val 16200000"/>
            <a:gd name="adj2" fmla="val 54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itchFamily="18" charset="0"/>
              <a:cs typeface="Times New Roman" pitchFamily="18" charset="0"/>
            </a:rPr>
            <a:t>Field of Experience mismatch: Manager and staff do not share the same language or cultural understanding.</a:t>
          </a:r>
          <a:endParaRPr lang="en-US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237288" y="841413"/>
        <a:ext cx="1210814" cy="2421629"/>
      </dsp:txXfrm>
    </dsp:sp>
    <dsp:sp modelId="{47876E84-57D0-4BAC-AAC7-5E7F138EF297}">
      <dsp:nvSpPr>
        <dsp:cNvPr id="0" name=""/>
        <dsp:cNvSpPr/>
      </dsp:nvSpPr>
      <dsp:spPr>
        <a:xfrm>
          <a:off x="431327" y="328356"/>
          <a:ext cx="3447743" cy="344774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-4710551"/>
            <a:satOff val="-6290"/>
            <a:lumOff val="372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itchFamily="18" charset="0"/>
              <a:cs typeface="Times New Roman" pitchFamily="18" charset="0"/>
            </a:rPr>
            <a:t>Lack of feedback loop: Gary issues commands but doesn’t check comprehension.</a:t>
          </a:r>
          <a:endParaRPr lang="en-US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923862" y="841413"/>
        <a:ext cx="1210814" cy="242162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4AA5C1-4B61-41B4-877F-4965CEE406F1}">
      <dsp:nvSpPr>
        <dsp:cNvPr id="0" name=""/>
        <dsp:cNvSpPr/>
      </dsp:nvSpPr>
      <dsp:spPr>
        <a:xfrm>
          <a:off x="1362270" y="276589"/>
          <a:ext cx="1604223" cy="80211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Source (Gary):</a:t>
          </a:r>
          <a:r>
            <a:rPr lang="en-GB" sz="14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 Uses only English, limited cultural sensitivity.</a:t>
          </a:r>
          <a:endParaRPr lang="en-US" sz="14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385763" y="300082"/>
        <a:ext cx="1557237" cy="755125"/>
      </dsp:txXfrm>
    </dsp:sp>
    <dsp:sp modelId="{33626C94-3195-4675-9DF8-BAC660720475}">
      <dsp:nvSpPr>
        <dsp:cNvPr id="0" name=""/>
        <dsp:cNvSpPr/>
      </dsp:nvSpPr>
      <dsp:spPr>
        <a:xfrm rot="3600000">
          <a:off x="2437838" y="1684568"/>
          <a:ext cx="777868" cy="280739"/>
        </a:xfrm>
        <a:prstGeom prst="left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>
            <a:solidFill>
              <a:schemeClr val="tx1"/>
            </a:solidFill>
          </a:endParaRPr>
        </a:p>
      </dsp:txBody>
      <dsp:txXfrm>
        <a:off x="2522060" y="1740716"/>
        <a:ext cx="609424" cy="168443"/>
      </dsp:txXfrm>
    </dsp:sp>
    <dsp:sp modelId="{A5243FDD-5BF5-4A67-A911-321BE4EFF8BB}">
      <dsp:nvSpPr>
        <dsp:cNvPr id="0" name=""/>
        <dsp:cNvSpPr/>
      </dsp:nvSpPr>
      <dsp:spPr>
        <a:xfrm>
          <a:off x="2687050" y="2571175"/>
          <a:ext cx="1604223" cy="80211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Channel:</a:t>
          </a:r>
          <a:r>
            <a:rPr lang="en-GB" sz="1400" kern="120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 Signs, verbal instructions – not tailored to audience.</a:t>
          </a:r>
          <a:endParaRPr lang="en-GB" sz="14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2710543" y="2594668"/>
        <a:ext cx="1557237" cy="755125"/>
      </dsp:txXfrm>
    </dsp:sp>
    <dsp:sp modelId="{F97E4E84-F8B9-4183-A37E-5C205F82309E}">
      <dsp:nvSpPr>
        <dsp:cNvPr id="0" name=""/>
        <dsp:cNvSpPr/>
      </dsp:nvSpPr>
      <dsp:spPr>
        <a:xfrm rot="10800000">
          <a:off x="1811948" y="2831862"/>
          <a:ext cx="777868" cy="280739"/>
        </a:xfrm>
        <a:prstGeom prst="left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>
            <a:solidFill>
              <a:schemeClr val="tx1"/>
            </a:solidFill>
          </a:endParaRPr>
        </a:p>
      </dsp:txBody>
      <dsp:txXfrm rot="10800000">
        <a:off x="1896170" y="2888010"/>
        <a:ext cx="609424" cy="168443"/>
      </dsp:txXfrm>
    </dsp:sp>
    <dsp:sp modelId="{BB40FFE3-A73D-4637-BBFB-D571C1A18E14}">
      <dsp:nvSpPr>
        <dsp:cNvPr id="0" name=""/>
        <dsp:cNvSpPr/>
      </dsp:nvSpPr>
      <dsp:spPr>
        <a:xfrm>
          <a:off x="-35509" y="2515777"/>
          <a:ext cx="1750224" cy="91290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Receiver (Staff):</a:t>
          </a:r>
          <a:r>
            <a:rPr lang="en-GB" sz="1400" kern="1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 Low English proficiency, mixed cultural assumptions.</a:t>
          </a:r>
        </a:p>
      </dsp:txBody>
      <dsp:txXfrm>
        <a:off x="-8771" y="2542515"/>
        <a:ext cx="1696748" cy="859431"/>
      </dsp:txXfrm>
    </dsp:sp>
    <dsp:sp modelId="{8E343943-3077-4F32-811C-2B001E61E4B2}">
      <dsp:nvSpPr>
        <dsp:cNvPr id="0" name=""/>
        <dsp:cNvSpPr/>
      </dsp:nvSpPr>
      <dsp:spPr>
        <a:xfrm rot="18000000">
          <a:off x="1129050" y="1656870"/>
          <a:ext cx="777868" cy="280739"/>
        </a:xfrm>
        <a:prstGeom prst="left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>
            <a:solidFill>
              <a:schemeClr val="tx1"/>
            </a:solidFill>
          </a:endParaRPr>
        </a:p>
      </dsp:txBody>
      <dsp:txXfrm>
        <a:off x="1213272" y="1713018"/>
        <a:ext cx="609424" cy="1684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2BE6AA-3CF0-447D-8DD2-5CBBB02B0563}">
      <dsp:nvSpPr>
        <dsp:cNvPr id="0" name=""/>
        <dsp:cNvSpPr/>
      </dsp:nvSpPr>
      <dsp:spPr>
        <a:xfrm rot="5400000">
          <a:off x="-190664" y="1175233"/>
          <a:ext cx="1516485" cy="16598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9E406-CB23-4E2E-85BF-EB3D056111AD}">
      <dsp:nvSpPr>
        <dsp:cNvPr id="0" name=""/>
        <dsp:cNvSpPr/>
      </dsp:nvSpPr>
      <dsp:spPr>
        <a:xfrm>
          <a:off x="191620" y="218373"/>
          <a:ext cx="1844325" cy="110659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itchFamily="18" charset="0"/>
              <a:cs typeface="Times New Roman" pitchFamily="18" charset="0"/>
            </a:rPr>
            <a:t>Forming:</a:t>
          </a:r>
          <a:r>
            <a:rPr lang="en-GB" sz="1400" kern="1200" dirty="0">
              <a:latin typeface="Times New Roman" pitchFamily="18" charset="0"/>
              <a:cs typeface="Times New Roman" pitchFamily="18" charset="0"/>
            </a:rPr>
            <a:t> Diverse staff brought together, little cohesion.</a:t>
          </a:r>
          <a:endParaRPr lang="en-US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24031" y="250784"/>
        <a:ext cx="1779503" cy="1041773"/>
      </dsp:txXfrm>
    </dsp:sp>
    <dsp:sp modelId="{CDB363B0-9444-4F39-8528-630FAAAEC995}">
      <dsp:nvSpPr>
        <dsp:cNvPr id="0" name=""/>
        <dsp:cNvSpPr/>
      </dsp:nvSpPr>
      <dsp:spPr>
        <a:xfrm rot="5400000">
          <a:off x="-190664" y="2709733"/>
          <a:ext cx="1516485" cy="16598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5D199-54D3-4852-8EAD-92D971FC8AC8}">
      <dsp:nvSpPr>
        <dsp:cNvPr id="0" name=""/>
        <dsp:cNvSpPr/>
      </dsp:nvSpPr>
      <dsp:spPr>
        <a:xfrm>
          <a:off x="465" y="1601617"/>
          <a:ext cx="2226636" cy="140527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itchFamily="18" charset="0"/>
              <a:cs typeface="Times New Roman" pitchFamily="18" charset="0"/>
            </a:rPr>
            <a:t>Storming:</a:t>
          </a:r>
          <a:r>
            <a:rPr lang="en-GB" sz="1400" kern="1200" dirty="0">
              <a:latin typeface="Times New Roman" pitchFamily="18" charset="0"/>
              <a:cs typeface="Times New Roman" pitchFamily="18" charset="0"/>
            </a:rPr>
            <a:t> Miscommunication and tension arise due to cultural and generational differences.</a:t>
          </a:r>
        </a:p>
      </dsp:txBody>
      <dsp:txXfrm>
        <a:off x="41624" y="1642776"/>
        <a:ext cx="2144318" cy="1322958"/>
      </dsp:txXfrm>
    </dsp:sp>
    <dsp:sp modelId="{9D0D7BE2-0D58-4038-A6BE-BEF9DC94F060}">
      <dsp:nvSpPr>
        <dsp:cNvPr id="0" name=""/>
        <dsp:cNvSpPr/>
      </dsp:nvSpPr>
      <dsp:spPr>
        <a:xfrm>
          <a:off x="574670" y="3475068"/>
          <a:ext cx="2629923" cy="16598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065590-7FFA-43C4-B7EF-4E2E5698BBD0}">
      <dsp:nvSpPr>
        <dsp:cNvPr id="0" name=""/>
        <dsp:cNvSpPr/>
      </dsp:nvSpPr>
      <dsp:spPr>
        <a:xfrm>
          <a:off x="191620" y="3283543"/>
          <a:ext cx="1844325" cy="110659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Times New Roman" pitchFamily="18" charset="0"/>
              <a:cs typeface="Times New Roman" pitchFamily="18" charset="0"/>
            </a:rPr>
            <a:t>Norming:</a:t>
          </a:r>
          <a:r>
            <a:rPr lang="en-GB" sz="1400" kern="1200">
              <a:latin typeface="Times New Roman" pitchFamily="18" charset="0"/>
              <a:cs typeface="Times New Roman" pitchFamily="18" charset="0"/>
            </a:rPr>
            <a:t> Has not occurred — no shared values, norms, or understanding.</a:t>
          </a:r>
        </a:p>
      </dsp:txBody>
      <dsp:txXfrm>
        <a:off x="224031" y="3315954"/>
        <a:ext cx="1779503" cy="1041773"/>
      </dsp:txXfrm>
    </dsp:sp>
    <dsp:sp modelId="{E5B8DAD5-8B1E-4982-AA7B-A38331D9466B}">
      <dsp:nvSpPr>
        <dsp:cNvPr id="0" name=""/>
        <dsp:cNvSpPr/>
      </dsp:nvSpPr>
      <dsp:spPr>
        <a:xfrm rot="16200000">
          <a:off x="2527157" y="2783446"/>
          <a:ext cx="1369058" cy="165989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72B91-4E4C-448E-BDD6-04322B03CF91}">
      <dsp:nvSpPr>
        <dsp:cNvPr id="0" name=""/>
        <dsp:cNvSpPr/>
      </dsp:nvSpPr>
      <dsp:spPr>
        <a:xfrm>
          <a:off x="2835728" y="3283543"/>
          <a:ext cx="1844325" cy="110659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Times New Roman" pitchFamily="18" charset="0"/>
              <a:cs typeface="Times New Roman" pitchFamily="18" charset="0"/>
            </a:rPr>
            <a:t>Performing:</a:t>
          </a:r>
          <a:r>
            <a:rPr lang="en-GB" sz="1400" kern="1200">
              <a:latin typeface="Times New Roman" pitchFamily="18" charset="0"/>
              <a:cs typeface="Times New Roman" pitchFamily="18" charset="0"/>
            </a:rPr>
            <a:t> Not achieved — constant errors, lack of teamwork.</a:t>
          </a:r>
        </a:p>
      </dsp:txBody>
      <dsp:txXfrm>
        <a:off x="2868139" y="3315954"/>
        <a:ext cx="1779503" cy="1041773"/>
      </dsp:txXfrm>
    </dsp:sp>
    <dsp:sp modelId="{7822A1E7-FB16-4B65-B90F-8D31E33D571C}">
      <dsp:nvSpPr>
        <dsp:cNvPr id="0" name=""/>
        <dsp:cNvSpPr/>
      </dsp:nvSpPr>
      <dsp:spPr>
        <a:xfrm>
          <a:off x="2835728" y="1900298"/>
          <a:ext cx="1844325" cy="110659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Times New Roman" pitchFamily="18" charset="0"/>
              <a:cs typeface="Times New Roman" pitchFamily="18" charset="0"/>
            </a:rPr>
            <a:t>Adjourning:</a:t>
          </a:r>
          <a:r>
            <a:rPr lang="en-GB" sz="1400" kern="1200">
              <a:latin typeface="Times New Roman" pitchFamily="18" charset="0"/>
              <a:cs typeface="Times New Roman" pitchFamily="18" charset="0"/>
            </a:rPr>
            <a:t> Not relevant yet, as team is stuck in early stages.</a:t>
          </a:r>
        </a:p>
      </dsp:txBody>
      <dsp:txXfrm>
        <a:off x="2868139" y="1932709"/>
        <a:ext cx="1779503" cy="10417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BBC7F3-FB64-4E0A-9585-9BFECCE53675}">
      <dsp:nvSpPr>
        <dsp:cNvPr id="0" name=""/>
        <dsp:cNvSpPr/>
      </dsp:nvSpPr>
      <dsp:spPr>
        <a:xfrm>
          <a:off x="0" y="0"/>
          <a:ext cx="3324086" cy="3446463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DBA409-4292-4AF4-A04A-5D1DD4FCD81B}">
      <dsp:nvSpPr>
        <dsp:cNvPr id="0" name=""/>
        <dsp:cNvSpPr/>
      </dsp:nvSpPr>
      <dsp:spPr>
        <a:xfrm>
          <a:off x="1662043" y="346497"/>
          <a:ext cx="2160656" cy="81584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Times New Roman" pitchFamily="18" charset="0"/>
              <a:cs typeface="Times New Roman" pitchFamily="18" charset="0"/>
            </a:rPr>
            <a:t>No clear </a:t>
          </a:r>
          <a:r>
            <a:rPr lang="en-GB" sz="1500" b="1" kern="1200" dirty="0">
              <a:latin typeface="Times New Roman" pitchFamily="18" charset="0"/>
              <a:cs typeface="Times New Roman" pitchFamily="18" charset="0"/>
            </a:rPr>
            <a:t>Coordinator</a:t>
          </a:r>
          <a:r>
            <a:rPr lang="en-GB" sz="1500" kern="1200" dirty="0">
              <a:latin typeface="Times New Roman" pitchFamily="18" charset="0"/>
              <a:cs typeface="Times New Roman" pitchFamily="18" charset="0"/>
            </a:rPr>
            <a:t> to align goals across cultures.</a:t>
          </a:r>
        </a:p>
      </dsp:txBody>
      <dsp:txXfrm>
        <a:off x="1701869" y="386323"/>
        <a:ext cx="2081004" cy="736190"/>
      </dsp:txXfrm>
    </dsp:sp>
    <dsp:sp modelId="{2BBC1B8B-9651-4B5B-A84D-B19EEB2E6766}">
      <dsp:nvSpPr>
        <dsp:cNvPr id="0" name=""/>
        <dsp:cNvSpPr/>
      </dsp:nvSpPr>
      <dsp:spPr>
        <a:xfrm>
          <a:off x="1662043" y="1264320"/>
          <a:ext cx="2160656" cy="81584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Times New Roman" pitchFamily="18" charset="0"/>
              <a:cs typeface="Times New Roman" pitchFamily="18" charset="0"/>
            </a:rPr>
            <a:t>Team Workers</a:t>
          </a:r>
          <a:r>
            <a:rPr lang="en-GB" sz="1500" kern="1200">
              <a:latin typeface="Times New Roman" pitchFamily="18" charset="0"/>
              <a:cs typeface="Times New Roman" pitchFamily="18" charset="0"/>
            </a:rPr>
            <a:t> may exist, but lack communication tools.</a:t>
          </a:r>
        </a:p>
      </dsp:txBody>
      <dsp:txXfrm>
        <a:off x="1701869" y="1304146"/>
        <a:ext cx="2081004" cy="736190"/>
      </dsp:txXfrm>
    </dsp:sp>
    <dsp:sp modelId="{6F64DE50-DF20-4007-9B0F-74F97B4D26D0}">
      <dsp:nvSpPr>
        <dsp:cNvPr id="0" name=""/>
        <dsp:cNvSpPr/>
      </dsp:nvSpPr>
      <dsp:spPr>
        <a:xfrm>
          <a:off x="1662043" y="2182142"/>
          <a:ext cx="2160656" cy="81584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imes New Roman" pitchFamily="18" charset="0"/>
              <a:cs typeface="Times New Roman" pitchFamily="18" charset="0"/>
            </a:rPr>
            <a:t>Lack of </a:t>
          </a:r>
          <a:r>
            <a:rPr lang="en-GB" sz="1500" b="1" kern="1200">
              <a:latin typeface="Times New Roman" pitchFamily="18" charset="0"/>
              <a:cs typeface="Times New Roman" pitchFamily="18" charset="0"/>
            </a:rPr>
            <a:t>Implementers</a:t>
          </a:r>
          <a:r>
            <a:rPr lang="en-GB" sz="1500" kern="1200">
              <a:latin typeface="Times New Roman" pitchFamily="18" charset="0"/>
              <a:cs typeface="Times New Roman" pitchFamily="18" charset="0"/>
            </a:rPr>
            <a:t> following through on processes correctly.</a:t>
          </a:r>
        </a:p>
      </dsp:txBody>
      <dsp:txXfrm>
        <a:off x="1701869" y="2221968"/>
        <a:ext cx="2081004" cy="7361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5151C-DE2F-44A6-BD8F-27EF005F8E01}">
      <dsp:nvSpPr>
        <dsp:cNvPr id="0" name=""/>
        <dsp:cNvSpPr/>
      </dsp:nvSpPr>
      <dsp:spPr>
        <a:xfrm>
          <a:off x="2684" y="701678"/>
          <a:ext cx="1098208" cy="14365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>
              <a:latin typeface="Times New Roman" pitchFamily="18" charset="0"/>
              <a:cs typeface="Times New Roman" pitchFamily="18" charset="0"/>
            </a:rPr>
            <a:t>Attempts to act as </a:t>
          </a:r>
          <a:r>
            <a:rPr lang="en-GB" sz="1400" b="1" i="1" kern="1200" dirty="0">
              <a:latin typeface="Times New Roman" pitchFamily="18" charset="0"/>
              <a:cs typeface="Times New Roman" pitchFamily="18" charset="0"/>
            </a:rPr>
            <a:t>Shaper</a:t>
          </a:r>
          <a:r>
            <a:rPr lang="en-GB" sz="1400" i="1" kern="1200" dirty="0">
              <a:latin typeface="Times New Roman" pitchFamily="18" charset="0"/>
              <a:cs typeface="Times New Roman" pitchFamily="18" charset="0"/>
            </a:rPr>
            <a:t>, but lacks cultural/emotional intelligence.</a:t>
          </a:r>
        </a:p>
      </dsp:txBody>
      <dsp:txXfrm>
        <a:off x="34849" y="733843"/>
        <a:ext cx="1033878" cy="1372177"/>
      </dsp:txXfrm>
    </dsp:sp>
    <dsp:sp modelId="{DD23D2EE-693F-4FE5-8814-49E805A6D73A}">
      <dsp:nvSpPr>
        <dsp:cNvPr id="0" name=""/>
        <dsp:cNvSpPr/>
      </dsp:nvSpPr>
      <dsp:spPr>
        <a:xfrm>
          <a:off x="1210713" y="1283754"/>
          <a:ext cx="232820" cy="2723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210713" y="1338225"/>
        <a:ext cx="162974" cy="163413"/>
      </dsp:txXfrm>
    </dsp:sp>
    <dsp:sp modelId="{773D63FA-54EF-48B2-8A58-7CD652A2834E}">
      <dsp:nvSpPr>
        <dsp:cNvPr id="0" name=""/>
        <dsp:cNvSpPr/>
      </dsp:nvSpPr>
      <dsp:spPr>
        <a:xfrm>
          <a:off x="1540176" y="701678"/>
          <a:ext cx="1098208" cy="1436507"/>
        </a:xfrm>
        <a:prstGeom prst="roundRect">
          <a:avLst>
            <a:gd name="adj" fmla="val 10000"/>
          </a:avLst>
        </a:prstGeom>
        <a:solidFill>
          <a:schemeClr val="accent2">
            <a:hueOff val="-2355276"/>
            <a:satOff val="-3145"/>
            <a:lumOff val="1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>
              <a:latin typeface="Times New Roman" pitchFamily="18" charset="0"/>
              <a:cs typeface="Times New Roman" pitchFamily="18" charset="0"/>
            </a:rPr>
            <a:t>Needs to adopt </a:t>
          </a:r>
          <a:r>
            <a:rPr lang="en-GB" sz="1400" b="1" i="1" kern="1200" dirty="0">
              <a:latin typeface="Times New Roman" pitchFamily="18" charset="0"/>
              <a:cs typeface="Times New Roman" pitchFamily="18" charset="0"/>
            </a:rPr>
            <a:t>Coordinator</a:t>
          </a:r>
          <a:r>
            <a:rPr lang="en-GB" sz="1400" i="1" kern="1200" dirty="0">
              <a:latin typeface="Times New Roman" pitchFamily="18" charset="0"/>
              <a:cs typeface="Times New Roman" pitchFamily="18" charset="0"/>
            </a:rPr>
            <a:t> and </a:t>
          </a:r>
          <a:r>
            <a:rPr lang="en-GB" sz="1400" b="1" i="1" kern="1200" dirty="0">
              <a:latin typeface="Times New Roman" pitchFamily="18" charset="0"/>
              <a:cs typeface="Times New Roman" pitchFamily="18" charset="0"/>
            </a:rPr>
            <a:t>Monitor Evaluator</a:t>
          </a:r>
          <a:r>
            <a:rPr lang="en-GB" sz="1400" i="1" kern="1200" dirty="0">
              <a:latin typeface="Times New Roman" pitchFamily="18" charset="0"/>
              <a:cs typeface="Times New Roman" pitchFamily="18" charset="0"/>
            </a:rPr>
            <a:t> roles to bridge gaps</a:t>
          </a:r>
        </a:p>
      </dsp:txBody>
      <dsp:txXfrm>
        <a:off x="1572341" y="733843"/>
        <a:ext cx="1033878" cy="1372177"/>
      </dsp:txXfrm>
    </dsp:sp>
    <dsp:sp modelId="{25D2C3C2-9EEB-431A-B6E5-3DA704C5B734}">
      <dsp:nvSpPr>
        <dsp:cNvPr id="0" name=""/>
        <dsp:cNvSpPr/>
      </dsp:nvSpPr>
      <dsp:spPr>
        <a:xfrm>
          <a:off x="2748206" y="1283754"/>
          <a:ext cx="232820" cy="2723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4710551"/>
            <a:satOff val="-6290"/>
            <a:lumOff val="37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748206" y="1338225"/>
        <a:ext cx="162974" cy="163413"/>
      </dsp:txXfrm>
    </dsp:sp>
    <dsp:sp modelId="{50A38D3E-A75D-4C07-AEF3-F6C42047BC98}">
      <dsp:nvSpPr>
        <dsp:cNvPr id="0" name=""/>
        <dsp:cNvSpPr/>
      </dsp:nvSpPr>
      <dsp:spPr>
        <a:xfrm>
          <a:off x="3077668" y="714887"/>
          <a:ext cx="1600167" cy="1410089"/>
        </a:xfrm>
        <a:prstGeom prst="roundRect">
          <a:avLst>
            <a:gd name="adj" fmla="val 10000"/>
          </a:avLst>
        </a:prstGeom>
        <a:solidFill>
          <a:schemeClr val="accent2">
            <a:hueOff val="-4710551"/>
            <a:satOff val="-6290"/>
            <a:lumOff val="372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latin typeface="Times New Roman" pitchFamily="18" charset="0"/>
              <a:cs typeface="Times New Roman" pitchFamily="18" charset="0"/>
            </a:rPr>
            <a:t>Team dysfunction is partly due to </a:t>
          </a:r>
          <a:r>
            <a:rPr lang="en-GB" sz="1050" b="1" kern="1200" dirty="0">
              <a:latin typeface="Times New Roman" pitchFamily="18" charset="0"/>
              <a:cs typeface="Times New Roman" pitchFamily="18" charset="0"/>
            </a:rPr>
            <a:t>unclear or unbalanced role distribution</a:t>
          </a:r>
          <a:r>
            <a:rPr lang="en-GB" sz="1050" kern="1200" dirty="0">
              <a:latin typeface="Times New Roman" pitchFamily="18" charset="0"/>
              <a:cs typeface="Times New Roman" pitchFamily="18" charset="0"/>
            </a:rPr>
            <a:t>. Training and reassignment of responsibilities using Belbin’s framework can improve teamwork.</a:t>
          </a:r>
        </a:p>
      </dsp:txBody>
      <dsp:txXfrm>
        <a:off x="3118968" y="756187"/>
        <a:ext cx="1517567" cy="13274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8FCA425-0ABE-4B31-8066-5558E35E663E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8940130-8DCF-4AE0-A35E-329C176D2BE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9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image" Target="../media/image10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legraph.co.uk/travel/travel-truths/gate-gourmet-uk-biggest-plane-food-factory-heathrow/" TargetMode="External"/><Relationship Id="rId2" Type="http://schemas.openxmlformats.org/officeDocument/2006/relationships/hyperlink" Target="https://arxiv.org/abs/2406.06049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pinterest.com/pin/united-airlines-first-class-meal--9359111708409626/" TargetMode="External"/><Relationship Id="rId5" Type="http://schemas.openxmlformats.org/officeDocument/2006/relationships/hyperlink" Target="https://savion-has-villarreal.blogspot.com/2022/04/which-airline-has-best-food-on-board.html" TargetMode="External"/><Relationship Id="rId4" Type="http://schemas.openxmlformats.org/officeDocument/2006/relationships/hyperlink" Target="https://airfaregoose.com/interesting-facts-about-flight-foo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"Communication Barriers and Solutions in a Multicultural Workplace: A Case Study of Flight Foods Ltd."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0"/>
            <a:ext cx="6400800" cy="2249263"/>
          </a:xfrm>
        </p:spPr>
        <p:txBody>
          <a:bodyPr>
            <a:noAutofit/>
          </a:bodyPr>
          <a:lstStyle/>
          <a:p>
            <a:r>
              <a:rPr lang="en-GB" sz="1050" b="1" dirty="0">
                <a:solidFill>
                  <a:schemeClr val="tx1"/>
                </a:solidFill>
              </a:rPr>
              <a:t>Module:</a:t>
            </a:r>
            <a:r>
              <a:rPr lang="en-GB" sz="1050" dirty="0">
                <a:solidFill>
                  <a:schemeClr val="tx1"/>
                </a:solidFill>
              </a:rPr>
              <a:t> LCLM4003 – Effective Teamwork and Communication</a:t>
            </a:r>
            <a:br>
              <a:rPr lang="en-GB" sz="1050" dirty="0">
                <a:solidFill>
                  <a:schemeClr val="tx1"/>
                </a:solidFill>
              </a:rPr>
            </a:br>
            <a:r>
              <a:rPr lang="en-GB" sz="1050" b="1" dirty="0">
                <a:solidFill>
                  <a:schemeClr val="tx1"/>
                </a:solidFill>
              </a:rPr>
              <a:t>Assignment:</a:t>
            </a:r>
            <a:r>
              <a:rPr lang="en-GB" sz="1050" dirty="0">
                <a:solidFill>
                  <a:schemeClr val="tx1"/>
                </a:solidFill>
              </a:rPr>
              <a:t> Component 2 – Group Presentation</a:t>
            </a:r>
            <a:br>
              <a:rPr lang="en-GB" sz="1050" dirty="0">
                <a:solidFill>
                  <a:schemeClr val="tx1"/>
                </a:solidFill>
              </a:rPr>
            </a:br>
            <a:r>
              <a:rPr lang="en-GB" sz="1050" b="1" dirty="0">
                <a:solidFill>
                  <a:schemeClr val="tx1"/>
                </a:solidFill>
              </a:rPr>
              <a:t>Group Members:</a:t>
            </a:r>
            <a:endParaRPr lang="en-GB" sz="1050" dirty="0">
              <a:solidFill>
                <a:schemeClr val="tx1"/>
              </a:solidFill>
            </a:endParaRPr>
          </a:p>
          <a:p>
            <a:r>
              <a:rPr lang="en-GB" sz="1050" dirty="0">
                <a:solidFill>
                  <a:schemeClr val="tx1"/>
                </a:solidFill>
              </a:rPr>
              <a:t>[Student Name 1] – [Student ID 1]</a:t>
            </a:r>
          </a:p>
          <a:p>
            <a:r>
              <a:rPr lang="en-GB" sz="1050" dirty="0">
                <a:solidFill>
                  <a:schemeClr val="tx1"/>
                </a:solidFill>
              </a:rPr>
              <a:t>[Student Name 2] – [Student ID 2]</a:t>
            </a:r>
          </a:p>
          <a:p>
            <a:r>
              <a:rPr lang="en-GB" sz="1050" dirty="0">
                <a:solidFill>
                  <a:schemeClr val="tx1"/>
                </a:solidFill>
              </a:rPr>
              <a:t>[Student Name 3] – [Student ID 3]</a:t>
            </a:r>
          </a:p>
          <a:p>
            <a:r>
              <a:rPr lang="en-GB" sz="1050" b="1" dirty="0">
                <a:solidFill>
                  <a:schemeClr val="tx1"/>
                </a:solidFill>
              </a:rPr>
              <a:t>Date:</a:t>
            </a:r>
            <a:r>
              <a:rPr lang="en-GB" sz="1050" dirty="0">
                <a:solidFill>
                  <a:schemeClr val="tx1"/>
                </a:solidFill>
              </a:rPr>
              <a:t> 14th July 2025</a:t>
            </a:r>
          </a:p>
          <a:p>
            <a:r>
              <a:rPr lang="en-GB" sz="1050" b="1" dirty="0">
                <a:solidFill>
                  <a:schemeClr val="tx1"/>
                </a:solidFill>
              </a:rPr>
              <a:t>Institution:</a:t>
            </a:r>
            <a:r>
              <a:rPr lang="en-GB" sz="1050" dirty="0">
                <a:solidFill>
                  <a:schemeClr val="tx1"/>
                </a:solidFill>
              </a:rPr>
              <a:t> 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502469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Introduction to the Case Study: Flight Foods Ltd.</a:t>
            </a:r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45964854"/>
              </p:ext>
            </p:extLst>
          </p:nvPr>
        </p:nvGraphicFramePr>
        <p:xfrm>
          <a:off x="251520" y="2492896"/>
          <a:ext cx="6048672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289529" y="2607593"/>
            <a:ext cx="4667250" cy="2565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6740540" y="6381328"/>
            <a:ext cx="1765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Pinterest</a:t>
            </a:r>
            <a:r>
              <a:rPr lang="en-US" dirty="0"/>
              <a:t>, </a:t>
            </a:r>
            <a:r>
              <a:rPr lang="en-US" dirty="0" err="1"/>
              <a:t>n.d.</a:t>
            </a:r>
            <a:r>
              <a:rPr lang="en-US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40929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Key Communication Barriers at Flight Foods Ltd.</a:t>
            </a:r>
            <a:endParaRPr lang="en-US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92349672"/>
              </p:ext>
            </p:extLst>
          </p:nvPr>
        </p:nvGraphicFramePr>
        <p:xfrm>
          <a:off x="-396552" y="1484784"/>
          <a:ext cx="9145016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56992"/>
            <a:ext cx="1815857" cy="1072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8587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052736"/>
            <a:ext cx="8928992" cy="5334803"/>
          </a:xfrm>
        </p:spPr>
      </p:pic>
    </p:spTree>
    <p:extLst>
      <p:ext uri="{BB962C8B-B14F-4D97-AF65-F5344CB8AC3E}">
        <p14:creationId xmlns:p14="http://schemas.microsoft.com/office/powerpoint/2010/main" val="2989878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dirty="0">
                <a:latin typeface="Times New Roman" pitchFamily="18" charset="0"/>
                <a:cs typeface="Times New Roman" pitchFamily="18" charset="0"/>
              </a:rPr>
              <a:t>Shannon and Weaver Model (1949)</a:t>
            </a:r>
            <a:endParaRPr lang="en-US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323528" y="2276872"/>
            <a:ext cx="4175319" cy="2232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Overview of the Model:</a:t>
            </a:r>
            <a:endParaRPr lang="en-GB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Linear model of communication.</a:t>
            </a:r>
          </a:p>
          <a:p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Key elements: </a:t>
            </a:r>
            <a:r>
              <a:rPr lang="en-GB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Sender → Encoder → Channel → Decoder → Receiver</a:t>
            </a:r>
            <a:endParaRPr lang="en-GB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Noise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disrupts the message along the way.</a:t>
            </a:r>
          </a:p>
          <a:p>
            <a:endParaRPr lang="en-US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>
          <a:xfrm>
            <a:off x="4932040" y="3933056"/>
            <a:ext cx="3822192" cy="218996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1" dirty="0">
                <a:latin typeface="Times New Roman" pitchFamily="18" charset="0"/>
                <a:cs typeface="Times New Roman" pitchFamily="18" charset="0"/>
              </a:rPr>
              <a:t>Application to Flight Foods:</a:t>
            </a:r>
            <a:endParaRPr lang="en-GB" sz="1800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Sender: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Manager (Gary)</a:t>
            </a:r>
          </a:p>
          <a:p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Receiver: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Factory workers</a:t>
            </a:r>
          </a:p>
          <a:p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Noise: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Language barriers, cultural differences, loud machinery, unclear signage</a:t>
            </a:r>
          </a:p>
          <a:p>
            <a:endParaRPr lang="en-US" sz="2000" dirty="0"/>
          </a:p>
        </p:txBody>
      </p:sp>
      <p:sp>
        <p:nvSpPr>
          <p:cNvPr id="6" name="Pentagon 5"/>
          <p:cNvSpPr/>
          <p:nvPr/>
        </p:nvSpPr>
        <p:spPr>
          <a:xfrm>
            <a:off x="251520" y="4509120"/>
            <a:ext cx="4608512" cy="122413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Result</a:t>
            </a:r>
            <a:r>
              <a:rPr lang="en-GB" b="1" i="1" dirty="0">
                <a:solidFill>
                  <a:schemeClr val="tx1"/>
                </a:solidFill>
              </a:rPr>
              <a:t>: Messages are not fully received or understood, leading to hygiene errors and production issues</a:t>
            </a:r>
            <a:endParaRPr lang="en-US" b="1" i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20953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6768337" y="1392000"/>
            <a:ext cx="1542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Savion</a:t>
            </a:r>
            <a:r>
              <a:rPr lang="en-US" dirty="0"/>
              <a:t> (2022) </a:t>
            </a:r>
          </a:p>
        </p:txBody>
      </p:sp>
    </p:spTree>
    <p:extLst>
      <p:ext uri="{BB962C8B-B14F-4D97-AF65-F5344CB8AC3E}">
        <p14:creationId xmlns:p14="http://schemas.microsoft.com/office/powerpoint/2010/main" val="1011263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i="1" dirty="0">
                <a:latin typeface="Times New Roman" pitchFamily="18" charset="0"/>
                <a:cs typeface="Times New Roman" pitchFamily="18" charset="0"/>
              </a:rPr>
              <a:t>Schramm’s Model of Communication (1954)</a:t>
            </a:r>
            <a:endParaRPr lang="en-US" sz="36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79512" y="1916832"/>
            <a:ext cx="3822192" cy="20882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1" dirty="0">
                <a:latin typeface="Times New Roman" pitchFamily="18" charset="0"/>
                <a:cs typeface="Times New Roman" pitchFamily="18" charset="0"/>
              </a:rPr>
              <a:t>Overview of the Model:</a:t>
            </a:r>
            <a:endParaRPr lang="en-GB" i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Introduces the concept of </a:t>
            </a:r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shared field of experience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Emphasizes </a:t>
            </a:r>
            <a:r>
              <a:rPr lang="en-GB" sz="2000" b="1" dirty="0">
                <a:latin typeface="Times New Roman" pitchFamily="18" charset="0"/>
                <a:cs typeface="Times New Roman" pitchFamily="18" charset="0"/>
              </a:rPr>
              <a:t>feedback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and interaction for effective communication.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617031019"/>
              </p:ext>
            </p:extLst>
          </p:nvPr>
        </p:nvGraphicFramePr>
        <p:xfrm>
          <a:off x="4499992" y="2924944"/>
          <a:ext cx="439248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Flowchart: Decision 6"/>
          <p:cNvSpPr/>
          <p:nvPr/>
        </p:nvSpPr>
        <p:spPr>
          <a:xfrm>
            <a:off x="179512" y="4437112"/>
            <a:ext cx="4536504" cy="1872208"/>
          </a:xfrm>
          <a:prstGeom prst="flowChartDecisi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Outcome</a:t>
            </a:r>
            <a:r>
              <a:rPr lang="en-GB" dirty="0"/>
              <a:t>: Communication is </a:t>
            </a:r>
            <a:r>
              <a:rPr lang="en-GB" b="1" dirty="0"/>
              <a:t>one-way and ineffective</a:t>
            </a:r>
            <a:r>
              <a:rPr lang="en-GB" dirty="0"/>
              <a:t>.</a:t>
            </a: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12776"/>
            <a:ext cx="3108375" cy="1762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203848" y="630932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Syafrudin</a:t>
            </a:r>
            <a:r>
              <a:rPr lang="en-US" dirty="0"/>
              <a:t> et al., 2025)</a:t>
            </a:r>
          </a:p>
        </p:txBody>
      </p:sp>
      <p:sp>
        <p:nvSpPr>
          <p:cNvPr id="4" name="Rectangle 3"/>
          <p:cNvSpPr/>
          <p:nvPr/>
        </p:nvSpPr>
        <p:spPr>
          <a:xfrm>
            <a:off x="6978984" y="1043444"/>
            <a:ext cx="19255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(Beaumont, 2023)</a:t>
            </a:r>
          </a:p>
        </p:txBody>
      </p:sp>
    </p:spTree>
    <p:extLst>
      <p:ext uri="{BB962C8B-B14F-4D97-AF65-F5344CB8AC3E}">
        <p14:creationId xmlns:p14="http://schemas.microsoft.com/office/powerpoint/2010/main" val="1687955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i="1" dirty="0">
                <a:latin typeface="Times New Roman" pitchFamily="18" charset="0"/>
                <a:cs typeface="Times New Roman" pitchFamily="18" charset="0"/>
              </a:rPr>
              <a:t>Berlo’s SMCR Model (1960)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51520" y="1916832"/>
            <a:ext cx="3822192" cy="2045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Overview of the Model:</a:t>
            </a:r>
            <a:endParaRPr lang="en-GB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Focuses on four components: </a:t>
            </a:r>
            <a:r>
              <a:rPr lang="en-GB" sz="16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Source – Message – Channel – Receiver</a:t>
            </a:r>
            <a:endParaRPr lang="en-GB" sz="16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Highlights the importance of the </a:t>
            </a:r>
            <a:r>
              <a:rPr lang="en-GB" sz="16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communication skills</a:t>
            </a:r>
            <a:r>
              <a:rPr lang="en-GB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of the source and the </a:t>
            </a:r>
            <a:r>
              <a:rPr lang="en-GB" sz="16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attitude and knowledge</a:t>
            </a:r>
            <a:r>
              <a:rPr lang="en-GB" sz="16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of the receiver.</a:t>
            </a:r>
          </a:p>
          <a:p>
            <a:pPr marL="0" indent="0">
              <a:buNone/>
            </a:pPr>
            <a:endParaRPr lang="en-US" sz="16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888401239"/>
              </p:ext>
            </p:extLst>
          </p:nvPr>
        </p:nvGraphicFramePr>
        <p:xfrm>
          <a:off x="4644008" y="3068960"/>
          <a:ext cx="4255765" cy="3705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ardrop 5"/>
          <p:cNvSpPr/>
          <p:nvPr/>
        </p:nvSpPr>
        <p:spPr>
          <a:xfrm>
            <a:off x="1247" y="4797152"/>
            <a:ext cx="2376264" cy="187220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Breakdown occurs at </a:t>
            </a:r>
            <a:r>
              <a:rPr lang="en-GB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every stage</a:t>
            </a:r>
            <a:r>
              <a:rPr lang="en-GB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reducing effectiveness.</a:t>
            </a:r>
            <a:endParaRPr lang="en-US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375" y="3645024"/>
            <a:ext cx="3054884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84784"/>
            <a:ext cx="2599601" cy="177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6866236" y="1117822"/>
            <a:ext cx="21691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AirfareGoose</a:t>
            </a:r>
            <a:r>
              <a:rPr lang="en-US" dirty="0"/>
              <a:t> (2019) </a:t>
            </a:r>
          </a:p>
        </p:txBody>
      </p:sp>
      <p:sp>
        <p:nvSpPr>
          <p:cNvPr id="7" name="Rectangle 6"/>
          <p:cNvSpPr/>
          <p:nvPr/>
        </p:nvSpPr>
        <p:spPr>
          <a:xfrm>
            <a:off x="2402816" y="5489158"/>
            <a:ext cx="21691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AirfareGoose</a:t>
            </a:r>
            <a:r>
              <a:rPr lang="en-US" dirty="0"/>
              <a:t> (2019) </a:t>
            </a:r>
          </a:p>
        </p:txBody>
      </p:sp>
    </p:spTree>
    <p:extLst>
      <p:ext uri="{BB962C8B-B14F-4D97-AF65-F5344CB8AC3E}">
        <p14:creationId xmlns:p14="http://schemas.microsoft.com/office/powerpoint/2010/main" val="1107930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>
                <a:latin typeface="Times New Roman" pitchFamily="18" charset="0"/>
                <a:cs typeface="Times New Roman" pitchFamily="18" charset="0"/>
              </a:rPr>
              <a:t>Tuchman's Team Development Model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3777110"/>
              </p:ext>
            </p:extLst>
          </p:nvPr>
        </p:nvGraphicFramePr>
        <p:xfrm>
          <a:off x="395536" y="1916832"/>
          <a:ext cx="468052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Folded Corner 5"/>
          <p:cNvSpPr/>
          <p:nvPr/>
        </p:nvSpPr>
        <p:spPr>
          <a:xfrm>
            <a:off x="5580112" y="3969060"/>
            <a:ext cx="2952328" cy="2376264"/>
          </a:xfrm>
          <a:prstGeom prst="foldedCorner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Flight Foods' team is trapped in the </a:t>
            </a:r>
            <a:r>
              <a:rPr lang="en-GB" sz="1600" b="1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storming stage</a:t>
            </a:r>
            <a:r>
              <a:rPr lang="en-GB" sz="16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largely due to poor communication, inadequate leadership, and lack of training. Movement to “norming” requires intentional team-building efforts and communication improvements.</a:t>
            </a:r>
            <a:endParaRPr lang="en-US" sz="1600" i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7453" y="1988840"/>
            <a:ext cx="3297188" cy="1867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2"/>
          <p:cNvSpPr/>
          <p:nvPr/>
        </p:nvSpPr>
        <p:spPr>
          <a:xfrm>
            <a:off x="6919405" y="1649587"/>
            <a:ext cx="17075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Pinterest</a:t>
            </a:r>
            <a:r>
              <a:rPr lang="en-US" dirty="0"/>
              <a:t>, </a:t>
            </a:r>
            <a:r>
              <a:rPr lang="en-US" dirty="0" err="1"/>
              <a:t>n.d.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16813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 err="1">
                <a:latin typeface="Times New Roman" pitchFamily="18" charset="0"/>
                <a:cs typeface="Times New Roman" pitchFamily="18" charset="0"/>
              </a:rPr>
              <a:t>Belbin’s</a:t>
            </a:r>
            <a:r>
              <a:rPr lang="en-US" b="1" i="1" dirty="0">
                <a:latin typeface="Times New Roman" pitchFamily="18" charset="0"/>
                <a:cs typeface="Times New Roman" pitchFamily="18" charset="0"/>
              </a:rPr>
              <a:t> Team Roles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16061" y="1700808"/>
            <a:ext cx="3822192" cy="21179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Overview of the Model:</a:t>
            </a:r>
            <a:endParaRPr lang="en-GB" sz="1800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Identifies </a:t>
            </a:r>
            <a:r>
              <a:rPr lang="en-GB" sz="1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 team roles</a:t>
            </a:r>
            <a:r>
              <a:rPr lang="en-GB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(e.g., Coordinator, Team Worker, Implementer, Completer-Finisher, etc.).</a:t>
            </a:r>
          </a:p>
          <a:p>
            <a:r>
              <a:rPr lang="en-GB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Emphasizes the importance of </a:t>
            </a:r>
            <a:r>
              <a:rPr lang="en-GB" sz="1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role balance</a:t>
            </a:r>
            <a:r>
              <a:rPr lang="en-GB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for effective teams.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849486123"/>
              </p:ext>
            </p:extLst>
          </p:nvPr>
        </p:nvGraphicFramePr>
        <p:xfrm>
          <a:off x="4932040" y="2161050"/>
          <a:ext cx="3822700" cy="3446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/>
          <p:cNvSpPr/>
          <p:nvPr/>
        </p:nvSpPr>
        <p:spPr>
          <a:xfrm>
            <a:off x="5464731" y="5610280"/>
            <a:ext cx="28488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 dirty="0"/>
              <a:t>Application to Flight Foods:</a:t>
            </a:r>
          </a:p>
        </p:txBody>
      </p:sp>
      <p:sp>
        <p:nvSpPr>
          <p:cNvPr id="7" name="Rectangle 6"/>
          <p:cNvSpPr/>
          <p:nvPr/>
        </p:nvSpPr>
        <p:spPr>
          <a:xfrm rot="16200000">
            <a:off x="5333235" y="4046571"/>
            <a:ext cx="19848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i="1" dirty="0"/>
              <a:t>Missing Roles: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809849801"/>
              </p:ext>
            </p:extLst>
          </p:nvPr>
        </p:nvGraphicFramePr>
        <p:xfrm>
          <a:off x="277613" y="3849891"/>
          <a:ext cx="4680520" cy="2839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2" name="Rectangle 11"/>
          <p:cNvSpPr/>
          <p:nvPr/>
        </p:nvSpPr>
        <p:spPr>
          <a:xfrm>
            <a:off x="251520" y="3947871"/>
            <a:ext cx="2366353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defTabSz="266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400" b="1" i="1" dirty="0">
                <a:latin typeface="Times New Roman" pitchFamily="18" charset="0"/>
                <a:cs typeface="Times New Roman" pitchFamily="18" charset="0"/>
              </a:rPr>
              <a:t>Manager (Gary):</a:t>
            </a:r>
            <a:endParaRPr lang="en-US" sz="24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677" y="2210542"/>
            <a:ext cx="2026171" cy="1687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6325654" y="6453336"/>
            <a:ext cx="2206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(Calderon &amp; J, 2024)</a:t>
            </a:r>
          </a:p>
        </p:txBody>
      </p:sp>
      <p:sp>
        <p:nvSpPr>
          <p:cNvPr id="4" name="Rectangle 3"/>
          <p:cNvSpPr/>
          <p:nvPr/>
        </p:nvSpPr>
        <p:spPr>
          <a:xfrm>
            <a:off x="3950352" y="3947871"/>
            <a:ext cx="19255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(Beaumont, 2023)</a:t>
            </a:r>
          </a:p>
        </p:txBody>
      </p:sp>
    </p:spTree>
    <p:extLst>
      <p:ext uri="{BB962C8B-B14F-4D97-AF65-F5344CB8AC3E}">
        <p14:creationId xmlns:p14="http://schemas.microsoft.com/office/powerpoint/2010/main" val="1268339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Strategic Moves A Company Can Take To Improve Communication And Operational Efficiency (</a:t>
            </a:r>
            <a:r>
              <a:rPr lang="en-GB" sz="2400" b="1" i="1" dirty="0" err="1">
                <a:latin typeface="Times New Roman" pitchFamily="18" charset="0"/>
                <a:cs typeface="Times New Roman" pitchFamily="18" charset="0"/>
              </a:rPr>
              <a:t>Kolbeck</a:t>
            </a:r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, 2025)</a:t>
            </a:r>
            <a:endParaRPr lang="en-US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352109"/>
              </p:ext>
            </p:extLst>
          </p:nvPr>
        </p:nvGraphicFramePr>
        <p:xfrm>
          <a:off x="683568" y="1484784"/>
          <a:ext cx="8064897" cy="5199439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26882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82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882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1195">
                <a:tc>
                  <a:txBody>
                    <a:bodyPr/>
                    <a:lstStyle/>
                    <a:p>
                      <a:r>
                        <a:rPr lang="en-US" sz="1200" b="1" i="1" dirty="0">
                          <a:latin typeface="Times New Roman" pitchFamily="18" charset="0"/>
                          <a:cs typeface="Times New Roman" pitchFamily="18" charset="0"/>
                        </a:rPr>
                        <a:t>Strategic Move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US" sz="1200" b="1" i="1">
                          <a:latin typeface="Times New Roman" pitchFamily="18" charset="0"/>
                          <a:cs typeface="Times New Roman" pitchFamily="18" charset="0"/>
                        </a:rPr>
                        <a:t>Description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US" sz="1200" b="1" i="1" dirty="0">
                          <a:latin typeface="Times New Roman" pitchFamily="18" charset="0"/>
                          <a:cs typeface="Times New Roman" pitchFamily="18" charset="0"/>
                        </a:rPr>
                        <a:t>Expected Outcome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4779">
                <a:tc>
                  <a:txBody>
                    <a:bodyPr/>
                    <a:lstStyle/>
                    <a:p>
                      <a:r>
                        <a:rPr lang="en-US" sz="1200">
                          <a:latin typeface="Times New Roman" pitchFamily="18" charset="0"/>
                          <a:cs typeface="Times New Roman" pitchFamily="18" charset="0"/>
                        </a:rPr>
                        <a:t>1. Implement Language Training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Provide language courses for employees, especially non-native speakers.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Improved understanding of instructions and enhanced communication.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8884">
                <a:tc>
                  <a:txBody>
                    <a:bodyPr/>
                    <a:lstStyle/>
                    <a:p>
                      <a:r>
                        <a:rPr lang="en-US" sz="1200">
                          <a:latin typeface="Times New Roman" pitchFamily="18" charset="0"/>
                          <a:cs typeface="Times New Roman" pitchFamily="18" charset="0"/>
                        </a:rPr>
                        <a:t>2. Cultural Sensitivity Training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Conduct workshops to raise awareness of cultural differences and promote inclusivity.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Times New Roman" pitchFamily="18" charset="0"/>
                          <a:cs typeface="Times New Roman" pitchFamily="18" charset="0"/>
                        </a:rPr>
                        <a:t>Foster a more cohesive and respectful working environment</a:t>
                      </a:r>
                      <a:r>
                        <a:rPr lang="en-GB" sz="1200" baseline="0" dirty="0">
                          <a:latin typeface="Times New Roman" pitchFamily="18" charset="0"/>
                          <a:cs typeface="Times New Roman" pitchFamily="18" charset="0"/>
                        </a:rPr>
                        <a:t> (</a:t>
                      </a:r>
                      <a:r>
                        <a:rPr lang="en-GB" sz="1200" baseline="0" dirty="0" err="1">
                          <a:latin typeface="Times New Roman" pitchFamily="18" charset="0"/>
                          <a:cs typeface="Times New Roman" pitchFamily="18" charset="0"/>
                        </a:rPr>
                        <a:t>Kolbeck</a:t>
                      </a:r>
                      <a:r>
                        <a:rPr lang="en-GB" sz="1200" baseline="0" dirty="0">
                          <a:latin typeface="Times New Roman" pitchFamily="18" charset="0"/>
                          <a:cs typeface="Times New Roman" pitchFamily="18" charset="0"/>
                        </a:rPr>
                        <a:t>, 2025)</a:t>
                      </a:r>
                      <a:endParaRPr lang="en-GB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8884">
                <a:tc>
                  <a:txBody>
                    <a:bodyPr/>
                    <a:lstStyle/>
                    <a:p>
                      <a:r>
                        <a:rPr lang="en-US" sz="1200">
                          <a:latin typeface="Times New Roman" pitchFamily="18" charset="0"/>
                          <a:cs typeface="Times New Roman" pitchFamily="18" charset="0"/>
                        </a:rPr>
                        <a:t>3. Formalize Employee Onboarding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Introduce a structured onboarding process with clear food hygiene training.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Better-prepared staff with a clear understanding of safety standards.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8884"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4. Use Visual Communication Aids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Enhance signage and create multilingual, universally understood symbols.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Clearer instructions for employees with varying levels of language proficiency.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4779"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5. Integrate Technology (Translation Apps)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Implement digital tools to bridge communication gaps (e.g., real-time translation).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Improved real-time communication, especially for non-English speakers.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675"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6. Establish Regular Feedback Mechanisms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Set up regular check-ins between management and employees to address concerns and misunderstandings.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Increased clarity and proactive problem-solving.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4779"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7. Adopt a Team-Based Approach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Organize employees into smaller, manageable teams that can communicate more effectively.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Enhanced collaboration and stronger team dynamics.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8884">
                <a:tc>
                  <a:txBody>
                    <a:bodyPr/>
                    <a:lstStyle/>
                    <a:p>
                      <a:r>
                        <a:rPr lang="en-US" sz="1200">
                          <a:latin typeface="Times New Roman" pitchFamily="18" charset="0"/>
                          <a:cs typeface="Times New Roman" pitchFamily="18" charset="0"/>
                        </a:rPr>
                        <a:t>8. Cross-Functional Training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Encourage employees to learn about different departments and roles within the company.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Improved overall company coordination and understanding of roles.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675">
                <a:tc>
                  <a:txBody>
                    <a:bodyPr/>
                    <a:lstStyle/>
                    <a:p>
                      <a:r>
                        <a:rPr lang="en-US" sz="1200">
                          <a:latin typeface="Times New Roman" pitchFamily="18" charset="0"/>
                          <a:cs typeface="Times New Roman" pitchFamily="18" charset="0"/>
                        </a:rPr>
                        <a:t>9. Empower Middle Management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Train middle managers on effective communication, leadership, and conflict resolution.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Stronger leadership and smoother communication between employees and upper management.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8884">
                <a:tc>
                  <a:txBody>
                    <a:bodyPr/>
                    <a:lstStyle/>
                    <a:p>
                      <a:r>
                        <a:rPr lang="en-US" sz="1200">
                          <a:latin typeface="Times New Roman" pitchFamily="18" charset="0"/>
                          <a:cs typeface="Times New Roman" pitchFamily="18" charset="0"/>
                        </a:rPr>
                        <a:t>10. Implement Performance Reviews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latin typeface="Times New Roman" pitchFamily="18" charset="0"/>
                          <a:cs typeface="Times New Roman" pitchFamily="18" charset="0"/>
                        </a:rPr>
                        <a:t>Regularly assess employee performance and provide constructive feedback.</a:t>
                      </a:r>
                    </a:p>
                  </a:txBody>
                  <a:tcPr marL="22266" marR="22266" marT="11133" marB="11133" anchor="ctr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Times New Roman" pitchFamily="18" charset="0"/>
                          <a:cs typeface="Times New Roman" pitchFamily="18" charset="0"/>
                        </a:rPr>
                        <a:t>Continuous improvement and clear expectations for all employees.</a:t>
                      </a:r>
                    </a:p>
                  </a:txBody>
                  <a:tcPr marL="22266" marR="22266" marT="11133" marB="11133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5182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4048" y="188640"/>
            <a:ext cx="3812645" cy="1139801"/>
          </a:xfrm>
        </p:spPr>
        <p:txBody>
          <a:bodyPr/>
          <a:lstStyle/>
          <a:p>
            <a:r>
              <a:rPr lang="en-GB" b="1" i="1" dirty="0">
                <a:latin typeface="Times New Roman" pitchFamily="18" charset="0"/>
                <a:cs typeface="Times New Roman" pitchFamily="18" charset="0"/>
              </a:rPr>
              <a:t>Solutions  &amp; Recommendations </a:t>
            </a:r>
            <a:endParaRPr lang="en-US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3779912" y="1484784"/>
            <a:ext cx="5050905" cy="3739811"/>
          </a:xfrm>
        </p:spPr>
        <p:txBody>
          <a:bodyPr>
            <a:noAutofit/>
          </a:bodyPr>
          <a:lstStyle/>
          <a:p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Language and Communication Training</a:t>
            </a:r>
            <a:endParaRPr lang="en-GB" sz="12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Provide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basic English language support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tailored to food safety vocabulary.</a:t>
            </a: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Use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visual aids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and multilingual materials for clarity.</a:t>
            </a:r>
          </a:p>
          <a:p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Cross-Cultural Awareness Workshops</a:t>
            </a:r>
            <a:endParaRPr lang="en-GB" sz="12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Promote understanding of different work ethics, hygiene practices, and communication styles.</a:t>
            </a: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Reduce stereotypes and promote respect within teams.</a:t>
            </a:r>
          </a:p>
          <a:p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Formal Food Hygiene Training</a:t>
            </a:r>
            <a:endParaRPr lang="en-GB" sz="12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Mandatory training for all new hires in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food safety and hygiene standards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Ensure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certification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before starting work.</a:t>
            </a:r>
          </a:p>
          <a:p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Leadership and Team Development</a:t>
            </a:r>
            <a:endParaRPr lang="en-GB" sz="12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Train Gary in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inclusive leadership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emotional intelligence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Encourage use of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Tuchman's model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to intentionally develop team maturity.</a:t>
            </a:r>
          </a:p>
          <a:p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Role Assignment Using Belbin’s Model</a:t>
            </a:r>
            <a:endParaRPr lang="en-GB" sz="12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Identify team members’ strengths and assign roles accordingly.</a:t>
            </a: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Fill missing roles like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Coordinator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Team Worker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and </a:t>
            </a:r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Completer-Finisher</a:t>
            </a:r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en-GB" sz="12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 Establish Feedback Loops</a:t>
            </a:r>
            <a:endParaRPr lang="en-GB" sz="12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Regular team meetings to discuss issues openly.</a:t>
            </a:r>
          </a:p>
          <a:p>
            <a:r>
              <a:rPr lang="en-GB" sz="12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Allow workers to provide feedback on processes and communication.</a:t>
            </a:r>
          </a:p>
          <a:p>
            <a:endParaRPr lang="en-US" sz="12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49" r="12849"/>
          <a:stretch>
            <a:fillRect/>
          </a:stretch>
        </p:blipFill>
        <p:spPr bwMode="auto">
          <a:xfrm>
            <a:off x="179388" y="1557338"/>
            <a:ext cx="3565525" cy="292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83568" y="580526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Tzachor</a:t>
            </a:r>
            <a:r>
              <a:rPr lang="en-US" dirty="0"/>
              <a:t>, 2024)</a:t>
            </a:r>
          </a:p>
        </p:txBody>
      </p:sp>
      <p:sp>
        <p:nvSpPr>
          <p:cNvPr id="4" name="Rectangle 3"/>
          <p:cNvSpPr/>
          <p:nvPr/>
        </p:nvSpPr>
        <p:spPr>
          <a:xfrm>
            <a:off x="755576" y="4581128"/>
            <a:ext cx="19255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(Beaumont, 2023)</a:t>
            </a:r>
          </a:p>
        </p:txBody>
      </p:sp>
    </p:spTree>
    <p:extLst>
      <p:ext uri="{BB962C8B-B14F-4D97-AF65-F5344CB8AC3E}">
        <p14:creationId xmlns:p14="http://schemas.microsoft.com/office/powerpoint/2010/main" val="34381674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THANKS FOR ATTENDING</a:t>
            </a:r>
            <a:endParaRPr lang="en-US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90" r="17390"/>
          <a:stretch>
            <a:fillRect/>
          </a:stretch>
        </p:blipFill>
        <p:spPr bwMode="auto">
          <a:xfrm>
            <a:off x="107504" y="908720"/>
            <a:ext cx="4613690" cy="3785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3874">
            <a:off x="4427984" y="3140968"/>
            <a:ext cx="4391025" cy="2933700"/>
          </a:xfrm>
          <a:prstGeom prst="round2DiagRect">
            <a:avLst>
              <a:gd name="adj1" fmla="val 16667"/>
              <a:gd name="adj2" fmla="val 14453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267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2060848"/>
            <a:ext cx="867645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Calderon, N., &amp; J, N. B. J. (2024). EXPLORING COMMUNICATION DYNAMICS AT a FOOD MANUFACTURING COMPANY: AN INTERVIEW-BASED STUDY. </a:t>
            </a:r>
            <a:r>
              <a:rPr lang="en-US" sz="1400" i="1" dirty="0"/>
              <a:t>International Journal of Education Humanities and Social Science</a:t>
            </a:r>
            <a:r>
              <a:rPr lang="en-US" sz="1400" dirty="0"/>
              <a:t>, </a:t>
            </a:r>
            <a:r>
              <a:rPr lang="en-US" sz="1400" i="1" dirty="0"/>
              <a:t>07</a:t>
            </a:r>
            <a:r>
              <a:rPr lang="en-US" sz="1400" dirty="0"/>
              <a:t>(02), 300–309. https://doi.org/10.54922/ijehss.2024.0682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 err="1"/>
              <a:t>Kolbeck</a:t>
            </a:r>
            <a:r>
              <a:rPr lang="en-US" sz="1400" dirty="0"/>
              <a:t>, P. (2025, May 19). </a:t>
            </a:r>
            <a:r>
              <a:rPr lang="en-US" sz="1400" i="1" dirty="0"/>
              <a:t>Communication Issues in Food &amp; Beverage Production | </a:t>
            </a:r>
            <a:r>
              <a:rPr lang="en-US" sz="1400" i="1" dirty="0" err="1"/>
              <a:t>weavix</a:t>
            </a:r>
            <a:r>
              <a:rPr lang="en-US" sz="1400" i="1" dirty="0"/>
              <a:t>®</a:t>
            </a:r>
            <a:r>
              <a:rPr lang="en-US" sz="1400" dirty="0"/>
              <a:t>. </a:t>
            </a:r>
            <a:r>
              <a:rPr lang="en-US" sz="1400" dirty="0" err="1"/>
              <a:t>Weavix</a:t>
            </a:r>
            <a:r>
              <a:rPr lang="en-US" sz="1400" dirty="0"/>
              <a:t>® | Walt Smart Radios for Frontline Teams. https://weavix.com/blogs/communication-issues-food-and-beverage-manufacturing/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 err="1"/>
              <a:t>Syafrudin</a:t>
            </a:r>
            <a:r>
              <a:rPr lang="en-US" sz="1400" dirty="0"/>
              <a:t>, M., </a:t>
            </a:r>
            <a:r>
              <a:rPr lang="en-US" sz="1400" dirty="0" err="1"/>
              <a:t>Alfian</a:t>
            </a:r>
            <a:r>
              <a:rPr lang="en-US" sz="1400" dirty="0"/>
              <a:t>, G., &amp; </a:t>
            </a:r>
            <a:r>
              <a:rPr lang="en-US" sz="1400" dirty="0" err="1"/>
              <a:t>Fitriyani</a:t>
            </a:r>
            <a:r>
              <a:rPr lang="en-US" sz="1400" dirty="0"/>
              <a:t>, N. L. (2025, May 30). </a:t>
            </a:r>
            <a:r>
              <a:rPr lang="en-US" sz="1400" i="1" dirty="0"/>
              <a:t>Smartphone-Based Food Traceability System using </a:t>
            </a:r>
            <a:r>
              <a:rPr lang="en-US" sz="1400" i="1" dirty="0" err="1"/>
              <a:t>NoSQL</a:t>
            </a:r>
            <a:r>
              <a:rPr lang="en-US" sz="1400" i="1" dirty="0"/>
              <a:t> Database</a:t>
            </a:r>
            <a:r>
              <a:rPr lang="en-US" sz="1400" dirty="0"/>
              <a:t>. arXiv.org. https://arxiv.org/abs/2506.02033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 err="1"/>
              <a:t>Tzachor</a:t>
            </a:r>
            <a:r>
              <a:rPr lang="en-US" sz="1400" dirty="0"/>
              <a:t>, A. (2024, June 10). </a:t>
            </a:r>
            <a:r>
              <a:rPr lang="en-US" sz="1400" i="1" dirty="0"/>
              <a:t>Enhancing food safety in supply chains: The potential role of large language models in preventing campylobacter contamination</a:t>
            </a:r>
            <a:r>
              <a:rPr lang="en-US" sz="1400" dirty="0"/>
              <a:t>. arXiv.org. </a:t>
            </a:r>
            <a:r>
              <a:rPr lang="en-US" sz="1400" dirty="0">
                <a:hlinkClick r:id="rId2"/>
              </a:rPr>
              <a:t>https://arxiv.org/abs/2406.06049</a:t>
            </a:r>
            <a:endParaRPr lang="en-US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/>
              <a:t>Beaumont, E. (2023, July 11). </a:t>
            </a:r>
            <a:r>
              <a:rPr lang="en-GB" sz="1400" i="1" dirty="0"/>
              <a:t>What I learnt at the UK's biggest plane food factory</a:t>
            </a:r>
            <a:r>
              <a:rPr lang="en-GB" sz="1400" dirty="0"/>
              <a:t>. The Telegraph. </a:t>
            </a:r>
            <a:r>
              <a:rPr lang="en-GB" sz="1400" dirty="0">
                <a:hlinkClick r:id="rId3"/>
              </a:rPr>
              <a:t>https://www.telegraph.co.uk/travel/travel-truths/gate-gourmet-uk-biggest-plane-food-factory-heathrow/</a:t>
            </a:r>
            <a:endParaRPr lang="en-GB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err="1"/>
              <a:t>AirfareGoose</a:t>
            </a:r>
            <a:r>
              <a:rPr lang="en-GB" sz="1400" dirty="0"/>
              <a:t>. (2019, November 26). </a:t>
            </a:r>
            <a:r>
              <a:rPr lang="en-GB" sz="1400" i="1" dirty="0"/>
              <a:t>Interesting facts about flight food for your next flight to India</a:t>
            </a:r>
            <a:r>
              <a:rPr lang="en-GB" sz="1400" dirty="0"/>
              <a:t>. </a:t>
            </a:r>
            <a:r>
              <a:rPr lang="en-GB" sz="1400" dirty="0">
                <a:hlinkClick r:id="rId4"/>
              </a:rPr>
              <a:t>https://airfaregoose.com/interesting-facts-about-flight-food/</a:t>
            </a:r>
            <a:endParaRPr lang="en-GB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err="1"/>
              <a:t>Savion</a:t>
            </a:r>
            <a:r>
              <a:rPr lang="en-GB" sz="1400" dirty="0"/>
              <a:t>, H. (2022, April 23). </a:t>
            </a:r>
            <a:r>
              <a:rPr lang="en-GB" sz="1400" i="1" dirty="0"/>
              <a:t>Which airline has the best food on board</a:t>
            </a:r>
            <a:r>
              <a:rPr lang="en-GB" sz="1400" dirty="0"/>
              <a:t>. </a:t>
            </a:r>
            <a:r>
              <a:rPr lang="en-GB" sz="1400" dirty="0" err="1"/>
              <a:t>Savion</a:t>
            </a:r>
            <a:r>
              <a:rPr lang="en-GB" sz="1400" dirty="0"/>
              <a:t> Has Villarreal. </a:t>
            </a:r>
            <a:r>
              <a:rPr lang="en-GB" sz="1400" dirty="0">
                <a:hlinkClick r:id="rId5"/>
              </a:rPr>
              <a:t>https://savion-has-villarreal.blogspot.com/2022/04/which-airline-has-best-food-on-board.html</a:t>
            </a:r>
            <a:endParaRPr lang="en-GB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err="1"/>
              <a:t>Pinterest</a:t>
            </a:r>
            <a:r>
              <a:rPr lang="en-GB" sz="1400" dirty="0"/>
              <a:t>. (</a:t>
            </a:r>
            <a:r>
              <a:rPr lang="en-GB" sz="1400" dirty="0" err="1"/>
              <a:t>n.d.</a:t>
            </a:r>
            <a:r>
              <a:rPr lang="en-GB" sz="1400" dirty="0"/>
              <a:t>). </a:t>
            </a:r>
            <a:r>
              <a:rPr lang="en-GB" sz="1400" i="1" dirty="0"/>
              <a:t>United Airlines first class meal</a:t>
            </a:r>
            <a:r>
              <a:rPr lang="en-GB" sz="1400" dirty="0"/>
              <a:t>. </a:t>
            </a:r>
            <a:r>
              <a:rPr lang="en-GB" sz="1400" dirty="0" err="1"/>
              <a:t>Pinterest</a:t>
            </a:r>
            <a:r>
              <a:rPr lang="en-GB" sz="1400" dirty="0"/>
              <a:t>. </a:t>
            </a:r>
            <a:r>
              <a:rPr lang="en-GB" sz="1400" dirty="0">
                <a:hlinkClick r:id="rId6"/>
              </a:rPr>
              <a:t>https://www.pinterest.com/pin/united-airlines-first-class-meal--9359111708409626/</a:t>
            </a:r>
            <a:endParaRPr lang="en-GB" sz="14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057808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139</TotalTime>
  <Words>1571</Words>
  <Application>Microsoft Office PowerPoint</Application>
  <PresentationFormat>On-screen Show (4:3)</PresentationFormat>
  <Paragraphs>143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Candara</vt:lpstr>
      <vt:lpstr>Symbol</vt:lpstr>
      <vt:lpstr>Times New Roman</vt:lpstr>
      <vt:lpstr>Waveform</vt:lpstr>
      <vt:lpstr>"Communication Barriers and Solutions in a Multicultural Workplace: A Case Study of Flight Foods Ltd."</vt:lpstr>
      <vt:lpstr>Introduction to the Case Study: Flight Foods Ltd.</vt:lpstr>
      <vt:lpstr>Key Communication Barriers at Flight Foods Ltd.</vt:lpstr>
      <vt:lpstr>PowerPoint Presentation</vt:lpstr>
      <vt:lpstr>Shannon and Weaver Model (1949)</vt:lpstr>
      <vt:lpstr>Schramm’s Model of Communication (1954)</vt:lpstr>
      <vt:lpstr>Berlo’s SMCR Model (1960)</vt:lpstr>
      <vt:lpstr>Tuchman's Team Development Model</vt:lpstr>
      <vt:lpstr>Belbin’s Team Roles Model</vt:lpstr>
      <vt:lpstr>Strategic Moves A Company Can Take To Improve Communication And Operational Efficiency (Kolbeck, 2025)</vt:lpstr>
      <vt:lpstr>Solutions  &amp; Recommendations </vt:lpstr>
      <vt:lpstr>THANKS FOR ATTENDING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"Communication Barriers and Solutions in a Multicultural Workplace: A Case Study of Flight Foods Ltd."</dc:title>
  <dc:creator>dell</dc:creator>
  <cp:lastModifiedBy>Igor Balaz</cp:lastModifiedBy>
  <cp:revision>13</cp:revision>
  <dcterms:created xsi:type="dcterms:W3CDTF">2025-06-27T04:52:24Z</dcterms:created>
  <dcterms:modified xsi:type="dcterms:W3CDTF">2025-11-24T09:09:11Z</dcterms:modified>
</cp:coreProperties>
</file>