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72" autoAdjust="0"/>
    <p:restoredTop sz="94660"/>
  </p:normalViewPr>
  <p:slideViewPr>
    <p:cSldViewPr snapToGrid="0">
      <p:cViewPr>
        <p:scale>
          <a:sx n="48" d="100"/>
          <a:sy n="48" d="100"/>
        </p:scale>
        <p:origin x="67" y="6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E6477E-7DD3-46D8-A7C6-575C5077C895}" type="datetimeFigureOut">
              <a:rPr lang="en-IN" smtClean="0"/>
              <a:t>28-04-2026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8AF023-6DC0-4B6E-8496-9D3AA3499790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353928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8AF023-6DC0-4B6E-8496-9D3AA3499790}" type="slidenum">
              <a:rPr lang="en-IN" smtClean="0"/>
              <a:t>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819556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DB1557-43CD-1859-81FA-44563E342B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5A7C3E-D1A6-CB43-42C9-C7021343E25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C98CFD-D972-4112-4C0C-DF542239F1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879D1-E75A-4D12-BF6C-14092B8783B2}" type="datetimeFigureOut">
              <a:rPr lang="en-IN" smtClean="0"/>
              <a:t>28-04-2026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84CB49-5D73-D104-0B49-469BC0E86E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15435D-99F4-866F-D6A4-A36E390799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109A7-C76D-441A-B62C-964D411E17B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882635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604966-3CBE-AFCB-E880-81DD38627E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B0508E-D1AC-06E5-59A2-7F8678FD5B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9542E2-7814-D485-A581-75313CFEE4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879D1-E75A-4D12-BF6C-14092B8783B2}" type="datetimeFigureOut">
              <a:rPr lang="en-IN" smtClean="0"/>
              <a:t>28-04-2026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B8F138-D325-F5E8-5D5F-A19508EBC8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CCDA87-F361-0BE6-BE08-E37B35FF9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109A7-C76D-441A-B62C-964D411E17B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321519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5144BF-A21C-DC6C-7009-AD7C0FF595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D8EAE8-E078-6AA9-5CA3-8FE1D038F9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30AD1E-7255-A107-3A79-DBDAD5B431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879D1-E75A-4D12-BF6C-14092B8783B2}" type="datetimeFigureOut">
              <a:rPr lang="en-IN" smtClean="0"/>
              <a:t>28-04-2026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91DF59-806E-3DA9-527E-36355E6250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959DD5-493E-B08A-BB11-CF4E33DF0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109A7-C76D-441A-B62C-964D411E17B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282732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520B1B-E55D-856C-8A14-9B224ACA76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30CD7C-8892-F5F2-9ED1-CE46B7E001C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629B59-6065-6111-7FEE-86BD72FFB4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94C800-E46B-1C33-1920-6D229DA1FB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879D1-E75A-4D12-BF6C-14092B8783B2}" type="datetimeFigureOut">
              <a:rPr lang="en-IN" smtClean="0"/>
              <a:t>28-04-2026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DCB85E-3A6F-3821-257C-1CA8D35F62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D5DD48-4F73-8257-6C69-E490C484E0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109A7-C76D-441A-B62C-964D411E17B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912113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701AE3-5042-6793-A1EA-B0C93A505C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907D8-9BD3-7A9E-0870-DF6F1A80CE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F56DF8-2413-3C2B-DCA8-E1FB892859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726C6C2-279B-3EA7-9A0A-46AF79C52B0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5A99165-4581-C266-E513-98A2AB0CA70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0E2853A-D2B9-48B9-5274-ED94A7F24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879D1-E75A-4D12-BF6C-14092B8783B2}" type="datetimeFigureOut">
              <a:rPr lang="en-IN" smtClean="0"/>
              <a:t>28-04-2026</a:t>
            </a:fld>
            <a:endParaRPr lang="en-IN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E62C979-1E86-FB75-2C91-F5F682431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89D829-E560-54D9-2908-4EE32436DD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109A7-C76D-441A-B62C-964D411E17B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424160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5708E8-AE21-59C1-C7CD-B1EB17513F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B954087-FC4A-BF15-8BA2-4368DE9939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879D1-E75A-4D12-BF6C-14092B8783B2}" type="datetimeFigureOut">
              <a:rPr lang="en-IN" smtClean="0"/>
              <a:t>28-04-2026</a:t>
            </a:fld>
            <a:endParaRPr lang="en-IN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7CBD86C-B926-58C2-8033-63E1957636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209B56-2EEB-6AC0-3C9E-858003FBEC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109A7-C76D-441A-B62C-964D411E17B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795487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D4B5655-9DD7-F021-55DD-494B2AA1C6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879D1-E75A-4D12-BF6C-14092B8783B2}" type="datetimeFigureOut">
              <a:rPr lang="en-IN" smtClean="0"/>
              <a:t>28-04-2026</a:t>
            </a:fld>
            <a:endParaRPr lang="en-IN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E87815F-1A83-8DD1-DA69-3F253C98C9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794B21-312B-AEFD-B876-07B1E46605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109A7-C76D-441A-B62C-964D411E17B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5737412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A80631-C1E2-7E63-BA93-A01FF0942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58DEE6-BA0B-9965-BFF7-4C721B34FF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A3A39E2-96B9-454F-485C-F6234AD6F1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8EA651-0DEC-3315-EA9D-EFC31992DC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879D1-E75A-4D12-BF6C-14092B8783B2}" type="datetimeFigureOut">
              <a:rPr lang="en-IN" smtClean="0"/>
              <a:t>28-04-2026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08BB06-F4C6-5ED3-8EAA-F3D7E18F0F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DD78B5-A419-36C0-BA7D-C9118A2C05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109A7-C76D-441A-B62C-964D411E17B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0000044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F101D4-00CA-6836-D41A-1CDDAFF91B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15EAB5D-9DE8-994A-498C-E60642D4DE3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8438DD-7E6A-09CB-6D33-0E060F68F1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A0B546-D881-8976-D9CE-3A02ED36A3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879D1-E75A-4D12-BF6C-14092B8783B2}" type="datetimeFigureOut">
              <a:rPr lang="en-IN" smtClean="0"/>
              <a:t>28-04-2026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BD691C-5839-A4B6-3E83-E2A3FA9D30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97C8F6-006F-37FD-16C1-7AD3357BE3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109A7-C76D-441A-B62C-964D411E17B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5176536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618301-938C-32C4-8D63-9C6AD56EF0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B02CD80-DD97-3E64-9702-E537C93614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516ACE-B1B9-392E-18BA-C7FF1D0249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879D1-E75A-4D12-BF6C-14092B8783B2}" type="datetimeFigureOut">
              <a:rPr lang="en-IN" smtClean="0"/>
              <a:t>28-04-2026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7128BA-D3A8-9001-A4FC-86907C5E49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A90A41-C073-BAB3-BE6D-B8B298E31F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109A7-C76D-441A-B62C-964D411E17B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537436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2493D41-78DD-A774-3A69-C3FA71292E3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785DE9C-2722-C4EF-8F83-111511125C9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EF89C5-A9CE-4F32-F9EE-31926CAFD7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B879D1-E75A-4D12-BF6C-14092B8783B2}" type="datetimeFigureOut">
              <a:rPr lang="en-IN" smtClean="0"/>
              <a:t>28-04-2026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DA0793-4EB1-523B-DD2F-255F15591D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388AA2-17AA-216B-C82B-AD473E5062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109A7-C76D-441A-B62C-964D411E17B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18046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4375F43-4207-AF9C-6717-BF6057F18F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CD6828-8936-8C11-6471-1FD2A2C83A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1BFDC9-3709-83CE-911D-465394CB26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5B879D1-E75A-4D12-BF6C-14092B8783B2}" type="datetimeFigureOut">
              <a:rPr lang="en-IN" smtClean="0"/>
              <a:t>28-04-2026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5E211F-7BFF-4EE1-3AB0-0A8F317DE5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BA9DC6-456F-7DE6-3A55-FB9710EE286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9C109A7-C76D-441A-B62C-964D411E17B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133390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7707ED-5290-52F0-6AF2-AE09D6B923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519235"/>
            <a:ext cx="9144000" cy="990727"/>
          </a:xfrm>
        </p:spPr>
        <p:txBody>
          <a:bodyPr/>
          <a:lstStyle/>
          <a:p>
            <a:endParaRPr lang="en-IN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9550C4A-404E-5F3F-09DA-67D0BFA8CF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8659" y="493493"/>
            <a:ext cx="5474682" cy="1780186"/>
          </a:xfrm>
          <a:prstGeom prst="rect">
            <a:avLst/>
          </a:prstGeom>
        </p:spPr>
      </p:pic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36153CA5-7B52-DB0A-DD29-7E2710D37AA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45995024"/>
              </p:ext>
            </p:extLst>
          </p:nvPr>
        </p:nvGraphicFramePr>
        <p:xfrm>
          <a:off x="736600" y="2042601"/>
          <a:ext cx="10718800" cy="263347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718800">
                  <a:extLst>
                    <a:ext uri="{9D8B030D-6E8A-4147-A177-3AD203B41FA5}">
                      <a16:colId xmlns:a16="http://schemas.microsoft.com/office/drawing/2014/main" val="572982551"/>
                    </a:ext>
                  </a:extLst>
                </a:gridCol>
              </a:tblGrid>
              <a:tr h="867602">
                <a:tc>
                  <a:txBody>
                    <a:bodyPr/>
                    <a:lstStyle/>
                    <a:p>
                      <a:pPr algn="l">
                        <a:lnSpc>
                          <a:spcPct val="90000"/>
                        </a:lnSpc>
                        <a:buNone/>
                      </a:pPr>
                      <a:r>
                        <a:rPr lang="en-GB" sz="54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Digital Forensic Investigation of Corporate Espionage</a:t>
                      </a:r>
                      <a:br>
                        <a:rPr lang="en-GB" sz="36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</a:br>
                      <a:r>
                        <a:rPr lang="en-GB" sz="36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            </a:t>
                      </a:r>
                    </a:p>
                    <a:p>
                      <a:pPr algn="l">
                        <a:lnSpc>
                          <a:spcPct val="90000"/>
                        </a:lnSpc>
                        <a:buNone/>
                      </a:pPr>
                      <a:r>
                        <a:rPr lang="en-GB" sz="36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            </a:t>
                      </a:r>
                      <a:r>
                        <a:rPr lang="en-GB" sz="4800" i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 Case Study of Quantum Tech</a:t>
                      </a:r>
                      <a:endParaRPr lang="en-IN" sz="480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18745" marR="118745" marT="0" marB="0"/>
                </a:tc>
                <a:extLst>
                  <a:ext uri="{0D108BD9-81ED-4DB2-BD59-A6C34878D82A}">
                    <a16:rowId xmlns:a16="http://schemas.microsoft.com/office/drawing/2014/main" val="2590853843"/>
                  </a:ext>
                </a:extLst>
              </a:tr>
            </a:tbl>
          </a:graphicData>
        </a:graphic>
      </p:graphicFrame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54733EBF-B115-50B7-8045-1431375D915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16762914"/>
              </p:ext>
            </p:extLst>
          </p:nvPr>
        </p:nvGraphicFramePr>
        <p:xfrm>
          <a:off x="2692400" y="4693918"/>
          <a:ext cx="6827520" cy="18288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827520">
                  <a:extLst>
                    <a:ext uri="{9D8B030D-6E8A-4147-A177-3AD203B41FA5}">
                      <a16:colId xmlns:a16="http://schemas.microsoft.com/office/drawing/2014/main" val="887558571"/>
                    </a:ext>
                  </a:extLst>
                </a:gridCol>
              </a:tblGrid>
              <a:tr h="1706878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IN" sz="20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Module: Digital Forensics Analysis </a:t>
                      </a:r>
                    </a:p>
                    <a:p>
                      <a:pPr algn="l">
                        <a:buNone/>
                      </a:pPr>
                      <a:r>
                        <a:rPr lang="en-IN" sz="20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ACCA7031 - Report                         </a:t>
                      </a:r>
                    </a:p>
                    <a:p>
                      <a:pPr algn="l">
                        <a:buNone/>
                      </a:pPr>
                      <a:r>
                        <a:rPr lang="en-IN" sz="20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Student Name: Gopika Virakan Valappil                                        Student ID: 2436585                         </a:t>
                      </a:r>
                    </a:p>
                    <a:p>
                      <a:pPr algn="l">
                        <a:buNone/>
                      </a:pPr>
                      <a:r>
                        <a:rPr lang="en-IN" sz="20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Program: MSc Cybersecurity &amp; Digital Forensics                                        Submitted To: Dr. Mohamed Ghanem</a:t>
                      </a:r>
                      <a:endParaRPr lang="en-IN" sz="1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18745" marR="118745" marT="0" marB="0"/>
                </a:tc>
                <a:extLst>
                  <a:ext uri="{0D108BD9-81ED-4DB2-BD59-A6C34878D82A}">
                    <a16:rowId xmlns:a16="http://schemas.microsoft.com/office/drawing/2014/main" val="318965639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899769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6059EE-68C3-A880-3DE0-494EF0F348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CASE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46287C-C878-C2B0-CBB4-07C6A8EC12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Unauthorised access detected within the QT-AI-2025 patent repository </a:t>
            </a:r>
          </a:p>
          <a:p>
            <a: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Suspicious activity traced to Emma (Senior Engineer) </a:t>
            </a:r>
          </a:p>
          <a:p>
            <a: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Evidence indicates an attempted transfer of proprietary data to NexGen Circuits </a:t>
            </a:r>
          </a:p>
          <a:p>
            <a: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Individuals Involved:</a:t>
            </a:r>
          </a:p>
          <a:p>
            <a: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Joe – acted as an intermediary facilitating communication </a:t>
            </a:r>
          </a:p>
          <a:p>
            <a: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Norman – identified as the prospective buyer </a:t>
            </a:r>
          </a:p>
          <a:p>
            <a:pPr marL="0" indent="0">
              <a:buNone/>
            </a:pPr>
            <a:b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3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3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Investigation Objectives</a:t>
            </a:r>
          </a:p>
          <a:p>
            <a: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Conduct forensic analysis of acquired digital evidence </a:t>
            </a:r>
          </a:p>
          <a:p>
            <a: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Reconstruct the sequence of events across multiple devices </a:t>
            </a:r>
          </a:p>
          <a:p>
            <a: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Establish involvement, intent, and evidential links </a:t>
            </a:r>
          </a:p>
          <a:p>
            <a: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 potential legal and organisational actions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0498181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0FE264-801E-8E04-7C63-737A89C140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INVESTIGATION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A4E32A-2BC2-3E0C-1CCC-0BCBDBF2DE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Ensure forensically sound acquisition and preservation of digital evidence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Perform detailed analysis of communication artefacts across platforms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Examine data associated with the QT-AI-2025 intellectual property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Reconstruct a chronological sequence of events from multi-device sources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Determine roles, interactions, and intent of involved individuals </a:t>
            </a:r>
          </a:p>
          <a:p>
            <a:pPr marL="0" indent="0">
              <a:buNone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All procedures aligned with recognised forensic frameworks and standards [1], [2]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7460796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4BC37-A38F-4A14-8D06-203841FF41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EVIDENCE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981AEC-8A77-55A3-264B-C119B4DBFE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554855"/>
          </a:xfrm>
        </p:spPr>
        <p:txBody>
          <a:bodyPr>
            <a:normAutofit lnSpcReduction="10000"/>
          </a:bodyPr>
          <a:lstStyle/>
          <a:p>
            <a:endParaRPr lang="en-GB" sz="2600" dirty="0"/>
          </a:p>
          <a:p>
            <a:endParaRPr lang="en-GB" sz="2600" dirty="0"/>
          </a:p>
          <a:p>
            <a:endParaRPr lang="en-GB" sz="2600" dirty="0"/>
          </a:p>
          <a:p>
            <a:endParaRPr lang="en-GB" sz="2600" dirty="0"/>
          </a:p>
          <a:p>
            <a:endParaRPr lang="en-GB" sz="2600" dirty="0"/>
          </a:p>
          <a:p>
            <a:endParaRPr lang="en-GB" sz="2600" dirty="0"/>
          </a:p>
          <a:p>
            <a:endParaRPr lang="en-GB" sz="2600" dirty="0"/>
          </a:p>
          <a:p>
            <a:endParaRPr lang="en-GB" sz="2600" dirty="0"/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Chain of custody maintained throughout investigation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Evidence integrity preserved</a:t>
            </a: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9C1694F-3689-E0AE-63A5-A40BD2124B3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1504246"/>
              </p:ext>
            </p:extLst>
          </p:nvPr>
        </p:nvGraphicFramePr>
        <p:xfrm>
          <a:off x="838200" y="1690688"/>
          <a:ext cx="9423401" cy="3448176"/>
        </p:xfrm>
        <a:graphic>
          <a:graphicData uri="http://schemas.openxmlformats.org/drawingml/2006/table">
            <a:tbl>
              <a:tblPr firstRow="1" firstCol="1" bandRow="1"/>
              <a:tblGrid>
                <a:gridCol w="1536833">
                  <a:extLst>
                    <a:ext uri="{9D8B030D-6E8A-4147-A177-3AD203B41FA5}">
                      <a16:colId xmlns:a16="http://schemas.microsoft.com/office/drawing/2014/main" val="3503555722"/>
                    </a:ext>
                  </a:extLst>
                </a:gridCol>
                <a:gridCol w="1541487">
                  <a:extLst>
                    <a:ext uri="{9D8B030D-6E8A-4147-A177-3AD203B41FA5}">
                      <a16:colId xmlns:a16="http://schemas.microsoft.com/office/drawing/2014/main" val="3761032896"/>
                    </a:ext>
                  </a:extLst>
                </a:gridCol>
                <a:gridCol w="1157627">
                  <a:extLst>
                    <a:ext uri="{9D8B030D-6E8A-4147-A177-3AD203B41FA5}">
                      <a16:colId xmlns:a16="http://schemas.microsoft.com/office/drawing/2014/main" val="581180207"/>
                    </a:ext>
                  </a:extLst>
                </a:gridCol>
                <a:gridCol w="1711315">
                  <a:extLst>
                    <a:ext uri="{9D8B030D-6E8A-4147-A177-3AD203B41FA5}">
                      <a16:colId xmlns:a16="http://schemas.microsoft.com/office/drawing/2014/main" val="2395074687"/>
                    </a:ext>
                  </a:extLst>
                </a:gridCol>
                <a:gridCol w="1957916">
                  <a:extLst>
                    <a:ext uri="{9D8B030D-6E8A-4147-A177-3AD203B41FA5}">
                      <a16:colId xmlns:a16="http://schemas.microsoft.com/office/drawing/2014/main" val="1129176360"/>
                    </a:ext>
                  </a:extLst>
                </a:gridCol>
                <a:gridCol w="1518223">
                  <a:extLst>
                    <a:ext uri="{9D8B030D-6E8A-4147-A177-3AD203B41FA5}">
                      <a16:colId xmlns:a16="http://schemas.microsoft.com/office/drawing/2014/main" val="2510554577"/>
                    </a:ext>
                  </a:extLst>
                </a:gridCol>
              </a:tblGrid>
              <a:tr h="603026">
                <a:tc>
                  <a:txBody>
                    <a:bodyPr/>
                    <a:lstStyle/>
                    <a:p>
                      <a:pPr algn="just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100" b="1" i="0" u="none" strike="noStrike" kern="100" dirty="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Evidence ID</a:t>
                      </a:r>
                      <a:endParaRPr lang="en-IN" sz="2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951" marR="50951" marT="707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100" b="1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Device</a:t>
                      </a:r>
                      <a:endParaRPr lang="en-IN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951" marR="50951" marT="707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100" b="1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Owner</a:t>
                      </a:r>
                      <a:endParaRPr lang="en-IN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951" marR="50951" marT="707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100" b="1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Description</a:t>
                      </a:r>
                      <a:endParaRPr lang="en-IN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951" marR="50951" marT="707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100" b="1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Acquisition Date</a:t>
                      </a:r>
                      <a:endParaRPr lang="en-IN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951" marR="50951" marT="707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100" b="1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Handler</a:t>
                      </a:r>
                      <a:endParaRPr lang="en-IN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951" marR="50951" marT="707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59691218"/>
                  </a:ext>
                </a:extLst>
              </a:tr>
              <a:tr h="901669">
                <a:tc>
                  <a:txBody>
                    <a:bodyPr/>
                    <a:lstStyle/>
                    <a:p>
                      <a:pPr algn="just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100" b="1" i="0" u="none" strike="noStrike" kern="100" dirty="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E01</a:t>
                      </a:r>
                      <a:endParaRPr lang="en-IN" sz="2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951" marR="50951" marT="707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100" b="1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Android Smartphone</a:t>
                      </a:r>
                      <a:endParaRPr lang="en-IN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951" marR="50951" marT="707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100" b="1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Emma</a:t>
                      </a:r>
                      <a:endParaRPr lang="en-IN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951" marR="50951" marT="707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100" b="1" i="0" u="none" strike="noStrike" kern="100" dirty="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Primary suspect device</a:t>
                      </a:r>
                      <a:endParaRPr lang="en-IN" sz="2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951" marR="50951" marT="707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100" b="1" i="0" u="none" strike="noStrike" kern="100" dirty="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15 March 2025</a:t>
                      </a:r>
                      <a:endParaRPr lang="en-IN" sz="2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951" marR="50951" marT="707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100" b="1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Investigator</a:t>
                      </a:r>
                      <a:endParaRPr lang="en-IN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951" marR="50951" marT="707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85990581"/>
                  </a:ext>
                </a:extLst>
              </a:tr>
              <a:tr h="901669">
                <a:tc>
                  <a:txBody>
                    <a:bodyPr/>
                    <a:lstStyle/>
                    <a:p>
                      <a:pPr algn="just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100" b="1" i="0" u="none" strike="noStrike" kern="100" dirty="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E02</a:t>
                      </a:r>
                      <a:endParaRPr lang="en-IN" sz="2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951" marR="50951" marT="707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100" b="1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Android Smartphone</a:t>
                      </a:r>
                      <a:endParaRPr lang="en-IN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951" marR="50951" marT="707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100" b="1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Joe</a:t>
                      </a:r>
                      <a:endParaRPr lang="en-IN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951" marR="50951" marT="707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100" b="1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Intermediary device</a:t>
                      </a:r>
                      <a:endParaRPr lang="en-IN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951" marR="50951" marT="707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100" b="1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15 March 2025</a:t>
                      </a:r>
                      <a:endParaRPr lang="en-IN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951" marR="50951" marT="707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100" b="1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Investigator</a:t>
                      </a:r>
                      <a:endParaRPr lang="en-IN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951" marR="50951" marT="707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65023399"/>
                  </a:ext>
                </a:extLst>
              </a:tr>
              <a:tr h="901669">
                <a:tc>
                  <a:txBody>
                    <a:bodyPr/>
                    <a:lstStyle/>
                    <a:p>
                      <a:pPr algn="just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100" b="1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E03</a:t>
                      </a:r>
                      <a:endParaRPr lang="en-IN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951" marR="50951" marT="707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100" b="1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Android Smartphone</a:t>
                      </a:r>
                      <a:endParaRPr lang="en-IN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951" marR="50951" marT="707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100" b="1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Norman</a:t>
                      </a:r>
                      <a:endParaRPr lang="en-IN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951" marR="50951" marT="707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100" b="1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Buyer device</a:t>
                      </a:r>
                      <a:endParaRPr lang="en-IN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951" marR="50951" marT="707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100" b="1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15 March 2025</a:t>
                      </a:r>
                      <a:endParaRPr lang="en-IN" sz="2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951" marR="50951" marT="707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IN" sz="2100" b="1" i="0" u="none" strike="noStrike" kern="100" dirty="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Investigator</a:t>
                      </a:r>
                      <a:endParaRPr lang="en-IN" sz="21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0951" marR="50951" marT="7077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4336649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261115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BB9A84-6009-A8C8-633D-A1A7EC732E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8437"/>
            <a:ext cx="10515600" cy="1325563"/>
          </a:xfrm>
        </p:spPr>
        <p:txBody>
          <a:bodyPr/>
          <a:lstStyle/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FORENSIC ACQUISITION SETUP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77B81E8-B10A-ADDC-1692-82A9884E596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76674" y="1524000"/>
            <a:ext cx="3883804" cy="455178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7AEA3CE-CB4C-11DB-5367-C5887434E847}"/>
              </a:ext>
            </a:extLst>
          </p:cNvPr>
          <p:cNvSpPr txBox="1"/>
          <p:nvPr/>
        </p:nvSpPr>
        <p:spPr>
          <a:xfrm>
            <a:off x="464397" y="1524000"/>
            <a:ext cx="7005599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Mobile devices were interfaced using Cellebrite UFED within a controlled forensic workstation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Acquisition was conducted in a secured laboratory environment to prevent contamination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extraction performed in a read-only manner, ensuring no alteration to original evidence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Write-blocking principles applied where applicable</a:t>
            </a: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Procedure complies with established forensic principles, supporting integrity and legal admissibility [1], [3]</a:t>
            </a: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Extraction summaries and screenshots serve as documented evidence of the forensic imaging process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3653512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C0D3B-DBAA-2F30-B8D3-0CFF249C71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EXTRACTION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585DDA-7338-3C16-1D06-0842F71C65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760" y="3952240"/>
            <a:ext cx="11023600" cy="2763519"/>
          </a:xfrm>
        </p:spPr>
        <p:txBody>
          <a:bodyPr>
            <a:normAutofit fontScale="85000" lnSpcReduction="20000"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acquisition utilised a combination of logical and file system extraction techniques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Enabled recovery of diverse artefacts, including: </a:t>
            </a:r>
          </a:p>
          <a:p>
            <a:pPr lvl="1"/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 data (messages and chat records) </a:t>
            </a:r>
          </a:p>
          <a:p>
            <a:pPr lvl="1"/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Multimedia content (images and videos) </a:t>
            </a:r>
          </a:p>
          <a:p>
            <a:pPr lvl="1"/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System-level artefacts (application data and device information) 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Extracted datasets were further processed and examined using Cellebrite Physical Analyzer</a:t>
            </a:r>
          </a:p>
          <a:p>
            <a:endParaRPr lang="en-IN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FC2614D-1FA5-F349-9799-9E913AA822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3284" y="1342424"/>
            <a:ext cx="4132694" cy="232574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FADC9E0-4AF7-0BD2-13B8-C917DABC95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51084" y="1342424"/>
            <a:ext cx="4132694" cy="2325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10191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49F6E3-89D0-57EE-D151-156EE1C3D6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DATA STORAGE &amp; INTEGRITY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33D03A-DA90-7A8C-AC8B-6AA41CBDBA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1605280"/>
            <a:ext cx="7162800" cy="4887595"/>
          </a:xfrm>
        </p:spPr>
        <p:txBody>
          <a:bodyPr>
            <a:normAutofit fontScale="55000" lnSpcReduction="20000"/>
          </a:bodyPr>
          <a:lstStyle/>
          <a:p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Extracted data was organised within a structured logical file system hierarchy </a:t>
            </a:r>
          </a:p>
          <a:p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Forensic images were preserved in compressed, standardised formats to ensure efficient storage and accessibility </a:t>
            </a:r>
          </a:p>
          <a:p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handling procedures ensured consistency across all extracted artefacts </a:t>
            </a:r>
          </a:p>
          <a:p>
            <a:pPr marL="0" indent="0">
              <a:buNone/>
            </a:pPr>
            <a:endParaRPr lang="en-GB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approach supports:</a:t>
            </a:r>
          </a:p>
          <a:p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integrity – preservation of original evidence without alteration </a:t>
            </a:r>
          </a:p>
          <a:p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Traceability – clear linkage between artefacts and source devices </a:t>
            </a:r>
          </a:p>
          <a:p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Reliability – dependable analysis outcomes for forensic reporting</a:t>
            </a:r>
          </a:p>
          <a:p>
            <a:endParaRPr lang="en-IN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E1052AE-CEB9-2C65-41FD-D0D9757784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85760" y="1526778"/>
            <a:ext cx="3763726" cy="211809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68AAC35-BC09-752E-242C-37A8C36269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85760" y="4155078"/>
            <a:ext cx="3876020" cy="2181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47904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814DA-E31F-AB64-99D0-CBA31C9899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HASH VERIFICATION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CBFA95-C0F8-871F-89D7-6DF030C8BC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Cryptographic hash values (SHA-256) were generated during acquisition and re-validated post-extraction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Hash comparison was performed to ensure data consistency across all stages of handling </a:t>
            </a:r>
          </a:p>
          <a:p>
            <a:pPr marL="0" indent="0">
              <a:buNone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Example:</a:t>
            </a:r>
          </a:p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Emma’s device → </a:t>
            </a:r>
            <a:r>
              <a:rPr lang="en-GB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d5193dbf8246c09f…e31f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buNone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Matching hash values confirm: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Integrity of digital evidence (no alteration during acquisition or analysis)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Authenticity of forensic images, ensuring evidential reliability 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9829382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07F297-5D76-3812-C25C-4CAB1DC252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ANALYSIS METHODOLOGY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EE2BAE-D52B-5D8C-EBB6-79234BF53D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extraction and examination conducted using Cellebrite UFED and Physical Analyzer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Timeline reconstruction applied to establish chronological event sequences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Cross-device correlation performed to identify relationships between artefacts across multiple devices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Keyword-based searching utilised to locate relevant evidential data efficiently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Metadata analysis conducted to examine file properties, timestamps, and user activity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 pattern analysis used to identify interaction trends and behavioural indicators</a:t>
            </a:r>
          </a:p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Additional platform analysis (e.g., Instagram) limited within extracted dataset 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9819039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C59937-81B5-DFD6-BC11-FF1D8D549D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DEVICE EXTRACTION RESULTS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B073A0-4E90-ACC1-A6D5-7F0E83A811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8400"/>
            <a:ext cx="6212840" cy="40544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Forensic acquisition was successfully performed across multiple Android devices, including: </a:t>
            </a:r>
          </a:p>
          <a:p>
            <a:pPr lvl="1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Huawei (Emma) </a:t>
            </a:r>
          </a:p>
          <a:p>
            <a:pPr lvl="1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Samsung (Joe) </a:t>
            </a:r>
          </a:p>
          <a:p>
            <a:pPr lvl="1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Nokia (Norman) </a:t>
            </a:r>
          </a:p>
          <a:p>
            <a:pPr marL="0" indent="0">
              <a:buNone/>
            </a:pPr>
            <a:endParaRPr lang="en-IN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52440E1-8A23-23F0-8915-6DDBC32C75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90080" y="1392957"/>
            <a:ext cx="4357285" cy="245213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24E7758-AE1B-C501-3DF0-50821600CB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90081" y="4027969"/>
            <a:ext cx="4357285" cy="2452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45537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06281F-5C7F-EAA5-D3C4-6F4B011EB8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850105"/>
            <a:ext cx="10515600" cy="232685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outcomes of the extraction process:</a:t>
            </a:r>
          </a:p>
          <a:p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Successful recovery of evidential data from all devices </a:t>
            </a:r>
          </a:p>
          <a:p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Integrity verification through validated hash values </a:t>
            </a:r>
          </a:p>
          <a:p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Identification of device-specific metadata (e.g., IMEI, Android ID, system configuration) </a:t>
            </a:r>
          </a:p>
          <a:p>
            <a:endParaRPr lang="en-IN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8B0DA2A-653D-673D-0051-7003C34448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4737" y="681037"/>
            <a:ext cx="4469580" cy="251532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AC1A417-F286-24AE-4355-02303E14C9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0588" y="701065"/>
            <a:ext cx="4469580" cy="2515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89953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BBA7A8-9B86-4E2F-74CD-BF9DA40CB8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WHATSAPP ANALYSIS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F2573B7A-8E71-4129-A9AD-8E7CC99206D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96240" y="1699163"/>
            <a:ext cx="6725919" cy="44319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Forensic examination of WhatsApp artefacts revealed initiated contact by Emma, establishing the initial communication channel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Conversations contained references to the transfer of proprietary data, described as “blueprint”, indicating sensitive information exchange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Evidence of financial negotiation, including an approximate value of £5 million with offshore payment implications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Presence of defined time constraints (e.g., 48-hour deadlines), suggesting planned execution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E57AF9B-51F3-8BEB-2922-A34D64A3CC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88458" y="1145165"/>
            <a:ext cx="4533748" cy="255143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956A112-E879-982B-C0C0-CE26B14E9F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88458" y="3890006"/>
            <a:ext cx="4533748" cy="25514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6912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6DDBC6-7A0A-5EE6-E16D-6A06494562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866147"/>
            <a:ext cx="5484548" cy="2310815"/>
          </a:xfrm>
        </p:spPr>
        <p:txBody>
          <a:bodyPr>
            <a:normAutofit fontScale="85000" lnSpcReduction="20000"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These artefacts demonstrate: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Deliberate intent to engage in unauthorised data transfer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Coordinated interaction between involved parties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Clear financial motivation underpinning the activity</a:t>
            </a:r>
          </a:p>
          <a:p>
            <a:endParaRPr lang="en-IN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130F94E-7214-E1DB-1FAE-C15F996C07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628084"/>
            <a:ext cx="4977051" cy="280091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B7B6292-F92A-BE58-3EC6-838CD06803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2748" y="645533"/>
            <a:ext cx="5031052" cy="283130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51D2655-E394-2950-EC90-77ED3552CC3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22748" y="3699673"/>
            <a:ext cx="5031052" cy="28313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73195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4AED98-B0B9-BE3C-2F53-0A6382FD03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FACEBOOK MESSENGER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81D7A7-B6B6-C1B9-39C7-70038496BB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9253" y="1690688"/>
            <a:ext cx="7321227" cy="4802187"/>
          </a:xfrm>
        </p:spPr>
        <p:txBody>
          <a:bodyPr>
            <a:normAutofit fontScale="62500" lnSpcReduction="20000"/>
          </a:bodyPr>
          <a:lstStyle/>
          <a:p>
            <a:r>
              <a:rPr lang="en-GB" sz="3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Examination of Messenger artefacts identified direct communication between Emma and Norman, establishing a primary interaction channel </a:t>
            </a:r>
          </a:p>
          <a:p>
            <a:r>
              <a:rPr lang="en-GB" sz="3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Conversations indicate agreement on the transfer of proprietary data, reinforcing the progression from negotiation to execution </a:t>
            </a:r>
          </a:p>
          <a:p>
            <a:r>
              <a:rPr lang="en-GB" sz="3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 to offshore financial arrangements suggest attempts to obscure transactional traceability </a:t>
            </a:r>
          </a:p>
          <a:p>
            <a:pPr marL="0" indent="0">
              <a:buNone/>
            </a:pPr>
            <a:endParaRPr lang="en-GB" sz="3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3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These findings support:</a:t>
            </a:r>
          </a:p>
          <a:p>
            <a:r>
              <a:rPr lang="en-GB" sz="3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clear buyer–seller relationship between the involved parties </a:t>
            </a:r>
          </a:p>
          <a:p>
            <a:r>
              <a:rPr lang="en-GB" sz="3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Evidence of a planned and coordinated transaction involving confidential data</a:t>
            </a:r>
          </a:p>
          <a:p>
            <a:endParaRPr lang="en-IN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05845AD-E1A3-5729-D90F-94DEF3D1DB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81" y="1501737"/>
            <a:ext cx="4110666" cy="231334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7913BCD-2E53-A089-2FDB-54278CAC0D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52081" y="4091781"/>
            <a:ext cx="4110666" cy="2313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99126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05536FB-DF3E-B5FB-780F-9096E9470F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TIMELINE OF EVENTS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27320B5-CAE9-DE4C-6774-405C6735A811}"/>
              </a:ext>
            </a:extLst>
          </p:cNvPr>
          <p:cNvSpPr txBox="1"/>
          <p:nvPr/>
        </p:nvSpPr>
        <p:spPr>
          <a:xfrm>
            <a:off x="320565" y="5982766"/>
            <a:ext cx="1155087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chronological progression of events indicates a structured and premeditated sequence of actions</a:t>
            </a: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CD973CCA-33B8-235B-4D94-70CBD4A22DF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10200983"/>
              </p:ext>
            </p:extLst>
          </p:nvPr>
        </p:nvGraphicFramePr>
        <p:xfrm>
          <a:off x="838200" y="1387366"/>
          <a:ext cx="11033235" cy="4595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519071">
                  <a:extLst>
                    <a:ext uri="{9D8B030D-6E8A-4147-A177-3AD203B41FA5}">
                      <a16:colId xmlns:a16="http://schemas.microsoft.com/office/drawing/2014/main" val="3499926407"/>
                    </a:ext>
                  </a:extLst>
                </a:gridCol>
                <a:gridCol w="1571450">
                  <a:extLst>
                    <a:ext uri="{9D8B030D-6E8A-4147-A177-3AD203B41FA5}">
                      <a16:colId xmlns:a16="http://schemas.microsoft.com/office/drawing/2014/main" val="1053210024"/>
                    </a:ext>
                  </a:extLst>
                </a:gridCol>
                <a:gridCol w="7942714">
                  <a:extLst>
                    <a:ext uri="{9D8B030D-6E8A-4147-A177-3AD203B41FA5}">
                      <a16:colId xmlns:a16="http://schemas.microsoft.com/office/drawing/2014/main" val="1259173824"/>
                    </a:ext>
                  </a:extLst>
                </a:gridCol>
              </a:tblGrid>
              <a:tr h="356063">
                <a:tc>
                  <a:txBody>
                    <a:bodyPr/>
                    <a:lstStyle/>
                    <a:p>
                      <a:r>
                        <a:rPr lang="en-IN" sz="20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20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Time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2000" b="1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Event 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71164136"/>
                  </a:ext>
                </a:extLst>
              </a:tr>
              <a:tr h="633000">
                <a:tc>
                  <a:txBody>
                    <a:bodyPr/>
                    <a:lstStyle/>
                    <a:p>
                      <a:r>
                        <a:rPr lang="en-IN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Aug 2024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10:15 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Emma initiates initial communication with Joe regarding confidential data</a:t>
                      </a:r>
                      <a:endParaRPr lang="en-IN" sz="20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38582258"/>
                  </a:ext>
                </a:extLst>
              </a:tr>
              <a:tr h="356063">
                <a:tc>
                  <a:txBody>
                    <a:bodyPr/>
                    <a:lstStyle/>
                    <a:p>
                      <a:r>
                        <a:rPr lang="en-IN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Aug 2024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10:18 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Joe responds, indicating interest and requesting further details</a:t>
                      </a:r>
                      <a:endParaRPr lang="en-IN" sz="20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07100482"/>
                  </a:ext>
                </a:extLst>
              </a:tr>
              <a:tr h="356063">
                <a:tc>
                  <a:txBody>
                    <a:bodyPr/>
                    <a:lstStyle/>
                    <a:p>
                      <a:r>
                        <a:rPr lang="en-IN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Nov 2024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02:30 PM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Meeting arrangements discussed between Emma and Joe</a:t>
                      </a:r>
                      <a:endParaRPr lang="en-IN" sz="20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24939570"/>
                  </a:ext>
                </a:extLst>
              </a:tr>
              <a:tr h="356063">
                <a:tc>
                  <a:txBody>
                    <a:bodyPr/>
                    <a:lstStyle/>
                    <a:p>
                      <a:r>
                        <a:rPr lang="en-IN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Nov 2024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02:45 PM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Continued coordination regarding potential data exchange</a:t>
                      </a:r>
                      <a:endParaRPr lang="en-IN" sz="20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506613"/>
                  </a:ext>
                </a:extLst>
              </a:tr>
              <a:tr h="356063">
                <a:tc>
                  <a:txBody>
                    <a:bodyPr/>
                    <a:lstStyle/>
                    <a:p>
                      <a:r>
                        <a:rPr lang="en-IN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Jan 2025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09:10 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Emma confirms deal terms with Joe</a:t>
                      </a:r>
                      <a:endParaRPr lang="en-IN" sz="20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2138130"/>
                  </a:ext>
                </a:extLst>
              </a:tr>
              <a:tr h="356063">
                <a:tc>
                  <a:txBody>
                    <a:bodyPr/>
                    <a:lstStyle/>
                    <a:p>
                      <a:r>
                        <a:rPr lang="en-IN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Jan 2025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09:25 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Financial negotiation discussed (~£5M offshore)</a:t>
                      </a:r>
                      <a:endParaRPr lang="en-IN" sz="20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9726784"/>
                  </a:ext>
                </a:extLst>
              </a:tr>
              <a:tr h="356063">
                <a:tc>
                  <a:txBody>
                    <a:bodyPr/>
                    <a:lstStyle/>
                    <a:p>
                      <a:r>
                        <a:rPr lang="en-IN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Jan 2025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11:05 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Emma initiates direct communication with Norman</a:t>
                      </a:r>
                      <a:endParaRPr lang="en-IN" sz="20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7714072"/>
                  </a:ext>
                </a:extLst>
              </a:tr>
              <a:tr h="356063">
                <a:tc>
                  <a:txBody>
                    <a:bodyPr/>
                    <a:lstStyle/>
                    <a:p>
                      <a:r>
                        <a:rPr lang="en-IN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Jan 2025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11:20 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Norman responds and requests confirmation of data (“blueprint”)</a:t>
                      </a:r>
                      <a:endParaRPr lang="en-IN" sz="20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47025459"/>
                  </a:ext>
                </a:extLst>
              </a:tr>
              <a:tr h="356063">
                <a:tc>
                  <a:txBody>
                    <a:bodyPr/>
                    <a:lstStyle/>
                    <a:p>
                      <a:r>
                        <a:rPr lang="en-IN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Jan 2025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12:00 PM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Agreement on staged data transfer established</a:t>
                      </a:r>
                      <a:endParaRPr lang="en-IN" sz="20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7768998"/>
                  </a:ext>
                </a:extLst>
              </a:tr>
              <a:tr h="356063">
                <a:tc>
                  <a:txBody>
                    <a:bodyPr/>
                    <a:lstStyle/>
                    <a:p>
                      <a:r>
                        <a:rPr lang="en-IN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Jan 2025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12:30 PM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Deadline discussed (within 48 hours)</a:t>
                      </a:r>
                      <a:endParaRPr lang="en-IN" sz="20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230057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681762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EE8472-2832-D35B-8AB2-DBD9283162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LOCATION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5B227E-B5E5-EC62-89B6-CDCC1A8802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3360" y="1767840"/>
            <a:ext cx="6024880" cy="4725035"/>
          </a:xfrm>
        </p:spPr>
        <p:txBody>
          <a:bodyPr>
            <a:normAutofit fontScale="85000" lnSpcReduction="20000"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Geospatial data extracted from the device indicates multiple recorded locations within the Manchester region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Temporal correlation between location timestamps and communication events was identified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Movement patterns suggest proximity to locations relevant to the investigation timeline 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These findings support: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likelihood of physical meetings between involved parties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Enhanced accuracy and validation of the reconstructed timeline</a:t>
            </a:r>
          </a:p>
          <a:p>
            <a:endParaRPr lang="en-IN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D48AAED-0282-CAD9-1EC7-9671719883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18977" y="2171783"/>
            <a:ext cx="4921183" cy="25144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10452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389A27-B02E-1175-65A3-6DDC90EFA6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FILE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DB1D5E-AEBF-C6A0-9A33-812297787C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Analysis focused on device-resident artefacts, as no external storage (e.g., USB) was available within the investigation scope </a:t>
            </a:r>
          </a:p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Extracted data included: </a:t>
            </a:r>
          </a:p>
          <a:p>
            <a:pPr lvl="1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Cached files indicating application usage patterns </a:t>
            </a:r>
          </a:p>
          <a:p>
            <a:pPr lvl="1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Media artefacts (images and videos) linked to user activity </a:t>
            </a:r>
          </a:p>
          <a:p>
            <a:pPr lvl="1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Metadata (timestamps, file attributes) supporting event sequencing </a:t>
            </a:r>
          </a:p>
          <a:p>
            <a:pPr lvl="1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System logs reflecting device interactions and operational history </a:t>
            </a:r>
          </a:p>
          <a:p>
            <a:pPr marL="0" indent="0">
              <a:buNone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These artefacts provide: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Insight into user behaviour and activity patterns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Evidence of data access, handling, and potential staging prior to transfer</a:t>
            </a:r>
          </a:p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No USB artefacts were available; analysis focused on mobile-derived evidence in accordance with dataset limitations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88100370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06B214-946E-9531-B4FE-949764577B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CALL LOG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FDC633-4ACF-AE09-0944-5CF88AA5B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280" y="1690688"/>
            <a:ext cx="6268720" cy="5014912"/>
          </a:xfrm>
        </p:spPr>
        <p:txBody>
          <a:bodyPr>
            <a:no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Analysis of call log artefacts identified frequent communication between involved parties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Multiple repeated call attempts within short time intervals were observed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Call activity demonstrates temporal alignment with key events in the reconstructed timeline </a:t>
            </a:r>
          </a:p>
          <a:p>
            <a:pPr marL="0" indent="0">
              <a:buNone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These patterns indicate: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Coordinated interaction among suspects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level of urgency consistent with time-sensitive activities </a:t>
            </a:r>
          </a:p>
          <a:p>
            <a:endParaRPr lang="en-IN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BBAC5E5-2C7C-E515-CD68-EDA745464F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37413" y="1748590"/>
            <a:ext cx="4517705" cy="22298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960077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8CBF72-5156-645F-D1B7-71FA4015A6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EMAIL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0ED66C-30AD-78E9-8312-A7781128C3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564640"/>
            <a:ext cx="7548880" cy="5120640"/>
          </a:xfrm>
        </p:spPr>
        <p:txBody>
          <a:bodyPr>
            <a:no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Examination of email artefacts identified account activity and system-generated notifications linked to user interactions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Evidence confirms active usage of multiple digital platforms, including account registrations and verification processes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Temporal alignment between email activity and key investigative events was observed </a:t>
            </a:r>
          </a:p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These findings support: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presence of multi-platform communication and coordination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Consistency within the reconstructed timeline, reinforcing evidential reliability </a:t>
            </a:r>
          </a:p>
          <a:p>
            <a:endParaRPr lang="en-IN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BA77FDC-E236-AA8B-41CD-A0545A49EC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48880" y="1362941"/>
            <a:ext cx="4261032" cy="239796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D29FC2F-03DE-1B44-1B0F-071AC9EAF1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48880" y="4028757"/>
            <a:ext cx="4386811" cy="2440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74059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2858EE-494E-583C-F154-42D451E217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SUSPECT PROFILING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BB1AB6-30CC-F637-652E-4BF188E7F2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Emma (Primary Suspect)</a:t>
            </a:r>
            <a:endParaRPr lang="en-GB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Identified as the initiator of communication and central actor in the activity 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Responsible for accessing and extracting confidential data 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Demonstrates a clear financial motive linked to data monetisation </a:t>
            </a:r>
          </a:p>
          <a:p>
            <a:pPr marL="0" indent="0">
              <a:buNone/>
            </a:pPr>
            <a:r>
              <a:rPr lang="en-GB" sz="2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Joe (Intermediary)</a:t>
            </a:r>
            <a:endParaRPr lang="en-GB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Functioned as a communication facilitator between parties 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Coordinated interactions and supported negotiation processes </a:t>
            </a:r>
          </a:p>
          <a:p>
            <a:pPr marL="0" indent="0">
              <a:buNone/>
            </a:pPr>
            <a:r>
              <a:rPr lang="en-GB" sz="2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Norman (Buyer)</a:t>
            </a:r>
            <a:endParaRPr lang="en-GB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Engaged as the intended recipient of proprietary data 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Participated in negotiation and agreement of transaction terms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88917819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D619A2-6F8E-D472-E9F7-0068211759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FINDINGS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51DE3B-665D-B6DD-8128-BFA2EBA286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Evidence demonstrates deliberate intent to exfiltrate proprietary data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Identified coordinated communication across multiple platforms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Confirmation of a financial agreement valued at approximately £5 million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Cross-device correlation establishes consistent interaction between involved parties </a:t>
            </a:r>
          </a:p>
          <a:p>
            <a:pPr marL="0" indent="0">
              <a:buNone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Collectively, the findings provide compelling evidence supporting corporate espionage activity</a:t>
            </a:r>
          </a:p>
          <a:p>
            <a:pPr marL="0" indent="0">
              <a:buNone/>
            </a:pPr>
            <a:endParaRPr lang="en-GB" b="1" dirty="0"/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60605993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B31796-4414-3B23-05E4-834AA4D942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CHALLENGES AND LIMITATIONS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4F1E9E-DFB1-AFBB-38E5-ACCF4085D5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use of encrypted communication platforms restricted full visibility of message content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Limited recovery of deleted artefacts constrained access to potentially relevant evidence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Functional constraints associated with educational forensic tools impacted extraction depth </a:t>
            </a:r>
          </a:p>
          <a:p>
            <a:pPr marL="0" indent="0">
              <a:buNone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Despite these limitations, the investigation produced sufficient and reliable evidence to support the findings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86566988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6A3F8-9A5C-0467-34C1-78C04E53B7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FBA718-386F-C18E-E85E-4CD84B858F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analysis indicates that Emma was responsible for the unauthorised extraction of proprietary data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Joe acted as an intermediary, facilitating communication and supporting the transaction process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Norman was identified as the intended recipient, engaging in negotiation for data acquisition </a:t>
            </a:r>
          </a:p>
          <a:p>
            <a:pPr marL="0" indent="0">
              <a:buNone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convergence of digital evidence across multiple sources confirms coordinated corporate espionage activity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82191390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C56C7B-32CB-BE7D-B483-4D76E9066C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FE2992-F08A-FFA0-C9F8-5CAA8286C9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Initiate appropriate legal proceedings based on the evidential findings </a:t>
            </a:r>
          </a:p>
          <a:p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Implement immediate revocation of system access privileges for identified individuals </a:t>
            </a:r>
          </a:p>
          <a:p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Conduct a comprehensive organisational cybersecurity audit to identify vulnerabilities </a:t>
            </a:r>
          </a:p>
          <a:p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Deploy enhanced Data Loss Prevention (DLP) mechanisms to mitigate data exfiltration risks </a:t>
            </a:r>
          </a:p>
          <a:p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Strengthen insider threat detection and monitoring frameworks 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3528573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6DA486-78CE-57AD-13B3-CC02A393A1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63FA88-B8FA-3F7F-55DD-536CEFC2AB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[1] NIST, Mobile Device Forensics, NIST SP 800-101 Rev. 2, 2023.</a:t>
            </a:r>
          </a:p>
          <a:p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[2] ISO/IEC 27037, Guidelines for Identification, Collection, Acquisition and Preservation of Digital Evidence, 2023.</a:t>
            </a:r>
          </a:p>
          <a:p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[3] E. Casey, Digital Evidence and Computer Crime, 4th ed., Academic Press, 2022.</a:t>
            </a:r>
          </a:p>
          <a:p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[4] B. Martini and K.-K. R. Choo, “Cloud Storage Forensics: OwnCloud as a Case Study,” IEEE Trans. Cloud Computing, vol. 10, no. 2, pp. 1152–1165, 2022.</a:t>
            </a:r>
          </a:p>
          <a:p>
            <a:r>
              <a:rPr lang="en-IN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[6] Cellebrite, UFED and Physical Analyzer User Documentation, Cellebrite Ltd., 2024.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5941340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284</TotalTime>
  <Words>1625</Words>
  <Application>Microsoft Office PowerPoint</Application>
  <PresentationFormat>Widescreen</PresentationFormat>
  <Paragraphs>246</Paragraphs>
  <Slides>25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0" baseType="lpstr">
      <vt:lpstr>Aptos</vt:lpstr>
      <vt:lpstr>Aptos Display</vt:lpstr>
      <vt:lpstr>Arial</vt:lpstr>
      <vt:lpstr>Times New Roman</vt:lpstr>
      <vt:lpstr>Office Theme</vt:lpstr>
      <vt:lpstr>PowerPoint Presentation</vt:lpstr>
      <vt:lpstr>CASE OVERVIEW</vt:lpstr>
      <vt:lpstr>INVESTIGATION OBJECTIVES</vt:lpstr>
      <vt:lpstr>EVIDENCE OVERVIEW</vt:lpstr>
      <vt:lpstr>FORENSIC ACQUISITION SETUP</vt:lpstr>
      <vt:lpstr>EXTRACTION PROCESS</vt:lpstr>
      <vt:lpstr>DATA STORAGE &amp; INTEGRITY</vt:lpstr>
      <vt:lpstr>HASH VERIFICATION</vt:lpstr>
      <vt:lpstr>ANALYSIS METHODOLOGY</vt:lpstr>
      <vt:lpstr>DEVICE EXTRACTION RESULTS</vt:lpstr>
      <vt:lpstr>PowerPoint Presentation</vt:lpstr>
      <vt:lpstr>WHATSAPP ANALYSIS</vt:lpstr>
      <vt:lpstr>PowerPoint Presentation</vt:lpstr>
      <vt:lpstr>FACEBOOK MESSENGER ANALYSIS</vt:lpstr>
      <vt:lpstr>TIMELINE OF EVENTS</vt:lpstr>
      <vt:lpstr>LOCATION ANALYSIS</vt:lpstr>
      <vt:lpstr>FILE ANALYSIS</vt:lpstr>
      <vt:lpstr>CALL LOG ANALYSIS</vt:lpstr>
      <vt:lpstr>EMAIL ANALYSIS</vt:lpstr>
      <vt:lpstr>SUSPECT PROFILING</vt:lpstr>
      <vt:lpstr>KEY FINDINGS</vt:lpstr>
      <vt:lpstr>CHALLENGES AND LIMITATIONS</vt:lpstr>
      <vt:lpstr>CONCLUSION</vt:lpstr>
      <vt:lpstr>RECOMMENDATIONS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Gopika Virakan Valappil (2436585)</dc:creator>
  <cp:lastModifiedBy>Gopika Virakan Valappil (2436585)</cp:lastModifiedBy>
  <cp:revision>4</cp:revision>
  <dcterms:created xsi:type="dcterms:W3CDTF">2026-04-27T13:04:43Z</dcterms:created>
  <dcterms:modified xsi:type="dcterms:W3CDTF">2026-04-28T15:46:35Z</dcterms:modified>
</cp:coreProperties>
</file>