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0" r:id="rId2"/>
    <p:sldId id="256" r:id="rId3"/>
    <p:sldId id="257" r:id="rId4"/>
    <p:sldId id="258" r:id="rId5"/>
    <p:sldId id="259" r:id="rId6"/>
    <p:sldId id="260" r:id="rId7"/>
    <p:sldId id="267" r:id="rId8"/>
    <p:sldId id="261" r:id="rId9"/>
    <p:sldId id="264" r:id="rId10"/>
    <p:sldId id="262" r:id="rId11"/>
    <p:sldId id="268" r:id="rId12"/>
    <p:sldId id="269"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72" autoAdjust="0"/>
  </p:normalViewPr>
  <p:slideViewPr>
    <p:cSldViewPr snapToGrid="0">
      <p:cViewPr varScale="1">
        <p:scale>
          <a:sx n="64" d="100"/>
          <a:sy n="64" d="100"/>
        </p:scale>
        <p:origin x="-960"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C15801-1388-42C8-BA9E-A1FA88A1053F}" type="datetimeFigureOut">
              <a:rPr lang="en-IN" smtClean="0"/>
              <a:pPr/>
              <a:t>26-11-2021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05CB4-B3C1-4035-93C3-93B2883C9C73}" type="slidenum">
              <a:rPr lang="en-IN" smtClean="0"/>
              <a:pPr/>
              <a:t>‹#›</a:t>
            </a:fld>
            <a:endParaRPr lang="en-IN"/>
          </a:p>
        </p:txBody>
      </p:sp>
    </p:spTree>
    <p:extLst>
      <p:ext uri="{BB962C8B-B14F-4D97-AF65-F5344CB8AC3E}">
        <p14:creationId xmlns:p14="http://schemas.microsoft.com/office/powerpoint/2010/main" val="2671758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Arial" panose="020B0604020202020204" pitchFamily="34" charset="0"/>
                <a:ea typeface="Calibri" panose="020F0502020204030204" pitchFamily="34" charset="0"/>
              </a:rPr>
              <a:t>Communication in a team is very important for proper functioning and the completion of tasks and projects effectively and efficiently (</a:t>
            </a:r>
            <a:r>
              <a:rPr lang="en-GB" sz="1800" dirty="0" err="1">
                <a:solidFill>
                  <a:srgbClr val="000000"/>
                </a:solidFill>
                <a:effectLst/>
                <a:latin typeface="Arial" panose="020B0604020202020204" pitchFamily="34" charset="0"/>
                <a:ea typeface="Calibri" panose="020F0502020204030204" pitchFamily="34" charset="0"/>
              </a:rPr>
              <a:t>Dermol</a:t>
            </a:r>
            <a:r>
              <a:rPr lang="en-GB" sz="1800" dirty="0">
                <a:solidFill>
                  <a:srgbClr val="000000"/>
                </a:solidFill>
                <a:effectLst/>
                <a:latin typeface="Arial" panose="020B0604020202020204" pitchFamily="34" charset="0"/>
                <a:ea typeface="Calibri" panose="020F0502020204030204" pitchFamily="34" charset="0"/>
              </a:rPr>
              <a:t> and </a:t>
            </a:r>
            <a:r>
              <a:rPr lang="en-GB" sz="1800" dirty="0" err="1">
                <a:solidFill>
                  <a:srgbClr val="000000"/>
                </a:solidFill>
                <a:effectLst/>
                <a:latin typeface="Arial" panose="020B0604020202020204" pitchFamily="34" charset="0"/>
                <a:ea typeface="Calibri" panose="020F0502020204030204" pitchFamily="34" charset="0"/>
              </a:rPr>
              <a:t>Širca</a:t>
            </a:r>
            <a:r>
              <a:rPr lang="en-GB" sz="1800" dirty="0">
                <a:solidFill>
                  <a:srgbClr val="000000"/>
                </a:solidFill>
                <a:effectLst/>
                <a:latin typeface="Arial" panose="020B0604020202020204" pitchFamily="34" charset="0"/>
                <a:ea typeface="Calibri" panose="020F0502020204030204" pitchFamily="34" charset="0"/>
              </a:rPr>
              <a:t>, 2018). Teamwork helps in enhancing the performance level of employees by increasing motivation levels (Sanyal and </a:t>
            </a:r>
            <a:r>
              <a:rPr lang="en-GB" sz="1800" dirty="0" err="1">
                <a:solidFill>
                  <a:srgbClr val="000000"/>
                </a:solidFill>
                <a:effectLst/>
                <a:latin typeface="Arial" panose="020B0604020202020204" pitchFamily="34" charset="0"/>
                <a:ea typeface="Calibri" panose="020F0502020204030204" pitchFamily="34" charset="0"/>
              </a:rPr>
              <a:t>Hisam</a:t>
            </a:r>
            <a:r>
              <a:rPr lang="en-GB" sz="1800" dirty="0">
                <a:solidFill>
                  <a:srgbClr val="000000"/>
                </a:solidFill>
                <a:effectLst/>
                <a:latin typeface="Arial" panose="020B0604020202020204" pitchFamily="34" charset="0"/>
                <a:ea typeface="Calibri" panose="020F0502020204030204" pitchFamily="34" charset="0"/>
              </a:rPr>
              <a:t>, 2018). Aldi is a supermarket chain that is headquartered in Essen, Germany. The firm was founded in the year 1946 and is operating in about 11,235 locations all over the world (corporate.aldi.us, 2021). The presentation has focused on the analysis of communication in Aldi through the usage of theories and models. It has also included various channels of communication utilised by </a:t>
            </a:r>
            <a:r>
              <a:rPr lang="en-GB" sz="1800" b="1" i="1" dirty="0">
                <a:solidFill>
                  <a:srgbClr val="000000"/>
                </a:solidFill>
                <a:effectLst/>
                <a:latin typeface="Arial" panose="020B0604020202020204" pitchFamily="34" charset="0"/>
                <a:ea typeface="Calibri" panose="020F0502020204030204" pitchFamily="34" charset="0"/>
              </a:rPr>
              <a:t>Aldi</a:t>
            </a:r>
            <a:r>
              <a:rPr lang="en-GB" sz="1800" dirty="0">
                <a:solidFill>
                  <a:srgbClr val="000000"/>
                </a:solidFill>
                <a:effectLst/>
                <a:latin typeface="Arial" panose="020B0604020202020204" pitchFamily="34" charset="0"/>
                <a:ea typeface="Calibri" panose="020F0502020204030204" pitchFamily="34" charset="0"/>
              </a:rPr>
              <a:t>. The presentation has also focused on the key barriers in the Aldi that hinder effective communication. </a:t>
            </a:r>
            <a:endParaRPr lang="en-IN" dirty="0"/>
          </a:p>
        </p:txBody>
      </p:sp>
      <p:sp>
        <p:nvSpPr>
          <p:cNvPr id="4" name="Slide Number Placeholder 3"/>
          <p:cNvSpPr>
            <a:spLocks noGrp="1"/>
          </p:cNvSpPr>
          <p:nvPr>
            <p:ph type="sldNum" sz="quarter" idx="5"/>
          </p:nvPr>
        </p:nvSpPr>
        <p:spPr/>
        <p:txBody>
          <a:bodyPr/>
          <a:lstStyle/>
          <a:p>
            <a:fld id="{9EB05CB4-B3C1-4035-93C3-93B2883C9C73}" type="slidenum">
              <a:rPr lang="en-IN" smtClean="0"/>
              <a:pPr/>
              <a:t>4</a:t>
            </a:fld>
            <a:endParaRPr lang="en-IN"/>
          </a:p>
        </p:txBody>
      </p:sp>
    </p:spTree>
    <p:extLst>
      <p:ext uri="{BB962C8B-B14F-4D97-AF65-F5344CB8AC3E}">
        <p14:creationId xmlns:p14="http://schemas.microsoft.com/office/powerpoint/2010/main" val="1353499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implemented the flat organisational structure in its business that has helped them to reduce the time consumption in the decision-making process and increase effective communication in the workplace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Veile</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2019). The firm utilised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Lasswell</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theory’ to enhance communication in the business. The theory focuses on the key message through the communication, the channel through which it is taking place, and the receiver of the message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TormoSheVa</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 The employees of the supermarket communicate with each other through headsets. The implementation of the model has helped the organisation to enhance their communication and increase the engagement between the employees. On the other hand,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Onobrakpor</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(2019) states that the 'Shannon-Weaver Model of communication' is the most effective theory to improve communication in a business. It will help the sender to send important information to the receiver. The receiver must have the ability to encode the messages sent by the sender. </a:t>
            </a:r>
            <a:endParaRPr lang="en-IN"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B05CB4-B3C1-4035-93C3-93B2883C9C73}" type="slidenum">
              <a:rPr lang="en-IN" smtClean="0"/>
              <a:pPr/>
              <a:t>5</a:t>
            </a:fld>
            <a:endParaRPr lang="en-IN"/>
          </a:p>
        </p:txBody>
      </p:sp>
    </p:spTree>
    <p:extLst>
      <p:ext uri="{BB962C8B-B14F-4D97-AF65-F5344CB8AC3E}">
        <p14:creationId xmlns:p14="http://schemas.microsoft.com/office/powerpoint/2010/main" val="2038463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 are various channels of communication that are used by Aldi to interact with its consumers.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communicates with its customers through social media, e-mail, third party endorsements, and public as well as media relations. All these channels help the company to communicate with consumers effectively and efficiently. Social media platforms like Facebook and Twitter helps the firm to engage with people all over the world through which they have been able to expand their brand name (aldi.co.uk, 2021). It has provided the supermarket chain with the opportunity to promote its brand easily and effectively (Wang and Kim, 2017).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can also apply the usage of text messages to engage with their consumers more. The firm can also utilise SMS or voice in-app messaging like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Amazon</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to engage with their consumers more (amazon.com, 2021). This will also help the supermarket to widen its customer base. </a:t>
            </a:r>
            <a:endParaRPr lang="en-IN"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B05CB4-B3C1-4035-93C3-93B2883C9C73}" type="slidenum">
              <a:rPr lang="en-IN" smtClean="0"/>
              <a:pPr/>
              <a:t>6</a:t>
            </a:fld>
            <a:endParaRPr lang="en-IN"/>
          </a:p>
        </p:txBody>
      </p:sp>
    </p:spTree>
    <p:extLst>
      <p:ext uri="{BB962C8B-B14F-4D97-AF65-F5344CB8AC3E}">
        <p14:creationId xmlns:p14="http://schemas.microsoft.com/office/powerpoint/2010/main" val="1007563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External stakeholders such as suppliers, public groups, and creditors are very important and communication between them and the company plays a great role in the overall functioning of the firm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Kapur</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2018). A firm needs to discuss and consult with the stakeholders regarding the operation of the firm to improve the business (</a:t>
            </a:r>
            <a:r>
              <a:rPr lang="en-GB" sz="18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Merendino</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2018.). Various barriers can prevent effective communication between </a:t>
            </a:r>
            <a:r>
              <a:rPr lang="en-GB" sz="18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a:t>
            </a:r>
            <a:r>
              <a:rPr lang="en-GB" sz="18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its external stakeholders. Restrictions that are imposed by the organisation, Hierarchical positions restricting the flow of information and situation of the company that is complex are some of the key barriers to ineffective communication. All the mentioned factors can impact the communication of the company with its external stakeholders. The company and stakeholders can also experience issues in communication with others due to linguistic and perception barriers.  </a:t>
            </a:r>
            <a:endParaRPr lang="en-IN"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B05CB4-B3C1-4035-93C3-93B2883C9C73}" type="slidenum">
              <a:rPr lang="en-IN" smtClean="0"/>
              <a:pPr/>
              <a:t>7</a:t>
            </a:fld>
            <a:endParaRPr lang="en-IN"/>
          </a:p>
        </p:txBody>
      </p:sp>
    </p:spTree>
    <p:extLst>
      <p:ext uri="{BB962C8B-B14F-4D97-AF65-F5344CB8AC3E}">
        <p14:creationId xmlns:p14="http://schemas.microsoft.com/office/powerpoint/2010/main" val="3801506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i="1" dirty="0">
                <a:solidFill>
                  <a:srgbClr val="000000"/>
                </a:solidFill>
                <a:effectLst/>
                <a:latin typeface="Arial" panose="020B0604020202020204" pitchFamily="34" charset="0"/>
                <a:ea typeface="Calibri" panose="020F0502020204030204" pitchFamily="34" charset="0"/>
              </a:rPr>
              <a:t>Effective communication</a:t>
            </a:r>
            <a:r>
              <a:rPr lang="en-GB" sz="1800" dirty="0">
                <a:solidFill>
                  <a:srgbClr val="000000"/>
                </a:solidFill>
                <a:effectLst/>
                <a:latin typeface="Arial" panose="020B0604020202020204" pitchFamily="34" charset="0"/>
                <a:ea typeface="Calibri" panose="020F0502020204030204" pitchFamily="34" charset="0"/>
              </a:rPr>
              <a:t> plays a big role in the performance of the employee. This has helped in building the morale of the employees and provided them with job satisfaction as well as increased their engagement level. </a:t>
            </a:r>
            <a:r>
              <a:rPr lang="en-GB" sz="1800" b="1" i="1" dirty="0">
                <a:solidFill>
                  <a:srgbClr val="000000"/>
                </a:solidFill>
                <a:effectLst/>
                <a:latin typeface="Arial" panose="020B0604020202020204" pitchFamily="34" charset="0"/>
                <a:ea typeface="Calibri" panose="020F0502020204030204" pitchFamily="34" charset="0"/>
              </a:rPr>
              <a:t>Aldi</a:t>
            </a:r>
            <a:r>
              <a:rPr lang="en-GB" sz="1800" dirty="0">
                <a:solidFill>
                  <a:srgbClr val="000000"/>
                </a:solidFill>
                <a:effectLst/>
                <a:latin typeface="Arial" panose="020B0604020202020204" pitchFamily="34" charset="0"/>
                <a:ea typeface="Calibri" panose="020F0502020204030204" pitchFamily="34" charset="0"/>
              </a:rPr>
              <a:t> provides their employees with headsets to communicate with each other during work hours which has not only increased the effectiveness of interaction but also reduced time consumption (Masters, D., 2020). It has helped the employees to be in touch with one another and which helps in creating an effective team or group. The culture of Aldi mainly focuses on four factors that are leadership, communication, teamwork, and responsibility (careers.aldi.us, 2021). The supermarket supports effective and open communication through which they have been able to motivate their employees and improve their performance level. </a:t>
            </a:r>
            <a:endParaRPr lang="en-IN" dirty="0"/>
          </a:p>
        </p:txBody>
      </p:sp>
      <p:sp>
        <p:nvSpPr>
          <p:cNvPr id="4" name="Slide Number Placeholder 3"/>
          <p:cNvSpPr>
            <a:spLocks noGrp="1"/>
          </p:cNvSpPr>
          <p:nvPr>
            <p:ph type="sldNum" sz="quarter" idx="5"/>
          </p:nvPr>
        </p:nvSpPr>
        <p:spPr/>
        <p:txBody>
          <a:bodyPr/>
          <a:lstStyle/>
          <a:p>
            <a:fld id="{9EB05CB4-B3C1-4035-93C3-93B2883C9C73}" type="slidenum">
              <a:rPr lang="en-IN" smtClean="0"/>
              <a:pPr/>
              <a:t>8</a:t>
            </a:fld>
            <a:endParaRPr lang="en-IN"/>
          </a:p>
        </p:txBody>
      </p:sp>
    </p:spTree>
    <p:extLst>
      <p:ext uri="{BB962C8B-B14F-4D97-AF65-F5344CB8AC3E}">
        <p14:creationId xmlns:p14="http://schemas.microsoft.com/office/powerpoint/2010/main" val="698507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Arial" panose="020B0604020202020204" pitchFamily="34" charset="0"/>
                <a:ea typeface="Calibri" panose="020F0502020204030204" pitchFamily="34" charset="0"/>
              </a:rPr>
              <a:t>From the above presentation, it can be concluded that effective communication is crucial for efficient teamwork and the proper functioning of a business. Aldi utilises the flat organisational structure through which they have been able to practice effective communication in their business. The company uses social media platforms and various other channels to engage and communicate with stakeholders and shareholders. </a:t>
            </a:r>
            <a:endParaRPr lang="en-IN" dirty="0"/>
          </a:p>
        </p:txBody>
      </p:sp>
      <p:sp>
        <p:nvSpPr>
          <p:cNvPr id="4" name="Slide Number Placeholder 3"/>
          <p:cNvSpPr>
            <a:spLocks noGrp="1"/>
          </p:cNvSpPr>
          <p:nvPr>
            <p:ph type="sldNum" sz="quarter" idx="5"/>
          </p:nvPr>
        </p:nvSpPr>
        <p:spPr/>
        <p:txBody>
          <a:bodyPr/>
          <a:lstStyle/>
          <a:p>
            <a:fld id="{9EB05CB4-B3C1-4035-93C3-93B2883C9C73}" type="slidenum">
              <a:rPr lang="en-IN" smtClean="0"/>
              <a:pPr/>
              <a:t>9</a:t>
            </a:fld>
            <a:endParaRPr lang="en-IN"/>
          </a:p>
        </p:txBody>
      </p:sp>
    </p:spTree>
    <p:extLst>
      <p:ext uri="{BB962C8B-B14F-4D97-AF65-F5344CB8AC3E}">
        <p14:creationId xmlns:p14="http://schemas.microsoft.com/office/powerpoint/2010/main" val="2514770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9EB05CB4-B3C1-4035-93C3-93B2883C9C73}"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F07EC-FF78-40C7-AE3A-A14C1FAC70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ED44416-4A21-4B13-83CB-90B828A6ED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22F3444-A4B6-4D22-B992-CD73E1201A76}"/>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921FABE0-DABA-48C6-BAE8-3F70F569DDE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BD39DE4-EFD3-4E7A-9B04-DE848B0C410E}"/>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644977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1ECC6-6CF5-4FB5-A222-95758451F2E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90819FE-681E-4BF0-A128-23AB83AED8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ACDCD34-16BE-438C-A07E-ADBB75E25EBC}"/>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A541624A-C53C-49CC-BE16-95C03963350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4955EBE-D5FA-4D45-AD05-4F9C8FC968FA}"/>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432667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15E9A-1D0F-4E66-9273-C9313794A2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CB6FC9F-3BB9-41E1-B45E-E630E8B6BE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18B473-BB29-4701-9C18-7AA5E6E6EFC2}"/>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EAE37D1B-2EA5-472F-ABDC-4B2729040C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A842967-0DCF-45EA-926E-EA5DDCFF90E7}"/>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745106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9C527-2D42-4C11-8909-0F3479DC020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C103BB9-0D49-4229-AD7D-25694A9B11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ED9F356-7C05-4B93-806D-7424CFE989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F004473-559F-484A-AE8E-4AECECE88B3F}"/>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6" name="Footer Placeholder 5">
            <a:extLst>
              <a:ext uri="{FF2B5EF4-FFF2-40B4-BE49-F238E27FC236}">
                <a16:creationId xmlns:a16="http://schemas.microsoft.com/office/drawing/2014/main" id="{8B11F960-9D18-42CF-9926-905AD394F11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2BFDC37-5A6A-4065-8EEC-B267EA3060C0}"/>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163634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AA690-B112-4F5B-92A1-FF873151BFA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2EA48E3-C8F4-49E0-A8AC-440AAB701E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76E43D-1CC6-4D7A-A20F-508DBE83B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FF8EE64-D1EF-49C5-A31A-A359BBC27B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52EE21-6536-40E2-A181-85BAFDFFF7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FEBEEC0-7860-4305-890D-616FE9AE2800}"/>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8" name="Footer Placeholder 7">
            <a:extLst>
              <a:ext uri="{FF2B5EF4-FFF2-40B4-BE49-F238E27FC236}">
                <a16:creationId xmlns:a16="http://schemas.microsoft.com/office/drawing/2014/main" id="{B53D5C55-8D3A-4283-B476-945171FCE4F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6C59B34-8C3B-4286-812E-7C8551D970ED}"/>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522702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C661F-2E99-4942-91FF-4BDE3D22CC9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5C8A363-304D-4CF7-A9FF-FF0EAA5835CA}"/>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4" name="Footer Placeholder 3">
            <a:extLst>
              <a:ext uri="{FF2B5EF4-FFF2-40B4-BE49-F238E27FC236}">
                <a16:creationId xmlns:a16="http://schemas.microsoft.com/office/drawing/2014/main" id="{020699E9-FFF8-4E93-BB03-C01F5EE5A2F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CEA67DF-343D-449C-BA56-2249E3A97285}"/>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1541920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97B48-5967-4B85-8F08-37FC28060DE9}"/>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3" name="Footer Placeholder 2">
            <a:extLst>
              <a:ext uri="{FF2B5EF4-FFF2-40B4-BE49-F238E27FC236}">
                <a16:creationId xmlns:a16="http://schemas.microsoft.com/office/drawing/2014/main" id="{8DDAF1C0-96C7-4FAD-AAE0-F221374D47E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E03FA680-F142-4980-A53E-CFC33CED0642}"/>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4236292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36EAB-CE0E-40D7-BFBE-4D8F1089A2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E9D14449-2A67-414A-A2C8-2AF0B77C1D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56B03EE-1094-4CDC-85AB-74B1667881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BB4A12-0CD6-4196-B148-341D3C962FA5}"/>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6" name="Footer Placeholder 5">
            <a:extLst>
              <a:ext uri="{FF2B5EF4-FFF2-40B4-BE49-F238E27FC236}">
                <a16:creationId xmlns:a16="http://schemas.microsoft.com/office/drawing/2014/main" id="{45AA6DAF-0ABE-4AA4-9EF7-4C434377EBD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3E26150-7DDE-4266-A0C2-069FE189B024}"/>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284982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51F6-329A-4504-94AD-3B6B8BB8DB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6246A3B-4A6F-4EF6-A0E3-A46F1EAC08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AD82560-D043-4501-B75C-CB1234E8E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887F8F-E480-4DC2-B752-08D28D01D1B6}"/>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6" name="Footer Placeholder 5">
            <a:extLst>
              <a:ext uri="{FF2B5EF4-FFF2-40B4-BE49-F238E27FC236}">
                <a16:creationId xmlns:a16="http://schemas.microsoft.com/office/drawing/2014/main" id="{B5A9D9A4-0CE1-4BA5-AF6F-650508C931C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8D7DCA6-F274-4E1A-BC1A-DDA151B0698A}"/>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846308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41474-70FF-4F5E-9982-6C263B010C8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D98279A-1218-43AB-A046-82B2119308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EB13BBE-E252-499B-B4FD-ECCEC025F5B7}"/>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B74504AC-9CC8-4779-B091-A383399491F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36B4F59-579A-49B4-A79D-81D4AD60B577}"/>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1511600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2C4E95-B0AE-4CE9-AA30-86F1000631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D27EB66-F379-4FCE-8AEE-BF8D40098D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49D95AE-8A66-49FC-99CA-7DC5A8D1DD2F}"/>
              </a:ext>
            </a:extLst>
          </p:cNvPr>
          <p:cNvSpPr>
            <a:spLocks noGrp="1"/>
          </p:cNvSpPr>
          <p:nvPr>
            <p:ph type="dt" sz="half" idx="10"/>
          </p:nvPr>
        </p:nvSpPr>
        <p:spPr/>
        <p:txBody>
          <a:body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FC3DB304-4A6D-4C08-B9FD-814536DC39F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C1EF7E1-E9E4-480A-98D4-8E5DA120BC4F}"/>
              </a:ext>
            </a:extLst>
          </p:cNvPr>
          <p:cNvSpPr>
            <a:spLocks noGrp="1"/>
          </p:cNvSpPr>
          <p:nvPr>
            <p:ph type="sldNum" sz="quarter" idx="12"/>
          </p:nvPr>
        </p:nvSpPr>
        <p:spPr/>
        <p:txBody>
          <a:bodyPr/>
          <a:lstStyle/>
          <a:p>
            <a:fld id="{6C069534-64CC-441E-BFE4-D11E46E2D4BF}" type="slidenum">
              <a:rPr lang="en-IN" smtClean="0"/>
              <a:pPr/>
              <a:t>‹#›</a:t>
            </a:fld>
            <a:endParaRPr lang="en-IN"/>
          </a:p>
        </p:txBody>
      </p:sp>
    </p:spTree>
    <p:extLst>
      <p:ext uri="{BB962C8B-B14F-4D97-AF65-F5344CB8AC3E}">
        <p14:creationId xmlns:p14="http://schemas.microsoft.com/office/powerpoint/2010/main" val="3765544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l="-3000" t="-4000" r="-4000" b="-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8F09A1-E613-4959-9CB9-7CE16BC53B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B48A02D-B097-49B8-AE2E-D55867CF6A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D06B57B-399C-4953-9322-9AF47F3734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F8A115-E65A-47C6-B8B3-3748D9F90725}" type="datetimeFigureOut">
              <a:rPr lang="en-IN" smtClean="0"/>
              <a:pPr/>
              <a:t>26-11-2021</a:t>
            </a:fld>
            <a:endParaRPr lang="en-IN"/>
          </a:p>
        </p:txBody>
      </p:sp>
      <p:sp>
        <p:nvSpPr>
          <p:cNvPr id="5" name="Footer Placeholder 4">
            <a:extLst>
              <a:ext uri="{FF2B5EF4-FFF2-40B4-BE49-F238E27FC236}">
                <a16:creationId xmlns:a16="http://schemas.microsoft.com/office/drawing/2014/main" id="{C25C0FD3-D9A0-44E5-81F1-CE26BF4E35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0726982-35D5-4602-9294-1762713EE5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069534-64CC-441E-BFE4-D11E46E2D4BF}" type="slidenum">
              <a:rPr lang="en-IN" smtClean="0"/>
              <a:pPr/>
              <a:t>‹#›</a:t>
            </a:fld>
            <a:endParaRPr lang="en-IN"/>
          </a:p>
        </p:txBody>
      </p:sp>
    </p:spTree>
    <p:extLst>
      <p:ext uri="{BB962C8B-B14F-4D97-AF65-F5344CB8AC3E}">
        <p14:creationId xmlns:p14="http://schemas.microsoft.com/office/powerpoint/2010/main" val="2087983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1.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1.xml" /><Relationship Id="rId4" Type="http://schemas.openxmlformats.org/officeDocument/2006/relationships/image" Target="../media/image9.jpeg" /></Relationships>
</file>

<file path=ppt/slides/_rels/slide7.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0A7514-F72F-9347-9457-87CAE014C438}"/>
              </a:ext>
            </a:extLst>
          </p:cNvPr>
          <p:cNvSpPr>
            <a:spLocks noGrp="1"/>
          </p:cNvSpPr>
          <p:nvPr>
            <p:ph idx="1"/>
          </p:nvPr>
        </p:nvSpPr>
        <p:spPr>
          <a:xfrm>
            <a:off x="1208483" y="142875"/>
            <a:ext cx="10270331" cy="5391150"/>
          </a:xfrm>
        </p:spPr>
        <p:txBody>
          <a:bodyPr/>
          <a:lstStyle/>
          <a:p>
            <a:endParaRPr lang="en-US"/>
          </a:p>
          <a:p>
            <a:endParaRPr lang="en-US"/>
          </a:p>
          <a:p>
            <a:r>
              <a:rPr lang="en-US"/>
              <a:t>Student Name: Cristian Cuta </a:t>
            </a:r>
          </a:p>
          <a:p>
            <a:r>
              <a:rPr lang="en-US"/>
              <a:t>Student Number: 2026051 </a:t>
            </a:r>
          </a:p>
          <a:p>
            <a:r>
              <a:rPr lang="en-US"/>
              <a:t>Module code and title: BMSW4002 - Effective Team Working and Communication</a:t>
            </a:r>
          </a:p>
          <a:p>
            <a:r>
              <a:rPr lang="en-US"/>
              <a:t>Lecturer’s name: </a:t>
            </a:r>
            <a:r>
              <a:rPr lang="en-GB" b="0" i="0">
                <a:solidFill>
                  <a:srgbClr val="333333"/>
                </a:solidFill>
                <a:effectLst/>
                <a:latin typeface="Source Sans Pro" panose="02000000000000000000" pitchFamily="2" charset="0"/>
              </a:rPr>
              <a:t>Richmond Lamptey</a:t>
            </a:r>
            <a:endParaRPr lang="en-US" b="0" i="0">
              <a:solidFill>
                <a:srgbClr val="333333"/>
              </a:solidFill>
              <a:effectLst/>
              <a:latin typeface="Source Sans Pro" panose="02000000000000000000" pitchFamily="2" charset="0"/>
            </a:endParaRPr>
          </a:p>
          <a:p>
            <a:r>
              <a:rPr lang="en-US"/>
              <a:t>Assignment title: Effective Teamworking for team success.</a:t>
            </a:r>
          </a:p>
        </p:txBody>
      </p:sp>
    </p:spTree>
    <p:extLst>
      <p:ext uri="{BB962C8B-B14F-4D97-AF65-F5344CB8AC3E}">
        <p14:creationId xmlns:p14="http://schemas.microsoft.com/office/powerpoint/2010/main" val="1755439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CB4A1-EF58-45AA-ABB9-A62478E34D91}"/>
              </a:ext>
            </a:extLst>
          </p:cNvPr>
          <p:cNvSpPr>
            <a:spLocks noGrp="1"/>
          </p:cNvSpPr>
          <p:nvPr>
            <p:ph type="ctrTitle"/>
          </p:nvPr>
        </p:nvSpPr>
        <p:spPr>
          <a:xfrm>
            <a:off x="382555" y="344151"/>
            <a:ext cx="11038113" cy="2622984"/>
          </a:xfrm>
        </p:spPr>
        <p:txBody>
          <a:bodyPr>
            <a:normAutofit/>
          </a:bodyPr>
          <a:lstStyle/>
          <a:p>
            <a:pPr algn="ctr">
              <a:lnSpc>
                <a:spcPct val="150000"/>
              </a:lnSpc>
              <a:spcAft>
                <a:spcPts val="800"/>
              </a:spcAft>
            </a:pPr>
            <a:r>
              <a:rPr lang="en-GB" sz="36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EFFECTIVE TEAM WORKING AND COMMUNICATION</a:t>
            </a:r>
            <a:endParaRPr lang="en-IN" sz="3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A0ABBAFC-4F82-44A3-A37B-28AFC9005C66}"/>
              </a:ext>
            </a:extLst>
          </p:cNvPr>
          <p:cNvSpPr>
            <a:spLocks noGrp="1"/>
          </p:cNvSpPr>
          <p:nvPr>
            <p:ph type="subTitle" idx="1"/>
          </p:nvPr>
        </p:nvSpPr>
        <p:spPr>
          <a:xfrm>
            <a:off x="1329611" y="3223490"/>
            <a:ext cx="9144000" cy="1655762"/>
          </a:xfrm>
        </p:spPr>
        <p:txBody>
          <a:bodyPr>
            <a:normAutofit/>
          </a:bodyPr>
          <a:lstStyle/>
          <a:p>
            <a:r>
              <a:rPr kumimoji="0" lang="en-US" sz="3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Aldi</a:t>
            </a:r>
            <a:endParaRPr lang="en-IN" sz="3200" b="1" dirty="0">
              <a:latin typeface="Arial" panose="020B0604020202020204" pitchFamily="34" charset="0"/>
              <a:cs typeface="Arial" panose="020B0604020202020204" pitchFamily="34" charset="0"/>
            </a:endParaRPr>
          </a:p>
        </p:txBody>
      </p:sp>
      <p:pic>
        <p:nvPicPr>
          <p:cNvPr id="1026" name="Picture 2" descr="Aldi UK | LinkedIn">
            <a:extLst>
              <a:ext uri="{FF2B5EF4-FFF2-40B4-BE49-F238E27FC236}">
                <a16:creationId xmlns:a16="http://schemas.microsoft.com/office/drawing/2014/main" id="{8D8B81A1-187A-4283-85F9-F7155D984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7203" y="3900791"/>
            <a:ext cx="2810270" cy="2613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4 ways to navigate different communication styles at work">
            <a:extLst>
              <a:ext uri="{FF2B5EF4-FFF2-40B4-BE49-F238E27FC236}">
                <a16:creationId xmlns:a16="http://schemas.microsoft.com/office/drawing/2014/main" id="{D617740F-52EA-4D60-8BB9-40FA04EBB5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522" y="4074866"/>
            <a:ext cx="3810965" cy="216440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48F5DD8F-FC24-4AF8-A554-7A529A286C79}"/>
              </a:ext>
            </a:extLst>
          </p:cNvPr>
          <p:cNvPicPr>
            <a:picLocks noChangeAspect="1"/>
          </p:cNvPicPr>
          <p:nvPr/>
        </p:nvPicPr>
        <p:blipFill>
          <a:blip r:embed="rId4"/>
          <a:stretch>
            <a:fillRect/>
          </a:stretch>
        </p:blipFill>
        <p:spPr>
          <a:xfrm>
            <a:off x="437513" y="3985301"/>
            <a:ext cx="3616538" cy="2253969"/>
          </a:xfrm>
          <a:prstGeom prst="rect">
            <a:avLst/>
          </a:prstGeom>
        </p:spPr>
      </p:pic>
    </p:spTree>
    <p:extLst>
      <p:ext uri="{BB962C8B-B14F-4D97-AF65-F5344CB8AC3E}">
        <p14:creationId xmlns:p14="http://schemas.microsoft.com/office/powerpoint/2010/main" val="314167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DC0D-100D-4429-B709-CE3F9BE5EFC1}"/>
              </a:ext>
            </a:extLst>
          </p:cNvPr>
          <p:cNvSpPr>
            <a:spLocks noGrp="1"/>
          </p:cNvSpPr>
          <p:nvPr>
            <p:ph type="ctrTitle"/>
          </p:nvPr>
        </p:nvSpPr>
        <p:spPr>
          <a:xfrm>
            <a:off x="4455268" y="-93306"/>
            <a:ext cx="3281464" cy="662473"/>
          </a:xfrm>
        </p:spPr>
        <p:txBody>
          <a:bodyPr>
            <a:normAutofit fontScale="90000"/>
          </a:bodyPr>
          <a:lstStyle/>
          <a:p>
            <a:pPr algn="just"/>
            <a:r>
              <a:rPr lang="en-US" sz="3200" b="1" dirty="0">
                <a:latin typeface="Arial" panose="020B0604020202020204" pitchFamily="34" charset="0"/>
                <a:cs typeface="Arial" panose="020B0604020202020204" pitchFamily="34" charset="0"/>
              </a:rPr>
              <a:t>Table of Contents</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50F3537-E9A8-4D32-89C0-AFEBE8AFCEE9}"/>
              </a:ext>
            </a:extLst>
          </p:cNvPr>
          <p:cNvSpPr>
            <a:spLocks noGrp="1"/>
          </p:cNvSpPr>
          <p:nvPr>
            <p:ph type="subTitle" idx="1"/>
          </p:nvPr>
        </p:nvSpPr>
        <p:spPr>
          <a:xfrm>
            <a:off x="175100" y="466531"/>
            <a:ext cx="11332721" cy="6326155"/>
          </a:xfrm>
        </p:spPr>
        <p:txBody>
          <a:bodyPr>
            <a:noAutofit/>
          </a:bodyPr>
          <a:lstStyle/>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3: Introduction</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4: Communication model used by Aldi</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5: Channels of communication used by Aldi</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6: Barriers of communication</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7: Impact of effective communication </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8: Conclusion</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9: Thank You</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10: Continued</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Slide 11: Continued</a:t>
            </a:r>
          </a:p>
        </p:txBody>
      </p:sp>
      <p:pic>
        <p:nvPicPr>
          <p:cNvPr id="4" name="Picture 3">
            <a:extLst>
              <a:ext uri="{FF2B5EF4-FFF2-40B4-BE49-F238E27FC236}">
                <a16:creationId xmlns:a16="http://schemas.microsoft.com/office/drawing/2014/main" id="{C6D0527E-9AC4-4FAA-9C44-1F4F04D69931}"/>
              </a:ext>
            </a:extLst>
          </p:cNvPr>
          <p:cNvPicPr>
            <a:picLocks noChangeAspect="1"/>
          </p:cNvPicPr>
          <p:nvPr/>
        </p:nvPicPr>
        <p:blipFill>
          <a:blip r:embed="rId2"/>
          <a:stretch>
            <a:fillRect/>
          </a:stretch>
        </p:blipFill>
        <p:spPr>
          <a:xfrm>
            <a:off x="7736732" y="1731431"/>
            <a:ext cx="3615241" cy="3609145"/>
          </a:xfrm>
          <a:prstGeom prst="rect">
            <a:avLst/>
          </a:prstGeom>
        </p:spPr>
      </p:pic>
    </p:spTree>
    <p:extLst>
      <p:ext uri="{BB962C8B-B14F-4D97-AF65-F5344CB8AC3E}">
        <p14:creationId xmlns:p14="http://schemas.microsoft.com/office/powerpoint/2010/main" val="2198099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BA24-56C2-495C-BDF9-70E44CEFEC4A}"/>
              </a:ext>
            </a:extLst>
          </p:cNvPr>
          <p:cNvSpPr>
            <a:spLocks noGrp="1"/>
          </p:cNvSpPr>
          <p:nvPr>
            <p:ph type="ctrTitle"/>
          </p:nvPr>
        </p:nvSpPr>
        <p:spPr>
          <a:xfrm>
            <a:off x="492865" y="139869"/>
            <a:ext cx="4572000" cy="910718"/>
          </a:xfrm>
        </p:spPr>
        <p:txBody>
          <a:bodyPr>
            <a:normAutofit/>
          </a:bodyPr>
          <a:lstStyle/>
          <a:p>
            <a:pPr algn="just"/>
            <a:r>
              <a:rPr lang="en-US" sz="3200" b="1" dirty="0">
                <a:latin typeface="Arial" panose="020B0604020202020204" pitchFamily="34" charset="0"/>
                <a:cs typeface="Arial" panose="020B0604020202020204" pitchFamily="34" charset="0"/>
              </a:rPr>
              <a:t>Introduction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D0A657A-78C6-48E2-9075-3D2BD45E2938}"/>
              </a:ext>
            </a:extLst>
          </p:cNvPr>
          <p:cNvSpPr>
            <a:spLocks noGrp="1"/>
          </p:cNvSpPr>
          <p:nvPr>
            <p:ph type="subTitle" idx="1"/>
          </p:nvPr>
        </p:nvSpPr>
        <p:spPr>
          <a:xfrm>
            <a:off x="162127" y="1432769"/>
            <a:ext cx="7069097" cy="4865393"/>
          </a:xfrm>
        </p:spPr>
        <p:txBody>
          <a:bodyPr>
            <a:normAutofit fontScale="92500"/>
          </a:bodyPr>
          <a:lstStyle/>
          <a:p>
            <a:pPr algn="just">
              <a:lnSpc>
                <a:spcPct val="150000"/>
              </a:lnSpc>
            </a:pPr>
            <a:r>
              <a:rPr lang="en-GB" dirty="0">
                <a:solidFill>
                  <a:srgbClr val="000000"/>
                </a:solidFill>
                <a:effectLst/>
                <a:latin typeface="Arial" panose="020B0604020202020204" pitchFamily="34" charset="0"/>
                <a:ea typeface="Calibri" panose="020F0502020204030204" pitchFamily="34" charset="0"/>
              </a:rPr>
              <a:t>Aldi is a supermarket chain that is headquartered in Essen, Germany. The firm was founded in the year 1946 and is operating in about 11,235 locations all over the world. The presentation has focused on the analysis of communication in Aldi through the usage of theories and models. It has also included various channels of communication utilised by </a:t>
            </a:r>
            <a:r>
              <a:rPr lang="en-GB" b="1" i="1" dirty="0">
                <a:solidFill>
                  <a:srgbClr val="000000"/>
                </a:solidFill>
                <a:effectLst/>
                <a:latin typeface="Arial" panose="020B0604020202020204" pitchFamily="34" charset="0"/>
                <a:ea typeface="Calibri" panose="020F0502020204030204" pitchFamily="34" charset="0"/>
              </a:rPr>
              <a:t>Aldi</a:t>
            </a:r>
            <a:r>
              <a:rPr lang="en-GB" dirty="0">
                <a:solidFill>
                  <a:srgbClr val="000000"/>
                </a:solidFill>
                <a:effectLst/>
                <a:latin typeface="Arial" panose="020B0604020202020204" pitchFamily="34" charset="0"/>
                <a:ea typeface="Calibri" panose="020F0502020204030204" pitchFamily="34" charset="0"/>
              </a:rPr>
              <a:t>. The presentation has also focused on the key barriers in the Aldi that hinder effective communication. </a:t>
            </a:r>
            <a:endParaRPr lang="en-IN" sz="3200" dirty="0">
              <a:latin typeface="Arial" panose="020B0604020202020204" pitchFamily="34" charset="0"/>
              <a:cs typeface="Arial" panose="020B0604020202020204" pitchFamily="34" charset="0"/>
            </a:endParaRPr>
          </a:p>
        </p:txBody>
      </p:sp>
      <p:pic>
        <p:nvPicPr>
          <p:cNvPr id="2050" name="Picture 2" descr="OLDENZAAL, NETHERLANDS - NOVEMBER 3, 2015: Aldi Store Logo. Aldi Is An  Internationally Operating German Chain Of Discount Supermarkets, Founded In  1946 In Essen By The Brothers Karl And Theo Albrecht Stock">
            <a:extLst>
              <a:ext uri="{FF2B5EF4-FFF2-40B4-BE49-F238E27FC236}">
                <a16:creationId xmlns:a16="http://schemas.microsoft.com/office/drawing/2014/main" id="{3075A180-D54D-4EA9-924C-0495333C71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0766" y="1050586"/>
            <a:ext cx="3764604" cy="47860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9731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A0DCD-F3BC-4142-8E87-A5DACA9EB4C1}"/>
              </a:ext>
            </a:extLst>
          </p:cNvPr>
          <p:cNvSpPr>
            <a:spLocks noGrp="1"/>
          </p:cNvSpPr>
          <p:nvPr>
            <p:ph type="ctrTitle"/>
          </p:nvPr>
        </p:nvSpPr>
        <p:spPr>
          <a:xfrm>
            <a:off x="191310" y="81503"/>
            <a:ext cx="6744511" cy="832897"/>
          </a:xfrm>
        </p:spPr>
        <p:txBody>
          <a:bodyPr>
            <a:normAutofit fontScale="90000"/>
          </a:bodyPr>
          <a:lstStyle/>
          <a:p>
            <a:pPr algn="just"/>
            <a:r>
              <a:rPr lang="en-US" sz="3200" b="1" dirty="0">
                <a:latin typeface="Arial" panose="020B0604020202020204" pitchFamily="34" charset="0"/>
                <a:cs typeface="Arial" panose="020B0604020202020204" pitchFamily="34" charset="0"/>
              </a:rPr>
              <a:t>Communication model used by Aldi</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AA570A5-E0D0-43CD-BFE5-32AB65A35FE9}"/>
              </a:ext>
            </a:extLst>
          </p:cNvPr>
          <p:cNvSpPr>
            <a:spLocks noGrp="1"/>
          </p:cNvSpPr>
          <p:nvPr>
            <p:ph type="subTitle" idx="1"/>
          </p:nvPr>
        </p:nvSpPr>
        <p:spPr>
          <a:xfrm>
            <a:off x="269132" y="914400"/>
            <a:ext cx="11442969" cy="5214025"/>
          </a:xfrm>
        </p:spPr>
        <p:txBody>
          <a:bodyPr>
            <a:noAutofit/>
          </a:bodyPr>
          <a:lstStyle/>
          <a:p>
            <a:pPr marL="342900" indent="-342900" algn="just">
              <a:lnSpc>
                <a:spcPct val="160000"/>
              </a:lnSpc>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rPr>
              <a:t>Aldi utilised ‘</a:t>
            </a:r>
            <a:r>
              <a:rPr lang="en-GB" dirty="0" err="1">
                <a:solidFill>
                  <a:srgbClr val="000000"/>
                </a:solidFill>
                <a:effectLst/>
                <a:latin typeface="Arial" panose="020B0604020202020204" pitchFamily="34" charset="0"/>
                <a:ea typeface="Calibri" panose="020F0502020204030204" pitchFamily="34" charset="0"/>
              </a:rPr>
              <a:t>Lasswell</a:t>
            </a:r>
            <a:r>
              <a:rPr lang="en-GB" dirty="0">
                <a:solidFill>
                  <a:srgbClr val="000000"/>
                </a:solidFill>
                <a:effectLst/>
                <a:latin typeface="Arial" panose="020B0604020202020204" pitchFamily="34" charset="0"/>
                <a:ea typeface="Calibri" panose="020F0502020204030204" pitchFamily="34" charset="0"/>
              </a:rPr>
              <a:t> theory’ to enhance communication in the business. </a:t>
            </a:r>
          </a:p>
          <a:p>
            <a:pPr marL="342900" indent="-342900" algn="just">
              <a:lnSpc>
                <a:spcPct val="160000"/>
              </a:lnSpc>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rPr>
              <a:t>The theory focuses on the key message through the communication, the channel through which it is taking place, and the receiver of the message </a:t>
            </a:r>
            <a:endParaRPr lang="en-US" sz="3200" dirty="0">
              <a:latin typeface="Arial" panose="020B0604020202020204" pitchFamily="34" charset="0"/>
              <a:cs typeface="Arial" panose="020B0604020202020204" pitchFamily="34" charset="0"/>
            </a:endParaRPr>
          </a:p>
        </p:txBody>
      </p:sp>
      <p:pic>
        <p:nvPicPr>
          <p:cNvPr id="3074" name="Picture 2" descr="Communication studies blog by Sis Michelle: Lasswell Model of Communication-  Linear Model Of Communication">
            <a:extLst>
              <a:ext uri="{FF2B5EF4-FFF2-40B4-BE49-F238E27FC236}">
                <a16:creationId xmlns:a16="http://schemas.microsoft.com/office/drawing/2014/main" id="{D486FF89-262E-4602-ABE8-60BB00F892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5354" y="2925594"/>
            <a:ext cx="9610523" cy="27458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66432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AACA-AED2-4251-978E-1EAEAF0550BB}"/>
              </a:ext>
            </a:extLst>
          </p:cNvPr>
          <p:cNvSpPr>
            <a:spLocks noGrp="1"/>
          </p:cNvSpPr>
          <p:nvPr>
            <p:ph type="ctrTitle"/>
          </p:nvPr>
        </p:nvSpPr>
        <p:spPr>
          <a:xfrm>
            <a:off x="0" y="29181"/>
            <a:ext cx="11381362" cy="1019683"/>
          </a:xfrm>
        </p:spPr>
        <p:txBody>
          <a:bodyPr>
            <a:normAutofit/>
          </a:bodyPr>
          <a:lstStyle/>
          <a:p>
            <a:pPr algn="just"/>
            <a:r>
              <a:rPr lang="en-US" sz="3200" b="1" dirty="0">
                <a:latin typeface="Arial" panose="020B0604020202020204" pitchFamily="34" charset="0"/>
                <a:cs typeface="Arial" panose="020B0604020202020204" pitchFamily="34" charset="0"/>
              </a:rPr>
              <a:t>Channels of communication used by Aldi</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710E837-FC8F-4D53-82F2-828CAB647C2E}"/>
              </a:ext>
            </a:extLst>
          </p:cNvPr>
          <p:cNvSpPr>
            <a:spLocks noGrp="1"/>
          </p:cNvSpPr>
          <p:nvPr>
            <p:ph type="subTitle" idx="1"/>
          </p:nvPr>
        </p:nvSpPr>
        <p:spPr>
          <a:xfrm>
            <a:off x="337226" y="1549502"/>
            <a:ext cx="10684212" cy="4773477"/>
          </a:xfrm>
        </p:spPr>
        <p:txBody>
          <a:bodyPr>
            <a:noAutofit/>
          </a:bodyPr>
          <a:lstStyle/>
          <a:p>
            <a:pPr marL="342900" indent="-342900" algn="just">
              <a:lnSpc>
                <a:spcPct val="150000"/>
              </a:lnSpc>
              <a:buFont typeface="Arial" panose="020B0604020202020204" pitchFamily="34" charset="0"/>
              <a:buChar char="•"/>
            </a:pPr>
            <a:r>
              <a:rPr lang="en-GB" sz="1800" b="1" i="1" dirty="0">
                <a:solidFill>
                  <a:srgbClr val="000000"/>
                </a:solidFill>
                <a:effectLst/>
                <a:latin typeface="Arial" panose="020B0604020202020204" pitchFamily="34" charset="0"/>
                <a:ea typeface="Calibri" panose="020F0502020204030204" pitchFamily="34" charset="0"/>
              </a:rPr>
              <a:t>Aldi</a:t>
            </a:r>
            <a:r>
              <a:rPr lang="en-GB" sz="1800" dirty="0">
                <a:solidFill>
                  <a:srgbClr val="000000"/>
                </a:solidFill>
                <a:effectLst/>
                <a:latin typeface="Arial" panose="020B0604020202020204" pitchFamily="34" charset="0"/>
                <a:ea typeface="Calibri" panose="020F0502020204030204" pitchFamily="34" charset="0"/>
              </a:rPr>
              <a:t> communicates with its customers through social media, e-mail, third party endorsements, and public as well as media relations.</a:t>
            </a:r>
          </a:p>
          <a:p>
            <a:pPr marL="342900" indent="-342900" algn="just">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rPr>
              <a:t>The firm can also utilise SMS or voice in-app messaging like </a:t>
            </a:r>
            <a:r>
              <a:rPr lang="en-GB" sz="1800" b="1" i="1" dirty="0">
                <a:solidFill>
                  <a:srgbClr val="000000"/>
                </a:solidFill>
                <a:effectLst/>
                <a:latin typeface="Arial" panose="020B0604020202020204" pitchFamily="34" charset="0"/>
                <a:ea typeface="Calibri" panose="020F0502020204030204" pitchFamily="34" charset="0"/>
              </a:rPr>
              <a:t>Amazon</a:t>
            </a:r>
            <a:r>
              <a:rPr lang="en-GB" sz="1800" dirty="0">
                <a:solidFill>
                  <a:srgbClr val="000000"/>
                </a:solidFill>
                <a:effectLst/>
                <a:latin typeface="Arial" panose="020B0604020202020204" pitchFamily="34" charset="0"/>
                <a:ea typeface="Calibri" panose="020F0502020204030204" pitchFamily="34" charset="0"/>
              </a:rPr>
              <a:t> to engage with their consumers more.</a:t>
            </a:r>
            <a:endParaRPr lang="en-IN" dirty="0">
              <a:latin typeface="Arial" panose="020B0604020202020204" pitchFamily="34" charset="0"/>
              <a:cs typeface="Arial" panose="020B0604020202020204" pitchFamily="34" charset="0"/>
            </a:endParaRPr>
          </a:p>
        </p:txBody>
      </p:sp>
      <p:pic>
        <p:nvPicPr>
          <p:cNvPr id="4098" name="Picture 2" descr="Internal communication channels and reports by Kaylawills | Fiverr">
            <a:extLst>
              <a:ext uri="{FF2B5EF4-FFF2-40B4-BE49-F238E27FC236}">
                <a16:creationId xmlns:a16="http://schemas.microsoft.com/office/drawing/2014/main" id="{6DFF18E8-E633-4CE6-A03E-5F8EAED7C9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0706" y="3592311"/>
            <a:ext cx="4265558" cy="2560098"/>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pic>
        <p:nvPicPr>
          <p:cNvPr id="4100" name="Picture 4" descr="The A to Z of social media for academia | THE essential guide">
            <a:extLst>
              <a:ext uri="{FF2B5EF4-FFF2-40B4-BE49-F238E27FC236}">
                <a16:creationId xmlns:a16="http://schemas.microsoft.com/office/drawing/2014/main" id="{61E02E83-9FAB-4C49-9F48-ED96089CCD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2966" y="4258991"/>
            <a:ext cx="3728329" cy="1743075"/>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7755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869E8-780C-4532-8E2C-CCFA9AFA656C}"/>
              </a:ext>
            </a:extLst>
          </p:cNvPr>
          <p:cNvSpPr>
            <a:spLocks noGrp="1"/>
          </p:cNvSpPr>
          <p:nvPr>
            <p:ph type="ctrTitle"/>
          </p:nvPr>
        </p:nvSpPr>
        <p:spPr>
          <a:xfrm>
            <a:off x="346953" y="211949"/>
            <a:ext cx="8952689" cy="745348"/>
          </a:xfrm>
        </p:spPr>
        <p:txBody>
          <a:bodyPr>
            <a:normAutofit/>
          </a:bodyPr>
          <a:lstStyle/>
          <a:p>
            <a:pPr algn="just"/>
            <a:r>
              <a:rPr lang="en-US" sz="3200" b="1" dirty="0">
                <a:latin typeface="Arial" panose="020B0604020202020204" pitchFamily="34" charset="0"/>
                <a:cs typeface="Arial" panose="020B0604020202020204" pitchFamily="34" charset="0"/>
              </a:rPr>
              <a:t>Barriers of communication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9BD8FEC-75CF-4C4A-A029-E430D150EC3A}"/>
              </a:ext>
            </a:extLst>
          </p:cNvPr>
          <p:cNvSpPr>
            <a:spLocks noGrp="1"/>
          </p:cNvSpPr>
          <p:nvPr>
            <p:ph type="subTitle" idx="1"/>
          </p:nvPr>
        </p:nvSpPr>
        <p:spPr>
          <a:xfrm>
            <a:off x="251297" y="1306310"/>
            <a:ext cx="5990883" cy="4977758"/>
          </a:xfrm>
        </p:spPr>
        <p:txBody>
          <a:bodyPr>
            <a:noAutofit/>
          </a:bodyPr>
          <a:lstStyle/>
          <a:p>
            <a:pPr marL="342900" indent="-342900" algn="just">
              <a:lnSpc>
                <a:spcPct val="150000"/>
              </a:lnSpc>
              <a:buFont typeface="Arial" panose="020B0604020202020204" pitchFamily="34" charset="0"/>
              <a:buChar char="•"/>
            </a:pPr>
            <a:r>
              <a:rPr lang="en-GB" sz="2000" dirty="0">
                <a:solidFill>
                  <a:srgbClr val="000000"/>
                </a:solidFill>
                <a:effectLst/>
                <a:latin typeface="Arial" panose="020B0604020202020204" pitchFamily="34" charset="0"/>
                <a:ea typeface="Calibri" panose="020F0502020204030204" pitchFamily="34" charset="0"/>
              </a:rPr>
              <a:t>Restrictions that are imposed by the organisation, Hierarchical positions restricting the flow of information and situation of the company that is complex are some of the key barriers to ineffective communication.</a:t>
            </a:r>
          </a:p>
          <a:p>
            <a:pPr marL="342900" indent="-342900" algn="just">
              <a:lnSpc>
                <a:spcPct val="150000"/>
              </a:lnSpc>
              <a:buFont typeface="Arial" panose="020B0604020202020204" pitchFamily="34" charset="0"/>
              <a:buChar char="•"/>
            </a:pP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supermarket chain and stakeholders can also experience issues in communication with others due to linguistic and perception barriers.  </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endParaRPr lang="en-IN" sz="2800" dirty="0">
              <a:latin typeface="Arial" panose="020B0604020202020204" pitchFamily="34" charset="0"/>
              <a:cs typeface="Arial" panose="020B0604020202020204" pitchFamily="34" charset="0"/>
            </a:endParaRPr>
          </a:p>
        </p:txBody>
      </p:sp>
      <p:pic>
        <p:nvPicPr>
          <p:cNvPr id="5122" name="Picture 2" descr="6,960 Communication Barrier Illustrations &amp; Clip Art - iStock">
            <a:extLst>
              <a:ext uri="{FF2B5EF4-FFF2-40B4-BE49-F238E27FC236}">
                <a16:creationId xmlns:a16="http://schemas.microsoft.com/office/drawing/2014/main" id="{66060004-B8AA-41ED-8013-F2D84688DA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39904">
            <a:off x="6772833" y="1091113"/>
            <a:ext cx="4696925" cy="3518160"/>
          </a:xfrm>
          <a:prstGeom prst="rect">
            <a:avLst/>
          </a:prstGeom>
          <a:ln>
            <a:noFill/>
          </a:ln>
          <a:effectLst>
            <a:outerShdw blurRad="127000" dist="38100" dir="2700000" algn="ctr">
              <a:srgbClr val="000000">
                <a:alpha val="45000"/>
              </a:srgbClr>
            </a:outerShdw>
            <a:softEdge rad="112500"/>
          </a:effectLst>
          <a:scene3d>
            <a:camera prst="perspectiveFront" fov="2700000">
              <a:rot lat="20376000" lon="1938000" rev="20112001"/>
            </a:camera>
            <a:lightRig rig="soft" dir="t">
              <a:rot lat="0" lon="0" rev="0"/>
            </a:lightRig>
          </a:scene3d>
          <a:sp3d prstMaterial="translucentPowder">
            <a:bevelT w="203200" h="50800" prst="softRound"/>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328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FAC7-480C-4784-B8D9-3EB941894382}"/>
              </a:ext>
            </a:extLst>
          </p:cNvPr>
          <p:cNvSpPr>
            <a:spLocks noGrp="1"/>
          </p:cNvSpPr>
          <p:nvPr>
            <p:ph type="ctrTitle"/>
          </p:nvPr>
        </p:nvSpPr>
        <p:spPr>
          <a:xfrm>
            <a:off x="239949" y="81024"/>
            <a:ext cx="9144000" cy="852037"/>
          </a:xfrm>
        </p:spPr>
        <p:txBody>
          <a:bodyPr>
            <a:normAutofit/>
          </a:bodyPr>
          <a:lstStyle/>
          <a:p>
            <a:pPr algn="just"/>
            <a:r>
              <a:rPr lang="en-US" sz="3200" b="1" dirty="0">
                <a:latin typeface="Arial" panose="020B0604020202020204" pitchFamily="34" charset="0"/>
                <a:cs typeface="Arial" panose="020B0604020202020204" pitchFamily="34" charset="0"/>
              </a:rPr>
              <a:t>Impact of effective communication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1847F81-0E61-4C14-BF87-A183DFDE802D}"/>
              </a:ext>
            </a:extLst>
          </p:cNvPr>
          <p:cNvSpPr>
            <a:spLocks noGrp="1"/>
          </p:cNvSpPr>
          <p:nvPr>
            <p:ph type="subTitle" idx="1"/>
          </p:nvPr>
        </p:nvSpPr>
        <p:spPr>
          <a:xfrm>
            <a:off x="239949" y="998376"/>
            <a:ext cx="11271379" cy="3303037"/>
          </a:xfrm>
        </p:spPr>
        <p:txBody>
          <a:bodyPr>
            <a:normAutofit lnSpcReduction="10000"/>
          </a:bodyPr>
          <a:lstStyle/>
          <a:p>
            <a:pPr marL="285750" indent="-285750" algn="just">
              <a:lnSpc>
                <a:spcPct val="150000"/>
              </a:lnSpc>
              <a:buFont typeface="Arial" panose="020B0604020202020204" pitchFamily="34" charset="0"/>
              <a:buChar char="•"/>
            </a:pPr>
            <a:r>
              <a:rPr lang="en-GB" b="1" i="1" dirty="0">
                <a:solidFill>
                  <a:srgbClr val="000000"/>
                </a:solidFill>
                <a:effectLst/>
                <a:latin typeface="Arial" panose="020B0604020202020204" pitchFamily="34" charset="0"/>
                <a:ea typeface="Calibri" panose="020F0502020204030204" pitchFamily="34" charset="0"/>
              </a:rPr>
              <a:t>Aldi</a:t>
            </a:r>
            <a:r>
              <a:rPr lang="en-GB" dirty="0">
                <a:solidFill>
                  <a:srgbClr val="000000"/>
                </a:solidFill>
                <a:effectLst/>
                <a:latin typeface="Arial" panose="020B0604020202020204" pitchFamily="34" charset="0"/>
                <a:ea typeface="Calibri" panose="020F0502020204030204" pitchFamily="34" charset="0"/>
              </a:rPr>
              <a:t> provides their employees with headsets to communicate with each other during work hours which has not only increased the effectiveness of interaction but also reduced time consumption.</a:t>
            </a:r>
          </a:p>
          <a:p>
            <a:pPr marL="285750" indent="-285750" algn="just">
              <a:lnSpc>
                <a:spcPct val="150000"/>
              </a:lnSpc>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rPr>
              <a:t>The supermarket supports effective and open communication through which they have been able to motivate their employees and improve their performance level. </a:t>
            </a:r>
            <a:endParaRPr lang="en-IN" sz="3200" dirty="0"/>
          </a:p>
        </p:txBody>
      </p:sp>
      <p:pic>
        <p:nvPicPr>
          <p:cNvPr id="6146" name="Picture 2" descr="Effective Communication, Communication Skills Training - TCS-iON, Jaipur |  ID: 19149208962">
            <a:extLst>
              <a:ext uri="{FF2B5EF4-FFF2-40B4-BE49-F238E27FC236}">
                <a16:creationId xmlns:a16="http://schemas.microsoft.com/office/drawing/2014/main" id="{834DAC7F-E004-444C-9A71-B5BECB0F16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5770" y="4145770"/>
            <a:ext cx="4601183" cy="22574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2328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DE075-EB9C-47E2-8D4F-3E597491E0B9}"/>
              </a:ext>
            </a:extLst>
          </p:cNvPr>
          <p:cNvSpPr>
            <a:spLocks noGrp="1"/>
          </p:cNvSpPr>
          <p:nvPr>
            <p:ph type="ctrTitle"/>
          </p:nvPr>
        </p:nvSpPr>
        <p:spPr>
          <a:xfrm>
            <a:off x="3025302" y="466928"/>
            <a:ext cx="5210782" cy="688942"/>
          </a:xfrm>
        </p:spPr>
        <p:txBody>
          <a:bodyPr>
            <a:normAutofit/>
          </a:bodyPr>
          <a:lstStyle/>
          <a:p>
            <a:r>
              <a:rPr lang="en-US" sz="3200" b="1" dirty="0">
                <a:latin typeface="Arial" panose="020B0604020202020204" pitchFamily="34" charset="0"/>
                <a:cs typeface="Arial" panose="020B0604020202020204" pitchFamily="34" charset="0"/>
              </a:rPr>
              <a:t>Conclusion</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6E2C78-E881-49E9-A8B3-6A38B7242A91}"/>
              </a:ext>
            </a:extLst>
          </p:cNvPr>
          <p:cNvSpPr>
            <a:spLocks noGrp="1"/>
          </p:cNvSpPr>
          <p:nvPr>
            <p:ph type="subTitle" idx="1"/>
          </p:nvPr>
        </p:nvSpPr>
        <p:spPr>
          <a:xfrm>
            <a:off x="642026" y="1403586"/>
            <a:ext cx="10642059" cy="4870754"/>
          </a:xfrm>
        </p:spPr>
        <p:txBody>
          <a:bodyPr>
            <a:normAutofit/>
          </a:bodyPr>
          <a:lstStyle/>
          <a:p>
            <a:pPr algn="just">
              <a:lnSpc>
                <a:spcPct val="160000"/>
              </a:lnSpc>
            </a:pPr>
            <a:r>
              <a:rPr lang="en-GB" dirty="0">
                <a:solidFill>
                  <a:srgbClr val="000000"/>
                </a:solidFill>
                <a:effectLst/>
                <a:latin typeface="Arial" panose="020B0604020202020204" pitchFamily="34" charset="0"/>
                <a:ea typeface="Calibri" panose="020F0502020204030204" pitchFamily="34" charset="0"/>
              </a:rPr>
              <a:t>From the above presentation, it can be concluded that effective communication is crucial for efficient teamwork and the proper functioning of a business. </a:t>
            </a:r>
            <a:endParaRPr lang="en-IN" sz="3200" dirty="0"/>
          </a:p>
        </p:txBody>
      </p:sp>
      <p:pic>
        <p:nvPicPr>
          <p:cNvPr id="7170" name="Picture 2" descr="Effective Communication | Cogent Analytics">
            <a:extLst>
              <a:ext uri="{FF2B5EF4-FFF2-40B4-BE49-F238E27FC236}">
                <a16:creationId xmlns:a16="http://schemas.microsoft.com/office/drawing/2014/main" id="{DBD8DB65-A2D1-410B-905F-16631C8EDB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3149" y="3516549"/>
            <a:ext cx="3911702" cy="265078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299094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A98A7-299C-41CA-AD0C-4B30BDCDEA58}"/>
              </a:ext>
            </a:extLst>
          </p:cNvPr>
          <p:cNvSpPr>
            <a:spLocks noGrp="1"/>
          </p:cNvSpPr>
          <p:nvPr>
            <p:ph type="ctrTitle"/>
          </p:nvPr>
        </p:nvSpPr>
        <p:spPr>
          <a:xfrm>
            <a:off x="184826" y="188508"/>
            <a:ext cx="5554492" cy="969084"/>
          </a:xfrm>
        </p:spPr>
        <p:txBody>
          <a:bodyPr>
            <a:normAutofit/>
          </a:bodyPr>
          <a:lstStyle/>
          <a:p>
            <a:pPr algn="just"/>
            <a:r>
              <a:rPr lang="en-US" sz="3200" b="1" dirty="0">
                <a:latin typeface="Arial" panose="020B0604020202020204" pitchFamily="34" charset="0"/>
                <a:cs typeface="Arial" panose="020B0604020202020204" pitchFamily="34" charset="0"/>
              </a:rPr>
              <a:t>Reference list</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FA3F0C3-BEAA-44DA-B3AF-FC24B40E20B7}"/>
              </a:ext>
            </a:extLst>
          </p:cNvPr>
          <p:cNvSpPr>
            <a:spLocks noGrp="1"/>
          </p:cNvSpPr>
          <p:nvPr>
            <p:ph type="subTitle" idx="1"/>
          </p:nvPr>
        </p:nvSpPr>
        <p:spPr>
          <a:xfrm>
            <a:off x="298315" y="1238216"/>
            <a:ext cx="11793166" cy="5512780"/>
          </a:xfrm>
        </p:spPr>
        <p:txBody>
          <a:bodyPr>
            <a:normAutofit/>
          </a:bodyPr>
          <a:lstStyle/>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aldi.co.uk,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News, inspiration, competitions and more</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https://www.aldi.co.uk/social-media</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amazon.com,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Amazon Pinpoint</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https://aws.amazon.com/pinpoint/</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careers.aldi.us,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Careers</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https://careers.aldi.us/working-here</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corporate.aldi.us, 2021 </a:t>
            </a:r>
            <a:r>
              <a:rPr lang="en-GB"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 History</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https://corporate.aldi.us/en/aldi-history/</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53021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77E9C-EAF1-4751-9313-5C8891ABBEBA}"/>
              </a:ext>
            </a:extLst>
          </p:cNvPr>
          <p:cNvSpPr>
            <a:spLocks noGrp="1"/>
          </p:cNvSpPr>
          <p:nvPr>
            <p:ph type="title"/>
          </p:nvPr>
        </p:nvSpPr>
        <p:spPr>
          <a:xfrm>
            <a:off x="838200" y="102637"/>
            <a:ext cx="10515600" cy="998375"/>
          </a:xfrm>
        </p:spPr>
        <p:txBody>
          <a:bodyPr>
            <a:normAutofit/>
          </a:bodyPr>
          <a:lstStyle/>
          <a:p>
            <a:pPr algn="just">
              <a:lnSpc>
                <a:spcPct val="150000"/>
              </a:lnSpc>
            </a:pPr>
            <a:r>
              <a:rPr lang="en-US" sz="3200" b="1" dirty="0">
                <a:latin typeface="Arial" panose="020B0604020202020204" pitchFamily="34" charset="0"/>
                <a:cs typeface="Arial" panose="020B0604020202020204" pitchFamily="34" charset="0"/>
              </a:rPr>
              <a:t>Reference List (Continued)</a:t>
            </a:r>
            <a:endParaRPr lang="en-IN" dirty="0"/>
          </a:p>
        </p:txBody>
      </p:sp>
      <p:sp>
        <p:nvSpPr>
          <p:cNvPr id="3" name="Content Placeholder 2">
            <a:extLst>
              <a:ext uri="{FF2B5EF4-FFF2-40B4-BE49-F238E27FC236}">
                <a16:creationId xmlns:a16="http://schemas.microsoft.com/office/drawing/2014/main" id="{62988FC2-F235-4FE4-92FA-45C977E319B3}"/>
              </a:ext>
            </a:extLst>
          </p:cNvPr>
          <p:cNvSpPr>
            <a:spLocks noGrp="1"/>
          </p:cNvSpPr>
          <p:nvPr>
            <p:ph idx="1"/>
          </p:nvPr>
        </p:nvSpPr>
        <p:spPr>
          <a:xfrm>
            <a:off x="223935" y="979714"/>
            <a:ext cx="11653934" cy="5513161"/>
          </a:xfrm>
        </p:spPr>
        <p:txBody>
          <a:bodyPr>
            <a:normAutofit fontScale="92500" lnSpcReduction="20000"/>
          </a:bodyPr>
          <a:lstStyle/>
          <a:p>
            <a:pPr algn="just">
              <a:lnSpc>
                <a:spcPct val="150000"/>
              </a:lnSpc>
              <a:spcAft>
                <a:spcPts val="800"/>
              </a:spcAft>
            </a:pP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Dermol</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V. and </a:t>
            </a: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Širca</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N.T., 2018. Communication, company mission, organizational values, and company performance.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Procedia-Social and </a:t>
            </a:r>
            <a:r>
              <a:rPr lang="en-GB" sz="2400" b="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Behavioral</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Sciences</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238</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pp.542-551.</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Kapur</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R., 2018. Barriers to effective communication.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Delhi University</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Masters, D., 2020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Aldi employee reveals secret way staff communicate - and most shoppers won't have noticed</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a:t>
            </a:r>
            <a:r>
              <a:rPr lang="en-GB" sz="2400" b="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rPr>
              <a:t>https://www.mirror.co.uk/news/uk-news/aldi-secret-amazing-career-pay-22849506</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26</a:t>
            </a:r>
            <a:r>
              <a:rPr lang="en-GB" sz="2400" b="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November 2021]</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Merendino</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a:t>
            </a: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Dibb</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S., Meadows, M., Quinn, L., Wilson, D., Simkin, L. and </a:t>
            </a:r>
            <a:r>
              <a:rPr lang="en-GB" sz="24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Canhoto</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2018. Big data, big decisions: The impact of big data on board level decision-making.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Business Research</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4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93</a:t>
            </a:r>
            <a:r>
              <a:rPr lang="en-GB" sz="24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pp.67-78.</a:t>
            </a:r>
            <a:endParaRPr lang="en-IN"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IN" sz="3600" dirty="0"/>
          </a:p>
        </p:txBody>
      </p:sp>
    </p:spTree>
    <p:extLst>
      <p:ext uri="{BB962C8B-B14F-4D97-AF65-F5344CB8AC3E}">
        <p14:creationId xmlns:p14="http://schemas.microsoft.com/office/powerpoint/2010/main" val="4239263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87FFE-CC42-4414-9726-FF0CD598066C}"/>
              </a:ext>
            </a:extLst>
          </p:cNvPr>
          <p:cNvSpPr>
            <a:spLocks noGrp="1"/>
          </p:cNvSpPr>
          <p:nvPr>
            <p:ph type="title"/>
          </p:nvPr>
        </p:nvSpPr>
        <p:spPr>
          <a:xfrm>
            <a:off x="838200" y="197174"/>
            <a:ext cx="10515600" cy="586597"/>
          </a:xfrm>
        </p:spPr>
        <p:txBody>
          <a:bodyPr>
            <a:normAutofit/>
          </a:bodyPr>
          <a:lstStyle/>
          <a:p>
            <a:r>
              <a:rPr lang="en-US" sz="3200" b="1" dirty="0">
                <a:latin typeface="Arial" panose="020B0604020202020204" pitchFamily="34" charset="0"/>
                <a:cs typeface="Arial" panose="020B0604020202020204" pitchFamily="34" charset="0"/>
              </a:rPr>
              <a:t>Reference List (Continued)</a:t>
            </a:r>
            <a:endParaRPr lang="en-IN" sz="3200" dirty="0"/>
          </a:p>
        </p:txBody>
      </p:sp>
      <p:sp>
        <p:nvSpPr>
          <p:cNvPr id="3" name="Content Placeholder 2">
            <a:extLst>
              <a:ext uri="{FF2B5EF4-FFF2-40B4-BE49-F238E27FC236}">
                <a16:creationId xmlns:a16="http://schemas.microsoft.com/office/drawing/2014/main" id="{C12387E2-2423-4846-8F71-88645421FA02}"/>
              </a:ext>
            </a:extLst>
          </p:cNvPr>
          <p:cNvSpPr>
            <a:spLocks noGrp="1"/>
          </p:cNvSpPr>
          <p:nvPr>
            <p:ph idx="1"/>
          </p:nvPr>
        </p:nvSpPr>
        <p:spPr>
          <a:xfrm>
            <a:off x="83975" y="783772"/>
            <a:ext cx="11569959" cy="6074228"/>
          </a:xfrm>
        </p:spPr>
        <p:txBody>
          <a:bodyPr>
            <a:normAutofit fontScale="92500"/>
          </a:bodyPr>
          <a:lstStyle/>
          <a:p>
            <a:pPr algn="just">
              <a:lnSpc>
                <a:spcPct val="150000"/>
              </a:lnSpc>
              <a:spcAft>
                <a:spcPts val="800"/>
              </a:spcAft>
            </a:pP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Onobrakpor</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U.D., 2019. Information Transfer in Libraries and Information </a:t>
            </a: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Centers</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Role of Communication.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Information Impact: Journal of Information and Knowledge Management</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10</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(2), pp.99-108.</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Sanyal, S. and </a:t>
            </a: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Hisam</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M.W., 2018. The impact of teamwork on work performance of employees: A study of faculty members in Dhofar University.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IOSR Journal of Business and Management</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20</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(3), pp.15-22.</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TormoSheVa</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V.S., 2020. Hannah Arendt on political (ex) communication in the light of Harold </a:t>
            </a: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Lasswell’s</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communication model.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Ars </a:t>
            </a:r>
            <a:r>
              <a:rPr lang="en-GB" sz="2000" b="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Administrandi</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12</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(1), pp.1-24.</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Veile</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J.W., Kiel, D., Müller, J.M. and Voigt, K.I., 2019. Lessons learned from Industry 4.0 implementation in the German manufacturing industry.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Manufacturing Technology Management</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Wang, Z. and Kim, H.G., 2017. Can social media marketing improve customer relationship capabilities and firm performance? Dynamic capability perspective.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Interactive Marketing</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000" b="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39</a:t>
            </a:r>
            <a:r>
              <a:rPr lang="en-GB" sz="2000" b="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pp.15-26.</a:t>
            </a:r>
            <a:endParaRPr lang="en-IN"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IN" sz="3200" dirty="0"/>
          </a:p>
        </p:txBody>
      </p:sp>
    </p:spTree>
    <p:extLst>
      <p:ext uri="{BB962C8B-B14F-4D97-AF65-F5344CB8AC3E}">
        <p14:creationId xmlns:p14="http://schemas.microsoft.com/office/powerpoint/2010/main" val="3963526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8" name="Picture 6" descr="Conceptual Hand Writing Showing Thank You. Concept Meaning Polite  Expression Used When Acknowledging Gift Service Compliment Five Different  Persons Sharing Speech Bubble People Talking Stock Photo, Picture And  Royalty Free Image. Image">
            <a:extLst>
              <a:ext uri="{FF2B5EF4-FFF2-40B4-BE49-F238E27FC236}">
                <a16:creationId xmlns:a16="http://schemas.microsoft.com/office/drawing/2014/main" id="{3B0FCAC2-C6A1-4156-803A-83C36ADCBE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209" y="359012"/>
            <a:ext cx="10904706" cy="5793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6825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1334</Words>
  <Application>Microsoft Office PowerPoint</Application>
  <PresentationFormat>Widescreen</PresentationFormat>
  <Paragraphs>57</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EFFECTIVE TEAM WORKING AND COMMUNICATION</vt:lpstr>
      <vt:lpstr>Table of Contents</vt:lpstr>
      <vt:lpstr>Introduction</vt:lpstr>
      <vt:lpstr>Communication model used by Aldi</vt:lpstr>
      <vt:lpstr>Channels of communication used by Aldi</vt:lpstr>
      <vt:lpstr>Barriers of communication</vt:lpstr>
      <vt:lpstr>Impact of effective communication</vt:lpstr>
      <vt:lpstr>Conclusion</vt:lpstr>
      <vt:lpstr>Reference list</vt:lpstr>
      <vt:lpstr>Reference List (Continued)</vt:lpstr>
      <vt:lpstr>Reference List (Continued)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management</dc:title>
  <cp:lastModifiedBy>Cristian Cuta</cp:lastModifiedBy>
  <cp:revision>1</cp:revision>
  <dcterms:created xsi:type="dcterms:W3CDTF">2021-08-26T22:00:06Z</dcterms:created>
  <dcterms:modified xsi:type="dcterms:W3CDTF">2021-11-26T06:21:20Z</dcterms:modified>
</cp:coreProperties>
</file>