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6"/>
  </p:notesMasterIdLst>
  <p:sldIdLst>
    <p:sldId id="264" r:id="rId5"/>
    <p:sldId id="265" r:id="rId6"/>
    <p:sldId id="266" r:id="rId7"/>
    <p:sldId id="267" r:id="rId8"/>
    <p:sldId id="268" r:id="rId9"/>
    <p:sldId id="269" r:id="rId10"/>
    <p:sldId id="270" r:id="rId11"/>
    <p:sldId id="271" r:id="rId12"/>
    <p:sldId id="272"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58" autoAdjust="0"/>
    <p:restoredTop sz="94619" autoAdjust="0"/>
  </p:normalViewPr>
  <p:slideViewPr>
    <p:cSldViewPr snapToGrid="0">
      <p:cViewPr varScale="1">
        <p:scale>
          <a:sx n="68" d="100"/>
          <a:sy n="68"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6/6/2021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0" i="0" u="none" strike="noStrike" dirty="0">
                <a:solidFill>
                  <a:srgbClr val="000000"/>
                </a:solidFill>
                <a:effectLst/>
                <a:latin typeface="Times New Roman" panose="02020603050405020304" pitchFamily="18" charset="0"/>
              </a:rPr>
              <a:t>Teamwork is defined as a group's collective effort to achieve a common goal or finish a task in the most efficient and successful manner possible (Driskell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This concept may be seen in the more well-known arrangement of a gathering, which is a group of self-assured individuals who work together to achieve a common goal. The working atmosphere of Amazon’s workplace at Swansea, Wales, will be used as an authoritative model for this show. The traits, and effectiveness of team, and contrasts to groups will be discussed in this paper. It will also distinguish between current issues and compelling challenges that the company faces and will propose strategies that could aid in the mitigation of recognised challenges, furthermore the presentation will end with group dynamics and team role analysis using Belbin result.</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2</a:t>
            </a:fld>
            <a:endParaRPr lang="en-US" dirty="0"/>
          </a:p>
        </p:txBody>
      </p:sp>
    </p:spTree>
    <p:extLst>
      <p:ext uri="{BB962C8B-B14F-4D97-AF65-F5344CB8AC3E}">
        <p14:creationId xmlns:p14="http://schemas.microsoft.com/office/powerpoint/2010/main" val="671444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Teamwork is an important aspect of any organization's success. Without teamwork in an alliance, no work will be refined. Everyone works in groups; the amount of work refined is more than what each person can achieve alone. When everyone works together in groups, they are able to achieve all of the goals that the organisation is capable of. It makes things easier for everyone in the organisation (Pearson, 2018). As a result, working in groups benefits everyone in the organisation. Every member of the group is exposed to various members of the gathering. When a team cooperates, it might acquire so much from the others as an afterthought. As for Amazon’s workplace following could be stated as the strengths availability.</a:t>
            </a:r>
            <a:endParaRPr lang="en-IN" b="1" dirty="0">
              <a:effectLst/>
            </a:endParaRPr>
          </a:p>
          <a:p>
            <a:pPr algn="just" rtl="0">
              <a:spcBef>
                <a:spcPts val="0"/>
              </a:spcBef>
              <a:spcAft>
                <a:spcPts val="0"/>
              </a:spcAft>
            </a:pPr>
            <a:r>
              <a:rPr lang="en-IN" sz="1800" b="1" i="0" u="none" strike="noStrike" dirty="0">
                <a:solidFill>
                  <a:srgbClr val="000000"/>
                </a:solidFill>
                <a:effectLst/>
                <a:latin typeface="Times New Roman" panose="02020603050405020304" pitchFamily="18" charset="0"/>
              </a:rPr>
              <a:t> </a:t>
            </a:r>
            <a:endParaRPr lang="en-IN" b="1"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1) Access to more data and information – By bringing together subject matter experts from various parts of a company, a dynamic group may have access to the most data possible.</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2) Increased acceptance of a solution – Those who are crucial to making a decision would undoubtedly be the outstanding assisting assistance, as well as sufficiently assuring others to accept the solution (Khan and </a:t>
            </a:r>
            <a:r>
              <a:rPr lang="en-IN" sz="1800" b="0" i="0" u="none" strike="noStrike" dirty="0" err="1">
                <a:solidFill>
                  <a:srgbClr val="000000"/>
                </a:solidFill>
                <a:effectLst/>
                <a:latin typeface="Times New Roman" panose="02020603050405020304" pitchFamily="18" charset="0"/>
              </a:rPr>
              <a:t>Mashikhi</a:t>
            </a:r>
            <a:r>
              <a:rPr lang="en-IN" sz="1800" b="0" i="0" u="none" strike="noStrike" dirty="0">
                <a:solidFill>
                  <a:srgbClr val="000000"/>
                </a:solidFill>
                <a:effectLst/>
                <a:latin typeface="Times New Roman" panose="02020603050405020304" pitchFamily="18" charset="0"/>
              </a:rPr>
              <a:t>, 2017).</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3) Improved execution – Working in groups and thinking may really push a person to think beyond the box when it comes to the container. Groups provide a sense of belonging, self-esteem, and pride, as well as reducing any tension or strain that may exist among employees.</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4) Defined Roles - Every member is assigned a duty based on their talents and skills. Colleagues are also held accountable mutually, with a well-coordinated effort and a high level of confidence in various persons (Khan and </a:t>
            </a:r>
            <a:r>
              <a:rPr lang="en-IN" sz="1800" b="0" i="0" u="none" strike="noStrike" dirty="0" err="1">
                <a:solidFill>
                  <a:srgbClr val="000000"/>
                </a:solidFill>
                <a:effectLst/>
                <a:latin typeface="Times New Roman" panose="02020603050405020304" pitchFamily="18" charset="0"/>
              </a:rPr>
              <a:t>Mashikhi</a:t>
            </a:r>
            <a:r>
              <a:rPr lang="en-IN" sz="1800" b="0" i="0" u="none" strike="noStrike" dirty="0">
                <a:solidFill>
                  <a:srgbClr val="000000"/>
                </a:solidFill>
                <a:effectLst/>
                <a:latin typeface="Times New Roman" panose="02020603050405020304" pitchFamily="18" charset="0"/>
              </a:rPr>
              <a:t>, 2017). </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These are the characteristics of a thriving group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3</a:t>
            </a:fld>
            <a:endParaRPr lang="en-US" dirty="0"/>
          </a:p>
        </p:txBody>
      </p:sp>
    </p:spTree>
    <p:extLst>
      <p:ext uri="{BB962C8B-B14F-4D97-AF65-F5344CB8AC3E}">
        <p14:creationId xmlns:p14="http://schemas.microsoft.com/office/powerpoint/2010/main" val="4241110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0" i="0" u="none" strike="noStrike" dirty="0">
                <a:solidFill>
                  <a:srgbClr val="000000"/>
                </a:solidFill>
                <a:effectLst/>
                <a:latin typeface="Times New Roman" panose="02020603050405020304" pitchFamily="18" charset="0"/>
              </a:rPr>
              <a:t>People sometimes confuse the terms "group" and "team," believing they are interchangeable. In any case, the traits of a group and a gathering are vastly different. To clarify, a group is a collection of people who give their individual efforts to a project, but a team is a collection of people who share a similar purpose and work in a shared agreement and commitment to the goals and to one another (O'Connor and Cavanagh, 2017). When distinguishing between groups and teams,  it should be kept in mind that an individual is selected not for their qualities, but for the capacity of an endeavour, and the success of that endeavour is contingent on that team collaborating with attachment. When people work together, there is often less room for conflict. A group, on the other hand, does not often have a capacity or rely as heavily on its members for efficiency. The primary goal of a team is to accomplish what is most important in the given activity (</a:t>
            </a:r>
            <a:r>
              <a:rPr lang="en-IN" sz="1800" b="0" i="0" u="none" strike="noStrike" dirty="0" err="1">
                <a:solidFill>
                  <a:srgbClr val="000000"/>
                </a:solidFill>
                <a:effectLst/>
                <a:latin typeface="Times New Roman" panose="02020603050405020304" pitchFamily="18" charset="0"/>
              </a:rPr>
              <a:t>Coursey</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A team should also evaluate what is the most effective use of time available for specific tasks. A team must be able to estimate how much time they will need to complete various tasks, whereas most groups do not operate on project timelines. Furthermore, variation is important in a working environment that consists of teams or groups to have diversity and increase productivity  (</a:t>
            </a:r>
            <a:r>
              <a:rPr lang="en-IN" sz="1800" b="0" i="0" u="none" strike="noStrike" dirty="0" err="1">
                <a:solidFill>
                  <a:srgbClr val="000000"/>
                </a:solidFill>
                <a:effectLst/>
                <a:latin typeface="Times New Roman" panose="02020603050405020304" pitchFamily="18" charset="0"/>
              </a:rPr>
              <a:t>Coursey</a:t>
            </a:r>
            <a:r>
              <a:rPr lang="en-IN" sz="1800" b="0" i="0" u="none" strike="noStrike" dirty="0">
                <a:solidFill>
                  <a:srgbClr val="000000"/>
                </a:solidFill>
                <a:effectLst/>
                <a:latin typeface="Times New Roman" panose="02020603050405020304" pitchFamily="18" charset="0"/>
              </a:rPr>
              <a:t> et al., 2018).</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2690933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0" i="0" u="none" strike="noStrike" dirty="0">
                <a:solidFill>
                  <a:srgbClr val="000000"/>
                </a:solidFill>
                <a:effectLst/>
                <a:latin typeface="Times New Roman" panose="02020603050405020304" pitchFamily="18" charset="0"/>
              </a:rPr>
              <a:t>There are many forms of effective cooperation, such as correspondence, cohesiveness, responsibility, and joint effort among individuals, that can be used to address issues directly, organise endeavours, oversee conflict, and reach a decision through agreement, all of which require some time commitment (</a:t>
            </a:r>
            <a:r>
              <a:rPr lang="en-IN" sz="1800" b="0" i="0" u="none" strike="noStrike" dirty="0" err="1">
                <a:solidFill>
                  <a:srgbClr val="000000"/>
                </a:solidFill>
                <a:effectLst/>
                <a:latin typeface="Times New Roman" panose="02020603050405020304" pitchFamily="18" charset="0"/>
              </a:rPr>
              <a:t>Omamo</a:t>
            </a:r>
            <a:r>
              <a:rPr lang="en-IN" sz="1800" b="0" i="0" u="none" strike="noStrike" dirty="0">
                <a:solidFill>
                  <a:srgbClr val="000000"/>
                </a:solidFill>
                <a:effectLst/>
                <a:latin typeface="Times New Roman" panose="02020603050405020304" pitchFamily="18" charset="0"/>
              </a:rPr>
              <a:t>, 2018). Individuals seek to reach an "attractive" condition of undertaking by putting in a lot of effort as a team. The most well-known attribute of an efficient group is a realistic understanding of the gathering's aim through well stated aims. The </a:t>
            </a:r>
            <a:r>
              <a:rPr lang="en-IN" sz="1800" b="0" i="0" u="none" strike="noStrike" dirty="0" err="1">
                <a:solidFill>
                  <a:srgbClr val="000000"/>
                </a:solidFill>
                <a:effectLst/>
                <a:latin typeface="Times New Roman" panose="02020603050405020304" pitchFamily="18" charset="0"/>
              </a:rPr>
              <a:t>coworker</a:t>
            </a:r>
            <a:r>
              <a:rPr lang="en-IN" sz="1800" b="0" i="0" u="none" strike="noStrike" dirty="0">
                <a:solidFill>
                  <a:srgbClr val="000000"/>
                </a:solidFill>
                <a:effectLst/>
                <a:latin typeface="Times New Roman" panose="02020603050405020304" pitchFamily="18" charset="0"/>
              </a:rPr>
              <a:t> has never worked on the assignment before. The group established a common motive for completing the provided errand within the allotted time. Individuals with considerable ability, relational abilities, and modest disparities in their experience are required by the compelling group. As it is, there's little use in bringing a large group or gathering together if no one has reciprocal important talents to contribute to the group's goals. Aside from that, in numerous gatherings or groups, individuals are often designated to groups where they consider they are burning through their time in the gathering rather than participating (Brock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2019). As a result, it is critical that a group possess the right mix of labour force, mastery, and relationship-building skills. In terms of the gathering work, the team must have special value in three major morals: non-decisiveness, fantastic habits, teamwork, and agreement, for proper trust and connection building (Salas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These characteristics will have an influence on making the team an effective team. Aside from that, it is critical for people to understand their roles in their organisations or meetings. Individuals can participate in a variety of roles within a group or gathering. There are nine roles according to Belbin, that each team member is allocated to (Lynch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Each group task has distinct characteristics and shortfalls that are essential for colleagues to differentiate themselves, and they must coordinate with the tasks with their skills and propensity for remunerating each other's shortfalls with their solidarity. And lastly Cohesion will also have a positive impact on fulfilment and communications. In a cooperation context, it is critical that all colleagues work together to achieve the gathering errand and objectives by understanding and respecting one another's jobs and committing to achieving the gathering errand and objectives. Those who are vital to the cohesion of a group are happier than individuals from non-firm groups. Because people are strong in their bonds with one another, group unification also helps to reduce stress. Effective collaboration has criteria that aid in exceptional execution and a level of group cohesion that provides social assistance to its members.</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273149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0" i="0" u="none" strike="noStrike" dirty="0">
                <a:solidFill>
                  <a:srgbClr val="000000"/>
                </a:solidFill>
                <a:effectLst/>
                <a:latin typeface="Times New Roman" panose="02020603050405020304" pitchFamily="18" charset="0"/>
              </a:rPr>
              <a:t>It is understood that Teamwork fosters creativity and improves an organization's overall efficiency. While this is true, each group faces a number of implicit challenges that may make the overall experience of working as a group unsatisfactory. To deal with collaboration-related challenges, a few organisations employ representative commitment programming (Maynard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Talent differences is one of the most commonly presented issues. A few members of a group can provide more than the rest of the group. The reason isn't because they feel responsible for the group; rather, a component of their engagement is contingent on their own competence and production. Regardless, these aptitude disparities do occasionally lead to disputes amongst </a:t>
            </a:r>
            <a:r>
              <a:rPr lang="en-IN" sz="1800" b="0" i="0" u="none" strike="noStrike" dirty="0" err="1">
                <a:solidFill>
                  <a:srgbClr val="000000"/>
                </a:solidFill>
                <a:effectLst/>
                <a:latin typeface="Times New Roman" panose="02020603050405020304" pitchFamily="18" charset="0"/>
              </a:rPr>
              <a:t>coworkers</a:t>
            </a:r>
            <a:r>
              <a:rPr lang="en-IN" sz="1800" b="0" i="0" u="none" strike="noStrike" dirty="0">
                <a:solidFill>
                  <a:srgbClr val="000000"/>
                </a:solidFill>
                <a:effectLst/>
                <a:latin typeface="Times New Roman" panose="02020603050405020304" pitchFamily="18" charset="0"/>
              </a:rPr>
              <a:t>. A few members of the organisation may become increasingly ineffective as time goes on. This may reduce the group's overall usefulness, which may be perplexing to the group's superior employees, resulting in internal conflicts. To avoid this, the objectives should be created based on their strengths and skills. Other than that disengagement also challenges the team working spirit sometimes and reduces productivity. Disengagement occurs when there is a lack of legitimate bearing or vision, groups will tend to split off. Colleagues fail to see their role in the overall strategy, resulting in a lack of motivation. Disengagement in a team is typically the result of a lack of clarity in group goals and how they contribute to the connection (Beddoes and </a:t>
            </a:r>
            <a:r>
              <a:rPr lang="en-IN" sz="1800" b="0" i="0" u="none" strike="noStrike" dirty="0" err="1">
                <a:solidFill>
                  <a:srgbClr val="000000"/>
                </a:solidFill>
                <a:effectLst/>
                <a:latin typeface="Times New Roman" panose="02020603050405020304" pitchFamily="18" charset="0"/>
              </a:rPr>
              <a:t>Nicewonger</a:t>
            </a:r>
            <a:r>
              <a:rPr lang="en-IN" sz="1800" b="0" i="0" u="none" strike="noStrike" dirty="0">
                <a:solidFill>
                  <a:srgbClr val="000000"/>
                </a:solidFill>
                <a:effectLst/>
                <a:latin typeface="Times New Roman" panose="02020603050405020304" pitchFamily="18" charset="0"/>
              </a:rPr>
              <a:t>, 2019). And lastly but not the least critical challenge is the inclusion of trust factor, not everyone can trust others easily. While working in a team, an individual must trust other members and allow them to make a few decisions for the team, sometimes colleagues make mistakes from time to time, and it may be tough for them to confide in them if you have no other option (Riches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2017). However, as a group, it is vital to trust the other teammates and collective capability.</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587681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The first and foremost strategy that could overcome the stated challenges is to build trust. Trust  is likely to be one of the most important factors in team success. Without it, the group will not be able to achieve tremendous results. Building trust and friendship requires an authoritative attitude. Allowing the group to come up with their own solutions rather than micromanaging. Be prepared for occasional mistakes and use them as learning opportunities. To overcome the same workplace must have a sense of openness, accountability, and leaders must set clear boundaries and expectations with the team, also clear goals and objectives with specific roles must be set. And most importantly listening and relational skills followed with regular communication is a must ingredient for a trustful environment in the team (Etherington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2021). </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Development of strong collaboration is required with the use of the VACE method. A workplace can successfully incorporate the approach to increase collaboration. Any organisation that wants to assist each other deliver high-quality, inventive arrangements should be able to collaborate and join up. The characteristics of a well-coordinated group effort may be classified into four categories: values, approach, communication, and empathy (VACE) (Adamson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Values: To operate successfully together, groups must share comparable characteristics. For example, if your organization's main focus is on meeting customer demands, your entire team should become invested in this so that they can work together to deliver a superior product or service.</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Approach: Coordinated effort isn't something that just happens. It necessitates sympathy, support, and critique. Make it a point to encourage others to share and collaborate. Include it in people's goals and provide examples of when it's done properly.</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Communications: Individuals must view one other's jobs and share their ideas in order to create a culture of collaborative work. Setting up open doors to share ideas, whether through small, intimate events or through innovation, is critical and should be a priority for your overall communications system.</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Empathy: In a successful group effort, all colleagues communicate and tune in equal amounts and consistently associate with one another. Great teamwork necessitates a balance of assistance and challenge, as well as the ability to tune in to all thoughts.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7</a:t>
            </a:fld>
            <a:endParaRPr lang="en-US" dirty="0"/>
          </a:p>
        </p:txBody>
      </p:sp>
    </p:spTree>
    <p:extLst>
      <p:ext uri="{BB962C8B-B14F-4D97-AF65-F5344CB8AC3E}">
        <p14:creationId xmlns:p14="http://schemas.microsoft.com/office/powerpoint/2010/main" val="2947034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0" i="0" u="none" strike="noStrike" dirty="0">
                <a:solidFill>
                  <a:srgbClr val="000000"/>
                </a:solidFill>
                <a:effectLst/>
                <a:latin typeface="Times New Roman" panose="02020603050405020304" pitchFamily="18" charset="0"/>
              </a:rPr>
              <a:t>Conflicts frequently have a detrimental impact on an association's public image. Because the primary purpose of authoritative administration is to find components of resolving issues that may impede the presentation of an organisation in order for it to bring value to its owners, struggle avoidance is a risky technique to deal with refereeing. Individuals from diverse social, professional, ethnic, age, and other sector ground makeup associations (</a:t>
            </a:r>
            <a:r>
              <a:rPr lang="en-IN" sz="1800" b="0" i="0" u="none" strike="noStrike" dirty="0" err="1">
                <a:solidFill>
                  <a:srgbClr val="000000"/>
                </a:solidFill>
                <a:effectLst/>
                <a:latin typeface="Times New Roman" panose="02020603050405020304" pitchFamily="18" charset="0"/>
              </a:rPr>
              <a:t>Dlugos</a:t>
            </a:r>
            <a:r>
              <a:rPr lang="en-IN" sz="1800" b="0" i="0" u="none" strike="noStrike" dirty="0">
                <a:solidFill>
                  <a:srgbClr val="000000"/>
                </a:solidFill>
                <a:effectLst/>
                <a:latin typeface="Times New Roman" panose="02020603050405020304" pitchFamily="18" charset="0"/>
              </a:rPr>
              <a:t>, 2019). Social conflicts arise when people are segregated along these various disparities. This means that directors and pioneers inside organisations have enormous challenges in their quest to find appealing techniques for enlisting, training, producing, and retaining the most talented faculty in a company with massive labour force diversity. One of these mechanisms is the imposition of disciplinary actions against representatives who participate in ineffective disputes. Regardless, intra-correspondence and inter-correspondence mechanisms are critical before a disciplinary action is received. This step necessitates that the HR supervisor possess exceptional interpersonal and intrapersonal interaction skills. Relational correspondence, without a doubt, has a crucial role in fostering peace inside an organisation by assisting in the resolution of a variety of stressful and hostile situations, which can serve as a powerful rationale for the continuation of conflicts. The basic test, according to </a:t>
            </a:r>
            <a:r>
              <a:rPr lang="en-IN" sz="1800" b="0" i="0" u="none" strike="noStrike" dirty="0" err="1">
                <a:solidFill>
                  <a:srgbClr val="000000"/>
                </a:solidFill>
                <a:effectLst/>
                <a:latin typeface="Times New Roman" panose="02020603050405020304" pitchFamily="18" charset="0"/>
              </a:rPr>
              <a:t>Einarsen</a:t>
            </a:r>
            <a:r>
              <a:rPr lang="en-IN" sz="1800" b="0" i="0" u="none" strike="noStrike" dirty="0">
                <a:solidFill>
                  <a:srgbClr val="000000"/>
                </a:solidFill>
                <a:effectLst/>
                <a:latin typeface="Times New Roman" panose="02020603050405020304" pitchFamily="18" charset="0"/>
              </a:rPr>
              <a:t> (2017) is the best technique to detect work environment incompatibilities. In order to reduce the frequency of resistant practises, effective worker management entails adequately imparting the guidelines and strategies for rebuffing representatives in the event of a violation of the established rules and guidelines that characterise the codes of morals and authoritative culture. On the other hand, one may choose to disregard the necessity to identify a specific issue. The purpose of this practise is to avoid conflicts by keeping away from them. When a successful arrangement is extravagant, or when one recognises that the individual has tiny chances of winning, or when an issue in a dispute is little, this technique works marvellously. Nonetheless, avoiding it is not a long-term effective strategy.</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8</a:t>
            </a:fld>
            <a:endParaRPr lang="en-US" dirty="0"/>
          </a:p>
        </p:txBody>
      </p:sp>
    </p:spTree>
    <p:extLst>
      <p:ext uri="{BB962C8B-B14F-4D97-AF65-F5344CB8AC3E}">
        <p14:creationId xmlns:p14="http://schemas.microsoft.com/office/powerpoint/2010/main" val="18396723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b="0" i="0" u="none" strike="noStrike" dirty="0">
                <a:solidFill>
                  <a:srgbClr val="000000"/>
                </a:solidFill>
                <a:effectLst/>
                <a:latin typeface="Times New Roman" panose="02020603050405020304" pitchFamily="18" charset="0"/>
              </a:rPr>
              <a:t>The Belbin Team Inventory, also known as the Belbin Self-Perception Inventory, Belbin Team Role Inventory is a social exam. Meredith Belbin devised it to assess propensity for nine Team Roles, eight of which he had identified while observing diverse groups at Henley Management College. The Inventory assesses a person's behaviour in a group setting. The evaluation takes into account 360-degree criticism from spectators as well as the person's personal judgement of their behaviour, and distinguishes how they view themselves from how their partners do (Forsyth, 2018). Pursuing the Belbin SPI test, there were 9 roles that would be assigned to individuals depending on their skills and personality. The nine roles being Resource Investigator, </a:t>
            </a:r>
            <a:r>
              <a:rPr lang="en-IN" sz="1800" b="0" i="0" u="none" strike="noStrike" dirty="0" err="1">
                <a:solidFill>
                  <a:srgbClr val="000000"/>
                </a:solidFill>
                <a:effectLst/>
                <a:latin typeface="Times New Roman" panose="02020603050405020304" pitchFamily="18" charset="0"/>
              </a:rPr>
              <a:t>Teamworker</a:t>
            </a:r>
            <a:r>
              <a:rPr lang="en-IN" sz="1800" b="0" i="0" u="none" strike="noStrike" dirty="0">
                <a:solidFill>
                  <a:srgbClr val="000000"/>
                </a:solidFill>
                <a:effectLst/>
                <a:latin typeface="Times New Roman" panose="02020603050405020304" pitchFamily="18" charset="0"/>
              </a:rPr>
              <a:t>, Co-ordinator, Plant, Monitor Evaluator, Specialist, Shaper, Implementer and Completer Finisher (Lynch </a:t>
            </a:r>
            <a:r>
              <a:rPr lang="en-IN" sz="1800" b="0" i="1" u="none" strike="noStrike" dirty="0">
                <a:solidFill>
                  <a:srgbClr val="000000"/>
                </a:solidFill>
                <a:effectLst/>
                <a:latin typeface="Times New Roman" panose="02020603050405020304" pitchFamily="18" charset="0"/>
              </a:rPr>
              <a:t>et al.,</a:t>
            </a:r>
            <a:r>
              <a:rPr lang="en-IN" sz="1800" b="0" i="0" u="none" strike="noStrike" dirty="0">
                <a:solidFill>
                  <a:srgbClr val="000000"/>
                </a:solidFill>
                <a:effectLst/>
                <a:latin typeface="Times New Roman" panose="02020603050405020304" pitchFamily="18" charset="0"/>
              </a:rPr>
              <a:t> 2018). According to the test I fell under the Shaper group. The Shaper is a task-oriented individual who is motivated by a strong desire to achieve goals and is </a:t>
            </a:r>
            <a:r>
              <a:rPr lang="en-IN" sz="1800" b="0" i="0" u="none" strike="noStrike" dirty="0" err="1">
                <a:solidFill>
                  <a:srgbClr val="000000"/>
                </a:solidFill>
                <a:effectLst/>
                <a:latin typeface="Times New Roman" panose="02020603050405020304" pitchFamily="18" charset="0"/>
              </a:rPr>
              <a:t>fueled</a:t>
            </a:r>
            <a:r>
              <a:rPr lang="en-IN" sz="1800" b="0" i="0" u="none" strike="noStrike" dirty="0">
                <a:solidFill>
                  <a:srgbClr val="000000"/>
                </a:solidFill>
                <a:effectLst/>
                <a:latin typeface="Times New Roman" panose="02020603050405020304" pitchFamily="18" charset="0"/>
              </a:rPr>
              <a:t> by a lot of energy and a strong desire to succeed. Winning is the circumstance for the Shaper. The Shaper provides the primary impetus to ensure that the group keeps moving and does not lose its centre or force. Individuals who challenge the group to be better are known as shapers (Lynch et al., 2018).. They are vivacious, generally extraverted people who like energising others, addressing norms, and researching the greatest methods for dealing with problems. I have been the one who shakes things up to ensure that all possibilities are considered and that the group does not get complacent. I also sometimes wind up becoming abrasive and ineffective in my efforts to achieve tasks. Obstacles are typically viewed as motivating challenges for me, and they will generally dare to continue when others wish to quit (Lynch et al., 2018).</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9</a:t>
            </a:fld>
            <a:endParaRPr lang="en-US" dirty="0"/>
          </a:p>
        </p:txBody>
      </p:sp>
    </p:spTree>
    <p:extLst>
      <p:ext uri="{BB962C8B-B14F-4D97-AF65-F5344CB8AC3E}">
        <p14:creationId xmlns:p14="http://schemas.microsoft.com/office/powerpoint/2010/main" val="242095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Adamson, K., Loomis, C., Cadell, S. and </a:t>
            </a:r>
            <a:r>
              <a:rPr lang="en-IN" sz="1800" b="0" i="0" u="none" strike="noStrike" dirty="0" err="1">
                <a:solidFill>
                  <a:srgbClr val="222222"/>
                </a:solidFill>
                <a:effectLst/>
                <a:latin typeface="Times New Roman" panose="02020603050405020304" pitchFamily="18" charset="0"/>
              </a:rPr>
              <a:t>Verweel</a:t>
            </a:r>
            <a:r>
              <a:rPr lang="en-IN" sz="1800" b="0" i="0" u="none" strike="noStrike" dirty="0">
                <a:solidFill>
                  <a:srgbClr val="222222"/>
                </a:solidFill>
                <a:effectLst/>
                <a:latin typeface="Times New Roman" panose="02020603050405020304" pitchFamily="18" charset="0"/>
              </a:rPr>
              <a:t>, L.C., 2018. Interprofessional empathy: A four-stage model for a new understanding of teamwork. </a:t>
            </a:r>
            <a:r>
              <a:rPr lang="en-IN" sz="1800" b="0" i="1" u="none" strike="noStrike" dirty="0">
                <a:solidFill>
                  <a:srgbClr val="000000"/>
                </a:solidFill>
                <a:effectLst/>
                <a:latin typeface="Times New Roman" panose="02020603050405020304" pitchFamily="18" charset="0"/>
              </a:rPr>
              <a:t>Journal of interprofessional care</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32</a:t>
            </a:r>
            <a:r>
              <a:rPr lang="en-IN" sz="1800" b="0" i="0" u="none" strike="noStrike" dirty="0">
                <a:solidFill>
                  <a:srgbClr val="000000"/>
                </a:solidFill>
                <a:effectLst/>
                <a:latin typeface="Times New Roman" panose="02020603050405020304" pitchFamily="18" charset="0"/>
              </a:rPr>
              <a:t>(6), pp.752-761.</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Beddoes, K. and </a:t>
            </a:r>
            <a:r>
              <a:rPr lang="en-IN" sz="1800" b="0" i="0" u="none" strike="noStrike" dirty="0" err="1">
                <a:solidFill>
                  <a:srgbClr val="222222"/>
                </a:solidFill>
                <a:effectLst/>
                <a:latin typeface="Times New Roman" panose="02020603050405020304" pitchFamily="18" charset="0"/>
              </a:rPr>
              <a:t>Nicewonger</a:t>
            </a:r>
            <a:r>
              <a:rPr lang="en-IN" sz="1800" b="0" i="0" u="none" strike="noStrike" dirty="0">
                <a:solidFill>
                  <a:srgbClr val="222222"/>
                </a:solidFill>
                <a:effectLst/>
                <a:latin typeface="Times New Roman" panose="02020603050405020304" pitchFamily="18" charset="0"/>
              </a:rPr>
              <a:t>, T.E., 2019. Interdisciplinary teamwork challenges in a design competition team. In </a:t>
            </a:r>
            <a:r>
              <a:rPr lang="en-IN" sz="1800" b="0" i="1" u="none" strike="noStrike" dirty="0">
                <a:solidFill>
                  <a:srgbClr val="000000"/>
                </a:solidFill>
                <a:effectLst/>
                <a:latin typeface="Times New Roman" panose="02020603050405020304" pitchFamily="18" charset="0"/>
              </a:rPr>
              <a:t>30th Annual Conference for the Australasian Association for Engineering Education (AAEE 2019): Educators Becoming Agents of Change: Innovate, Integrate, Motivate</a:t>
            </a:r>
            <a:r>
              <a:rPr lang="en-IN" sz="1800" b="0" i="0" u="none" strike="noStrike" dirty="0">
                <a:solidFill>
                  <a:srgbClr val="000000"/>
                </a:solidFill>
                <a:effectLst/>
                <a:latin typeface="Times New Roman" panose="02020603050405020304" pitchFamily="18" charset="0"/>
              </a:rPr>
              <a:t> (p. 582). Engineers Australia.</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Brock, S.E., </a:t>
            </a:r>
            <a:r>
              <a:rPr lang="en-IN" sz="1800" b="0" i="0" u="none" strike="noStrike" dirty="0" err="1">
                <a:solidFill>
                  <a:srgbClr val="222222"/>
                </a:solidFill>
                <a:effectLst/>
                <a:latin typeface="Times New Roman" panose="02020603050405020304" pitchFamily="18" charset="0"/>
              </a:rPr>
              <a:t>McAliney</a:t>
            </a:r>
            <a:r>
              <a:rPr lang="en-IN" sz="1800" b="0" i="0" u="none" strike="noStrike" dirty="0">
                <a:solidFill>
                  <a:srgbClr val="222222"/>
                </a:solidFill>
                <a:effectLst/>
                <a:latin typeface="Times New Roman" panose="02020603050405020304" pitchFamily="18" charset="0"/>
              </a:rPr>
              <a:t>, P.J. and Ma, C., 2019. 6. Toward More Practical Measurement of Teamwork Skills. In </a:t>
            </a:r>
            <a:r>
              <a:rPr lang="en-IN" sz="1800" b="0" i="1" u="none" strike="noStrike" dirty="0">
                <a:solidFill>
                  <a:srgbClr val="000000"/>
                </a:solidFill>
                <a:effectLst/>
                <a:latin typeface="Times New Roman" panose="02020603050405020304" pitchFamily="18" charset="0"/>
              </a:rPr>
              <a:t>Discourses on Business Education at the College Level</a:t>
            </a:r>
            <a:r>
              <a:rPr lang="en-IN" sz="1800" b="0" i="0" u="none" strike="noStrike" dirty="0">
                <a:solidFill>
                  <a:srgbClr val="000000"/>
                </a:solidFill>
                <a:effectLst/>
                <a:latin typeface="Times New Roman" panose="02020603050405020304" pitchFamily="18" charset="0"/>
              </a:rPr>
              <a:t> (pp. 94-106). Academic Studies Press.</a:t>
            </a:r>
            <a:endParaRPr lang="en-IN" b="0" dirty="0">
              <a:effectLst/>
            </a:endParaRPr>
          </a:p>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Coursey</a:t>
            </a:r>
            <a:r>
              <a:rPr lang="en-IN" sz="1800" b="0" i="0" u="none" strike="noStrike" dirty="0">
                <a:solidFill>
                  <a:srgbClr val="222222"/>
                </a:solidFill>
                <a:effectLst/>
                <a:latin typeface="Times New Roman" panose="02020603050405020304" pitchFamily="18" charset="0"/>
              </a:rPr>
              <a:t>, L.E., Paulus, P.B., Williams, B.C. and Kenworthy, J.B., 2018. The role of individual differences in group and team creativity. In </a:t>
            </a:r>
            <a:r>
              <a:rPr lang="en-IN" sz="1800" b="0" i="1" u="none" strike="noStrike" dirty="0">
                <a:solidFill>
                  <a:srgbClr val="000000"/>
                </a:solidFill>
                <a:effectLst/>
                <a:latin typeface="Times New Roman" panose="02020603050405020304" pitchFamily="18" charset="0"/>
              </a:rPr>
              <a:t>Individual creativity in the workplace</a:t>
            </a:r>
            <a:r>
              <a:rPr lang="en-IN" sz="1800" b="0" i="0" u="none" strike="noStrike" dirty="0">
                <a:solidFill>
                  <a:srgbClr val="000000"/>
                </a:solidFill>
                <a:effectLst/>
                <a:latin typeface="Times New Roman" panose="02020603050405020304" pitchFamily="18" charset="0"/>
              </a:rPr>
              <a:t> (pp. 311-338). Academic Press.</a:t>
            </a:r>
            <a:endParaRPr lang="en-IN" b="0" dirty="0">
              <a:effectLst/>
            </a:endParaRPr>
          </a:p>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Dlugos</a:t>
            </a:r>
            <a:r>
              <a:rPr lang="en-IN" sz="1800" b="0" i="0" u="none" strike="noStrike" dirty="0">
                <a:solidFill>
                  <a:srgbClr val="222222"/>
                </a:solidFill>
                <a:effectLst/>
                <a:latin typeface="Times New Roman" panose="02020603050405020304" pitchFamily="18" charset="0"/>
              </a:rPr>
              <a:t>, G., 2019. The Relationship between Changing Value Systems, Conflicts, and Conflict-Handling in the Enterprise Sector. In </a:t>
            </a:r>
            <a:r>
              <a:rPr lang="en-IN" sz="1800" b="0" i="1" u="none" strike="noStrike" dirty="0">
                <a:solidFill>
                  <a:srgbClr val="000000"/>
                </a:solidFill>
                <a:effectLst/>
                <a:latin typeface="Times New Roman" panose="02020603050405020304" pitchFamily="18" charset="0"/>
              </a:rPr>
              <a:t>Management under differing value systems</a:t>
            </a:r>
            <a:r>
              <a:rPr lang="en-IN" sz="1800" b="0" i="0" u="none" strike="noStrike" dirty="0">
                <a:solidFill>
                  <a:srgbClr val="000000"/>
                </a:solidFill>
                <a:effectLst/>
                <a:latin typeface="Times New Roman" panose="02020603050405020304" pitchFamily="18" charset="0"/>
              </a:rPr>
              <a:t> (pp. 651-676). De Gruyter.</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Driskell, J.E., Salas, E. and Driskell, T., 2018. Foundations of teamwork and collaboration. </a:t>
            </a:r>
            <a:r>
              <a:rPr lang="en-IN" sz="1800" b="0" i="1" u="none" strike="noStrike" dirty="0">
                <a:solidFill>
                  <a:srgbClr val="000000"/>
                </a:solidFill>
                <a:effectLst/>
                <a:latin typeface="Times New Roman" panose="02020603050405020304" pitchFamily="18" charset="0"/>
              </a:rPr>
              <a:t>American Psychologist</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73</a:t>
            </a:r>
            <a:r>
              <a:rPr lang="en-IN" sz="1800" b="0" i="0" u="none" strike="noStrike" dirty="0">
                <a:solidFill>
                  <a:srgbClr val="000000"/>
                </a:solidFill>
                <a:effectLst/>
                <a:latin typeface="Times New Roman" panose="02020603050405020304" pitchFamily="18" charset="0"/>
              </a:rPr>
              <a:t>(4), p.334.</a:t>
            </a:r>
            <a:endParaRPr lang="en-IN" b="0" dirty="0">
              <a:effectLst/>
            </a:endParaRPr>
          </a:p>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Einarsen</a:t>
            </a:r>
            <a:r>
              <a:rPr lang="en-IN" sz="1800" b="0" i="0" u="none" strike="noStrike" dirty="0">
                <a:solidFill>
                  <a:srgbClr val="222222"/>
                </a:solidFill>
                <a:effectLst/>
                <a:latin typeface="Times New Roman" panose="02020603050405020304" pitchFamily="18" charset="0"/>
              </a:rPr>
              <a:t>, K., </a:t>
            </a:r>
            <a:r>
              <a:rPr lang="en-IN" sz="1800" b="0" i="0" u="none" strike="noStrike" dirty="0" err="1">
                <a:solidFill>
                  <a:srgbClr val="222222"/>
                </a:solidFill>
                <a:effectLst/>
                <a:latin typeface="Times New Roman" panose="02020603050405020304" pitchFamily="18" charset="0"/>
              </a:rPr>
              <a:t>Mykletun</a:t>
            </a:r>
            <a:r>
              <a:rPr lang="en-IN" sz="1800" b="0" i="0" u="none" strike="noStrike" dirty="0">
                <a:solidFill>
                  <a:srgbClr val="222222"/>
                </a:solidFill>
                <a:effectLst/>
                <a:latin typeface="Times New Roman" panose="02020603050405020304" pitchFamily="18" charset="0"/>
              </a:rPr>
              <a:t>, R., </a:t>
            </a:r>
            <a:r>
              <a:rPr lang="en-IN" sz="1800" b="0" i="0" u="none" strike="noStrike" dirty="0" err="1">
                <a:solidFill>
                  <a:srgbClr val="222222"/>
                </a:solidFill>
                <a:effectLst/>
                <a:latin typeface="Times New Roman" panose="02020603050405020304" pitchFamily="18" charset="0"/>
              </a:rPr>
              <a:t>Einarsen</a:t>
            </a:r>
            <a:r>
              <a:rPr lang="en-IN" sz="1800" b="0" i="0" u="none" strike="noStrike" dirty="0">
                <a:solidFill>
                  <a:srgbClr val="222222"/>
                </a:solidFill>
                <a:effectLst/>
                <a:latin typeface="Times New Roman" panose="02020603050405020304" pitchFamily="18" charset="0"/>
              </a:rPr>
              <a:t>, S.V., </a:t>
            </a:r>
            <a:r>
              <a:rPr lang="en-IN" sz="1800" b="0" i="0" u="none" strike="noStrike" dirty="0" err="1">
                <a:solidFill>
                  <a:srgbClr val="222222"/>
                </a:solidFill>
                <a:effectLst/>
                <a:latin typeface="Times New Roman" panose="02020603050405020304" pitchFamily="18" charset="0"/>
              </a:rPr>
              <a:t>Skogstad</a:t>
            </a:r>
            <a:r>
              <a:rPr lang="en-IN" sz="1800" b="0" i="0" u="none" strike="noStrike" dirty="0">
                <a:solidFill>
                  <a:srgbClr val="222222"/>
                </a:solidFill>
                <a:effectLst/>
                <a:latin typeface="Times New Roman" panose="02020603050405020304" pitchFamily="18" charset="0"/>
              </a:rPr>
              <a:t>, A. and </a:t>
            </a:r>
            <a:r>
              <a:rPr lang="en-IN" sz="1800" b="0" i="0" u="none" strike="noStrike" dirty="0" err="1">
                <a:solidFill>
                  <a:srgbClr val="222222"/>
                </a:solidFill>
                <a:effectLst/>
                <a:latin typeface="Times New Roman" panose="02020603050405020304" pitchFamily="18" charset="0"/>
              </a:rPr>
              <a:t>Salin</a:t>
            </a:r>
            <a:r>
              <a:rPr lang="en-IN" sz="1800" b="0" i="0" u="none" strike="noStrike" dirty="0">
                <a:solidFill>
                  <a:srgbClr val="222222"/>
                </a:solidFill>
                <a:effectLst/>
                <a:latin typeface="Times New Roman" panose="02020603050405020304" pitchFamily="18" charset="0"/>
              </a:rPr>
              <a:t>, D., 2017. Ethical infrastructure and successful handling of workplace bullying.</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Etherington, N., Burns, J.K., </a:t>
            </a:r>
            <a:r>
              <a:rPr lang="en-IN" sz="1800" b="0" i="0" u="none" strike="noStrike" dirty="0" err="1">
                <a:solidFill>
                  <a:srgbClr val="222222"/>
                </a:solidFill>
                <a:effectLst/>
                <a:latin typeface="Times New Roman" panose="02020603050405020304" pitchFamily="18" charset="0"/>
              </a:rPr>
              <a:t>Kitto</a:t>
            </a:r>
            <a:r>
              <a:rPr lang="en-IN" sz="1800" b="0" i="0" u="none" strike="noStrike" dirty="0">
                <a:solidFill>
                  <a:srgbClr val="222222"/>
                </a:solidFill>
                <a:effectLst/>
                <a:latin typeface="Times New Roman" panose="02020603050405020304" pitchFamily="18" charset="0"/>
              </a:rPr>
              <a:t>, S., </a:t>
            </a:r>
            <a:r>
              <a:rPr lang="en-IN" sz="1800" b="0" i="0" u="none" strike="noStrike" dirty="0" err="1">
                <a:solidFill>
                  <a:srgbClr val="222222"/>
                </a:solidFill>
                <a:effectLst/>
                <a:latin typeface="Times New Roman" panose="02020603050405020304" pitchFamily="18" charset="0"/>
              </a:rPr>
              <a:t>Brehaut</a:t>
            </a:r>
            <a:r>
              <a:rPr lang="en-IN" sz="1800" b="0" i="0" u="none" strike="noStrike" dirty="0">
                <a:solidFill>
                  <a:srgbClr val="222222"/>
                </a:solidFill>
                <a:effectLst/>
                <a:latin typeface="Times New Roman" panose="02020603050405020304" pitchFamily="18" charset="0"/>
              </a:rPr>
              <a:t>, J.C., Britton, M., Singh, S. and </a:t>
            </a:r>
            <a:r>
              <a:rPr lang="en-IN" sz="1800" b="0" i="0" u="none" strike="noStrike" dirty="0" err="1">
                <a:solidFill>
                  <a:srgbClr val="222222"/>
                </a:solidFill>
                <a:effectLst/>
                <a:latin typeface="Times New Roman" panose="02020603050405020304" pitchFamily="18" charset="0"/>
              </a:rPr>
              <a:t>Boet</a:t>
            </a:r>
            <a:r>
              <a:rPr lang="en-IN" sz="1800" b="0" i="0" u="none" strike="noStrike" dirty="0">
                <a:solidFill>
                  <a:srgbClr val="222222"/>
                </a:solidFill>
                <a:effectLst/>
                <a:latin typeface="Times New Roman" panose="02020603050405020304" pitchFamily="18" charset="0"/>
              </a:rPr>
              <a:t>, S., 2021. Barriers and enablers to effective interprofessional teamwork in the operating room: A qualitative study using the Theoretical Domains Framework. </a:t>
            </a:r>
            <a:r>
              <a:rPr lang="en-IN" sz="1800" b="0" i="1" u="none" strike="noStrike" dirty="0" err="1">
                <a:solidFill>
                  <a:srgbClr val="000000"/>
                </a:solidFill>
                <a:effectLst/>
                <a:latin typeface="Times New Roman" panose="02020603050405020304" pitchFamily="18" charset="0"/>
              </a:rPr>
              <a:t>PloS</a:t>
            </a:r>
            <a:r>
              <a:rPr lang="en-IN" sz="1800" b="0" i="1" u="none" strike="noStrike" dirty="0">
                <a:solidFill>
                  <a:srgbClr val="000000"/>
                </a:solidFill>
                <a:effectLst/>
                <a:latin typeface="Times New Roman" panose="02020603050405020304" pitchFamily="18" charset="0"/>
              </a:rPr>
              <a:t> one</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16</a:t>
            </a:r>
            <a:r>
              <a:rPr lang="en-IN" sz="1800" b="0" i="0" u="none" strike="noStrike" dirty="0">
                <a:solidFill>
                  <a:srgbClr val="000000"/>
                </a:solidFill>
                <a:effectLst/>
                <a:latin typeface="Times New Roman" panose="02020603050405020304" pitchFamily="18" charset="0"/>
              </a:rPr>
              <a:t>(4), p.e0249576.</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Forsyth, D.R., 2018. </a:t>
            </a:r>
            <a:r>
              <a:rPr lang="en-IN" sz="1800" b="0" i="1" u="none" strike="noStrike" dirty="0">
                <a:solidFill>
                  <a:srgbClr val="000000"/>
                </a:solidFill>
                <a:effectLst/>
                <a:latin typeface="Times New Roman" panose="02020603050405020304" pitchFamily="18" charset="0"/>
              </a:rPr>
              <a:t>Group dynamics</a:t>
            </a:r>
            <a:r>
              <a:rPr lang="en-IN" sz="1800" b="0" i="0" u="none" strike="noStrike" dirty="0">
                <a:solidFill>
                  <a:srgbClr val="000000"/>
                </a:solidFill>
                <a:effectLst/>
                <a:latin typeface="Times New Roman" panose="02020603050405020304" pitchFamily="18" charset="0"/>
              </a:rPr>
              <a:t>. Cengage Learning.</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Khan, S. and </a:t>
            </a:r>
            <a:r>
              <a:rPr lang="en-IN" sz="1800" b="0" i="0" u="none" strike="noStrike" dirty="0" err="1">
                <a:solidFill>
                  <a:srgbClr val="222222"/>
                </a:solidFill>
                <a:effectLst/>
                <a:latin typeface="Times New Roman" panose="02020603050405020304" pitchFamily="18" charset="0"/>
              </a:rPr>
              <a:t>Mashikhi</a:t>
            </a:r>
            <a:r>
              <a:rPr lang="en-IN" sz="1800" b="0" i="0" u="none" strike="noStrike" dirty="0">
                <a:solidFill>
                  <a:srgbClr val="222222"/>
                </a:solidFill>
                <a:effectLst/>
                <a:latin typeface="Times New Roman" panose="02020603050405020304" pitchFamily="18" charset="0"/>
              </a:rPr>
              <a:t>, L.S., 2017. Impact of teamwork on employees performance. </a:t>
            </a:r>
            <a:r>
              <a:rPr lang="en-IN" sz="1800" b="0" i="1" u="none" strike="noStrike" dirty="0">
                <a:solidFill>
                  <a:srgbClr val="000000"/>
                </a:solidFill>
                <a:effectLst/>
                <a:latin typeface="Times New Roman" panose="02020603050405020304" pitchFamily="18" charset="0"/>
              </a:rPr>
              <a:t>International Journal of Education and Social Science</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4</a:t>
            </a:r>
            <a:r>
              <a:rPr lang="en-IN" sz="1800" b="0" i="0" u="none" strike="noStrike" dirty="0">
                <a:solidFill>
                  <a:srgbClr val="000000"/>
                </a:solidFill>
                <a:effectLst/>
                <a:latin typeface="Times New Roman" panose="02020603050405020304" pitchFamily="18" charset="0"/>
              </a:rPr>
              <a:t>(11), pp.14-22.</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Lynch, D.S., Lynch, M.J. and Clemens, C.M., 2018. Belbin Team Roles. </a:t>
            </a:r>
            <a:r>
              <a:rPr lang="en-IN" sz="1800" b="0" i="1" u="none" strike="noStrike" dirty="0">
                <a:solidFill>
                  <a:srgbClr val="000000"/>
                </a:solidFill>
                <a:effectLst/>
                <a:latin typeface="Times New Roman" panose="02020603050405020304" pitchFamily="18" charset="0"/>
              </a:rPr>
              <a:t>The Handbook of Communication Training: A Best Practices Framework for Assessing and Developing Competence</a:t>
            </a:r>
            <a:r>
              <a:rPr lang="en-IN" sz="1800" b="0" i="0" u="none" strike="noStrike" dirty="0">
                <a:solidFill>
                  <a:srgbClr val="000000"/>
                </a:solidFill>
                <a:effectLst/>
                <a:latin typeface="Times New Roman" panose="02020603050405020304" pitchFamily="18" charset="0"/>
              </a:rPr>
              <a:t>.</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Maynard, M.T., Kennedy, D.M. and </a:t>
            </a:r>
            <a:r>
              <a:rPr lang="en-IN" sz="1800" b="0" i="0" u="none" strike="noStrike" dirty="0" err="1">
                <a:solidFill>
                  <a:srgbClr val="222222"/>
                </a:solidFill>
                <a:effectLst/>
                <a:latin typeface="Times New Roman" panose="02020603050405020304" pitchFamily="18" charset="0"/>
              </a:rPr>
              <a:t>Resick</a:t>
            </a:r>
            <a:r>
              <a:rPr lang="en-IN" sz="1800" b="0" i="0" u="none" strike="noStrike" dirty="0">
                <a:solidFill>
                  <a:srgbClr val="222222"/>
                </a:solidFill>
                <a:effectLst/>
                <a:latin typeface="Times New Roman" panose="02020603050405020304" pitchFamily="18" charset="0"/>
              </a:rPr>
              <a:t>, C.J., 2018. Teamwork in extreme environments: Lessons, challenges, and opportunities.</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O'Connor, S. and Cavanagh, M., 2017. Group and team coaching.</a:t>
            </a:r>
            <a:endParaRPr lang="en-IN" b="0" dirty="0">
              <a:effectLst/>
            </a:endParaRPr>
          </a:p>
          <a:p>
            <a:pPr algn="just" rtl="0">
              <a:spcBef>
                <a:spcPts val="1200"/>
              </a:spcBef>
              <a:spcAft>
                <a:spcPts val="1200"/>
              </a:spcAft>
            </a:pPr>
            <a:r>
              <a:rPr lang="en-IN" sz="1800" b="0" i="0" u="none" strike="noStrike" dirty="0" err="1">
                <a:solidFill>
                  <a:srgbClr val="222222"/>
                </a:solidFill>
                <a:effectLst/>
                <a:latin typeface="Times New Roman" panose="02020603050405020304" pitchFamily="18" charset="0"/>
              </a:rPr>
              <a:t>Omamo</a:t>
            </a:r>
            <a:r>
              <a:rPr lang="en-IN" sz="1800" b="0" i="0" u="none" strike="noStrike" dirty="0">
                <a:solidFill>
                  <a:srgbClr val="222222"/>
                </a:solidFill>
                <a:effectLst/>
                <a:latin typeface="Times New Roman" panose="02020603050405020304" pitchFamily="18" charset="0"/>
              </a:rPr>
              <a:t>, A., 2018. Teamwork in the Workplace (SEMIs).</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Pearson, P., 2018. Developing teamwork. In </a:t>
            </a:r>
            <a:r>
              <a:rPr lang="en-IN" sz="1800" b="0" i="1" u="none" strike="noStrike" dirty="0">
                <a:solidFill>
                  <a:srgbClr val="000000"/>
                </a:solidFill>
                <a:effectLst/>
                <a:latin typeface="Times New Roman" panose="02020603050405020304" pitchFamily="18" charset="0"/>
              </a:rPr>
              <a:t>Clinical Governance in Primary Care</a:t>
            </a:r>
            <a:r>
              <a:rPr lang="en-IN" sz="1800" b="0" i="0" u="none" strike="noStrike" dirty="0">
                <a:solidFill>
                  <a:srgbClr val="000000"/>
                </a:solidFill>
                <a:effectLst/>
                <a:latin typeface="Times New Roman" panose="02020603050405020304" pitchFamily="18" charset="0"/>
              </a:rPr>
              <a:t> (pp. 211-218). CRC Press.</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Riches, T.N., O'Brien, P.M. and CDS Inclusive Research Network, 2017. Togetherness, teamwork and </a:t>
            </a:r>
            <a:r>
              <a:rPr lang="en-IN" sz="1800" b="0" i="0" u="none" strike="noStrike" dirty="0" err="1">
                <a:solidFill>
                  <a:srgbClr val="222222"/>
                </a:solidFill>
                <a:effectLst/>
                <a:latin typeface="Times New Roman" panose="02020603050405020304" pitchFamily="18" charset="0"/>
              </a:rPr>
              <a:t>challenges:“Reflections</a:t>
            </a:r>
            <a:r>
              <a:rPr lang="en-IN" sz="1800" b="0" i="0" u="none" strike="noStrike" dirty="0">
                <a:solidFill>
                  <a:srgbClr val="222222"/>
                </a:solidFill>
                <a:effectLst/>
                <a:latin typeface="Times New Roman" panose="02020603050405020304" pitchFamily="18" charset="0"/>
              </a:rPr>
              <a:t> on building an inclusive research network”. </a:t>
            </a:r>
            <a:r>
              <a:rPr lang="en-IN" sz="1800" b="0" i="1" u="none" strike="noStrike" dirty="0">
                <a:solidFill>
                  <a:srgbClr val="000000"/>
                </a:solidFill>
                <a:effectLst/>
                <a:latin typeface="Times New Roman" panose="02020603050405020304" pitchFamily="18" charset="0"/>
              </a:rPr>
              <a:t>British Journal of Learning Disabilities</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45</a:t>
            </a:r>
            <a:r>
              <a:rPr lang="en-IN" sz="1800" b="0" i="0" u="none" strike="noStrike" dirty="0">
                <a:solidFill>
                  <a:srgbClr val="000000"/>
                </a:solidFill>
                <a:effectLst/>
                <a:latin typeface="Times New Roman" panose="02020603050405020304" pitchFamily="18" charset="0"/>
              </a:rPr>
              <a:t>(4), pp.274-281.</a:t>
            </a:r>
            <a:endParaRPr lang="en-IN" b="0" dirty="0">
              <a:effectLst/>
            </a:endParaRPr>
          </a:p>
          <a:p>
            <a:pPr algn="just" rtl="0">
              <a:spcBef>
                <a:spcPts val="1200"/>
              </a:spcBef>
              <a:spcAft>
                <a:spcPts val="1200"/>
              </a:spcAft>
            </a:pPr>
            <a:r>
              <a:rPr lang="en-IN" sz="1800" b="0" i="0" u="none" strike="noStrike" dirty="0">
                <a:solidFill>
                  <a:srgbClr val="222222"/>
                </a:solidFill>
                <a:effectLst/>
                <a:latin typeface="Times New Roman" panose="02020603050405020304" pitchFamily="18" charset="0"/>
              </a:rPr>
              <a:t>Salas, E., Reyes, D.L. and McDaniel, S.H., 2018. The science of teamwork: Progress, reflections, and the road ahead. </a:t>
            </a:r>
            <a:r>
              <a:rPr lang="en-IN" sz="1800" b="0" i="1" u="none" strike="noStrike" dirty="0">
                <a:solidFill>
                  <a:srgbClr val="000000"/>
                </a:solidFill>
                <a:effectLst/>
                <a:latin typeface="Times New Roman" panose="02020603050405020304" pitchFamily="18" charset="0"/>
              </a:rPr>
              <a:t>American Psychologist</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73</a:t>
            </a:r>
            <a:r>
              <a:rPr lang="en-IN" sz="1800" b="0" i="0" u="none" strike="noStrike" dirty="0">
                <a:solidFill>
                  <a:srgbClr val="000000"/>
                </a:solidFill>
                <a:effectLst/>
                <a:latin typeface="Times New Roman" panose="02020603050405020304" pitchFamily="18" charset="0"/>
              </a:rPr>
              <a:t>(4), p.593.</a:t>
            </a:r>
            <a:endParaRPr lang="en-IN" b="0" dirty="0">
              <a:effectLst/>
            </a:endParaRPr>
          </a:p>
          <a:p>
            <a:r>
              <a:rPr lang="en-IN" sz="1800" b="0" i="0" u="none" strike="noStrike" dirty="0">
                <a:solidFill>
                  <a:srgbClr val="222222"/>
                </a:solidFill>
                <a:effectLst/>
                <a:latin typeface="Times New Roman" panose="02020603050405020304" pitchFamily="18" charset="0"/>
              </a:rPr>
              <a:t>Schmutz, J.B., Meier, L.L. and </a:t>
            </a:r>
            <a:r>
              <a:rPr lang="en-IN" sz="1800" b="0" i="0" u="none" strike="noStrike" dirty="0" err="1">
                <a:solidFill>
                  <a:srgbClr val="222222"/>
                </a:solidFill>
                <a:effectLst/>
                <a:latin typeface="Times New Roman" panose="02020603050405020304" pitchFamily="18" charset="0"/>
              </a:rPr>
              <a:t>Manser</a:t>
            </a:r>
            <a:r>
              <a:rPr lang="en-IN" sz="1800" b="0" i="0" u="none" strike="noStrike" dirty="0">
                <a:solidFill>
                  <a:srgbClr val="222222"/>
                </a:solidFill>
                <a:effectLst/>
                <a:latin typeface="Times New Roman" panose="02020603050405020304" pitchFamily="18" charset="0"/>
              </a:rPr>
              <a:t>, T., 2019. How effective is teamwork really? The relationship between teamwork and performance in healthcare teams: a systematic review and meta-analysis. </a:t>
            </a:r>
            <a:r>
              <a:rPr lang="en-IN" sz="1800" b="0" i="1" u="none" strike="noStrike" dirty="0">
                <a:solidFill>
                  <a:srgbClr val="000000"/>
                </a:solidFill>
                <a:effectLst/>
                <a:latin typeface="Times New Roman" panose="02020603050405020304" pitchFamily="18" charset="0"/>
              </a:rPr>
              <a:t>BMJ open</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9</a:t>
            </a:r>
            <a:r>
              <a:rPr lang="en-IN" sz="1800" b="0" i="0" u="none" strike="noStrike" dirty="0">
                <a:solidFill>
                  <a:srgbClr val="000000"/>
                </a:solidFill>
                <a:effectLst/>
                <a:latin typeface="Times New Roman" panose="02020603050405020304" pitchFamily="18" charset="0"/>
              </a:rPr>
              <a:t>(9), p.e028280.</a:t>
            </a:r>
            <a:endParaRPr lang="en-IN" dirty="0"/>
          </a:p>
        </p:txBody>
      </p:sp>
      <p:sp>
        <p:nvSpPr>
          <p:cNvPr id="4" name="Slide Number Placeholder 3"/>
          <p:cNvSpPr>
            <a:spLocks noGrp="1"/>
          </p:cNvSpPr>
          <p:nvPr>
            <p:ph type="sldNum" sz="quarter" idx="5"/>
          </p:nvPr>
        </p:nvSpPr>
        <p:spPr/>
        <p:txBody>
          <a:bodyPr/>
          <a:lstStyle/>
          <a:p>
            <a:fld id="{86456DE3-4E01-4AFD-AD42-42312842ED89}" type="slidenum">
              <a:rPr lang="en-US" smtClean="0"/>
              <a:t>10</a:t>
            </a:fld>
            <a:endParaRPr lang="en-US" dirty="0"/>
          </a:p>
        </p:txBody>
      </p:sp>
    </p:spTree>
    <p:extLst>
      <p:ext uri="{BB962C8B-B14F-4D97-AF65-F5344CB8AC3E}">
        <p14:creationId xmlns:p14="http://schemas.microsoft.com/office/powerpoint/2010/main" val="3150569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6/6/2021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6/6/2021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6/6/2021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6/6/2021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6/6/2021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20" y="0"/>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29" y="2091262"/>
            <a:ext cx="8649738" cy="2590800"/>
          </a:xfrm>
        </p:spPr>
        <p:txBody>
          <a:bodyPr>
            <a:normAutofit fontScale="90000"/>
          </a:bodyPr>
          <a:lstStyle/>
          <a:p>
            <a:r>
              <a:rPr lang="en-IN" sz="6800" dirty="0"/>
              <a:t>Effective team working and Communication</a:t>
            </a:r>
            <a:endParaRPr lang="en-US" sz="6800" dirty="0"/>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71130" y="4487594"/>
            <a:ext cx="8649737" cy="1050804"/>
          </a:xfrm>
        </p:spPr>
        <p:txBody>
          <a:bodyPr>
            <a:normAutofit fontScale="92500" lnSpcReduction="20000"/>
          </a:bodyPr>
          <a:lstStyle/>
          <a:p>
            <a:pPr>
              <a:spcAft>
                <a:spcPts val="600"/>
              </a:spcAft>
            </a:pPr>
            <a:r>
              <a:rPr lang="en-US" sz="1800" b="1" dirty="0"/>
              <a:t>Amazon, Swansea</a:t>
            </a:r>
            <a:endParaRPr lang="ro-RO" sz="1800" b="1" dirty="0"/>
          </a:p>
          <a:p>
            <a:pPr>
              <a:spcAft>
                <a:spcPts val="600"/>
              </a:spcAft>
            </a:pPr>
            <a:endParaRPr lang="ro-RO" dirty="0"/>
          </a:p>
          <a:p>
            <a:pPr>
              <a:spcAft>
                <a:spcPts val="600"/>
              </a:spcAft>
            </a:pPr>
            <a:r>
              <a:rPr lang="ro-RO" sz="1800" b="1" dirty="0">
                <a:solidFill>
                  <a:srgbClr val="0070C0"/>
                </a:solidFill>
              </a:rPr>
              <a:t>Catalina Costin,Teodor Bahrii,Viorica-Marinela Bahrii, Ghitulescu Mihnea</a:t>
            </a:r>
          </a:p>
          <a:p>
            <a:pPr>
              <a:spcAft>
                <a:spcPts val="600"/>
              </a:spcAft>
            </a:pPr>
            <a:endParaRPr lang="ro-RO" sz="1800" dirty="0"/>
          </a:p>
          <a:p>
            <a:pPr>
              <a:spcAft>
                <a:spcPts val="600"/>
              </a:spcAft>
            </a:pPr>
            <a:endParaRPr lang="en-US" sz="1800" dirty="0"/>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2951C-F85E-4EF2-9774-037B96B12586}"/>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EBDA435E-677C-4A97-B884-2F6B9080D4AE}"/>
              </a:ext>
            </a:extLst>
          </p:cNvPr>
          <p:cNvSpPr>
            <a:spLocks noGrp="1"/>
          </p:cNvSpPr>
          <p:nvPr>
            <p:ph idx="1"/>
          </p:nvPr>
        </p:nvSpPr>
        <p:spPr>
          <a:xfrm>
            <a:off x="1066799" y="2103120"/>
            <a:ext cx="10058399" cy="3849624"/>
          </a:xfrm>
        </p:spPr>
        <p:txBody>
          <a:bodyPr/>
          <a:lstStyle/>
          <a:p>
            <a:r>
              <a:rPr lang="en-IN" dirty="0"/>
              <a:t>Teamwork is defined as a group's collective effort to achieve a common goal or finish a task. The working atmosphere of Amazon's workplace at Swansea, Wales, will be used as an authoritative model. The traits, and effectiveness of team, and contrasts to groups will be discussed in this paper. The presentation will end with group dynamics and team role analysis using Belbin result.</a:t>
            </a:r>
          </a:p>
        </p:txBody>
      </p:sp>
      <p:pic>
        <p:nvPicPr>
          <p:cNvPr id="5" name="Picture 4" descr="Logo, company name&#10;&#10;Description automatically generated">
            <a:extLst>
              <a:ext uri="{FF2B5EF4-FFF2-40B4-BE49-F238E27FC236}">
                <a16:creationId xmlns:a16="http://schemas.microsoft.com/office/drawing/2014/main" id="{92A0D6B7-9106-483C-B1EC-7444826EBBC4}"/>
              </a:ext>
            </a:extLst>
          </p:cNvPr>
          <p:cNvPicPr>
            <a:picLocks noChangeAspect="1"/>
          </p:cNvPicPr>
          <p:nvPr/>
        </p:nvPicPr>
        <p:blipFill rotWithShape="1">
          <a:blip r:embed="rId3">
            <a:clrChange>
              <a:clrFrom>
                <a:srgbClr val="FFFFFF"/>
              </a:clrFrom>
              <a:clrTo>
                <a:srgbClr val="FFFFFF">
                  <a:alpha val="0"/>
                </a:srgbClr>
              </a:clrTo>
            </a:clrChange>
          </a:blip>
          <a:srcRect b="10932"/>
          <a:stretch/>
        </p:blipFill>
        <p:spPr>
          <a:xfrm>
            <a:off x="2076448" y="3429000"/>
            <a:ext cx="8039100" cy="2375452"/>
          </a:xfrm>
          <a:prstGeom prst="rect">
            <a:avLst/>
          </a:prstGeom>
        </p:spPr>
      </p:pic>
    </p:spTree>
    <p:extLst>
      <p:ext uri="{BB962C8B-B14F-4D97-AF65-F5344CB8AC3E}">
        <p14:creationId xmlns:p14="http://schemas.microsoft.com/office/powerpoint/2010/main" val="3383698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7408-CEB0-4ED7-9F8B-63FF01E45875}"/>
              </a:ext>
            </a:extLst>
          </p:cNvPr>
          <p:cNvSpPr>
            <a:spLocks noGrp="1"/>
          </p:cNvSpPr>
          <p:nvPr>
            <p:ph type="title"/>
          </p:nvPr>
        </p:nvSpPr>
        <p:spPr/>
        <p:txBody>
          <a:bodyPr/>
          <a:lstStyle/>
          <a:p>
            <a:r>
              <a:rPr lang="en-IN" dirty="0"/>
              <a:t>Teamworking Strengths</a:t>
            </a:r>
          </a:p>
        </p:txBody>
      </p:sp>
      <p:sp>
        <p:nvSpPr>
          <p:cNvPr id="3" name="Content Placeholder 2">
            <a:extLst>
              <a:ext uri="{FF2B5EF4-FFF2-40B4-BE49-F238E27FC236}">
                <a16:creationId xmlns:a16="http://schemas.microsoft.com/office/drawing/2014/main" id="{541A2DC2-F586-49A0-8B39-29C9E5D433AD}"/>
              </a:ext>
            </a:extLst>
          </p:cNvPr>
          <p:cNvSpPr>
            <a:spLocks noGrp="1"/>
          </p:cNvSpPr>
          <p:nvPr>
            <p:ph idx="1"/>
          </p:nvPr>
        </p:nvSpPr>
        <p:spPr/>
        <p:txBody>
          <a:bodyPr>
            <a:normAutofit lnSpcReduction="10000"/>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1) Access to more data and information – By bringing together subject matter experts from various parts of a company, a dynamic group may have access to the most data possible.</a:t>
            </a:r>
          </a:p>
          <a:p>
            <a:pPr algn="just" rtl="0">
              <a:spcBef>
                <a:spcPts val="0"/>
              </a:spcBef>
              <a:spcAft>
                <a:spcPts val="0"/>
              </a:spcAft>
            </a:pP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2) Increased acceptance of a solution – Those who are crucial to making a decision would undoubtedly be the outstanding assisting assistance, as well as sufficiently assuring others to accept the solution (Khan and </a:t>
            </a:r>
            <a:r>
              <a:rPr lang="en-IN" sz="1800" b="0" i="0" u="none" strike="noStrike" dirty="0" err="1">
                <a:solidFill>
                  <a:srgbClr val="000000"/>
                </a:solidFill>
                <a:effectLst/>
                <a:latin typeface="Times New Roman" panose="02020603050405020304" pitchFamily="18" charset="0"/>
              </a:rPr>
              <a:t>Mashikhi</a:t>
            </a:r>
            <a:r>
              <a:rPr lang="en-IN" sz="1800" b="0" i="0" u="none" strike="noStrike" dirty="0">
                <a:solidFill>
                  <a:srgbClr val="000000"/>
                </a:solidFill>
                <a:effectLst/>
                <a:latin typeface="Times New Roman" panose="02020603050405020304" pitchFamily="18" charset="0"/>
              </a:rPr>
              <a:t>, 2017).</a:t>
            </a:r>
          </a:p>
          <a:p>
            <a:pPr algn="just" rtl="0">
              <a:spcBef>
                <a:spcPts val="0"/>
              </a:spcBef>
              <a:spcAft>
                <a:spcPts val="0"/>
              </a:spcAft>
            </a:pP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3) Improved execution – Working in groups and thinking may really push a person to think beyond the box when it comes to the container. Groups provide a sense of belonging, self-esteem, and pride, as well as reducing any tension or strain that may exist among employees.</a:t>
            </a:r>
          </a:p>
          <a:p>
            <a:pPr algn="just" rtl="0">
              <a:spcBef>
                <a:spcPts val="0"/>
              </a:spcBef>
              <a:spcAft>
                <a:spcPts val="0"/>
              </a:spcAft>
            </a:pP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4) Defined Roles - Every member is assigned a duty based on their talents and skills. Colleagues are also held accountable mutually, with a well-coordinated effort and a high level of confidence in various persons (Khan and </a:t>
            </a:r>
            <a:r>
              <a:rPr lang="en-IN" sz="1800" b="0" i="0" u="none" strike="noStrike" dirty="0" err="1">
                <a:solidFill>
                  <a:srgbClr val="000000"/>
                </a:solidFill>
                <a:effectLst/>
                <a:latin typeface="Times New Roman" panose="02020603050405020304" pitchFamily="18" charset="0"/>
              </a:rPr>
              <a:t>Mashikhi</a:t>
            </a:r>
            <a:r>
              <a:rPr lang="en-IN" sz="1800" b="0" i="0" u="none" strike="noStrike" dirty="0">
                <a:solidFill>
                  <a:srgbClr val="000000"/>
                </a:solidFill>
                <a:effectLst/>
                <a:latin typeface="Times New Roman" panose="02020603050405020304" pitchFamily="18" charset="0"/>
              </a:rPr>
              <a:t>, 2017). </a:t>
            </a:r>
            <a:endParaRPr lang="en-IN" b="0" dirty="0">
              <a:effectLst/>
            </a:endParaRPr>
          </a:p>
        </p:txBody>
      </p:sp>
    </p:spTree>
    <p:extLst>
      <p:ext uri="{BB962C8B-B14F-4D97-AF65-F5344CB8AC3E}">
        <p14:creationId xmlns:p14="http://schemas.microsoft.com/office/powerpoint/2010/main" val="1481884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31625-CA6B-48EB-9DC5-51FEBDF943C8}"/>
              </a:ext>
            </a:extLst>
          </p:cNvPr>
          <p:cNvSpPr>
            <a:spLocks noGrp="1"/>
          </p:cNvSpPr>
          <p:nvPr>
            <p:ph type="title"/>
          </p:nvPr>
        </p:nvSpPr>
        <p:spPr/>
        <p:txBody>
          <a:bodyPr/>
          <a:lstStyle/>
          <a:p>
            <a:r>
              <a:rPr lang="en-IN" dirty="0"/>
              <a:t>Group and Team differences</a:t>
            </a:r>
          </a:p>
        </p:txBody>
      </p:sp>
      <p:sp>
        <p:nvSpPr>
          <p:cNvPr id="3" name="Content Placeholder 2">
            <a:extLst>
              <a:ext uri="{FF2B5EF4-FFF2-40B4-BE49-F238E27FC236}">
                <a16:creationId xmlns:a16="http://schemas.microsoft.com/office/drawing/2014/main" id="{9E90E3AA-8F16-4A90-931C-38EC663214FD}"/>
              </a:ext>
            </a:extLst>
          </p:cNvPr>
          <p:cNvSpPr>
            <a:spLocks noGrp="1"/>
          </p:cNvSpPr>
          <p:nvPr>
            <p:ph idx="1"/>
          </p:nvPr>
        </p:nvSpPr>
        <p:spPr>
          <a:xfrm>
            <a:off x="1066800" y="2103120"/>
            <a:ext cx="5029200" cy="3849624"/>
          </a:xfrm>
        </p:spPr>
        <p:txBody>
          <a:bodyPr>
            <a:normAutofit fontScale="92500" lnSpcReduction="10000"/>
          </a:bodyPr>
          <a:lstStyle/>
          <a:p>
            <a:pPr algn="just"/>
            <a:r>
              <a:rPr lang="en-IN" sz="1800" dirty="0"/>
              <a:t>People sometimes confuse the terms "group" and "team," believing they are interchangeable. A team is a collection of people who share a similar purpose and work in a shared agreement and commitment to the goals and to one another. A group, on the other hand, does not often have a capacity or rely as heavily on its members for efficiency. The primary goal of a team is to accomplish what is most important in the given activity.  A team must be able to estimate how much time they will need to complete various tasks, whereas most groups do not operate on project timelines.</a:t>
            </a:r>
          </a:p>
        </p:txBody>
      </p:sp>
      <p:pic>
        <p:nvPicPr>
          <p:cNvPr id="5" name="Picture 4" descr="Diagram, venn diagram&#10;&#10;Description automatically generated">
            <a:extLst>
              <a:ext uri="{FF2B5EF4-FFF2-40B4-BE49-F238E27FC236}">
                <a16:creationId xmlns:a16="http://schemas.microsoft.com/office/drawing/2014/main" id="{3AE6D3AD-3C57-4B15-90FF-626BDED965CD}"/>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6432906" y="2103120"/>
            <a:ext cx="4692294" cy="3332653"/>
          </a:xfrm>
          <a:prstGeom prst="rect">
            <a:avLst/>
          </a:prstGeom>
        </p:spPr>
      </p:pic>
    </p:spTree>
    <p:extLst>
      <p:ext uri="{BB962C8B-B14F-4D97-AF65-F5344CB8AC3E}">
        <p14:creationId xmlns:p14="http://schemas.microsoft.com/office/powerpoint/2010/main" val="519090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4B5D5-EFAE-4DFC-8ADE-5B49F13CD5BA}"/>
              </a:ext>
            </a:extLst>
          </p:cNvPr>
          <p:cNvSpPr>
            <a:spLocks noGrp="1"/>
          </p:cNvSpPr>
          <p:nvPr>
            <p:ph type="title"/>
          </p:nvPr>
        </p:nvSpPr>
        <p:spPr/>
        <p:txBody>
          <a:bodyPr/>
          <a:lstStyle/>
          <a:p>
            <a:r>
              <a:rPr lang="en-IN" dirty="0"/>
              <a:t>Effective Team characteristics</a:t>
            </a:r>
          </a:p>
        </p:txBody>
      </p:sp>
      <p:sp>
        <p:nvSpPr>
          <p:cNvPr id="3" name="Content Placeholder 2">
            <a:extLst>
              <a:ext uri="{FF2B5EF4-FFF2-40B4-BE49-F238E27FC236}">
                <a16:creationId xmlns:a16="http://schemas.microsoft.com/office/drawing/2014/main" id="{96D1B80E-AAF7-4259-A0BC-AC717979C8B0}"/>
              </a:ext>
            </a:extLst>
          </p:cNvPr>
          <p:cNvSpPr>
            <a:spLocks noGrp="1"/>
          </p:cNvSpPr>
          <p:nvPr>
            <p:ph idx="1"/>
          </p:nvPr>
        </p:nvSpPr>
        <p:spPr>
          <a:xfrm>
            <a:off x="1066800" y="2103120"/>
            <a:ext cx="5029200" cy="3849624"/>
          </a:xfrm>
        </p:spPr>
        <p:txBody>
          <a:bodyPr/>
          <a:lstStyle/>
          <a:p>
            <a:pPr algn="just"/>
            <a:r>
              <a:rPr lang="en-IN" sz="1800" b="0" i="0" u="none" strike="noStrike" dirty="0">
                <a:solidFill>
                  <a:srgbClr val="000000"/>
                </a:solidFill>
                <a:effectLst/>
                <a:latin typeface="Times New Roman" panose="02020603050405020304" pitchFamily="18" charset="0"/>
              </a:rPr>
              <a:t> Right mix of labour force, mastery, and relationship-building skills. In terms of the gathering work, the team must have special value in three major morals: non-decisiveness, fantastic habits, teamwork, and agreement, for proper trust and connection building</a:t>
            </a:r>
          </a:p>
          <a:p>
            <a:pPr algn="just"/>
            <a:r>
              <a:rPr lang="en-IN" sz="1800" b="0" i="0" u="none" strike="noStrike" dirty="0">
                <a:solidFill>
                  <a:srgbClr val="000000"/>
                </a:solidFill>
                <a:effectLst/>
                <a:latin typeface="Times New Roman" panose="02020603050405020304" pitchFamily="18" charset="0"/>
              </a:rPr>
              <a:t>Cohesion will also have a positive impact on fulfilment and communications.</a:t>
            </a:r>
            <a:endParaRPr lang="en-IN" dirty="0"/>
          </a:p>
        </p:txBody>
      </p:sp>
      <p:pic>
        <p:nvPicPr>
          <p:cNvPr id="5" name="Picture 4" descr="Diagram&#10;&#10;Description automatically generated">
            <a:extLst>
              <a:ext uri="{FF2B5EF4-FFF2-40B4-BE49-F238E27FC236}">
                <a16:creationId xmlns:a16="http://schemas.microsoft.com/office/drawing/2014/main" id="{3CDDD257-B490-4F5F-A4FB-E4E865F37558}"/>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308343" y="1669638"/>
            <a:ext cx="3816857" cy="3811012"/>
          </a:xfrm>
          <a:prstGeom prst="rect">
            <a:avLst/>
          </a:prstGeom>
        </p:spPr>
      </p:pic>
    </p:spTree>
    <p:extLst>
      <p:ext uri="{BB962C8B-B14F-4D97-AF65-F5344CB8AC3E}">
        <p14:creationId xmlns:p14="http://schemas.microsoft.com/office/powerpoint/2010/main" val="2611944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8EE56-DEA2-4759-8905-BDD7C283B54B}"/>
              </a:ext>
            </a:extLst>
          </p:cNvPr>
          <p:cNvSpPr>
            <a:spLocks noGrp="1"/>
          </p:cNvSpPr>
          <p:nvPr>
            <p:ph type="title"/>
          </p:nvPr>
        </p:nvSpPr>
        <p:spPr/>
        <p:txBody>
          <a:bodyPr/>
          <a:lstStyle/>
          <a:p>
            <a:r>
              <a:rPr lang="en-IN" dirty="0"/>
              <a:t>Contemporary Challenges</a:t>
            </a:r>
          </a:p>
        </p:txBody>
      </p:sp>
      <p:sp>
        <p:nvSpPr>
          <p:cNvPr id="3" name="Content Placeholder 2">
            <a:extLst>
              <a:ext uri="{FF2B5EF4-FFF2-40B4-BE49-F238E27FC236}">
                <a16:creationId xmlns:a16="http://schemas.microsoft.com/office/drawing/2014/main" id="{8DFEFDB4-8237-4A35-A046-EF30F819C6EA}"/>
              </a:ext>
            </a:extLst>
          </p:cNvPr>
          <p:cNvSpPr>
            <a:spLocks noGrp="1"/>
          </p:cNvSpPr>
          <p:nvPr>
            <p:ph idx="1"/>
          </p:nvPr>
        </p:nvSpPr>
        <p:spPr/>
        <p:txBody>
          <a:bodyPr>
            <a:normAutofit/>
          </a:bodyPr>
          <a:lstStyle/>
          <a:p>
            <a:pPr algn="just"/>
            <a:r>
              <a:rPr lang="en-IN" sz="2000" dirty="0"/>
              <a:t>It is understood that Teamwork fosters creativity and improves an organization's overall efficiency. Each group faces a number of implicit challenges that may make the overall experience of working as a group unsatisfactory. Talent differences is one of the most commonly presented issues. Disengagement occurs when there is a lack of legitimate bearing or vision, groups will tend to split off. It is vital to trust the other teammates and collective capability in order to work as a team.  To deal with collaboration-related challenges, a few organisations employ representative commitment programming (Maynard and </a:t>
            </a:r>
            <a:r>
              <a:rPr lang="en-IN" sz="2000" dirty="0" err="1"/>
              <a:t>Nicewonger</a:t>
            </a:r>
            <a:r>
              <a:rPr lang="en-IN" sz="2000" dirty="0"/>
              <a:t>, 2019).</a:t>
            </a:r>
          </a:p>
        </p:txBody>
      </p:sp>
    </p:spTree>
    <p:extLst>
      <p:ext uri="{BB962C8B-B14F-4D97-AF65-F5344CB8AC3E}">
        <p14:creationId xmlns:p14="http://schemas.microsoft.com/office/powerpoint/2010/main" val="1406034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31A62-8B93-43EE-8E3C-0515125995A2}"/>
              </a:ext>
            </a:extLst>
          </p:cNvPr>
          <p:cNvSpPr>
            <a:spLocks noGrp="1"/>
          </p:cNvSpPr>
          <p:nvPr>
            <p:ph type="title"/>
          </p:nvPr>
        </p:nvSpPr>
        <p:spPr/>
        <p:txBody>
          <a:bodyPr/>
          <a:lstStyle/>
          <a:p>
            <a:r>
              <a:rPr lang="en-IN" dirty="0"/>
              <a:t>Teamworking Strategies</a:t>
            </a:r>
          </a:p>
        </p:txBody>
      </p:sp>
      <p:sp>
        <p:nvSpPr>
          <p:cNvPr id="3" name="Content Placeholder 2">
            <a:extLst>
              <a:ext uri="{FF2B5EF4-FFF2-40B4-BE49-F238E27FC236}">
                <a16:creationId xmlns:a16="http://schemas.microsoft.com/office/drawing/2014/main" id="{869A4F17-023F-4972-9C3B-E728CA97B343}"/>
              </a:ext>
            </a:extLst>
          </p:cNvPr>
          <p:cNvSpPr>
            <a:spLocks noGrp="1"/>
          </p:cNvSpPr>
          <p:nvPr>
            <p:ph idx="1"/>
          </p:nvPr>
        </p:nvSpPr>
        <p:spPr>
          <a:xfrm>
            <a:off x="1066800" y="2103120"/>
            <a:ext cx="5029200" cy="3849624"/>
          </a:xfrm>
        </p:spPr>
        <p:txBody>
          <a:bodyPr/>
          <a:lstStyle/>
          <a:p>
            <a:pPr algn="just"/>
            <a:r>
              <a:rPr lang="en-IN" dirty="0"/>
              <a:t>Building trust and friendship requires an authoritative attitude. Allowing the group to come up with their own solutions rather than micromanaging. The characteristics of a well-coordinated group effort may be classified into four categories: values, approach, communication, and empathy. Development of strong collaboration is required with the use of the VACE method. The same workplace must have a sense of openness, accountability, and leaders must set clear boundaries and expectations with the team, say the authors.  </a:t>
            </a:r>
          </a:p>
        </p:txBody>
      </p:sp>
      <p:pic>
        <p:nvPicPr>
          <p:cNvPr id="5" name="Picture 4" descr="Text&#10;&#10;Description automatically generated with medium confidence">
            <a:extLst>
              <a:ext uri="{FF2B5EF4-FFF2-40B4-BE49-F238E27FC236}">
                <a16:creationId xmlns:a16="http://schemas.microsoft.com/office/drawing/2014/main" id="{DDBC63E1-3143-44F9-AD50-B799330F25CC}"/>
              </a:ext>
            </a:extLst>
          </p:cNvPr>
          <p:cNvPicPr>
            <a:picLocks noChangeAspect="1"/>
          </p:cNvPicPr>
          <p:nvPr/>
        </p:nvPicPr>
        <p:blipFill rotWithShape="1">
          <a:blip r:embed="rId3">
            <a:clrChange>
              <a:clrFrom>
                <a:srgbClr val="CBD3EB"/>
              </a:clrFrom>
              <a:clrTo>
                <a:srgbClr val="CBD3EB">
                  <a:alpha val="0"/>
                </a:srgbClr>
              </a:clrTo>
            </a:clrChange>
          </a:blip>
          <a:srcRect b="7375"/>
          <a:stretch/>
        </p:blipFill>
        <p:spPr>
          <a:xfrm>
            <a:off x="6465794" y="1901688"/>
            <a:ext cx="4764556" cy="2942119"/>
          </a:xfrm>
          <a:prstGeom prst="rect">
            <a:avLst/>
          </a:prstGeom>
        </p:spPr>
      </p:pic>
    </p:spTree>
    <p:extLst>
      <p:ext uri="{BB962C8B-B14F-4D97-AF65-F5344CB8AC3E}">
        <p14:creationId xmlns:p14="http://schemas.microsoft.com/office/powerpoint/2010/main" val="4116209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8591D-105F-4BED-BD76-57D55E1EF549}"/>
              </a:ext>
            </a:extLst>
          </p:cNvPr>
          <p:cNvSpPr>
            <a:spLocks noGrp="1"/>
          </p:cNvSpPr>
          <p:nvPr>
            <p:ph type="title"/>
          </p:nvPr>
        </p:nvSpPr>
        <p:spPr/>
        <p:txBody>
          <a:bodyPr/>
          <a:lstStyle/>
          <a:p>
            <a:r>
              <a:rPr lang="en-IN" dirty="0"/>
              <a:t>Conflict Handling</a:t>
            </a:r>
          </a:p>
        </p:txBody>
      </p:sp>
      <p:sp>
        <p:nvSpPr>
          <p:cNvPr id="3" name="Content Placeholder 2">
            <a:extLst>
              <a:ext uri="{FF2B5EF4-FFF2-40B4-BE49-F238E27FC236}">
                <a16:creationId xmlns:a16="http://schemas.microsoft.com/office/drawing/2014/main" id="{9574E76F-E58F-41AC-A081-AD855F60FED6}"/>
              </a:ext>
            </a:extLst>
          </p:cNvPr>
          <p:cNvSpPr>
            <a:spLocks noGrp="1"/>
          </p:cNvSpPr>
          <p:nvPr>
            <p:ph idx="1"/>
          </p:nvPr>
        </p:nvSpPr>
        <p:spPr>
          <a:xfrm>
            <a:off x="1066800" y="2103120"/>
            <a:ext cx="4836459" cy="3195021"/>
          </a:xfrm>
        </p:spPr>
        <p:txBody>
          <a:bodyPr>
            <a:normAutofit fontScale="85000" lnSpcReduction="10000"/>
          </a:bodyPr>
          <a:lstStyle/>
          <a:p>
            <a:pPr algn="just"/>
            <a:r>
              <a:rPr lang="en-IN" sz="2000" dirty="0"/>
              <a:t>Conflicts frequently have a detrimental impact on an association's public image. HR supervisor must possess exceptional interpersonal and intrapersonal interaction skills. The purpose of this practise is to avoid conflicts by keeping away from them. When a successful arrangement is extravagant, or when one recognises that the individual has tiny chances of winning, this technique works marvellously. Nonetheless, avoiding it is not a long-term effective strategy.</a:t>
            </a:r>
          </a:p>
        </p:txBody>
      </p:sp>
      <p:pic>
        <p:nvPicPr>
          <p:cNvPr id="5" name="Picture 4" descr="Diagram&#10;&#10;Description automatically generated">
            <a:extLst>
              <a:ext uri="{FF2B5EF4-FFF2-40B4-BE49-F238E27FC236}">
                <a16:creationId xmlns:a16="http://schemas.microsoft.com/office/drawing/2014/main" id="{4276201F-9981-43D8-A873-B91BA59CA59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6191494" y="2103120"/>
            <a:ext cx="5029200" cy="2965330"/>
          </a:xfrm>
          <a:prstGeom prst="rect">
            <a:avLst/>
          </a:prstGeom>
        </p:spPr>
      </p:pic>
    </p:spTree>
    <p:extLst>
      <p:ext uri="{BB962C8B-B14F-4D97-AF65-F5344CB8AC3E}">
        <p14:creationId xmlns:p14="http://schemas.microsoft.com/office/powerpoint/2010/main" val="397395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AC2D1-34C7-469F-8CF5-2E9C8CAB9477}"/>
              </a:ext>
            </a:extLst>
          </p:cNvPr>
          <p:cNvSpPr>
            <a:spLocks noGrp="1"/>
          </p:cNvSpPr>
          <p:nvPr>
            <p:ph type="title"/>
          </p:nvPr>
        </p:nvSpPr>
        <p:spPr/>
        <p:txBody>
          <a:bodyPr/>
          <a:lstStyle/>
          <a:p>
            <a:r>
              <a:rPr lang="en-IN" dirty="0"/>
              <a:t>Group Dynamics and Team Role</a:t>
            </a:r>
          </a:p>
        </p:txBody>
      </p:sp>
      <p:sp>
        <p:nvSpPr>
          <p:cNvPr id="3" name="Content Placeholder 2">
            <a:extLst>
              <a:ext uri="{FF2B5EF4-FFF2-40B4-BE49-F238E27FC236}">
                <a16:creationId xmlns:a16="http://schemas.microsoft.com/office/drawing/2014/main" id="{2CEEF5A4-DB02-43C8-8A2A-FF8733C1A8F8}"/>
              </a:ext>
            </a:extLst>
          </p:cNvPr>
          <p:cNvSpPr>
            <a:spLocks noGrp="1"/>
          </p:cNvSpPr>
          <p:nvPr>
            <p:ph idx="1"/>
          </p:nvPr>
        </p:nvSpPr>
        <p:spPr>
          <a:xfrm>
            <a:off x="1066799" y="2103120"/>
            <a:ext cx="5885329" cy="3849624"/>
          </a:xfrm>
        </p:spPr>
        <p:txBody>
          <a:bodyPr>
            <a:normAutofit lnSpcReduction="10000"/>
          </a:bodyPr>
          <a:lstStyle/>
          <a:p>
            <a:pPr algn="just"/>
            <a:r>
              <a:rPr lang="en-IN" sz="1800" dirty="0"/>
              <a:t>Meredith Belbin devised the Belbin Team Inventory to assess propensity for nine Team Roles. The Inventory assesses a person's behaviour in a group setting. The evaluation takes into account 360-degree criticism from spectators as well as the person's personal judgement of their behaviour. According to the test I fell under the Shaper group. I have been the one who shakes things up to ensure that all possibilities are considered and that the group does not get complacent. I also sometimes wind up becoming abrasive and ineffective in my efforts to achieve tasks. Obstacles are typically viewed as motivating challenges for me.</a:t>
            </a:r>
          </a:p>
        </p:txBody>
      </p:sp>
      <p:pic>
        <p:nvPicPr>
          <p:cNvPr id="5" name="Picture 4" descr="Diagram&#10;&#10;Description automatically generated">
            <a:extLst>
              <a:ext uri="{FF2B5EF4-FFF2-40B4-BE49-F238E27FC236}">
                <a16:creationId xmlns:a16="http://schemas.microsoft.com/office/drawing/2014/main" id="{477FAF6F-BAA8-411E-9857-3FD80F9E51F4}"/>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196930" y="1982997"/>
            <a:ext cx="3835504" cy="3969747"/>
          </a:xfrm>
          <a:prstGeom prst="rect">
            <a:avLst/>
          </a:prstGeom>
        </p:spPr>
      </p:pic>
    </p:spTree>
    <p:extLst>
      <p:ext uri="{BB962C8B-B14F-4D97-AF65-F5344CB8AC3E}">
        <p14:creationId xmlns:p14="http://schemas.microsoft.com/office/powerpoint/2010/main" val="1930928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10B16-94A4-4111-B183-A9A7015E44C1}"/>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FCC80D9B-C306-4C14-8E5D-114F8B43B23C}"/>
              </a:ext>
            </a:extLst>
          </p:cNvPr>
          <p:cNvSpPr>
            <a:spLocks noGrp="1"/>
          </p:cNvSpPr>
          <p:nvPr>
            <p:ph idx="1"/>
          </p:nvPr>
        </p:nvSpPr>
        <p:spPr>
          <a:xfrm>
            <a:off x="1066799" y="2103120"/>
            <a:ext cx="10058399" cy="3849624"/>
          </a:xfrm>
        </p:spPr>
        <p:txBody>
          <a:bodyPr numCol="2" spcCol="720000">
            <a:noAutofit/>
          </a:bodyPr>
          <a:lstStyle/>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Adamson, K., Loomis, C., Cadell, S.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Verweel</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L.C., 2018. Interprofessional empathy: A four-stage model for a new understanding of teamwork.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Journal of interprofessional care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32</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(6), pp.752-761.</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Beddoes, K.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Nicewonger</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T.E., 2019. Interdisciplinary teamwork challenges in a design competition team. In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30th Annual Conference for the Australasian Association for Engineering Education (AAEE 2019): Educators Becoming Agents of Change: Innovate, Integrate, Motivate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(p. 582). Engineers Australia.</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Brock, S.E.,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McAliney</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P.J. and Ma, C., 2019. 6. Toward More Practical Measurement of Teamwork Skills. In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Discourses on Business Education at the College Level</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(pp. 94-106). Academic Studies Press.</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Coursey</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L.E., Paulus, P.B., Williams, B.C. and Kenworthy, J.B., 2018. The role of individual differences in group and team creativity. In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Individual creativity in the workplace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(pp. 311-338). Academic Press.</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Dlugos</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G., 2019. The Relationship between Changing Value Systems, Conflicts, and Conflict-Handling in the Enterprise Sector. In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Management under differing value systems</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(pp. 651-676). De Gruyter.</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Driskell, J.E., Salas, E. and Driskell, T., 2018. Foundations of teamwork and collaboration.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American Psychologist</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73</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(4), p.334.</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Einarsen</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K.,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Mykletun</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R.,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Einarsen</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S.V.,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Skogstad</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A.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Salin</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D., 2017. Ethical infrastructure and successful handling of workplace bullying.</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Etherington, N., Burns, J.K.,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Kitto</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S.,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Brehaut</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J.C., Britton, M., Singh, S.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Boet</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S., 2021. Barriers and enablers to effective interprofessional teamwork in the operating room: A qualitative study using the Theoretical Domains Framework. </a:t>
            </a:r>
            <a:r>
              <a:rPr kumimoji="0" lang="en-IN" sz="1050" b="0" i="1" u="none" strike="noStrike" kern="1200" cap="none" spc="0" normalizeH="0" baseline="0" noProof="0" dirty="0" err="1">
                <a:ln>
                  <a:noFill/>
                </a:ln>
                <a:solidFill>
                  <a:srgbClr val="000000"/>
                </a:solidFill>
                <a:effectLst/>
                <a:uLnTx/>
                <a:uFillTx/>
                <a:latin typeface="Times New Roman" panose="02020603050405020304" pitchFamily="18" charset="0"/>
                <a:ea typeface="+mn-ea"/>
                <a:cs typeface="+mn-cs"/>
              </a:rPr>
              <a:t>PloS</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one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16</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(4), p.e0249576.</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Forsyth, D.R., 2018.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Group dynamics</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Cengage Learning.</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Khan, S.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Mashikhi</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L.S., 2017. Impact of teamwork on employees performance.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International Journal of Education and Social Science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4</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(11), pp.14-22.</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Lynch, D.S., Lynch, M.J. and Clemens, C.M., 2018. Belbin Team Roles.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The Handbook of Communication Training: A Best Practices Framework for Assessing and Developing Competence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Maynard, M.T., Kennedy, D.M.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Resick</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C.J., 2018. Teamwork in extreme environments: Lessons, challenges, and opportunities.</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O'Connor, S. and Cavanagh, M., 2017. Group and team coaching.</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Omamo</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A., 2018. Teamwork in the Workplace (SEMIs).</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Pearson, P., 2018. Developing teamwork. In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Clinical Governance in Primary Care</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(pp. 211-218). CRC Press.</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Riches, T.N., O'Brien, P.M. and CDS Inclusive Research Network, 2017. Togetherness, teamwork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challenges:“Reflections</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on building an inclusive research network”.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British Journal of Learning Disabilities</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45</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(4), pp.274-281.</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Salas, E., Reyes, D.L. and McDaniel, S.H., 2018. The science of teamwork: Progress, reflections, and the road ahead.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American Psychologist</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73</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(4), p.593.</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100"/>
              </a:spcBef>
              <a:spcAft>
                <a:spcPts val="100"/>
              </a:spcAft>
              <a:buClrTx/>
              <a:buSzTx/>
              <a:buFontTx/>
              <a:buNone/>
              <a:tabLst/>
              <a:defRPr/>
            </a:pP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Schmutz, J.B., Meier, L.L. and </a:t>
            </a:r>
            <a:r>
              <a:rPr kumimoji="0" lang="en-IN" sz="1050" b="0" i="0" u="none" strike="noStrike" kern="1200" cap="none" spc="0" normalizeH="0" baseline="0" noProof="0" dirty="0" err="1">
                <a:ln>
                  <a:noFill/>
                </a:ln>
                <a:solidFill>
                  <a:srgbClr val="222222"/>
                </a:solidFill>
                <a:effectLst/>
                <a:uLnTx/>
                <a:uFillTx/>
                <a:latin typeface="Times New Roman" panose="02020603050405020304" pitchFamily="18" charset="0"/>
                <a:ea typeface="+mn-ea"/>
                <a:cs typeface="+mn-cs"/>
              </a:rPr>
              <a:t>Manser</a:t>
            </a:r>
            <a:r>
              <a:rPr kumimoji="0" lang="en-IN" sz="1050" b="0" i="0" u="none" strike="noStrike" kern="1200" cap="none" spc="0" normalizeH="0" baseline="0" noProof="0" dirty="0">
                <a:ln>
                  <a:noFill/>
                </a:ln>
                <a:solidFill>
                  <a:srgbClr val="222222"/>
                </a:solidFill>
                <a:effectLst/>
                <a:uLnTx/>
                <a:uFillTx/>
                <a:latin typeface="Times New Roman" panose="02020603050405020304" pitchFamily="18" charset="0"/>
                <a:ea typeface="+mn-ea"/>
                <a:cs typeface="+mn-cs"/>
              </a:rPr>
              <a:t>, T., 2019. How effective is teamwork really? The relationship between teamwork and performance in healthcare teams: a systematic review and meta-analysis.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BMJ open</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 </a:t>
            </a:r>
            <a:r>
              <a:rPr kumimoji="0" lang="en-IN" sz="1050" b="0" i="1"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9</a:t>
            </a:r>
            <a:r>
              <a:rPr kumimoji="0" lang="en-IN" sz="105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rPr>
              <a:t>(9), p.e028280.</a:t>
            </a:r>
            <a:endParaRPr kumimoji="0" lang="en-IN" sz="105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indent="0" algn="just">
              <a:lnSpc>
                <a:spcPct val="100000"/>
              </a:lnSpc>
              <a:spcBef>
                <a:spcPts val="100"/>
              </a:spcBef>
              <a:spcAft>
                <a:spcPts val="100"/>
              </a:spcAft>
              <a:buNone/>
            </a:pPr>
            <a:endParaRPr lang="en-IN" sz="1050" dirty="0"/>
          </a:p>
        </p:txBody>
      </p:sp>
    </p:spTree>
    <p:extLst>
      <p:ext uri="{BB962C8B-B14F-4D97-AF65-F5344CB8AC3E}">
        <p14:creationId xmlns:p14="http://schemas.microsoft.com/office/powerpoint/2010/main" val="3623901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8A3B-DD2C-4869-9F29-C94DFC75A8BC}"/>
              </a:ext>
            </a:extLst>
          </p:cNvPr>
          <p:cNvSpPr>
            <a:spLocks noGrp="1"/>
          </p:cNvSpPr>
          <p:nvPr>
            <p:ph type="title"/>
          </p:nvPr>
        </p:nvSpPr>
        <p:spPr/>
        <p:txBody>
          <a:bodyPr/>
          <a:lstStyle/>
          <a:p>
            <a:r>
              <a:rPr lang="en-IN" dirty="0"/>
              <a:t>Appendix</a:t>
            </a:r>
          </a:p>
        </p:txBody>
      </p:sp>
      <p:pic>
        <p:nvPicPr>
          <p:cNvPr id="1026" name="Picture 2">
            <a:extLst>
              <a:ext uri="{FF2B5EF4-FFF2-40B4-BE49-F238E27FC236}">
                <a16:creationId xmlns:a16="http://schemas.microsoft.com/office/drawing/2014/main" id="{E77BBFB1-4C03-494C-AA94-07A678FA53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9737" y="2090394"/>
            <a:ext cx="3692525" cy="3968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188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59D436-C82E-43E0-8A01-53DF9CED60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{AF514D19-0FA9-4A51-8267-03F24B8485A4}tf11531919_win32</Template>
  <TotalTime>23</TotalTime>
  <Words>4916</Words>
  <Application>Microsoft Office PowerPoint</Application>
  <PresentationFormat>Widescreen</PresentationFormat>
  <Paragraphs>96</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Avenir Next LT Pro</vt:lpstr>
      <vt:lpstr>Avenir Next LT Pro Light</vt:lpstr>
      <vt:lpstr>Calibri</vt:lpstr>
      <vt:lpstr>Garamond</vt:lpstr>
      <vt:lpstr>Times New Roman</vt:lpstr>
      <vt:lpstr>SavonVTI</vt:lpstr>
      <vt:lpstr>Effective team working and Communication</vt:lpstr>
      <vt:lpstr>Introduction</vt:lpstr>
      <vt:lpstr>Teamworking Strengths</vt:lpstr>
      <vt:lpstr>Group and Team differences</vt:lpstr>
      <vt:lpstr>Effective Team characteristics</vt:lpstr>
      <vt:lpstr>Contemporary Challenges</vt:lpstr>
      <vt:lpstr>Teamworking Strategies</vt:lpstr>
      <vt:lpstr>Conflict Handling</vt:lpstr>
      <vt:lpstr>Group Dynamics and Team Role</vt:lpstr>
      <vt:lpstr>References</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dc:title>
  <dc:creator>Shabtab Quaiser</dc:creator>
  <cp:lastModifiedBy>Viorica Marinela Bahrii (2020367)</cp:lastModifiedBy>
  <cp:revision>4</cp:revision>
  <dcterms:created xsi:type="dcterms:W3CDTF">2021-05-29T13:17:02Z</dcterms:created>
  <dcterms:modified xsi:type="dcterms:W3CDTF">2021-06-06T19:48:50Z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