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52"/>
  </p:normalViewPr>
  <p:slideViewPr>
    <p:cSldViewPr snapToGrid="0">
      <p:cViewPr varScale="1">
        <p:scale>
          <a:sx n="90" d="100"/>
          <a:sy n="90" d="100"/>
        </p:scale>
        <p:origin x="232" y="7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412EB2-6FFD-454C-BB5E-8ACC6D39ED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B3E0F29-D27E-48A5-8370-02F8198E6B58}">
      <dgm:prSet/>
      <dgm:spPr/>
      <dgm:t>
        <a:bodyPr/>
        <a:lstStyle/>
        <a:p>
          <a:r>
            <a:rPr lang="en-GB" b="1"/>
            <a:t>Physical Capital:</a:t>
          </a:r>
          <a:r>
            <a:rPr lang="en-GB"/>
            <a:t> Infrastructure and homes are increasingly at risk due to climate-related disasters such as flooding and extreme weather events.</a:t>
          </a:r>
          <a:endParaRPr lang="en-US"/>
        </a:p>
      </dgm:t>
    </dgm:pt>
    <dgm:pt modelId="{3D0D34DF-75CF-496C-89D1-0083C37A2666}" type="parTrans" cxnId="{5A298AC3-0D6A-4393-B496-A73221D175B4}">
      <dgm:prSet/>
      <dgm:spPr/>
      <dgm:t>
        <a:bodyPr/>
        <a:lstStyle/>
        <a:p>
          <a:endParaRPr lang="en-US"/>
        </a:p>
      </dgm:t>
    </dgm:pt>
    <dgm:pt modelId="{D9541E49-B750-43CC-8A13-19BC19C76EE2}" type="sibTrans" cxnId="{5A298AC3-0D6A-4393-B496-A73221D175B4}">
      <dgm:prSet/>
      <dgm:spPr/>
      <dgm:t>
        <a:bodyPr/>
        <a:lstStyle/>
        <a:p>
          <a:endParaRPr lang="en-US"/>
        </a:p>
      </dgm:t>
    </dgm:pt>
    <dgm:pt modelId="{9B171B24-165D-46A5-B36C-1DFBEC0F80B6}">
      <dgm:prSet/>
      <dgm:spPr/>
      <dgm:t>
        <a:bodyPr/>
        <a:lstStyle/>
        <a:p>
          <a:r>
            <a:rPr lang="en-GB" b="1"/>
            <a:t>Human Capital:</a:t>
          </a:r>
          <a:r>
            <a:rPr lang="en-GB"/>
            <a:t> The impact of infectious diseases, poor air quality, and water pollution resulting from intensive farming directly affects human health, particularly</a:t>
          </a:r>
          <a:endParaRPr lang="en-US"/>
        </a:p>
      </dgm:t>
    </dgm:pt>
    <dgm:pt modelId="{7A8358DC-9893-472E-946B-A56A7AAC47B1}" type="parTrans" cxnId="{49AFCCB1-2FE1-45E6-B6F2-F2BD2B698005}">
      <dgm:prSet/>
      <dgm:spPr/>
      <dgm:t>
        <a:bodyPr/>
        <a:lstStyle/>
        <a:p>
          <a:endParaRPr lang="en-US"/>
        </a:p>
      </dgm:t>
    </dgm:pt>
    <dgm:pt modelId="{0CD7DF47-56F3-42A1-957A-C4AE23A843E5}" type="sibTrans" cxnId="{49AFCCB1-2FE1-45E6-B6F2-F2BD2B698005}">
      <dgm:prSet/>
      <dgm:spPr/>
      <dgm:t>
        <a:bodyPr/>
        <a:lstStyle/>
        <a:p>
          <a:endParaRPr lang="en-US"/>
        </a:p>
      </dgm:t>
    </dgm:pt>
    <dgm:pt modelId="{F425446B-78DA-4750-BB6E-AB988DC320F2}">
      <dgm:prSet/>
      <dgm:spPr/>
      <dgm:t>
        <a:bodyPr/>
        <a:lstStyle/>
        <a:p>
          <a:r>
            <a:rPr lang="en-GB" b="1"/>
            <a:t>Social Capital:</a:t>
          </a:r>
          <a:r>
            <a:rPr lang="en-GB"/>
            <a:t> Communities that depend on traditional farming methods or subsistence agriculture </a:t>
          </a:r>
          <a:endParaRPr lang="en-US"/>
        </a:p>
      </dgm:t>
    </dgm:pt>
    <dgm:pt modelId="{99A9BF98-9BA1-4A64-91FC-82850488EA7B}" type="parTrans" cxnId="{B3396C1A-3684-44DA-ACF6-0236422F293C}">
      <dgm:prSet/>
      <dgm:spPr/>
      <dgm:t>
        <a:bodyPr/>
        <a:lstStyle/>
        <a:p>
          <a:endParaRPr lang="en-US"/>
        </a:p>
      </dgm:t>
    </dgm:pt>
    <dgm:pt modelId="{9E9B2995-0949-495E-B51B-99FF4A4A105E}" type="sibTrans" cxnId="{B3396C1A-3684-44DA-ACF6-0236422F293C}">
      <dgm:prSet/>
      <dgm:spPr/>
      <dgm:t>
        <a:bodyPr/>
        <a:lstStyle/>
        <a:p>
          <a:endParaRPr lang="en-US"/>
        </a:p>
      </dgm:t>
    </dgm:pt>
    <dgm:pt modelId="{24A1702C-98F0-4D45-8F16-34AED7D29E21}">
      <dgm:prSet/>
      <dgm:spPr/>
      <dgm:t>
        <a:bodyPr/>
        <a:lstStyle/>
        <a:p>
          <a:r>
            <a:rPr lang="en-GB" b="1"/>
            <a:t>Natural Capital:</a:t>
          </a:r>
          <a:r>
            <a:rPr lang="en-GB"/>
            <a:t> Biodiversity loss, agricultural soil degradation, and water shortages </a:t>
          </a:r>
          <a:endParaRPr lang="en-US"/>
        </a:p>
      </dgm:t>
    </dgm:pt>
    <dgm:pt modelId="{11BB21B6-3A0A-4C5D-8939-B3F5D4409FD7}" type="parTrans" cxnId="{78E5E22F-46ED-401B-8885-2E4B65E7E749}">
      <dgm:prSet/>
      <dgm:spPr/>
      <dgm:t>
        <a:bodyPr/>
        <a:lstStyle/>
        <a:p>
          <a:endParaRPr lang="en-US"/>
        </a:p>
      </dgm:t>
    </dgm:pt>
    <dgm:pt modelId="{D4B6C04D-11BA-4F57-A542-F71E8D3E7297}" type="sibTrans" cxnId="{78E5E22F-46ED-401B-8885-2E4B65E7E749}">
      <dgm:prSet/>
      <dgm:spPr/>
      <dgm:t>
        <a:bodyPr/>
        <a:lstStyle/>
        <a:p>
          <a:endParaRPr lang="en-US"/>
        </a:p>
      </dgm:t>
    </dgm:pt>
    <dgm:pt modelId="{B8A1B816-3722-42C7-A5B9-260228C7F126}">
      <dgm:prSet/>
      <dgm:spPr/>
      <dgm:t>
        <a:bodyPr/>
        <a:lstStyle/>
        <a:p>
          <a:r>
            <a:rPr lang="en-GB" b="1"/>
            <a:t>Financial Capital:</a:t>
          </a:r>
          <a:r>
            <a:rPr lang="en-GB"/>
            <a:t> The economic consequences of climate change, such as crop failures and food price volatility, disproportionately impact poorer nations and communities</a:t>
          </a:r>
          <a:endParaRPr lang="en-US"/>
        </a:p>
      </dgm:t>
    </dgm:pt>
    <dgm:pt modelId="{5A6DBF53-94B4-4B44-B589-E69798824CAB}" type="parTrans" cxnId="{A12219B7-194E-4083-922A-743D61A14528}">
      <dgm:prSet/>
      <dgm:spPr/>
      <dgm:t>
        <a:bodyPr/>
        <a:lstStyle/>
        <a:p>
          <a:endParaRPr lang="en-US"/>
        </a:p>
      </dgm:t>
    </dgm:pt>
    <dgm:pt modelId="{848AD51B-A683-4AD9-B6EF-30346A4A9703}" type="sibTrans" cxnId="{A12219B7-194E-4083-922A-743D61A14528}">
      <dgm:prSet/>
      <dgm:spPr/>
      <dgm:t>
        <a:bodyPr/>
        <a:lstStyle/>
        <a:p>
          <a:endParaRPr lang="en-US"/>
        </a:p>
      </dgm:t>
    </dgm:pt>
    <dgm:pt modelId="{FEFFF806-8246-4359-BECD-24C4FF43C1DB}">
      <dgm:prSet/>
      <dgm:spPr/>
      <dgm:t>
        <a:bodyPr/>
        <a:lstStyle/>
        <a:p>
          <a:r>
            <a:rPr lang="en-GB" i="1" dirty="0">
              <a:solidFill>
                <a:srgbClr val="FFFFFF"/>
              </a:solidFill>
              <a:effectLst/>
              <a:latin typeface="+mj-lt"/>
              <a:ea typeface="Yu Gothic" panose="020B0400000000000000" pitchFamily="34" charset="-128"/>
              <a:cs typeface="Times New Roman" panose="02020603050405020304" pitchFamily="18" charset="0"/>
            </a:rPr>
            <a:t>Harris, P. (2010). p.26</a:t>
          </a:r>
          <a:endParaRPr lang="en-US" dirty="0"/>
        </a:p>
      </dgm:t>
    </dgm:pt>
    <dgm:pt modelId="{78B65164-5991-4548-A124-54EDB8C1F9DF}" type="parTrans" cxnId="{99793D06-118C-4781-9E34-77AFA58A2753}">
      <dgm:prSet/>
      <dgm:spPr/>
      <dgm:t>
        <a:bodyPr/>
        <a:lstStyle/>
        <a:p>
          <a:endParaRPr lang="en-US"/>
        </a:p>
      </dgm:t>
    </dgm:pt>
    <dgm:pt modelId="{27EE81C6-81C7-4BBB-AADA-49637FD66707}" type="sibTrans" cxnId="{99793D06-118C-4781-9E34-77AFA58A2753}">
      <dgm:prSet/>
      <dgm:spPr/>
      <dgm:t>
        <a:bodyPr/>
        <a:lstStyle/>
        <a:p>
          <a:endParaRPr lang="en-US"/>
        </a:p>
      </dgm:t>
    </dgm:pt>
    <dgm:pt modelId="{5992B7BF-A4DC-48E3-98A1-B80AA51777E4}" type="pres">
      <dgm:prSet presAssocID="{27412EB2-6FFD-454C-BB5E-8ACC6D39EDD2}" presName="root" presStyleCnt="0">
        <dgm:presLayoutVars>
          <dgm:dir/>
          <dgm:resizeHandles val="exact"/>
        </dgm:presLayoutVars>
      </dgm:prSet>
      <dgm:spPr/>
    </dgm:pt>
    <dgm:pt modelId="{B81BFCD3-6C61-4005-AEA9-1D4A07EBC97A}" type="pres">
      <dgm:prSet presAssocID="{6B3E0F29-D27E-48A5-8370-02F8198E6B58}" presName="compNode" presStyleCnt="0"/>
      <dgm:spPr/>
    </dgm:pt>
    <dgm:pt modelId="{84E82681-8E73-469F-9D70-DDA31190F825}" type="pres">
      <dgm:prSet presAssocID="{6B3E0F29-D27E-48A5-8370-02F8198E6B58}" presName="bgRect" presStyleLbl="bgShp" presStyleIdx="0" presStyleCnt="6"/>
      <dgm:spPr/>
    </dgm:pt>
    <dgm:pt modelId="{B7E3CEC6-1DB5-496E-9E1F-3C62D61A9F52}" type="pres">
      <dgm:prSet presAssocID="{6B3E0F29-D27E-48A5-8370-02F8198E6B5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6E43F213-6D24-4A3C-9780-0E17AAB97B4A}" type="pres">
      <dgm:prSet presAssocID="{6B3E0F29-D27E-48A5-8370-02F8198E6B58}" presName="spaceRect" presStyleCnt="0"/>
      <dgm:spPr/>
    </dgm:pt>
    <dgm:pt modelId="{00E4E4C2-1ABB-4A3B-91F1-35761155C3F6}" type="pres">
      <dgm:prSet presAssocID="{6B3E0F29-D27E-48A5-8370-02F8198E6B58}" presName="parTx" presStyleLbl="revTx" presStyleIdx="0" presStyleCnt="6">
        <dgm:presLayoutVars>
          <dgm:chMax val="0"/>
          <dgm:chPref val="0"/>
        </dgm:presLayoutVars>
      </dgm:prSet>
      <dgm:spPr/>
    </dgm:pt>
    <dgm:pt modelId="{6DD2E544-1768-4E95-8C05-DC36FAF1B9CA}" type="pres">
      <dgm:prSet presAssocID="{D9541E49-B750-43CC-8A13-19BC19C76EE2}" presName="sibTrans" presStyleCnt="0"/>
      <dgm:spPr/>
    </dgm:pt>
    <dgm:pt modelId="{6C95BB9B-2315-4449-ACF6-C3669D31F873}" type="pres">
      <dgm:prSet presAssocID="{9B171B24-165D-46A5-B36C-1DFBEC0F80B6}" presName="compNode" presStyleCnt="0"/>
      <dgm:spPr/>
    </dgm:pt>
    <dgm:pt modelId="{93FCD926-C537-4470-B0E7-9602F0BD4B6D}" type="pres">
      <dgm:prSet presAssocID="{9B171B24-165D-46A5-B36C-1DFBEC0F80B6}" presName="bgRect" presStyleLbl="bgShp" presStyleIdx="1" presStyleCnt="6"/>
      <dgm:spPr/>
    </dgm:pt>
    <dgm:pt modelId="{9707D88B-F415-4F2F-87B2-1C74AA0B7DC9}" type="pres">
      <dgm:prSet presAssocID="{9B171B24-165D-46A5-B36C-1DFBEC0F80B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AB5D8BAC-17A4-497E-8496-F0B884DC5312}" type="pres">
      <dgm:prSet presAssocID="{9B171B24-165D-46A5-B36C-1DFBEC0F80B6}" presName="spaceRect" presStyleCnt="0"/>
      <dgm:spPr/>
    </dgm:pt>
    <dgm:pt modelId="{45CE9F87-EFCD-4C81-AC97-2D5A35017276}" type="pres">
      <dgm:prSet presAssocID="{9B171B24-165D-46A5-B36C-1DFBEC0F80B6}" presName="parTx" presStyleLbl="revTx" presStyleIdx="1" presStyleCnt="6">
        <dgm:presLayoutVars>
          <dgm:chMax val="0"/>
          <dgm:chPref val="0"/>
        </dgm:presLayoutVars>
      </dgm:prSet>
      <dgm:spPr/>
    </dgm:pt>
    <dgm:pt modelId="{85A0C70A-B2AB-4EB0-9C35-B3A177AD1268}" type="pres">
      <dgm:prSet presAssocID="{0CD7DF47-56F3-42A1-957A-C4AE23A843E5}" presName="sibTrans" presStyleCnt="0"/>
      <dgm:spPr/>
    </dgm:pt>
    <dgm:pt modelId="{4F1A4827-EF47-417A-93A7-F3D3F8E2C622}" type="pres">
      <dgm:prSet presAssocID="{F425446B-78DA-4750-BB6E-AB988DC320F2}" presName="compNode" presStyleCnt="0"/>
      <dgm:spPr/>
    </dgm:pt>
    <dgm:pt modelId="{71AC2C6D-C71F-42C2-905E-0ED16F3E19F0}" type="pres">
      <dgm:prSet presAssocID="{F425446B-78DA-4750-BB6E-AB988DC320F2}" presName="bgRect" presStyleLbl="bgShp" presStyleIdx="2" presStyleCnt="6"/>
      <dgm:spPr/>
    </dgm:pt>
    <dgm:pt modelId="{3254D63E-3247-49F3-A0EA-D5A9AE3428F4}" type="pres">
      <dgm:prSet presAssocID="{F425446B-78DA-4750-BB6E-AB988DC320F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n"/>
        </a:ext>
      </dgm:extLst>
    </dgm:pt>
    <dgm:pt modelId="{95C91D88-CD22-41C5-9186-2C1D055CBBE9}" type="pres">
      <dgm:prSet presAssocID="{F425446B-78DA-4750-BB6E-AB988DC320F2}" presName="spaceRect" presStyleCnt="0"/>
      <dgm:spPr/>
    </dgm:pt>
    <dgm:pt modelId="{C2327E28-130E-4966-A846-70D8F4E403E8}" type="pres">
      <dgm:prSet presAssocID="{F425446B-78DA-4750-BB6E-AB988DC320F2}" presName="parTx" presStyleLbl="revTx" presStyleIdx="2" presStyleCnt="6">
        <dgm:presLayoutVars>
          <dgm:chMax val="0"/>
          <dgm:chPref val="0"/>
        </dgm:presLayoutVars>
      </dgm:prSet>
      <dgm:spPr/>
    </dgm:pt>
    <dgm:pt modelId="{303E40D6-EBC4-498D-B0A0-DCD30E939056}" type="pres">
      <dgm:prSet presAssocID="{9E9B2995-0949-495E-B51B-99FF4A4A105E}" presName="sibTrans" presStyleCnt="0"/>
      <dgm:spPr/>
    </dgm:pt>
    <dgm:pt modelId="{D0DA0371-6213-4D75-8BDB-D28D5BCCF439}" type="pres">
      <dgm:prSet presAssocID="{24A1702C-98F0-4D45-8F16-34AED7D29E21}" presName="compNode" presStyleCnt="0"/>
      <dgm:spPr/>
    </dgm:pt>
    <dgm:pt modelId="{A9C67ACB-BB3F-4AA3-81F3-8120703258F9}" type="pres">
      <dgm:prSet presAssocID="{24A1702C-98F0-4D45-8F16-34AED7D29E21}" presName="bgRect" presStyleLbl="bgShp" presStyleIdx="3" presStyleCnt="6"/>
      <dgm:spPr/>
    </dgm:pt>
    <dgm:pt modelId="{39C1F1DA-7EE4-4886-9BE9-98D1FEB1E527}" type="pres">
      <dgm:prSet presAssocID="{24A1702C-98F0-4D45-8F16-34AED7D29E2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9049A9B3-44D2-4EDB-89B9-987108A10AEC}" type="pres">
      <dgm:prSet presAssocID="{24A1702C-98F0-4D45-8F16-34AED7D29E21}" presName="spaceRect" presStyleCnt="0"/>
      <dgm:spPr/>
    </dgm:pt>
    <dgm:pt modelId="{F1BFED61-9B53-4B2C-9080-4BC4C8017F43}" type="pres">
      <dgm:prSet presAssocID="{24A1702C-98F0-4D45-8F16-34AED7D29E21}" presName="parTx" presStyleLbl="revTx" presStyleIdx="3" presStyleCnt="6">
        <dgm:presLayoutVars>
          <dgm:chMax val="0"/>
          <dgm:chPref val="0"/>
        </dgm:presLayoutVars>
      </dgm:prSet>
      <dgm:spPr/>
    </dgm:pt>
    <dgm:pt modelId="{AAD9F8C2-31C9-4BD8-BB60-9EEC9DC097FD}" type="pres">
      <dgm:prSet presAssocID="{D4B6C04D-11BA-4F57-A542-F71E8D3E7297}" presName="sibTrans" presStyleCnt="0"/>
      <dgm:spPr/>
    </dgm:pt>
    <dgm:pt modelId="{22F4D1A7-20D3-4440-B95E-E3F6B2DC428D}" type="pres">
      <dgm:prSet presAssocID="{B8A1B816-3722-42C7-A5B9-260228C7F126}" presName="compNode" presStyleCnt="0"/>
      <dgm:spPr/>
    </dgm:pt>
    <dgm:pt modelId="{42A588AA-8A50-4133-9442-12E77C5099D9}" type="pres">
      <dgm:prSet presAssocID="{B8A1B816-3722-42C7-A5B9-260228C7F126}" presName="bgRect" presStyleLbl="bgShp" presStyleIdx="4" presStyleCnt="6"/>
      <dgm:spPr/>
    </dgm:pt>
    <dgm:pt modelId="{9E71AC00-9250-40EF-B642-6EFFBA66321C}" type="pres">
      <dgm:prSet presAssocID="{B8A1B816-3722-42C7-A5B9-260228C7F12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C23C65E-33C0-47B4-BB4C-3FD087BA9B67}" type="pres">
      <dgm:prSet presAssocID="{B8A1B816-3722-42C7-A5B9-260228C7F126}" presName="spaceRect" presStyleCnt="0"/>
      <dgm:spPr/>
    </dgm:pt>
    <dgm:pt modelId="{92D24635-9B66-41EC-9537-EB748D1BDF23}" type="pres">
      <dgm:prSet presAssocID="{B8A1B816-3722-42C7-A5B9-260228C7F126}" presName="parTx" presStyleLbl="revTx" presStyleIdx="4" presStyleCnt="6">
        <dgm:presLayoutVars>
          <dgm:chMax val="0"/>
          <dgm:chPref val="0"/>
        </dgm:presLayoutVars>
      </dgm:prSet>
      <dgm:spPr/>
    </dgm:pt>
    <dgm:pt modelId="{B37CF688-B31C-4FA2-A06C-B24BEF141790}" type="pres">
      <dgm:prSet presAssocID="{848AD51B-A683-4AD9-B6EF-30346A4A9703}" presName="sibTrans" presStyleCnt="0"/>
      <dgm:spPr/>
    </dgm:pt>
    <dgm:pt modelId="{F1EA752A-200C-43B7-A8EA-DD2FD29679D9}" type="pres">
      <dgm:prSet presAssocID="{FEFFF806-8246-4359-BECD-24C4FF43C1DB}" presName="compNode" presStyleCnt="0"/>
      <dgm:spPr/>
    </dgm:pt>
    <dgm:pt modelId="{BB7645C4-5DC7-4CBF-9EEE-6BECE1629651}" type="pres">
      <dgm:prSet presAssocID="{FEFFF806-8246-4359-BECD-24C4FF43C1DB}" presName="bgRect" presStyleLbl="bgShp" presStyleIdx="5" presStyleCnt="6"/>
      <dgm:spPr/>
    </dgm:pt>
    <dgm:pt modelId="{D519DE40-B93F-4467-A90C-33B86FB2E1E0}" type="pres">
      <dgm:prSet presAssocID="{FEFFF806-8246-4359-BECD-24C4FF43C1D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51F3D1F-F6AD-4620-B4D4-FA2E47BE5814}" type="pres">
      <dgm:prSet presAssocID="{FEFFF806-8246-4359-BECD-24C4FF43C1DB}" presName="spaceRect" presStyleCnt="0"/>
      <dgm:spPr/>
    </dgm:pt>
    <dgm:pt modelId="{4698551E-A4ED-41C0-A8F3-CE72502B3A4E}" type="pres">
      <dgm:prSet presAssocID="{FEFFF806-8246-4359-BECD-24C4FF43C1D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9793D06-118C-4781-9E34-77AFA58A2753}" srcId="{27412EB2-6FFD-454C-BB5E-8ACC6D39EDD2}" destId="{FEFFF806-8246-4359-BECD-24C4FF43C1DB}" srcOrd="5" destOrd="0" parTransId="{78B65164-5991-4548-A124-54EDB8C1F9DF}" sibTransId="{27EE81C6-81C7-4BBB-AADA-49637FD66707}"/>
    <dgm:cxn modelId="{B3396C1A-3684-44DA-ACF6-0236422F293C}" srcId="{27412EB2-6FFD-454C-BB5E-8ACC6D39EDD2}" destId="{F425446B-78DA-4750-BB6E-AB988DC320F2}" srcOrd="2" destOrd="0" parTransId="{99A9BF98-9BA1-4A64-91FC-82850488EA7B}" sibTransId="{9E9B2995-0949-495E-B51B-99FF4A4A105E}"/>
    <dgm:cxn modelId="{3B06E128-B5F0-44C3-BAF1-43E1A428B0D9}" type="presOf" srcId="{6B3E0F29-D27E-48A5-8370-02F8198E6B58}" destId="{00E4E4C2-1ABB-4A3B-91F1-35761155C3F6}" srcOrd="0" destOrd="0" presId="urn:microsoft.com/office/officeart/2018/2/layout/IconVerticalSolidList"/>
    <dgm:cxn modelId="{78E5E22F-46ED-401B-8885-2E4B65E7E749}" srcId="{27412EB2-6FFD-454C-BB5E-8ACC6D39EDD2}" destId="{24A1702C-98F0-4D45-8F16-34AED7D29E21}" srcOrd="3" destOrd="0" parTransId="{11BB21B6-3A0A-4C5D-8939-B3F5D4409FD7}" sibTransId="{D4B6C04D-11BA-4F57-A542-F71E8D3E7297}"/>
    <dgm:cxn modelId="{039E114F-747C-4F01-9B1B-25C3C9F37C9C}" type="presOf" srcId="{F425446B-78DA-4750-BB6E-AB988DC320F2}" destId="{C2327E28-130E-4966-A846-70D8F4E403E8}" srcOrd="0" destOrd="0" presId="urn:microsoft.com/office/officeart/2018/2/layout/IconVerticalSolidList"/>
    <dgm:cxn modelId="{EA2EF84F-7D99-457E-85DA-F8D3C80056CA}" type="presOf" srcId="{24A1702C-98F0-4D45-8F16-34AED7D29E21}" destId="{F1BFED61-9B53-4B2C-9080-4BC4C8017F43}" srcOrd="0" destOrd="0" presId="urn:microsoft.com/office/officeart/2018/2/layout/IconVerticalSolidList"/>
    <dgm:cxn modelId="{BC6C5996-3CD1-4592-BACB-6AF89E29A39E}" type="presOf" srcId="{27412EB2-6FFD-454C-BB5E-8ACC6D39EDD2}" destId="{5992B7BF-A4DC-48E3-98A1-B80AA51777E4}" srcOrd="0" destOrd="0" presId="urn:microsoft.com/office/officeart/2018/2/layout/IconVerticalSolidList"/>
    <dgm:cxn modelId="{675035AA-02CC-456B-A66D-A9BA92BB04EC}" type="presOf" srcId="{FEFFF806-8246-4359-BECD-24C4FF43C1DB}" destId="{4698551E-A4ED-41C0-A8F3-CE72502B3A4E}" srcOrd="0" destOrd="0" presId="urn:microsoft.com/office/officeart/2018/2/layout/IconVerticalSolidList"/>
    <dgm:cxn modelId="{49AFCCB1-2FE1-45E6-B6F2-F2BD2B698005}" srcId="{27412EB2-6FFD-454C-BB5E-8ACC6D39EDD2}" destId="{9B171B24-165D-46A5-B36C-1DFBEC0F80B6}" srcOrd="1" destOrd="0" parTransId="{7A8358DC-9893-472E-946B-A56A7AAC47B1}" sibTransId="{0CD7DF47-56F3-42A1-957A-C4AE23A843E5}"/>
    <dgm:cxn modelId="{A12219B7-194E-4083-922A-743D61A14528}" srcId="{27412EB2-6FFD-454C-BB5E-8ACC6D39EDD2}" destId="{B8A1B816-3722-42C7-A5B9-260228C7F126}" srcOrd="4" destOrd="0" parTransId="{5A6DBF53-94B4-4B44-B589-E69798824CAB}" sibTransId="{848AD51B-A683-4AD9-B6EF-30346A4A9703}"/>
    <dgm:cxn modelId="{5A298AC3-0D6A-4393-B496-A73221D175B4}" srcId="{27412EB2-6FFD-454C-BB5E-8ACC6D39EDD2}" destId="{6B3E0F29-D27E-48A5-8370-02F8198E6B58}" srcOrd="0" destOrd="0" parTransId="{3D0D34DF-75CF-496C-89D1-0083C37A2666}" sibTransId="{D9541E49-B750-43CC-8A13-19BC19C76EE2}"/>
    <dgm:cxn modelId="{14CEBCCB-AB2E-4491-A358-D5C387CAB2DF}" type="presOf" srcId="{9B171B24-165D-46A5-B36C-1DFBEC0F80B6}" destId="{45CE9F87-EFCD-4C81-AC97-2D5A35017276}" srcOrd="0" destOrd="0" presId="urn:microsoft.com/office/officeart/2018/2/layout/IconVerticalSolidList"/>
    <dgm:cxn modelId="{680352D2-FBEE-4F05-AF16-40619ED358C9}" type="presOf" srcId="{B8A1B816-3722-42C7-A5B9-260228C7F126}" destId="{92D24635-9B66-41EC-9537-EB748D1BDF23}" srcOrd="0" destOrd="0" presId="urn:microsoft.com/office/officeart/2018/2/layout/IconVerticalSolidList"/>
    <dgm:cxn modelId="{CF9B726B-2CF7-4F9C-983F-C8988B3E7D89}" type="presParOf" srcId="{5992B7BF-A4DC-48E3-98A1-B80AA51777E4}" destId="{B81BFCD3-6C61-4005-AEA9-1D4A07EBC97A}" srcOrd="0" destOrd="0" presId="urn:microsoft.com/office/officeart/2018/2/layout/IconVerticalSolidList"/>
    <dgm:cxn modelId="{4EAB73FB-3519-4D45-8F15-122C03F31CF4}" type="presParOf" srcId="{B81BFCD3-6C61-4005-AEA9-1D4A07EBC97A}" destId="{84E82681-8E73-469F-9D70-DDA31190F825}" srcOrd="0" destOrd="0" presId="urn:microsoft.com/office/officeart/2018/2/layout/IconVerticalSolidList"/>
    <dgm:cxn modelId="{29F9C2E2-F60E-407E-8940-603E2E038949}" type="presParOf" srcId="{B81BFCD3-6C61-4005-AEA9-1D4A07EBC97A}" destId="{B7E3CEC6-1DB5-496E-9E1F-3C62D61A9F52}" srcOrd="1" destOrd="0" presId="urn:microsoft.com/office/officeart/2018/2/layout/IconVerticalSolidList"/>
    <dgm:cxn modelId="{2C866BF8-0B98-44C2-B4E1-B5E9AEE18F05}" type="presParOf" srcId="{B81BFCD3-6C61-4005-AEA9-1D4A07EBC97A}" destId="{6E43F213-6D24-4A3C-9780-0E17AAB97B4A}" srcOrd="2" destOrd="0" presId="urn:microsoft.com/office/officeart/2018/2/layout/IconVerticalSolidList"/>
    <dgm:cxn modelId="{1ED1A0FB-3F22-4BC7-8CCD-1EEB79227DCC}" type="presParOf" srcId="{B81BFCD3-6C61-4005-AEA9-1D4A07EBC97A}" destId="{00E4E4C2-1ABB-4A3B-91F1-35761155C3F6}" srcOrd="3" destOrd="0" presId="urn:microsoft.com/office/officeart/2018/2/layout/IconVerticalSolidList"/>
    <dgm:cxn modelId="{D7EB92A3-6F7C-4225-81CC-A56283CD0338}" type="presParOf" srcId="{5992B7BF-A4DC-48E3-98A1-B80AA51777E4}" destId="{6DD2E544-1768-4E95-8C05-DC36FAF1B9CA}" srcOrd="1" destOrd="0" presId="urn:microsoft.com/office/officeart/2018/2/layout/IconVerticalSolidList"/>
    <dgm:cxn modelId="{BD51EBD0-4F25-4904-904D-5CDF0375E08A}" type="presParOf" srcId="{5992B7BF-A4DC-48E3-98A1-B80AA51777E4}" destId="{6C95BB9B-2315-4449-ACF6-C3669D31F873}" srcOrd="2" destOrd="0" presId="urn:microsoft.com/office/officeart/2018/2/layout/IconVerticalSolidList"/>
    <dgm:cxn modelId="{5E16B6C2-C760-4730-BF05-AD327AB02F45}" type="presParOf" srcId="{6C95BB9B-2315-4449-ACF6-C3669D31F873}" destId="{93FCD926-C537-4470-B0E7-9602F0BD4B6D}" srcOrd="0" destOrd="0" presId="urn:microsoft.com/office/officeart/2018/2/layout/IconVerticalSolidList"/>
    <dgm:cxn modelId="{DC6BF5D9-B5ED-4803-8C87-D3802895BD55}" type="presParOf" srcId="{6C95BB9B-2315-4449-ACF6-C3669D31F873}" destId="{9707D88B-F415-4F2F-87B2-1C74AA0B7DC9}" srcOrd="1" destOrd="0" presId="urn:microsoft.com/office/officeart/2018/2/layout/IconVerticalSolidList"/>
    <dgm:cxn modelId="{86B43B90-78EA-4C86-9A7C-B306C2CD29EB}" type="presParOf" srcId="{6C95BB9B-2315-4449-ACF6-C3669D31F873}" destId="{AB5D8BAC-17A4-497E-8496-F0B884DC5312}" srcOrd="2" destOrd="0" presId="urn:microsoft.com/office/officeart/2018/2/layout/IconVerticalSolidList"/>
    <dgm:cxn modelId="{939A8D98-87DE-4292-AE5C-68F99CC79ADB}" type="presParOf" srcId="{6C95BB9B-2315-4449-ACF6-C3669D31F873}" destId="{45CE9F87-EFCD-4C81-AC97-2D5A35017276}" srcOrd="3" destOrd="0" presId="urn:microsoft.com/office/officeart/2018/2/layout/IconVerticalSolidList"/>
    <dgm:cxn modelId="{CDA07C4D-71D8-461E-8AE0-2C1F8B34BF90}" type="presParOf" srcId="{5992B7BF-A4DC-48E3-98A1-B80AA51777E4}" destId="{85A0C70A-B2AB-4EB0-9C35-B3A177AD1268}" srcOrd="3" destOrd="0" presId="urn:microsoft.com/office/officeart/2018/2/layout/IconVerticalSolidList"/>
    <dgm:cxn modelId="{D770B7D9-04F6-4636-8DDC-6019CC44281B}" type="presParOf" srcId="{5992B7BF-A4DC-48E3-98A1-B80AA51777E4}" destId="{4F1A4827-EF47-417A-93A7-F3D3F8E2C622}" srcOrd="4" destOrd="0" presId="urn:microsoft.com/office/officeart/2018/2/layout/IconVerticalSolidList"/>
    <dgm:cxn modelId="{6A8180D7-E905-42B4-8969-A59DF0E571CD}" type="presParOf" srcId="{4F1A4827-EF47-417A-93A7-F3D3F8E2C622}" destId="{71AC2C6D-C71F-42C2-905E-0ED16F3E19F0}" srcOrd="0" destOrd="0" presId="urn:microsoft.com/office/officeart/2018/2/layout/IconVerticalSolidList"/>
    <dgm:cxn modelId="{583032AA-912F-4D98-B784-6D1B2178B79C}" type="presParOf" srcId="{4F1A4827-EF47-417A-93A7-F3D3F8E2C622}" destId="{3254D63E-3247-49F3-A0EA-D5A9AE3428F4}" srcOrd="1" destOrd="0" presId="urn:microsoft.com/office/officeart/2018/2/layout/IconVerticalSolidList"/>
    <dgm:cxn modelId="{D6DF7244-CB86-407F-A989-21862AE4194C}" type="presParOf" srcId="{4F1A4827-EF47-417A-93A7-F3D3F8E2C622}" destId="{95C91D88-CD22-41C5-9186-2C1D055CBBE9}" srcOrd="2" destOrd="0" presId="urn:microsoft.com/office/officeart/2018/2/layout/IconVerticalSolidList"/>
    <dgm:cxn modelId="{CC9AAEB3-AFD1-4D1E-A5C5-9C137815BF2E}" type="presParOf" srcId="{4F1A4827-EF47-417A-93A7-F3D3F8E2C622}" destId="{C2327E28-130E-4966-A846-70D8F4E403E8}" srcOrd="3" destOrd="0" presId="urn:microsoft.com/office/officeart/2018/2/layout/IconVerticalSolidList"/>
    <dgm:cxn modelId="{E012A897-3417-4C87-8FEA-042C02FFC57E}" type="presParOf" srcId="{5992B7BF-A4DC-48E3-98A1-B80AA51777E4}" destId="{303E40D6-EBC4-498D-B0A0-DCD30E939056}" srcOrd="5" destOrd="0" presId="urn:microsoft.com/office/officeart/2018/2/layout/IconVerticalSolidList"/>
    <dgm:cxn modelId="{002513A2-7D55-40C4-8C84-417AAA0A8BD5}" type="presParOf" srcId="{5992B7BF-A4DC-48E3-98A1-B80AA51777E4}" destId="{D0DA0371-6213-4D75-8BDB-D28D5BCCF439}" srcOrd="6" destOrd="0" presId="urn:microsoft.com/office/officeart/2018/2/layout/IconVerticalSolidList"/>
    <dgm:cxn modelId="{67AE7BAA-3384-4723-BFD3-91CA020D2D3C}" type="presParOf" srcId="{D0DA0371-6213-4D75-8BDB-D28D5BCCF439}" destId="{A9C67ACB-BB3F-4AA3-81F3-8120703258F9}" srcOrd="0" destOrd="0" presId="urn:microsoft.com/office/officeart/2018/2/layout/IconVerticalSolidList"/>
    <dgm:cxn modelId="{B994CBCB-35A8-471C-8816-DA14DB7A807C}" type="presParOf" srcId="{D0DA0371-6213-4D75-8BDB-D28D5BCCF439}" destId="{39C1F1DA-7EE4-4886-9BE9-98D1FEB1E527}" srcOrd="1" destOrd="0" presId="urn:microsoft.com/office/officeart/2018/2/layout/IconVerticalSolidList"/>
    <dgm:cxn modelId="{DF3E3E4B-2B99-4B62-853E-C5FE30C21461}" type="presParOf" srcId="{D0DA0371-6213-4D75-8BDB-D28D5BCCF439}" destId="{9049A9B3-44D2-4EDB-89B9-987108A10AEC}" srcOrd="2" destOrd="0" presId="urn:microsoft.com/office/officeart/2018/2/layout/IconVerticalSolidList"/>
    <dgm:cxn modelId="{2F92849D-665B-42FD-8058-37B200529B85}" type="presParOf" srcId="{D0DA0371-6213-4D75-8BDB-D28D5BCCF439}" destId="{F1BFED61-9B53-4B2C-9080-4BC4C8017F43}" srcOrd="3" destOrd="0" presId="urn:microsoft.com/office/officeart/2018/2/layout/IconVerticalSolidList"/>
    <dgm:cxn modelId="{8DAE75E6-1EB1-43C8-B4A4-E790F885276D}" type="presParOf" srcId="{5992B7BF-A4DC-48E3-98A1-B80AA51777E4}" destId="{AAD9F8C2-31C9-4BD8-BB60-9EEC9DC097FD}" srcOrd="7" destOrd="0" presId="urn:microsoft.com/office/officeart/2018/2/layout/IconVerticalSolidList"/>
    <dgm:cxn modelId="{A100E436-ABAD-4720-B928-0FA42A57ADAA}" type="presParOf" srcId="{5992B7BF-A4DC-48E3-98A1-B80AA51777E4}" destId="{22F4D1A7-20D3-4440-B95E-E3F6B2DC428D}" srcOrd="8" destOrd="0" presId="urn:microsoft.com/office/officeart/2018/2/layout/IconVerticalSolidList"/>
    <dgm:cxn modelId="{0372ED9E-7980-4DF5-B490-B5DCDA19F8E6}" type="presParOf" srcId="{22F4D1A7-20D3-4440-B95E-E3F6B2DC428D}" destId="{42A588AA-8A50-4133-9442-12E77C5099D9}" srcOrd="0" destOrd="0" presId="urn:microsoft.com/office/officeart/2018/2/layout/IconVerticalSolidList"/>
    <dgm:cxn modelId="{DE1E03D2-BAE7-40B5-8353-79A1BCCADABF}" type="presParOf" srcId="{22F4D1A7-20D3-4440-B95E-E3F6B2DC428D}" destId="{9E71AC00-9250-40EF-B642-6EFFBA66321C}" srcOrd="1" destOrd="0" presId="urn:microsoft.com/office/officeart/2018/2/layout/IconVerticalSolidList"/>
    <dgm:cxn modelId="{C26E1E7F-E14E-4A2A-9868-3B0674B74248}" type="presParOf" srcId="{22F4D1A7-20D3-4440-B95E-E3F6B2DC428D}" destId="{6C23C65E-33C0-47B4-BB4C-3FD087BA9B67}" srcOrd="2" destOrd="0" presId="urn:microsoft.com/office/officeart/2018/2/layout/IconVerticalSolidList"/>
    <dgm:cxn modelId="{608CC8F5-2464-4D1B-9F80-B8E80C0ED90F}" type="presParOf" srcId="{22F4D1A7-20D3-4440-B95E-E3F6B2DC428D}" destId="{92D24635-9B66-41EC-9537-EB748D1BDF23}" srcOrd="3" destOrd="0" presId="urn:microsoft.com/office/officeart/2018/2/layout/IconVerticalSolidList"/>
    <dgm:cxn modelId="{EC183982-BEAD-4CB6-9CEE-2A8B440A044B}" type="presParOf" srcId="{5992B7BF-A4DC-48E3-98A1-B80AA51777E4}" destId="{B37CF688-B31C-4FA2-A06C-B24BEF141790}" srcOrd="9" destOrd="0" presId="urn:microsoft.com/office/officeart/2018/2/layout/IconVerticalSolidList"/>
    <dgm:cxn modelId="{844BDE0C-D16E-4B9E-8FF6-D938C2F6B316}" type="presParOf" srcId="{5992B7BF-A4DC-48E3-98A1-B80AA51777E4}" destId="{F1EA752A-200C-43B7-A8EA-DD2FD29679D9}" srcOrd="10" destOrd="0" presId="urn:microsoft.com/office/officeart/2018/2/layout/IconVerticalSolidList"/>
    <dgm:cxn modelId="{08C4E24F-9923-4155-954E-98513FAA9165}" type="presParOf" srcId="{F1EA752A-200C-43B7-A8EA-DD2FD29679D9}" destId="{BB7645C4-5DC7-4CBF-9EEE-6BECE1629651}" srcOrd="0" destOrd="0" presId="urn:microsoft.com/office/officeart/2018/2/layout/IconVerticalSolidList"/>
    <dgm:cxn modelId="{F33C6ABB-9205-4ADC-8FAA-5F03E54C46F6}" type="presParOf" srcId="{F1EA752A-200C-43B7-A8EA-DD2FD29679D9}" destId="{D519DE40-B93F-4467-A90C-33B86FB2E1E0}" srcOrd="1" destOrd="0" presId="urn:microsoft.com/office/officeart/2018/2/layout/IconVerticalSolidList"/>
    <dgm:cxn modelId="{C97466E6-14B5-41AF-A128-7A05AE3EBDD3}" type="presParOf" srcId="{F1EA752A-200C-43B7-A8EA-DD2FD29679D9}" destId="{F51F3D1F-F6AD-4620-B4D4-FA2E47BE5814}" srcOrd="2" destOrd="0" presId="urn:microsoft.com/office/officeart/2018/2/layout/IconVerticalSolidList"/>
    <dgm:cxn modelId="{2C593AF2-E7AE-4E62-91D4-427FB3659B3C}" type="presParOf" srcId="{F1EA752A-200C-43B7-A8EA-DD2FD29679D9}" destId="{4698551E-A4ED-41C0-A8F3-CE72502B3A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CB986C-B0BE-476E-941F-F65330EDCD8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84B14A-A0FB-4D3B-B1EA-E4DDD4C084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Many laws remain </a:t>
          </a:r>
          <a:r>
            <a:rPr lang="en-US" b="1"/>
            <a:t>anthropocentric</a:t>
          </a:r>
          <a:r>
            <a:rPr lang="en-US"/>
            <a:t>, meaning they prioritize human interests over those of non-human animals and the environment.</a:t>
          </a:r>
        </a:p>
      </dgm:t>
    </dgm:pt>
    <dgm:pt modelId="{25E7B1B3-765B-44C4-B176-A5F2E7F86C2E}" type="parTrans" cxnId="{DF7A7DEF-9B09-408C-922F-21F1EA994851}">
      <dgm:prSet/>
      <dgm:spPr/>
      <dgm:t>
        <a:bodyPr/>
        <a:lstStyle/>
        <a:p>
          <a:endParaRPr lang="en-US"/>
        </a:p>
      </dgm:t>
    </dgm:pt>
    <dgm:pt modelId="{2E53428F-68B7-47D6-BA5F-6B0FFD0B14D9}" type="sibTrans" cxnId="{DF7A7DEF-9B09-408C-922F-21F1EA994851}">
      <dgm:prSet/>
      <dgm:spPr/>
      <dgm:t>
        <a:bodyPr/>
        <a:lstStyle/>
        <a:p>
          <a:endParaRPr lang="en-US"/>
        </a:p>
      </dgm:t>
    </dgm:pt>
    <dgm:pt modelId="{7A4EF30B-BAD3-4445-B176-74BB243810F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 shift towards </a:t>
          </a:r>
          <a:r>
            <a:rPr lang="en-US" b="1"/>
            <a:t>ecocentric or biocentric legal language</a:t>
          </a:r>
          <a:endParaRPr lang="en-US"/>
        </a:p>
      </dgm:t>
    </dgm:pt>
    <dgm:pt modelId="{0D51152D-3CFE-448A-AA10-71AC79658E45}" type="parTrans" cxnId="{29F02EA7-F77E-4676-B73A-4B630F7B83A8}">
      <dgm:prSet/>
      <dgm:spPr/>
      <dgm:t>
        <a:bodyPr/>
        <a:lstStyle/>
        <a:p>
          <a:endParaRPr lang="en-US"/>
        </a:p>
      </dgm:t>
    </dgm:pt>
    <dgm:pt modelId="{F14D7095-7948-4F9A-B04C-38ECD8CDA825}" type="sibTrans" cxnId="{29F02EA7-F77E-4676-B73A-4B630F7B83A8}">
      <dgm:prSet/>
      <dgm:spPr/>
      <dgm:t>
        <a:bodyPr/>
        <a:lstStyle/>
        <a:p>
          <a:endParaRPr lang="en-US"/>
        </a:p>
      </dgm:t>
    </dgm:pt>
    <dgm:pt modelId="{6CB14136-E643-4630-9556-B6F1F37788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initiatives such as the </a:t>
          </a:r>
          <a:r>
            <a:rPr lang="en-GB" b="1"/>
            <a:t>Sustainable Farming Scheme</a:t>
          </a:r>
          <a:r>
            <a:rPr lang="en-GB"/>
            <a:t> (SFS).</a:t>
          </a:r>
          <a:endParaRPr lang="en-US"/>
        </a:p>
      </dgm:t>
    </dgm:pt>
    <dgm:pt modelId="{3A92F951-8904-4C79-ABCF-06FA921DC06B}" type="parTrans" cxnId="{FB793FBF-6667-4F8F-AD29-4D5B0F25E9BD}">
      <dgm:prSet/>
      <dgm:spPr/>
      <dgm:t>
        <a:bodyPr/>
        <a:lstStyle/>
        <a:p>
          <a:endParaRPr lang="en-US"/>
        </a:p>
      </dgm:t>
    </dgm:pt>
    <dgm:pt modelId="{057997EB-C72C-4C23-8598-3B0976804ED0}" type="sibTrans" cxnId="{FB793FBF-6667-4F8F-AD29-4D5B0F25E9BD}">
      <dgm:prSet/>
      <dgm:spPr/>
      <dgm:t>
        <a:bodyPr/>
        <a:lstStyle/>
        <a:p>
          <a:endParaRPr lang="en-US"/>
        </a:p>
      </dgm:t>
    </dgm:pt>
    <dgm:pt modelId="{1B3273CB-3889-4977-ACB2-5E11DF80EF36}" type="pres">
      <dgm:prSet presAssocID="{F9CB986C-B0BE-476E-941F-F65330EDCD8D}" presName="root" presStyleCnt="0">
        <dgm:presLayoutVars>
          <dgm:dir/>
          <dgm:resizeHandles val="exact"/>
        </dgm:presLayoutVars>
      </dgm:prSet>
      <dgm:spPr/>
    </dgm:pt>
    <dgm:pt modelId="{8B726463-93C2-42EE-913A-C3B0B2C542EA}" type="pres">
      <dgm:prSet presAssocID="{D584B14A-A0FB-4D3B-B1EA-E4DDD4C08423}" presName="compNode" presStyleCnt="0"/>
      <dgm:spPr/>
    </dgm:pt>
    <dgm:pt modelId="{70DEFFF2-9B01-47AC-9374-54CB7BC2B378}" type="pres">
      <dgm:prSet presAssocID="{D584B14A-A0FB-4D3B-B1EA-E4DDD4C08423}" presName="iconBgRect" presStyleLbl="bgShp" presStyleIdx="0" presStyleCnt="3"/>
      <dgm:spPr/>
    </dgm:pt>
    <dgm:pt modelId="{2D120789-A31B-45B6-8C43-884FC00C60FC}" type="pres">
      <dgm:prSet presAssocID="{D584B14A-A0FB-4D3B-B1EA-E4DDD4C0842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52D7425-6757-4FDE-91C2-A9B2E116C364}" type="pres">
      <dgm:prSet presAssocID="{D584B14A-A0FB-4D3B-B1EA-E4DDD4C08423}" presName="spaceRect" presStyleCnt="0"/>
      <dgm:spPr/>
    </dgm:pt>
    <dgm:pt modelId="{1D257815-7BD2-48E2-A43E-5035566E0479}" type="pres">
      <dgm:prSet presAssocID="{D584B14A-A0FB-4D3B-B1EA-E4DDD4C08423}" presName="textRect" presStyleLbl="revTx" presStyleIdx="0" presStyleCnt="3">
        <dgm:presLayoutVars>
          <dgm:chMax val="1"/>
          <dgm:chPref val="1"/>
        </dgm:presLayoutVars>
      </dgm:prSet>
      <dgm:spPr/>
    </dgm:pt>
    <dgm:pt modelId="{A53BBE7E-A18C-45E6-AFC9-8371C8E94590}" type="pres">
      <dgm:prSet presAssocID="{2E53428F-68B7-47D6-BA5F-6B0FFD0B14D9}" presName="sibTrans" presStyleCnt="0"/>
      <dgm:spPr/>
    </dgm:pt>
    <dgm:pt modelId="{4DEC792B-B399-4B7E-AC51-2B77FAE68054}" type="pres">
      <dgm:prSet presAssocID="{7A4EF30B-BAD3-4445-B176-74BB243810F4}" presName="compNode" presStyleCnt="0"/>
      <dgm:spPr/>
    </dgm:pt>
    <dgm:pt modelId="{B6E1F07F-4A86-42B9-8955-0B575D731160}" type="pres">
      <dgm:prSet presAssocID="{7A4EF30B-BAD3-4445-B176-74BB243810F4}" presName="iconBgRect" presStyleLbl="bgShp" presStyleIdx="1" presStyleCnt="3"/>
      <dgm:spPr/>
    </dgm:pt>
    <dgm:pt modelId="{A8B435F9-FF61-4C12-81BC-ECC59739AEA7}" type="pres">
      <dgm:prSet presAssocID="{7A4EF30B-BAD3-4445-B176-74BB243810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DE71258-8D22-452F-8CFF-5A9120F9C53C}" type="pres">
      <dgm:prSet presAssocID="{7A4EF30B-BAD3-4445-B176-74BB243810F4}" presName="spaceRect" presStyleCnt="0"/>
      <dgm:spPr/>
    </dgm:pt>
    <dgm:pt modelId="{1F6B1348-1066-45D0-80B6-2DE988EAAD84}" type="pres">
      <dgm:prSet presAssocID="{7A4EF30B-BAD3-4445-B176-74BB243810F4}" presName="textRect" presStyleLbl="revTx" presStyleIdx="1" presStyleCnt="3">
        <dgm:presLayoutVars>
          <dgm:chMax val="1"/>
          <dgm:chPref val="1"/>
        </dgm:presLayoutVars>
      </dgm:prSet>
      <dgm:spPr/>
    </dgm:pt>
    <dgm:pt modelId="{3CC14605-8B8C-4AFC-8E8D-B7DC4574E235}" type="pres">
      <dgm:prSet presAssocID="{F14D7095-7948-4F9A-B04C-38ECD8CDA825}" presName="sibTrans" presStyleCnt="0"/>
      <dgm:spPr/>
    </dgm:pt>
    <dgm:pt modelId="{411F2B8A-D21A-466D-A4A2-8A1D6EA1CF84}" type="pres">
      <dgm:prSet presAssocID="{6CB14136-E643-4630-9556-B6F1F37788EA}" presName="compNode" presStyleCnt="0"/>
      <dgm:spPr/>
    </dgm:pt>
    <dgm:pt modelId="{F736115C-8EFB-4662-A069-AB32276594F9}" type="pres">
      <dgm:prSet presAssocID="{6CB14136-E643-4630-9556-B6F1F37788EA}" presName="iconBgRect" presStyleLbl="bgShp" presStyleIdx="2" presStyleCnt="3"/>
      <dgm:spPr/>
    </dgm:pt>
    <dgm:pt modelId="{FE6D0AEE-EDEE-4AD3-8B6A-C1AC4B81B2C7}" type="pres">
      <dgm:prSet presAssocID="{6CB14136-E643-4630-9556-B6F1F37788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36E8858D-33F5-4BD8-A01D-1F7C6368107B}" type="pres">
      <dgm:prSet presAssocID="{6CB14136-E643-4630-9556-B6F1F37788EA}" presName="spaceRect" presStyleCnt="0"/>
      <dgm:spPr/>
    </dgm:pt>
    <dgm:pt modelId="{0A1DB747-7B0A-41C1-9CDB-9C452CD9D520}" type="pres">
      <dgm:prSet presAssocID="{6CB14136-E643-4630-9556-B6F1F37788E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A004209-CD21-4035-AA97-2FEF1040B909}" type="presOf" srcId="{6CB14136-E643-4630-9556-B6F1F37788EA}" destId="{0A1DB747-7B0A-41C1-9CDB-9C452CD9D520}" srcOrd="0" destOrd="0" presId="urn:microsoft.com/office/officeart/2018/5/layout/IconCircleLabelList"/>
    <dgm:cxn modelId="{0D1AC958-86D5-461E-BBC6-00DA8F0834B5}" type="presOf" srcId="{D584B14A-A0FB-4D3B-B1EA-E4DDD4C08423}" destId="{1D257815-7BD2-48E2-A43E-5035566E0479}" srcOrd="0" destOrd="0" presId="urn:microsoft.com/office/officeart/2018/5/layout/IconCircleLabelList"/>
    <dgm:cxn modelId="{A137467A-D409-43B1-BC63-9D081B68634B}" type="presOf" srcId="{F9CB986C-B0BE-476E-941F-F65330EDCD8D}" destId="{1B3273CB-3889-4977-ACB2-5E11DF80EF36}" srcOrd="0" destOrd="0" presId="urn:microsoft.com/office/officeart/2018/5/layout/IconCircleLabelList"/>
    <dgm:cxn modelId="{29F02EA7-F77E-4676-B73A-4B630F7B83A8}" srcId="{F9CB986C-B0BE-476E-941F-F65330EDCD8D}" destId="{7A4EF30B-BAD3-4445-B176-74BB243810F4}" srcOrd="1" destOrd="0" parTransId="{0D51152D-3CFE-448A-AA10-71AC79658E45}" sibTransId="{F14D7095-7948-4F9A-B04C-38ECD8CDA825}"/>
    <dgm:cxn modelId="{FB793FBF-6667-4F8F-AD29-4D5B0F25E9BD}" srcId="{F9CB986C-B0BE-476E-941F-F65330EDCD8D}" destId="{6CB14136-E643-4630-9556-B6F1F37788EA}" srcOrd="2" destOrd="0" parTransId="{3A92F951-8904-4C79-ABCF-06FA921DC06B}" sibTransId="{057997EB-C72C-4C23-8598-3B0976804ED0}"/>
    <dgm:cxn modelId="{F1ACB0DB-6C07-46DD-B7AB-46EB4A9C31A2}" type="presOf" srcId="{7A4EF30B-BAD3-4445-B176-74BB243810F4}" destId="{1F6B1348-1066-45D0-80B6-2DE988EAAD84}" srcOrd="0" destOrd="0" presId="urn:microsoft.com/office/officeart/2018/5/layout/IconCircleLabelList"/>
    <dgm:cxn modelId="{DF7A7DEF-9B09-408C-922F-21F1EA994851}" srcId="{F9CB986C-B0BE-476E-941F-F65330EDCD8D}" destId="{D584B14A-A0FB-4D3B-B1EA-E4DDD4C08423}" srcOrd="0" destOrd="0" parTransId="{25E7B1B3-765B-44C4-B176-A5F2E7F86C2E}" sibTransId="{2E53428F-68B7-47D6-BA5F-6B0FFD0B14D9}"/>
    <dgm:cxn modelId="{727239BC-29F5-41CB-A9B0-7CFDFD80F18A}" type="presParOf" srcId="{1B3273CB-3889-4977-ACB2-5E11DF80EF36}" destId="{8B726463-93C2-42EE-913A-C3B0B2C542EA}" srcOrd="0" destOrd="0" presId="urn:microsoft.com/office/officeart/2018/5/layout/IconCircleLabelList"/>
    <dgm:cxn modelId="{E9AA32FE-5372-4070-9905-FD2F0FCA4FD7}" type="presParOf" srcId="{8B726463-93C2-42EE-913A-C3B0B2C542EA}" destId="{70DEFFF2-9B01-47AC-9374-54CB7BC2B378}" srcOrd="0" destOrd="0" presId="urn:microsoft.com/office/officeart/2018/5/layout/IconCircleLabelList"/>
    <dgm:cxn modelId="{B8BA3806-F0C4-43A2-9FA9-DD812D51B710}" type="presParOf" srcId="{8B726463-93C2-42EE-913A-C3B0B2C542EA}" destId="{2D120789-A31B-45B6-8C43-884FC00C60FC}" srcOrd="1" destOrd="0" presId="urn:microsoft.com/office/officeart/2018/5/layout/IconCircleLabelList"/>
    <dgm:cxn modelId="{6CB89B79-16FF-444F-9673-6DA5A4DDCC9B}" type="presParOf" srcId="{8B726463-93C2-42EE-913A-C3B0B2C542EA}" destId="{D52D7425-6757-4FDE-91C2-A9B2E116C364}" srcOrd="2" destOrd="0" presId="urn:microsoft.com/office/officeart/2018/5/layout/IconCircleLabelList"/>
    <dgm:cxn modelId="{8A5F9C72-9FE7-47B1-B87D-00716313CD23}" type="presParOf" srcId="{8B726463-93C2-42EE-913A-C3B0B2C542EA}" destId="{1D257815-7BD2-48E2-A43E-5035566E0479}" srcOrd="3" destOrd="0" presId="urn:microsoft.com/office/officeart/2018/5/layout/IconCircleLabelList"/>
    <dgm:cxn modelId="{738B1A83-9C91-4051-B09E-FB585C4AA411}" type="presParOf" srcId="{1B3273CB-3889-4977-ACB2-5E11DF80EF36}" destId="{A53BBE7E-A18C-45E6-AFC9-8371C8E94590}" srcOrd="1" destOrd="0" presId="urn:microsoft.com/office/officeart/2018/5/layout/IconCircleLabelList"/>
    <dgm:cxn modelId="{EC1CBA7B-29F1-4D70-9EAF-D9CD946F0FAC}" type="presParOf" srcId="{1B3273CB-3889-4977-ACB2-5E11DF80EF36}" destId="{4DEC792B-B399-4B7E-AC51-2B77FAE68054}" srcOrd="2" destOrd="0" presId="urn:microsoft.com/office/officeart/2018/5/layout/IconCircleLabelList"/>
    <dgm:cxn modelId="{4BBAB07B-BD26-4EE9-B25E-9D4AB176DA90}" type="presParOf" srcId="{4DEC792B-B399-4B7E-AC51-2B77FAE68054}" destId="{B6E1F07F-4A86-42B9-8955-0B575D731160}" srcOrd="0" destOrd="0" presId="urn:microsoft.com/office/officeart/2018/5/layout/IconCircleLabelList"/>
    <dgm:cxn modelId="{B234F171-A4C0-478F-941E-DC10F986B8F7}" type="presParOf" srcId="{4DEC792B-B399-4B7E-AC51-2B77FAE68054}" destId="{A8B435F9-FF61-4C12-81BC-ECC59739AEA7}" srcOrd="1" destOrd="0" presId="urn:microsoft.com/office/officeart/2018/5/layout/IconCircleLabelList"/>
    <dgm:cxn modelId="{7C02C2E4-F951-4FC9-8DA6-659D596D8E7D}" type="presParOf" srcId="{4DEC792B-B399-4B7E-AC51-2B77FAE68054}" destId="{0DE71258-8D22-452F-8CFF-5A9120F9C53C}" srcOrd="2" destOrd="0" presId="urn:microsoft.com/office/officeart/2018/5/layout/IconCircleLabelList"/>
    <dgm:cxn modelId="{C9756F99-4B26-462B-8398-B218CA53B228}" type="presParOf" srcId="{4DEC792B-B399-4B7E-AC51-2B77FAE68054}" destId="{1F6B1348-1066-45D0-80B6-2DE988EAAD84}" srcOrd="3" destOrd="0" presId="urn:microsoft.com/office/officeart/2018/5/layout/IconCircleLabelList"/>
    <dgm:cxn modelId="{DECE8405-7D74-428C-A10B-ECA830554A8A}" type="presParOf" srcId="{1B3273CB-3889-4977-ACB2-5E11DF80EF36}" destId="{3CC14605-8B8C-4AFC-8E8D-B7DC4574E235}" srcOrd="3" destOrd="0" presId="urn:microsoft.com/office/officeart/2018/5/layout/IconCircleLabelList"/>
    <dgm:cxn modelId="{72F00652-DEC7-4886-B49B-2FD518FF3907}" type="presParOf" srcId="{1B3273CB-3889-4977-ACB2-5E11DF80EF36}" destId="{411F2B8A-D21A-466D-A4A2-8A1D6EA1CF84}" srcOrd="4" destOrd="0" presId="urn:microsoft.com/office/officeart/2018/5/layout/IconCircleLabelList"/>
    <dgm:cxn modelId="{F6D6F801-4CF0-43A7-A96C-F5A70CBBF2BF}" type="presParOf" srcId="{411F2B8A-D21A-466D-A4A2-8A1D6EA1CF84}" destId="{F736115C-8EFB-4662-A069-AB32276594F9}" srcOrd="0" destOrd="0" presId="urn:microsoft.com/office/officeart/2018/5/layout/IconCircleLabelList"/>
    <dgm:cxn modelId="{6CB3A649-7C43-4655-A78C-ADDC6D042646}" type="presParOf" srcId="{411F2B8A-D21A-466D-A4A2-8A1D6EA1CF84}" destId="{FE6D0AEE-EDEE-4AD3-8B6A-C1AC4B81B2C7}" srcOrd="1" destOrd="0" presId="urn:microsoft.com/office/officeart/2018/5/layout/IconCircleLabelList"/>
    <dgm:cxn modelId="{14A7A6B6-C7A1-41D4-A2EF-9795EC6CE89E}" type="presParOf" srcId="{411F2B8A-D21A-466D-A4A2-8A1D6EA1CF84}" destId="{36E8858D-33F5-4BD8-A01D-1F7C6368107B}" srcOrd="2" destOrd="0" presId="urn:microsoft.com/office/officeart/2018/5/layout/IconCircleLabelList"/>
    <dgm:cxn modelId="{C0B924B7-A9F7-43C6-9B7E-AEB0280ECDE7}" type="presParOf" srcId="{411F2B8A-D21A-466D-A4A2-8A1D6EA1CF84}" destId="{0A1DB747-7B0A-41C1-9CDB-9C452CD9D52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E82681-8E73-469F-9D70-DDA31190F825}">
      <dsp:nvSpPr>
        <dsp:cNvPr id="0" name=""/>
        <dsp:cNvSpPr/>
      </dsp:nvSpPr>
      <dsp:spPr>
        <a:xfrm>
          <a:off x="0" y="1804"/>
          <a:ext cx="6261100" cy="7689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3CEC6-1DB5-496E-9E1F-3C62D61A9F52}">
      <dsp:nvSpPr>
        <dsp:cNvPr id="0" name=""/>
        <dsp:cNvSpPr/>
      </dsp:nvSpPr>
      <dsp:spPr>
        <a:xfrm>
          <a:off x="232606" y="174817"/>
          <a:ext cx="422920" cy="4229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E4E4C2-1ABB-4A3B-91F1-35761155C3F6}">
      <dsp:nvSpPr>
        <dsp:cNvPr id="0" name=""/>
        <dsp:cNvSpPr/>
      </dsp:nvSpPr>
      <dsp:spPr>
        <a:xfrm>
          <a:off x="888133" y="1804"/>
          <a:ext cx="5372966" cy="768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80" tIns="81380" rIns="81380" bIns="813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Physical Capital:</a:t>
          </a:r>
          <a:r>
            <a:rPr lang="en-GB" sz="1500" kern="1200"/>
            <a:t> Infrastructure and homes are increasingly at risk due to climate-related disasters such as flooding and extreme weather events.</a:t>
          </a:r>
          <a:endParaRPr lang="en-US" sz="1500" kern="1200"/>
        </a:p>
      </dsp:txBody>
      <dsp:txXfrm>
        <a:off x="888133" y="1804"/>
        <a:ext cx="5372966" cy="768947"/>
      </dsp:txXfrm>
    </dsp:sp>
    <dsp:sp modelId="{93FCD926-C537-4470-B0E7-9602F0BD4B6D}">
      <dsp:nvSpPr>
        <dsp:cNvPr id="0" name=""/>
        <dsp:cNvSpPr/>
      </dsp:nvSpPr>
      <dsp:spPr>
        <a:xfrm>
          <a:off x="0" y="962988"/>
          <a:ext cx="6261100" cy="7689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7D88B-F415-4F2F-87B2-1C74AA0B7DC9}">
      <dsp:nvSpPr>
        <dsp:cNvPr id="0" name=""/>
        <dsp:cNvSpPr/>
      </dsp:nvSpPr>
      <dsp:spPr>
        <a:xfrm>
          <a:off x="232606" y="1136001"/>
          <a:ext cx="422920" cy="4229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E9F87-EFCD-4C81-AC97-2D5A35017276}">
      <dsp:nvSpPr>
        <dsp:cNvPr id="0" name=""/>
        <dsp:cNvSpPr/>
      </dsp:nvSpPr>
      <dsp:spPr>
        <a:xfrm>
          <a:off x="888133" y="962988"/>
          <a:ext cx="5372966" cy="768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80" tIns="81380" rIns="81380" bIns="813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Human Capital:</a:t>
          </a:r>
          <a:r>
            <a:rPr lang="en-GB" sz="1500" kern="1200"/>
            <a:t> The impact of infectious diseases, poor air quality, and water pollution resulting from intensive farming directly affects human health, particularly</a:t>
          </a:r>
          <a:endParaRPr lang="en-US" sz="1500" kern="1200"/>
        </a:p>
      </dsp:txBody>
      <dsp:txXfrm>
        <a:off x="888133" y="962988"/>
        <a:ext cx="5372966" cy="768947"/>
      </dsp:txXfrm>
    </dsp:sp>
    <dsp:sp modelId="{71AC2C6D-C71F-42C2-905E-0ED16F3E19F0}">
      <dsp:nvSpPr>
        <dsp:cNvPr id="0" name=""/>
        <dsp:cNvSpPr/>
      </dsp:nvSpPr>
      <dsp:spPr>
        <a:xfrm>
          <a:off x="0" y="1924172"/>
          <a:ext cx="6261100" cy="7689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54D63E-3247-49F3-A0EA-D5A9AE3428F4}">
      <dsp:nvSpPr>
        <dsp:cNvPr id="0" name=""/>
        <dsp:cNvSpPr/>
      </dsp:nvSpPr>
      <dsp:spPr>
        <a:xfrm>
          <a:off x="232606" y="2097185"/>
          <a:ext cx="422920" cy="4229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27E28-130E-4966-A846-70D8F4E403E8}">
      <dsp:nvSpPr>
        <dsp:cNvPr id="0" name=""/>
        <dsp:cNvSpPr/>
      </dsp:nvSpPr>
      <dsp:spPr>
        <a:xfrm>
          <a:off x="888133" y="1924172"/>
          <a:ext cx="5372966" cy="768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80" tIns="81380" rIns="81380" bIns="813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Social Capital:</a:t>
          </a:r>
          <a:r>
            <a:rPr lang="en-GB" sz="1500" kern="1200"/>
            <a:t> Communities that depend on traditional farming methods or subsistence agriculture </a:t>
          </a:r>
          <a:endParaRPr lang="en-US" sz="1500" kern="1200"/>
        </a:p>
      </dsp:txBody>
      <dsp:txXfrm>
        <a:off x="888133" y="1924172"/>
        <a:ext cx="5372966" cy="768947"/>
      </dsp:txXfrm>
    </dsp:sp>
    <dsp:sp modelId="{A9C67ACB-BB3F-4AA3-81F3-8120703258F9}">
      <dsp:nvSpPr>
        <dsp:cNvPr id="0" name=""/>
        <dsp:cNvSpPr/>
      </dsp:nvSpPr>
      <dsp:spPr>
        <a:xfrm>
          <a:off x="0" y="2885355"/>
          <a:ext cx="6261100" cy="7689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C1F1DA-7EE4-4886-9BE9-98D1FEB1E527}">
      <dsp:nvSpPr>
        <dsp:cNvPr id="0" name=""/>
        <dsp:cNvSpPr/>
      </dsp:nvSpPr>
      <dsp:spPr>
        <a:xfrm>
          <a:off x="232606" y="3058368"/>
          <a:ext cx="422920" cy="4229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FED61-9B53-4B2C-9080-4BC4C8017F43}">
      <dsp:nvSpPr>
        <dsp:cNvPr id="0" name=""/>
        <dsp:cNvSpPr/>
      </dsp:nvSpPr>
      <dsp:spPr>
        <a:xfrm>
          <a:off x="888133" y="2885355"/>
          <a:ext cx="5372966" cy="768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80" tIns="81380" rIns="81380" bIns="813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Natural Capital:</a:t>
          </a:r>
          <a:r>
            <a:rPr lang="en-GB" sz="1500" kern="1200"/>
            <a:t> Biodiversity loss, agricultural soil degradation, and water shortages </a:t>
          </a:r>
          <a:endParaRPr lang="en-US" sz="1500" kern="1200"/>
        </a:p>
      </dsp:txBody>
      <dsp:txXfrm>
        <a:off x="888133" y="2885355"/>
        <a:ext cx="5372966" cy="768947"/>
      </dsp:txXfrm>
    </dsp:sp>
    <dsp:sp modelId="{42A588AA-8A50-4133-9442-12E77C5099D9}">
      <dsp:nvSpPr>
        <dsp:cNvPr id="0" name=""/>
        <dsp:cNvSpPr/>
      </dsp:nvSpPr>
      <dsp:spPr>
        <a:xfrm>
          <a:off x="0" y="3846539"/>
          <a:ext cx="6261100" cy="7689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71AC00-9250-40EF-B642-6EFFBA66321C}">
      <dsp:nvSpPr>
        <dsp:cNvPr id="0" name=""/>
        <dsp:cNvSpPr/>
      </dsp:nvSpPr>
      <dsp:spPr>
        <a:xfrm>
          <a:off x="232606" y="4019552"/>
          <a:ext cx="422920" cy="4229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D24635-9B66-41EC-9537-EB748D1BDF23}">
      <dsp:nvSpPr>
        <dsp:cNvPr id="0" name=""/>
        <dsp:cNvSpPr/>
      </dsp:nvSpPr>
      <dsp:spPr>
        <a:xfrm>
          <a:off x="888133" y="3846539"/>
          <a:ext cx="5372966" cy="768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80" tIns="81380" rIns="81380" bIns="813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Financial Capital:</a:t>
          </a:r>
          <a:r>
            <a:rPr lang="en-GB" sz="1500" kern="1200"/>
            <a:t> The economic consequences of climate change, such as crop failures and food price volatility, disproportionately impact poorer nations and communities</a:t>
          </a:r>
          <a:endParaRPr lang="en-US" sz="1500" kern="1200"/>
        </a:p>
      </dsp:txBody>
      <dsp:txXfrm>
        <a:off x="888133" y="3846539"/>
        <a:ext cx="5372966" cy="768947"/>
      </dsp:txXfrm>
    </dsp:sp>
    <dsp:sp modelId="{BB7645C4-5DC7-4CBF-9EEE-6BECE1629651}">
      <dsp:nvSpPr>
        <dsp:cNvPr id="0" name=""/>
        <dsp:cNvSpPr/>
      </dsp:nvSpPr>
      <dsp:spPr>
        <a:xfrm>
          <a:off x="0" y="4807723"/>
          <a:ext cx="6261100" cy="7689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9DE40-B93F-4467-A90C-33B86FB2E1E0}">
      <dsp:nvSpPr>
        <dsp:cNvPr id="0" name=""/>
        <dsp:cNvSpPr/>
      </dsp:nvSpPr>
      <dsp:spPr>
        <a:xfrm>
          <a:off x="232606" y="4980736"/>
          <a:ext cx="422920" cy="42292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98551E-A4ED-41C0-A8F3-CE72502B3A4E}">
      <dsp:nvSpPr>
        <dsp:cNvPr id="0" name=""/>
        <dsp:cNvSpPr/>
      </dsp:nvSpPr>
      <dsp:spPr>
        <a:xfrm>
          <a:off x="888133" y="4807723"/>
          <a:ext cx="5372966" cy="768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80" tIns="81380" rIns="81380" bIns="813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 dirty="0">
              <a:solidFill>
                <a:srgbClr val="FFFFFF"/>
              </a:solidFill>
              <a:effectLst/>
              <a:latin typeface="+mj-lt"/>
              <a:ea typeface="Yu Gothic" panose="020B0400000000000000" pitchFamily="34" charset="-128"/>
              <a:cs typeface="Times New Roman" panose="02020603050405020304" pitchFamily="18" charset="0"/>
            </a:rPr>
            <a:t>Harris, P. (2010). p.26</a:t>
          </a:r>
          <a:endParaRPr lang="en-US" sz="1500" kern="1200" dirty="0"/>
        </a:p>
      </dsp:txBody>
      <dsp:txXfrm>
        <a:off x="888133" y="4807723"/>
        <a:ext cx="5372966" cy="7689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EFFF2-9B01-47AC-9374-54CB7BC2B378}">
      <dsp:nvSpPr>
        <dsp:cNvPr id="0" name=""/>
        <dsp:cNvSpPr/>
      </dsp:nvSpPr>
      <dsp:spPr>
        <a:xfrm>
          <a:off x="381105" y="460907"/>
          <a:ext cx="1166625" cy="1166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20789-A31B-45B6-8C43-884FC00C60FC}">
      <dsp:nvSpPr>
        <dsp:cNvPr id="0" name=""/>
        <dsp:cNvSpPr/>
      </dsp:nvSpPr>
      <dsp:spPr>
        <a:xfrm>
          <a:off x="629730" y="709532"/>
          <a:ext cx="669375" cy="669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57815-7BD2-48E2-A43E-5035566E0479}">
      <dsp:nvSpPr>
        <dsp:cNvPr id="0" name=""/>
        <dsp:cNvSpPr/>
      </dsp:nvSpPr>
      <dsp:spPr>
        <a:xfrm>
          <a:off x="8168" y="1990908"/>
          <a:ext cx="1912500" cy="114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Many laws remain </a:t>
          </a:r>
          <a:r>
            <a:rPr lang="en-US" sz="1100" b="1" kern="1200"/>
            <a:t>anthropocentric</a:t>
          </a:r>
          <a:r>
            <a:rPr lang="en-US" sz="1100" kern="1200"/>
            <a:t>, meaning they prioritize human interests over those of non-human animals and the environment.</a:t>
          </a:r>
        </a:p>
      </dsp:txBody>
      <dsp:txXfrm>
        <a:off x="8168" y="1990908"/>
        <a:ext cx="1912500" cy="1147500"/>
      </dsp:txXfrm>
    </dsp:sp>
    <dsp:sp modelId="{B6E1F07F-4A86-42B9-8955-0B575D731160}">
      <dsp:nvSpPr>
        <dsp:cNvPr id="0" name=""/>
        <dsp:cNvSpPr/>
      </dsp:nvSpPr>
      <dsp:spPr>
        <a:xfrm>
          <a:off x="2628293" y="460907"/>
          <a:ext cx="1166625" cy="1166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B435F9-FF61-4C12-81BC-ECC59739AEA7}">
      <dsp:nvSpPr>
        <dsp:cNvPr id="0" name=""/>
        <dsp:cNvSpPr/>
      </dsp:nvSpPr>
      <dsp:spPr>
        <a:xfrm>
          <a:off x="2876918" y="709532"/>
          <a:ext cx="669375" cy="669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B1348-1066-45D0-80B6-2DE988EAAD84}">
      <dsp:nvSpPr>
        <dsp:cNvPr id="0" name=""/>
        <dsp:cNvSpPr/>
      </dsp:nvSpPr>
      <dsp:spPr>
        <a:xfrm>
          <a:off x="2255355" y="1990908"/>
          <a:ext cx="1912500" cy="114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 shift towards </a:t>
          </a:r>
          <a:r>
            <a:rPr lang="en-US" sz="1100" b="1" kern="1200"/>
            <a:t>ecocentric or biocentric legal language</a:t>
          </a:r>
          <a:endParaRPr lang="en-US" sz="1100" kern="1200"/>
        </a:p>
      </dsp:txBody>
      <dsp:txXfrm>
        <a:off x="2255355" y="1990908"/>
        <a:ext cx="1912500" cy="1147500"/>
      </dsp:txXfrm>
    </dsp:sp>
    <dsp:sp modelId="{F736115C-8EFB-4662-A069-AB32276594F9}">
      <dsp:nvSpPr>
        <dsp:cNvPr id="0" name=""/>
        <dsp:cNvSpPr/>
      </dsp:nvSpPr>
      <dsp:spPr>
        <a:xfrm>
          <a:off x="4875480" y="460907"/>
          <a:ext cx="1166625" cy="1166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D0AEE-EDEE-4AD3-8B6A-C1AC4B81B2C7}">
      <dsp:nvSpPr>
        <dsp:cNvPr id="0" name=""/>
        <dsp:cNvSpPr/>
      </dsp:nvSpPr>
      <dsp:spPr>
        <a:xfrm>
          <a:off x="5124105" y="709532"/>
          <a:ext cx="669375" cy="669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DB747-7B0A-41C1-9CDB-9C452CD9D520}">
      <dsp:nvSpPr>
        <dsp:cNvPr id="0" name=""/>
        <dsp:cNvSpPr/>
      </dsp:nvSpPr>
      <dsp:spPr>
        <a:xfrm>
          <a:off x="4502543" y="1990908"/>
          <a:ext cx="1912500" cy="114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initiatives such as the </a:t>
          </a:r>
          <a:r>
            <a:rPr lang="en-GB" sz="1100" b="1" kern="1200"/>
            <a:t>Sustainable Farming Scheme</a:t>
          </a:r>
          <a:r>
            <a:rPr lang="en-GB" sz="1100" kern="1200"/>
            <a:t> (SFS).</a:t>
          </a:r>
          <a:endParaRPr lang="en-US" sz="1100" kern="1200"/>
        </a:p>
      </dsp:txBody>
      <dsp:txXfrm>
        <a:off x="4502543" y="1990908"/>
        <a:ext cx="1912500" cy="114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0CBE7-284A-3B48-979D-9533FBA0140F}" type="datetimeFigureOut">
              <a:rPr lang="en-US" smtClean="0"/>
              <a:t>3/11/25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0AD010-3EAC-1144-928E-1EDD1388F6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37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0AD010-3EAC-1144-928E-1EDD1388F69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429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0AD010-3EAC-1144-928E-1EDD1388F69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529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76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81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638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632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73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48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000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306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186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087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841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31163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3783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6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6557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523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868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61CA35-6AA0-954A-BBA1-D0FB5DD6B160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88A2B-920E-BD43-82BD-DBD5068BA7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7653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5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0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1.jpe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png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urworldindata.org/global-land-for-agriculture" TargetMode="External"/><Relationship Id="rId5" Type="http://schemas.openxmlformats.org/officeDocument/2006/relationships/hyperlink" Target="https://ohrh.law.ox.ac.uk/human-nature-understanding-the-constitutional-and-indigenous-context-of-granting-legal-personhood-to-taranaki-mounga/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ampaigners highlight River Wye pollution">
            <a:extLst>
              <a:ext uri="{FF2B5EF4-FFF2-40B4-BE49-F238E27FC236}">
                <a16:creationId xmlns:a16="http://schemas.microsoft.com/office/drawing/2014/main" id="{EFC1909E-56F0-4EFA-6BC2-5F4A71348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89" r="5328" b="-1"/>
          <a:stretch/>
        </p:blipFill>
        <p:spPr bwMode="auto">
          <a:xfrm>
            <a:off x="4644526" y="10"/>
            <a:ext cx="7552945" cy="6857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2056">
            <a:extLst>
              <a:ext uri="{FF2B5EF4-FFF2-40B4-BE49-F238E27FC236}">
                <a16:creationId xmlns:a16="http://schemas.microsoft.com/office/drawing/2014/main" id="{25D611BD-13D6-4754-93F1-8ABAB8116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D1564798-5942-49A9-89E9-7BF6D0239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7DAD11-5AC4-768A-21AD-91B714E835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063262"/>
            <a:ext cx="3739278" cy="2661138"/>
          </a:xfrm>
        </p:spPr>
        <p:txBody>
          <a:bodyPr>
            <a:normAutofit/>
          </a:bodyPr>
          <a:lstStyle/>
          <a:p>
            <a:r>
              <a:rPr lang="en-GB" sz="3400" b="1" i="0">
                <a:effectLst/>
                <a:latin typeface="-apple-system"/>
              </a:rPr>
              <a:t>Free-Market Environmentalism, Big Business and Global Politics</a:t>
            </a:r>
            <a:br>
              <a:rPr lang="en-GB" sz="3400" b="1" i="0">
                <a:effectLst/>
                <a:latin typeface="-apple-system"/>
              </a:rPr>
            </a:br>
            <a:endParaRPr lang="en-US" sz="3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DD7DBE-6466-E8DE-570C-60663AC8E7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3" y="5101298"/>
            <a:ext cx="3739277" cy="1116622"/>
          </a:xfrm>
        </p:spPr>
        <p:txBody>
          <a:bodyPr>
            <a:normAutofit/>
          </a:bodyPr>
          <a:lstStyle/>
          <a:p>
            <a:r>
              <a:rPr lang="en-US"/>
              <a:t>Elis Williams-Huw</a:t>
            </a:r>
          </a:p>
          <a:p>
            <a:r>
              <a:rPr lang="en-GB" b="1" i="0">
                <a:effectLst/>
                <a:latin typeface="-apple-system"/>
              </a:rPr>
              <a:t>HPPH6035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22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3EF4C-8A3E-76CA-81E0-3D9564071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Factory Farming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25DCC-D7C8-ACE7-2AE5-511F88A36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7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Land Usage - </a:t>
            </a:r>
            <a:r>
              <a:rPr lang="en-GB" sz="1700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80% of the world’s agricultural land is used for livestock </a:t>
            </a:r>
            <a:r>
              <a:rPr lang="en-GB" sz="1200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(https://</a:t>
            </a:r>
            <a:r>
              <a:rPr lang="en-GB" sz="1200" kern="0" dirty="0" err="1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ourworldindata.org</a:t>
            </a:r>
            <a:r>
              <a:rPr lang="en-GB" sz="1200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/global-land-for-agriculture)</a:t>
            </a:r>
            <a:r>
              <a:rPr lang="en-GB" sz="1200" dirty="0">
                <a:solidFill>
                  <a:schemeClr val="tx2"/>
                </a:solidFill>
                <a:effectLst/>
              </a:rPr>
              <a:t> </a:t>
            </a:r>
            <a:endParaRPr lang="en-GB" sz="1200" b="1" kern="0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l Bayan Plain" pitchFamily="2" charset="-78"/>
            </a:endParaRPr>
          </a:p>
          <a:p>
            <a:r>
              <a:rPr lang="en-GB" sz="16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Water Consumption – </a:t>
            </a:r>
            <a:r>
              <a:rPr lang="en-GB" sz="1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This excessive use of water exacerbates global </a:t>
            </a:r>
            <a:r>
              <a:rPr lang="en-GB" sz="1400" kern="0" dirty="0">
                <a:effectLst/>
                <a:ea typeface="Times New Roman" panose="02020603050405020304" pitchFamily="18" charset="0"/>
                <a:cs typeface="Al Bayan Plain" pitchFamily="2" charset="-78"/>
              </a:rPr>
              <a:t>water scarcity, particularly in drought-prone regions</a:t>
            </a:r>
            <a:r>
              <a:rPr lang="en-GB" sz="1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.</a:t>
            </a:r>
            <a:r>
              <a:rPr lang="en-GB" sz="1400" dirty="0">
                <a:effectLst/>
              </a:rPr>
              <a:t> </a:t>
            </a:r>
            <a:endParaRPr lang="en-GB" sz="1400" b="1" kern="0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l Bayan Plain" pitchFamily="2" charset="-78"/>
            </a:endParaRPr>
          </a:p>
          <a:p>
            <a:r>
              <a:rPr lang="en-GB" sz="1700" b="1" kern="0" dirty="0">
                <a:solidFill>
                  <a:schemeClr val="tx2"/>
                </a:solidFill>
                <a:latin typeface="Times New Roman" panose="02020603050405020304" pitchFamily="18" charset="0"/>
                <a:cs typeface="Al Bayan Plain" pitchFamily="2" charset="-78"/>
              </a:rPr>
              <a:t>Energy Expenditure – </a:t>
            </a:r>
            <a:r>
              <a:rPr lang="en-GB" sz="1700" kern="0" dirty="0">
                <a:solidFill>
                  <a:schemeClr val="tx2"/>
                </a:solidFill>
                <a:latin typeface="Times New Roman" panose="02020603050405020304" pitchFamily="18" charset="0"/>
                <a:cs typeface="Al Bayan Plain" pitchFamily="2" charset="-78"/>
              </a:rPr>
              <a:t>carbon footprint of factory-farmed meat far exceeds that of plant-based food sources</a:t>
            </a:r>
            <a:endParaRPr lang="en-GB" sz="1700" b="1" kern="0" dirty="0">
              <a:solidFill>
                <a:schemeClr val="tx2"/>
              </a:solidFill>
              <a:latin typeface="Times New Roman" panose="02020603050405020304" pitchFamily="18" charset="0"/>
              <a:cs typeface="Al Bayan Plain" pitchFamily="2" charset="-78"/>
            </a:endParaRPr>
          </a:p>
          <a:p>
            <a:r>
              <a:rPr lang="en-GB" sz="1700" b="1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Antibiotic Use and Animal Welfare - </a:t>
            </a:r>
            <a:r>
              <a:rPr lang="en-GB" sz="1700" kern="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rise of antibiotic-resistant bacteria, which poses a major global health threat. Additionally, animals in factory farms are often subjected to extreme mistreatment</a:t>
            </a:r>
            <a:r>
              <a:rPr lang="en-GB" sz="1700" dirty="0">
                <a:solidFill>
                  <a:schemeClr val="tx2"/>
                </a:solidFill>
                <a:effectLst/>
              </a:rPr>
              <a:t> </a:t>
            </a:r>
            <a:endParaRPr lang="en-US" sz="1700" dirty="0">
              <a:solidFill>
                <a:schemeClr val="tx2"/>
              </a:solidFill>
            </a:endParaRPr>
          </a:p>
        </p:txBody>
      </p:sp>
      <p:pic>
        <p:nvPicPr>
          <p:cNvPr id="7" name="Graphic 6" descr="Cow">
            <a:extLst>
              <a:ext uri="{FF2B5EF4-FFF2-40B4-BE49-F238E27FC236}">
                <a16:creationId xmlns:a16="http://schemas.microsoft.com/office/drawing/2014/main" id="{062F64FF-1BBA-4640-84BA-3F5144D848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550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F25E1-6D3F-DC55-E97C-454F6FD18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/>
              <a:t>Interlinking Issues of Justice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817782-D067-FCBA-3521-AB144DC1FD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3818147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175335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3078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081" name="Picture 3080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3083" name="Picture 3082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3074" name="Picture 2" descr="Doughnut: what's enough… or too much? - resilience">
            <a:extLst>
              <a:ext uri="{FF2B5EF4-FFF2-40B4-BE49-F238E27FC236}">
                <a16:creationId xmlns:a16="http://schemas.microsoft.com/office/drawing/2014/main" id="{02A88168-AF00-227A-74EC-E0708BC9AC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8" r="5884" b="-1"/>
          <a:stretch/>
        </p:blipFill>
        <p:spPr bwMode="auto">
          <a:xfrm>
            <a:off x="4644526" y="10"/>
            <a:ext cx="7552945" cy="6857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3088">
            <a:extLst>
              <a:ext uri="{FF2B5EF4-FFF2-40B4-BE49-F238E27FC236}">
                <a16:creationId xmlns:a16="http://schemas.microsoft.com/office/drawing/2014/main" id="{25D611BD-13D6-4754-93F1-8ABAB8116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3091" name="Rectangle 3090">
            <a:extLst>
              <a:ext uri="{FF2B5EF4-FFF2-40B4-BE49-F238E27FC236}">
                <a16:creationId xmlns:a16="http://schemas.microsoft.com/office/drawing/2014/main" id="{D1564798-5942-49A9-89E9-7BF6D0239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24BAB-0FD6-8689-6073-92DBAB86A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Doughnut Economics </a:t>
            </a:r>
          </a:p>
        </p:txBody>
      </p:sp>
    </p:spTree>
    <p:extLst>
      <p:ext uri="{BB962C8B-B14F-4D97-AF65-F5344CB8AC3E}">
        <p14:creationId xmlns:p14="http://schemas.microsoft.com/office/powerpoint/2010/main" val="436959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9" name="Picture 8" descr="A vintage weighing scales">
            <a:extLst>
              <a:ext uri="{FF2B5EF4-FFF2-40B4-BE49-F238E27FC236}">
                <a16:creationId xmlns:a16="http://schemas.microsoft.com/office/drawing/2014/main" id="{4A6000BC-3A70-B95E-2509-C45ECB410F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" b="1515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12C16-94BE-FCBB-1680-0F00CCAE2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effectLst/>
              </a:rPr>
              <a:t>LEGISLATION</a:t>
            </a:r>
            <a:r>
              <a:rPr lang="en-US" b="1">
                <a:effectLst/>
              </a:rPr>
              <a:t>, LANGUAGE, AND JUDGES</a:t>
            </a:r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graphicFrame>
        <p:nvGraphicFramePr>
          <p:cNvPr id="21" name="Content Placeholder 6">
            <a:extLst>
              <a:ext uri="{FF2B5EF4-FFF2-40B4-BE49-F238E27FC236}">
                <a16:creationId xmlns:a16="http://schemas.microsoft.com/office/drawing/2014/main" id="{6D8CBF91-283C-CB12-AC50-7392397CCC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76284" y="2427478"/>
          <a:ext cx="6423211" cy="359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932607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C45AD9C-F21B-4046-AF68-07A246947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5F5BD6E-AB48-4A2D-AA03-D787D54FA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221115A-B66A-4D35-9D9F-97A91D887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3704"/>
            <a:ext cx="10437812" cy="32116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BC72B1C-D4EE-45CF-A99C-0AD017C41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0561F-0832-03CA-C23C-1FD0F1E77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8AB44AF-E52F-46C5-8C2C-8487AC8B1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5B2FDF3-1FF8-4FBF-842A-4EA5719F3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9003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389DEC8-49B8-4778-BB47-FF48E8C5B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85714"/>
            <a:ext cx="10437812" cy="32116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F550B33-5759-49FD-90FC-11EA4ED58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98651AD0-907F-9823-D771-FF1D5BE4A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437831"/>
            <a:ext cx="9114023" cy="3150308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kern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Factory farming contributes to environmental destruction, biodiversity loss, and social inequality.</a:t>
            </a:r>
            <a:endParaRPr lang="en-GB" sz="2000" kern="100">
              <a:solidFill>
                <a:srgbClr val="FFFFFF"/>
              </a:solidFill>
              <a:effectLst/>
              <a:latin typeface="Aptos" panose="020B0004020202020204" pitchFamily="34" charset="0"/>
              <a:ea typeface="Yu Gothic" panose="020B0400000000000000" pitchFamily="34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kern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The economic model underpinning food production must be reconsidered through sustainable frameworks such as Doughnut Economics.</a:t>
            </a:r>
            <a:endParaRPr lang="en-GB" sz="2000" kern="100">
              <a:solidFill>
                <a:srgbClr val="FFFFFF"/>
              </a:solidFill>
              <a:effectLst/>
              <a:latin typeface="Aptos" panose="020B0004020202020204" pitchFamily="34" charset="0"/>
              <a:ea typeface="Yu Gothic" panose="020B0400000000000000" pitchFamily="34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kern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l Bayan Plain" pitchFamily="2" charset="-78"/>
              </a:rPr>
              <a:t>Legislative and institutional reforms, particularly in Wales and the UK, should embrace non-anthropocentric language and stronger environmental protections.</a:t>
            </a:r>
            <a:endParaRPr lang="en-GB" sz="2000" kern="100">
              <a:solidFill>
                <a:srgbClr val="FFFFFF"/>
              </a:solidFill>
              <a:effectLst/>
              <a:latin typeface="Aptos" panose="020B0004020202020204" pitchFamily="34" charset="0"/>
              <a:ea typeface="Yu Gothic" panose="020B0400000000000000" pitchFamily="34" charset="-128"/>
              <a:cs typeface="Times New Roman" panose="02020603050405020304" pitchFamily="18" charset="0"/>
            </a:endParaRPr>
          </a:p>
          <a:p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227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E64DAFB-AD9A-4E52-B026-8641CCD67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747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B1C8FC-E1FE-470B-AB3B-D4B1D8C9D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A9482D-DF56-B9F2-5AB3-6D5528C50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321733"/>
            <a:ext cx="9256566" cy="845983"/>
          </a:xfr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anchor="b">
            <a:normAutofit/>
          </a:bodyPr>
          <a:lstStyle/>
          <a:p>
            <a:r>
              <a:rPr lang="en-US" dirty="0"/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6ED1086-4FBF-41E3-B23D-0AF086E76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2846786"/>
            <a:ext cx="1602997" cy="14427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900C04C-9973-40F3-8121-55AC6A472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51041"/>
            <a:ext cx="9936886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D6B57F6-C734-4FDA-9495-94E602DC5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89448"/>
            <a:ext cx="9936887" cy="4381221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BC84C-A0D7-BD00-D973-05040CD60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960966"/>
            <a:ext cx="8601055" cy="3418626"/>
          </a:xfrm>
        </p:spPr>
        <p:txBody>
          <a:bodyPr anchor="t">
            <a:normAutofit/>
          </a:bodyPr>
          <a:lstStyle/>
          <a:p>
            <a:r>
              <a:rPr lang="en-US" sz="1700" dirty="0">
                <a:solidFill>
                  <a:srgbClr val="FFFFFF"/>
                </a:solidFill>
                <a:latin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https://ohrh.law.ox.ac.uk/human-nature-understanding-the-constitutional-and-indigenous-context-of-granting-legal-personhood-to-taranaki-mounga/</a:t>
            </a:r>
            <a:endParaRPr lang="en-US" sz="1700" dirty="0">
              <a:solidFill>
                <a:srgbClr val="FFFFFF"/>
              </a:solidFill>
              <a:latin typeface="+mj-lt"/>
            </a:endParaRPr>
          </a:p>
          <a:p>
            <a:r>
              <a:rPr lang="en-US" sz="1700" dirty="0">
                <a:solidFill>
                  <a:srgbClr val="FFFFFF"/>
                </a:solidFill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https://ourworldindata.org/global-land-for-agriculture</a:t>
            </a:r>
            <a:endParaRPr lang="en-US" sz="1700" dirty="0">
              <a:solidFill>
                <a:srgbClr val="FFFFFF"/>
              </a:solidFill>
              <a:latin typeface="+mj-lt"/>
            </a:endParaRPr>
          </a:p>
          <a:p>
            <a:r>
              <a:rPr lang="en-GB" sz="1700" b="0" i="0" dirty="0">
                <a:solidFill>
                  <a:srgbClr val="FFFFFF"/>
                </a:solidFill>
                <a:effectLst/>
                <a:latin typeface="+mj-lt"/>
              </a:rPr>
              <a:t>Raworth, K (2017) Doughnut Economics : Seven Ways to Think Like a 21st-century Economist. London: Random House, </a:t>
            </a:r>
          </a:p>
          <a:p>
            <a:r>
              <a:rPr lang="en-GB" sz="1700" i="1" dirty="0">
                <a:solidFill>
                  <a:srgbClr val="FFFFFF"/>
                </a:solidFill>
                <a:effectLst/>
                <a:latin typeface="+mj-lt"/>
                <a:ea typeface="Yu Gothic" panose="020B0400000000000000" pitchFamily="34" charset="-128"/>
                <a:cs typeface="Times New Roman" panose="02020603050405020304" pitchFamily="18" charset="0"/>
              </a:rPr>
              <a:t>Harris, P. (2010). World Ethics and Climate Change: From International to Global Justice. Edinburgh: Edinburgh University Press.</a:t>
            </a:r>
          </a:p>
          <a:p>
            <a:r>
              <a:rPr lang="en-GB" sz="1700" i="1" dirty="0">
                <a:solidFill>
                  <a:srgbClr val="FFFFFF"/>
                </a:solidFill>
                <a:latin typeface="+mj-lt"/>
                <a:ea typeface="Yu Gothic" panose="020B0400000000000000" pitchFamily="34" charset="-128"/>
                <a:cs typeface="Times New Roman" panose="02020603050405020304" pitchFamily="18" charset="0"/>
              </a:rPr>
              <a:t>Welsh Government </a:t>
            </a:r>
            <a:r>
              <a:rPr lang="en-GB" sz="1700" b="1" i="1" dirty="0">
                <a:solidFill>
                  <a:srgbClr val="FFFFFF"/>
                </a:solidFill>
                <a:latin typeface="+mj-lt"/>
                <a:ea typeface="Yu Gothic" panose="020B0400000000000000" pitchFamily="34" charset="-128"/>
                <a:cs typeface="Times New Roman" panose="02020603050405020304" pitchFamily="18" charset="0"/>
              </a:rPr>
              <a:t>SUSTAINABLE FARMING SCHEME, 14 Dec 2023. http://</a:t>
            </a:r>
            <a:r>
              <a:rPr lang="en-GB" sz="1700" b="1" i="1" dirty="0" err="1">
                <a:solidFill>
                  <a:srgbClr val="FFFFFF"/>
                </a:solidFill>
                <a:latin typeface="+mj-lt"/>
                <a:ea typeface="Yu Gothic" panose="020B0400000000000000" pitchFamily="34" charset="-128"/>
                <a:cs typeface="Times New Roman" panose="02020603050405020304" pitchFamily="18" charset="0"/>
              </a:rPr>
              <a:t>gov.wales</a:t>
            </a:r>
            <a:r>
              <a:rPr lang="en-GB" sz="1700" b="1" i="1" dirty="0">
                <a:solidFill>
                  <a:srgbClr val="FFFFFF"/>
                </a:solidFill>
                <a:latin typeface="+mj-lt"/>
                <a:ea typeface="Yu Gothic" panose="020B0400000000000000" pitchFamily="34" charset="-128"/>
                <a:cs typeface="Times New Roman" panose="02020603050405020304" pitchFamily="18" charset="0"/>
              </a:rPr>
              <a:t>/sites/default/files/consultations/2023-12/sustainable-farming-scheme-consultation-document_0.pdf</a:t>
            </a:r>
            <a:endParaRPr lang="en-US" sz="17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C984CB-7FE4-4AD0-8CF7-11AD5573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9003" y="148944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718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1491</TotalTime>
  <Words>415</Words>
  <Application>Microsoft Macintosh PowerPoint</Application>
  <PresentationFormat>Widescreen</PresentationFormat>
  <Paragraphs>32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-apple-system</vt:lpstr>
      <vt:lpstr>Aptos</vt:lpstr>
      <vt:lpstr>Arial</vt:lpstr>
      <vt:lpstr>Symbol</vt:lpstr>
      <vt:lpstr>Times New Roman</vt:lpstr>
      <vt:lpstr>Trebuchet MS</vt:lpstr>
      <vt:lpstr>Berlin</vt:lpstr>
      <vt:lpstr>Free-Market Environmentalism, Big Business and Global Politics </vt:lpstr>
      <vt:lpstr>Factory Farming </vt:lpstr>
      <vt:lpstr>Interlinking Issues of Justice </vt:lpstr>
      <vt:lpstr>Doughnut Economics </vt:lpstr>
      <vt:lpstr>LEGISLATION, LANGUAGE, AND JUDGES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Elis Williams-Huw (2100766)</dc:creator>
  <cp:lastModifiedBy>Elis Williams-Huw (2100766)</cp:lastModifiedBy>
  <cp:revision>9</cp:revision>
  <dcterms:created xsi:type="dcterms:W3CDTF">2025-03-07T14:02:56Z</dcterms:created>
  <dcterms:modified xsi:type="dcterms:W3CDTF">2025-03-11T13:59:07Z</dcterms:modified>
</cp:coreProperties>
</file>