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Default Extension="doc" ContentType="application/msword"/>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diagrams/colors4.xml" ContentType="application/vnd.openxmlformats-officedocument.drawingml.diagramColor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ms-office.legacyDiagramText"/>
  <Override PartName="/ppt/notesSlides/notesSlide3.xml" ContentType="application/vnd.openxmlformats-officedocument.presentationml.notesSlid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diagrams/layout2.xml" ContentType="application/vnd.openxmlformats-officedocument.drawingml.diagramLayout+xml"/>
  <Override PartName="/ppt/notesSlides/notesSlide8.xml" ContentType="application/vnd.openxmlformats-officedocument.presentationml.notesSlide+xml"/>
  <Override PartName="/ppt/diagrams/data5.xml" ContentType="application/vnd.openxmlformats-officedocument.drawingml.diagramData+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notesSlides/notesSlide6.xml" ContentType="application/vnd.openxmlformats-officedocument.presentationml.notesSlide+xml"/>
  <Override PartName="/ppt/diagrams/colors5.xml" ContentType="application/vnd.openxmlformats-officedocument.drawingml.diagramColors+xml"/>
  <Override PartName="/ppt/legacyDocTextInfo.bin" ContentType="application/vnd.ms-office.legacyDocTextInfo"/>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Default Extension="wmf" ContentType="image/x-wmf"/>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diagrams/layout3.xml" ContentType="application/vnd.openxmlformats-officedocument.drawingml.diagramLayout+xml"/>
  <Override PartName="/ppt/notesSlides/notesSlide9.xml" ContentType="application/vnd.openxmlformats-officedocument.presentationml.notesSlide+xml"/>
  <Override PartName="/ppt/diagrams/data4.xml" ContentType="application/vnd.openxmlformats-officedocument.drawingml.diagramData+xml"/>
  <Override PartName="/ppt/notesSlides/notesSlide21.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notesSlides/notesSlide1.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1"/>
  </p:notesMasterIdLst>
  <p:sldIdLst>
    <p:sldId id="358" r:id="rId2"/>
    <p:sldId id="258" r:id="rId3"/>
    <p:sldId id="359" r:id="rId4"/>
    <p:sldId id="286" r:id="rId5"/>
    <p:sldId id="357" r:id="rId6"/>
    <p:sldId id="261" r:id="rId7"/>
    <p:sldId id="262" r:id="rId8"/>
    <p:sldId id="267" r:id="rId9"/>
    <p:sldId id="341" r:id="rId10"/>
    <p:sldId id="360" r:id="rId11"/>
    <p:sldId id="321" r:id="rId12"/>
    <p:sldId id="342" r:id="rId13"/>
    <p:sldId id="288" r:id="rId14"/>
    <p:sldId id="354" r:id="rId15"/>
    <p:sldId id="356" r:id="rId16"/>
    <p:sldId id="355" r:id="rId17"/>
    <p:sldId id="363" r:id="rId18"/>
    <p:sldId id="366" r:id="rId19"/>
    <p:sldId id="370" r:id="rId20"/>
    <p:sldId id="364" r:id="rId21"/>
    <p:sldId id="371" r:id="rId22"/>
    <p:sldId id="365" r:id="rId23"/>
    <p:sldId id="340" r:id="rId24"/>
    <p:sldId id="367" r:id="rId25"/>
    <p:sldId id="369" r:id="rId26"/>
    <p:sldId id="361" r:id="rId27"/>
    <p:sldId id="372" r:id="rId28"/>
    <p:sldId id="362" r:id="rId29"/>
    <p:sldId id="373" r:id="rId30"/>
    <p:sldId id="394" r:id="rId31"/>
    <p:sldId id="374" r:id="rId32"/>
    <p:sldId id="402" r:id="rId33"/>
    <p:sldId id="403" r:id="rId34"/>
    <p:sldId id="404" r:id="rId35"/>
    <p:sldId id="405" r:id="rId36"/>
    <p:sldId id="406" r:id="rId37"/>
    <p:sldId id="407" r:id="rId38"/>
    <p:sldId id="411" r:id="rId39"/>
    <p:sldId id="395" r:id="rId40"/>
    <p:sldId id="399" r:id="rId41"/>
    <p:sldId id="398" r:id="rId42"/>
    <p:sldId id="400" r:id="rId43"/>
    <p:sldId id="401" r:id="rId44"/>
    <p:sldId id="413" r:id="rId45"/>
    <p:sldId id="414" r:id="rId46"/>
    <p:sldId id="396" r:id="rId47"/>
    <p:sldId id="397" r:id="rId48"/>
    <p:sldId id="408" r:id="rId49"/>
    <p:sldId id="410" r:id="rId50"/>
    <p:sldId id="412" r:id="rId51"/>
    <p:sldId id="409" r:id="rId52"/>
    <p:sldId id="343" r:id="rId53"/>
    <p:sldId id="368" r:id="rId54"/>
    <p:sldId id="393" r:id="rId55"/>
    <p:sldId id="375" r:id="rId56"/>
    <p:sldId id="377" r:id="rId57"/>
    <p:sldId id="378" r:id="rId58"/>
    <p:sldId id="379" r:id="rId59"/>
    <p:sldId id="380" r:id="rId60"/>
    <p:sldId id="382" r:id="rId61"/>
    <p:sldId id="384" r:id="rId62"/>
    <p:sldId id="385" r:id="rId63"/>
    <p:sldId id="386" r:id="rId64"/>
    <p:sldId id="387" r:id="rId65"/>
    <p:sldId id="388" r:id="rId66"/>
    <p:sldId id="389" r:id="rId67"/>
    <p:sldId id="390" r:id="rId68"/>
    <p:sldId id="391" r:id="rId69"/>
    <p:sldId id="392" r:id="rId7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366"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microsoft.com/office/2006/relationships/legacyDocTextInfo" Target="legacyDocTextInfo.bin"/><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864B82-E717-44D2-9798-0F07C9AFD7B1}" type="doc">
      <dgm:prSet loTypeId="urn:microsoft.com/office/officeart/2005/8/layout/pyramid1" loCatId="pyramid" qsTypeId="urn:microsoft.com/office/officeart/2005/8/quickstyle/3d3" qsCatId="3D" csTypeId="urn:microsoft.com/office/officeart/2005/8/colors/colorful1" csCatId="colorful" phldr="1"/>
      <dgm:spPr/>
    </dgm:pt>
    <dgm:pt modelId="{AAB5C3D7-24D0-41F5-B791-91F244C27E22}">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effectLst/>
              <a:latin typeface="Arial" charset="0"/>
              <a:cs typeface="Arial" charset="0"/>
            </a:rPr>
            <a:t>SPORT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effectLst/>
              <a:latin typeface="Arial" charset="0"/>
              <a:cs typeface="Arial" charset="0"/>
            </a:rPr>
            <a:t>SPECIFIC SKILLS</a:t>
          </a:r>
        </a:p>
      </dgm:t>
    </dgm:pt>
    <dgm:pt modelId="{6DCEAFBF-E52D-4512-8BF7-2F75FB1C036E}" type="parTrans" cxnId="{C49B764B-55EF-4F58-A507-2F0E41816C11}">
      <dgm:prSet/>
      <dgm:spPr/>
      <dgm:t>
        <a:bodyPr/>
        <a:lstStyle/>
        <a:p>
          <a:endParaRPr lang="en-GB"/>
        </a:p>
      </dgm:t>
    </dgm:pt>
    <dgm:pt modelId="{2E4DBB5E-DA84-466C-B997-87AB947A260E}" type="sibTrans" cxnId="{C49B764B-55EF-4F58-A507-2F0E41816C11}">
      <dgm:prSet/>
      <dgm:spPr/>
      <dgm:t>
        <a:bodyPr/>
        <a:lstStyle/>
        <a:p>
          <a:endParaRPr lang="en-GB"/>
        </a:p>
      </dgm:t>
    </dgm:pt>
    <dgm:pt modelId="{C21324C5-5949-4367-86A1-2156DE4664E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FUNDAMENTAL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MOTOR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SKILLS</a:t>
          </a:r>
          <a:endParaRPr kumimoji="0" lang="en-GB" b="0" i="0" u="none" strike="noStrike" cap="none" normalizeH="0" baseline="0" dirty="0" smtClean="0">
            <a:ln/>
            <a:effectLst/>
            <a:latin typeface="Arial" charset="0"/>
            <a:cs typeface="Arial" charset="0"/>
          </a:endParaRPr>
        </a:p>
      </dgm:t>
    </dgm:pt>
    <dgm:pt modelId="{5D4A2823-B55F-4EAA-AF2C-8B7F774299DD}" type="parTrans" cxnId="{2D63429C-966B-45B2-BCB8-97035998DC71}">
      <dgm:prSet/>
      <dgm:spPr/>
      <dgm:t>
        <a:bodyPr/>
        <a:lstStyle/>
        <a:p>
          <a:endParaRPr lang="en-GB"/>
        </a:p>
      </dgm:t>
    </dgm:pt>
    <dgm:pt modelId="{65656B22-B8CF-45A5-A9C7-A538CC0C586C}" type="sibTrans" cxnId="{2D63429C-966B-45B2-BCB8-97035998DC71}">
      <dgm:prSet/>
      <dgm:spPr/>
      <dgm:t>
        <a:bodyPr/>
        <a:lstStyle/>
        <a:p>
          <a:endParaRPr lang="en-GB"/>
        </a:p>
      </dgm:t>
    </dgm:pt>
    <dgm:pt modelId="{A16F5D80-7B6D-4A02-A32B-C04FB5E0240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BASIC MOVEMENT SKILLS</a:t>
          </a:r>
          <a:endParaRPr kumimoji="0" lang="en-GB" b="0" i="0" u="none" strike="noStrike" cap="none" normalizeH="0" baseline="0" dirty="0" smtClean="0">
            <a:ln/>
            <a:effectLst/>
            <a:latin typeface="Arial" charset="0"/>
            <a:cs typeface="Arial" charset="0"/>
          </a:endParaRPr>
        </a:p>
      </dgm:t>
    </dgm:pt>
    <dgm:pt modelId="{9700575C-5042-4E9D-98F0-20FD0A60299A}" type="parTrans" cxnId="{7C97D602-D3D9-45D3-803D-827A2FB4B12F}">
      <dgm:prSet/>
      <dgm:spPr/>
      <dgm:t>
        <a:bodyPr/>
        <a:lstStyle/>
        <a:p>
          <a:endParaRPr lang="en-GB"/>
        </a:p>
      </dgm:t>
    </dgm:pt>
    <dgm:pt modelId="{F6045B63-942F-4704-9819-C6B6B8472096}" type="sibTrans" cxnId="{7C97D602-D3D9-45D3-803D-827A2FB4B12F}">
      <dgm:prSet/>
      <dgm:spPr/>
      <dgm:t>
        <a:bodyPr/>
        <a:lstStyle/>
        <a:p>
          <a:endParaRPr lang="en-GB"/>
        </a:p>
      </dgm:t>
    </dgm:pt>
    <dgm:pt modelId="{6096AD24-07AB-441E-AD8F-E35C3C3287C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cs typeface="Arial" charset="0"/>
            </a:rPr>
            <a:t>ABILITIES</a:t>
          </a:r>
        </a:p>
      </dgm:t>
    </dgm:pt>
    <dgm:pt modelId="{DD562EA6-5636-47CF-B595-AC8E31FE13C3}" type="parTrans" cxnId="{994BC784-21A9-40DC-A498-A5C457C02037}">
      <dgm:prSet/>
      <dgm:spPr/>
      <dgm:t>
        <a:bodyPr/>
        <a:lstStyle/>
        <a:p>
          <a:endParaRPr lang="en-GB"/>
        </a:p>
      </dgm:t>
    </dgm:pt>
    <dgm:pt modelId="{F0101A96-BD47-4638-859F-C98E2AB8D98B}" type="sibTrans" cxnId="{994BC784-21A9-40DC-A498-A5C457C02037}">
      <dgm:prSet/>
      <dgm:spPr/>
      <dgm:t>
        <a:bodyPr/>
        <a:lstStyle/>
        <a:p>
          <a:endParaRPr lang="en-GB"/>
        </a:p>
      </dgm:t>
    </dgm:pt>
    <dgm:pt modelId="{C67A2791-AE2B-4853-804D-868F550C2BAD}" type="pres">
      <dgm:prSet presAssocID="{01864B82-E717-44D2-9798-0F07C9AFD7B1}" presName="Name0" presStyleCnt="0">
        <dgm:presLayoutVars>
          <dgm:dir/>
          <dgm:animLvl val="lvl"/>
          <dgm:resizeHandles val="exact"/>
        </dgm:presLayoutVars>
      </dgm:prSet>
      <dgm:spPr/>
    </dgm:pt>
    <dgm:pt modelId="{F0946707-E487-4A94-84AD-93A98E55A054}" type="pres">
      <dgm:prSet presAssocID="{AAB5C3D7-24D0-41F5-B791-91F244C27E22}" presName="Name8" presStyleCnt="0"/>
      <dgm:spPr/>
    </dgm:pt>
    <dgm:pt modelId="{FE0AC894-E93D-4979-8D8E-CE396A589BC8}" type="pres">
      <dgm:prSet presAssocID="{AAB5C3D7-24D0-41F5-B791-91F244C27E22}" presName="level" presStyleLbl="node1" presStyleIdx="0" presStyleCnt="4" custScaleX="101454" custScaleY="142383">
        <dgm:presLayoutVars>
          <dgm:chMax val="1"/>
          <dgm:bulletEnabled val="1"/>
        </dgm:presLayoutVars>
      </dgm:prSet>
      <dgm:spPr/>
      <dgm:t>
        <a:bodyPr/>
        <a:lstStyle/>
        <a:p>
          <a:endParaRPr lang="en-GB"/>
        </a:p>
      </dgm:t>
    </dgm:pt>
    <dgm:pt modelId="{D2B19156-4337-4F2C-B77A-126383CE512E}" type="pres">
      <dgm:prSet presAssocID="{AAB5C3D7-24D0-41F5-B791-91F244C27E22}" presName="levelTx" presStyleLbl="revTx" presStyleIdx="0" presStyleCnt="0">
        <dgm:presLayoutVars>
          <dgm:chMax val="1"/>
          <dgm:bulletEnabled val="1"/>
        </dgm:presLayoutVars>
      </dgm:prSet>
      <dgm:spPr/>
      <dgm:t>
        <a:bodyPr/>
        <a:lstStyle/>
        <a:p>
          <a:endParaRPr lang="en-GB"/>
        </a:p>
      </dgm:t>
    </dgm:pt>
    <dgm:pt modelId="{92A1C53E-2061-404C-8FF7-1B7427EFC2F0}" type="pres">
      <dgm:prSet presAssocID="{C21324C5-5949-4367-86A1-2156DE4664E6}" presName="Name8" presStyleCnt="0"/>
      <dgm:spPr/>
    </dgm:pt>
    <dgm:pt modelId="{FF5BC4AC-0F2E-4F9A-94F4-13187845ECD3}" type="pres">
      <dgm:prSet presAssocID="{C21324C5-5949-4367-86A1-2156DE4664E6}" presName="level" presStyleLbl="node1" presStyleIdx="1" presStyleCnt="4">
        <dgm:presLayoutVars>
          <dgm:chMax val="1"/>
          <dgm:bulletEnabled val="1"/>
        </dgm:presLayoutVars>
      </dgm:prSet>
      <dgm:spPr/>
      <dgm:t>
        <a:bodyPr/>
        <a:lstStyle/>
        <a:p>
          <a:endParaRPr lang="en-GB"/>
        </a:p>
      </dgm:t>
    </dgm:pt>
    <dgm:pt modelId="{ADF1C83C-1CC5-4811-861F-FF40497313C4}" type="pres">
      <dgm:prSet presAssocID="{C21324C5-5949-4367-86A1-2156DE4664E6}" presName="levelTx" presStyleLbl="revTx" presStyleIdx="0" presStyleCnt="0">
        <dgm:presLayoutVars>
          <dgm:chMax val="1"/>
          <dgm:bulletEnabled val="1"/>
        </dgm:presLayoutVars>
      </dgm:prSet>
      <dgm:spPr/>
      <dgm:t>
        <a:bodyPr/>
        <a:lstStyle/>
        <a:p>
          <a:endParaRPr lang="en-GB"/>
        </a:p>
      </dgm:t>
    </dgm:pt>
    <dgm:pt modelId="{AC6BF3C8-575D-475F-B000-8ACD828C5003}" type="pres">
      <dgm:prSet presAssocID="{A16F5D80-7B6D-4A02-A32B-C04FB5E02408}" presName="Name8" presStyleCnt="0"/>
      <dgm:spPr/>
    </dgm:pt>
    <dgm:pt modelId="{180B0761-4865-43F6-995C-69597BE8C71C}" type="pres">
      <dgm:prSet presAssocID="{A16F5D80-7B6D-4A02-A32B-C04FB5E02408}" presName="level" presStyleLbl="node1" presStyleIdx="2" presStyleCnt="4">
        <dgm:presLayoutVars>
          <dgm:chMax val="1"/>
          <dgm:bulletEnabled val="1"/>
        </dgm:presLayoutVars>
      </dgm:prSet>
      <dgm:spPr/>
      <dgm:t>
        <a:bodyPr/>
        <a:lstStyle/>
        <a:p>
          <a:endParaRPr lang="en-GB"/>
        </a:p>
      </dgm:t>
    </dgm:pt>
    <dgm:pt modelId="{AB56E6CD-1467-4B6B-9212-56101523BCEF}" type="pres">
      <dgm:prSet presAssocID="{A16F5D80-7B6D-4A02-A32B-C04FB5E02408}" presName="levelTx" presStyleLbl="revTx" presStyleIdx="0" presStyleCnt="0">
        <dgm:presLayoutVars>
          <dgm:chMax val="1"/>
          <dgm:bulletEnabled val="1"/>
        </dgm:presLayoutVars>
      </dgm:prSet>
      <dgm:spPr/>
      <dgm:t>
        <a:bodyPr/>
        <a:lstStyle/>
        <a:p>
          <a:endParaRPr lang="en-GB"/>
        </a:p>
      </dgm:t>
    </dgm:pt>
    <dgm:pt modelId="{D3E573B1-E108-4BF3-854A-7077E80977C6}" type="pres">
      <dgm:prSet presAssocID="{6096AD24-07AB-441E-AD8F-E35C3C3287C8}" presName="Name8" presStyleCnt="0"/>
      <dgm:spPr/>
    </dgm:pt>
    <dgm:pt modelId="{670302B3-DA5B-4B60-86CC-FC442181DCF3}" type="pres">
      <dgm:prSet presAssocID="{6096AD24-07AB-441E-AD8F-E35C3C3287C8}" presName="level" presStyleLbl="node1" presStyleIdx="3" presStyleCnt="4">
        <dgm:presLayoutVars>
          <dgm:chMax val="1"/>
          <dgm:bulletEnabled val="1"/>
        </dgm:presLayoutVars>
      </dgm:prSet>
      <dgm:spPr/>
      <dgm:t>
        <a:bodyPr/>
        <a:lstStyle/>
        <a:p>
          <a:endParaRPr lang="en-GB"/>
        </a:p>
      </dgm:t>
    </dgm:pt>
    <dgm:pt modelId="{C7CB501F-C47F-4C46-8B4D-637EECF51848}" type="pres">
      <dgm:prSet presAssocID="{6096AD24-07AB-441E-AD8F-E35C3C3287C8}" presName="levelTx" presStyleLbl="revTx" presStyleIdx="0" presStyleCnt="0">
        <dgm:presLayoutVars>
          <dgm:chMax val="1"/>
          <dgm:bulletEnabled val="1"/>
        </dgm:presLayoutVars>
      </dgm:prSet>
      <dgm:spPr/>
      <dgm:t>
        <a:bodyPr/>
        <a:lstStyle/>
        <a:p>
          <a:endParaRPr lang="en-GB"/>
        </a:p>
      </dgm:t>
    </dgm:pt>
  </dgm:ptLst>
  <dgm:cxnLst>
    <dgm:cxn modelId="{4B50FC5C-6D26-4AB1-8CF9-CB3C5BEA4B6F}" type="presOf" srcId="{AAB5C3D7-24D0-41F5-B791-91F244C27E22}" destId="{D2B19156-4337-4F2C-B77A-126383CE512E}" srcOrd="1" destOrd="0" presId="urn:microsoft.com/office/officeart/2005/8/layout/pyramid1"/>
    <dgm:cxn modelId="{90A0401F-D82E-4DED-8340-AE01938F928C}" type="presOf" srcId="{AAB5C3D7-24D0-41F5-B791-91F244C27E22}" destId="{FE0AC894-E93D-4979-8D8E-CE396A589BC8}" srcOrd="0" destOrd="0" presId="urn:microsoft.com/office/officeart/2005/8/layout/pyramid1"/>
    <dgm:cxn modelId="{C49B764B-55EF-4F58-A507-2F0E41816C11}" srcId="{01864B82-E717-44D2-9798-0F07C9AFD7B1}" destId="{AAB5C3D7-24D0-41F5-B791-91F244C27E22}" srcOrd="0" destOrd="0" parTransId="{6DCEAFBF-E52D-4512-8BF7-2F75FB1C036E}" sibTransId="{2E4DBB5E-DA84-466C-B997-87AB947A260E}"/>
    <dgm:cxn modelId="{DE8CC71A-F3E5-479E-9B4F-B1A551AD62A1}" type="presOf" srcId="{C21324C5-5949-4367-86A1-2156DE4664E6}" destId="{ADF1C83C-1CC5-4811-861F-FF40497313C4}" srcOrd="1" destOrd="0" presId="urn:microsoft.com/office/officeart/2005/8/layout/pyramid1"/>
    <dgm:cxn modelId="{AF9DE87C-B802-457F-8515-AC518FA9716C}" type="presOf" srcId="{A16F5D80-7B6D-4A02-A32B-C04FB5E02408}" destId="{180B0761-4865-43F6-995C-69597BE8C71C}" srcOrd="0" destOrd="0" presId="urn:microsoft.com/office/officeart/2005/8/layout/pyramid1"/>
    <dgm:cxn modelId="{E4DE69C0-C173-4589-9B8A-3DDC080252F9}" type="presOf" srcId="{01864B82-E717-44D2-9798-0F07C9AFD7B1}" destId="{C67A2791-AE2B-4853-804D-868F550C2BAD}" srcOrd="0" destOrd="0" presId="urn:microsoft.com/office/officeart/2005/8/layout/pyramid1"/>
    <dgm:cxn modelId="{7C97D602-D3D9-45D3-803D-827A2FB4B12F}" srcId="{01864B82-E717-44D2-9798-0F07C9AFD7B1}" destId="{A16F5D80-7B6D-4A02-A32B-C04FB5E02408}" srcOrd="2" destOrd="0" parTransId="{9700575C-5042-4E9D-98F0-20FD0A60299A}" sibTransId="{F6045B63-942F-4704-9819-C6B6B8472096}"/>
    <dgm:cxn modelId="{994BC784-21A9-40DC-A498-A5C457C02037}" srcId="{01864B82-E717-44D2-9798-0F07C9AFD7B1}" destId="{6096AD24-07AB-441E-AD8F-E35C3C3287C8}" srcOrd="3" destOrd="0" parTransId="{DD562EA6-5636-47CF-B595-AC8E31FE13C3}" sibTransId="{F0101A96-BD47-4638-859F-C98E2AB8D98B}"/>
    <dgm:cxn modelId="{67A52257-13E9-463A-8867-163D280D410C}" type="presOf" srcId="{A16F5D80-7B6D-4A02-A32B-C04FB5E02408}" destId="{AB56E6CD-1467-4B6B-9212-56101523BCEF}" srcOrd="1" destOrd="0" presId="urn:microsoft.com/office/officeart/2005/8/layout/pyramid1"/>
    <dgm:cxn modelId="{34EE3C84-BED9-4E07-974F-5CB44D8B1022}" type="presOf" srcId="{6096AD24-07AB-441E-AD8F-E35C3C3287C8}" destId="{C7CB501F-C47F-4C46-8B4D-637EECF51848}" srcOrd="1" destOrd="0" presId="urn:microsoft.com/office/officeart/2005/8/layout/pyramid1"/>
    <dgm:cxn modelId="{AA4BFC5C-F012-4AC2-9CD7-87137C8F3E07}" type="presOf" srcId="{6096AD24-07AB-441E-AD8F-E35C3C3287C8}" destId="{670302B3-DA5B-4B60-86CC-FC442181DCF3}" srcOrd="0" destOrd="0" presId="urn:microsoft.com/office/officeart/2005/8/layout/pyramid1"/>
    <dgm:cxn modelId="{D8FB8E0E-01CD-47C6-9724-988FA36AAFF7}" type="presOf" srcId="{C21324C5-5949-4367-86A1-2156DE4664E6}" destId="{FF5BC4AC-0F2E-4F9A-94F4-13187845ECD3}" srcOrd="0" destOrd="0" presId="urn:microsoft.com/office/officeart/2005/8/layout/pyramid1"/>
    <dgm:cxn modelId="{2D63429C-966B-45B2-BCB8-97035998DC71}" srcId="{01864B82-E717-44D2-9798-0F07C9AFD7B1}" destId="{C21324C5-5949-4367-86A1-2156DE4664E6}" srcOrd="1" destOrd="0" parTransId="{5D4A2823-B55F-4EAA-AF2C-8B7F774299DD}" sibTransId="{65656B22-B8CF-45A5-A9C7-A538CC0C586C}"/>
    <dgm:cxn modelId="{4A0D0915-D7E3-48C1-B930-4CAF08E05E20}" type="presParOf" srcId="{C67A2791-AE2B-4853-804D-868F550C2BAD}" destId="{F0946707-E487-4A94-84AD-93A98E55A054}" srcOrd="0" destOrd="0" presId="urn:microsoft.com/office/officeart/2005/8/layout/pyramid1"/>
    <dgm:cxn modelId="{FE018BFF-B660-4E89-A3FB-D6483E6FD7B8}" type="presParOf" srcId="{F0946707-E487-4A94-84AD-93A98E55A054}" destId="{FE0AC894-E93D-4979-8D8E-CE396A589BC8}" srcOrd="0" destOrd="0" presId="urn:microsoft.com/office/officeart/2005/8/layout/pyramid1"/>
    <dgm:cxn modelId="{2D4C61B8-09E3-491B-975D-4CC5208619E8}" type="presParOf" srcId="{F0946707-E487-4A94-84AD-93A98E55A054}" destId="{D2B19156-4337-4F2C-B77A-126383CE512E}" srcOrd="1" destOrd="0" presId="urn:microsoft.com/office/officeart/2005/8/layout/pyramid1"/>
    <dgm:cxn modelId="{B2BF2F67-EF4D-4E97-8256-620722783A2F}" type="presParOf" srcId="{C67A2791-AE2B-4853-804D-868F550C2BAD}" destId="{92A1C53E-2061-404C-8FF7-1B7427EFC2F0}" srcOrd="1" destOrd="0" presId="urn:microsoft.com/office/officeart/2005/8/layout/pyramid1"/>
    <dgm:cxn modelId="{7A07BDF9-0E6C-4189-9147-09CF3FAAEAE1}" type="presParOf" srcId="{92A1C53E-2061-404C-8FF7-1B7427EFC2F0}" destId="{FF5BC4AC-0F2E-4F9A-94F4-13187845ECD3}" srcOrd="0" destOrd="0" presId="urn:microsoft.com/office/officeart/2005/8/layout/pyramid1"/>
    <dgm:cxn modelId="{4218C501-0499-4927-BC6E-EE4878486502}" type="presParOf" srcId="{92A1C53E-2061-404C-8FF7-1B7427EFC2F0}" destId="{ADF1C83C-1CC5-4811-861F-FF40497313C4}" srcOrd="1" destOrd="0" presId="urn:microsoft.com/office/officeart/2005/8/layout/pyramid1"/>
    <dgm:cxn modelId="{99E6C2B1-D506-42EB-9991-F3EB9AE3B43D}" type="presParOf" srcId="{C67A2791-AE2B-4853-804D-868F550C2BAD}" destId="{AC6BF3C8-575D-475F-B000-8ACD828C5003}" srcOrd="2" destOrd="0" presId="urn:microsoft.com/office/officeart/2005/8/layout/pyramid1"/>
    <dgm:cxn modelId="{5A2BF149-4715-4A72-8C75-EF1052BC8F8E}" type="presParOf" srcId="{AC6BF3C8-575D-475F-B000-8ACD828C5003}" destId="{180B0761-4865-43F6-995C-69597BE8C71C}" srcOrd="0" destOrd="0" presId="urn:microsoft.com/office/officeart/2005/8/layout/pyramid1"/>
    <dgm:cxn modelId="{2A83B74C-0D97-41ED-9780-FB12C286700D}" type="presParOf" srcId="{AC6BF3C8-575D-475F-B000-8ACD828C5003}" destId="{AB56E6CD-1467-4B6B-9212-56101523BCEF}" srcOrd="1" destOrd="0" presId="urn:microsoft.com/office/officeart/2005/8/layout/pyramid1"/>
    <dgm:cxn modelId="{A2DB44DF-1A46-4BA3-BCD1-CA2C03DF007A}" type="presParOf" srcId="{C67A2791-AE2B-4853-804D-868F550C2BAD}" destId="{D3E573B1-E108-4BF3-854A-7077E80977C6}" srcOrd="3" destOrd="0" presId="urn:microsoft.com/office/officeart/2005/8/layout/pyramid1"/>
    <dgm:cxn modelId="{1F7F21BC-67EC-43D5-80CD-A41F1287A21E}" type="presParOf" srcId="{D3E573B1-E108-4BF3-854A-7077E80977C6}" destId="{670302B3-DA5B-4B60-86CC-FC442181DCF3}" srcOrd="0" destOrd="0" presId="urn:microsoft.com/office/officeart/2005/8/layout/pyramid1"/>
    <dgm:cxn modelId="{CE5BD686-B72A-4435-B7A7-172E9512AFC3}" type="presParOf" srcId="{D3E573B1-E108-4BF3-854A-7077E80977C6}" destId="{C7CB501F-C47F-4C46-8B4D-637EECF51848}" srcOrd="1" destOrd="0" presId="urn:microsoft.com/office/officeart/2005/8/layout/pyramid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484E96-458B-4402-B64B-D17CBFB503F9}" type="doc">
      <dgm:prSet loTypeId="urn:microsoft.com/office/officeart/2005/8/layout/venn1" loCatId="relationship" qsTypeId="urn:microsoft.com/office/officeart/2005/8/quickstyle/simple1" qsCatId="simple" csTypeId="urn:microsoft.com/office/officeart/2005/8/colors/accent1_2" csCatId="accent1" phldr="1"/>
      <dgm:spPr/>
    </dgm:pt>
    <dgm:pt modelId="{196D92C8-1146-4954-9F36-7FA707292A5D}">
      <dgm:prSet phldrT="[Text]"/>
      <dgm:spPr>
        <a:solidFill>
          <a:schemeClr val="accent4">
            <a:lumMod val="60000"/>
            <a:lumOff val="40000"/>
            <a:alpha val="50000"/>
          </a:schemeClr>
        </a:solidFill>
      </dgm:spPr>
      <dgm:t>
        <a:bodyPr/>
        <a:lstStyle/>
        <a:p>
          <a:r>
            <a:rPr lang="en-GB" dirty="0" err="1" smtClean="0"/>
            <a:t>Locomotor</a:t>
          </a:r>
          <a:endParaRPr lang="en-GB" dirty="0"/>
        </a:p>
      </dgm:t>
    </dgm:pt>
    <dgm:pt modelId="{0EC136D2-8BD2-46DA-A6D0-69A39472B03F}" type="parTrans" cxnId="{B527B0A0-EC32-4F1D-9736-7D7E30B2D7F6}">
      <dgm:prSet/>
      <dgm:spPr/>
      <dgm:t>
        <a:bodyPr/>
        <a:lstStyle/>
        <a:p>
          <a:endParaRPr lang="en-GB"/>
        </a:p>
      </dgm:t>
    </dgm:pt>
    <dgm:pt modelId="{E7D2D6BA-B7EC-4773-BCB3-0E1C10524F53}" type="sibTrans" cxnId="{B527B0A0-EC32-4F1D-9736-7D7E30B2D7F6}">
      <dgm:prSet/>
      <dgm:spPr/>
      <dgm:t>
        <a:bodyPr/>
        <a:lstStyle/>
        <a:p>
          <a:endParaRPr lang="en-GB"/>
        </a:p>
      </dgm:t>
    </dgm:pt>
    <dgm:pt modelId="{5FD02F89-E147-40C7-AB2F-9829F0D59B8E}">
      <dgm:prSet phldrT="[Text]"/>
      <dgm:spPr/>
      <dgm:t>
        <a:bodyPr/>
        <a:lstStyle/>
        <a:p>
          <a:r>
            <a:rPr lang="en-GB" dirty="0" smtClean="0"/>
            <a:t>Non </a:t>
          </a:r>
          <a:r>
            <a:rPr lang="en-GB" dirty="0" err="1" smtClean="0"/>
            <a:t>Locomotor</a:t>
          </a:r>
          <a:endParaRPr lang="en-GB" dirty="0"/>
        </a:p>
      </dgm:t>
    </dgm:pt>
    <dgm:pt modelId="{343B2A7E-9BB0-4948-9698-62F0518A1913}" type="parTrans" cxnId="{FA65B1BD-9161-4446-8399-90B06925EEEE}">
      <dgm:prSet/>
      <dgm:spPr/>
      <dgm:t>
        <a:bodyPr/>
        <a:lstStyle/>
        <a:p>
          <a:endParaRPr lang="en-GB"/>
        </a:p>
      </dgm:t>
    </dgm:pt>
    <dgm:pt modelId="{C7EDA79C-1A24-465E-85AF-65F6807A3A73}" type="sibTrans" cxnId="{FA65B1BD-9161-4446-8399-90B06925EEEE}">
      <dgm:prSet/>
      <dgm:spPr/>
      <dgm:t>
        <a:bodyPr/>
        <a:lstStyle/>
        <a:p>
          <a:endParaRPr lang="en-GB"/>
        </a:p>
      </dgm:t>
    </dgm:pt>
    <dgm:pt modelId="{70C4D90B-415F-4287-9C56-756A2DE7D7F7}">
      <dgm:prSet phldrT="[Text]"/>
      <dgm:spPr>
        <a:solidFill>
          <a:schemeClr val="accent3">
            <a:lumMod val="60000"/>
            <a:lumOff val="40000"/>
            <a:alpha val="50000"/>
          </a:schemeClr>
        </a:solidFill>
      </dgm:spPr>
      <dgm:t>
        <a:bodyPr/>
        <a:lstStyle/>
        <a:p>
          <a:r>
            <a:rPr lang="en-GB" dirty="0" err="1" smtClean="0"/>
            <a:t>Maniplative</a:t>
          </a:r>
          <a:endParaRPr lang="en-GB" dirty="0"/>
        </a:p>
      </dgm:t>
    </dgm:pt>
    <dgm:pt modelId="{6C34D71E-9B0E-4D30-8016-23D273331066}" type="parTrans" cxnId="{AAEC266C-E137-4F02-A22C-200E4D94F005}">
      <dgm:prSet/>
      <dgm:spPr/>
      <dgm:t>
        <a:bodyPr/>
        <a:lstStyle/>
        <a:p>
          <a:endParaRPr lang="en-GB"/>
        </a:p>
      </dgm:t>
    </dgm:pt>
    <dgm:pt modelId="{0CE41926-206C-40C8-B94C-B760F5C96F5D}" type="sibTrans" cxnId="{AAEC266C-E137-4F02-A22C-200E4D94F005}">
      <dgm:prSet/>
      <dgm:spPr/>
      <dgm:t>
        <a:bodyPr/>
        <a:lstStyle/>
        <a:p>
          <a:endParaRPr lang="en-GB"/>
        </a:p>
      </dgm:t>
    </dgm:pt>
    <dgm:pt modelId="{F82C15E7-EADD-49B1-B137-90D299FDEC77}" type="pres">
      <dgm:prSet presAssocID="{24484E96-458B-4402-B64B-D17CBFB503F9}" presName="compositeShape" presStyleCnt="0">
        <dgm:presLayoutVars>
          <dgm:chMax val="7"/>
          <dgm:dir/>
          <dgm:resizeHandles val="exact"/>
        </dgm:presLayoutVars>
      </dgm:prSet>
      <dgm:spPr/>
    </dgm:pt>
    <dgm:pt modelId="{5BE36D3F-59F4-4C0D-B499-79B1A29B1102}" type="pres">
      <dgm:prSet presAssocID="{196D92C8-1146-4954-9F36-7FA707292A5D}" presName="circ1" presStyleLbl="vennNode1" presStyleIdx="0" presStyleCnt="3"/>
      <dgm:spPr/>
      <dgm:t>
        <a:bodyPr/>
        <a:lstStyle/>
        <a:p>
          <a:endParaRPr lang="en-GB"/>
        </a:p>
      </dgm:t>
    </dgm:pt>
    <dgm:pt modelId="{D44C85C1-760A-4652-9403-0C62C2DD8FC2}" type="pres">
      <dgm:prSet presAssocID="{196D92C8-1146-4954-9F36-7FA707292A5D}" presName="circ1Tx" presStyleLbl="revTx" presStyleIdx="0" presStyleCnt="0">
        <dgm:presLayoutVars>
          <dgm:chMax val="0"/>
          <dgm:chPref val="0"/>
          <dgm:bulletEnabled val="1"/>
        </dgm:presLayoutVars>
      </dgm:prSet>
      <dgm:spPr/>
      <dgm:t>
        <a:bodyPr/>
        <a:lstStyle/>
        <a:p>
          <a:endParaRPr lang="en-GB"/>
        </a:p>
      </dgm:t>
    </dgm:pt>
    <dgm:pt modelId="{D708027E-0568-4EAF-A4ED-D0E560BC928A}" type="pres">
      <dgm:prSet presAssocID="{5FD02F89-E147-40C7-AB2F-9829F0D59B8E}" presName="circ2" presStyleLbl="vennNode1" presStyleIdx="1" presStyleCnt="3"/>
      <dgm:spPr/>
      <dgm:t>
        <a:bodyPr/>
        <a:lstStyle/>
        <a:p>
          <a:endParaRPr lang="en-GB"/>
        </a:p>
      </dgm:t>
    </dgm:pt>
    <dgm:pt modelId="{0FF94EE7-404C-4D18-A914-9CBB63329284}" type="pres">
      <dgm:prSet presAssocID="{5FD02F89-E147-40C7-AB2F-9829F0D59B8E}" presName="circ2Tx" presStyleLbl="revTx" presStyleIdx="0" presStyleCnt="0">
        <dgm:presLayoutVars>
          <dgm:chMax val="0"/>
          <dgm:chPref val="0"/>
          <dgm:bulletEnabled val="1"/>
        </dgm:presLayoutVars>
      </dgm:prSet>
      <dgm:spPr/>
      <dgm:t>
        <a:bodyPr/>
        <a:lstStyle/>
        <a:p>
          <a:endParaRPr lang="en-GB"/>
        </a:p>
      </dgm:t>
    </dgm:pt>
    <dgm:pt modelId="{19985811-3DB9-45D1-85E3-FAEDF4E86DFD}" type="pres">
      <dgm:prSet presAssocID="{70C4D90B-415F-4287-9C56-756A2DE7D7F7}" presName="circ3" presStyleLbl="vennNode1" presStyleIdx="2" presStyleCnt="3"/>
      <dgm:spPr/>
      <dgm:t>
        <a:bodyPr/>
        <a:lstStyle/>
        <a:p>
          <a:endParaRPr lang="en-GB"/>
        </a:p>
      </dgm:t>
    </dgm:pt>
    <dgm:pt modelId="{AD13D4EE-B8D1-42EA-AD5D-EA35DAF129A4}" type="pres">
      <dgm:prSet presAssocID="{70C4D90B-415F-4287-9C56-756A2DE7D7F7}" presName="circ3Tx" presStyleLbl="revTx" presStyleIdx="0" presStyleCnt="0">
        <dgm:presLayoutVars>
          <dgm:chMax val="0"/>
          <dgm:chPref val="0"/>
          <dgm:bulletEnabled val="1"/>
        </dgm:presLayoutVars>
      </dgm:prSet>
      <dgm:spPr/>
      <dgm:t>
        <a:bodyPr/>
        <a:lstStyle/>
        <a:p>
          <a:endParaRPr lang="en-GB"/>
        </a:p>
      </dgm:t>
    </dgm:pt>
  </dgm:ptLst>
  <dgm:cxnLst>
    <dgm:cxn modelId="{FDE58432-76AC-42CC-979B-1C641FBED70C}" type="presOf" srcId="{70C4D90B-415F-4287-9C56-756A2DE7D7F7}" destId="{AD13D4EE-B8D1-42EA-AD5D-EA35DAF129A4}" srcOrd="1" destOrd="0" presId="urn:microsoft.com/office/officeart/2005/8/layout/venn1"/>
    <dgm:cxn modelId="{0FF1D04B-4C03-45CD-A77A-6C5B3E9DC3F4}" type="presOf" srcId="{70C4D90B-415F-4287-9C56-756A2DE7D7F7}" destId="{19985811-3DB9-45D1-85E3-FAEDF4E86DFD}" srcOrd="0" destOrd="0" presId="urn:microsoft.com/office/officeart/2005/8/layout/venn1"/>
    <dgm:cxn modelId="{E094B07E-9F62-4050-B345-AAC24528E7B1}" type="presOf" srcId="{196D92C8-1146-4954-9F36-7FA707292A5D}" destId="{D44C85C1-760A-4652-9403-0C62C2DD8FC2}" srcOrd="1" destOrd="0" presId="urn:microsoft.com/office/officeart/2005/8/layout/venn1"/>
    <dgm:cxn modelId="{FA65B1BD-9161-4446-8399-90B06925EEEE}" srcId="{24484E96-458B-4402-B64B-D17CBFB503F9}" destId="{5FD02F89-E147-40C7-AB2F-9829F0D59B8E}" srcOrd="1" destOrd="0" parTransId="{343B2A7E-9BB0-4948-9698-62F0518A1913}" sibTransId="{C7EDA79C-1A24-465E-85AF-65F6807A3A73}"/>
    <dgm:cxn modelId="{AAEC266C-E137-4F02-A22C-200E4D94F005}" srcId="{24484E96-458B-4402-B64B-D17CBFB503F9}" destId="{70C4D90B-415F-4287-9C56-756A2DE7D7F7}" srcOrd="2" destOrd="0" parTransId="{6C34D71E-9B0E-4D30-8016-23D273331066}" sibTransId="{0CE41926-206C-40C8-B94C-B760F5C96F5D}"/>
    <dgm:cxn modelId="{E1A62E3A-0759-4D9D-91D1-574763FF5EDE}" type="presOf" srcId="{24484E96-458B-4402-B64B-D17CBFB503F9}" destId="{F82C15E7-EADD-49B1-B137-90D299FDEC77}" srcOrd="0" destOrd="0" presId="urn:microsoft.com/office/officeart/2005/8/layout/venn1"/>
    <dgm:cxn modelId="{B527B0A0-EC32-4F1D-9736-7D7E30B2D7F6}" srcId="{24484E96-458B-4402-B64B-D17CBFB503F9}" destId="{196D92C8-1146-4954-9F36-7FA707292A5D}" srcOrd="0" destOrd="0" parTransId="{0EC136D2-8BD2-46DA-A6D0-69A39472B03F}" sibTransId="{E7D2D6BA-B7EC-4773-BCB3-0E1C10524F53}"/>
    <dgm:cxn modelId="{767F539A-E09C-4011-9951-83CB856362D7}" type="presOf" srcId="{5FD02F89-E147-40C7-AB2F-9829F0D59B8E}" destId="{D708027E-0568-4EAF-A4ED-D0E560BC928A}" srcOrd="0" destOrd="0" presId="urn:microsoft.com/office/officeart/2005/8/layout/venn1"/>
    <dgm:cxn modelId="{8EC539B0-3F64-4655-9A77-5CC1573EF53E}" type="presOf" srcId="{196D92C8-1146-4954-9F36-7FA707292A5D}" destId="{5BE36D3F-59F4-4C0D-B499-79B1A29B1102}" srcOrd="0" destOrd="0" presId="urn:microsoft.com/office/officeart/2005/8/layout/venn1"/>
    <dgm:cxn modelId="{D5A83AF4-86A5-4F85-8902-54AD52F69B0A}" type="presOf" srcId="{5FD02F89-E147-40C7-AB2F-9829F0D59B8E}" destId="{0FF94EE7-404C-4D18-A914-9CBB63329284}" srcOrd="1" destOrd="0" presId="urn:microsoft.com/office/officeart/2005/8/layout/venn1"/>
    <dgm:cxn modelId="{5BAAE9D6-44CD-4A5F-8747-0D94677974CF}" type="presParOf" srcId="{F82C15E7-EADD-49B1-B137-90D299FDEC77}" destId="{5BE36D3F-59F4-4C0D-B499-79B1A29B1102}" srcOrd="0" destOrd="0" presId="urn:microsoft.com/office/officeart/2005/8/layout/venn1"/>
    <dgm:cxn modelId="{4DD571B6-41AD-496C-98FA-8CDFD99DD9D6}" type="presParOf" srcId="{F82C15E7-EADD-49B1-B137-90D299FDEC77}" destId="{D44C85C1-760A-4652-9403-0C62C2DD8FC2}" srcOrd="1" destOrd="0" presId="urn:microsoft.com/office/officeart/2005/8/layout/venn1"/>
    <dgm:cxn modelId="{FFA1DCAB-2A41-413F-B801-9B34939E1242}" type="presParOf" srcId="{F82C15E7-EADD-49B1-B137-90D299FDEC77}" destId="{D708027E-0568-4EAF-A4ED-D0E560BC928A}" srcOrd="2" destOrd="0" presId="urn:microsoft.com/office/officeart/2005/8/layout/venn1"/>
    <dgm:cxn modelId="{DF74256F-6AE8-4318-A04F-E27DEAA2E846}" type="presParOf" srcId="{F82C15E7-EADD-49B1-B137-90D299FDEC77}" destId="{0FF94EE7-404C-4D18-A914-9CBB63329284}" srcOrd="3" destOrd="0" presId="urn:microsoft.com/office/officeart/2005/8/layout/venn1"/>
    <dgm:cxn modelId="{56210CA4-6B3B-40B8-9E8E-04B26BF1F13E}" type="presParOf" srcId="{F82C15E7-EADD-49B1-B137-90D299FDEC77}" destId="{19985811-3DB9-45D1-85E3-FAEDF4E86DFD}" srcOrd="4" destOrd="0" presId="urn:microsoft.com/office/officeart/2005/8/layout/venn1"/>
    <dgm:cxn modelId="{851766BB-FF9F-45BD-A5D7-C753B911370F}" type="presParOf" srcId="{F82C15E7-EADD-49B1-B137-90D299FDEC77}" destId="{AD13D4EE-B8D1-42EA-AD5D-EA35DAF129A4}" srcOrd="5" destOrd="0" presId="urn:microsoft.com/office/officeart/2005/8/layout/venn1"/>
  </dgm:cxnLst>
  <dgm:bg/>
  <dgm:whole/>
</dgm:dataModel>
</file>

<file path=ppt/diagrams/data3.xml><?xml version="1.0" encoding="utf-8"?>
<dgm:dataModel xmlns:dgm="http://schemas.openxmlformats.org/drawingml/2006/diagram" xmlns:a="http://schemas.openxmlformats.org/drawingml/2006/main">
  <dgm:ptLst>
    <dgm:pt modelId="{24484E96-458B-4402-B64B-D17CBFB503F9}" type="doc">
      <dgm:prSet loTypeId="urn:microsoft.com/office/officeart/2005/8/layout/venn1" loCatId="relationship" qsTypeId="urn:microsoft.com/office/officeart/2005/8/quickstyle/simple1" qsCatId="simple" csTypeId="urn:microsoft.com/office/officeart/2005/8/colors/accent1_2" csCatId="accent1" phldr="1"/>
      <dgm:spPr/>
    </dgm:pt>
    <dgm:pt modelId="{196D92C8-1146-4954-9F36-7FA707292A5D}">
      <dgm:prSet phldrT="[Text]"/>
      <dgm:spPr>
        <a:solidFill>
          <a:schemeClr val="accent4">
            <a:lumMod val="60000"/>
            <a:lumOff val="40000"/>
            <a:alpha val="50000"/>
          </a:schemeClr>
        </a:solidFill>
      </dgm:spPr>
      <dgm:t>
        <a:bodyPr/>
        <a:lstStyle/>
        <a:p>
          <a:r>
            <a:rPr lang="en-GB" dirty="0" err="1" smtClean="0"/>
            <a:t>Locomotor</a:t>
          </a:r>
          <a:endParaRPr lang="en-GB" dirty="0"/>
        </a:p>
      </dgm:t>
    </dgm:pt>
    <dgm:pt modelId="{0EC136D2-8BD2-46DA-A6D0-69A39472B03F}" type="parTrans" cxnId="{B527B0A0-EC32-4F1D-9736-7D7E30B2D7F6}">
      <dgm:prSet/>
      <dgm:spPr/>
      <dgm:t>
        <a:bodyPr/>
        <a:lstStyle/>
        <a:p>
          <a:endParaRPr lang="en-GB"/>
        </a:p>
      </dgm:t>
    </dgm:pt>
    <dgm:pt modelId="{E7D2D6BA-B7EC-4773-BCB3-0E1C10524F53}" type="sibTrans" cxnId="{B527B0A0-EC32-4F1D-9736-7D7E30B2D7F6}">
      <dgm:prSet/>
      <dgm:spPr/>
      <dgm:t>
        <a:bodyPr/>
        <a:lstStyle/>
        <a:p>
          <a:endParaRPr lang="en-GB"/>
        </a:p>
      </dgm:t>
    </dgm:pt>
    <dgm:pt modelId="{5FD02F89-E147-40C7-AB2F-9829F0D59B8E}">
      <dgm:prSet phldrT="[Text]"/>
      <dgm:spPr/>
      <dgm:t>
        <a:bodyPr/>
        <a:lstStyle/>
        <a:p>
          <a:r>
            <a:rPr lang="en-GB" dirty="0" smtClean="0"/>
            <a:t>Non </a:t>
          </a:r>
          <a:r>
            <a:rPr lang="en-GB" dirty="0" err="1" smtClean="0"/>
            <a:t>Locomotor</a:t>
          </a:r>
          <a:endParaRPr lang="en-GB" dirty="0"/>
        </a:p>
      </dgm:t>
    </dgm:pt>
    <dgm:pt modelId="{343B2A7E-9BB0-4948-9698-62F0518A1913}" type="parTrans" cxnId="{FA65B1BD-9161-4446-8399-90B06925EEEE}">
      <dgm:prSet/>
      <dgm:spPr/>
      <dgm:t>
        <a:bodyPr/>
        <a:lstStyle/>
        <a:p>
          <a:endParaRPr lang="en-GB"/>
        </a:p>
      </dgm:t>
    </dgm:pt>
    <dgm:pt modelId="{C7EDA79C-1A24-465E-85AF-65F6807A3A73}" type="sibTrans" cxnId="{FA65B1BD-9161-4446-8399-90B06925EEEE}">
      <dgm:prSet/>
      <dgm:spPr/>
      <dgm:t>
        <a:bodyPr/>
        <a:lstStyle/>
        <a:p>
          <a:endParaRPr lang="en-GB"/>
        </a:p>
      </dgm:t>
    </dgm:pt>
    <dgm:pt modelId="{70C4D90B-415F-4287-9C56-756A2DE7D7F7}">
      <dgm:prSet phldrT="[Text]"/>
      <dgm:spPr>
        <a:solidFill>
          <a:schemeClr val="accent3">
            <a:lumMod val="60000"/>
            <a:lumOff val="40000"/>
            <a:alpha val="50000"/>
          </a:schemeClr>
        </a:solidFill>
      </dgm:spPr>
      <dgm:t>
        <a:bodyPr/>
        <a:lstStyle/>
        <a:p>
          <a:r>
            <a:rPr lang="en-GB" dirty="0" err="1" smtClean="0"/>
            <a:t>Maniplative</a:t>
          </a:r>
          <a:endParaRPr lang="en-GB" dirty="0"/>
        </a:p>
      </dgm:t>
    </dgm:pt>
    <dgm:pt modelId="{6C34D71E-9B0E-4D30-8016-23D273331066}" type="parTrans" cxnId="{AAEC266C-E137-4F02-A22C-200E4D94F005}">
      <dgm:prSet/>
      <dgm:spPr/>
      <dgm:t>
        <a:bodyPr/>
        <a:lstStyle/>
        <a:p>
          <a:endParaRPr lang="en-GB"/>
        </a:p>
      </dgm:t>
    </dgm:pt>
    <dgm:pt modelId="{0CE41926-206C-40C8-B94C-B760F5C96F5D}" type="sibTrans" cxnId="{AAEC266C-E137-4F02-A22C-200E4D94F005}">
      <dgm:prSet/>
      <dgm:spPr/>
      <dgm:t>
        <a:bodyPr/>
        <a:lstStyle/>
        <a:p>
          <a:endParaRPr lang="en-GB"/>
        </a:p>
      </dgm:t>
    </dgm:pt>
    <dgm:pt modelId="{F82C15E7-EADD-49B1-B137-90D299FDEC77}" type="pres">
      <dgm:prSet presAssocID="{24484E96-458B-4402-B64B-D17CBFB503F9}" presName="compositeShape" presStyleCnt="0">
        <dgm:presLayoutVars>
          <dgm:chMax val="7"/>
          <dgm:dir/>
          <dgm:resizeHandles val="exact"/>
        </dgm:presLayoutVars>
      </dgm:prSet>
      <dgm:spPr/>
    </dgm:pt>
    <dgm:pt modelId="{5BE36D3F-59F4-4C0D-B499-79B1A29B1102}" type="pres">
      <dgm:prSet presAssocID="{196D92C8-1146-4954-9F36-7FA707292A5D}" presName="circ1" presStyleLbl="vennNode1" presStyleIdx="0" presStyleCnt="3"/>
      <dgm:spPr/>
      <dgm:t>
        <a:bodyPr/>
        <a:lstStyle/>
        <a:p>
          <a:endParaRPr lang="en-GB"/>
        </a:p>
      </dgm:t>
    </dgm:pt>
    <dgm:pt modelId="{D44C85C1-760A-4652-9403-0C62C2DD8FC2}" type="pres">
      <dgm:prSet presAssocID="{196D92C8-1146-4954-9F36-7FA707292A5D}" presName="circ1Tx" presStyleLbl="revTx" presStyleIdx="0" presStyleCnt="0">
        <dgm:presLayoutVars>
          <dgm:chMax val="0"/>
          <dgm:chPref val="0"/>
          <dgm:bulletEnabled val="1"/>
        </dgm:presLayoutVars>
      </dgm:prSet>
      <dgm:spPr/>
      <dgm:t>
        <a:bodyPr/>
        <a:lstStyle/>
        <a:p>
          <a:endParaRPr lang="en-GB"/>
        </a:p>
      </dgm:t>
    </dgm:pt>
    <dgm:pt modelId="{D708027E-0568-4EAF-A4ED-D0E560BC928A}" type="pres">
      <dgm:prSet presAssocID="{5FD02F89-E147-40C7-AB2F-9829F0D59B8E}" presName="circ2" presStyleLbl="vennNode1" presStyleIdx="1" presStyleCnt="3"/>
      <dgm:spPr/>
      <dgm:t>
        <a:bodyPr/>
        <a:lstStyle/>
        <a:p>
          <a:endParaRPr lang="en-GB"/>
        </a:p>
      </dgm:t>
    </dgm:pt>
    <dgm:pt modelId="{0FF94EE7-404C-4D18-A914-9CBB63329284}" type="pres">
      <dgm:prSet presAssocID="{5FD02F89-E147-40C7-AB2F-9829F0D59B8E}" presName="circ2Tx" presStyleLbl="revTx" presStyleIdx="0" presStyleCnt="0">
        <dgm:presLayoutVars>
          <dgm:chMax val="0"/>
          <dgm:chPref val="0"/>
          <dgm:bulletEnabled val="1"/>
        </dgm:presLayoutVars>
      </dgm:prSet>
      <dgm:spPr/>
      <dgm:t>
        <a:bodyPr/>
        <a:lstStyle/>
        <a:p>
          <a:endParaRPr lang="en-GB"/>
        </a:p>
      </dgm:t>
    </dgm:pt>
    <dgm:pt modelId="{19985811-3DB9-45D1-85E3-FAEDF4E86DFD}" type="pres">
      <dgm:prSet presAssocID="{70C4D90B-415F-4287-9C56-756A2DE7D7F7}" presName="circ3" presStyleLbl="vennNode1" presStyleIdx="2" presStyleCnt="3"/>
      <dgm:spPr/>
      <dgm:t>
        <a:bodyPr/>
        <a:lstStyle/>
        <a:p>
          <a:endParaRPr lang="en-GB"/>
        </a:p>
      </dgm:t>
    </dgm:pt>
    <dgm:pt modelId="{AD13D4EE-B8D1-42EA-AD5D-EA35DAF129A4}" type="pres">
      <dgm:prSet presAssocID="{70C4D90B-415F-4287-9C56-756A2DE7D7F7}" presName="circ3Tx" presStyleLbl="revTx" presStyleIdx="0" presStyleCnt="0">
        <dgm:presLayoutVars>
          <dgm:chMax val="0"/>
          <dgm:chPref val="0"/>
          <dgm:bulletEnabled val="1"/>
        </dgm:presLayoutVars>
      </dgm:prSet>
      <dgm:spPr/>
      <dgm:t>
        <a:bodyPr/>
        <a:lstStyle/>
        <a:p>
          <a:endParaRPr lang="en-GB"/>
        </a:p>
      </dgm:t>
    </dgm:pt>
  </dgm:ptLst>
  <dgm:cxnLst>
    <dgm:cxn modelId="{D5C5151D-0C56-4EA5-88F4-DF6A5DD0CDF4}" type="presOf" srcId="{196D92C8-1146-4954-9F36-7FA707292A5D}" destId="{5BE36D3F-59F4-4C0D-B499-79B1A29B1102}" srcOrd="0" destOrd="0" presId="urn:microsoft.com/office/officeart/2005/8/layout/venn1"/>
    <dgm:cxn modelId="{27D153E3-2E67-42A5-BB0F-E41EFA7AF7FE}" type="presOf" srcId="{70C4D90B-415F-4287-9C56-756A2DE7D7F7}" destId="{19985811-3DB9-45D1-85E3-FAEDF4E86DFD}" srcOrd="0" destOrd="0" presId="urn:microsoft.com/office/officeart/2005/8/layout/venn1"/>
    <dgm:cxn modelId="{FA65B1BD-9161-4446-8399-90B06925EEEE}" srcId="{24484E96-458B-4402-B64B-D17CBFB503F9}" destId="{5FD02F89-E147-40C7-AB2F-9829F0D59B8E}" srcOrd="1" destOrd="0" parTransId="{343B2A7E-9BB0-4948-9698-62F0518A1913}" sibTransId="{C7EDA79C-1A24-465E-85AF-65F6807A3A73}"/>
    <dgm:cxn modelId="{3E203A39-E513-4F8E-BDAF-32A5A431C730}" type="presOf" srcId="{5FD02F89-E147-40C7-AB2F-9829F0D59B8E}" destId="{0FF94EE7-404C-4D18-A914-9CBB63329284}" srcOrd="1" destOrd="0" presId="urn:microsoft.com/office/officeart/2005/8/layout/venn1"/>
    <dgm:cxn modelId="{4F1EC871-41C0-4E97-BEB1-3B984FBE53EA}" type="presOf" srcId="{24484E96-458B-4402-B64B-D17CBFB503F9}" destId="{F82C15E7-EADD-49B1-B137-90D299FDEC77}" srcOrd="0" destOrd="0" presId="urn:microsoft.com/office/officeart/2005/8/layout/venn1"/>
    <dgm:cxn modelId="{AAEC266C-E137-4F02-A22C-200E4D94F005}" srcId="{24484E96-458B-4402-B64B-D17CBFB503F9}" destId="{70C4D90B-415F-4287-9C56-756A2DE7D7F7}" srcOrd="2" destOrd="0" parTransId="{6C34D71E-9B0E-4D30-8016-23D273331066}" sibTransId="{0CE41926-206C-40C8-B94C-B760F5C96F5D}"/>
    <dgm:cxn modelId="{B527B0A0-EC32-4F1D-9736-7D7E30B2D7F6}" srcId="{24484E96-458B-4402-B64B-D17CBFB503F9}" destId="{196D92C8-1146-4954-9F36-7FA707292A5D}" srcOrd="0" destOrd="0" parTransId="{0EC136D2-8BD2-46DA-A6D0-69A39472B03F}" sibTransId="{E7D2D6BA-B7EC-4773-BCB3-0E1C10524F53}"/>
    <dgm:cxn modelId="{234581E0-7308-4C72-814E-6CE42C97CC98}" type="presOf" srcId="{70C4D90B-415F-4287-9C56-756A2DE7D7F7}" destId="{AD13D4EE-B8D1-42EA-AD5D-EA35DAF129A4}" srcOrd="1" destOrd="0" presId="urn:microsoft.com/office/officeart/2005/8/layout/venn1"/>
    <dgm:cxn modelId="{2A0120CD-2906-4CDA-8689-27CAEC7FA982}" type="presOf" srcId="{196D92C8-1146-4954-9F36-7FA707292A5D}" destId="{D44C85C1-760A-4652-9403-0C62C2DD8FC2}" srcOrd="1" destOrd="0" presId="urn:microsoft.com/office/officeart/2005/8/layout/venn1"/>
    <dgm:cxn modelId="{5998324F-40E3-4A9F-A073-F2A2DFE49026}" type="presOf" srcId="{5FD02F89-E147-40C7-AB2F-9829F0D59B8E}" destId="{D708027E-0568-4EAF-A4ED-D0E560BC928A}" srcOrd="0" destOrd="0" presId="urn:microsoft.com/office/officeart/2005/8/layout/venn1"/>
    <dgm:cxn modelId="{731CD8E1-39BB-4BAE-8E2A-BD40E55BD57D}" type="presParOf" srcId="{F82C15E7-EADD-49B1-B137-90D299FDEC77}" destId="{5BE36D3F-59F4-4C0D-B499-79B1A29B1102}" srcOrd="0" destOrd="0" presId="urn:microsoft.com/office/officeart/2005/8/layout/venn1"/>
    <dgm:cxn modelId="{432F5714-04B6-49BF-93D3-6352C33A8F9A}" type="presParOf" srcId="{F82C15E7-EADD-49B1-B137-90D299FDEC77}" destId="{D44C85C1-760A-4652-9403-0C62C2DD8FC2}" srcOrd="1" destOrd="0" presId="urn:microsoft.com/office/officeart/2005/8/layout/venn1"/>
    <dgm:cxn modelId="{C2CA24B1-E776-4CD6-9476-52122D0D53AB}" type="presParOf" srcId="{F82C15E7-EADD-49B1-B137-90D299FDEC77}" destId="{D708027E-0568-4EAF-A4ED-D0E560BC928A}" srcOrd="2" destOrd="0" presId="urn:microsoft.com/office/officeart/2005/8/layout/venn1"/>
    <dgm:cxn modelId="{9CD97EE4-FCC9-45CE-B10E-A177E4195C7C}" type="presParOf" srcId="{F82C15E7-EADD-49B1-B137-90D299FDEC77}" destId="{0FF94EE7-404C-4D18-A914-9CBB63329284}" srcOrd="3" destOrd="0" presId="urn:microsoft.com/office/officeart/2005/8/layout/venn1"/>
    <dgm:cxn modelId="{345CCEED-9B72-4141-9469-0444453D9E64}" type="presParOf" srcId="{F82C15E7-EADD-49B1-B137-90D299FDEC77}" destId="{19985811-3DB9-45D1-85E3-FAEDF4E86DFD}" srcOrd="4" destOrd="0" presId="urn:microsoft.com/office/officeart/2005/8/layout/venn1"/>
    <dgm:cxn modelId="{F051E899-57FF-483E-86A6-AC0D6D293ABC}" type="presParOf" srcId="{F82C15E7-EADD-49B1-B137-90D299FDEC77}" destId="{AD13D4EE-B8D1-42EA-AD5D-EA35DAF129A4}" srcOrd="5" destOrd="0" presId="urn:microsoft.com/office/officeart/2005/8/layout/venn1"/>
  </dgm:cxnLst>
  <dgm:bg/>
  <dgm:whole/>
</dgm:dataModel>
</file>

<file path=ppt/diagrams/data4.xml><?xml version="1.0" encoding="utf-8"?>
<dgm:dataModel xmlns:dgm="http://schemas.openxmlformats.org/drawingml/2006/diagram" xmlns:a="http://schemas.openxmlformats.org/drawingml/2006/main">
  <dgm:ptLst>
    <dgm:pt modelId="{51575A00-65D6-45F2-A35E-080C235C4160}" type="doc">
      <dgm:prSet loTypeId="urn:microsoft.com/office/officeart/2005/8/layout/gear1" loCatId="process" qsTypeId="urn:microsoft.com/office/officeart/2005/8/quickstyle/simple5" qsCatId="simple" csTypeId="urn:microsoft.com/office/officeart/2005/8/colors/colorful2" csCatId="colorful" phldr="1"/>
      <dgm:spPr/>
    </dgm:pt>
    <dgm:pt modelId="{5FDC393B-3704-4BC9-97EE-2B508298027A}">
      <dgm:prSet phldrT="[Text]"/>
      <dgm:spPr/>
      <dgm:t>
        <a:bodyPr/>
        <a:lstStyle/>
        <a:p>
          <a:r>
            <a:rPr lang="en-GB" dirty="0" smtClean="0"/>
            <a:t>Physical</a:t>
          </a:r>
          <a:endParaRPr lang="en-GB" dirty="0"/>
        </a:p>
      </dgm:t>
    </dgm:pt>
    <dgm:pt modelId="{B33BF733-0AEF-4DC2-B323-2829AA4F76B7}" type="parTrans" cxnId="{B8B01D9B-60FE-47E9-BEA5-2664CC5315F8}">
      <dgm:prSet/>
      <dgm:spPr/>
      <dgm:t>
        <a:bodyPr/>
        <a:lstStyle/>
        <a:p>
          <a:endParaRPr lang="en-GB"/>
        </a:p>
      </dgm:t>
    </dgm:pt>
    <dgm:pt modelId="{712D3E9E-0E2F-4E53-BB6B-82A53DA45E8F}" type="sibTrans" cxnId="{B8B01D9B-60FE-47E9-BEA5-2664CC5315F8}">
      <dgm:prSet/>
      <dgm:spPr/>
      <dgm:t>
        <a:bodyPr/>
        <a:lstStyle/>
        <a:p>
          <a:endParaRPr lang="en-GB"/>
        </a:p>
      </dgm:t>
    </dgm:pt>
    <dgm:pt modelId="{808DCB75-BBBD-49CF-A9B0-5A85B4C8CAAC}">
      <dgm:prSet phldrT="[Text]"/>
      <dgm:spPr/>
      <dgm:t>
        <a:bodyPr/>
        <a:lstStyle/>
        <a:p>
          <a:r>
            <a:rPr lang="en-GB" dirty="0" smtClean="0"/>
            <a:t>Cognitive</a:t>
          </a:r>
          <a:endParaRPr lang="en-GB" dirty="0"/>
        </a:p>
      </dgm:t>
    </dgm:pt>
    <dgm:pt modelId="{549592E7-3267-4F89-9B7C-9F95C26D36B3}" type="parTrans" cxnId="{B9070B43-0F96-42BF-B7C5-1A0CA085A3C5}">
      <dgm:prSet/>
      <dgm:spPr/>
      <dgm:t>
        <a:bodyPr/>
        <a:lstStyle/>
        <a:p>
          <a:endParaRPr lang="en-GB"/>
        </a:p>
      </dgm:t>
    </dgm:pt>
    <dgm:pt modelId="{910AEA8E-7F36-44FE-AAF8-B0F6980EE9D4}" type="sibTrans" cxnId="{B9070B43-0F96-42BF-B7C5-1A0CA085A3C5}">
      <dgm:prSet/>
      <dgm:spPr/>
      <dgm:t>
        <a:bodyPr/>
        <a:lstStyle/>
        <a:p>
          <a:endParaRPr lang="en-GB"/>
        </a:p>
      </dgm:t>
    </dgm:pt>
    <dgm:pt modelId="{18082E52-F69E-4FF4-94B1-07E3ABCE2CD5}">
      <dgm:prSet phldrT="[Text]"/>
      <dgm:spPr/>
      <dgm:t>
        <a:bodyPr/>
        <a:lstStyle/>
        <a:p>
          <a:r>
            <a:rPr lang="en-GB" dirty="0" smtClean="0"/>
            <a:t>Social /Emotional</a:t>
          </a:r>
          <a:endParaRPr lang="en-GB" dirty="0"/>
        </a:p>
      </dgm:t>
    </dgm:pt>
    <dgm:pt modelId="{3EA1393D-6503-42F5-AF05-CA6AE3E67293}" type="parTrans" cxnId="{24C1B7B9-2BEB-45D1-9A50-C50EB6AC36DB}">
      <dgm:prSet/>
      <dgm:spPr/>
      <dgm:t>
        <a:bodyPr/>
        <a:lstStyle/>
        <a:p>
          <a:endParaRPr lang="en-GB"/>
        </a:p>
      </dgm:t>
    </dgm:pt>
    <dgm:pt modelId="{5EBA4E20-A161-426B-A712-DF9D7A1E0F74}" type="sibTrans" cxnId="{24C1B7B9-2BEB-45D1-9A50-C50EB6AC36DB}">
      <dgm:prSet/>
      <dgm:spPr/>
      <dgm:t>
        <a:bodyPr/>
        <a:lstStyle/>
        <a:p>
          <a:endParaRPr lang="en-GB"/>
        </a:p>
      </dgm:t>
    </dgm:pt>
    <dgm:pt modelId="{BDC6C912-0FEE-407A-9D1B-C249495BD45E}" type="pres">
      <dgm:prSet presAssocID="{51575A00-65D6-45F2-A35E-080C235C4160}" presName="composite" presStyleCnt="0">
        <dgm:presLayoutVars>
          <dgm:chMax val="3"/>
          <dgm:animLvl val="lvl"/>
          <dgm:resizeHandles val="exact"/>
        </dgm:presLayoutVars>
      </dgm:prSet>
      <dgm:spPr/>
    </dgm:pt>
    <dgm:pt modelId="{25AE45A3-2947-47E1-8046-EF3CA426CD19}" type="pres">
      <dgm:prSet presAssocID="{5FDC393B-3704-4BC9-97EE-2B508298027A}" presName="gear1" presStyleLbl="node1" presStyleIdx="0" presStyleCnt="3">
        <dgm:presLayoutVars>
          <dgm:chMax val="1"/>
          <dgm:bulletEnabled val="1"/>
        </dgm:presLayoutVars>
      </dgm:prSet>
      <dgm:spPr/>
      <dgm:t>
        <a:bodyPr/>
        <a:lstStyle/>
        <a:p>
          <a:endParaRPr lang="en-GB"/>
        </a:p>
      </dgm:t>
    </dgm:pt>
    <dgm:pt modelId="{ABFE0E4F-9C8E-4898-9688-47F49DA44894}" type="pres">
      <dgm:prSet presAssocID="{5FDC393B-3704-4BC9-97EE-2B508298027A}" presName="gear1srcNode" presStyleLbl="node1" presStyleIdx="0" presStyleCnt="3"/>
      <dgm:spPr/>
      <dgm:t>
        <a:bodyPr/>
        <a:lstStyle/>
        <a:p>
          <a:endParaRPr lang="en-GB"/>
        </a:p>
      </dgm:t>
    </dgm:pt>
    <dgm:pt modelId="{46C2CA06-8E4B-431A-A4AA-EAC8DAFA7544}" type="pres">
      <dgm:prSet presAssocID="{5FDC393B-3704-4BC9-97EE-2B508298027A}" presName="gear1dstNode" presStyleLbl="node1" presStyleIdx="0" presStyleCnt="3"/>
      <dgm:spPr/>
      <dgm:t>
        <a:bodyPr/>
        <a:lstStyle/>
        <a:p>
          <a:endParaRPr lang="en-GB"/>
        </a:p>
      </dgm:t>
    </dgm:pt>
    <dgm:pt modelId="{75992CD2-C68F-47D1-975A-2A95195BAC5E}" type="pres">
      <dgm:prSet presAssocID="{808DCB75-BBBD-49CF-A9B0-5A85B4C8CAAC}" presName="gear2" presStyleLbl="node1" presStyleIdx="1" presStyleCnt="3">
        <dgm:presLayoutVars>
          <dgm:chMax val="1"/>
          <dgm:bulletEnabled val="1"/>
        </dgm:presLayoutVars>
      </dgm:prSet>
      <dgm:spPr/>
      <dgm:t>
        <a:bodyPr/>
        <a:lstStyle/>
        <a:p>
          <a:endParaRPr lang="en-GB"/>
        </a:p>
      </dgm:t>
    </dgm:pt>
    <dgm:pt modelId="{767656AF-886A-461C-B531-DA086E672459}" type="pres">
      <dgm:prSet presAssocID="{808DCB75-BBBD-49CF-A9B0-5A85B4C8CAAC}" presName="gear2srcNode" presStyleLbl="node1" presStyleIdx="1" presStyleCnt="3"/>
      <dgm:spPr/>
      <dgm:t>
        <a:bodyPr/>
        <a:lstStyle/>
        <a:p>
          <a:endParaRPr lang="en-GB"/>
        </a:p>
      </dgm:t>
    </dgm:pt>
    <dgm:pt modelId="{B23C36C5-F5EE-4A0C-BC50-AF55C8EA6F35}" type="pres">
      <dgm:prSet presAssocID="{808DCB75-BBBD-49CF-A9B0-5A85B4C8CAAC}" presName="gear2dstNode" presStyleLbl="node1" presStyleIdx="1" presStyleCnt="3"/>
      <dgm:spPr/>
      <dgm:t>
        <a:bodyPr/>
        <a:lstStyle/>
        <a:p>
          <a:endParaRPr lang="en-GB"/>
        </a:p>
      </dgm:t>
    </dgm:pt>
    <dgm:pt modelId="{6B33C701-0613-4839-A804-571DC7FD60CA}" type="pres">
      <dgm:prSet presAssocID="{18082E52-F69E-4FF4-94B1-07E3ABCE2CD5}" presName="gear3" presStyleLbl="node1" presStyleIdx="2" presStyleCnt="3"/>
      <dgm:spPr/>
      <dgm:t>
        <a:bodyPr/>
        <a:lstStyle/>
        <a:p>
          <a:endParaRPr lang="en-GB"/>
        </a:p>
      </dgm:t>
    </dgm:pt>
    <dgm:pt modelId="{3201B952-DA63-4C64-BE20-8E993A56AAEB}" type="pres">
      <dgm:prSet presAssocID="{18082E52-F69E-4FF4-94B1-07E3ABCE2CD5}" presName="gear3tx" presStyleLbl="node1" presStyleIdx="2" presStyleCnt="3">
        <dgm:presLayoutVars>
          <dgm:chMax val="1"/>
          <dgm:bulletEnabled val="1"/>
        </dgm:presLayoutVars>
      </dgm:prSet>
      <dgm:spPr/>
      <dgm:t>
        <a:bodyPr/>
        <a:lstStyle/>
        <a:p>
          <a:endParaRPr lang="en-GB"/>
        </a:p>
      </dgm:t>
    </dgm:pt>
    <dgm:pt modelId="{C78A01DD-AFAF-4040-9218-5A59390737C1}" type="pres">
      <dgm:prSet presAssocID="{18082E52-F69E-4FF4-94B1-07E3ABCE2CD5}" presName="gear3srcNode" presStyleLbl="node1" presStyleIdx="2" presStyleCnt="3"/>
      <dgm:spPr/>
      <dgm:t>
        <a:bodyPr/>
        <a:lstStyle/>
        <a:p>
          <a:endParaRPr lang="en-GB"/>
        </a:p>
      </dgm:t>
    </dgm:pt>
    <dgm:pt modelId="{67C817E2-A0DF-42BE-AADD-45FA79592B27}" type="pres">
      <dgm:prSet presAssocID="{18082E52-F69E-4FF4-94B1-07E3ABCE2CD5}" presName="gear3dstNode" presStyleLbl="node1" presStyleIdx="2" presStyleCnt="3"/>
      <dgm:spPr/>
      <dgm:t>
        <a:bodyPr/>
        <a:lstStyle/>
        <a:p>
          <a:endParaRPr lang="en-GB"/>
        </a:p>
      </dgm:t>
    </dgm:pt>
    <dgm:pt modelId="{F6E0057D-FF03-4AE2-8FC4-686690FFA8B0}" type="pres">
      <dgm:prSet presAssocID="{712D3E9E-0E2F-4E53-BB6B-82A53DA45E8F}" presName="connector1" presStyleLbl="sibTrans2D1" presStyleIdx="0" presStyleCnt="3"/>
      <dgm:spPr/>
      <dgm:t>
        <a:bodyPr/>
        <a:lstStyle/>
        <a:p>
          <a:endParaRPr lang="en-GB"/>
        </a:p>
      </dgm:t>
    </dgm:pt>
    <dgm:pt modelId="{A4758DFA-F0A5-44C0-8B17-9381990C6982}" type="pres">
      <dgm:prSet presAssocID="{910AEA8E-7F36-44FE-AAF8-B0F6980EE9D4}" presName="connector2" presStyleLbl="sibTrans2D1" presStyleIdx="1" presStyleCnt="3"/>
      <dgm:spPr/>
      <dgm:t>
        <a:bodyPr/>
        <a:lstStyle/>
        <a:p>
          <a:endParaRPr lang="en-GB"/>
        </a:p>
      </dgm:t>
    </dgm:pt>
    <dgm:pt modelId="{2537AAE3-A49B-466D-8E6F-71EA55AF2AA0}" type="pres">
      <dgm:prSet presAssocID="{5EBA4E20-A161-426B-A712-DF9D7A1E0F74}" presName="connector3" presStyleLbl="sibTrans2D1" presStyleIdx="2" presStyleCnt="3"/>
      <dgm:spPr/>
      <dgm:t>
        <a:bodyPr/>
        <a:lstStyle/>
        <a:p>
          <a:endParaRPr lang="en-GB"/>
        </a:p>
      </dgm:t>
    </dgm:pt>
  </dgm:ptLst>
  <dgm:cxnLst>
    <dgm:cxn modelId="{849702C5-ACB9-4140-BB7C-8EFF1A9BFCD2}" type="presOf" srcId="{5FDC393B-3704-4BC9-97EE-2B508298027A}" destId="{46C2CA06-8E4B-431A-A4AA-EAC8DAFA7544}" srcOrd="2" destOrd="0" presId="urn:microsoft.com/office/officeart/2005/8/layout/gear1"/>
    <dgm:cxn modelId="{BEBC745A-B6D8-4501-9688-F2A9F8976FF8}" type="presOf" srcId="{808DCB75-BBBD-49CF-A9B0-5A85B4C8CAAC}" destId="{B23C36C5-F5EE-4A0C-BC50-AF55C8EA6F35}" srcOrd="2" destOrd="0" presId="urn:microsoft.com/office/officeart/2005/8/layout/gear1"/>
    <dgm:cxn modelId="{530A7883-63D0-4B0C-A589-F9D678E60E44}" type="presOf" srcId="{712D3E9E-0E2F-4E53-BB6B-82A53DA45E8F}" destId="{F6E0057D-FF03-4AE2-8FC4-686690FFA8B0}" srcOrd="0" destOrd="0" presId="urn:microsoft.com/office/officeart/2005/8/layout/gear1"/>
    <dgm:cxn modelId="{4B302B8D-3DE4-4C3D-9E84-37C6C80CDAD5}" type="presOf" srcId="{18082E52-F69E-4FF4-94B1-07E3ABCE2CD5}" destId="{67C817E2-A0DF-42BE-AADD-45FA79592B27}" srcOrd="3" destOrd="0" presId="urn:microsoft.com/office/officeart/2005/8/layout/gear1"/>
    <dgm:cxn modelId="{0F7C1880-C97F-4E4A-B436-87700A3FE029}" type="presOf" srcId="{808DCB75-BBBD-49CF-A9B0-5A85B4C8CAAC}" destId="{767656AF-886A-461C-B531-DA086E672459}" srcOrd="1" destOrd="0" presId="urn:microsoft.com/office/officeart/2005/8/layout/gear1"/>
    <dgm:cxn modelId="{315CA1E5-A8ED-45F7-85FD-3249A34E892B}" type="presOf" srcId="{18082E52-F69E-4FF4-94B1-07E3ABCE2CD5}" destId="{C78A01DD-AFAF-4040-9218-5A59390737C1}" srcOrd="2" destOrd="0" presId="urn:microsoft.com/office/officeart/2005/8/layout/gear1"/>
    <dgm:cxn modelId="{FFB1B796-4EB4-4B3E-8F9E-DE90827394C8}" type="presOf" srcId="{5EBA4E20-A161-426B-A712-DF9D7A1E0F74}" destId="{2537AAE3-A49B-466D-8E6F-71EA55AF2AA0}" srcOrd="0" destOrd="0" presId="urn:microsoft.com/office/officeart/2005/8/layout/gear1"/>
    <dgm:cxn modelId="{B9070B43-0F96-42BF-B7C5-1A0CA085A3C5}" srcId="{51575A00-65D6-45F2-A35E-080C235C4160}" destId="{808DCB75-BBBD-49CF-A9B0-5A85B4C8CAAC}" srcOrd="1" destOrd="0" parTransId="{549592E7-3267-4F89-9B7C-9F95C26D36B3}" sibTransId="{910AEA8E-7F36-44FE-AAF8-B0F6980EE9D4}"/>
    <dgm:cxn modelId="{2994D7FE-BC9A-4F9F-8160-E08476007F48}" type="presOf" srcId="{910AEA8E-7F36-44FE-AAF8-B0F6980EE9D4}" destId="{A4758DFA-F0A5-44C0-8B17-9381990C6982}" srcOrd="0" destOrd="0" presId="urn:microsoft.com/office/officeart/2005/8/layout/gear1"/>
    <dgm:cxn modelId="{72A8C258-0C23-476D-BE80-51113FFD238E}" type="presOf" srcId="{5FDC393B-3704-4BC9-97EE-2B508298027A}" destId="{ABFE0E4F-9C8E-4898-9688-47F49DA44894}" srcOrd="1" destOrd="0" presId="urn:microsoft.com/office/officeart/2005/8/layout/gear1"/>
    <dgm:cxn modelId="{1DAE2648-CD9F-4138-8F3E-CE76C5F816D1}" type="presOf" srcId="{18082E52-F69E-4FF4-94B1-07E3ABCE2CD5}" destId="{6B33C701-0613-4839-A804-571DC7FD60CA}" srcOrd="0" destOrd="0" presId="urn:microsoft.com/office/officeart/2005/8/layout/gear1"/>
    <dgm:cxn modelId="{21E0A255-9110-4A4A-A227-DF016A443593}" type="presOf" srcId="{5FDC393B-3704-4BC9-97EE-2B508298027A}" destId="{25AE45A3-2947-47E1-8046-EF3CA426CD19}" srcOrd="0" destOrd="0" presId="urn:microsoft.com/office/officeart/2005/8/layout/gear1"/>
    <dgm:cxn modelId="{8184E143-F357-4717-A909-B76430794881}" type="presOf" srcId="{808DCB75-BBBD-49CF-A9B0-5A85B4C8CAAC}" destId="{75992CD2-C68F-47D1-975A-2A95195BAC5E}" srcOrd="0" destOrd="0" presId="urn:microsoft.com/office/officeart/2005/8/layout/gear1"/>
    <dgm:cxn modelId="{24C1B7B9-2BEB-45D1-9A50-C50EB6AC36DB}" srcId="{51575A00-65D6-45F2-A35E-080C235C4160}" destId="{18082E52-F69E-4FF4-94B1-07E3ABCE2CD5}" srcOrd="2" destOrd="0" parTransId="{3EA1393D-6503-42F5-AF05-CA6AE3E67293}" sibTransId="{5EBA4E20-A161-426B-A712-DF9D7A1E0F74}"/>
    <dgm:cxn modelId="{B8B01D9B-60FE-47E9-BEA5-2664CC5315F8}" srcId="{51575A00-65D6-45F2-A35E-080C235C4160}" destId="{5FDC393B-3704-4BC9-97EE-2B508298027A}" srcOrd="0" destOrd="0" parTransId="{B33BF733-0AEF-4DC2-B323-2829AA4F76B7}" sibTransId="{712D3E9E-0E2F-4E53-BB6B-82A53DA45E8F}"/>
    <dgm:cxn modelId="{DF0C6DFA-FAAA-44C9-BA3E-F952E43441E7}" type="presOf" srcId="{18082E52-F69E-4FF4-94B1-07E3ABCE2CD5}" destId="{3201B952-DA63-4C64-BE20-8E993A56AAEB}" srcOrd="1" destOrd="0" presId="urn:microsoft.com/office/officeart/2005/8/layout/gear1"/>
    <dgm:cxn modelId="{036C0678-5101-4485-B7DC-80D3A5273812}" type="presOf" srcId="{51575A00-65D6-45F2-A35E-080C235C4160}" destId="{BDC6C912-0FEE-407A-9D1B-C249495BD45E}" srcOrd="0" destOrd="0" presId="urn:microsoft.com/office/officeart/2005/8/layout/gear1"/>
    <dgm:cxn modelId="{B21470B3-C068-46AD-8727-F09320B20919}" type="presParOf" srcId="{BDC6C912-0FEE-407A-9D1B-C249495BD45E}" destId="{25AE45A3-2947-47E1-8046-EF3CA426CD19}" srcOrd="0" destOrd="0" presId="urn:microsoft.com/office/officeart/2005/8/layout/gear1"/>
    <dgm:cxn modelId="{AE98AC3A-E3C0-4EF0-B1BE-1A5796A9DDEA}" type="presParOf" srcId="{BDC6C912-0FEE-407A-9D1B-C249495BD45E}" destId="{ABFE0E4F-9C8E-4898-9688-47F49DA44894}" srcOrd="1" destOrd="0" presId="urn:microsoft.com/office/officeart/2005/8/layout/gear1"/>
    <dgm:cxn modelId="{E0E23579-7AF2-4EF9-88CA-746ED6D66F36}" type="presParOf" srcId="{BDC6C912-0FEE-407A-9D1B-C249495BD45E}" destId="{46C2CA06-8E4B-431A-A4AA-EAC8DAFA7544}" srcOrd="2" destOrd="0" presId="urn:microsoft.com/office/officeart/2005/8/layout/gear1"/>
    <dgm:cxn modelId="{A4614DBB-C9A0-4D2B-B2FD-E3D1308F8547}" type="presParOf" srcId="{BDC6C912-0FEE-407A-9D1B-C249495BD45E}" destId="{75992CD2-C68F-47D1-975A-2A95195BAC5E}" srcOrd="3" destOrd="0" presId="urn:microsoft.com/office/officeart/2005/8/layout/gear1"/>
    <dgm:cxn modelId="{FBD8E80C-648F-4759-8331-329ED47E2C78}" type="presParOf" srcId="{BDC6C912-0FEE-407A-9D1B-C249495BD45E}" destId="{767656AF-886A-461C-B531-DA086E672459}" srcOrd="4" destOrd="0" presId="urn:microsoft.com/office/officeart/2005/8/layout/gear1"/>
    <dgm:cxn modelId="{FAEF49CB-3492-485A-B136-FFFFD9E95F39}" type="presParOf" srcId="{BDC6C912-0FEE-407A-9D1B-C249495BD45E}" destId="{B23C36C5-F5EE-4A0C-BC50-AF55C8EA6F35}" srcOrd="5" destOrd="0" presId="urn:microsoft.com/office/officeart/2005/8/layout/gear1"/>
    <dgm:cxn modelId="{DBC3B895-0FE0-4E2A-A63B-53F9960919DE}" type="presParOf" srcId="{BDC6C912-0FEE-407A-9D1B-C249495BD45E}" destId="{6B33C701-0613-4839-A804-571DC7FD60CA}" srcOrd="6" destOrd="0" presId="urn:microsoft.com/office/officeart/2005/8/layout/gear1"/>
    <dgm:cxn modelId="{627AAB08-0814-4DDC-95CB-214A34F4398F}" type="presParOf" srcId="{BDC6C912-0FEE-407A-9D1B-C249495BD45E}" destId="{3201B952-DA63-4C64-BE20-8E993A56AAEB}" srcOrd="7" destOrd="0" presId="urn:microsoft.com/office/officeart/2005/8/layout/gear1"/>
    <dgm:cxn modelId="{1B3F3281-3371-4048-AB06-45EA480A2950}" type="presParOf" srcId="{BDC6C912-0FEE-407A-9D1B-C249495BD45E}" destId="{C78A01DD-AFAF-4040-9218-5A59390737C1}" srcOrd="8" destOrd="0" presId="urn:microsoft.com/office/officeart/2005/8/layout/gear1"/>
    <dgm:cxn modelId="{D4C1A0D8-5F9E-41AD-A67A-FFA6A070CB54}" type="presParOf" srcId="{BDC6C912-0FEE-407A-9D1B-C249495BD45E}" destId="{67C817E2-A0DF-42BE-AADD-45FA79592B27}" srcOrd="9" destOrd="0" presId="urn:microsoft.com/office/officeart/2005/8/layout/gear1"/>
    <dgm:cxn modelId="{3931F9F9-92CE-4EE0-923F-73EFEFCF7440}" type="presParOf" srcId="{BDC6C912-0FEE-407A-9D1B-C249495BD45E}" destId="{F6E0057D-FF03-4AE2-8FC4-686690FFA8B0}" srcOrd="10" destOrd="0" presId="urn:microsoft.com/office/officeart/2005/8/layout/gear1"/>
    <dgm:cxn modelId="{5126988C-F47E-4C7E-824A-4FE78E295005}" type="presParOf" srcId="{BDC6C912-0FEE-407A-9D1B-C249495BD45E}" destId="{A4758DFA-F0A5-44C0-8B17-9381990C6982}" srcOrd="11" destOrd="0" presId="urn:microsoft.com/office/officeart/2005/8/layout/gear1"/>
    <dgm:cxn modelId="{F5771637-B0DB-4648-ABB9-67AC7A0AF98C}" type="presParOf" srcId="{BDC6C912-0FEE-407A-9D1B-C249495BD45E}" destId="{2537AAE3-A49B-466D-8E6F-71EA55AF2AA0}" srcOrd="12" destOrd="0" presId="urn:microsoft.com/office/officeart/2005/8/layout/gear1"/>
  </dgm:cxnLst>
  <dgm:bg/>
  <dgm:whole/>
</dgm:dataModel>
</file>

<file path=ppt/diagrams/data5.xml><?xml version="1.0" encoding="utf-8"?>
<dgm:dataModel xmlns:dgm="http://schemas.openxmlformats.org/drawingml/2006/diagram" xmlns:a="http://schemas.openxmlformats.org/drawingml/2006/main">
  <dgm:ptLst>
    <dgm:pt modelId="{8C373C7A-9E43-4C2C-A8AD-85460E6B098A}"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743E7BCF-2738-4EE0-B998-579B2A7E3C98}">
      <dgm:prSet phldrT="[Text]"/>
      <dgm:spPr/>
      <dgm:t>
        <a:bodyPr/>
        <a:lstStyle/>
        <a:p>
          <a:r>
            <a:rPr lang="en-GB" dirty="0" smtClean="0"/>
            <a:t>Abilities </a:t>
          </a:r>
          <a:endParaRPr lang="en-GB" dirty="0"/>
        </a:p>
      </dgm:t>
    </dgm:pt>
    <dgm:pt modelId="{5784A793-3734-4381-8ADE-212DDF971757}" type="parTrans" cxnId="{F8CD2C54-702C-4427-BED4-659F3079C5F8}">
      <dgm:prSet/>
      <dgm:spPr/>
      <dgm:t>
        <a:bodyPr/>
        <a:lstStyle/>
        <a:p>
          <a:endParaRPr lang="en-GB"/>
        </a:p>
      </dgm:t>
    </dgm:pt>
    <dgm:pt modelId="{4201A0C4-0440-4C1C-A40A-A659E27BC644}" type="sibTrans" cxnId="{F8CD2C54-702C-4427-BED4-659F3079C5F8}">
      <dgm:prSet/>
      <dgm:spPr/>
      <dgm:t>
        <a:bodyPr/>
        <a:lstStyle/>
        <a:p>
          <a:endParaRPr lang="en-GB"/>
        </a:p>
      </dgm:t>
    </dgm:pt>
    <dgm:pt modelId="{B9B0C9A2-C0AC-46AD-96C2-39895A83604C}">
      <dgm:prSet phldrT="[Text]" phldr="1"/>
      <dgm:spPr/>
      <dgm:t>
        <a:bodyPr/>
        <a:lstStyle/>
        <a:p>
          <a:endParaRPr lang="en-GB"/>
        </a:p>
      </dgm:t>
    </dgm:pt>
    <dgm:pt modelId="{EC14C524-7B0B-4925-B5E4-844CD7AF68F6}" type="parTrans" cxnId="{E41E2C66-6F8B-4F71-B7B0-1E1BA2514C40}">
      <dgm:prSet/>
      <dgm:spPr/>
      <dgm:t>
        <a:bodyPr/>
        <a:lstStyle/>
        <a:p>
          <a:endParaRPr lang="en-GB"/>
        </a:p>
      </dgm:t>
    </dgm:pt>
    <dgm:pt modelId="{4FC43CB3-9728-4AAF-8170-F5C1C2D10B6C}" type="sibTrans" cxnId="{E41E2C66-6F8B-4F71-B7B0-1E1BA2514C40}">
      <dgm:prSet/>
      <dgm:spPr/>
      <dgm:t>
        <a:bodyPr/>
        <a:lstStyle/>
        <a:p>
          <a:endParaRPr lang="en-GB"/>
        </a:p>
      </dgm:t>
    </dgm:pt>
    <dgm:pt modelId="{C805A7EA-96A2-4012-8CAD-C15510A8B242}">
      <dgm:prSet/>
      <dgm:spPr/>
      <dgm:t>
        <a:bodyPr/>
        <a:lstStyle/>
        <a:p>
          <a:endParaRPr lang="en-GB"/>
        </a:p>
      </dgm:t>
    </dgm:pt>
    <dgm:pt modelId="{2378F83C-52C4-434C-B90E-6DC073037F11}" type="parTrans" cxnId="{0660BB74-5A51-443C-88D9-5C71057EC214}">
      <dgm:prSet/>
      <dgm:spPr/>
      <dgm:t>
        <a:bodyPr/>
        <a:lstStyle/>
        <a:p>
          <a:endParaRPr lang="en-GB"/>
        </a:p>
      </dgm:t>
    </dgm:pt>
    <dgm:pt modelId="{876145E3-8916-4C98-9DDB-FDACB8D53FF2}" type="sibTrans" cxnId="{0660BB74-5A51-443C-88D9-5C71057EC214}">
      <dgm:prSet/>
      <dgm:spPr/>
      <dgm:t>
        <a:bodyPr/>
        <a:lstStyle/>
        <a:p>
          <a:endParaRPr lang="en-GB"/>
        </a:p>
      </dgm:t>
    </dgm:pt>
    <dgm:pt modelId="{36901075-9ABE-4C22-92A9-9643FF7017D0}">
      <dgm:prSet/>
      <dgm:spPr/>
      <dgm:t>
        <a:bodyPr/>
        <a:lstStyle/>
        <a:p>
          <a:endParaRPr lang="en-GB"/>
        </a:p>
      </dgm:t>
    </dgm:pt>
    <dgm:pt modelId="{69B1F443-BDFC-4ECE-92EE-B574AEE1D731}" type="parTrans" cxnId="{39423398-F9F9-48BE-A4D0-6042BB550C69}">
      <dgm:prSet/>
      <dgm:spPr/>
      <dgm:t>
        <a:bodyPr/>
        <a:lstStyle/>
        <a:p>
          <a:endParaRPr lang="en-GB"/>
        </a:p>
      </dgm:t>
    </dgm:pt>
    <dgm:pt modelId="{9A0ACAAE-7E35-4B33-A94E-28B03EA9828C}" type="sibTrans" cxnId="{39423398-F9F9-48BE-A4D0-6042BB550C69}">
      <dgm:prSet/>
      <dgm:spPr/>
      <dgm:t>
        <a:bodyPr/>
        <a:lstStyle/>
        <a:p>
          <a:endParaRPr lang="en-GB"/>
        </a:p>
      </dgm:t>
    </dgm:pt>
    <dgm:pt modelId="{CE1F1FD2-EA13-4817-A1F6-3E4B6C84069A}">
      <dgm:prSet/>
      <dgm:spPr/>
      <dgm:t>
        <a:bodyPr/>
        <a:lstStyle/>
        <a:p>
          <a:r>
            <a:rPr lang="en-GB" dirty="0" smtClean="0"/>
            <a:t>Physical</a:t>
          </a:r>
          <a:endParaRPr lang="en-GB" dirty="0"/>
        </a:p>
      </dgm:t>
    </dgm:pt>
    <dgm:pt modelId="{DCF9BD4C-6CCA-43D4-B6E5-89AD6DD3086A}" type="parTrans" cxnId="{29D5464D-ADB5-4724-9A52-7BF076DE1290}">
      <dgm:prSet/>
      <dgm:spPr/>
      <dgm:t>
        <a:bodyPr/>
        <a:lstStyle/>
        <a:p>
          <a:endParaRPr lang="en-GB"/>
        </a:p>
      </dgm:t>
    </dgm:pt>
    <dgm:pt modelId="{4159A323-BDE4-45B8-8FC0-7AD52EA99B6F}" type="sibTrans" cxnId="{29D5464D-ADB5-4724-9A52-7BF076DE1290}">
      <dgm:prSet/>
      <dgm:spPr/>
      <dgm:t>
        <a:bodyPr/>
        <a:lstStyle/>
        <a:p>
          <a:endParaRPr lang="en-GB"/>
        </a:p>
      </dgm:t>
    </dgm:pt>
    <dgm:pt modelId="{79E8ACD6-4C88-4BF4-A4C5-F8D8796809A6}">
      <dgm:prSet/>
      <dgm:spPr/>
      <dgm:t>
        <a:bodyPr/>
        <a:lstStyle/>
        <a:p>
          <a:r>
            <a:rPr lang="en-GB" dirty="0" smtClean="0"/>
            <a:t>Social</a:t>
          </a:r>
          <a:endParaRPr lang="en-GB" dirty="0"/>
        </a:p>
      </dgm:t>
    </dgm:pt>
    <dgm:pt modelId="{AD689A91-B8B1-4323-A1C3-4EEABE33BC0C}" type="parTrans" cxnId="{125A12A4-1D0E-4543-957C-779969BE7D56}">
      <dgm:prSet/>
      <dgm:spPr/>
      <dgm:t>
        <a:bodyPr/>
        <a:lstStyle/>
        <a:p>
          <a:endParaRPr lang="en-GB"/>
        </a:p>
      </dgm:t>
    </dgm:pt>
    <dgm:pt modelId="{8A925894-3CF6-473A-823E-B825B3014265}" type="sibTrans" cxnId="{125A12A4-1D0E-4543-957C-779969BE7D56}">
      <dgm:prSet/>
      <dgm:spPr/>
      <dgm:t>
        <a:bodyPr/>
        <a:lstStyle/>
        <a:p>
          <a:endParaRPr lang="en-GB"/>
        </a:p>
      </dgm:t>
    </dgm:pt>
    <dgm:pt modelId="{CDD6EC98-27E4-413D-9E1D-60CA2A697DD9}">
      <dgm:prSet/>
      <dgm:spPr/>
      <dgm:t>
        <a:bodyPr/>
        <a:lstStyle/>
        <a:p>
          <a:r>
            <a:rPr lang="en-GB" dirty="0" smtClean="0"/>
            <a:t>Personal</a:t>
          </a:r>
          <a:endParaRPr lang="en-GB" dirty="0"/>
        </a:p>
      </dgm:t>
    </dgm:pt>
    <dgm:pt modelId="{33399E02-5D27-4BD1-98E0-DCDA238C7D59}" type="parTrans" cxnId="{10E375A6-5E16-42F5-9586-9F1225D6F845}">
      <dgm:prSet/>
      <dgm:spPr/>
      <dgm:t>
        <a:bodyPr/>
        <a:lstStyle/>
        <a:p>
          <a:endParaRPr lang="en-GB"/>
        </a:p>
      </dgm:t>
    </dgm:pt>
    <dgm:pt modelId="{65BBF56E-2DB7-4E13-A7D1-BA47270A8793}" type="sibTrans" cxnId="{10E375A6-5E16-42F5-9586-9F1225D6F845}">
      <dgm:prSet/>
      <dgm:spPr/>
      <dgm:t>
        <a:bodyPr/>
        <a:lstStyle/>
        <a:p>
          <a:endParaRPr lang="en-GB"/>
        </a:p>
      </dgm:t>
    </dgm:pt>
    <dgm:pt modelId="{6B7558A9-F8E2-4A46-9297-A12ECB37D5CD}">
      <dgm:prSet/>
      <dgm:spPr/>
      <dgm:t>
        <a:bodyPr/>
        <a:lstStyle/>
        <a:p>
          <a:r>
            <a:rPr lang="en-GB" dirty="0" smtClean="0"/>
            <a:t>Cognitive </a:t>
          </a:r>
          <a:endParaRPr lang="en-GB" dirty="0"/>
        </a:p>
      </dgm:t>
    </dgm:pt>
    <dgm:pt modelId="{A043F9E2-FE28-45C9-BD7E-CAF3FF1161A9}" type="parTrans" cxnId="{5FAF6D77-C2AC-4482-AF68-EFBFE1D1C889}">
      <dgm:prSet/>
      <dgm:spPr/>
      <dgm:t>
        <a:bodyPr/>
        <a:lstStyle/>
        <a:p>
          <a:endParaRPr lang="en-GB"/>
        </a:p>
      </dgm:t>
    </dgm:pt>
    <dgm:pt modelId="{F5AFE55A-849B-4835-BC13-E3BF4B13EDD3}" type="sibTrans" cxnId="{5FAF6D77-C2AC-4482-AF68-EFBFE1D1C889}">
      <dgm:prSet/>
      <dgm:spPr/>
      <dgm:t>
        <a:bodyPr/>
        <a:lstStyle/>
        <a:p>
          <a:endParaRPr lang="en-GB"/>
        </a:p>
      </dgm:t>
    </dgm:pt>
    <dgm:pt modelId="{FE08E1AB-DE83-4467-A6D7-D95B6F766576}" type="pres">
      <dgm:prSet presAssocID="{8C373C7A-9E43-4C2C-A8AD-85460E6B098A}" presName="Name0" presStyleCnt="0">
        <dgm:presLayoutVars>
          <dgm:chMax val="1"/>
          <dgm:dir/>
          <dgm:animLvl val="ctr"/>
          <dgm:resizeHandles val="exact"/>
        </dgm:presLayoutVars>
      </dgm:prSet>
      <dgm:spPr/>
      <dgm:t>
        <a:bodyPr/>
        <a:lstStyle/>
        <a:p>
          <a:endParaRPr lang="en-GB"/>
        </a:p>
      </dgm:t>
    </dgm:pt>
    <dgm:pt modelId="{FCA76E0B-88D6-4DE1-B173-B744D9F3861E}" type="pres">
      <dgm:prSet presAssocID="{743E7BCF-2738-4EE0-B998-579B2A7E3C98}" presName="centerShape" presStyleLbl="node0" presStyleIdx="0" presStyleCnt="1"/>
      <dgm:spPr/>
      <dgm:t>
        <a:bodyPr/>
        <a:lstStyle/>
        <a:p>
          <a:endParaRPr lang="en-GB"/>
        </a:p>
      </dgm:t>
    </dgm:pt>
    <dgm:pt modelId="{1BA1CA11-0BDE-49C7-AC3E-1389CC2ABE5B}" type="pres">
      <dgm:prSet presAssocID="{DCF9BD4C-6CCA-43D4-B6E5-89AD6DD3086A}" presName="parTrans" presStyleLbl="sibTrans2D1" presStyleIdx="0" presStyleCnt="4"/>
      <dgm:spPr/>
      <dgm:t>
        <a:bodyPr/>
        <a:lstStyle/>
        <a:p>
          <a:endParaRPr lang="en-GB"/>
        </a:p>
      </dgm:t>
    </dgm:pt>
    <dgm:pt modelId="{5E07F0A3-8400-4B49-A5F0-EBCBE11BFDAD}" type="pres">
      <dgm:prSet presAssocID="{DCF9BD4C-6CCA-43D4-B6E5-89AD6DD3086A}" presName="connectorText" presStyleLbl="sibTrans2D1" presStyleIdx="0" presStyleCnt="4"/>
      <dgm:spPr/>
      <dgm:t>
        <a:bodyPr/>
        <a:lstStyle/>
        <a:p>
          <a:endParaRPr lang="en-GB"/>
        </a:p>
      </dgm:t>
    </dgm:pt>
    <dgm:pt modelId="{5CFC754B-6D6E-42EB-BEC8-10CDFB5E20B0}" type="pres">
      <dgm:prSet presAssocID="{CE1F1FD2-EA13-4817-A1F6-3E4B6C84069A}" presName="node" presStyleLbl="node1" presStyleIdx="0" presStyleCnt="4">
        <dgm:presLayoutVars>
          <dgm:bulletEnabled val="1"/>
        </dgm:presLayoutVars>
      </dgm:prSet>
      <dgm:spPr/>
      <dgm:t>
        <a:bodyPr/>
        <a:lstStyle/>
        <a:p>
          <a:endParaRPr lang="en-GB"/>
        </a:p>
      </dgm:t>
    </dgm:pt>
    <dgm:pt modelId="{6C9158FF-47F1-4268-A4B0-BC636F9EEB7E}" type="pres">
      <dgm:prSet presAssocID="{AD689A91-B8B1-4323-A1C3-4EEABE33BC0C}" presName="parTrans" presStyleLbl="sibTrans2D1" presStyleIdx="1" presStyleCnt="4"/>
      <dgm:spPr/>
      <dgm:t>
        <a:bodyPr/>
        <a:lstStyle/>
        <a:p>
          <a:endParaRPr lang="en-GB"/>
        </a:p>
      </dgm:t>
    </dgm:pt>
    <dgm:pt modelId="{F1C52EAF-D6EE-4022-ADCA-43CC9A36F6EF}" type="pres">
      <dgm:prSet presAssocID="{AD689A91-B8B1-4323-A1C3-4EEABE33BC0C}" presName="connectorText" presStyleLbl="sibTrans2D1" presStyleIdx="1" presStyleCnt="4"/>
      <dgm:spPr/>
      <dgm:t>
        <a:bodyPr/>
        <a:lstStyle/>
        <a:p>
          <a:endParaRPr lang="en-GB"/>
        </a:p>
      </dgm:t>
    </dgm:pt>
    <dgm:pt modelId="{EA83411C-0779-42EA-A398-EE4FA23198CF}" type="pres">
      <dgm:prSet presAssocID="{79E8ACD6-4C88-4BF4-A4C5-F8D8796809A6}" presName="node" presStyleLbl="node1" presStyleIdx="1" presStyleCnt="4">
        <dgm:presLayoutVars>
          <dgm:bulletEnabled val="1"/>
        </dgm:presLayoutVars>
      </dgm:prSet>
      <dgm:spPr/>
      <dgm:t>
        <a:bodyPr/>
        <a:lstStyle/>
        <a:p>
          <a:endParaRPr lang="en-GB"/>
        </a:p>
      </dgm:t>
    </dgm:pt>
    <dgm:pt modelId="{7A4F9A24-A521-4E4D-B0B0-538CCC246A88}" type="pres">
      <dgm:prSet presAssocID="{33399E02-5D27-4BD1-98E0-DCDA238C7D59}" presName="parTrans" presStyleLbl="sibTrans2D1" presStyleIdx="2" presStyleCnt="4"/>
      <dgm:spPr/>
      <dgm:t>
        <a:bodyPr/>
        <a:lstStyle/>
        <a:p>
          <a:endParaRPr lang="en-GB"/>
        </a:p>
      </dgm:t>
    </dgm:pt>
    <dgm:pt modelId="{56E37646-1AA0-4E2D-AC2C-87A111DDACB7}" type="pres">
      <dgm:prSet presAssocID="{33399E02-5D27-4BD1-98E0-DCDA238C7D59}" presName="connectorText" presStyleLbl="sibTrans2D1" presStyleIdx="2" presStyleCnt="4"/>
      <dgm:spPr/>
      <dgm:t>
        <a:bodyPr/>
        <a:lstStyle/>
        <a:p>
          <a:endParaRPr lang="en-GB"/>
        </a:p>
      </dgm:t>
    </dgm:pt>
    <dgm:pt modelId="{00926C4A-C977-4CD3-8652-1619F7C0374C}" type="pres">
      <dgm:prSet presAssocID="{CDD6EC98-27E4-413D-9E1D-60CA2A697DD9}" presName="node" presStyleLbl="node1" presStyleIdx="2" presStyleCnt="4">
        <dgm:presLayoutVars>
          <dgm:bulletEnabled val="1"/>
        </dgm:presLayoutVars>
      </dgm:prSet>
      <dgm:spPr/>
      <dgm:t>
        <a:bodyPr/>
        <a:lstStyle/>
        <a:p>
          <a:endParaRPr lang="en-GB"/>
        </a:p>
      </dgm:t>
    </dgm:pt>
    <dgm:pt modelId="{A335214F-B1E7-45D2-A31F-0E5247A660EB}" type="pres">
      <dgm:prSet presAssocID="{A043F9E2-FE28-45C9-BD7E-CAF3FF1161A9}" presName="parTrans" presStyleLbl="sibTrans2D1" presStyleIdx="3" presStyleCnt="4"/>
      <dgm:spPr/>
      <dgm:t>
        <a:bodyPr/>
        <a:lstStyle/>
        <a:p>
          <a:endParaRPr lang="en-GB"/>
        </a:p>
      </dgm:t>
    </dgm:pt>
    <dgm:pt modelId="{D509460F-FBB6-4146-9509-6A32541F3EAD}" type="pres">
      <dgm:prSet presAssocID="{A043F9E2-FE28-45C9-BD7E-CAF3FF1161A9}" presName="connectorText" presStyleLbl="sibTrans2D1" presStyleIdx="3" presStyleCnt="4"/>
      <dgm:spPr/>
      <dgm:t>
        <a:bodyPr/>
        <a:lstStyle/>
        <a:p>
          <a:endParaRPr lang="en-GB"/>
        </a:p>
      </dgm:t>
    </dgm:pt>
    <dgm:pt modelId="{659B6FAE-06BE-40B0-91B1-9AFC6EEB2E6B}" type="pres">
      <dgm:prSet presAssocID="{6B7558A9-F8E2-4A46-9297-A12ECB37D5CD}" presName="node" presStyleLbl="node1" presStyleIdx="3" presStyleCnt="4">
        <dgm:presLayoutVars>
          <dgm:bulletEnabled val="1"/>
        </dgm:presLayoutVars>
      </dgm:prSet>
      <dgm:spPr/>
      <dgm:t>
        <a:bodyPr/>
        <a:lstStyle/>
        <a:p>
          <a:endParaRPr lang="en-GB"/>
        </a:p>
      </dgm:t>
    </dgm:pt>
  </dgm:ptLst>
  <dgm:cxnLst>
    <dgm:cxn modelId="{F87CA11A-7EC1-4839-96C7-B49053A450F4}" type="presOf" srcId="{DCF9BD4C-6CCA-43D4-B6E5-89AD6DD3086A}" destId="{1BA1CA11-0BDE-49C7-AC3E-1389CC2ABE5B}" srcOrd="0" destOrd="0" presId="urn:microsoft.com/office/officeart/2005/8/layout/radial5"/>
    <dgm:cxn modelId="{B858AAB1-D64C-4453-94F0-9B4EE1D6FE78}" type="presOf" srcId="{A043F9E2-FE28-45C9-BD7E-CAF3FF1161A9}" destId="{D509460F-FBB6-4146-9509-6A32541F3EAD}" srcOrd="1" destOrd="0" presId="urn:microsoft.com/office/officeart/2005/8/layout/radial5"/>
    <dgm:cxn modelId="{0B64947C-C20B-4590-961C-919461E50E3E}" type="presOf" srcId="{AD689A91-B8B1-4323-A1C3-4EEABE33BC0C}" destId="{F1C52EAF-D6EE-4022-ADCA-43CC9A36F6EF}" srcOrd="1" destOrd="0" presId="urn:microsoft.com/office/officeart/2005/8/layout/radial5"/>
    <dgm:cxn modelId="{39423398-F9F9-48BE-A4D0-6042BB550C69}" srcId="{C805A7EA-96A2-4012-8CAD-C15510A8B242}" destId="{36901075-9ABE-4C22-92A9-9643FF7017D0}" srcOrd="0" destOrd="0" parTransId="{69B1F443-BDFC-4ECE-92EE-B574AEE1D731}" sibTransId="{9A0ACAAE-7E35-4B33-A94E-28B03EA9828C}"/>
    <dgm:cxn modelId="{E41E2C66-6F8B-4F71-B7B0-1E1BA2514C40}" srcId="{8C373C7A-9E43-4C2C-A8AD-85460E6B098A}" destId="{B9B0C9A2-C0AC-46AD-96C2-39895A83604C}" srcOrd="1" destOrd="0" parTransId="{EC14C524-7B0B-4925-B5E4-844CD7AF68F6}" sibTransId="{4FC43CB3-9728-4AAF-8170-F5C1C2D10B6C}"/>
    <dgm:cxn modelId="{5FAF6D77-C2AC-4482-AF68-EFBFE1D1C889}" srcId="{743E7BCF-2738-4EE0-B998-579B2A7E3C98}" destId="{6B7558A9-F8E2-4A46-9297-A12ECB37D5CD}" srcOrd="3" destOrd="0" parTransId="{A043F9E2-FE28-45C9-BD7E-CAF3FF1161A9}" sibTransId="{F5AFE55A-849B-4835-BC13-E3BF4B13EDD3}"/>
    <dgm:cxn modelId="{91C20326-A6F0-45DB-AC4D-ADF62F7016BC}" type="presOf" srcId="{743E7BCF-2738-4EE0-B998-579B2A7E3C98}" destId="{FCA76E0B-88D6-4DE1-B173-B744D9F3861E}" srcOrd="0" destOrd="0" presId="urn:microsoft.com/office/officeart/2005/8/layout/radial5"/>
    <dgm:cxn modelId="{29D5464D-ADB5-4724-9A52-7BF076DE1290}" srcId="{743E7BCF-2738-4EE0-B998-579B2A7E3C98}" destId="{CE1F1FD2-EA13-4817-A1F6-3E4B6C84069A}" srcOrd="0" destOrd="0" parTransId="{DCF9BD4C-6CCA-43D4-B6E5-89AD6DD3086A}" sibTransId="{4159A323-BDE4-45B8-8FC0-7AD52EA99B6F}"/>
    <dgm:cxn modelId="{10E375A6-5E16-42F5-9586-9F1225D6F845}" srcId="{743E7BCF-2738-4EE0-B998-579B2A7E3C98}" destId="{CDD6EC98-27E4-413D-9E1D-60CA2A697DD9}" srcOrd="2" destOrd="0" parTransId="{33399E02-5D27-4BD1-98E0-DCDA238C7D59}" sibTransId="{65BBF56E-2DB7-4E13-A7D1-BA47270A8793}"/>
    <dgm:cxn modelId="{C20AF8F3-47C5-4D21-B692-7D0B8BCB92D5}" type="presOf" srcId="{33399E02-5D27-4BD1-98E0-DCDA238C7D59}" destId="{7A4F9A24-A521-4E4D-B0B0-538CCC246A88}" srcOrd="0" destOrd="0" presId="urn:microsoft.com/office/officeart/2005/8/layout/radial5"/>
    <dgm:cxn modelId="{3DAD9A33-CFA7-4F93-BD1D-8AFE2EF78742}" type="presOf" srcId="{79E8ACD6-4C88-4BF4-A4C5-F8D8796809A6}" destId="{EA83411C-0779-42EA-A398-EE4FA23198CF}" srcOrd="0" destOrd="0" presId="urn:microsoft.com/office/officeart/2005/8/layout/radial5"/>
    <dgm:cxn modelId="{F8CD2C54-702C-4427-BED4-659F3079C5F8}" srcId="{8C373C7A-9E43-4C2C-A8AD-85460E6B098A}" destId="{743E7BCF-2738-4EE0-B998-579B2A7E3C98}" srcOrd="0" destOrd="0" parTransId="{5784A793-3734-4381-8ADE-212DDF971757}" sibTransId="{4201A0C4-0440-4C1C-A40A-A659E27BC644}"/>
    <dgm:cxn modelId="{C02E6D25-EAD3-4D0F-975D-E2C055AEAAEC}" type="presOf" srcId="{DCF9BD4C-6CCA-43D4-B6E5-89AD6DD3086A}" destId="{5E07F0A3-8400-4B49-A5F0-EBCBE11BFDAD}" srcOrd="1" destOrd="0" presId="urn:microsoft.com/office/officeart/2005/8/layout/radial5"/>
    <dgm:cxn modelId="{4ED55482-1444-4A35-A555-95E709DB7E9C}" type="presOf" srcId="{A043F9E2-FE28-45C9-BD7E-CAF3FF1161A9}" destId="{A335214F-B1E7-45D2-A31F-0E5247A660EB}" srcOrd="0" destOrd="0" presId="urn:microsoft.com/office/officeart/2005/8/layout/radial5"/>
    <dgm:cxn modelId="{0E461818-A52A-4ED0-82D3-7B5A9B9096CF}" type="presOf" srcId="{AD689A91-B8B1-4323-A1C3-4EEABE33BC0C}" destId="{6C9158FF-47F1-4268-A4B0-BC636F9EEB7E}" srcOrd="0" destOrd="0" presId="urn:microsoft.com/office/officeart/2005/8/layout/radial5"/>
    <dgm:cxn modelId="{8B8B575A-296B-4F4E-A97D-55DD2780B5A8}" type="presOf" srcId="{8C373C7A-9E43-4C2C-A8AD-85460E6B098A}" destId="{FE08E1AB-DE83-4467-A6D7-D95B6F766576}" srcOrd="0" destOrd="0" presId="urn:microsoft.com/office/officeart/2005/8/layout/radial5"/>
    <dgm:cxn modelId="{CE0E5685-F0C0-4166-A698-855BF0E9ADAB}" type="presOf" srcId="{33399E02-5D27-4BD1-98E0-DCDA238C7D59}" destId="{56E37646-1AA0-4E2D-AC2C-87A111DDACB7}" srcOrd="1" destOrd="0" presId="urn:microsoft.com/office/officeart/2005/8/layout/radial5"/>
    <dgm:cxn modelId="{8F0D7575-C8C6-40E6-9872-25D921263E3A}" type="presOf" srcId="{6B7558A9-F8E2-4A46-9297-A12ECB37D5CD}" destId="{659B6FAE-06BE-40B0-91B1-9AFC6EEB2E6B}" srcOrd="0" destOrd="0" presId="urn:microsoft.com/office/officeart/2005/8/layout/radial5"/>
    <dgm:cxn modelId="{BE4ADA04-E9A2-4C34-8A9E-BFB602B3CB85}" type="presOf" srcId="{CDD6EC98-27E4-413D-9E1D-60CA2A697DD9}" destId="{00926C4A-C977-4CD3-8652-1619F7C0374C}" srcOrd="0" destOrd="0" presId="urn:microsoft.com/office/officeart/2005/8/layout/radial5"/>
    <dgm:cxn modelId="{0660BB74-5A51-443C-88D9-5C71057EC214}" srcId="{8C373C7A-9E43-4C2C-A8AD-85460E6B098A}" destId="{C805A7EA-96A2-4012-8CAD-C15510A8B242}" srcOrd="2" destOrd="0" parTransId="{2378F83C-52C4-434C-B90E-6DC073037F11}" sibTransId="{876145E3-8916-4C98-9DDB-FDACB8D53FF2}"/>
    <dgm:cxn modelId="{125A12A4-1D0E-4543-957C-779969BE7D56}" srcId="{743E7BCF-2738-4EE0-B998-579B2A7E3C98}" destId="{79E8ACD6-4C88-4BF4-A4C5-F8D8796809A6}" srcOrd="1" destOrd="0" parTransId="{AD689A91-B8B1-4323-A1C3-4EEABE33BC0C}" sibTransId="{8A925894-3CF6-473A-823E-B825B3014265}"/>
    <dgm:cxn modelId="{F271345C-AC70-4525-AF6B-80DA3EC2D112}" type="presOf" srcId="{CE1F1FD2-EA13-4817-A1F6-3E4B6C84069A}" destId="{5CFC754B-6D6E-42EB-BEC8-10CDFB5E20B0}" srcOrd="0" destOrd="0" presId="urn:microsoft.com/office/officeart/2005/8/layout/radial5"/>
    <dgm:cxn modelId="{2FBC40AD-DAF8-4D3E-98DA-CD6D0E50A25C}" type="presParOf" srcId="{FE08E1AB-DE83-4467-A6D7-D95B6F766576}" destId="{FCA76E0B-88D6-4DE1-B173-B744D9F3861E}" srcOrd="0" destOrd="0" presId="urn:microsoft.com/office/officeart/2005/8/layout/radial5"/>
    <dgm:cxn modelId="{A8A620E8-3CE6-486D-9965-8881F858AA0A}" type="presParOf" srcId="{FE08E1AB-DE83-4467-A6D7-D95B6F766576}" destId="{1BA1CA11-0BDE-49C7-AC3E-1389CC2ABE5B}" srcOrd="1" destOrd="0" presId="urn:microsoft.com/office/officeart/2005/8/layout/radial5"/>
    <dgm:cxn modelId="{ABD83308-F504-42E7-A03F-031A5B6B8BC4}" type="presParOf" srcId="{1BA1CA11-0BDE-49C7-AC3E-1389CC2ABE5B}" destId="{5E07F0A3-8400-4B49-A5F0-EBCBE11BFDAD}" srcOrd="0" destOrd="0" presId="urn:microsoft.com/office/officeart/2005/8/layout/radial5"/>
    <dgm:cxn modelId="{BC5D27BE-A429-4E38-A6F0-CF65291AEBE2}" type="presParOf" srcId="{FE08E1AB-DE83-4467-A6D7-D95B6F766576}" destId="{5CFC754B-6D6E-42EB-BEC8-10CDFB5E20B0}" srcOrd="2" destOrd="0" presId="urn:microsoft.com/office/officeart/2005/8/layout/radial5"/>
    <dgm:cxn modelId="{02B06BE9-129B-4FFA-83F5-064B874040A9}" type="presParOf" srcId="{FE08E1AB-DE83-4467-A6D7-D95B6F766576}" destId="{6C9158FF-47F1-4268-A4B0-BC636F9EEB7E}" srcOrd="3" destOrd="0" presId="urn:microsoft.com/office/officeart/2005/8/layout/radial5"/>
    <dgm:cxn modelId="{DCB575A0-3CC3-47E9-97F2-DFB6A4AB23E1}" type="presParOf" srcId="{6C9158FF-47F1-4268-A4B0-BC636F9EEB7E}" destId="{F1C52EAF-D6EE-4022-ADCA-43CC9A36F6EF}" srcOrd="0" destOrd="0" presId="urn:microsoft.com/office/officeart/2005/8/layout/radial5"/>
    <dgm:cxn modelId="{F9C3E004-9816-4E02-9B08-28E42F181F20}" type="presParOf" srcId="{FE08E1AB-DE83-4467-A6D7-D95B6F766576}" destId="{EA83411C-0779-42EA-A398-EE4FA23198CF}" srcOrd="4" destOrd="0" presId="urn:microsoft.com/office/officeart/2005/8/layout/radial5"/>
    <dgm:cxn modelId="{6198AD32-725D-403D-8AF9-89ACA1E31D28}" type="presParOf" srcId="{FE08E1AB-DE83-4467-A6D7-D95B6F766576}" destId="{7A4F9A24-A521-4E4D-B0B0-538CCC246A88}" srcOrd="5" destOrd="0" presId="urn:microsoft.com/office/officeart/2005/8/layout/radial5"/>
    <dgm:cxn modelId="{6C2DEF51-3251-4954-A17D-8E73F630A6B6}" type="presParOf" srcId="{7A4F9A24-A521-4E4D-B0B0-538CCC246A88}" destId="{56E37646-1AA0-4E2D-AC2C-87A111DDACB7}" srcOrd="0" destOrd="0" presId="urn:microsoft.com/office/officeart/2005/8/layout/radial5"/>
    <dgm:cxn modelId="{D3C75A3A-7D9C-459A-B969-FBF8A625ED5E}" type="presParOf" srcId="{FE08E1AB-DE83-4467-A6D7-D95B6F766576}" destId="{00926C4A-C977-4CD3-8652-1619F7C0374C}" srcOrd="6" destOrd="0" presId="urn:microsoft.com/office/officeart/2005/8/layout/radial5"/>
    <dgm:cxn modelId="{4E469A27-E771-4FD3-8123-482F461BDFE6}" type="presParOf" srcId="{FE08E1AB-DE83-4467-A6D7-D95B6F766576}" destId="{A335214F-B1E7-45D2-A31F-0E5247A660EB}" srcOrd="7" destOrd="0" presId="urn:microsoft.com/office/officeart/2005/8/layout/radial5"/>
    <dgm:cxn modelId="{F6694BF2-4E94-4E38-B9FC-0CB9CDE492CC}" type="presParOf" srcId="{A335214F-B1E7-45D2-A31F-0E5247A660EB}" destId="{D509460F-FBB6-4146-9509-6A32541F3EAD}" srcOrd="0" destOrd="0" presId="urn:microsoft.com/office/officeart/2005/8/layout/radial5"/>
    <dgm:cxn modelId="{2C927A57-BE6C-42CA-AC0D-0E78A87AC9EC}" type="presParOf" srcId="{FE08E1AB-DE83-4467-A6D7-D95B6F766576}" destId="{659B6FAE-06BE-40B0-91B1-9AFC6EEB2E6B}" srcOrd="8" destOrd="0" presId="urn:microsoft.com/office/officeart/2005/8/layout/radial5"/>
  </dgm:cxnLst>
  <dgm:bg/>
  <dgm:whole/>
</dgm:dataModel>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E0AC894-E93D-4979-8D8E-CE396A589BC8}">
      <dsp:nvSpPr>
        <dsp:cNvPr id="0" name=""/>
        <dsp:cNvSpPr/>
      </dsp:nvSpPr>
      <dsp:spPr>
        <a:xfrm>
          <a:off x="2828919" y="0"/>
          <a:ext cx="2743240" cy="2023345"/>
        </a:xfrm>
        <a:prstGeom prst="trapezoid">
          <a:avLst>
            <a:gd name="adj" fmla="val 66818"/>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kern="1200" cap="none" normalizeH="0" baseline="0" dirty="0" smtClean="0">
              <a:ln/>
              <a:effectLst/>
              <a:latin typeface="Arial" charset="0"/>
              <a:cs typeface="Arial" charset="0"/>
            </a:rPr>
            <a:t>SPORT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kern="1200" cap="none" normalizeH="0" baseline="0" dirty="0" smtClean="0">
              <a:ln/>
              <a:effectLst/>
              <a:latin typeface="Arial" charset="0"/>
              <a:cs typeface="Arial" charset="0"/>
            </a:rPr>
            <a:t>SPECIFIC SKILLS</a:t>
          </a:r>
        </a:p>
      </dsp:txBody>
      <dsp:txXfrm>
        <a:off x="2828919" y="0"/>
        <a:ext cx="2743240" cy="2023345"/>
      </dsp:txXfrm>
    </dsp:sp>
    <dsp:sp modelId="{FF5BC4AC-0F2E-4F9A-94F4-13187845ECD3}">
      <dsp:nvSpPr>
        <dsp:cNvPr id="0" name=""/>
        <dsp:cNvSpPr/>
      </dsp:nvSpPr>
      <dsp:spPr>
        <a:xfrm>
          <a:off x="1899051" y="2023345"/>
          <a:ext cx="4602976" cy="1421058"/>
        </a:xfrm>
        <a:prstGeom prst="trapezoid">
          <a:avLst>
            <a:gd name="adj" fmla="val 66818"/>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FUNDAMENTAL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MOTOR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SKILLS</a:t>
          </a:r>
          <a:endParaRPr kumimoji="0" lang="en-GB" sz="3000" b="0" i="0" u="none" strike="noStrike" kern="1200" cap="none" normalizeH="0" baseline="0" dirty="0" smtClean="0">
            <a:ln/>
            <a:effectLst/>
            <a:latin typeface="Arial" charset="0"/>
            <a:cs typeface="Arial" charset="0"/>
          </a:endParaRPr>
        </a:p>
      </dsp:txBody>
      <dsp:txXfrm>
        <a:off x="2704572" y="2023345"/>
        <a:ext cx="2991934" cy="1421058"/>
      </dsp:txXfrm>
    </dsp:sp>
    <dsp:sp modelId="{180B0761-4865-43F6-995C-69597BE8C71C}">
      <dsp:nvSpPr>
        <dsp:cNvPr id="0" name=""/>
        <dsp:cNvSpPr/>
      </dsp:nvSpPr>
      <dsp:spPr>
        <a:xfrm>
          <a:off x="949525" y="3444403"/>
          <a:ext cx="6502027" cy="1421058"/>
        </a:xfrm>
        <a:prstGeom prst="trapezoid">
          <a:avLst>
            <a:gd name="adj" fmla="val 66818"/>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BASIC MOVEMENT SKILLS</a:t>
          </a:r>
          <a:endParaRPr kumimoji="0" lang="en-GB" sz="3000" b="0" i="0" u="none" strike="noStrike" kern="1200" cap="none" normalizeH="0" baseline="0" dirty="0" smtClean="0">
            <a:ln/>
            <a:effectLst/>
            <a:latin typeface="Arial" charset="0"/>
            <a:cs typeface="Arial" charset="0"/>
          </a:endParaRPr>
        </a:p>
      </dsp:txBody>
      <dsp:txXfrm>
        <a:off x="2087380" y="3444403"/>
        <a:ext cx="4226318" cy="1421058"/>
      </dsp:txXfrm>
    </dsp:sp>
    <dsp:sp modelId="{670302B3-DA5B-4B60-86CC-FC442181DCF3}">
      <dsp:nvSpPr>
        <dsp:cNvPr id="0" name=""/>
        <dsp:cNvSpPr/>
      </dsp:nvSpPr>
      <dsp:spPr>
        <a:xfrm>
          <a:off x="0" y="4865461"/>
          <a:ext cx="8401079" cy="1421058"/>
        </a:xfrm>
        <a:prstGeom prst="trapezoid">
          <a:avLst>
            <a:gd name="adj" fmla="val 66818"/>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dirty="0" smtClean="0">
              <a:ln/>
              <a:effectLst/>
              <a:latin typeface="Arial" charset="0"/>
              <a:cs typeface="Arial" charset="0"/>
            </a:rPr>
            <a:t>ABILITIES</a:t>
          </a:r>
        </a:p>
      </dsp:txBody>
      <dsp:txXfrm>
        <a:off x="1470188" y="4865461"/>
        <a:ext cx="5460701" cy="1421058"/>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6" Type="http://schemas.microsoft.com/office/2006/relationships/legacyDiagramText" Target="legacyDiagramText6.bin"/><Relationship Id="rId5" Type="http://schemas.microsoft.com/office/2006/relationships/legacyDiagramText" Target="legacyDiagramText5.bin"/><Relationship Id="rId4" Type="http://schemas.microsoft.com/office/2006/relationships/legacyDiagramText" Target="legacyDiagramText4.bin"/></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8011C9-6DC1-4274-BD31-E04751C5799A}" type="datetimeFigureOut">
              <a:rPr lang="en-US" smtClean="0"/>
              <a:pPr/>
              <a:t>3/5/2010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A74764-5518-45B1-8DD4-7B9635294E4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35C772-BEC8-4FA2-B683-49A6912A0BB8}" type="slidenum">
              <a:rPr lang="en-GB"/>
              <a:pPr/>
              <a:t>1</a:t>
            </a:fld>
            <a:endParaRPr lang="en-GB"/>
          </a:p>
        </p:txBody>
      </p:sp>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664176-22B2-4F82-9936-99EE481CABEA}" type="slidenum">
              <a:rPr lang="en-US"/>
              <a:pPr/>
              <a:t>30</a:t>
            </a:fld>
            <a:endParaRPr lang="en-US"/>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C80432-CD9C-4607-83F2-FFF7C98CAD1F}" type="slidenum">
              <a:rPr lang="en-US"/>
              <a:pPr/>
              <a:t>31</a:t>
            </a:fld>
            <a:endParaRPr lang="en-US"/>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DB711A-AAC8-41B9-98A3-351B87797B66}" type="slidenum">
              <a:rPr lang="en-US"/>
              <a:pPr/>
              <a:t>32</a:t>
            </a:fld>
            <a:endParaRPr lang="en-US"/>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1570F3-9F0B-4FC8-AB6B-753F384121B0}" type="slidenum">
              <a:rPr lang="en-US"/>
              <a:pPr/>
              <a:t>33</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D211B6-0D4E-4AFF-9F6C-6DD7AD44B81F}" type="slidenum">
              <a:rPr lang="en-US"/>
              <a:pPr/>
              <a:t>34</a:t>
            </a:fld>
            <a:endParaRPr lang="en-US"/>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US" sz="1100">
              <a:solidFill>
                <a:srgbClr val="000000"/>
              </a:solidFill>
              <a:latin typeface="Stone Sans ITC TT-Semi" pitchFamily="1"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EAB034-4FDB-4214-9CE6-BE48644010AA}" type="slidenum">
              <a:rPr lang="en-US"/>
              <a:pPr/>
              <a:t>35</a:t>
            </a:fld>
            <a:endParaRPr lang="en-US"/>
          </a:p>
        </p:txBody>
      </p:sp>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p:txBody>
          <a:bodyPr/>
          <a:lstStyle/>
          <a:p>
            <a:endParaRPr lang="en-US" sz="1100">
              <a:solidFill>
                <a:srgbClr val="000000"/>
              </a:solidFill>
              <a:latin typeface="Stone Sans ITC TT-Semi" pitchFamily="1"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4F52CD2-FC11-44D2-A4CF-60331DC691BF}" type="slidenum">
              <a:rPr lang="en-US"/>
              <a:pPr/>
              <a:t>36</a:t>
            </a:fld>
            <a:endParaRPr 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endParaRPr lang="en-US">
              <a:solidFill>
                <a:srgbClr val="000000"/>
              </a:solidFill>
              <a:latin typeface="Stone Sans ITC TT-Semi" pitchFamily="1"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7BFD44-B8E6-441A-92A7-8AD3D248C64D}" type="slidenum">
              <a:rPr lang="en-US"/>
              <a:pPr/>
              <a:t>37</a:t>
            </a:fld>
            <a:endParaRPr lang="en-US"/>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p:txBody>
          <a:bodyPr/>
          <a:lstStyle/>
          <a:p>
            <a:endParaRPr lang="en-US">
              <a:solidFill>
                <a:srgbClr val="000000"/>
              </a:solidFill>
              <a:latin typeface="Stone Sans ITC TT-Semi" pitchFamily="1"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62DA2A-84A0-4E34-9D7B-1379B5C91E0A}" type="slidenum">
              <a:rPr lang="en-US"/>
              <a:pPr/>
              <a:t>39</a:t>
            </a:fld>
            <a:endParaRPr 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C79CE4-D637-4CE2-B2D3-6F60D56BBD0F}" type="slidenum">
              <a:rPr lang="en-US"/>
              <a:pPr/>
              <a:t>55</a:t>
            </a:fld>
            <a:endParaRPr 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4A75C-0CB4-493E-B418-8283332EF748}" type="slidenum">
              <a:rPr lang="en-US"/>
              <a:pPr/>
              <a:t>56</a:t>
            </a:fld>
            <a:endParaRPr 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sz="1300">
              <a:solidFill>
                <a:srgbClr val="000000"/>
              </a:solidFill>
              <a:latin typeface="Stone Sans ITC TT-Semi" pitchFamily="1"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EFD000-2F6A-4E7B-BDDA-89608F8DE8BB}" type="slidenum">
              <a:rPr lang="en-US"/>
              <a:pPr/>
              <a:t>57</a:t>
            </a:fld>
            <a:endParaRPr 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solidFill>
                <a:srgbClr val="000000"/>
              </a:solidFill>
              <a:latin typeface="Stone Sans ITC TT-Semi" pitchFamily="1"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711890-E304-437D-A95A-08C56C3C8C17}" type="slidenum">
              <a:rPr lang="en-US"/>
              <a:pPr/>
              <a:t>58</a:t>
            </a:fld>
            <a:endParaRPr 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758CD7-7A6B-410E-81A2-C280084C8EF5}" type="slidenum">
              <a:rPr lang="en-US"/>
              <a:pPr/>
              <a:t>59</a:t>
            </a:fld>
            <a:endParaRPr 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72466F3-9B29-4530-A178-79817FED16CE}" type="slidenum">
              <a:rPr lang="en-US"/>
              <a:pPr/>
              <a:t>60</a:t>
            </a:fld>
            <a:endParaRPr 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atin typeface="Stone Sans ITC TT-Semi" pitchFamily="1"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5C2401-497E-41B9-AD2E-06FFCE9DCBE3}" type="slidenum">
              <a:rPr lang="en-US"/>
              <a:pPr/>
              <a:t>61</a:t>
            </a:fld>
            <a:endParaRPr 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24A697-67E7-4042-98E5-C0E8DD4A5416}" type="slidenum">
              <a:rPr lang="en-US"/>
              <a:pPr/>
              <a:t>62</a:t>
            </a:fld>
            <a:endParaRPr 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BA1C57-F675-4A13-8FBD-267359EE3D5F}" type="slidenum">
              <a:rPr lang="en-US"/>
              <a:pPr/>
              <a:t>63</a:t>
            </a:fld>
            <a:endParaRPr 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pPr lvl="1"/>
            <a:endParaRPr lang="en-US" sz="1600">
              <a:solidFill>
                <a:srgbClr val="000000"/>
              </a:solidFill>
              <a:latin typeface="Stone Sans ITC TT-Semi" pitchFamily="1"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3C202C-2412-4BC2-985F-D546BC0D1846}" type="slidenum">
              <a:rPr lang="en-US"/>
              <a:pPr/>
              <a:t>64</a:t>
            </a:fld>
            <a:endParaRPr 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3E8AA5-371E-4BEA-B34B-C4AA42264476}" type="slidenum">
              <a:rPr lang="en-US"/>
              <a:pPr/>
              <a:t>65</a:t>
            </a:fld>
            <a:endParaRPr lang="en-US"/>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p:txBody>
          <a:bodyPr/>
          <a:lstStyle/>
          <a:p>
            <a:endParaRPr lang="en-US" sz="1100">
              <a:latin typeface="Stone Sans ITC TT-Semi" pitchFamily="1"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E986BC-2232-4049-B303-C38CBE74EF53}" type="slidenum">
              <a:rPr lang="en-US"/>
              <a:pPr/>
              <a:t>66</a:t>
            </a:fld>
            <a:endParaRPr lang="en-US"/>
          </a:p>
        </p:txBody>
      </p:sp>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833BB0B-2CE8-4624-9D75-3CACC15D9D38}" type="slidenum">
              <a:rPr lang="en-US"/>
              <a:pPr/>
              <a:t>67</a:t>
            </a:fld>
            <a:endParaRPr lang="en-US"/>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47D3A6-9F73-4B9E-BF73-7EE4C27BCF5B}" type="slidenum">
              <a:rPr lang="en-US"/>
              <a:pPr/>
              <a:t>68</a:t>
            </a:fld>
            <a:endParaRPr lang="en-US"/>
          </a:p>
        </p:txBody>
      </p:sp>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995586-E5F1-4126-9AB4-2A5D8DBF3E69}" type="slidenum">
              <a:rPr lang="en-US"/>
              <a:pPr/>
              <a:t>69</a:t>
            </a:fld>
            <a:endParaRPr lang="en-US"/>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3/5/2010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3/5/2010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C866A4-B029-4F64-9FDA-4DA92D64AA01}" type="datetimeFigureOut">
              <a:rPr lang="en-US" smtClean="0"/>
              <a:pPr/>
              <a:t>3/5/2010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C866A4-B029-4F64-9FDA-4DA92D64AA01}" type="datetimeFigureOut">
              <a:rPr lang="en-US" smtClean="0"/>
              <a:pPr/>
              <a:t>3/5/2010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4C866A4-B029-4F64-9FDA-4DA92D64AA01}" type="datetimeFigureOut">
              <a:rPr lang="en-US" smtClean="0"/>
              <a:pPr/>
              <a:t>3/5/2010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4C866A4-B029-4F64-9FDA-4DA92D64AA01}" type="datetimeFigureOut">
              <a:rPr lang="en-US" smtClean="0"/>
              <a:pPr/>
              <a:t>3/5/2010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C866A4-B029-4F64-9FDA-4DA92D64AA01}" type="datetimeFigureOut">
              <a:rPr lang="en-US" smtClean="0"/>
              <a:pPr/>
              <a:t>3/5/2010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3/5/2010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3/5/2010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3/5/2010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3/5/2010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B4AA7E32-D1F0-4F75-8C81-0E4B17415DC4}" type="slidenum">
              <a:rPr lang="en-US"/>
              <a:pPr/>
              <a:t>‹#›</a:t>
            </a:fld>
            <a:endParaRPr lang="en-US"/>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FA630A0B-1739-43F8-AB79-76231D66F63B}" type="slidenum">
              <a:rPr lang="en-US"/>
              <a:pPr/>
              <a:t>‹#›</a:t>
            </a:fld>
            <a:endParaRPr lang="en-US"/>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866A4-B029-4F64-9FDA-4DA92D64AA01}" type="datetimeFigureOut">
              <a:rPr lang="en-US" smtClean="0"/>
              <a:pPr/>
              <a:t>3/5/2010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70BFF-47D1-4234-B734-A61D669BFEBE}" type="slidenum">
              <a:rPr lang="en-GB" smtClean="0"/>
              <a:pPr/>
              <a:t>‹#›</a:t>
            </a:fld>
            <a:endParaRPr lang="en-GB"/>
          </a:p>
        </p:txBody>
      </p:sp>
      <p:pic>
        <p:nvPicPr>
          <p:cNvPr id="7" name="Picture 8"/>
          <p:cNvPicPr preferRelativeResize="0">
            <a:picLocks noChangeAspect="1" noChangeArrowheads="1"/>
          </p:cNvPicPr>
          <p:nvPr/>
        </p:nvPicPr>
        <p:blipFill>
          <a:blip r:embed="rId15" cstate="print"/>
          <a:srcRect/>
          <a:stretch>
            <a:fillRect/>
          </a:stretch>
        </p:blipFill>
        <p:spPr bwMode="auto">
          <a:xfrm>
            <a:off x="6688138" y="6326188"/>
            <a:ext cx="2455862" cy="531812"/>
          </a:xfrm>
          <a:prstGeom prst="rect">
            <a:avLst/>
          </a:prstGeom>
          <a:gradFill rotWithShape="1">
            <a:gsLst>
              <a:gs pos="0">
                <a:schemeClr val="tx1"/>
              </a:gs>
              <a:gs pos="100000">
                <a:srgbClr val="FFFFFF"/>
              </a:gs>
            </a:gsLst>
            <a:lin ang="5400000" scaled="1"/>
          </a:grad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sasksport.sk.ca/CS4L/pdf/LTAD_ResourcePaper.pdf"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www.youthsporttrust.org/downloads/cms/talentmatters/index.htm" TargetMode="External"/><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oleObject" Target="../embeddings/Microsoft_Office_Word_97_-_2003_Document1.doc"/><Relationship Id="rId4" Type="http://schemas.openxmlformats.org/officeDocument/2006/relationships/image" Target="../media/image37.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vmlDrawing" Target="../drawings/vmlDrawing3.vml"/><Relationship Id="rId5" Type="http://schemas.openxmlformats.org/officeDocument/2006/relationships/oleObject" Target="../embeddings/Microsoft_Office_Word_97_-_2003_Document2.doc"/><Relationship Id="rId4" Type="http://schemas.openxmlformats.org/officeDocument/2006/relationships/image" Target="../media/image40.jpe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1"/>
          </p:nvPr>
        </p:nvSpPr>
        <p:spPr/>
        <p:txBody>
          <a:bodyPr/>
          <a:lstStyle/>
          <a:p>
            <a:fld id="{1580499C-14ED-41EC-BAD5-263C9C0633A7}" type="slidenum">
              <a:rPr lang="en-GB"/>
              <a:pPr/>
              <a:t>1</a:t>
            </a:fld>
            <a:endParaRPr lang="en-GB"/>
          </a:p>
        </p:txBody>
      </p:sp>
      <p:pic>
        <p:nvPicPr>
          <p:cNvPr id="3102" name="Picture 30" descr="fitness_class_MED.jpg"/>
          <p:cNvPicPr>
            <a:picLocks noChangeAspect="1" noChangeArrowheads="1"/>
          </p:cNvPicPr>
          <p:nvPr/>
        </p:nvPicPr>
        <p:blipFill>
          <a:blip r:embed="rId3" cstate="print"/>
          <a:srcRect/>
          <a:stretch>
            <a:fillRect/>
          </a:stretch>
        </p:blipFill>
        <p:spPr bwMode="auto">
          <a:xfrm>
            <a:off x="1500718" y="2457450"/>
            <a:ext cx="1631949" cy="1675210"/>
          </a:xfrm>
          <a:prstGeom prst="rect">
            <a:avLst/>
          </a:prstGeom>
          <a:noFill/>
        </p:spPr>
      </p:pic>
      <p:pic>
        <p:nvPicPr>
          <p:cNvPr id="3089" name="Picture 17" descr="surf.jpg"/>
          <p:cNvPicPr>
            <a:picLocks noChangeAspect="1" noChangeArrowheads="1"/>
          </p:cNvPicPr>
          <p:nvPr/>
        </p:nvPicPr>
        <p:blipFill>
          <a:blip r:embed="rId4" cstate="print"/>
          <a:srcRect/>
          <a:stretch>
            <a:fillRect/>
          </a:stretch>
        </p:blipFill>
        <p:spPr bwMode="auto">
          <a:xfrm>
            <a:off x="5916084" y="620316"/>
            <a:ext cx="1631949" cy="1674019"/>
          </a:xfrm>
          <a:prstGeom prst="rect">
            <a:avLst/>
          </a:prstGeom>
          <a:noFill/>
        </p:spPr>
      </p:pic>
      <p:pic>
        <p:nvPicPr>
          <p:cNvPr id="3097" name="Picture 25" descr="this_is_my_gym_MED.jpg"/>
          <p:cNvPicPr>
            <a:picLocks noChangeAspect="1" noChangeArrowheads="1"/>
          </p:cNvPicPr>
          <p:nvPr/>
        </p:nvPicPr>
        <p:blipFill>
          <a:blip r:embed="rId5" cstate="print"/>
          <a:srcRect/>
          <a:stretch>
            <a:fillRect/>
          </a:stretch>
        </p:blipFill>
        <p:spPr bwMode="auto">
          <a:xfrm>
            <a:off x="3708401" y="620316"/>
            <a:ext cx="1631951" cy="1674019"/>
          </a:xfrm>
          <a:prstGeom prst="rect">
            <a:avLst/>
          </a:prstGeom>
          <a:noFill/>
        </p:spPr>
      </p:pic>
      <p:pic>
        <p:nvPicPr>
          <p:cNvPr id="3104" name="Picture 32" descr="girlmultiskill.jpg"/>
          <p:cNvPicPr>
            <a:picLocks noChangeAspect="1" noChangeArrowheads="1"/>
          </p:cNvPicPr>
          <p:nvPr/>
        </p:nvPicPr>
        <p:blipFill>
          <a:blip r:embed="rId6" cstate="print"/>
          <a:srcRect/>
          <a:stretch>
            <a:fillRect/>
          </a:stretch>
        </p:blipFill>
        <p:spPr bwMode="auto">
          <a:xfrm>
            <a:off x="1500718" y="620316"/>
            <a:ext cx="1638300" cy="1674019"/>
          </a:xfrm>
          <a:prstGeom prst="rect">
            <a:avLst/>
          </a:prstGeom>
          <a:noFill/>
        </p:spPr>
      </p:pic>
      <p:pic>
        <p:nvPicPr>
          <p:cNvPr id="3113" name="Picture 41" descr="golf_disability_2_rdax_225x338.jpg"/>
          <p:cNvPicPr>
            <a:picLocks noChangeAspect="1" noChangeArrowheads="1"/>
          </p:cNvPicPr>
          <p:nvPr/>
        </p:nvPicPr>
        <p:blipFill>
          <a:blip r:embed="rId7" cstate="print"/>
          <a:srcRect/>
          <a:stretch>
            <a:fillRect/>
          </a:stretch>
        </p:blipFill>
        <p:spPr bwMode="auto">
          <a:xfrm>
            <a:off x="3708401" y="2457450"/>
            <a:ext cx="1631951" cy="1675210"/>
          </a:xfrm>
          <a:prstGeom prst="rect">
            <a:avLst/>
          </a:prstGeom>
          <a:noFill/>
        </p:spPr>
      </p:pic>
      <p:pic>
        <p:nvPicPr>
          <p:cNvPr id="3115" name="Picture 43" descr="Rugby07 013a.jpg"/>
          <p:cNvPicPr>
            <a:picLocks noChangeAspect="1" noChangeArrowheads="1"/>
          </p:cNvPicPr>
          <p:nvPr/>
        </p:nvPicPr>
        <p:blipFill>
          <a:blip r:embed="rId8" cstate="print"/>
          <a:srcRect/>
          <a:stretch>
            <a:fillRect/>
          </a:stretch>
        </p:blipFill>
        <p:spPr bwMode="auto">
          <a:xfrm>
            <a:off x="5916084" y="2457450"/>
            <a:ext cx="1634067" cy="1675210"/>
          </a:xfrm>
          <a:prstGeom prst="rect">
            <a:avLst/>
          </a:prstGeom>
          <a:noFill/>
        </p:spPr>
      </p:pic>
      <p:sp>
        <p:nvSpPr>
          <p:cNvPr id="3117" name="Text Box 45"/>
          <p:cNvSpPr txBox="1">
            <a:spLocks noChangeArrowheads="1"/>
          </p:cNvSpPr>
          <p:nvPr/>
        </p:nvSpPr>
        <p:spPr bwMode="auto">
          <a:xfrm>
            <a:off x="1308101" y="4618435"/>
            <a:ext cx="7121551" cy="1215717"/>
          </a:xfrm>
          <a:prstGeom prst="rect">
            <a:avLst/>
          </a:prstGeom>
          <a:noFill/>
          <a:ln w="9525">
            <a:noFill/>
            <a:miter lim="800000"/>
            <a:headEnd/>
            <a:tailEnd/>
          </a:ln>
          <a:effectLst/>
        </p:spPr>
        <p:txBody>
          <a:bodyPr wrap="square">
            <a:spAutoFit/>
          </a:bodyPr>
          <a:lstStyle/>
          <a:p>
            <a:r>
              <a:rPr lang="en-GB" sz="2800" b="1" dirty="0" smtClean="0"/>
              <a:t>Acquisition of Skill – Lecture 3</a:t>
            </a:r>
            <a:endParaRPr lang="en-GB" sz="2800" b="1" dirty="0"/>
          </a:p>
          <a:p>
            <a:endParaRPr lang="en-GB" b="1" dirty="0"/>
          </a:p>
          <a:p>
            <a:pPr>
              <a:spcBef>
                <a:spcPct val="50000"/>
              </a:spcBef>
            </a:pPr>
            <a:r>
              <a:rPr lang="en-GB" dirty="0" smtClean="0"/>
              <a:t>Steven Osborne</a:t>
            </a:r>
            <a:endParaRPr lang="en-GB" dirty="0"/>
          </a:p>
        </p:txBody>
      </p:sp>
      <p:sp>
        <p:nvSpPr>
          <p:cNvPr id="3118" name="Rectangle 46"/>
          <p:cNvSpPr>
            <a:spLocks noChangeArrowheads="1"/>
          </p:cNvSpPr>
          <p:nvPr/>
        </p:nvSpPr>
        <p:spPr bwMode="auto">
          <a:xfrm>
            <a:off x="347134" y="6453187"/>
            <a:ext cx="673100" cy="404813"/>
          </a:xfrm>
          <a:prstGeom prst="rect">
            <a:avLst/>
          </a:prstGeom>
          <a:solidFill>
            <a:schemeClr val="bg1"/>
          </a:solidFill>
          <a:ln w="9525">
            <a:solidFill>
              <a:schemeClr val="bg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algn="l"/>
            <a:r>
              <a:rPr lang="en-GB" dirty="0"/>
              <a:t>Aims:</a:t>
            </a:r>
          </a:p>
        </p:txBody>
      </p:sp>
      <p:sp>
        <p:nvSpPr>
          <p:cNvPr id="22531" name="Rectangle 3"/>
          <p:cNvSpPr>
            <a:spLocks noGrp="1" noRot="1" noChangeArrowheads="1"/>
          </p:cNvSpPr>
          <p:nvPr>
            <p:ph type="body" idx="1"/>
          </p:nvPr>
        </p:nvSpPr>
        <p:spPr>
          <a:xfrm>
            <a:off x="0" y="1600200"/>
            <a:ext cx="9144000" cy="4525963"/>
          </a:xfrm>
        </p:spPr>
        <p:txBody>
          <a:bodyPr>
            <a:normAutofit/>
          </a:bodyPr>
          <a:lstStyle/>
          <a:p>
            <a:r>
              <a:rPr lang="en-GB" sz="2800" dirty="0" smtClean="0"/>
              <a:t>Recap skill classification</a:t>
            </a:r>
          </a:p>
          <a:p>
            <a:r>
              <a:rPr lang="en-GB" sz="2800" dirty="0" smtClean="0"/>
              <a:t>To introduce learning theories</a:t>
            </a:r>
          </a:p>
          <a:p>
            <a:r>
              <a:rPr lang="en-GB" sz="2800" dirty="0" smtClean="0"/>
              <a:t>To understand basic child development</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5" descr="ltadlateral"/>
          <p:cNvPicPr>
            <a:picLocks noChangeAspect="1" noChangeArrowheads="1"/>
          </p:cNvPicPr>
          <p:nvPr/>
        </p:nvPicPr>
        <p:blipFill>
          <a:blip r:embed="rId2" cstate="print"/>
          <a:srcRect/>
          <a:stretch>
            <a:fillRect/>
          </a:stretch>
        </p:blipFill>
        <p:spPr bwMode="auto">
          <a:xfrm>
            <a:off x="0" y="1214422"/>
            <a:ext cx="9144000" cy="1938343"/>
          </a:xfrm>
          <a:prstGeom prst="rect">
            <a:avLst/>
          </a:prstGeom>
          <a:noFill/>
          <a:ln w="9525">
            <a:noFill/>
            <a:miter lim="800000"/>
            <a:headEnd/>
            <a:tailEnd/>
          </a:ln>
        </p:spPr>
      </p:pic>
      <p:sp>
        <p:nvSpPr>
          <p:cNvPr id="3075" name="Text Box 6"/>
          <p:cNvSpPr txBox="1">
            <a:spLocks noChangeArrowheads="1"/>
          </p:cNvSpPr>
          <p:nvPr/>
        </p:nvSpPr>
        <p:spPr bwMode="auto">
          <a:xfrm>
            <a:off x="395288" y="620713"/>
            <a:ext cx="8353425" cy="584775"/>
          </a:xfrm>
          <a:prstGeom prst="rect">
            <a:avLst/>
          </a:prstGeom>
          <a:noFill/>
          <a:ln w="9525">
            <a:noFill/>
            <a:miter lim="800000"/>
            <a:headEnd/>
            <a:tailEnd/>
          </a:ln>
        </p:spPr>
        <p:txBody>
          <a:bodyPr>
            <a:spAutoFit/>
          </a:bodyPr>
          <a:lstStyle/>
          <a:p>
            <a:pPr algn="ctr">
              <a:spcBef>
                <a:spcPct val="50000"/>
              </a:spcBef>
            </a:pPr>
            <a:r>
              <a:rPr lang="en-GB" sz="3200" b="1" dirty="0" smtClean="0"/>
              <a:t>Long </a:t>
            </a:r>
            <a:r>
              <a:rPr lang="en-GB" sz="3200" b="1" dirty="0"/>
              <a:t>Term Athlete Development (LTAD)</a:t>
            </a:r>
          </a:p>
        </p:txBody>
      </p:sp>
      <p:sp>
        <p:nvSpPr>
          <p:cNvPr id="4" name="Rectangle 3"/>
          <p:cNvSpPr/>
          <p:nvPr/>
        </p:nvSpPr>
        <p:spPr>
          <a:xfrm>
            <a:off x="428596" y="3357562"/>
            <a:ext cx="8215370" cy="2123658"/>
          </a:xfrm>
          <a:prstGeom prst="rect">
            <a:avLst/>
          </a:prstGeom>
        </p:spPr>
        <p:txBody>
          <a:bodyPr wrap="square">
            <a:spAutoFit/>
          </a:bodyPr>
          <a:lstStyle/>
          <a:p>
            <a:r>
              <a:rPr lang="en-GB" sz="2400" dirty="0" smtClean="0"/>
              <a:t>“The LTAD framework assists in creating an environment that enables participants to achieve their potential, ensuring that everyone learns the </a:t>
            </a:r>
            <a:r>
              <a:rPr lang="en-GB" sz="2400" dirty="0" err="1" smtClean="0"/>
              <a:t>FUNdamentals</a:t>
            </a:r>
            <a:r>
              <a:rPr lang="en-GB" sz="2400" dirty="0" smtClean="0"/>
              <a:t> of movement and is provided with an appropriate development pathway”</a:t>
            </a:r>
          </a:p>
          <a:p>
            <a:endParaRPr lang="en-GB" i="1" dirty="0" smtClean="0"/>
          </a:p>
          <a:p>
            <a:r>
              <a:rPr lang="en-GB" dirty="0" smtClean="0"/>
              <a:t>(The Youth Sport Trust 2005)</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385763" y="1"/>
          <a:ext cx="8401079" cy="6286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57158" y="274638"/>
            <a:ext cx="8329642" cy="368280"/>
          </a:xfrm>
        </p:spPr>
        <p:txBody>
          <a:bodyPr>
            <a:noAutofit/>
          </a:bodyPr>
          <a:lstStyle/>
          <a:p>
            <a:pPr algn="l"/>
            <a:r>
              <a:rPr lang="en-US" sz="2400" b="1" dirty="0"/>
              <a:t>Perceptual Motor Abilities</a:t>
            </a:r>
          </a:p>
        </p:txBody>
      </p:sp>
      <p:sp>
        <p:nvSpPr>
          <p:cNvPr id="23555" name="Rectangle 3"/>
          <p:cNvSpPr>
            <a:spLocks noGrp="1" noChangeArrowheads="1"/>
          </p:cNvSpPr>
          <p:nvPr>
            <p:ph type="body" idx="1"/>
          </p:nvPr>
        </p:nvSpPr>
        <p:spPr>
          <a:xfrm>
            <a:off x="457200" y="714356"/>
            <a:ext cx="8686800" cy="2928958"/>
          </a:xfrm>
        </p:spPr>
        <p:txBody>
          <a:bodyPr>
            <a:normAutofit/>
          </a:bodyPr>
          <a:lstStyle/>
          <a:p>
            <a:pPr>
              <a:lnSpc>
                <a:spcPct val="90000"/>
              </a:lnSpc>
            </a:pPr>
            <a:r>
              <a:rPr lang="en-US" sz="1800" dirty="0" err="1"/>
              <a:t>Multilimb</a:t>
            </a:r>
            <a:r>
              <a:rPr lang="en-US" sz="1800" dirty="0"/>
              <a:t> coordination </a:t>
            </a:r>
          </a:p>
          <a:p>
            <a:pPr>
              <a:lnSpc>
                <a:spcPct val="90000"/>
              </a:lnSpc>
            </a:pPr>
            <a:r>
              <a:rPr lang="en-US" sz="1800" dirty="0"/>
              <a:t>Control precision – ability to make </a:t>
            </a:r>
            <a:r>
              <a:rPr lang="en-US" sz="1800" dirty="0" smtClean="0"/>
              <a:t>movement adjustments</a:t>
            </a:r>
            <a:endParaRPr lang="en-US" sz="1800" dirty="0"/>
          </a:p>
          <a:p>
            <a:pPr>
              <a:lnSpc>
                <a:spcPct val="90000"/>
              </a:lnSpc>
            </a:pPr>
            <a:r>
              <a:rPr lang="en-US" sz="1800" dirty="0"/>
              <a:t>Response orientation </a:t>
            </a:r>
          </a:p>
          <a:p>
            <a:pPr>
              <a:lnSpc>
                <a:spcPct val="90000"/>
              </a:lnSpc>
            </a:pPr>
            <a:r>
              <a:rPr lang="en-US" sz="1800" dirty="0"/>
              <a:t>Reaction </a:t>
            </a:r>
            <a:r>
              <a:rPr lang="en-US" sz="1800" dirty="0" smtClean="0"/>
              <a:t>time</a:t>
            </a:r>
            <a:endParaRPr lang="en-US" sz="1800" dirty="0"/>
          </a:p>
          <a:p>
            <a:pPr>
              <a:lnSpc>
                <a:spcPct val="90000"/>
              </a:lnSpc>
            </a:pPr>
            <a:r>
              <a:rPr lang="en-US" sz="1800" dirty="0"/>
              <a:t>Speed of arm </a:t>
            </a:r>
            <a:r>
              <a:rPr lang="en-US" sz="1800" dirty="0" smtClean="0"/>
              <a:t>movement</a:t>
            </a:r>
          </a:p>
          <a:p>
            <a:pPr>
              <a:lnSpc>
                <a:spcPct val="80000"/>
              </a:lnSpc>
            </a:pPr>
            <a:r>
              <a:rPr lang="en-US" sz="1800" dirty="0" smtClean="0"/>
              <a:t>Rate control – ability to time continuous anticipatory movement</a:t>
            </a:r>
          </a:p>
          <a:p>
            <a:pPr>
              <a:lnSpc>
                <a:spcPct val="80000"/>
              </a:lnSpc>
            </a:pPr>
            <a:r>
              <a:rPr lang="en-US" sz="1800" dirty="0" smtClean="0"/>
              <a:t>Manual dexterity – ability to make skillful arm-hand movements</a:t>
            </a:r>
          </a:p>
          <a:p>
            <a:pPr>
              <a:lnSpc>
                <a:spcPct val="80000"/>
              </a:lnSpc>
            </a:pPr>
            <a:r>
              <a:rPr lang="en-US" sz="1800" dirty="0" smtClean="0"/>
              <a:t>Finger dexterity </a:t>
            </a:r>
          </a:p>
          <a:p>
            <a:pPr>
              <a:lnSpc>
                <a:spcPct val="80000"/>
              </a:lnSpc>
            </a:pPr>
            <a:r>
              <a:rPr lang="en-US" sz="1800" dirty="0" smtClean="0"/>
              <a:t>Arm-hand steadiness </a:t>
            </a:r>
          </a:p>
          <a:p>
            <a:pPr>
              <a:lnSpc>
                <a:spcPct val="80000"/>
              </a:lnSpc>
            </a:pPr>
            <a:r>
              <a:rPr lang="en-US" sz="1800" dirty="0" smtClean="0"/>
              <a:t>Aiming </a:t>
            </a:r>
            <a:endParaRPr lang="en-US" sz="2400" dirty="0" smtClean="0"/>
          </a:p>
          <a:p>
            <a:pPr>
              <a:lnSpc>
                <a:spcPct val="90000"/>
              </a:lnSpc>
            </a:pPr>
            <a:endParaRPr lang="en-US" sz="2400" dirty="0"/>
          </a:p>
        </p:txBody>
      </p:sp>
      <p:sp>
        <p:nvSpPr>
          <p:cNvPr id="4" name="Rectangle 3"/>
          <p:cNvSpPr txBox="1">
            <a:spLocks noChangeArrowheads="1"/>
          </p:cNvSpPr>
          <p:nvPr/>
        </p:nvSpPr>
        <p:spPr>
          <a:xfrm>
            <a:off x="428596" y="4143380"/>
            <a:ext cx="8229600" cy="2554287"/>
          </a:xfrm>
          <a:prstGeom prst="rect">
            <a:avLst/>
          </a:prstGeom>
        </p:spPr>
        <p:txBody>
          <a:bodyPr vert="horz" lIns="91440" tIns="45720" rIns="91440" bIns="45720" rtlCol="0">
            <a:normAutofit fontScale="6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Static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Dynamic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Explosive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Trunk strength</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Dynamic flexibility </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Gross body coordination</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Gross body equilibrium</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Stamina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Rectangle 2"/>
          <p:cNvSpPr txBox="1">
            <a:spLocks noChangeArrowheads="1"/>
          </p:cNvSpPr>
          <p:nvPr/>
        </p:nvSpPr>
        <p:spPr>
          <a:xfrm>
            <a:off x="357158" y="3286124"/>
            <a:ext cx="8229600" cy="1143000"/>
          </a:xfrm>
          <a:prstGeom prst="rect">
            <a:avLst/>
          </a:prstGeom>
        </p:spPr>
        <p:txBody>
          <a:bodyPr vert="horz" lIns="91440" tIns="45720" rIns="91440" bIns="45720" rtlCol="0" anchor="ct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dirty="0" smtClean="0">
                <a:ln>
                  <a:noFill/>
                </a:ln>
                <a:solidFill>
                  <a:schemeClr val="tx1"/>
                </a:solidFill>
                <a:effectLst/>
                <a:uLnTx/>
                <a:uFillTx/>
                <a:latin typeface="+mj-lt"/>
                <a:ea typeface="+mj-ea"/>
                <a:cs typeface="+mj-cs"/>
              </a:rPr>
              <a:t>Physical Proficiency Abilities</a:t>
            </a:r>
            <a:endParaRPr kumimoji="0" lang="en-US" sz="2400" b="1"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p:txBody>
          <a:bodyPr/>
          <a:lstStyle/>
          <a:p>
            <a:r>
              <a:rPr lang="en-GB"/>
              <a:t>TYPES OF SKILL</a:t>
            </a:r>
          </a:p>
        </p:txBody>
      </p:sp>
      <p:sp>
        <p:nvSpPr>
          <p:cNvPr id="14339" name="Rectangle 3"/>
          <p:cNvSpPr>
            <a:spLocks noGrp="1" noRot="1" noChangeArrowheads="1"/>
          </p:cNvSpPr>
          <p:nvPr>
            <p:ph type="body" idx="1"/>
          </p:nvPr>
        </p:nvSpPr>
        <p:spPr/>
        <p:txBody>
          <a:bodyPr/>
          <a:lstStyle/>
          <a:p>
            <a:r>
              <a:rPr lang="en-GB" dirty="0"/>
              <a:t>Cognitive skills – 	</a:t>
            </a:r>
            <a:r>
              <a:rPr lang="en-GB" sz="2400" dirty="0"/>
              <a:t>Skill which involves thought 					process. E.g.?</a:t>
            </a:r>
          </a:p>
          <a:p>
            <a:endParaRPr lang="en-GB" dirty="0"/>
          </a:p>
          <a:p>
            <a:r>
              <a:rPr lang="en-GB" dirty="0"/>
              <a:t>Perceptual skills – </a:t>
            </a:r>
            <a:r>
              <a:rPr lang="en-GB" dirty="0" smtClean="0"/>
              <a:t>	</a:t>
            </a:r>
            <a:r>
              <a:rPr lang="en-GB" sz="2000" dirty="0" smtClean="0"/>
              <a:t>Skill </a:t>
            </a:r>
            <a:r>
              <a:rPr lang="en-GB" sz="2000" dirty="0"/>
              <a:t>which involves interpreting				</a:t>
            </a:r>
            <a:r>
              <a:rPr lang="en-GB" sz="2000" dirty="0" smtClean="0"/>
              <a:t>	information </a:t>
            </a:r>
            <a:r>
              <a:rPr lang="en-GB" sz="2000" dirty="0"/>
              <a:t>from </a:t>
            </a:r>
            <a:r>
              <a:rPr lang="en-GB" sz="2000" dirty="0" smtClean="0"/>
              <a:t>the environment</a:t>
            </a:r>
            <a:r>
              <a:rPr lang="en-GB" sz="2000" dirty="0"/>
              <a:t>. E.g.?</a:t>
            </a:r>
          </a:p>
          <a:p>
            <a:endParaRPr lang="en-GB" sz="2000" dirty="0"/>
          </a:p>
          <a:p>
            <a:r>
              <a:rPr lang="en-GB" dirty="0">
                <a:solidFill>
                  <a:srgbClr val="FF0000"/>
                </a:solidFill>
                <a:effectLst>
                  <a:outerShdw blurRad="38100" dist="38100" dir="2700000" algn="tl">
                    <a:srgbClr val="000000"/>
                  </a:outerShdw>
                </a:effectLst>
              </a:rPr>
              <a:t>MOTOR SKILLS</a:t>
            </a:r>
            <a:r>
              <a:rPr lang="en-GB" dirty="0"/>
              <a:t> – 	</a:t>
            </a:r>
            <a:r>
              <a:rPr lang="en-GB" sz="2400" dirty="0"/>
              <a:t>Skill which involves physical 					movement and muscular control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323850" y="0"/>
            <a:ext cx="8540750" cy="1143000"/>
          </a:xfrm>
        </p:spPr>
        <p:txBody>
          <a:bodyPr/>
          <a:lstStyle/>
          <a:p>
            <a:r>
              <a:rPr lang="en-GB" sz="4000" b="1" dirty="0">
                <a:solidFill>
                  <a:srgbClr val="FF0000"/>
                </a:solidFill>
              </a:rPr>
              <a:t>Classification of motor skills.</a:t>
            </a:r>
            <a:br>
              <a:rPr lang="en-GB" sz="4000" b="1" dirty="0">
                <a:solidFill>
                  <a:srgbClr val="FF0000"/>
                </a:solidFill>
              </a:rPr>
            </a:br>
            <a:endParaRPr lang="en-GB" sz="2800" b="1" dirty="0">
              <a:solidFill>
                <a:schemeClr val="tx1"/>
              </a:solidFill>
              <a:effectLst>
                <a:outerShdw blurRad="38100" dist="38100" dir="2700000" algn="tl">
                  <a:srgbClr val="FFFFFF"/>
                </a:outerShdw>
              </a:effectLst>
            </a:endParaRPr>
          </a:p>
        </p:txBody>
      </p:sp>
      <p:sp>
        <p:nvSpPr>
          <p:cNvPr id="15363" name="Rectangle 3"/>
          <p:cNvSpPr>
            <a:spLocks noGrp="1" noRot="1" noChangeArrowheads="1"/>
          </p:cNvSpPr>
          <p:nvPr>
            <p:ph type="body" idx="1"/>
          </p:nvPr>
        </p:nvSpPr>
        <p:spPr>
          <a:xfrm>
            <a:off x="323850" y="1412875"/>
            <a:ext cx="8540750" cy="5111750"/>
          </a:xfrm>
        </p:spPr>
        <p:txBody>
          <a:bodyPr/>
          <a:lstStyle/>
          <a:p>
            <a:r>
              <a:rPr lang="en-GB" sz="2000" b="1" u="sng">
                <a:solidFill>
                  <a:srgbClr val="FF0000"/>
                </a:solidFill>
                <a:effectLst>
                  <a:outerShdw blurRad="38100" dist="38100" dir="2700000" algn="tl">
                    <a:srgbClr val="000000"/>
                  </a:outerShdw>
                </a:effectLst>
              </a:rPr>
              <a:t>Muscular involvement</a:t>
            </a:r>
            <a:r>
              <a:rPr lang="en-GB" sz="2800"/>
              <a:t> 	</a:t>
            </a:r>
            <a:r>
              <a:rPr lang="en-GB" sz="2000">
                <a:solidFill>
                  <a:srgbClr val="000000"/>
                </a:solidFill>
              </a:rPr>
              <a:t>GROSS – FINE</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Environmental influence</a:t>
            </a:r>
            <a:r>
              <a:rPr lang="en-GB" sz="2800">
                <a:solidFill>
                  <a:srgbClr val="000000"/>
                </a:solidFill>
              </a:rPr>
              <a:t> 	</a:t>
            </a:r>
            <a:r>
              <a:rPr lang="en-GB" sz="2000">
                <a:solidFill>
                  <a:srgbClr val="000000"/>
                </a:solidFill>
              </a:rPr>
              <a:t>OPEN – CLOSED</a:t>
            </a:r>
          </a:p>
          <a:p>
            <a:endParaRPr lang="en-GB" sz="2000">
              <a:solidFill>
                <a:srgbClr val="000000"/>
              </a:solidFill>
            </a:endParaRPr>
          </a:p>
          <a:p>
            <a:r>
              <a:rPr lang="en-GB" sz="2000" b="1" u="sng">
                <a:solidFill>
                  <a:srgbClr val="FF0000"/>
                </a:solidFill>
                <a:effectLst>
                  <a:outerShdw blurRad="38100" dist="38100" dir="2700000" algn="tl">
                    <a:srgbClr val="000000"/>
                  </a:outerShdw>
                </a:effectLst>
              </a:rPr>
              <a:t>Continuity </a:t>
            </a:r>
            <a:r>
              <a:rPr lang="en-GB" sz="2800"/>
              <a:t>			</a:t>
            </a:r>
            <a:r>
              <a:rPr lang="en-GB" sz="2000">
                <a:solidFill>
                  <a:srgbClr val="000000"/>
                </a:solidFill>
              </a:rPr>
              <a:t>DESCRETE – SERIAL – CONTINUOUS</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Pacing</a:t>
            </a:r>
            <a:r>
              <a:rPr lang="en-GB" sz="2000"/>
              <a:t>			</a:t>
            </a:r>
            <a:r>
              <a:rPr lang="en-GB" sz="2000">
                <a:solidFill>
                  <a:srgbClr val="000000"/>
                </a:solidFill>
              </a:rPr>
              <a:t>EXTERNALLY PACED – SELF PACED</a:t>
            </a:r>
          </a:p>
          <a:p>
            <a:endParaRPr lang="en-GB" sz="2000">
              <a:solidFill>
                <a:srgbClr val="000000"/>
              </a:solidFill>
            </a:endParaRPr>
          </a:p>
          <a:p>
            <a:r>
              <a:rPr lang="en-GB" sz="2000" b="1" u="sng">
                <a:solidFill>
                  <a:srgbClr val="FF0000"/>
                </a:solidFill>
                <a:effectLst>
                  <a:outerShdw blurRad="38100" dist="38100" dir="2700000" algn="tl">
                    <a:srgbClr val="000000"/>
                  </a:outerShdw>
                </a:effectLst>
              </a:rPr>
              <a:t>Difficulty	</a:t>
            </a:r>
            <a:r>
              <a:rPr lang="en-GB" sz="2000">
                <a:solidFill>
                  <a:srgbClr val="000000"/>
                </a:solidFill>
              </a:rPr>
              <a:t>		SIMPLE – COMPLEX</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Organisation</a:t>
            </a:r>
            <a:r>
              <a:rPr lang="en-GB" sz="2000">
                <a:solidFill>
                  <a:srgbClr val="000000"/>
                </a:solidFill>
              </a:rPr>
              <a:t>			LOW - HIGH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AU"/>
              <a:t>3 Motor Skill Categories</a:t>
            </a:r>
          </a:p>
        </p:txBody>
      </p:sp>
      <p:sp>
        <p:nvSpPr>
          <p:cNvPr id="64515" name="Rectangle 3"/>
          <p:cNvSpPr>
            <a:spLocks noGrp="1" noChangeArrowheads="1"/>
          </p:cNvSpPr>
          <p:nvPr>
            <p:ph type="body" idx="1"/>
          </p:nvPr>
        </p:nvSpPr>
        <p:spPr/>
        <p:txBody>
          <a:bodyPr/>
          <a:lstStyle/>
          <a:p>
            <a:r>
              <a:rPr lang="en-AU"/>
              <a:t>Locomotor</a:t>
            </a:r>
          </a:p>
          <a:p>
            <a:r>
              <a:rPr lang="en-AU"/>
              <a:t>Nonlocomotor (body management)</a:t>
            </a:r>
          </a:p>
          <a:p>
            <a:r>
              <a:rPr lang="en-AU"/>
              <a:t>Manipulative</a:t>
            </a:r>
          </a:p>
          <a:p>
            <a:endParaRPr lang="en-AU"/>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solidFill>
                  <a:srgbClr val="FF0000"/>
                </a:solidFill>
              </a:rPr>
              <a:t>MOTOR SKILL CONTINUUM</a:t>
            </a:r>
          </a:p>
        </p:txBody>
      </p:sp>
      <p:sp>
        <p:nvSpPr>
          <p:cNvPr id="18435" name="Rectangle 3"/>
          <p:cNvSpPr>
            <a:spLocks noGrp="1" noRot="1" noChangeArrowheads="1"/>
          </p:cNvSpPr>
          <p:nvPr>
            <p:ph type="body" idx="1"/>
          </p:nvPr>
        </p:nvSpPr>
        <p:spPr>
          <a:xfrm>
            <a:off x="928662" y="2786058"/>
            <a:ext cx="8215338" cy="3340105"/>
          </a:xfrm>
        </p:spPr>
        <p:txBody>
          <a:bodyPr>
            <a:normAutofit/>
          </a:bodyPr>
          <a:lstStyle/>
          <a:p>
            <a:pPr>
              <a:lnSpc>
                <a:spcPct val="90000"/>
              </a:lnSpc>
              <a:buFont typeface="Arial" charset="0"/>
              <a:buNone/>
            </a:pPr>
            <a:r>
              <a:rPr lang="en-GB" sz="2400" dirty="0"/>
              <a:t>   </a:t>
            </a:r>
            <a:r>
              <a:rPr lang="en-GB" sz="2000" b="1" dirty="0" smtClean="0"/>
              <a:t>GROSS---------------------------------------------------------</a:t>
            </a:r>
            <a:r>
              <a:rPr lang="en-GB" sz="2000" b="1" dirty="0"/>
              <a:t>FINE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OPEN----------------------------------------------------------</a:t>
            </a:r>
            <a:r>
              <a:rPr lang="en-GB" sz="2000" b="1" dirty="0"/>
              <a:t>CLOSE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DISCRETE--------------------SERIAL-----------------------</a:t>
            </a:r>
            <a:r>
              <a:rPr lang="en-GB" sz="2000" b="1" dirty="0"/>
              <a:t>CONTINUOUS</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SELF-PACED--------------------------------------------------</a:t>
            </a:r>
            <a:r>
              <a:rPr lang="en-GB" sz="2000" b="1" dirty="0"/>
              <a:t>EXTERNALLY PACED</a:t>
            </a:r>
          </a:p>
          <a:p>
            <a:pPr>
              <a:lnSpc>
                <a:spcPct val="90000"/>
              </a:lnSpc>
              <a:buFont typeface="Arial" charset="0"/>
              <a:buNone/>
            </a:pPr>
            <a:endParaRPr lang="en-GB" sz="2400" dirty="0">
              <a:solidFill>
                <a:srgbClr val="FF0000"/>
              </a:solidFill>
              <a:effectLst>
                <a:outerShdw blurRad="38100" dist="38100" dir="2700000" algn="tl">
                  <a:srgbClr val="000000"/>
                </a:outerShdw>
              </a:effectLst>
            </a:endParaRPr>
          </a:p>
          <a:p>
            <a:pPr>
              <a:lnSpc>
                <a:spcPct val="90000"/>
              </a:lnSpc>
              <a:buFont typeface="Arial" charset="0"/>
              <a:buNone/>
            </a:pPr>
            <a:r>
              <a:rPr lang="en-GB" sz="2400" dirty="0"/>
              <a:t>           </a:t>
            </a:r>
          </a:p>
        </p:txBody>
      </p:sp>
      <p:sp>
        <p:nvSpPr>
          <p:cNvPr id="4" name="TextBox 3"/>
          <p:cNvSpPr txBox="1"/>
          <p:nvPr/>
        </p:nvSpPr>
        <p:spPr>
          <a:xfrm>
            <a:off x="1142976" y="1357298"/>
            <a:ext cx="6072230" cy="1200329"/>
          </a:xfrm>
          <a:prstGeom prst="rect">
            <a:avLst/>
          </a:prstGeom>
          <a:noFill/>
        </p:spPr>
        <p:txBody>
          <a:bodyPr wrap="square" rtlCol="0">
            <a:spAutoFit/>
          </a:bodyPr>
          <a:lstStyle/>
          <a:p>
            <a:r>
              <a:rPr lang="en-GB" sz="2400" b="1" dirty="0" err="1" smtClean="0"/>
              <a:t>Locomotor</a:t>
            </a:r>
            <a:endParaRPr lang="en-GB" sz="2400" b="1" dirty="0" smtClean="0"/>
          </a:p>
          <a:p>
            <a:r>
              <a:rPr lang="en-GB" sz="2400" b="1" dirty="0" smtClean="0"/>
              <a:t>Non </a:t>
            </a:r>
            <a:r>
              <a:rPr lang="en-GB" sz="2400" b="1" dirty="0" err="1" smtClean="0"/>
              <a:t>Locomotor</a:t>
            </a:r>
            <a:endParaRPr lang="en-GB" sz="2400" b="1" dirty="0" smtClean="0"/>
          </a:p>
          <a:p>
            <a:r>
              <a:rPr lang="en-GB" sz="2400" b="1" dirty="0" smtClean="0"/>
              <a:t>Manipulative</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solidFill>
                  <a:srgbClr val="FF0000"/>
                </a:solidFill>
              </a:rPr>
              <a:t>MOTOR SKILL CONTINUUM</a:t>
            </a:r>
          </a:p>
        </p:txBody>
      </p:sp>
      <p:sp>
        <p:nvSpPr>
          <p:cNvPr id="18435" name="Rectangle 3"/>
          <p:cNvSpPr>
            <a:spLocks noGrp="1" noRot="1" noChangeArrowheads="1"/>
          </p:cNvSpPr>
          <p:nvPr>
            <p:ph type="body" idx="1"/>
          </p:nvPr>
        </p:nvSpPr>
        <p:spPr>
          <a:xfrm>
            <a:off x="928662" y="2786058"/>
            <a:ext cx="8215338" cy="3340105"/>
          </a:xfrm>
        </p:spPr>
        <p:txBody>
          <a:bodyPr>
            <a:normAutofit/>
          </a:bodyPr>
          <a:lstStyle/>
          <a:p>
            <a:pPr>
              <a:lnSpc>
                <a:spcPct val="90000"/>
              </a:lnSpc>
              <a:buFont typeface="Arial" charset="0"/>
              <a:buNone/>
            </a:pPr>
            <a:r>
              <a:rPr lang="en-GB" sz="2400" dirty="0"/>
              <a:t>   </a:t>
            </a:r>
            <a:r>
              <a:rPr lang="en-GB" sz="2000" b="1" dirty="0" smtClean="0"/>
              <a:t>GROSS---------------------------------------------------------</a:t>
            </a:r>
            <a:r>
              <a:rPr lang="en-GB" sz="2000" b="1" dirty="0"/>
              <a:t>FINE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OPEN----------------------------------------------------------</a:t>
            </a:r>
            <a:r>
              <a:rPr lang="en-GB" sz="2000" b="1" dirty="0"/>
              <a:t>CLOSE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DISCRETE--------------------SERIAL-----------------------</a:t>
            </a:r>
            <a:r>
              <a:rPr lang="en-GB" sz="2000" b="1" dirty="0"/>
              <a:t>CONTINUOUS</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SELF-PACED--------------------------------------------------</a:t>
            </a:r>
            <a:r>
              <a:rPr lang="en-GB" sz="2000" b="1" dirty="0"/>
              <a:t>EXTERNALLY PACED</a:t>
            </a:r>
          </a:p>
          <a:p>
            <a:pPr>
              <a:lnSpc>
                <a:spcPct val="90000"/>
              </a:lnSpc>
              <a:buFont typeface="Arial" charset="0"/>
              <a:buNone/>
            </a:pPr>
            <a:endParaRPr lang="en-GB" sz="2400" dirty="0">
              <a:solidFill>
                <a:srgbClr val="FF0000"/>
              </a:solidFill>
              <a:effectLst>
                <a:outerShdw blurRad="38100" dist="38100" dir="2700000" algn="tl">
                  <a:srgbClr val="000000"/>
                </a:outerShdw>
              </a:effectLst>
            </a:endParaRPr>
          </a:p>
          <a:p>
            <a:pPr>
              <a:lnSpc>
                <a:spcPct val="90000"/>
              </a:lnSpc>
              <a:buFont typeface="Arial" charset="0"/>
              <a:buNone/>
            </a:pPr>
            <a:r>
              <a:rPr lang="en-GB" sz="2400" dirty="0"/>
              <a:t>           </a:t>
            </a:r>
          </a:p>
        </p:txBody>
      </p:sp>
      <p:sp>
        <p:nvSpPr>
          <p:cNvPr id="4" name="TextBox 3"/>
          <p:cNvSpPr txBox="1"/>
          <p:nvPr/>
        </p:nvSpPr>
        <p:spPr>
          <a:xfrm>
            <a:off x="1142976" y="1357298"/>
            <a:ext cx="6072230" cy="1200329"/>
          </a:xfrm>
          <a:prstGeom prst="rect">
            <a:avLst/>
          </a:prstGeom>
          <a:noFill/>
        </p:spPr>
        <p:txBody>
          <a:bodyPr wrap="square" rtlCol="0">
            <a:spAutoFit/>
          </a:bodyPr>
          <a:lstStyle/>
          <a:p>
            <a:r>
              <a:rPr lang="en-GB" sz="2400" b="1" dirty="0" err="1" smtClean="0"/>
              <a:t>Locomotor</a:t>
            </a:r>
            <a:endParaRPr lang="en-GB" sz="2400" b="1" dirty="0" smtClean="0"/>
          </a:p>
          <a:p>
            <a:r>
              <a:rPr lang="en-GB" sz="2400" b="1" dirty="0" smtClean="0"/>
              <a:t>Non </a:t>
            </a:r>
            <a:r>
              <a:rPr lang="en-GB" sz="2400" b="1" dirty="0" err="1" smtClean="0"/>
              <a:t>Locomotor</a:t>
            </a:r>
            <a:endParaRPr lang="en-GB" sz="2400" b="1" dirty="0" smtClean="0"/>
          </a:p>
          <a:p>
            <a:r>
              <a:rPr lang="en-GB" sz="2400" b="1" dirty="0" smtClean="0"/>
              <a:t>Manipulative</a:t>
            </a:r>
            <a:endParaRPr lang="en-GB" sz="2400" b="1" dirty="0"/>
          </a:p>
        </p:txBody>
      </p:sp>
      <p:sp>
        <p:nvSpPr>
          <p:cNvPr id="5" name="Multiply 4"/>
          <p:cNvSpPr/>
          <p:nvPr/>
        </p:nvSpPr>
        <p:spPr>
          <a:xfrm>
            <a:off x="2643174" y="2714620"/>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p:cNvSpPr/>
          <p:nvPr/>
        </p:nvSpPr>
        <p:spPr>
          <a:xfrm>
            <a:off x="2428860" y="3357562"/>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p:cNvSpPr/>
          <p:nvPr/>
        </p:nvSpPr>
        <p:spPr>
          <a:xfrm>
            <a:off x="3357554" y="4000504"/>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p:cNvSpPr/>
          <p:nvPr/>
        </p:nvSpPr>
        <p:spPr>
          <a:xfrm>
            <a:off x="5643570" y="4714884"/>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ChangeArrowheads="1"/>
          </p:cNvSpPr>
          <p:nvPr/>
        </p:nvSpPr>
        <p:spPr bwMode="auto">
          <a:xfrm>
            <a:off x="685800" y="609600"/>
            <a:ext cx="7772400" cy="1143000"/>
          </a:xfrm>
          <a:prstGeom prst="rect">
            <a:avLst/>
          </a:prstGeom>
          <a:noFill/>
          <a:ln w="9525">
            <a:noFill/>
            <a:miter lim="800000"/>
            <a:headEnd/>
            <a:tailEnd/>
          </a:ln>
          <a:effectLst/>
        </p:spPr>
        <p:txBody>
          <a:bodyPr anchor="ctr"/>
          <a:lstStyle/>
          <a:p>
            <a:pPr algn="ctr"/>
            <a:r>
              <a:rPr lang="en-US" sz="4400">
                <a:solidFill>
                  <a:schemeClr val="folHlink"/>
                </a:solidFill>
                <a:latin typeface="Comic Sans MS" pitchFamily="66" charset="0"/>
              </a:rPr>
              <a:t>Two-Dimensional Classification</a:t>
            </a:r>
          </a:p>
        </p:txBody>
      </p:sp>
      <p:sp>
        <p:nvSpPr>
          <p:cNvPr id="8197" name="Rectangle 5"/>
          <p:cNvSpPr>
            <a:spLocks noChangeArrowheads="1"/>
          </p:cNvSpPr>
          <p:nvPr/>
        </p:nvSpPr>
        <p:spPr bwMode="auto">
          <a:xfrm>
            <a:off x="685800" y="2143116"/>
            <a:ext cx="7772400" cy="4071966"/>
          </a:xfrm>
          <a:prstGeom prst="rect">
            <a:avLst/>
          </a:prstGeom>
          <a:noFill/>
          <a:ln w="9525">
            <a:noFill/>
            <a:miter lim="800000"/>
            <a:headEnd/>
            <a:tailEnd/>
          </a:ln>
          <a:effectLst/>
        </p:spPr>
        <p:txBody>
          <a:bodyPr/>
          <a:lstStyle/>
          <a:p>
            <a:r>
              <a:rPr lang="en-US" sz="2800" dirty="0">
                <a:latin typeface="Comic Sans MS" pitchFamily="66" charset="0"/>
              </a:rPr>
              <a:t>				</a:t>
            </a:r>
            <a:endParaRPr lang="en-US" dirty="0">
              <a:latin typeface="Comic Sans MS" pitchFamily="66" charset="0"/>
            </a:endParaRPr>
          </a:p>
          <a:p>
            <a:endParaRPr lang="en-US" dirty="0">
              <a:latin typeface="Comic Sans MS" pitchFamily="66" charset="0"/>
            </a:endParaRPr>
          </a:p>
          <a:p>
            <a:r>
              <a:rPr lang="en-US" sz="2800" dirty="0">
                <a:latin typeface="Comic Sans MS" pitchFamily="66" charset="0"/>
              </a:rPr>
              <a:t>Stationary</a:t>
            </a:r>
            <a:r>
              <a:rPr lang="en-US" dirty="0">
                <a:latin typeface="Comic Sans MS" pitchFamily="66" charset="0"/>
              </a:rPr>
              <a:t>				  	  </a:t>
            </a:r>
            <a:r>
              <a:rPr lang="en-US" sz="2800" dirty="0">
                <a:latin typeface="Comic Sans MS" pitchFamily="66" charset="0"/>
              </a:rPr>
              <a:t>Motion</a:t>
            </a:r>
          </a:p>
          <a:p>
            <a:endParaRPr lang="en-US" sz="2000" dirty="0">
              <a:latin typeface="Comic Sans MS" pitchFamily="66" charset="0"/>
            </a:endParaRPr>
          </a:p>
          <a:p>
            <a:r>
              <a:rPr lang="en-US" sz="2800" dirty="0">
                <a:latin typeface="Comic Sans MS" pitchFamily="66" charset="0"/>
              </a:rPr>
              <a:t>No variability</a:t>
            </a:r>
            <a:r>
              <a:rPr lang="en-US" dirty="0">
                <a:latin typeface="Comic Sans MS" pitchFamily="66" charset="0"/>
              </a:rPr>
              <a:t>				 </a:t>
            </a:r>
            <a:r>
              <a:rPr lang="en-US" sz="2800" dirty="0" err="1">
                <a:latin typeface="Comic Sans MS" pitchFamily="66" charset="0"/>
              </a:rPr>
              <a:t>Variability</a:t>
            </a:r>
            <a:endParaRPr lang="en-US" sz="2800" dirty="0">
              <a:latin typeface="Comic Sans MS" pitchFamily="66" charset="0"/>
            </a:endParaRPr>
          </a:p>
        </p:txBody>
      </p:sp>
      <p:sp>
        <p:nvSpPr>
          <p:cNvPr id="8198" name="Line 6"/>
          <p:cNvSpPr>
            <a:spLocks noChangeShapeType="1"/>
          </p:cNvSpPr>
          <p:nvPr/>
        </p:nvSpPr>
        <p:spPr bwMode="auto">
          <a:xfrm>
            <a:off x="838200" y="3429000"/>
            <a:ext cx="71628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199" name="Line 7"/>
          <p:cNvSpPr>
            <a:spLocks noChangeShapeType="1"/>
          </p:cNvSpPr>
          <p:nvPr/>
        </p:nvSpPr>
        <p:spPr bwMode="auto">
          <a:xfrm>
            <a:off x="762000" y="4343400"/>
            <a:ext cx="73152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0" name="Text Box 8"/>
          <p:cNvSpPr txBox="1">
            <a:spLocks noChangeArrowheads="1"/>
          </p:cNvSpPr>
          <p:nvPr/>
        </p:nvSpPr>
        <p:spPr bwMode="auto">
          <a:xfrm>
            <a:off x="0" y="2514600"/>
            <a:ext cx="457200" cy="3559175"/>
          </a:xfrm>
          <a:prstGeom prst="rect">
            <a:avLst/>
          </a:prstGeom>
          <a:noFill/>
          <a:ln w="9525">
            <a:noFill/>
            <a:miter lim="800000"/>
            <a:headEnd/>
            <a:tailEnd/>
          </a:ln>
          <a:effectLst/>
        </p:spPr>
        <p:txBody>
          <a:bodyPr>
            <a:spAutoFit/>
          </a:bodyPr>
          <a:lstStyle/>
          <a:p>
            <a:pPr>
              <a:spcBef>
                <a:spcPct val="50000"/>
              </a:spcBef>
            </a:pPr>
            <a:r>
              <a:rPr lang="en-US" sz="2800" b="1">
                <a:latin typeface="Comic Sans MS" pitchFamily="66" charset="0"/>
              </a:rPr>
              <a:t>CONTEXT</a:t>
            </a:r>
            <a:endParaRPr lang="en-US" b="1">
              <a:latin typeface="Comic Sans MS" pitchFamily="66" charset="0"/>
            </a:endParaRPr>
          </a:p>
        </p:txBody>
      </p:sp>
      <p:sp>
        <p:nvSpPr>
          <p:cNvPr id="8201" name="Rectangle 9"/>
          <p:cNvSpPr>
            <a:spLocks noChangeArrowheads="1"/>
          </p:cNvSpPr>
          <p:nvPr/>
        </p:nvSpPr>
        <p:spPr bwMode="auto">
          <a:xfrm>
            <a:off x="1763713" y="2341562"/>
            <a:ext cx="5726112" cy="3256276"/>
          </a:xfrm>
          <a:prstGeom prst="rect">
            <a:avLst/>
          </a:prstGeom>
          <a:noFill/>
          <a:ln w="9525">
            <a:noFill/>
            <a:miter lim="800000"/>
            <a:headEnd/>
            <a:tailEnd/>
          </a:ln>
          <a:effectLst/>
        </p:spPr>
        <p:txBody>
          <a:bodyPr wrap="square">
            <a:spAutoFit/>
          </a:bodyPr>
          <a:lstStyle/>
          <a:p>
            <a:pPr eaLnBrk="1" hangingPunct="1">
              <a:spcBef>
                <a:spcPct val="20000"/>
              </a:spcBef>
            </a:pPr>
            <a:r>
              <a:rPr lang="en-US" sz="2800" dirty="0">
                <a:latin typeface="Comic Sans MS" pitchFamily="66" charset="0"/>
              </a:rPr>
              <a:t>Body Stability	          Object</a:t>
            </a: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2000" dirty="0">
              <a:latin typeface="Comic Sans MS" pitchFamily="66" charset="0"/>
            </a:endParaRPr>
          </a:p>
          <a:p>
            <a:pPr eaLnBrk="1" hangingPunct="1">
              <a:spcBef>
                <a:spcPct val="20000"/>
              </a:spcBef>
            </a:pPr>
            <a:r>
              <a:rPr lang="en-US" sz="2800" dirty="0">
                <a:latin typeface="Comic Sans MS" pitchFamily="66" charset="0"/>
              </a:rPr>
              <a:t>Body Transport</a:t>
            </a:r>
            <a:r>
              <a:rPr lang="en-US" sz="3200" dirty="0">
                <a:latin typeface="Comic Sans MS" pitchFamily="66" charset="0"/>
              </a:rPr>
              <a:t>	  	 </a:t>
            </a:r>
            <a:r>
              <a:rPr lang="en-US" sz="2800" dirty="0">
                <a:latin typeface="Comic Sans MS" pitchFamily="66" charset="0"/>
              </a:rPr>
              <a:t>No Object</a:t>
            </a:r>
            <a:endParaRPr lang="en-US" sz="3200" dirty="0">
              <a:latin typeface="Comic Sans MS" pitchFamily="66" charset="0"/>
            </a:endParaRPr>
          </a:p>
        </p:txBody>
      </p:sp>
      <p:sp>
        <p:nvSpPr>
          <p:cNvPr id="8202" name="Line 10"/>
          <p:cNvSpPr>
            <a:spLocks noChangeShapeType="1"/>
          </p:cNvSpPr>
          <p:nvPr/>
        </p:nvSpPr>
        <p:spPr bwMode="auto">
          <a:xfrm flipH="1">
            <a:off x="3428992" y="2971800"/>
            <a:ext cx="8" cy="2028836"/>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3" name="Line 11"/>
          <p:cNvSpPr>
            <a:spLocks noChangeShapeType="1"/>
          </p:cNvSpPr>
          <p:nvPr/>
        </p:nvSpPr>
        <p:spPr bwMode="auto">
          <a:xfrm flipH="1">
            <a:off x="6143636" y="2971800"/>
            <a:ext cx="28564" cy="1957398"/>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4" name="Text Box 12"/>
          <p:cNvSpPr txBox="1">
            <a:spLocks noChangeArrowheads="1"/>
          </p:cNvSpPr>
          <p:nvPr/>
        </p:nvSpPr>
        <p:spPr bwMode="auto">
          <a:xfrm>
            <a:off x="2438400" y="6096000"/>
            <a:ext cx="3733800" cy="1225550"/>
          </a:xfrm>
          <a:prstGeom prst="rect">
            <a:avLst/>
          </a:prstGeom>
          <a:noFill/>
          <a:ln w="9525">
            <a:noFill/>
            <a:miter lim="800000"/>
            <a:headEnd/>
            <a:tailEnd/>
          </a:ln>
          <a:effectLst/>
        </p:spPr>
        <p:txBody>
          <a:bodyPr>
            <a:spAutoFit/>
          </a:bodyPr>
          <a:lstStyle/>
          <a:p>
            <a:pPr>
              <a:spcBef>
                <a:spcPct val="50000"/>
              </a:spcBef>
            </a:pPr>
            <a:r>
              <a:rPr lang="en-US" sz="2800">
                <a:latin typeface="Comic Sans MS" pitchFamily="66" charset="0"/>
              </a:rPr>
              <a:t>	</a:t>
            </a:r>
            <a:r>
              <a:rPr lang="en-US" sz="2800" b="1">
                <a:latin typeface="Comic Sans MS" pitchFamily="66" charset="0"/>
              </a:rPr>
              <a:t>FUNCTION</a:t>
            </a:r>
            <a:endParaRPr lang="en-US">
              <a:latin typeface="Comic Sans MS" pitchFamily="66" charset="0"/>
            </a:endParaRPr>
          </a:p>
          <a:p>
            <a:pPr>
              <a:spcBef>
                <a:spcPct val="50000"/>
              </a:spcBef>
            </a:pPr>
            <a:endParaRPr lang="en-US">
              <a:latin typeface="Comic Sans MS" pitchFamily="66"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Diagram 5"/>
          <p:cNvGraphicFramePr>
            <a:graphicFrameLocks/>
          </p:cNvGraphicFramePr>
          <p:nvPr/>
        </p:nvGraphicFramePr>
        <p:xfrm>
          <a:off x="395288" y="0"/>
          <a:ext cx="8424862" cy="6742113"/>
        </p:xfrm>
        <a:graphic>
          <a:graphicData uri="http://schemas.openxmlformats.org/drawingml/2006/compatibility">
            <com:legacyDrawing xmlns:com="http://schemas.openxmlformats.org/drawingml/2006/compatibility" spid="_x0000_s93186"/>
          </a:graphicData>
        </a:graphic>
      </p:graphicFrame>
      <p:sp>
        <p:nvSpPr>
          <p:cNvPr id="1034" name="Line 12"/>
          <p:cNvSpPr>
            <a:spLocks noChangeShapeType="1"/>
          </p:cNvSpPr>
          <p:nvPr/>
        </p:nvSpPr>
        <p:spPr bwMode="auto">
          <a:xfrm>
            <a:off x="1835150" y="2420938"/>
            <a:ext cx="5400675" cy="0"/>
          </a:xfrm>
          <a:prstGeom prst="line">
            <a:avLst/>
          </a:prstGeom>
          <a:noFill/>
          <a:ln w="9525">
            <a:solidFill>
              <a:schemeClr val="tx1"/>
            </a:solidFill>
            <a:prstDash val="lgDash"/>
            <a:round/>
            <a:headEnd/>
            <a:tailEnd/>
          </a:ln>
        </p:spPr>
        <p:txBody>
          <a:bodyPr/>
          <a:lstStyle/>
          <a:p>
            <a:endParaRPr lang="en-GB"/>
          </a:p>
        </p:txBody>
      </p:sp>
      <p:cxnSp>
        <p:nvCxnSpPr>
          <p:cNvPr id="5" name="Straight Arrow Connector 4"/>
          <p:cNvCxnSpPr/>
          <p:nvPr/>
        </p:nvCxnSpPr>
        <p:spPr>
          <a:xfrm rot="5400000" flipH="1" flipV="1">
            <a:off x="-2286048" y="3357562"/>
            <a:ext cx="5429288" cy="158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6" name="TextBox 5"/>
          <p:cNvSpPr txBox="1"/>
          <p:nvPr/>
        </p:nvSpPr>
        <p:spPr>
          <a:xfrm>
            <a:off x="642910" y="1071546"/>
            <a:ext cx="1285884" cy="369332"/>
          </a:xfrm>
          <a:prstGeom prst="rect">
            <a:avLst/>
          </a:prstGeom>
          <a:noFill/>
        </p:spPr>
        <p:txBody>
          <a:bodyPr wrap="square" rtlCol="0">
            <a:spAutoFit/>
          </a:bodyPr>
          <a:lstStyle/>
          <a:p>
            <a:r>
              <a:rPr lang="en-GB" dirty="0" smtClean="0"/>
              <a:t>Difficulty</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ChangeArrowheads="1"/>
          </p:cNvSpPr>
          <p:nvPr/>
        </p:nvSpPr>
        <p:spPr bwMode="auto">
          <a:xfrm>
            <a:off x="0" y="5715017"/>
            <a:ext cx="9144000" cy="140038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  </a:t>
            </a:r>
            <a:endParaRPr kumimoji="0" lang="en-GB" sz="251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666666"/>
                </a:solidFill>
                <a:effectLst/>
                <a:latin typeface="Tahoma" pitchFamily="34" charset="0"/>
                <a:cs typeface="Tahoma" pitchFamily="34" charset="0"/>
                <a:hlinkClick r:id="rId2"/>
              </a:rPr>
              <a:t>http://www.sasksport.sk.ca/CS4L/pdf/LTAD_ResourcePaper.pdf</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666666"/>
                </a:solidFill>
                <a:effectLst/>
                <a:latin typeface="Tahoma" pitchFamily="34" charset="0"/>
                <a:cs typeface="Tahoma" pitchFamily="34" charset="0"/>
              </a:rPr>
              <a:t>Screen clipping taken: 18/02/2010, 16:14</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25100" b="0" i="0" u="none" strike="noStrike" cap="none" normalizeH="0" baseline="0" dirty="0" smtClean="0">
              <a:ln>
                <a:noFill/>
              </a:ln>
              <a:solidFill>
                <a:schemeClr val="tx1"/>
              </a:solidFill>
              <a:effectLst/>
              <a:latin typeface="Arial" pitchFamily="34" charset="0"/>
            </a:endParaRPr>
          </a:p>
        </p:txBody>
      </p:sp>
      <p:pic>
        <p:nvPicPr>
          <p:cNvPr id="7170" name="Picture 2" descr="C:\DOCUME~1\bus-so\LOCALS~1\Temp\msohtmlclip1\01\clip_image001.png"/>
          <p:cNvPicPr>
            <a:picLocks noChangeAspect="1" noChangeArrowheads="1"/>
          </p:cNvPicPr>
          <p:nvPr/>
        </p:nvPicPr>
        <p:blipFill>
          <a:blip r:embed="rId3" cstate="print"/>
          <a:srcRect/>
          <a:stretch>
            <a:fillRect/>
          </a:stretch>
        </p:blipFill>
        <p:spPr bwMode="auto">
          <a:xfrm>
            <a:off x="285720" y="0"/>
            <a:ext cx="8637314" cy="6072206"/>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endParaRPr lang="en-US" smtClean="0"/>
          </a:p>
        </p:txBody>
      </p:sp>
      <p:sp>
        <p:nvSpPr>
          <p:cNvPr id="40963" name="Rectangle 3"/>
          <p:cNvSpPr>
            <a:spLocks noGrp="1" noChangeArrowheads="1"/>
          </p:cNvSpPr>
          <p:nvPr>
            <p:ph type="body" idx="1"/>
          </p:nvPr>
        </p:nvSpPr>
        <p:spPr/>
        <p:txBody>
          <a:bodyPr/>
          <a:lstStyle/>
          <a:p>
            <a:pPr eaLnBrk="1" hangingPunct="1"/>
            <a:endParaRPr lang="en-US" smtClean="0"/>
          </a:p>
        </p:txBody>
      </p:sp>
      <p:pic>
        <p:nvPicPr>
          <p:cNvPr id="40964" name="Picture 4"/>
          <p:cNvPicPr>
            <a:picLocks noChangeAspect="1" noChangeArrowheads="1"/>
          </p:cNvPicPr>
          <p:nvPr/>
        </p:nvPicPr>
        <p:blipFill>
          <a:blip r:embed="rId2" cstate="print"/>
          <a:srcRect/>
          <a:stretch>
            <a:fillRect/>
          </a:stretch>
        </p:blipFill>
        <p:spPr bwMode="auto">
          <a:xfrm>
            <a:off x="-349250" y="-53975"/>
            <a:ext cx="9844088" cy="6975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4"/>
          <p:cNvPicPr>
            <a:picLocks noChangeAspect="1" noChangeArrowheads="1"/>
          </p:cNvPicPr>
          <p:nvPr/>
        </p:nvPicPr>
        <p:blipFill>
          <a:blip r:embed="rId2" cstate="print"/>
          <a:srcRect/>
          <a:stretch>
            <a:fillRect/>
          </a:stretch>
        </p:blipFill>
        <p:spPr bwMode="auto">
          <a:xfrm>
            <a:off x="-327025" y="-42863"/>
            <a:ext cx="9798050" cy="695325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p:cNvPicPr>
            <a:picLocks noChangeAspect="1" noChangeArrowheads="1"/>
          </p:cNvPicPr>
          <p:nvPr/>
        </p:nvPicPr>
        <p:blipFill>
          <a:blip r:embed="rId2" cstate="print"/>
          <a:srcRect/>
          <a:stretch>
            <a:fillRect/>
          </a:stretch>
        </p:blipFill>
        <p:spPr bwMode="auto">
          <a:xfrm>
            <a:off x="-349250" y="-60325"/>
            <a:ext cx="9844088" cy="69865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p:cNvPicPr>
            <a:picLocks noChangeAspect="1" noChangeArrowheads="1"/>
          </p:cNvPicPr>
          <p:nvPr/>
        </p:nvPicPr>
        <p:blipFill>
          <a:blip r:embed="rId2"/>
          <a:srcRect/>
          <a:stretch>
            <a:fillRect/>
          </a:stretch>
        </p:blipFill>
        <p:spPr bwMode="auto">
          <a:xfrm>
            <a:off x="642910" y="285728"/>
            <a:ext cx="7858180" cy="1571636"/>
          </a:xfrm>
          <a:prstGeom prst="rect">
            <a:avLst/>
          </a:prstGeom>
          <a:noFill/>
          <a:ln w="9525">
            <a:noFill/>
            <a:miter lim="800000"/>
            <a:headEnd/>
            <a:tailEnd/>
          </a:ln>
          <a:effectLst/>
        </p:spPr>
      </p:pic>
      <p:pic>
        <p:nvPicPr>
          <p:cNvPr id="150531" name="Picture 3"/>
          <p:cNvPicPr>
            <a:picLocks noChangeAspect="1" noChangeArrowheads="1"/>
          </p:cNvPicPr>
          <p:nvPr/>
        </p:nvPicPr>
        <p:blipFill>
          <a:blip r:embed="rId3"/>
          <a:srcRect/>
          <a:stretch>
            <a:fillRect/>
          </a:stretch>
        </p:blipFill>
        <p:spPr bwMode="auto">
          <a:xfrm>
            <a:off x="714348" y="1857364"/>
            <a:ext cx="7786742" cy="2428875"/>
          </a:xfrm>
          <a:prstGeom prst="rect">
            <a:avLst/>
          </a:prstGeom>
          <a:noFill/>
          <a:ln w="9525">
            <a:noFill/>
            <a:miter lim="800000"/>
            <a:headEnd/>
            <a:tailEnd/>
          </a:ln>
          <a:effectLst/>
        </p:spPr>
      </p:pic>
      <p:pic>
        <p:nvPicPr>
          <p:cNvPr id="150532" name="Picture 4"/>
          <p:cNvPicPr>
            <a:picLocks noChangeAspect="1" noChangeArrowheads="1"/>
          </p:cNvPicPr>
          <p:nvPr/>
        </p:nvPicPr>
        <p:blipFill>
          <a:blip r:embed="rId4"/>
          <a:srcRect/>
          <a:stretch>
            <a:fillRect/>
          </a:stretch>
        </p:blipFill>
        <p:spPr bwMode="auto">
          <a:xfrm>
            <a:off x="714348" y="4357694"/>
            <a:ext cx="7786742" cy="20097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71472" y="100010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a:off x="2000232" y="2000240"/>
            <a:ext cx="2000264" cy="1143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flipV="1">
            <a:off x="5429256" y="1571612"/>
            <a:ext cx="2214578" cy="15716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16200000" flipV="1">
            <a:off x="3607587" y="5393545"/>
            <a:ext cx="2286016" cy="714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6914" name="Picture 2" descr="http://www.theage.com.au/ffximage/2006/03/25/netball1_gallery__470x338.jpg"/>
          <p:cNvPicPr>
            <a:picLocks noChangeAspect="1" noChangeArrowheads="1"/>
          </p:cNvPicPr>
          <p:nvPr/>
        </p:nvPicPr>
        <p:blipFill>
          <a:blip r:embed="rId2"/>
          <a:srcRect/>
          <a:stretch>
            <a:fillRect/>
          </a:stretch>
        </p:blipFill>
        <p:spPr bwMode="auto">
          <a:xfrm>
            <a:off x="0" y="-1"/>
            <a:ext cx="9144000" cy="6370423"/>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p:cNvPicPr>
            <a:picLocks noChangeAspect="1" noChangeArrowheads="1"/>
          </p:cNvPicPr>
          <p:nvPr/>
        </p:nvPicPr>
        <p:blipFill>
          <a:blip r:embed="rId2"/>
          <a:srcRect/>
          <a:stretch>
            <a:fillRect/>
          </a:stretch>
        </p:blipFill>
        <p:spPr bwMode="auto">
          <a:xfrm>
            <a:off x="0" y="500042"/>
            <a:ext cx="9144000" cy="542928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8" name="Picture 2" descr="http://images.sportinglife.com/08/08/800x600/Phillips-Idowu-qual-triple-jump-2-Beijing-200_1122349.jpg"/>
          <p:cNvPicPr>
            <a:picLocks noChangeAspect="1" noChangeArrowheads="1"/>
          </p:cNvPicPr>
          <p:nvPr/>
        </p:nvPicPr>
        <p:blipFill>
          <a:blip r:embed="rId2"/>
          <a:srcRect/>
          <a:stretch>
            <a:fillRect/>
          </a:stretch>
        </p:blipFill>
        <p:spPr bwMode="auto">
          <a:xfrm>
            <a:off x="0" y="0"/>
            <a:ext cx="9144000" cy="6215082"/>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2578" name="Picture 2"/>
          <p:cNvPicPr>
            <a:picLocks noChangeAspect="1" noChangeArrowheads="1"/>
          </p:cNvPicPr>
          <p:nvPr/>
        </p:nvPicPr>
        <p:blipFill>
          <a:blip r:embed="rId2"/>
          <a:srcRect/>
          <a:stretch>
            <a:fillRect/>
          </a:stretch>
        </p:blipFill>
        <p:spPr bwMode="auto">
          <a:xfrm>
            <a:off x="458996" y="428604"/>
            <a:ext cx="8685004" cy="571504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Assess a skill</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571472" y="100010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4" name="Picture 4" descr="http://www.unitedutilities.com/st_johns_rc_primary_060614_030.jpg"/>
          <p:cNvPicPr>
            <a:picLocks noChangeAspect="1" noChangeArrowheads="1"/>
          </p:cNvPicPr>
          <p:nvPr/>
        </p:nvPicPr>
        <p:blipFill>
          <a:blip r:embed="rId2"/>
          <a:srcRect/>
          <a:stretch>
            <a:fillRect/>
          </a:stretch>
        </p:blipFill>
        <p:spPr bwMode="auto">
          <a:xfrm>
            <a:off x="0" y="0"/>
            <a:ext cx="9144000" cy="6357958"/>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071546"/>
            <a:ext cx="8229600" cy="4525963"/>
          </a:xfrm>
        </p:spPr>
        <p:txBody>
          <a:bodyPr>
            <a:normAutofit/>
          </a:bodyPr>
          <a:lstStyle/>
          <a:p>
            <a:pPr>
              <a:buNone/>
            </a:pPr>
            <a:r>
              <a:rPr lang="en-GB" i="1" dirty="0" smtClean="0"/>
              <a:t>	“</a:t>
            </a:r>
            <a:r>
              <a:rPr lang="en-GB" dirty="0" smtClean="0"/>
              <a:t>Children who possess inadequate motor skills are often relegated to a life of exclusion from the organised and free play experiences of their peers, and subsequently, to a lifetime of inactivity because of their frustrations in early movement behaviour”</a:t>
            </a:r>
          </a:p>
          <a:p>
            <a:pPr>
              <a:buNone/>
            </a:pPr>
            <a:endParaRPr lang="en-GB" i="1" dirty="0" smtClean="0"/>
          </a:p>
          <a:p>
            <a:pPr>
              <a:buNone/>
            </a:pPr>
            <a:r>
              <a:rPr lang="de-DE" sz="1600" dirty="0" smtClean="0"/>
              <a:t>(Seefeldt, Haubenstricker &amp; Reuchlien 1979, cited in Graham, Holt, Hale &amp; </a:t>
            </a:r>
            <a:r>
              <a:rPr lang="en-GB" sz="1600" dirty="0" smtClean="0"/>
              <a:t>Parker 2001)</a:t>
            </a:r>
            <a:endParaRPr lang="en-GB" sz="16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descr="http://www.flixtongirls.trafford.sch.uk/Websites/flixtons/Images/DSC_0022_thumb.JPG"/>
          <p:cNvPicPr>
            <a:picLocks noChangeAspect="1" noChangeArrowheads="1"/>
          </p:cNvPicPr>
          <p:nvPr/>
        </p:nvPicPr>
        <p:blipFill>
          <a:blip r:embed="rId2"/>
          <a:srcRect/>
          <a:stretch>
            <a:fillRect/>
          </a:stretch>
        </p:blipFill>
        <p:spPr bwMode="auto">
          <a:xfrm>
            <a:off x="0" y="-1"/>
            <a:ext cx="9144000" cy="6286521"/>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144000" cy="4525963"/>
          </a:xfrm>
        </p:spPr>
        <p:txBody>
          <a:bodyPr>
            <a:normAutofit/>
          </a:bodyPr>
          <a:lstStyle/>
          <a:p>
            <a:pPr>
              <a:buNone/>
            </a:pPr>
            <a:r>
              <a:rPr lang="en-GB" dirty="0" smtClean="0"/>
              <a:t>	The establishment of a fundamental movement competence cannot be overemphasised as it allows children to pass through a ‘proficiency barrier’ when attempting to develop the simple activities of early childhood to the more complex activities of later years</a:t>
            </a:r>
          </a:p>
          <a:p>
            <a:pPr>
              <a:buNone/>
            </a:pPr>
            <a:endParaRPr lang="en-GB" dirty="0" smtClean="0"/>
          </a:p>
          <a:p>
            <a:pPr>
              <a:buNone/>
            </a:pPr>
            <a:r>
              <a:rPr lang="en-GB" dirty="0" smtClean="0"/>
              <a:t>	</a:t>
            </a:r>
            <a:r>
              <a:rPr lang="en-GB" sz="1600" dirty="0" smtClean="0"/>
              <a:t>Jess (2004)</a:t>
            </a:r>
            <a:endParaRPr lang="en-GB" sz="16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8" name="Picture 4" descr="http://admin.tottenhamhotspur.com/uploads/assets/spurs_body_image/foundation/boy_playing_badminton.jpg"/>
          <p:cNvPicPr>
            <a:picLocks noChangeAspect="1" noChangeArrowheads="1"/>
          </p:cNvPicPr>
          <p:nvPr/>
        </p:nvPicPr>
        <p:blipFill>
          <a:blip r:embed="rId2"/>
          <a:srcRect/>
          <a:stretch>
            <a:fillRect/>
          </a:stretch>
        </p:blipFill>
        <p:spPr bwMode="auto">
          <a:xfrm>
            <a:off x="0" y="0"/>
            <a:ext cx="9144000" cy="628652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t>Child Development</a:t>
            </a:r>
          </a:p>
        </p:txBody>
      </p:sp>
      <p:sp>
        <p:nvSpPr>
          <p:cNvPr id="16387" name="Rectangle 3"/>
          <p:cNvSpPr>
            <a:spLocks noGrp="1" noChangeArrowheads="1"/>
          </p:cNvSpPr>
          <p:nvPr>
            <p:ph type="body" idx="1"/>
          </p:nvPr>
        </p:nvSpPr>
        <p:spPr/>
        <p:txBody>
          <a:bodyPr>
            <a:normAutofit fontScale="92500" lnSpcReduction="10000"/>
          </a:bodyPr>
          <a:lstStyle/>
          <a:p>
            <a:pPr>
              <a:lnSpc>
                <a:spcPct val="90000"/>
              </a:lnSpc>
            </a:pPr>
            <a:r>
              <a:rPr lang="en-US" dirty="0">
                <a:latin typeface="Stone Sans ITC TT-Semi" pitchFamily="1" charset="0"/>
              </a:rPr>
              <a:t>Definition:</a:t>
            </a:r>
            <a:endParaRPr lang="en-US" dirty="0"/>
          </a:p>
          <a:p>
            <a:pPr lvl="1">
              <a:lnSpc>
                <a:spcPct val="90000"/>
              </a:lnSpc>
            </a:pPr>
            <a:r>
              <a:rPr lang="en-US" dirty="0">
                <a:solidFill>
                  <a:srgbClr val="000000"/>
                </a:solidFill>
                <a:latin typeface="Stone Sans ITC TT-Semi" pitchFamily="1" charset="0"/>
              </a:rPr>
              <a:t>Change in the child that occurs over time.  Changes follow an orderly pattern that moves toward greater complexity and enhances survival</a:t>
            </a:r>
            <a:r>
              <a:rPr lang="en-US" dirty="0" smtClean="0">
                <a:solidFill>
                  <a:srgbClr val="000000"/>
                </a:solidFill>
                <a:latin typeface="Stone Sans ITC TT-Semi" pitchFamily="1" charset="0"/>
              </a:rPr>
              <a:t>.</a:t>
            </a:r>
          </a:p>
          <a:p>
            <a:pPr lvl="1">
              <a:lnSpc>
                <a:spcPct val="90000"/>
              </a:lnSpc>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Periods of development:</a:t>
            </a:r>
          </a:p>
          <a:p>
            <a:pPr lvl="1">
              <a:lnSpc>
                <a:spcPct val="90000"/>
              </a:lnSpc>
            </a:pPr>
            <a:r>
              <a:rPr lang="en-US" dirty="0">
                <a:solidFill>
                  <a:srgbClr val="000000"/>
                </a:solidFill>
                <a:latin typeface="Stone Sans ITC TT-Semi" pitchFamily="1" charset="0"/>
              </a:rPr>
              <a:t>Prenatal period: from conception to birth</a:t>
            </a:r>
          </a:p>
          <a:p>
            <a:pPr lvl="1">
              <a:lnSpc>
                <a:spcPct val="90000"/>
              </a:lnSpc>
            </a:pPr>
            <a:r>
              <a:rPr lang="en-US" dirty="0">
                <a:solidFill>
                  <a:srgbClr val="000000"/>
                </a:solidFill>
                <a:latin typeface="Stone Sans ITC TT-Semi" pitchFamily="1" charset="0"/>
              </a:rPr>
              <a:t>Infancy and toddlerhood: birth to 2 years</a:t>
            </a:r>
          </a:p>
          <a:p>
            <a:pPr lvl="1">
              <a:lnSpc>
                <a:spcPct val="90000"/>
              </a:lnSpc>
            </a:pPr>
            <a:r>
              <a:rPr lang="en-US" dirty="0">
                <a:solidFill>
                  <a:srgbClr val="000000"/>
                </a:solidFill>
                <a:latin typeface="Stone Sans ITC TT-Semi" pitchFamily="1" charset="0"/>
              </a:rPr>
              <a:t>Early childhood: 2-6 years old</a:t>
            </a:r>
          </a:p>
          <a:p>
            <a:pPr lvl="1">
              <a:lnSpc>
                <a:spcPct val="90000"/>
              </a:lnSpc>
            </a:pPr>
            <a:r>
              <a:rPr lang="en-US" dirty="0">
                <a:solidFill>
                  <a:srgbClr val="000000"/>
                </a:solidFill>
                <a:latin typeface="Stone Sans ITC TT-Semi" pitchFamily="1" charset="0"/>
              </a:rPr>
              <a:t>Middle childhood: 6-12 years old</a:t>
            </a:r>
          </a:p>
          <a:p>
            <a:pPr lvl="1">
              <a:lnSpc>
                <a:spcPct val="90000"/>
              </a:lnSpc>
            </a:pPr>
            <a:r>
              <a:rPr lang="en-US" dirty="0">
                <a:solidFill>
                  <a:srgbClr val="000000"/>
                </a:solidFill>
                <a:latin typeface="Stone Sans ITC TT-Semi" pitchFamily="1" charset="0"/>
              </a:rPr>
              <a:t>Adolescence: 12-19 years old</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l"/>
            <a:r>
              <a:rPr lang="en-US" dirty="0"/>
              <a:t>Theories</a:t>
            </a:r>
          </a:p>
        </p:txBody>
      </p:sp>
      <p:sp>
        <p:nvSpPr>
          <p:cNvPr id="17411" name="Rectangle 3"/>
          <p:cNvSpPr>
            <a:spLocks noGrp="1" noChangeArrowheads="1"/>
          </p:cNvSpPr>
          <p:nvPr>
            <p:ph type="body" idx="1"/>
          </p:nvPr>
        </p:nvSpPr>
        <p:spPr>
          <a:xfrm>
            <a:off x="457200" y="1600200"/>
            <a:ext cx="8686800" cy="4525963"/>
          </a:xfrm>
        </p:spPr>
        <p:txBody>
          <a:bodyPr/>
          <a:lstStyle/>
          <a:p>
            <a:r>
              <a:rPr lang="en-US" dirty="0">
                <a:latin typeface="Stone Sans ITC TT-Semi" pitchFamily="1" charset="0"/>
              </a:rPr>
              <a:t>What is a theory?</a:t>
            </a:r>
          </a:p>
          <a:p>
            <a:pPr lvl="1"/>
            <a:r>
              <a:rPr lang="en-US" dirty="0">
                <a:latin typeface="Stone Sans ITC TT-Semi" pitchFamily="1" charset="0"/>
              </a:rPr>
              <a:t>Orderly set of ideas which describe, explain, and predict behavior.</a:t>
            </a:r>
          </a:p>
          <a:p>
            <a:pPr lvl="1"/>
            <a:endParaRPr lang="en-US" dirty="0"/>
          </a:p>
          <a:p>
            <a:r>
              <a:rPr lang="en-US" dirty="0"/>
              <a:t> </a:t>
            </a:r>
            <a:r>
              <a:rPr lang="en-US" dirty="0">
                <a:solidFill>
                  <a:srgbClr val="000000"/>
                </a:solidFill>
                <a:latin typeface="Stone Sans ITC TT-Semi" pitchFamily="1" charset="0"/>
              </a:rPr>
              <a:t>Why are theories important?</a:t>
            </a:r>
          </a:p>
          <a:p>
            <a:pPr lvl="1"/>
            <a:r>
              <a:rPr lang="en-US" dirty="0">
                <a:solidFill>
                  <a:srgbClr val="000000"/>
                </a:solidFill>
                <a:latin typeface="Stone Sans ITC TT-Semi" pitchFamily="1" charset="0"/>
              </a:rPr>
              <a:t>To give meaning to what we observe.</a:t>
            </a:r>
          </a:p>
          <a:p>
            <a:pPr lvl="1"/>
            <a:r>
              <a:rPr lang="en-US" dirty="0">
                <a:solidFill>
                  <a:srgbClr val="000000"/>
                </a:solidFill>
                <a:latin typeface="Stone Sans ITC TT-Semi" pitchFamily="1" charset="0"/>
              </a:rPr>
              <a:t>As a basis for action -- finding ways to improve the lives and education of children.</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pPr algn="ctr"/>
            <a:r>
              <a:rPr lang="en-US" sz="3200" dirty="0"/>
              <a:t>6th - 15th </a:t>
            </a:r>
            <a:r>
              <a:rPr lang="en-US" sz="3200" dirty="0" smtClean="0"/>
              <a:t>centuries Medieval </a:t>
            </a:r>
            <a:r>
              <a:rPr lang="en-US" sz="3200" dirty="0"/>
              <a:t>period</a:t>
            </a:r>
          </a:p>
        </p:txBody>
      </p:sp>
      <p:sp>
        <p:nvSpPr>
          <p:cNvPr id="19459" name="Rectangle 3"/>
          <p:cNvSpPr>
            <a:spLocks noGrp="1" noChangeArrowheads="1"/>
          </p:cNvSpPr>
          <p:nvPr>
            <p:ph type="body" idx="1"/>
          </p:nvPr>
        </p:nvSpPr>
        <p:spPr>
          <a:xfrm>
            <a:off x="0" y="1428736"/>
            <a:ext cx="9144000" cy="4525963"/>
          </a:xfrm>
        </p:spPr>
        <p:txBody>
          <a:bodyPr>
            <a:normAutofit lnSpcReduction="10000"/>
          </a:bodyPr>
          <a:lstStyle/>
          <a:p>
            <a:r>
              <a:rPr lang="en-US" sz="2600" dirty="0" err="1">
                <a:latin typeface="Stone Sans ITC TT-Semi" pitchFamily="1" charset="0"/>
              </a:rPr>
              <a:t>Preformationism</a:t>
            </a:r>
            <a:r>
              <a:rPr lang="en-US" sz="2600" dirty="0">
                <a:latin typeface="Stone Sans ITC TT-Semi" pitchFamily="1" charset="0"/>
              </a:rPr>
              <a:t>: children seen as little adults</a:t>
            </a:r>
            <a:r>
              <a:rPr lang="en-US" sz="2600" dirty="0" smtClean="0">
                <a:latin typeface="Stone Sans ITC TT-Semi" pitchFamily="1" charset="0"/>
              </a:rPr>
              <a:t>.</a:t>
            </a:r>
          </a:p>
          <a:p>
            <a:endParaRPr lang="en-US" sz="2600" dirty="0">
              <a:latin typeface="Stone Sans ITC TT-Semi" pitchFamily="1" charset="0"/>
            </a:endParaRPr>
          </a:p>
          <a:p>
            <a:r>
              <a:rPr lang="en-US" sz="2600" dirty="0">
                <a:solidFill>
                  <a:srgbClr val="000000"/>
                </a:solidFill>
                <a:latin typeface="Stone Sans ITC TT-Semi" pitchFamily="1" charset="0"/>
              </a:rPr>
              <a:t>Childhood is not a unique phase</a:t>
            </a:r>
            <a:r>
              <a:rPr lang="en-US" sz="2600" dirty="0" smtClean="0">
                <a:solidFill>
                  <a:srgbClr val="000000"/>
                </a:solidFill>
                <a:latin typeface="Stone Sans ITC TT-Semi" pitchFamily="1" charset="0"/>
              </a:rPr>
              <a:t>.</a:t>
            </a:r>
          </a:p>
          <a:p>
            <a:endParaRPr lang="en-US" sz="2600" dirty="0">
              <a:solidFill>
                <a:srgbClr val="000000"/>
              </a:solidFill>
              <a:latin typeface="Stone Sans ITC TT-Semi" pitchFamily="1" charset="0"/>
            </a:endParaRPr>
          </a:p>
          <a:p>
            <a:r>
              <a:rPr lang="en-US" sz="2600" dirty="0">
                <a:solidFill>
                  <a:srgbClr val="000000"/>
                </a:solidFill>
                <a:latin typeface="Stone Sans ITC TT-Semi" pitchFamily="1" charset="0"/>
              </a:rPr>
              <a:t>Children were cared for until they could begin caring for themselves, around 7 years old</a:t>
            </a:r>
            <a:r>
              <a:rPr lang="en-US" sz="2600" dirty="0" smtClean="0">
                <a:solidFill>
                  <a:srgbClr val="000000"/>
                </a:solidFill>
                <a:latin typeface="Stone Sans ITC TT-Semi" pitchFamily="1" charset="0"/>
              </a:rPr>
              <a:t>.</a:t>
            </a:r>
          </a:p>
          <a:p>
            <a:endParaRPr lang="en-US" sz="2600" dirty="0">
              <a:solidFill>
                <a:srgbClr val="000000"/>
              </a:solidFill>
              <a:latin typeface="Stone Sans ITC TT-Semi" pitchFamily="1" charset="0"/>
            </a:endParaRPr>
          </a:p>
          <a:p>
            <a:r>
              <a:rPr lang="en-US" sz="2600" dirty="0">
                <a:solidFill>
                  <a:srgbClr val="000000"/>
                </a:solidFill>
                <a:latin typeface="Stone Sans ITC TT-Semi" pitchFamily="1" charset="0"/>
              </a:rPr>
              <a:t>Children treated as adults (e.g. their clothing, worked at adult jobs, could be married, were made into kings, were imprisoned or hanged as adults.)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pPr algn="ctr"/>
            <a:r>
              <a:rPr lang="en-US" sz="3200" dirty="0"/>
              <a:t>16th </a:t>
            </a:r>
            <a:r>
              <a:rPr lang="en-US" sz="3200" dirty="0" smtClean="0"/>
              <a:t>Century Reformation </a:t>
            </a:r>
            <a:r>
              <a:rPr lang="en-US" sz="3200" dirty="0"/>
              <a:t>period</a:t>
            </a:r>
          </a:p>
        </p:txBody>
      </p:sp>
      <p:sp>
        <p:nvSpPr>
          <p:cNvPr id="71683" name="Rectangle 3"/>
          <p:cNvSpPr>
            <a:spLocks noGrp="1" noChangeArrowheads="1"/>
          </p:cNvSpPr>
          <p:nvPr>
            <p:ph type="body" idx="1"/>
          </p:nvPr>
        </p:nvSpPr>
        <p:spPr>
          <a:xfrm>
            <a:off x="0" y="1600200"/>
            <a:ext cx="9144000" cy="4525963"/>
          </a:xfrm>
        </p:spPr>
        <p:txBody>
          <a:bodyPr/>
          <a:lstStyle/>
          <a:p>
            <a:r>
              <a:rPr lang="en-US" sz="2800" dirty="0">
                <a:solidFill>
                  <a:srgbClr val="000000"/>
                </a:solidFill>
                <a:latin typeface="Stone Sans ITC TT-Semi" pitchFamily="1" charset="0"/>
              </a:rPr>
              <a:t>Puritan religion influenced how children were viewed.</a:t>
            </a:r>
          </a:p>
          <a:p>
            <a:r>
              <a:rPr lang="en-US" sz="2800" dirty="0">
                <a:solidFill>
                  <a:srgbClr val="000000"/>
                </a:solidFill>
                <a:latin typeface="Stone Sans ITC TT-Semi" pitchFamily="1" charset="0"/>
              </a:rPr>
              <a:t>Children were born evil, and must be civilized. </a:t>
            </a:r>
          </a:p>
          <a:p>
            <a:r>
              <a:rPr lang="en-US" sz="2800" dirty="0">
                <a:solidFill>
                  <a:srgbClr val="000000"/>
                </a:solidFill>
                <a:latin typeface="Stone Sans ITC TT-Semi" pitchFamily="1" charset="0"/>
              </a:rPr>
              <a:t>A goal emerged to raise children effectively. </a:t>
            </a:r>
          </a:p>
          <a:p>
            <a:r>
              <a:rPr lang="en-US" sz="2800" dirty="0">
                <a:solidFill>
                  <a:srgbClr val="000000"/>
                </a:solidFill>
                <a:latin typeface="Stone Sans ITC TT-Semi" pitchFamily="1" charset="0"/>
              </a:rPr>
              <a:t>Special books were designed for children</a:t>
            </a:r>
            <a:r>
              <a:rPr lang="en-US" dirty="0">
                <a:solidFill>
                  <a:srgbClr val="000000"/>
                </a:solidFill>
                <a:latin typeface="Stone Sans ITC TT-Semi" pitchFamily="1" charset="0"/>
              </a:rPr>
              <a:t>.</a:t>
            </a:r>
            <a:endParaRPr lang="en-US"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28596" y="285728"/>
            <a:ext cx="8229600" cy="1143000"/>
          </a:xfrm>
        </p:spPr>
        <p:txBody>
          <a:bodyPr>
            <a:normAutofit fontScale="90000"/>
          </a:bodyPr>
          <a:lstStyle/>
          <a:p>
            <a:pPr algn="ctr"/>
            <a:r>
              <a:rPr lang="en-US" dirty="0"/>
              <a:t>17th Century</a:t>
            </a:r>
            <a:br>
              <a:rPr lang="en-US" dirty="0"/>
            </a:br>
            <a:r>
              <a:rPr lang="en-US" dirty="0"/>
              <a:t> Age of Enlightenment</a:t>
            </a:r>
          </a:p>
        </p:txBody>
      </p:sp>
      <p:sp>
        <p:nvSpPr>
          <p:cNvPr id="36867" name="Rectangle 3"/>
          <p:cNvSpPr>
            <a:spLocks noGrp="1" noChangeArrowheads="1"/>
          </p:cNvSpPr>
          <p:nvPr>
            <p:ph type="body" sz="half" idx="1"/>
          </p:nvPr>
        </p:nvSpPr>
        <p:spPr>
          <a:xfrm>
            <a:off x="228600" y="2133600"/>
            <a:ext cx="5129218" cy="4572000"/>
          </a:xfrm>
        </p:spPr>
        <p:txBody>
          <a:bodyPr>
            <a:normAutofit/>
          </a:bodyPr>
          <a:lstStyle/>
          <a:p>
            <a:r>
              <a:rPr lang="en-US" sz="2000" dirty="0">
                <a:solidFill>
                  <a:srgbClr val="000000"/>
                </a:solidFill>
                <a:latin typeface="Stone Sans ITC TT-Semi" pitchFamily="1" charset="0"/>
              </a:rPr>
              <a:t>John Locke believed in </a:t>
            </a:r>
            <a:r>
              <a:rPr lang="en-US" sz="2000" i="1" dirty="0">
                <a:solidFill>
                  <a:srgbClr val="000000"/>
                </a:solidFill>
                <a:latin typeface="Stone Sans ITC TT-Semi" pitchFamily="1" charset="0"/>
              </a:rPr>
              <a:t>tabula rasa</a:t>
            </a:r>
          </a:p>
          <a:p>
            <a:pPr>
              <a:buFont typeface="Wingdings" pitchFamily="2" charset="2"/>
              <a:buNone/>
            </a:pPr>
            <a:endParaRPr lang="en-US" sz="2000" dirty="0">
              <a:solidFill>
                <a:srgbClr val="000000"/>
              </a:solidFill>
              <a:latin typeface="Stone Sans ITC TT-Semi" pitchFamily="1" charset="0"/>
            </a:endParaRPr>
          </a:p>
          <a:p>
            <a:r>
              <a:rPr lang="en-US" sz="2000" dirty="0">
                <a:solidFill>
                  <a:srgbClr val="000000"/>
                </a:solidFill>
                <a:latin typeface="Stone Sans ITC TT-Semi" pitchFamily="1" charset="0"/>
              </a:rPr>
              <a:t>Children develop in response to nurturing.</a:t>
            </a:r>
          </a:p>
          <a:p>
            <a:pPr>
              <a:buFont typeface="Wingdings" pitchFamily="2" charset="2"/>
              <a:buNone/>
            </a:pPr>
            <a:endParaRPr lang="en-US" sz="2000" dirty="0">
              <a:solidFill>
                <a:srgbClr val="000000"/>
              </a:solidFill>
              <a:latin typeface="Stone Sans ITC TT-Semi" pitchFamily="1" charset="0"/>
            </a:endParaRPr>
          </a:p>
          <a:p>
            <a:r>
              <a:rPr lang="en-US" sz="2000" dirty="0">
                <a:solidFill>
                  <a:srgbClr val="000000"/>
                </a:solidFill>
                <a:latin typeface="Stone Sans ITC TT-Semi" pitchFamily="1" charset="0"/>
              </a:rPr>
              <a:t>Forerunner of behaviorism</a:t>
            </a:r>
          </a:p>
        </p:txBody>
      </p:sp>
      <p:pic>
        <p:nvPicPr>
          <p:cNvPr id="36869" name="Picture 5"/>
          <p:cNvPicPr>
            <a:picLocks noGrp="1" noChangeAspect="1" noChangeArrowheads="1"/>
          </p:cNvPicPr>
          <p:nvPr>
            <p:ph sz="half" idx="2"/>
          </p:nvPr>
        </p:nvPicPr>
        <p:blipFill>
          <a:blip r:embed="rId3"/>
          <a:srcRect/>
          <a:stretch>
            <a:fillRect/>
          </a:stretch>
        </p:blipFill>
        <p:spPr>
          <a:xfrm>
            <a:off x="5500694" y="2214554"/>
            <a:ext cx="3262313" cy="3505200"/>
          </a:xfrm>
        </p:spPr>
      </p:pic>
      <p:sp>
        <p:nvSpPr>
          <p:cNvPr id="36870" name="Rectangle 6"/>
          <p:cNvSpPr>
            <a:spLocks noChangeArrowheads="1"/>
          </p:cNvSpPr>
          <p:nvPr/>
        </p:nvSpPr>
        <p:spPr bwMode="auto">
          <a:xfrm>
            <a:off x="5486400" y="5786454"/>
            <a:ext cx="3657600" cy="244475"/>
          </a:xfrm>
          <a:prstGeom prst="rect">
            <a:avLst/>
          </a:prstGeom>
          <a:noFill/>
          <a:ln w="9525">
            <a:noFill/>
            <a:miter lim="800000"/>
            <a:headEnd/>
            <a:tailEnd/>
          </a:ln>
          <a:effectLst/>
        </p:spPr>
        <p:txBody>
          <a:bodyPr>
            <a:spAutoFit/>
          </a:bodyPr>
          <a:lstStyle/>
          <a:p>
            <a:r>
              <a:rPr lang="en-US" sz="1000" dirty="0"/>
              <a:t>www.cooperativeindividualism.org/ locke-john.jpg</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a:bodyPr>
          <a:lstStyle/>
          <a:p>
            <a:pPr algn="ctr"/>
            <a:r>
              <a:rPr lang="en-US" dirty="0"/>
              <a:t>18th </a:t>
            </a:r>
            <a:r>
              <a:rPr lang="en-US" dirty="0" smtClean="0"/>
              <a:t>Century Age </a:t>
            </a:r>
            <a:r>
              <a:rPr lang="en-US" dirty="0"/>
              <a:t>of Reason</a:t>
            </a:r>
          </a:p>
        </p:txBody>
      </p:sp>
      <p:sp>
        <p:nvSpPr>
          <p:cNvPr id="74755" name="Rectangle 3"/>
          <p:cNvSpPr>
            <a:spLocks noGrp="1" noChangeArrowheads="1"/>
          </p:cNvSpPr>
          <p:nvPr>
            <p:ph type="body" sz="half" idx="1"/>
          </p:nvPr>
        </p:nvSpPr>
        <p:spPr>
          <a:xfrm>
            <a:off x="152400" y="1981200"/>
            <a:ext cx="5562600" cy="4648200"/>
          </a:xfrm>
        </p:spPr>
        <p:txBody>
          <a:bodyPr/>
          <a:lstStyle/>
          <a:p>
            <a:r>
              <a:rPr lang="en-US" sz="2400" dirty="0">
                <a:solidFill>
                  <a:srgbClr val="000000"/>
                </a:solidFill>
                <a:latin typeface="Stone Sans ITC TT-Semi" pitchFamily="1" charset="0"/>
              </a:rPr>
              <a:t>Jean-Jacques Rousseau</a:t>
            </a:r>
          </a:p>
          <a:p>
            <a:pPr lvl="1"/>
            <a:r>
              <a:rPr lang="en-US" sz="1700" dirty="0">
                <a:solidFill>
                  <a:srgbClr val="000000"/>
                </a:solidFill>
                <a:latin typeface="Stone Sans ITC TT-Semi" pitchFamily="1" charset="0"/>
              </a:rPr>
              <a:t> children were noble savages, born with an innate sense of morality; the timing of growth should not be interfered with.</a:t>
            </a:r>
          </a:p>
          <a:p>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Rousseau used the idea of stages of development.</a:t>
            </a:r>
          </a:p>
          <a:p>
            <a:pPr>
              <a:buFont typeface="Wingdings" pitchFamily="2" charset="2"/>
              <a:buNone/>
            </a:pPr>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Forerunner of </a:t>
            </a:r>
            <a:r>
              <a:rPr lang="en-US" sz="2400" dirty="0" err="1">
                <a:solidFill>
                  <a:srgbClr val="000000"/>
                </a:solidFill>
                <a:latin typeface="Stone Sans ITC TT-Semi" pitchFamily="1" charset="0"/>
              </a:rPr>
              <a:t>maturationist</a:t>
            </a:r>
            <a:r>
              <a:rPr lang="en-US" sz="2400" dirty="0">
                <a:solidFill>
                  <a:srgbClr val="000000"/>
                </a:solidFill>
                <a:latin typeface="Stone Sans ITC TT-Semi" pitchFamily="1" charset="0"/>
              </a:rPr>
              <a:t> beliefs</a:t>
            </a:r>
            <a:endParaRPr lang="en-US" sz="2200" dirty="0"/>
          </a:p>
        </p:txBody>
      </p:sp>
      <p:pic>
        <p:nvPicPr>
          <p:cNvPr id="74757" name="Picture 5"/>
          <p:cNvPicPr>
            <a:picLocks noGrp="1" noChangeAspect="1" noChangeArrowheads="1"/>
          </p:cNvPicPr>
          <p:nvPr>
            <p:ph sz="half" idx="2"/>
          </p:nvPr>
        </p:nvPicPr>
        <p:blipFill>
          <a:blip r:embed="rId3"/>
          <a:srcRect/>
          <a:stretch>
            <a:fillRect/>
          </a:stretch>
        </p:blipFill>
        <p:spPr>
          <a:xfrm>
            <a:off x="5875338" y="2133600"/>
            <a:ext cx="2773362" cy="3581400"/>
          </a:xfr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normAutofit/>
          </a:bodyPr>
          <a:lstStyle/>
          <a:p>
            <a:pPr algn="ctr"/>
            <a:r>
              <a:rPr lang="en-US" dirty="0"/>
              <a:t>19th </a:t>
            </a:r>
            <a:r>
              <a:rPr lang="en-US" dirty="0" smtClean="0"/>
              <a:t>Century Industrial </a:t>
            </a:r>
            <a:r>
              <a:rPr lang="en-US" dirty="0"/>
              <a:t>Revolution</a:t>
            </a:r>
          </a:p>
        </p:txBody>
      </p:sp>
      <p:sp>
        <p:nvSpPr>
          <p:cNvPr id="73732" name="Rectangle 4"/>
          <p:cNvSpPr>
            <a:spLocks noGrp="1" noChangeArrowheads="1"/>
          </p:cNvSpPr>
          <p:nvPr>
            <p:ph type="body" sz="half" idx="2"/>
          </p:nvPr>
        </p:nvSpPr>
        <p:spPr>
          <a:xfrm>
            <a:off x="3581400" y="1981200"/>
            <a:ext cx="5334000" cy="4724400"/>
          </a:xfrm>
        </p:spPr>
        <p:txBody>
          <a:bodyPr/>
          <a:lstStyle/>
          <a:p>
            <a:r>
              <a:rPr lang="en-US" sz="2600">
                <a:solidFill>
                  <a:srgbClr val="000000"/>
                </a:solidFill>
                <a:latin typeface="Stone Sans ITC TT-Semi" pitchFamily="1" charset="0"/>
              </a:rPr>
              <a:t>Charles Darwin </a:t>
            </a:r>
          </a:p>
          <a:p>
            <a:pPr lvl="1"/>
            <a:r>
              <a:rPr lang="en-US" sz="1800">
                <a:solidFill>
                  <a:srgbClr val="000000"/>
                </a:solidFill>
                <a:latin typeface="Stone Sans ITC TT-Semi" pitchFamily="1" charset="0"/>
              </a:rPr>
              <a:t>theories of natural selection and survival of the fittest </a:t>
            </a:r>
          </a:p>
          <a:p>
            <a:endParaRPr lang="en-US" sz="2600">
              <a:solidFill>
                <a:srgbClr val="000000"/>
              </a:solidFill>
              <a:latin typeface="Stone Sans ITC TT-Semi" pitchFamily="1" charset="0"/>
            </a:endParaRPr>
          </a:p>
          <a:p>
            <a:r>
              <a:rPr lang="en-US" sz="2600">
                <a:solidFill>
                  <a:srgbClr val="000000"/>
                </a:solidFill>
                <a:latin typeface="Stone Sans ITC TT-Semi" pitchFamily="1" charset="0"/>
              </a:rPr>
              <a:t>Darwin made parallels between human prenatal growth and other animals.</a:t>
            </a:r>
          </a:p>
          <a:p>
            <a:pPr>
              <a:buFont typeface="Wingdings" pitchFamily="2" charset="2"/>
              <a:buNone/>
            </a:pPr>
            <a:endParaRPr lang="en-US" sz="2600">
              <a:solidFill>
                <a:srgbClr val="000000"/>
              </a:solidFill>
              <a:latin typeface="Stone Sans ITC TT-Semi" pitchFamily="1" charset="0"/>
            </a:endParaRPr>
          </a:p>
          <a:p>
            <a:r>
              <a:rPr lang="en-US" sz="2600">
                <a:solidFill>
                  <a:srgbClr val="000000"/>
                </a:solidFill>
                <a:latin typeface="Stone Sans ITC TT-Semi" pitchFamily="1" charset="0"/>
              </a:rPr>
              <a:t>Forerunner of ethology</a:t>
            </a:r>
          </a:p>
          <a:p>
            <a:endParaRPr lang="en-US" sz="2600"/>
          </a:p>
        </p:txBody>
      </p:sp>
      <p:pic>
        <p:nvPicPr>
          <p:cNvPr id="73733" name="Picture 5"/>
          <p:cNvPicPr>
            <a:picLocks noGrp="1" noChangeAspect="1" noChangeArrowheads="1"/>
          </p:cNvPicPr>
          <p:nvPr>
            <p:ph sz="half" idx="1"/>
          </p:nvPr>
        </p:nvPicPr>
        <p:blipFill>
          <a:blip r:embed="rId3"/>
          <a:srcRect/>
          <a:stretch>
            <a:fillRect/>
          </a:stretch>
        </p:blipFill>
        <p:spPr>
          <a:xfrm>
            <a:off x="533400" y="1981200"/>
            <a:ext cx="2809875" cy="3352800"/>
          </a:xfr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algn="ctr"/>
            <a:r>
              <a:rPr lang="en-US"/>
              <a:t>20th Century</a:t>
            </a:r>
          </a:p>
        </p:txBody>
      </p:sp>
      <p:sp>
        <p:nvSpPr>
          <p:cNvPr id="39939" name="Rectangle 3"/>
          <p:cNvSpPr>
            <a:spLocks noGrp="1" noChangeArrowheads="1"/>
          </p:cNvSpPr>
          <p:nvPr>
            <p:ph type="body" idx="1"/>
          </p:nvPr>
        </p:nvSpPr>
        <p:spPr/>
        <p:txBody>
          <a:bodyPr/>
          <a:lstStyle/>
          <a:p>
            <a:pPr>
              <a:buFont typeface="Wingdings" pitchFamily="2" charset="2"/>
              <a:buNone/>
            </a:pPr>
            <a:r>
              <a:rPr lang="en-US" i="1">
                <a:solidFill>
                  <a:schemeClr val="accent1"/>
                </a:solidFill>
                <a:latin typeface="Stone Sans ITC TT-Semi" pitchFamily="1" charset="0"/>
              </a:rPr>
              <a:t>Theories about children's development expanded around the world.</a:t>
            </a:r>
            <a:r>
              <a:rPr lang="en-US">
                <a:solidFill>
                  <a:srgbClr val="000000"/>
                </a:solidFill>
                <a:latin typeface="Stone Sans ITC TT-Semi" pitchFamily="1" charset="0"/>
              </a:rPr>
              <a:t> </a:t>
            </a:r>
          </a:p>
          <a:p>
            <a:pPr>
              <a:buFont typeface="Wingdings" pitchFamily="2" charset="2"/>
              <a:buNone/>
            </a:pPr>
            <a:endParaRPr lang="en-US">
              <a:solidFill>
                <a:srgbClr val="000000"/>
              </a:solidFill>
              <a:latin typeface="Stone Sans ITC TT-Semi" pitchFamily="1" charset="0"/>
            </a:endParaRPr>
          </a:p>
          <a:p>
            <a:r>
              <a:rPr lang="en-US">
                <a:solidFill>
                  <a:srgbClr val="000000"/>
                </a:solidFill>
                <a:latin typeface="Stone Sans ITC TT-Semi" pitchFamily="1" charset="0"/>
              </a:rPr>
              <a:t>Childhood was seen as worthy of special attention.</a:t>
            </a:r>
          </a:p>
          <a:p>
            <a:pPr>
              <a:buFont typeface="Wingdings" pitchFamily="2" charset="2"/>
              <a:buNone/>
            </a:pPr>
            <a:endParaRPr lang="en-US">
              <a:solidFill>
                <a:srgbClr val="000000"/>
              </a:solidFill>
              <a:latin typeface="Stone Sans ITC TT-Semi" pitchFamily="1" charset="0"/>
            </a:endParaRPr>
          </a:p>
          <a:p>
            <a:r>
              <a:rPr lang="en-US">
                <a:solidFill>
                  <a:srgbClr val="000000"/>
                </a:solidFill>
                <a:latin typeface="Stone Sans ITC TT-Semi" pitchFamily="1" charset="0"/>
              </a:rPr>
              <a:t>Laws were passed to protect children, </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How do children develop?</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274638"/>
            <a:ext cx="8229600" cy="654032"/>
          </a:xfrm>
        </p:spPr>
        <p:txBody>
          <a:bodyPr>
            <a:normAutofit fontScale="90000"/>
          </a:bodyPr>
          <a:lstStyle/>
          <a:p>
            <a:r>
              <a:rPr lang="en-US" dirty="0"/>
              <a:t>Domains of Development</a:t>
            </a:r>
          </a:p>
        </p:txBody>
      </p:sp>
      <p:sp>
        <p:nvSpPr>
          <p:cNvPr id="56323" name="Rectangle 3"/>
          <p:cNvSpPr>
            <a:spLocks noGrp="1" noChangeArrowheads="1"/>
          </p:cNvSpPr>
          <p:nvPr>
            <p:ph type="body" idx="1"/>
          </p:nvPr>
        </p:nvSpPr>
        <p:spPr>
          <a:xfrm>
            <a:off x="0" y="857232"/>
            <a:ext cx="9144000" cy="5786454"/>
          </a:xfrm>
        </p:spPr>
        <p:txBody>
          <a:bodyPr/>
          <a:lstStyle/>
          <a:p>
            <a:pPr algn="ctr">
              <a:lnSpc>
                <a:spcPct val="90000"/>
              </a:lnSpc>
              <a:buFont typeface="Wingdings" pitchFamily="2" charset="2"/>
              <a:buNone/>
            </a:pPr>
            <a:r>
              <a:rPr lang="en-US" sz="2400" dirty="0">
                <a:solidFill>
                  <a:schemeClr val="accent1"/>
                </a:solidFill>
                <a:latin typeface="Stone Sans ITC TT-Semi" pitchFamily="1" charset="0"/>
              </a:rPr>
              <a:t>Development is described in three domains, but growth</a:t>
            </a:r>
          </a:p>
          <a:p>
            <a:pPr algn="ctr">
              <a:lnSpc>
                <a:spcPct val="90000"/>
              </a:lnSpc>
              <a:buFont typeface="Wingdings" pitchFamily="2" charset="2"/>
              <a:buNone/>
            </a:pPr>
            <a:r>
              <a:rPr lang="en-US" sz="2400" dirty="0">
                <a:solidFill>
                  <a:schemeClr val="accent1"/>
                </a:solidFill>
                <a:latin typeface="Stone Sans ITC TT-Semi" pitchFamily="1" charset="0"/>
              </a:rPr>
              <a:t>in one domain influences the other domains</a:t>
            </a:r>
            <a:r>
              <a:rPr lang="en-US" sz="2400" dirty="0" smtClean="0">
                <a:solidFill>
                  <a:schemeClr val="accent1"/>
                </a:solidFill>
                <a:latin typeface="Stone Sans ITC TT-Semi" pitchFamily="1" charset="0"/>
              </a:rPr>
              <a:t>.</a:t>
            </a:r>
          </a:p>
          <a:p>
            <a:pPr algn="ctr">
              <a:lnSpc>
                <a:spcPct val="90000"/>
              </a:lnSpc>
              <a:buFont typeface="Wingdings" pitchFamily="2" charset="2"/>
              <a:buNone/>
            </a:pPr>
            <a:endParaRPr lang="en-US" sz="26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Physical Domain:</a:t>
            </a:r>
          </a:p>
          <a:p>
            <a:pPr lvl="1">
              <a:lnSpc>
                <a:spcPct val="90000"/>
              </a:lnSpc>
            </a:pPr>
            <a:r>
              <a:rPr lang="en-US" sz="1800" dirty="0">
                <a:solidFill>
                  <a:srgbClr val="000000"/>
                </a:solidFill>
                <a:latin typeface="Stone Sans ITC TT-Semi" pitchFamily="1" charset="0"/>
              </a:rPr>
              <a:t>body size, body proportions, appearance, brain development, motor development, perception capacities, physical health</a:t>
            </a:r>
            <a:r>
              <a:rPr lang="en-US" sz="1800" dirty="0" smtClean="0">
                <a:solidFill>
                  <a:srgbClr val="000000"/>
                </a:solidFill>
                <a:latin typeface="Stone Sans ITC TT-Semi" pitchFamily="1" charset="0"/>
              </a:rPr>
              <a:t>.</a:t>
            </a:r>
          </a:p>
          <a:p>
            <a:pPr lvl="1">
              <a:lnSpc>
                <a:spcPct val="90000"/>
              </a:lnSpc>
            </a:pPr>
            <a:endParaRPr lang="en-US" sz="18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Cognitive Domain:</a:t>
            </a:r>
          </a:p>
          <a:p>
            <a:pPr lvl="1">
              <a:lnSpc>
                <a:spcPct val="90000"/>
              </a:lnSpc>
            </a:pPr>
            <a:r>
              <a:rPr lang="en-US" sz="1800" dirty="0">
                <a:solidFill>
                  <a:srgbClr val="000000"/>
                </a:solidFill>
                <a:latin typeface="Stone Sans ITC TT-Semi" pitchFamily="1" charset="0"/>
              </a:rPr>
              <a:t>thought processes and intellectual abilities including attention, memory, problem solving, imagination, creativity, academic and everyday knowledge, </a:t>
            </a:r>
            <a:r>
              <a:rPr lang="en-US" sz="1800" dirty="0" err="1">
                <a:solidFill>
                  <a:srgbClr val="000000"/>
                </a:solidFill>
                <a:latin typeface="Stone Sans ITC TT-Semi" pitchFamily="1" charset="0"/>
              </a:rPr>
              <a:t>metacognition</a:t>
            </a:r>
            <a:r>
              <a:rPr lang="en-US" sz="1800" dirty="0">
                <a:solidFill>
                  <a:srgbClr val="000000"/>
                </a:solidFill>
                <a:latin typeface="Stone Sans ITC TT-Semi" pitchFamily="1" charset="0"/>
              </a:rPr>
              <a:t>, and language</a:t>
            </a:r>
            <a:r>
              <a:rPr lang="en-US" sz="1800" dirty="0" smtClean="0">
                <a:solidFill>
                  <a:srgbClr val="000000"/>
                </a:solidFill>
                <a:latin typeface="Stone Sans ITC TT-Semi" pitchFamily="1" charset="0"/>
              </a:rPr>
              <a:t>.</a:t>
            </a:r>
          </a:p>
          <a:p>
            <a:pPr lvl="1">
              <a:lnSpc>
                <a:spcPct val="90000"/>
              </a:lnSpc>
            </a:pPr>
            <a:endParaRPr lang="en-US" sz="18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Social/Emotional Domain:</a:t>
            </a:r>
          </a:p>
          <a:p>
            <a:pPr lvl="1">
              <a:lnSpc>
                <a:spcPct val="90000"/>
              </a:lnSpc>
            </a:pPr>
            <a:r>
              <a:rPr lang="en-US" sz="1800" dirty="0">
                <a:solidFill>
                  <a:srgbClr val="000000"/>
                </a:solidFill>
                <a:latin typeface="Stone Sans ITC TT-Semi" pitchFamily="1" charset="0"/>
              </a:rPr>
              <a:t>self-knowledge (self-esteem, </a:t>
            </a:r>
            <a:r>
              <a:rPr lang="en-US" sz="1800" dirty="0" err="1">
                <a:solidFill>
                  <a:srgbClr val="000000"/>
                </a:solidFill>
                <a:latin typeface="Stone Sans ITC TT-Semi" pitchFamily="1" charset="0"/>
              </a:rPr>
              <a:t>metacognition</a:t>
            </a:r>
            <a:r>
              <a:rPr lang="en-US" sz="1800" dirty="0">
                <a:solidFill>
                  <a:srgbClr val="000000"/>
                </a:solidFill>
                <a:latin typeface="Stone Sans ITC TT-Semi" pitchFamily="1" charset="0"/>
              </a:rPr>
              <a:t>, sexual identity, ethnic identity), moral reasoning, understanding and expression of emotions, self-regulation, temperament, understanding others, interpersonal skills, and friendships.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142852"/>
          <a:ext cx="9144000" cy="5786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06" name="Picture 2"/>
          <p:cNvPicPr>
            <a:picLocks noChangeAspect="1" noChangeArrowheads="1"/>
          </p:cNvPicPr>
          <p:nvPr/>
        </p:nvPicPr>
        <p:blipFill>
          <a:blip r:embed="rId2"/>
          <a:srcRect/>
          <a:stretch>
            <a:fillRect/>
          </a:stretch>
        </p:blipFill>
        <p:spPr bwMode="auto">
          <a:xfrm>
            <a:off x="0" y="0"/>
            <a:ext cx="9144000" cy="628652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6130" name="Picture 2"/>
          <p:cNvPicPr>
            <a:picLocks noChangeAspect="1" noChangeArrowheads="1"/>
          </p:cNvPicPr>
          <p:nvPr/>
        </p:nvPicPr>
        <p:blipFill>
          <a:blip r:embed="rId2"/>
          <a:srcRect/>
          <a:stretch>
            <a:fillRect/>
          </a:stretch>
        </p:blipFill>
        <p:spPr bwMode="auto">
          <a:xfrm>
            <a:off x="1" y="0"/>
            <a:ext cx="9144000" cy="642939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154" name="Picture 2"/>
          <p:cNvPicPr>
            <a:picLocks noChangeAspect="1" noChangeArrowheads="1"/>
          </p:cNvPicPr>
          <p:nvPr/>
        </p:nvPicPr>
        <p:blipFill>
          <a:blip r:embed="rId2"/>
          <a:srcRect/>
          <a:stretch>
            <a:fillRect/>
          </a:stretch>
        </p:blipFill>
        <p:spPr bwMode="auto">
          <a:xfrm>
            <a:off x="0" y="0"/>
            <a:ext cx="9144000" cy="635795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2691" name="Picture 3"/>
          <p:cNvPicPr>
            <a:picLocks noChangeAspect="1" noChangeArrowheads="1"/>
          </p:cNvPicPr>
          <p:nvPr/>
        </p:nvPicPr>
        <p:blipFill>
          <a:blip r:embed="rId2"/>
          <a:srcRect/>
          <a:stretch>
            <a:fillRect/>
          </a:stretch>
        </p:blipFill>
        <p:spPr bwMode="auto">
          <a:xfrm>
            <a:off x="-142908" y="0"/>
            <a:ext cx="9572692" cy="63150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3714" name="Picture 2"/>
          <p:cNvPicPr>
            <a:picLocks noChangeAspect="1" noChangeArrowheads="1"/>
          </p:cNvPicPr>
          <p:nvPr/>
        </p:nvPicPr>
        <p:blipFill>
          <a:blip r:embed="rId2"/>
          <a:srcRect/>
          <a:stretch>
            <a:fillRect/>
          </a:stretch>
        </p:blipFill>
        <p:spPr bwMode="auto">
          <a:xfrm>
            <a:off x="0" y="0"/>
            <a:ext cx="9001156" cy="614364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058" name="Picture 2"/>
          <p:cNvPicPr>
            <a:picLocks noChangeAspect="1" noChangeArrowheads="1"/>
          </p:cNvPicPr>
          <p:nvPr/>
        </p:nvPicPr>
        <p:blipFill>
          <a:blip r:embed="rId2"/>
          <a:srcRect/>
          <a:stretch>
            <a:fillRect/>
          </a:stretch>
        </p:blipFill>
        <p:spPr bwMode="auto">
          <a:xfrm>
            <a:off x="0" y="871538"/>
            <a:ext cx="9144000" cy="51149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82" name="Picture 2"/>
          <p:cNvPicPr>
            <a:picLocks noChangeAspect="1" noChangeArrowheads="1"/>
          </p:cNvPicPr>
          <p:nvPr/>
        </p:nvPicPr>
        <p:blipFill>
          <a:blip r:embed="rId2"/>
          <a:srcRect/>
          <a:stretch>
            <a:fillRect/>
          </a:stretch>
        </p:blipFill>
        <p:spPr bwMode="auto">
          <a:xfrm>
            <a:off x="0" y="500042"/>
            <a:ext cx="9144000" cy="55340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158" y="428604"/>
            <a:ext cx="4242508" cy="369332"/>
          </a:xfrm>
          <a:prstGeom prst="rect">
            <a:avLst/>
          </a:prstGeom>
        </p:spPr>
        <p:txBody>
          <a:bodyPr wrap="none">
            <a:spAutoFit/>
          </a:bodyPr>
          <a:lstStyle/>
          <a:p>
            <a:r>
              <a:rPr lang="en-GB" dirty="0" smtClean="0"/>
              <a:t>David Morley and Professor Richard Bailey. </a:t>
            </a:r>
            <a:endParaRPr lang="en-GB" dirty="0"/>
          </a:p>
        </p:txBody>
      </p:sp>
      <p:graphicFrame>
        <p:nvGraphicFramePr>
          <p:cNvPr id="5" name="Content Placeholder 4"/>
          <p:cNvGraphicFramePr>
            <a:graphicFrameLocks noGrp="1"/>
          </p:cNvGraphicFramePr>
          <p:nvPr>
            <p:ph idx="1"/>
          </p:nvPr>
        </p:nvGraphicFramePr>
        <p:xfrm>
          <a:off x="457200" y="1000108"/>
          <a:ext cx="8043890" cy="512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8178" name="Picture 2"/>
          <p:cNvPicPr>
            <a:picLocks noChangeAspect="1" noChangeArrowheads="1"/>
          </p:cNvPicPr>
          <p:nvPr/>
        </p:nvPicPr>
        <p:blipFill>
          <a:blip r:embed="rId2"/>
          <a:srcRect/>
          <a:stretch>
            <a:fillRect/>
          </a:stretch>
        </p:blipFill>
        <p:spPr bwMode="auto">
          <a:xfrm>
            <a:off x="122300" y="571480"/>
            <a:ext cx="9021700" cy="385765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9202" name="Picture 2"/>
          <p:cNvPicPr>
            <a:picLocks noChangeAspect="1" noChangeArrowheads="1"/>
          </p:cNvPicPr>
          <p:nvPr/>
        </p:nvPicPr>
        <p:blipFill>
          <a:blip r:embed="rId2"/>
          <a:srcRect/>
          <a:stretch>
            <a:fillRect/>
          </a:stretch>
        </p:blipFill>
        <p:spPr bwMode="auto">
          <a:xfrm>
            <a:off x="500034" y="142852"/>
            <a:ext cx="7975590" cy="6017445"/>
          </a:xfrm>
          <a:prstGeom prst="rect">
            <a:avLst/>
          </a:prstGeom>
          <a:noFill/>
          <a:ln w="9525">
            <a:noFill/>
            <a:miter lim="800000"/>
            <a:headEnd/>
            <a:tailEnd/>
          </a:ln>
          <a:effectLst/>
        </p:spPr>
      </p:pic>
      <p:sp>
        <p:nvSpPr>
          <p:cNvPr id="4" name="Rectangle 3"/>
          <p:cNvSpPr/>
          <p:nvPr/>
        </p:nvSpPr>
        <p:spPr>
          <a:xfrm>
            <a:off x="285720" y="6000768"/>
            <a:ext cx="6500858" cy="276999"/>
          </a:xfrm>
          <a:prstGeom prst="rect">
            <a:avLst/>
          </a:prstGeom>
        </p:spPr>
        <p:txBody>
          <a:bodyPr wrap="square">
            <a:spAutoFit/>
          </a:bodyPr>
          <a:lstStyle/>
          <a:p>
            <a:r>
              <a:rPr lang="en-GB" sz="1200" dirty="0" smtClean="0">
                <a:hlinkClick r:id="rId3"/>
              </a:rPr>
              <a:t>http://www.youthsporttrust.org/downloads/cms/talentmatters/index.htm</a:t>
            </a:r>
            <a:r>
              <a:rPr lang="en-GB" sz="1200" dirty="0" smtClean="0"/>
              <a:t> </a:t>
            </a:r>
            <a:endParaRPr lang="en-GB" sz="1200"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74345"/>
            <a:ext cx="9144000" cy="5078313"/>
          </a:xfrm>
          <a:prstGeom prst="rect">
            <a:avLst/>
          </a:prstGeom>
        </p:spPr>
        <p:txBody>
          <a:bodyPr wrap="square">
            <a:spAutoFit/>
          </a:bodyPr>
          <a:lstStyle/>
          <a:p>
            <a:r>
              <a:rPr lang="en-GB" b="1" dirty="0" smtClean="0"/>
              <a:t>Identifying and Developing Talent - Who are the talented pupils in PE?</a:t>
            </a:r>
          </a:p>
          <a:p>
            <a:endParaRPr lang="en-GB" b="1" dirty="0" smtClean="0"/>
          </a:p>
          <a:p>
            <a:r>
              <a:rPr lang="en-GB" dirty="0" smtClean="0"/>
              <a:t>Pupils are recognised as talented when they demonstrate high-level ability within the range of PE contexts or have the potential to do so. Specifically it is suggested that talented pupils excel in one or more of the following abilities that reflect the full range of PE:</a:t>
            </a:r>
          </a:p>
          <a:p>
            <a:endParaRPr lang="en-GB" dirty="0" smtClean="0"/>
          </a:p>
          <a:p>
            <a:r>
              <a:rPr lang="en-GB" b="1" dirty="0" smtClean="0"/>
              <a:t>Physical </a:t>
            </a:r>
            <a:r>
              <a:rPr lang="en-GB" dirty="0" smtClean="0"/>
              <a:t>ability </a:t>
            </a:r>
          </a:p>
          <a:p>
            <a:r>
              <a:rPr lang="en-GB" dirty="0" smtClean="0"/>
              <a:t>is revealed through pupil’s competence and fitness to perform a range of physical abilities.</a:t>
            </a:r>
          </a:p>
          <a:p>
            <a:endParaRPr lang="en-GB" dirty="0" smtClean="0"/>
          </a:p>
          <a:p>
            <a:r>
              <a:rPr lang="en-GB" b="1" dirty="0" smtClean="0"/>
              <a:t>Social </a:t>
            </a:r>
            <a:r>
              <a:rPr lang="en-GB" dirty="0" smtClean="0"/>
              <a:t>ability </a:t>
            </a:r>
          </a:p>
          <a:p>
            <a:r>
              <a:rPr lang="en-GB" dirty="0" smtClean="0"/>
              <a:t>is exhibited in social contexts, and is the basis of leadership, teamwork and similar concepts.</a:t>
            </a:r>
          </a:p>
          <a:p>
            <a:endParaRPr lang="en-GB" b="1" dirty="0" smtClean="0"/>
          </a:p>
          <a:p>
            <a:r>
              <a:rPr lang="en-GB" b="1" dirty="0" smtClean="0"/>
              <a:t>Personal</a:t>
            </a:r>
            <a:r>
              <a:rPr lang="en-GB" dirty="0" smtClean="0"/>
              <a:t> ability</a:t>
            </a:r>
          </a:p>
          <a:p>
            <a:r>
              <a:rPr lang="en-GB" dirty="0" smtClean="0"/>
              <a:t> underpins an individual’s capacity for self-regulation, self belief and commitment to mastery.</a:t>
            </a:r>
          </a:p>
          <a:p>
            <a:endParaRPr lang="en-GB" b="1" dirty="0" smtClean="0"/>
          </a:p>
          <a:p>
            <a:r>
              <a:rPr lang="en-GB" b="1" dirty="0" smtClean="0"/>
              <a:t>Cognitive</a:t>
            </a:r>
            <a:r>
              <a:rPr lang="en-GB" dirty="0" smtClean="0"/>
              <a:t> ability </a:t>
            </a:r>
          </a:p>
          <a:p>
            <a:r>
              <a:rPr lang="en-GB" dirty="0" smtClean="0"/>
              <a:t>is shown in planning and compositional settings, as well as knowledge and understanding of central physical educational concepts.</a:t>
            </a:r>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is learning ?</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457200" y="457200"/>
            <a:ext cx="8329642" cy="5355312"/>
          </a:xfrm>
          <a:prstGeom prst="rect">
            <a:avLst/>
          </a:prstGeom>
          <a:noFill/>
          <a:ln w="9525">
            <a:noFill/>
            <a:miter lim="800000"/>
            <a:headEnd/>
            <a:tailEnd/>
          </a:ln>
          <a:effectLst/>
        </p:spPr>
        <p:txBody>
          <a:bodyPr wrap="square">
            <a:spAutoFit/>
          </a:bodyPr>
          <a:lstStyle/>
          <a:p>
            <a:r>
              <a:rPr lang="en-US" sz="3600" b="1" dirty="0">
                <a:cs typeface="Times New Roman" charset="0"/>
              </a:rPr>
              <a:t>Definition </a:t>
            </a:r>
            <a:r>
              <a:rPr lang="en-US" b="1" dirty="0">
                <a:cs typeface="Times New Roman" charset="0"/>
              </a:rPr>
              <a:t>of</a:t>
            </a:r>
            <a:r>
              <a:rPr lang="en-US" sz="3600" b="1" dirty="0">
                <a:cs typeface="Times New Roman" charset="0"/>
              </a:rPr>
              <a:t> Learning:</a:t>
            </a:r>
          </a:p>
          <a:p>
            <a:endParaRPr lang="en-US" b="1" dirty="0">
              <a:cs typeface="Times New Roman" charset="0"/>
            </a:endParaRPr>
          </a:p>
          <a:p>
            <a:r>
              <a:rPr lang="en-US" dirty="0">
                <a:latin typeface="Arial" charset="0"/>
                <a:cs typeface="Times New Roman" charset="0"/>
              </a:rPr>
              <a:t>Learning is a change in the capability of a </a:t>
            </a:r>
            <a:r>
              <a:rPr lang="en-US" dirty="0" smtClean="0">
                <a:latin typeface="Arial" charset="0"/>
                <a:cs typeface="Times New Roman" charset="0"/>
              </a:rPr>
              <a:t>person to </a:t>
            </a:r>
            <a:r>
              <a:rPr lang="en-US" dirty="0">
                <a:latin typeface="Arial" charset="0"/>
                <a:cs typeface="Times New Roman" charset="0"/>
              </a:rPr>
              <a:t>perform a skill that must be inferred from a relatively permanent improvement in performance as a result of practice or experience (Magill, 2001).</a:t>
            </a:r>
          </a:p>
          <a:p>
            <a:endParaRPr lang="en-US" sz="3600" b="1" dirty="0">
              <a:cs typeface="Times New Roman" charset="0"/>
            </a:endParaRPr>
          </a:p>
          <a:p>
            <a:r>
              <a:rPr lang="en-US" sz="3600" b="1" dirty="0">
                <a:cs typeface="Times New Roman" charset="0"/>
              </a:rPr>
              <a:t>Definition </a:t>
            </a:r>
            <a:r>
              <a:rPr lang="en-US" b="1" dirty="0">
                <a:cs typeface="Times New Roman" charset="0"/>
              </a:rPr>
              <a:t>of</a:t>
            </a:r>
            <a:r>
              <a:rPr lang="en-US" sz="3600" b="1" dirty="0">
                <a:cs typeface="Times New Roman" charset="0"/>
              </a:rPr>
              <a:t> Motor Learning:</a:t>
            </a:r>
          </a:p>
          <a:p>
            <a:endParaRPr lang="en-US" b="1" dirty="0">
              <a:cs typeface="Times New Roman" charset="0"/>
            </a:endParaRPr>
          </a:p>
          <a:p>
            <a:r>
              <a:rPr lang="en-US" dirty="0">
                <a:latin typeface="Arial" charset="0"/>
                <a:cs typeface="Times New Roman" charset="0"/>
              </a:rPr>
              <a:t>Motor learning is a set of internal processes that leads to a relatively permanent change in the learner’s capacity for skilled performance (Magill, 2001; Schmidt, 1991; Rose, 1997</a:t>
            </a:r>
            <a:r>
              <a:rPr lang="en-US" dirty="0" smtClean="0">
                <a:latin typeface="Arial" charset="0"/>
                <a:cs typeface="Times New Roman" charset="0"/>
              </a:rPr>
              <a:t>).</a:t>
            </a:r>
          </a:p>
          <a:p>
            <a:endParaRPr lang="en-US" dirty="0" smtClean="0">
              <a:latin typeface="Arial" charset="0"/>
              <a:cs typeface="Times New Roman" charset="0"/>
            </a:endParaRPr>
          </a:p>
          <a:p>
            <a:r>
              <a:rPr lang="en-US" dirty="0" smtClean="0">
                <a:latin typeface="Arial" charset="0"/>
                <a:cs typeface="Times New Roman" charset="0"/>
              </a:rPr>
              <a:t>The theory of motor learning and the principles that govern motor learning, are increasingly being considered as important in teaching motor skills. </a:t>
            </a:r>
          </a:p>
          <a:p>
            <a:endParaRPr lang="en-US" dirty="0">
              <a:latin typeface="Arial" charset="0"/>
              <a:cs typeface="Times New Roman" charset="0"/>
            </a:endParaRPr>
          </a:p>
          <a:p>
            <a:endParaRPr lang="en-GB" dirty="0">
              <a:latin typeface="Arial" charset="0"/>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Learning</a:t>
            </a:r>
            <a:endParaRPr lang="en-GB" dirty="0"/>
          </a:p>
        </p:txBody>
      </p:sp>
      <p:sp>
        <p:nvSpPr>
          <p:cNvPr id="3" name="Content Placeholder 2"/>
          <p:cNvSpPr>
            <a:spLocks noGrp="1"/>
          </p:cNvSpPr>
          <p:nvPr>
            <p:ph idx="1"/>
          </p:nvPr>
        </p:nvSpPr>
        <p:spPr/>
        <p:txBody>
          <a:bodyPr/>
          <a:lstStyle/>
          <a:p>
            <a:r>
              <a:rPr lang="en-GB" dirty="0" smtClean="0"/>
              <a:t>Associative approaches</a:t>
            </a:r>
          </a:p>
          <a:p>
            <a:r>
              <a:rPr lang="en-GB" dirty="0" smtClean="0"/>
              <a:t>Cognitive approaches</a:t>
            </a:r>
            <a:endParaRPr lang="en-GB"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ctrTitle"/>
          </p:nvPr>
        </p:nvSpPr>
        <p:spPr>
          <a:xfrm>
            <a:off x="285720" y="214290"/>
            <a:ext cx="8201028" cy="1470025"/>
          </a:xfrm>
        </p:spPr>
        <p:txBody>
          <a:bodyPr>
            <a:normAutofit/>
          </a:bodyPr>
          <a:lstStyle/>
          <a:p>
            <a:r>
              <a:rPr lang="en-US" sz="3200" b="1" dirty="0">
                <a:latin typeface="Apple Chancery" pitchFamily="1" charset="0"/>
              </a:rPr>
              <a:t>Behavioral and Social Learning Theories</a:t>
            </a:r>
            <a:endParaRPr lang="en-US" sz="3200" b="1" dirty="0">
              <a:solidFill>
                <a:srgbClr val="000000"/>
              </a:solidFill>
              <a:latin typeface="Stone Sans ITC TT-Semi" pitchFamily="1" charset="0"/>
            </a:endParaRPr>
          </a:p>
        </p:txBody>
      </p:sp>
      <p:sp>
        <p:nvSpPr>
          <p:cNvPr id="60419" name="Rectangle 3"/>
          <p:cNvSpPr>
            <a:spLocks noGrp="1" noChangeArrowheads="1"/>
          </p:cNvSpPr>
          <p:nvPr>
            <p:ph type="subTitle" idx="1"/>
          </p:nvPr>
        </p:nvSpPr>
        <p:spPr>
          <a:xfrm>
            <a:off x="214282" y="2285992"/>
            <a:ext cx="8786874" cy="2286000"/>
          </a:xfrm>
        </p:spPr>
        <p:txBody>
          <a:bodyPr>
            <a:normAutofit/>
          </a:bodyPr>
          <a:lstStyle/>
          <a:p>
            <a:pPr algn="l"/>
            <a:r>
              <a:rPr lang="en-US" sz="2200" i="1" dirty="0">
                <a:solidFill>
                  <a:srgbClr val="000000"/>
                </a:solidFill>
                <a:latin typeface="Stone Sans ITC TT-Semi" pitchFamily="1" charset="0"/>
              </a:rPr>
              <a:t>Beliefs that describe the importance of the environment and nurturing in the growth of a child</a:t>
            </a:r>
            <a:r>
              <a:rPr lang="en-US" sz="2200" i="1" dirty="0" smtClean="0">
                <a:solidFill>
                  <a:srgbClr val="000000"/>
                </a:solidFill>
                <a:latin typeface="Stone Sans ITC TT-Semi" pitchFamily="1" charset="0"/>
              </a:rPr>
              <a:t>.</a:t>
            </a:r>
          </a:p>
          <a:p>
            <a:pPr algn="l"/>
            <a:endParaRPr lang="en-US" sz="2200" i="1" dirty="0" smtClean="0">
              <a:solidFill>
                <a:srgbClr val="000000"/>
              </a:solidFill>
              <a:latin typeface="Stone Sans ITC TT-Semi" pitchFamily="1" charset="0"/>
            </a:endParaRPr>
          </a:p>
          <a:p>
            <a:pPr algn="l"/>
            <a:r>
              <a:rPr lang="en-US" sz="2200" dirty="0" smtClean="0">
                <a:solidFill>
                  <a:srgbClr val="000000"/>
                </a:solidFill>
                <a:latin typeface="Stone Sans ITC TT-Semi" pitchFamily="1" charset="0"/>
              </a:rPr>
              <a:t>Behaviorism became the dominant view from the 1920's to 1960's</a:t>
            </a:r>
            <a:endParaRPr lang="en-US" sz="2200" i="1" dirty="0">
              <a:solidFill>
                <a:srgbClr val="000000"/>
              </a:solidFill>
              <a:latin typeface="Stone Sans ITC TT-Semi" pitchFamily="1" charset="0"/>
            </a:endParaRPr>
          </a:p>
        </p:txBody>
      </p:sp>
      <p:cxnSp>
        <p:nvCxnSpPr>
          <p:cNvPr id="5" name="Straight Connector 4"/>
          <p:cNvCxnSpPr/>
          <p:nvPr/>
        </p:nvCxnSpPr>
        <p:spPr>
          <a:xfrm flipV="1">
            <a:off x="500034" y="1142984"/>
            <a:ext cx="8001056" cy="7143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457200"/>
            <a:ext cx="8229600" cy="1143000"/>
          </a:xfrm>
        </p:spPr>
        <p:txBody>
          <a:bodyPr/>
          <a:lstStyle/>
          <a:p>
            <a:r>
              <a:rPr lang="en-US"/>
              <a:t>John Watson</a:t>
            </a:r>
          </a:p>
        </p:txBody>
      </p:sp>
      <p:sp>
        <p:nvSpPr>
          <p:cNvPr id="54276" name="Rectangle 4"/>
          <p:cNvSpPr>
            <a:spLocks noGrp="1" noChangeArrowheads="1"/>
          </p:cNvSpPr>
          <p:nvPr>
            <p:ph type="body" sz="half" idx="2"/>
          </p:nvPr>
        </p:nvSpPr>
        <p:spPr>
          <a:xfrm>
            <a:off x="3048000" y="1524000"/>
            <a:ext cx="6096000" cy="5105400"/>
          </a:xfrm>
        </p:spPr>
        <p:txBody>
          <a:bodyPr/>
          <a:lstStyle/>
          <a:p>
            <a:pPr>
              <a:lnSpc>
                <a:spcPct val="90000"/>
              </a:lnSpc>
            </a:pPr>
            <a:r>
              <a:rPr lang="en-US" sz="2400" dirty="0">
                <a:solidFill>
                  <a:srgbClr val="000000"/>
                </a:solidFill>
                <a:latin typeface="Stone Sans ITC TT-Semi" pitchFamily="1" charset="0"/>
              </a:rPr>
              <a:t>Early 20th century, "Father of American Behaviorist theory</a:t>
            </a:r>
            <a:r>
              <a:rPr lang="en-US" sz="2400" dirty="0" smtClean="0">
                <a:solidFill>
                  <a:srgbClr val="000000"/>
                </a:solidFill>
                <a:latin typeface="Stone Sans ITC TT-Semi" pitchFamily="1" charset="0"/>
              </a:rPr>
              <a:t>.”</a:t>
            </a:r>
          </a:p>
          <a:p>
            <a:pPr>
              <a:lnSpc>
                <a:spcPct val="90000"/>
              </a:lnSpc>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Based his work on Pavlov's experiments on the digestive system of dogs</a:t>
            </a:r>
            <a:r>
              <a:rPr lang="en-US" sz="2400" dirty="0" smtClean="0">
                <a:solidFill>
                  <a:srgbClr val="000000"/>
                </a:solidFill>
                <a:latin typeface="Stone Sans ITC TT-Semi" pitchFamily="1" charset="0"/>
              </a:rPr>
              <a:t>.</a:t>
            </a:r>
          </a:p>
          <a:p>
            <a:pPr>
              <a:lnSpc>
                <a:spcPct val="90000"/>
              </a:lnSpc>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Researched classical </a:t>
            </a:r>
            <a:r>
              <a:rPr lang="en-US" sz="2400" dirty="0" smtClean="0">
                <a:solidFill>
                  <a:srgbClr val="000000"/>
                </a:solidFill>
                <a:latin typeface="Stone Sans ITC TT-Semi" pitchFamily="1" charset="0"/>
              </a:rPr>
              <a:t>conditioning</a:t>
            </a:r>
          </a:p>
          <a:p>
            <a:pPr>
              <a:lnSpc>
                <a:spcPct val="90000"/>
              </a:lnSpc>
              <a:buNone/>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Children are passive beings who can be molded by controlling the stimulus-response associations</a:t>
            </a:r>
            <a:r>
              <a:rPr lang="en-US" sz="2800" dirty="0">
                <a:solidFill>
                  <a:srgbClr val="000000"/>
                </a:solidFill>
                <a:latin typeface="Stone Sans ITC TT-Semi" pitchFamily="1" charset="0"/>
              </a:rPr>
              <a:t>.</a:t>
            </a:r>
          </a:p>
          <a:p>
            <a:pPr>
              <a:lnSpc>
                <a:spcPct val="90000"/>
              </a:lnSpc>
            </a:pPr>
            <a:endParaRPr lang="en-US" sz="2800" dirty="0">
              <a:solidFill>
                <a:srgbClr val="000000"/>
              </a:solidFill>
              <a:latin typeface="Stone Sans ITC TT-Semi" pitchFamily="1" charset="0"/>
            </a:endParaRPr>
          </a:p>
        </p:txBody>
      </p:sp>
      <p:pic>
        <p:nvPicPr>
          <p:cNvPr id="54277" name="Picture 5"/>
          <p:cNvPicPr>
            <a:picLocks noGrp="1" noChangeAspect="1" noChangeArrowheads="1"/>
          </p:cNvPicPr>
          <p:nvPr>
            <p:ph sz="half" idx="1"/>
          </p:nvPr>
        </p:nvPicPr>
        <p:blipFill>
          <a:blip r:embed="rId4"/>
          <a:srcRect/>
          <a:stretch>
            <a:fillRect/>
          </a:stretch>
        </p:blipFill>
        <p:spPr>
          <a:xfrm>
            <a:off x="533400" y="1981200"/>
            <a:ext cx="2438400" cy="2438400"/>
          </a:xfrm>
        </p:spPr>
      </p:pic>
      <p:graphicFrame>
        <p:nvGraphicFramePr>
          <p:cNvPr id="54280" name="Object 8"/>
          <p:cNvGraphicFramePr>
            <a:graphicFrameLocks noChangeAspect="1"/>
          </p:cNvGraphicFramePr>
          <p:nvPr/>
        </p:nvGraphicFramePr>
        <p:xfrm>
          <a:off x="228600" y="4495800"/>
          <a:ext cx="5945188" cy="176213"/>
        </p:xfrm>
        <a:graphic>
          <a:graphicData uri="http://schemas.openxmlformats.org/presentationml/2006/ole">
            <p:oleObj spid="_x0000_s171010" name="Document" r:id="rId5" imgW="5943600" imgH="176784" progId="Word.Document.8">
              <p:embed/>
            </p:oleObj>
          </a:graphicData>
        </a:graphic>
      </p:graphicFrame>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US"/>
              <a:t>B. F. Skinner</a:t>
            </a:r>
          </a:p>
        </p:txBody>
      </p:sp>
      <p:sp>
        <p:nvSpPr>
          <p:cNvPr id="63491" name="Rectangle 3"/>
          <p:cNvSpPr>
            <a:spLocks noGrp="1" noChangeArrowheads="1"/>
          </p:cNvSpPr>
          <p:nvPr>
            <p:ph type="body" idx="1"/>
          </p:nvPr>
        </p:nvSpPr>
        <p:spPr>
          <a:xfrm>
            <a:off x="357158" y="1428736"/>
            <a:ext cx="8229600" cy="4267200"/>
          </a:xfrm>
        </p:spPr>
        <p:txBody>
          <a:bodyPr/>
          <a:lstStyle/>
          <a:p>
            <a:pPr>
              <a:lnSpc>
                <a:spcPct val="90000"/>
              </a:lnSpc>
              <a:buFont typeface="Wingdings" pitchFamily="2" charset="2"/>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Proposed that children "operate" on their environment, operational conditioning.</a:t>
            </a:r>
          </a:p>
          <a:p>
            <a:pPr>
              <a:lnSpc>
                <a:spcPct val="90000"/>
              </a:lnSpc>
              <a:buFont typeface="Wingdings" pitchFamily="2" charset="2"/>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Believed that learning could be broken down into smaller tasks, and that offering immediate rewards for accomplishments would stimulate further learning.</a:t>
            </a:r>
          </a:p>
          <a:p>
            <a:pPr>
              <a:lnSpc>
                <a:spcPct val="90000"/>
              </a:lnSpc>
            </a:pPr>
            <a:endParaRPr lang="en-US" dirty="0">
              <a:solidFill>
                <a:srgbClr val="000000"/>
              </a:solidFill>
              <a:latin typeface="Stone Sans ITC TT-Semi" pitchFamily="1" charset="0"/>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a:t>Social Learning Theory</a:t>
            </a:r>
          </a:p>
        </p:txBody>
      </p:sp>
      <p:sp>
        <p:nvSpPr>
          <p:cNvPr id="64515" name="Rectangle 3"/>
          <p:cNvSpPr>
            <a:spLocks noGrp="1" noChangeArrowheads="1"/>
          </p:cNvSpPr>
          <p:nvPr>
            <p:ph type="body" idx="1"/>
          </p:nvPr>
        </p:nvSpPr>
        <p:spPr>
          <a:xfrm>
            <a:off x="457200" y="1600200"/>
            <a:ext cx="8686800" cy="4525963"/>
          </a:xfrm>
        </p:spPr>
        <p:txBody>
          <a:bodyPr>
            <a:normAutofit/>
          </a:bodyPr>
          <a:lstStyle/>
          <a:p>
            <a:pPr>
              <a:buFont typeface="Wingdings" pitchFamily="2" charset="2"/>
              <a:buNone/>
            </a:pPr>
            <a:r>
              <a:rPr lang="en-US" sz="2400" dirty="0">
                <a:solidFill>
                  <a:srgbClr val="000000"/>
                </a:solidFill>
                <a:latin typeface="Stone Sans ITC TT-Semi" pitchFamily="1" charset="0"/>
              </a:rPr>
              <a:t>Albert </a:t>
            </a:r>
            <a:r>
              <a:rPr lang="en-US" sz="2400" dirty="0" err="1">
                <a:solidFill>
                  <a:srgbClr val="000000"/>
                </a:solidFill>
                <a:latin typeface="Stone Sans ITC TT-Semi" pitchFamily="1" charset="0"/>
              </a:rPr>
              <a:t>Bandura</a:t>
            </a:r>
            <a:r>
              <a:rPr lang="en-US" sz="2400" dirty="0">
                <a:solidFill>
                  <a:srgbClr val="000000"/>
                </a:solidFill>
                <a:latin typeface="Stone Sans ITC TT-Semi" pitchFamily="1" charset="0"/>
              </a:rPr>
              <a:t> </a:t>
            </a:r>
            <a:endParaRPr lang="en-US" sz="2400" dirty="0" smtClean="0">
              <a:solidFill>
                <a:srgbClr val="000000"/>
              </a:solidFill>
              <a:latin typeface="Stone Sans ITC TT-Semi" pitchFamily="1" charset="0"/>
            </a:endParaRPr>
          </a:p>
          <a:p>
            <a:pPr>
              <a:buFont typeface="Wingdings" pitchFamily="2" charset="2"/>
              <a:buNone/>
            </a:pPr>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Stressed how children learn </a:t>
            </a:r>
            <a:r>
              <a:rPr lang="en-US" sz="2400" dirty="0" smtClean="0">
                <a:solidFill>
                  <a:srgbClr val="000000"/>
                </a:solidFill>
                <a:latin typeface="Stone Sans ITC TT-Semi" pitchFamily="1" charset="0"/>
              </a:rPr>
              <a:t>by observation </a:t>
            </a:r>
            <a:r>
              <a:rPr lang="en-US" sz="2400" dirty="0">
                <a:solidFill>
                  <a:srgbClr val="000000"/>
                </a:solidFill>
                <a:latin typeface="Stone Sans ITC TT-Semi" pitchFamily="1" charset="0"/>
              </a:rPr>
              <a:t>and imitation. </a:t>
            </a:r>
            <a:endParaRPr lang="en-US" sz="2400" dirty="0" smtClean="0">
              <a:solidFill>
                <a:srgbClr val="000000"/>
              </a:solidFill>
              <a:latin typeface="Stone Sans ITC TT-Semi" pitchFamily="1" charset="0"/>
            </a:endParaRPr>
          </a:p>
          <a:p>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Believed that children gradually become more selective in what they imitate. </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ctrTitle"/>
          </p:nvPr>
        </p:nvSpPr>
        <p:spPr>
          <a:xfrm>
            <a:off x="214282" y="214291"/>
            <a:ext cx="7772400" cy="785818"/>
          </a:xfrm>
        </p:spPr>
        <p:txBody>
          <a:bodyPr>
            <a:normAutofit/>
          </a:bodyPr>
          <a:lstStyle/>
          <a:p>
            <a:pPr algn="l"/>
            <a:r>
              <a:rPr lang="en-US" sz="3200" dirty="0">
                <a:latin typeface="Apple Chancery" pitchFamily="1" charset="0"/>
              </a:rPr>
              <a:t>Biological Theories</a:t>
            </a:r>
            <a:endParaRPr lang="en-US" sz="3200" dirty="0">
              <a:solidFill>
                <a:schemeClr val="tx1"/>
              </a:solidFill>
            </a:endParaRPr>
          </a:p>
        </p:txBody>
      </p:sp>
      <p:sp>
        <p:nvSpPr>
          <p:cNvPr id="40963" name="Rectangle 3"/>
          <p:cNvSpPr>
            <a:spLocks noGrp="1" noChangeArrowheads="1"/>
          </p:cNvSpPr>
          <p:nvPr>
            <p:ph type="subTitle" idx="1"/>
          </p:nvPr>
        </p:nvSpPr>
        <p:spPr>
          <a:xfrm>
            <a:off x="285720" y="1428736"/>
            <a:ext cx="8858280" cy="1600200"/>
          </a:xfrm>
        </p:spPr>
        <p:txBody>
          <a:bodyPr>
            <a:normAutofit/>
          </a:bodyPr>
          <a:lstStyle/>
          <a:p>
            <a:pPr algn="l"/>
            <a:r>
              <a:rPr lang="en-US" sz="2200" i="1" dirty="0">
                <a:solidFill>
                  <a:schemeClr val="tx1"/>
                </a:solidFill>
                <a:latin typeface="Stone Sans ITC TT-Semi" pitchFamily="1" charset="0"/>
              </a:rPr>
              <a:t>Belief that heredity and innate biological processes govern growth. </a:t>
            </a:r>
            <a:endParaRPr lang="en-US" sz="2200" i="1" dirty="0">
              <a:solidFill>
                <a:schemeClr val="tx1"/>
              </a:solidFill>
            </a:endParaRPr>
          </a:p>
        </p:txBody>
      </p:sp>
      <p:cxnSp>
        <p:nvCxnSpPr>
          <p:cNvPr id="5" name="Straight Connector 4"/>
          <p:cNvCxnSpPr/>
          <p:nvPr/>
        </p:nvCxnSpPr>
        <p:spPr>
          <a:xfrm>
            <a:off x="285720" y="857232"/>
            <a:ext cx="8215370" cy="1588"/>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2"/>
          <p:cNvSpPr txBox="1">
            <a:spLocks noChangeArrowheads="1"/>
          </p:cNvSpPr>
          <p:nvPr/>
        </p:nvSpPr>
        <p:spPr>
          <a:xfrm>
            <a:off x="357158" y="2857496"/>
            <a:ext cx="8229600" cy="714372"/>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2800" b="0" i="0" u="none" strike="noStrike" kern="1200" cap="none" spc="0" normalizeH="0" baseline="0" noProof="0" dirty="0" err="1" smtClean="0">
                <a:ln>
                  <a:noFill/>
                </a:ln>
                <a:solidFill>
                  <a:srgbClr val="000000"/>
                </a:solidFill>
                <a:effectLst/>
                <a:uLnTx/>
                <a:uFillTx/>
                <a:latin typeface="+mj-lt"/>
                <a:ea typeface="+mj-ea"/>
                <a:cs typeface="+mj-cs"/>
              </a:rPr>
              <a:t>Maturationists</a:t>
            </a:r>
            <a:r>
              <a:rPr kumimoji="0" lang="en-US" sz="2800" b="0" i="0" u="none" strike="noStrike" kern="1200" cap="none" spc="0" normalizeH="0" baseline="0" noProof="0" dirty="0" smtClean="0">
                <a:ln>
                  <a:noFill/>
                </a:ln>
                <a:solidFill>
                  <a:srgbClr val="000000"/>
                </a:solidFill>
                <a:effectLst/>
                <a:uLnTx/>
                <a:uFillTx/>
                <a:latin typeface="+mj-lt"/>
                <a:ea typeface="+mj-ea"/>
                <a:cs typeface="+mj-cs"/>
              </a:rPr>
              <a:t>: G. Stanley Hall and Arnold Gesell</a:t>
            </a:r>
            <a:r>
              <a:rPr kumimoji="0" lang="en-US" sz="2800" b="0" i="0" u="none" strike="noStrike" kern="1200" cap="none" spc="0" normalizeH="0" baseline="0" noProof="0" dirty="0" smtClean="0">
                <a:ln>
                  <a:noFill/>
                </a:ln>
                <a:solidFill>
                  <a:srgbClr val="000000"/>
                </a:solidFill>
                <a:effectLst/>
                <a:uLnTx/>
                <a:uFillTx/>
                <a:latin typeface="Stone Sans ITC TT-Semi" pitchFamily="1" charset="0"/>
                <a:ea typeface="+mj-ea"/>
                <a:cs typeface="+mj-cs"/>
              </a:rPr>
              <a:t> </a:t>
            </a:r>
            <a:endParaRPr kumimoji="0" lang="en-US" sz="2800" b="0" i="0" u="none" strike="noStrike" kern="1200" cap="none" spc="0" normalizeH="0" baseline="0" noProof="0" dirty="0">
              <a:ln>
                <a:noFill/>
              </a:ln>
              <a:solidFill>
                <a:srgbClr val="000000"/>
              </a:solidFill>
              <a:effectLst/>
              <a:uLnTx/>
              <a:uFillTx/>
              <a:latin typeface="Stone Sans ITC TT-Semi" pitchFamily="1" charset="0"/>
              <a:ea typeface="+mj-ea"/>
              <a:cs typeface="+mj-cs"/>
            </a:endParaRPr>
          </a:p>
        </p:txBody>
      </p:sp>
      <p:sp>
        <p:nvSpPr>
          <p:cNvPr id="7" name="Rectangle 4"/>
          <p:cNvSpPr txBox="1">
            <a:spLocks noChangeArrowheads="1"/>
          </p:cNvSpPr>
          <p:nvPr/>
        </p:nvSpPr>
        <p:spPr>
          <a:xfrm>
            <a:off x="285720" y="3643314"/>
            <a:ext cx="8229600" cy="2286016"/>
          </a:xfrm>
          <a:prstGeom prst="rect">
            <a:avLst/>
          </a:prstGeom>
        </p:spPr>
        <p:txBody>
          <a:bodyPr vert="horz" lIns="91440" tIns="45720" rIns="91440" bIns="45720" rtlCol="0">
            <a:norm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rPr>
              <a:t>Believed there is a predetermined biological timetable.</a:t>
            </a:r>
          </a:p>
          <a:p>
            <a:pPr marL="457200" marR="0" lvl="1" indent="0" defTabSz="914400" rtl="0" eaLnBrk="1" fontAlgn="auto" latinLnBrk="0" hangingPunct="1">
              <a:lnSpc>
                <a:spcPct val="100000"/>
              </a:lnSpc>
              <a:spcBef>
                <a:spcPct val="20000"/>
              </a:spcBef>
              <a:spcAft>
                <a:spcPts val="0"/>
              </a:spcAft>
              <a:buClrTx/>
              <a:buSzTx/>
              <a:buFont typeface="Wingdings" pitchFamily="2" charset="2"/>
              <a:buNone/>
              <a:tabLst/>
              <a:defRPr/>
            </a:pPr>
            <a:endPar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rPr>
              <a:t>Hall and Gesell were proponents of the normative approach to child study: using age-related averages of children's growth and behaviors to define what is normal.</a:t>
            </a:r>
            <a:endParaRPr kumimoji="0" lang="en-US" sz="2000" b="0" i="0" u="none" strike="noStrike" kern="1200" cap="none" spc="0" normalizeH="0" baseline="0" noProof="0" dirty="0">
              <a:ln>
                <a:noFill/>
              </a:ln>
              <a:solidFill>
                <a:srgbClr val="000000"/>
              </a:solidFill>
              <a:effectLst/>
              <a:uLnTx/>
              <a:uFillTx/>
              <a:latin typeface="Stone Sans ITC TT-Semi" pitchFamily="1" charset="0"/>
              <a:ea typeface="+mn-ea"/>
              <a:cs typeface="+mn-cs"/>
            </a:endParaRPr>
          </a:p>
        </p:txBody>
      </p:sp>
      <p:cxnSp>
        <p:nvCxnSpPr>
          <p:cNvPr id="9" name="Straight Connector 8"/>
          <p:cNvCxnSpPr>
            <a:stCxn id="40963" idx="1"/>
          </p:cNvCxnSpPr>
          <p:nvPr/>
        </p:nvCxnSpPr>
        <p:spPr>
          <a:xfrm rot="10800000" flipH="1">
            <a:off x="285720" y="2214554"/>
            <a:ext cx="8358246" cy="14282"/>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algn="l"/>
            <a:r>
              <a:rPr lang="en-US" dirty="0" err="1"/>
              <a:t>Ethology</a:t>
            </a:r>
            <a:endParaRPr lang="en-US" dirty="0"/>
          </a:p>
        </p:txBody>
      </p:sp>
      <p:sp>
        <p:nvSpPr>
          <p:cNvPr id="65539" name="Rectangle 3"/>
          <p:cNvSpPr>
            <a:spLocks noGrp="1" noChangeArrowheads="1"/>
          </p:cNvSpPr>
          <p:nvPr>
            <p:ph type="body" idx="1"/>
          </p:nvPr>
        </p:nvSpPr>
        <p:spPr/>
        <p:txBody>
          <a:bodyPr>
            <a:normAutofit/>
          </a:bodyPr>
          <a:lstStyle/>
          <a:p>
            <a:r>
              <a:rPr lang="en-US" sz="2400" dirty="0">
                <a:latin typeface="Stone Sans ITC TT-Semi" pitchFamily="1" charset="0"/>
              </a:rPr>
              <a:t>Examines how behavior is determined by a species' need for survival. </a:t>
            </a:r>
            <a:endParaRPr lang="en-US" sz="2400" dirty="0" smtClean="0">
              <a:latin typeface="Stone Sans ITC TT-Semi" pitchFamily="1" charset="0"/>
            </a:endParaRPr>
          </a:p>
          <a:p>
            <a:endParaRPr lang="en-US" sz="2400" dirty="0">
              <a:latin typeface="Stone Sans ITC TT-Semi" pitchFamily="1" charset="0"/>
            </a:endParaRPr>
          </a:p>
          <a:p>
            <a:r>
              <a:rPr lang="en-US" sz="2400" dirty="0">
                <a:latin typeface="Stone Sans ITC TT-Semi" pitchFamily="1" charset="0"/>
              </a:rPr>
              <a:t>Has its roots in Charles Darwin's research. </a:t>
            </a:r>
            <a:endParaRPr lang="en-US" sz="2400" dirty="0" smtClean="0">
              <a:latin typeface="Stone Sans ITC TT-Semi" pitchFamily="1" charset="0"/>
            </a:endParaRPr>
          </a:p>
          <a:p>
            <a:pPr>
              <a:buNone/>
            </a:pPr>
            <a:endParaRPr lang="en-US" sz="2400" dirty="0">
              <a:latin typeface="Stone Sans ITC TT-Semi" pitchFamily="1" charset="0"/>
            </a:endParaRPr>
          </a:p>
          <a:p>
            <a:r>
              <a:rPr lang="en-US" sz="2400" dirty="0">
                <a:latin typeface="Stone Sans ITC TT-Semi" pitchFamily="1" charset="0"/>
              </a:rPr>
              <a:t>Describes a "critical period" or "sensitive period,” for learning</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algn="ctr"/>
            <a:r>
              <a:rPr lang="en-US"/>
              <a:t>Attachment Theory</a:t>
            </a:r>
          </a:p>
        </p:txBody>
      </p:sp>
      <p:sp>
        <p:nvSpPr>
          <p:cNvPr id="66563" name="Rectangle 3"/>
          <p:cNvSpPr>
            <a:spLocks noGrp="1" noChangeArrowheads="1"/>
          </p:cNvSpPr>
          <p:nvPr>
            <p:ph type="body" idx="1"/>
          </p:nvPr>
        </p:nvSpPr>
        <p:spPr/>
        <p:txBody>
          <a:bodyPr/>
          <a:lstStyle/>
          <a:p>
            <a:pPr>
              <a:buFont typeface="Wingdings" pitchFamily="2" charset="2"/>
              <a:buNone/>
            </a:pPr>
            <a:endParaRPr lang="en-US">
              <a:latin typeface="Stone Sans ITC TT-Semi" pitchFamily="1" charset="0"/>
            </a:endParaRPr>
          </a:p>
          <a:p>
            <a:r>
              <a:rPr lang="en-US" sz="3200">
                <a:latin typeface="Stone Sans ITC TT-Semi" pitchFamily="1" charset="0"/>
              </a:rPr>
              <a:t>John Bowlby applied ethological principles to his theory of attachment.</a:t>
            </a:r>
          </a:p>
          <a:p>
            <a:r>
              <a:rPr lang="en-US" sz="3200">
                <a:latin typeface="Stone Sans ITC TT-Semi" pitchFamily="1" charset="0"/>
              </a:rPr>
              <a:t>Attachment between an infant and her caregiver can insure the infant’s survival.</a:t>
            </a:r>
            <a:endParaRPr lang="en-US">
              <a:latin typeface="Stone Sans ITC TT-Semi" pitchFamily="1" charset="0"/>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ctrTitle"/>
          </p:nvPr>
        </p:nvSpPr>
        <p:spPr/>
        <p:txBody>
          <a:bodyPr/>
          <a:lstStyle/>
          <a:p>
            <a:r>
              <a:rPr lang="en-US" sz="5400">
                <a:solidFill>
                  <a:schemeClr val="bg1"/>
                </a:solidFill>
                <a:latin typeface="Apple Chancery" pitchFamily="1" charset="0"/>
              </a:rPr>
              <a:t>Cognitive Theories</a:t>
            </a:r>
            <a:endParaRPr lang="en-US">
              <a:solidFill>
                <a:schemeClr val="tx1"/>
              </a:solidFill>
            </a:endParaRPr>
          </a:p>
        </p:txBody>
      </p:sp>
      <p:sp>
        <p:nvSpPr>
          <p:cNvPr id="46083" name="Rectangle 3"/>
          <p:cNvSpPr>
            <a:spLocks noGrp="1" noChangeArrowheads="1"/>
          </p:cNvSpPr>
          <p:nvPr>
            <p:ph type="subTitle" idx="1"/>
          </p:nvPr>
        </p:nvSpPr>
        <p:spPr>
          <a:xfrm>
            <a:off x="609600" y="4267200"/>
            <a:ext cx="8382000" cy="1447800"/>
          </a:xfrm>
        </p:spPr>
        <p:txBody>
          <a:bodyPr/>
          <a:lstStyle/>
          <a:p>
            <a:r>
              <a:rPr lang="en-US" i="1" dirty="0">
                <a:solidFill>
                  <a:srgbClr val="000000"/>
                </a:solidFill>
                <a:latin typeface="Stone Sans ITC TT-Semi" pitchFamily="1" charset="0"/>
              </a:rPr>
              <a:t>Beliefs that describe how children learn</a:t>
            </a:r>
          </a:p>
        </p:txBody>
      </p:sp>
      <p:sp>
        <p:nvSpPr>
          <p:cNvPr id="46084" name="Rectangle 4"/>
          <p:cNvSpPr>
            <a:spLocks noChangeArrowheads="1"/>
          </p:cNvSpPr>
          <p:nvPr/>
        </p:nvSpPr>
        <p:spPr bwMode="auto">
          <a:xfrm>
            <a:off x="627063" y="6707188"/>
            <a:ext cx="184150" cy="457200"/>
          </a:xfrm>
          <a:prstGeom prst="rect">
            <a:avLst/>
          </a:prstGeom>
          <a:noFill/>
          <a:ln w="9525">
            <a:noFill/>
            <a:miter lim="800000"/>
            <a:headEnd/>
            <a:tailEnd/>
          </a:ln>
          <a:effectLst/>
        </p:spPr>
        <p:txBody>
          <a:bodyPr wrap="none">
            <a:spAutoFit/>
          </a:bodyPr>
          <a:lstStyle/>
          <a:p>
            <a:endParaRPr lang="en-US"/>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t>Jean Piaget</a:t>
            </a:r>
          </a:p>
        </p:txBody>
      </p:sp>
      <p:sp>
        <p:nvSpPr>
          <p:cNvPr id="48132" name="Rectangle 4"/>
          <p:cNvSpPr>
            <a:spLocks noGrp="1" noChangeArrowheads="1"/>
          </p:cNvSpPr>
          <p:nvPr>
            <p:ph type="body" sz="half" idx="2"/>
          </p:nvPr>
        </p:nvSpPr>
        <p:spPr>
          <a:xfrm>
            <a:off x="3886200" y="609600"/>
            <a:ext cx="5257800" cy="5638800"/>
          </a:xfrm>
        </p:spPr>
        <p:txBody>
          <a:bodyPr/>
          <a:lstStyle/>
          <a:p>
            <a:pPr algn="ctr">
              <a:lnSpc>
                <a:spcPct val="90000"/>
              </a:lnSpc>
              <a:buFont typeface="Wingdings" pitchFamily="2" charset="2"/>
              <a:buNone/>
            </a:pPr>
            <a:r>
              <a:rPr lang="en-US" sz="3400" b="1">
                <a:solidFill>
                  <a:srgbClr val="000000"/>
                </a:solidFill>
                <a:latin typeface="Stone Sans ITC TT-Semi" pitchFamily="1" charset="0"/>
              </a:rPr>
              <a:t>Cognitive development theory</a:t>
            </a:r>
            <a:endParaRPr lang="en-US" sz="2600">
              <a:solidFill>
                <a:srgbClr val="000000"/>
              </a:solidFill>
              <a:latin typeface="Stone Sans ITC TT-Semi" pitchFamily="1" charset="0"/>
            </a:endParaRPr>
          </a:p>
          <a:p>
            <a:pPr>
              <a:lnSpc>
                <a:spcPct val="90000"/>
              </a:lnSpc>
            </a:pPr>
            <a:r>
              <a:rPr lang="en-US" sz="2400">
                <a:solidFill>
                  <a:srgbClr val="000000"/>
                </a:solidFill>
                <a:latin typeface="Stone Sans ITC TT-Semi" pitchFamily="1" charset="0"/>
              </a:rPr>
              <a:t>Children "construct" their understanding of the world </a:t>
            </a:r>
            <a:r>
              <a:rPr lang="en-US" sz="2400">
                <a:latin typeface="Stone Sans ITC TT-Semi" pitchFamily="1" charset="0"/>
              </a:rPr>
              <a:t>through their active involvement and interactions.</a:t>
            </a:r>
          </a:p>
          <a:p>
            <a:pPr>
              <a:lnSpc>
                <a:spcPct val="90000"/>
              </a:lnSpc>
            </a:pPr>
            <a:r>
              <a:rPr lang="en-US" sz="2400">
                <a:solidFill>
                  <a:srgbClr val="000000"/>
                </a:solidFill>
                <a:latin typeface="Stone Sans ITC TT-Semi" pitchFamily="1" charset="0"/>
              </a:rPr>
              <a:t>Studied his 3 children to focus not on what they knew but how they knew it.</a:t>
            </a:r>
          </a:p>
          <a:p>
            <a:pPr>
              <a:lnSpc>
                <a:spcPct val="90000"/>
              </a:lnSpc>
            </a:pPr>
            <a:r>
              <a:rPr lang="en-US" sz="2400">
                <a:solidFill>
                  <a:srgbClr val="000000"/>
                </a:solidFill>
                <a:latin typeface="Stone Sans ITC TT-Semi" pitchFamily="1" charset="0"/>
              </a:rPr>
              <a:t>Described children's understanding as their "schemas” and how they use:</a:t>
            </a:r>
          </a:p>
          <a:p>
            <a:pPr lvl="1">
              <a:lnSpc>
                <a:spcPct val="90000"/>
              </a:lnSpc>
            </a:pPr>
            <a:r>
              <a:rPr lang="en-US" sz="2400">
                <a:solidFill>
                  <a:srgbClr val="000000"/>
                </a:solidFill>
                <a:latin typeface="Stone Sans ITC TT-Semi" pitchFamily="1" charset="0"/>
              </a:rPr>
              <a:t>assimilation </a:t>
            </a:r>
          </a:p>
          <a:p>
            <a:pPr lvl="1">
              <a:lnSpc>
                <a:spcPct val="90000"/>
              </a:lnSpc>
            </a:pPr>
            <a:r>
              <a:rPr lang="en-US" sz="2400">
                <a:solidFill>
                  <a:srgbClr val="000000"/>
                </a:solidFill>
                <a:latin typeface="Stone Sans ITC TT-Semi" pitchFamily="1" charset="0"/>
              </a:rPr>
              <a:t>accommodation.</a:t>
            </a:r>
            <a:endParaRPr lang="en-US" sz="1500">
              <a:solidFill>
                <a:srgbClr val="000000"/>
              </a:solidFill>
              <a:latin typeface="Stone Sans ITC TT-Semi" pitchFamily="1" charset="0"/>
            </a:endParaRPr>
          </a:p>
          <a:p>
            <a:pPr lvl="1">
              <a:lnSpc>
                <a:spcPct val="90000"/>
              </a:lnSpc>
            </a:pPr>
            <a:endParaRPr lang="en-US" sz="1800">
              <a:solidFill>
                <a:srgbClr val="000000"/>
              </a:solidFill>
              <a:latin typeface="Stone Sans ITC TT-Semi" pitchFamily="1" charset="0"/>
            </a:endParaRPr>
          </a:p>
        </p:txBody>
      </p:sp>
      <p:pic>
        <p:nvPicPr>
          <p:cNvPr id="48137" name="Picture 9"/>
          <p:cNvPicPr>
            <a:picLocks noGrp="1" noChangeAspect="1" noChangeArrowheads="1"/>
          </p:cNvPicPr>
          <p:nvPr>
            <p:ph sz="half" idx="1"/>
          </p:nvPr>
        </p:nvPicPr>
        <p:blipFill>
          <a:blip r:embed="rId3"/>
          <a:srcRect/>
          <a:stretch>
            <a:fillRect/>
          </a:stretch>
        </p:blipFill>
        <p:spPr>
          <a:xfrm>
            <a:off x="838200" y="1905000"/>
            <a:ext cx="2892425" cy="3886200"/>
          </a:xfrm>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fontScale="90000"/>
          </a:bodyPr>
          <a:lstStyle/>
          <a:p>
            <a:pPr algn="ctr"/>
            <a:r>
              <a:rPr lang="en-US"/>
              <a:t>Piaget’s Cognitive </a:t>
            </a:r>
            <a:br>
              <a:rPr lang="en-US"/>
            </a:br>
            <a:r>
              <a:rPr lang="en-US"/>
              <a:t>Development Stages</a:t>
            </a:r>
          </a:p>
        </p:txBody>
      </p:sp>
      <p:sp>
        <p:nvSpPr>
          <p:cNvPr id="67587" name="Rectangle 3"/>
          <p:cNvSpPr>
            <a:spLocks noGrp="1" noChangeArrowheads="1"/>
          </p:cNvSpPr>
          <p:nvPr>
            <p:ph type="body" idx="1"/>
          </p:nvPr>
        </p:nvSpPr>
        <p:spPr>
          <a:xfrm>
            <a:off x="457200" y="1981200"/>
            <a:ext cx="8305800" cy="4495800"/>
          </a:xfrm>
        </p:spPr>
        <p:txBody>
          <a:bodyPr>
            <a:normAutofit fontScale="85000" lnSpcReduction="20000"/>
          </a:bodyPr>
          <a:lstStyle/>
          <a:p>
            <a:pPr>
              <a:lnSpc>
                <a:spcPct val="90000"/>
              </a:lnSpc>
            </a:pPr>
            <a:r>
              <a:rPr lang="en-US">
                <a:latin typeface="Stone Sans ITC TT-Semi" pitchFamily="1" charset="0"/>
              </a:rPr>
              <a:t>Sensori-motor</a:t>
            </a:r>
            <a:endParaRPr lang="en-US" sz="2600">
              <a:latin typeface="Stone Sans ITC TT-Semi" pitchFamily="1" charset="0"/>
            </a:endParaRPr>
          </a:p>
          <a:p>
            <a:pPr lvl="1">
              <a:lnSpc>
                <a:spcPct val="90000"/>
              </a:lnSpc>
            </a:pPr>
            <a:r>
              <a:rPr lang="en-US">
                <a:latin typeface="Stone Sans ITC TT-Semi" pitchFamily="1" charset="0"/>
              </a:rPr>
              <a:t>Ages birth - 2: the infant uses his senses and motor abilities to understand the world</a:t>
            </a:r>
            <a:endParaRPr lang="en-US" sz="1800">
              <a:latin typeface="Stone Sans ITC TT-Semi" pitchFamily="1" charset="0"/>
            </a:endParaRPr>
          </a:p>
          <a:p>
            <a:pPr>
              <a:lnSpc>
                <a:spcPct val="90000"/>
              </a:lnSpc>
            </a:pPr>
            <a:r>
              <a:rPr lang="en-US">
                <a:latin typeface="Stone Sans ITC TT-Semi" pitchFamily="1" charset="0"/>
              </a:rPr>
              <a:t>Preoperation</a:t>
            </a:r>
            <a:endParaRPr lang="en-US" sz="2600">
              <a:latin typeface="Stone Sans ITC TT-Semi" pitchFamily="1" charset="0"/>
            </a:endParaRPr>
          </a:p>
          <a:p>
            <a:pPr lvl="1">
              <a:lnSpc>
                <a:spcPct val="90000"/>
              </a:lnSpc>
            </a:pPr>
            <a:r>
              <a:rPr lang="en-US">
                <a:latin typeface="Stone Sans ITC TT-Semi" pitchFamily="1" charset="0"/>
              </a:rPr>
              <a:t>Ages 2-7: the child uses metal representations of objects and is able to use symbolic thought and language</a:t>
            </a:r>
            <a:endParaRPr lang="en-US" sz="1800">
              <a:latin typeface="Stone Sans ITC TT-Semi" pitchFamily="1" charset="0"/>
            </a:endParaRPr>
          </a:p>
          <a:p>
            <a:pPr>
              <a:lnSpc>
                <a:spcPct val="90000"/>
              </a:lnSpc>
            </a:pPr>
            <a:r>
              <a:rPr lang="en-US">
                <a:latin typeface="Stone Sans ITC TT-Semi" pitchFamily="1" charset="0"/>
              </a:rPr>
              <a:t>Concrete operations</a:t>
            </a:r>
            <a:endParaRPr lang="en-US" sz="2600">
              <a:latin typeface="Stone Sans ITC TT-Semi" pitchFamily="1" charset="0"/>
            </a:endParaRPr>
          </a:p>
          <a:p>
            <a:pPr lvl="1">
              <a:lnSpc>
                <a:spcPct val="90000"/>
              </a:lnSpc>
            </a:pPr>
            <a:r>
              <a:rPr lang="en-US">
                <a:latin typeface="Stone Sans ITC TT-Semi" pitchFamily="1" charset="0"/>
              </a:rPr>
              <a:t>Ages 7-11; the child uses logical operations or principles when solving problems</a:t>
            </a:r>
            <a:endParaRPr lang="en-US" sz="1800">
              <a:latin typeface="Stone Sans ITC TT-Semi" pitchFamily="1" charset="0"/>
            </a:endParaRPr>
          </a:p>
          <a:p>
            <a:pPr>
              <a:lnSpc>
                <a:spcPct val="90000"/>
              </a:lnSpc>
            </a:pPr>
            <a:r>
              <a:rPr lang="en-US">
                <a:latin typeface="Stone Sans ITC TT-Semi" pitchFamily="1" charset="0"/>
              </a:rPr>
              <a:t>Formal operations</a:t>
            </a:r>
            <a:endParaRPr lang="en-US" sz="2600">
              <a:latin typeface="Stone Sans ITC TT-Semi" pitchFamily="1" charset="0"/>
            </a:endParaRPr>
          </a:p>
          <a:p>
            <a:pPr lvl="1">
              <a:lnSpc>
                <a:spcPct val="90000"/>
              </a:lnSpc>
            </a:pPr>
            <a:r>
              <a:rPr lang="en-US">
                <a:latin typeface="Stone Sans ITC TT-Semi" pitchFamily="1" charset="0"/>
              </a:rPr>
              <a:t>Ages 12 up; the use of logical operations in a systematic fashion and with the ability to use abstractions</a:t>
            </a:r>
            <a:endParaRPr lang="en-US" sz="180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t>Lev Vygotsky</a:t>
            </a:r>
          </a:p>
        </p:txBody>
      </p:sp>
      <p:sp>
        <p:nvSpPr>
          <p:cNvPr id="50179" name="Rectangle 3"/>
          <p:cNvSpPr>
            <a:spLocks noGrp="1" noChangeArrowheads="1"/>
          </p:cNvSpPr>
          <p:nvPr>
            <p:ph type="body" sz="half" idx="1"/>
          </p:nvPr>
        </p:nvSpPr>
        <p:spPr>
          <a:xfrm>
            <a:off x="228600" y="1752600"/>
            <a:ext cx="5105400" cy="4800600"/>
          </a:xfrm>
        </p:spPr>
        <p:txBody>
          <a:bodyPr/>
          <a:lstStyle/>
          <a:p>
            <a:pPr algn="ctr">
              <a:buFont typeface="Wingdings" pitchFamily="2" charset="2"/>
              <a:buNone/>
            </a:pPr>
            <a:r>
              <a:rPr lang="en-US" sz="2400" b="1">
                <a:latin typeface="Stone Sans ITC TT-Semi" pitchFamily="1" charset="0"/>
              </a:rPr>
              <a:t>Socio-Cultural Theory</a:t>
            </a:r>
            <a:endParaRPr lang="en-US" sz="2400">
              <a:latin typeface="Stone Sans ITC TT-Semi" pitchFamily="1" charset="0"/>
            </a:endParaRPr>
          </a:p>
          <a:p>
            <a:r>
              <a:rPr lang="en-US" sz="2400">
                <a:latin typeface="Stone Sans ITC TT-Semi" pitchFamily="1" charset="0"/>
              </a:rPr>
              <a:t>Agreed that children are active learners, but their knowledge is socially constructed.</a:t>
            </a:r>
          </a:p>
          <a:p>
            <a:r>
              <a:rPr lang="en-US" sz="2400">
                <a:latin typeface="Stone Sans ITC TT-Semi" pitchFamily="1" charset="0"/>
              </a:rPr>
              <a:t>Cultural values and customs dictate what is important to learn.</a:t>
            </a:r>
          </a:p>
          <a:p>
            <a:r>
              <a:rPr lang="en-US" sz="2400">
                <a:latin typeface="Stone Sans ITC TT-Semi" pitchFamily="1" charset="0"/>
              </a:rPr>
              <a:t>Children learn from more expert members of the society.</a:t>
            </a:r>
          </a:p>
          <a:p>
            <a:r>
              <a:rPr lang="en-US" sz="2400">
                <a:latin typeface="Stone Sans ITC TT-Semi" pitchFamily="1" charset="0"/>
              </a:rPr>
              <a:t>Vygotsky described the "zone of proximal development", where learning occurs.  </a:t>
            </a:r>
          </a:p>
        </p:txBody>
      </p:sp>
      <p:pic>
        <p:nvPicPr>
          <p:cNvPr id="50181" name="Picture 5"/>
          <p:cNvPicPr>
            <a:picLocks noGrp="1" noChangeAspect="1" noChangeArrowheads="1"/>
          </p:cNvPicPr>
          <p:nvPr>
            <p:ph sz="half" idx="2"/>
          </p:nvPr>
        </p:nvPicPr>
        <p:blipFill>
          <a:blip r:embed="rId4"/>
          <a:srcRect/>
          <a:stretch>
            <a:fillRect/>
          </a:stretch>
        </p:blipFill>
        <p:spPr>
          <a:xfrm>
            <a:off x="5715000" y="1295400"/>
            <a:ext cx="2627313" cy="3505200"/>
          </a:xfrm>
        </p:spPr>
      </p:pic>
      <p:graphicFrame>
        <p:nvGraphicFramePr>
          <p:cNvPr id="50183" name="Object 7"/>
          <p:cNvGraphicFramePr>
            <a:graphicFrameLocks noChangeAspect="1"/>
          </p:cNvGraphicFramePr>
          <p:nvPr/>
        </p:nvGraphicFramePr>
        <p:xfrm>
          <a:off x="5715000" y="4953000"/>
          <a:ext cx="5945188" cy="176213"/>
        </p:xfrm>
        <a:graphic>
          <a:graphicData uri="http://schemas.openxmlformats.org/presentationml/2006/ole">
            <p:oleObj spid="_x0000_s172034" name="Document" r:id="rId5" imgW="5943600" imgH="176784" progId="Word.Document.8">
              <p:embed/>
            </p:oleObj>
          </a:graphicData>
        </a:graphic>
      </p:graphicFrame>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US"/>
              <a:t>Information Processing Theory</a:t>
            </a:r>
          </a:p>
        </p:txBody>
      </p:sp>
      <p:sp>
        <p:nvSpPr>
          <p:cNvPr id="68611" name="Rectangle 3"/>
          <p:cNvSpPr>
            <a:spLocks noGrp="1" noChangeArrowheads="1"/>
          </p:cNvSpPr>
          <p:nvPr>
            <p:ph type="body" idx="1"/>
          </p:nvPr>
        </p:nvSpPr>
        <p:spPr/>
        <p:txBody>
          <a:bodyPr/>
          <a:lstStyle/>
          <a:p>
            <a:r>
              <a:rPr lang="en-US">
                <a:latin typeface="Stone Sans ITC TT-Semi" pitchFamily="1" charset="0"/>
              </a:rPr>
              <a:t>Uses the model of the computer to describe how the brain works.</a:t>
            </a:r>
          </a:p>
          <a:p>
            <a:r>
              <a:rPr lang="en-US">
                <a:latin typeface="Stone Sans ITC TT-Semi" pitchFamily="1" charset="0"/>
              </a:rPr>
              <a:t>Focuses on how information is perceived, how information is stored in memory, how memories are retrieved and then used to solve problems. </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ctrTitle"/>
          </p:nvPr>
        </p:nvSpPr>
        <p:spPr/>
        <p:txBody>
          <a:bodyPr/>
          <a:lstStyle/>
          <a:p>
            <a:r>
              <a:rPr lang="en-US" sz="5400">
                <a:solidFill>
                  <a:schemeClr val="bg1"/>
                </a:solidFill>
                <a:latin typeface="Apple Chancery" pitchFamily="1" charset="0"/>
              </a:rPr>
              <a:t>Systems Theory</a:t>
            </a:r>
            <a:endParaRPr lang="en-US">
              <a:solidFill>
                <a:schemeClr val="tx1"/>
              </a:solidFill>
            </a:endParaRPr>
          </a:p>
        </p:txBody>
      </p:sp>
      <p:sp>
        <p:nvSpPr>
          <p:cNvPr id="51203" name="Rectangle 3"/>
          <p:cNvSpPr>
            <a:spLocks noGrp="1" noChangeArrowheads="1"/>
          </p:cNvSpPr>
          <p:nvPr>
            <p:ph type="subTitle" idx="1"/>
          </p:nvPr>
        </p:nvSpPr>
        <p:spPr>
          <a:xfrm>
            <a:off x="428596" y="428604"/>
            <a:ext cx="8382000" cy="1828800"/>
          </a:xfrm>
        </p:spPr>
        <p:txBody>
          <a:bodyPr/>
          <a:lstStyle/>
          <a:p>
            <a:r>
              <a:rPr lang="en-US" i="1" dirty="0">
                <a:latin typeface="Stone Sans ITC TT-Semi" pitchFamily="1" charset="0"/>
              </a:rPr>
              <a:t>The belief that development can't be explained by a single concept, but rather by a complex system.</a:t>
            </a:r>
            <a:endParaRPr lang="en-US" dirty="0">
              <a:latin typeface="Stone Sans ITC TT-Semi" pitchFamily="1" charset="0"/>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US"/>
              <a:t>Urie Bronfenbrenner</a:t>
            </a:r>
          </a:p>
        </p:txBody>
      </p:sp>
      <p:sp>
        <p:nvSpPr>
          <p:cNvPr id="1028" name="Rectangle 4"/>
          <p:cNvSpPr>
            <a:spLocks noGrp="1" noChangeArrowheads="1"/>
          </p:cNvSpPr>
          <p:nvPr>
            <p:ph type="body" sz="half" idx="2"/>
          </p:nvPr>
        </p:nvSpPr>
        <p:spPr>
          <a:xfrm>
            <a:off x="3733800" y="1828800"/>
            <a:ext cx="5257800" cy="4648200"/>
          </a:xfrm>
        </p:spPr>
        <p:txBody>
          <a:bodyPr/>
          <a:lstStyle/>
          <a:p>
            <a:pPr algn="ctr">
              <a:lnSpc>
                <a:spcPct val="90000"/>
              </a:lnSpc>
              <a:buFont typeface="Wingdings" pitchFamily="2" charset="2"/>
              <a:buNone/>
            </a:pPr>
            <a:r>
              <a:rPr lang="en-US" sz="2800" b="1">
                <a:latin typeface="Stone Sans ITC TT-Semi" pitchFamily="1" charset="0"/>
              </a:rPr>
              <a:t>Ecological Systems Theory</a:t>
            </a:r>
            <a:endParaRPr lang="en-US" sz="2600">
              <a:latin typeface="Stone Sans ITC TT-Semi" pitchFamily="1" charset="0"/>
            </a:endParaRPr>
          </a:p>
          <a:p>
            <a:pPr>
              <a:lnSpc>
                <a:spcPct val="90000"/>
              </a:lnSpc>
            </a:pPr>
            <a:r>
              <a:rPr lang="en-US" sz="2400">
                <a:latin typeface="Stone Sans ITC TT-Semi" pitchFamily="1" charset="0"/>
              </a:rPr>
              <a:t>The varied systems of the environment and the interrelationships among the systems shape a child's development.</a:t>
            </a:r>
          </a:p>
          <a:p>
            <a:pPr>
              <a:lnSpc>
                <a:spcPct val="90000"/>
              </a:lnSpc>
            </a:pPr>
            <a:r>
              <a:rPr lang="en-US" sz="2400">
                <a:latin typeface="Stone Sans ITC TT-Semi" pitchFamily="1" charset="0"/>
              </a:rPr>
              <a:t>Both the environment and biology influence the child's development.  </a:t>
            </a:r>
          </a:p>
          <a:p>
            <a:pPr>
              <a:lnSpc>
                <a:spcPct val="90000"/>
              </a:lnSpc>
            </a:pPr>
            <a:r>
              <a:rPr lang="en-US" sz="2400">
                <a:latin typeface="Stone Sans ITC TT-Semi" pitchFamily="1" charset="0"/>
              </a:rPr>
              <a:t>The environment affects the child and the child influences the environment.</a:t>
            </a:r>
          </a:p>
        </p:txBody>
      </p:sp>
      <p:pic>
        <p:nvPicPr>
          <p:cNvPr id="1029" name="Picture 5"/>
          <p:cNvPicPr>
            <a:picLocks noGrp="1" noChangeAspect="1" noChangeArrowheads="1"/>
          </p:cNvPicPr>
          <p:nvPr>
            <p:ph sz="half" idx="1"/>
          </p:nvPr>
        </p:nvPicPr>
        <p:blipFill>
          <a:blip r:embed="rId3"/>
          <a:srcRect/>
          <a:stretch>
            <a:fillRect/>
          </a:stretch>
        </p:blipFill>
        <p:spPr>
          <a:xfrm>
            <a:off x="709613" y="1981200"/>
            <a:ext cx="2789237" cy="3429000"/>
          </a:xfr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304800"/>
            <a:ext cx="8229600" cy="1143000"/>
          </a:xfrm>
        </p:spPr>
        <p:txBody>
          <a:bodyPr/>
          <a:lstStyle/>
          <a:p>
            <a:r>
              <a:rPr lang="en-US" sz="3200"/>
              <a:t>Bronfenbrenner’s Ecological Model</a:t>
            </a:r>
            <a:endParaRPr lang="en-US"/>
          </a:p>
        </p:txBody>
      </p:sp>
      <p:sp>
        <p:nvSpPr>
          <p:cNvPr id="72710" name="Rectangle 6"/>
          <p:cNvSpPr>
            <a:spLocks noChangeArrowheads="1"/>
          </p:cNvSpPr>
          <p:nvPr/>
        </p:nvSpPr>
        <p:spPr bwMode="auto">
          <a:xfrm>
            <a:off x="2828925" y="6170613"/>
            <a:ext cx="184150" cy="457200"/>
          </a:xfrm>
          <a:prstGeom prst="rect">
            <a:avLst/>
          </a:prstGeom>
          <a:noFill/>
          <a:ln w="9525">
            <a:noFill/>
            <a:miter lim="800000"/>
            <a:headEnd/>
            <a:tailEnd/>
          </a:ln>
          <a:effectLst/>
        </p:spPr>
        <p:txBody>
          <a:bodyPr wrap="none">
            <a:spAutoFit/>
          </a:bodyPr>
          <a:lstStyle/>
          <a:p>
            <a:endParaRPr lang="en-US"/>
          </a:p>
        </p:txBody>
      </p:sp>
      <p:sp>
        <p:nvSpPr>
          <p:cNvPr id="72711" name="Rectangle 7"/>
          <p:cNvSpPr>
            <a:spLocks noGrp="1" noChangeArrowheads="1"/>
          </p:cNvSpPr>
          <p:nvPr>
            <p:ph type="body" sz="half" idx="1"/>
          </p:nvPr>
        </p:nvSpPr>
        <p:spPr>
          <a:xfrm>
            <a:off x="0" y="1143000"/>
            <a:ext cx="3886200" cy="5105400"/>
          </a:xfrm>
          <a:noFill/>
          <a:ln/>
        </p:spPr>
        <p:txBody>
          <a:bodyPr>
            <a:normAutofit lnSpcReduction="10000"/>
          </a:bodyPr>
          <a:lstStyle/>
          <a:p>
            <a:pPr>
              <a:lnSpc>
                <a:spcPct val="90000"/>
              </a:lnSpc>
            </a:pPr>
            <a:r>
              <a:rPr lang="en-US" sz="1600">
                <a:latin typeface="Stone Sans ITC TT-Semi" pitchFamily="1" charset="0"/>
              </a:rPr>
              <a:t>The microsystem - activities and interactions in the child's immediate surroundings: parents, school, friends, etc.</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mesosystem - relationships among the entities involved in the child's microsystem: parents' interactions with teachers, a school's interactions with the daycare provider</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exosystem - social institutions which affect children indirectly: the parents' work settings and policies, extended family networks, mass media, community resources</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macrosystem - broader cultural values, laws and governmental resources</a:t>
            </a:r>
            <a:endParaRPr lang="en-US" sz="1600">
              <a:solidFill>
                <a:srgbClr val="000000"/>
              </a:solidFill>
              <a:latin typeface="Stone Sans ITC TT-Semi" pitchFamily="1" charset="0"/>
            </a:endParaRPr>
          </a:p>
          <a:p>
            <a:pPr>
              <a:lnSpc>
                <a:spcPct val="90000"/>
              </a:lnSpc>
            </a:pPr>
            <a:r>
              <a:rPr lang="en-US" sz="1600">
                <a:latin typeface="Stone Sans ITC TT-Semi" pitchFamily="1" charset="0"/>
              </a:rPr>
              <a:t>The chronosystem - changes which occur during a child's life, both personally, like the birth of a sibling and culturally, like the Iraqi war.</a:t>
            </a:r>
            <a:r>
              <a:rPr lang="en-US" sz="1600">
                <a:solidFill>
                  <a:srgbClr val="000000"/>
                </a:solidFill>
                <a:latin typeface="Stone Sans ITC TT-Semi" pitchFamily="1" charset="0"/>
              </a:rPr>
              <a:t> </a:t>
            </a:r>
            <a:endParaRPr lang="en-US" sz="2000"/>
          </a:p>
        </p:txBody>
      </p:sp>
      <p:pic>
        <p:nvPicPr>
          <p:cNvPr id="72713" name="Picture 9"/>
          <p:cNvPicPr>
            <a:picLocks noGrp="1" noChangeAspect="1" noChangeArrowheads="1"/>
          </p:cNvPicPr>
          <p:nvPr>
            <p:ph sz="half" idx="2"/>
          </p:nvPr>
        </p:nvPicPr>
        <p:blipFill>
          <a:blip r:embed="rId3"/>
          <a:srcRect/>
          <a:stretch>
            <a:fillRect/>
          </a:stretch>
        </p:blipFill>
        <p:spPr>
          <a:xfrm>
            <a:off x="3886200" y="1752600"/>
            <a:ext cx="5257800" cy="447675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457</TotalTime>
  <Words>1696</Words>
  <Application>Microsoft Office PowerPoint</Application>
  <PresentationFormat>On-screen Show (4:3)</PresentationFormat>
  <Paragraphs>349</Paragraphs>
  <Slides>69</Slides>
  <Notes>25</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69</vt:i4>
      </vt:variant>
    </vt:vector>
  </HeadingPairs>
  <TitlesOfParts>
    <vt:vector size="71" baseType="lpstr">
      <vt:lpstr>Office Theme</vt:lpstr>
      <vt:lpstr>Document</vt:lpstr>
      <vt:lpstr>Slide 1</vt:lpstr>
      <vt:lpstr>Aims:</vt:lpstr>
      <vt:lpstr>Slide 3</vt:lpstr>
      <vt:lpstr>Slide 4</vt:lpstr>
      <vt:lpstr>Perceptual Motor Abilities</vt:lpstr>
      <vt:lpstr>TYPES OF SKILL</vt:lpstr>
      <vt:lpstr>Classification of motor skills. </vt:lpstr>
      <vt:lpstr>3 Motor Skill Categories</vt:lpstr>
      <vt:lpstr>MOTOR SKILL CONTINUUM</vt:lpstr>
      <vt:lpstr>MOTOR SKILL CONTINUUM</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Assess a skill</vt:lpstr>
      <vt:lpstr>Slide 24</vt:lpstr>
      <vt:lpstr>Slide 25</vt:lpstr>
      <vt:lpstr>Slide 26</vt:lpstr>
      <vt:lpstr>Slide 27</vt:lpstr>
      <vt:lpstr>Slide 28</vt:lpstr>
      <vt:lpstr>Slide 29</vt:lpstr>
      <vt:lpstr>Child Development</vt:lpstr>
      <vt:lpstr>Theories</vt:lpstr>
      <vt:lpstr>6th - 15th centuries Medieval period</vt:lpstr>
      <vt:lpstr>16th Century Reformation period</vt:lpstr>
      <vt:lpstr>17th Century  Age of Enlightenment</vt:lpstr>
      <vt:lpstr>18th Century Age of Reason</vt:lpstr>
      <vt:lpstr>19th Century Industrial Revolution</vt:lpstr>
      <vt:lpstr>20th Century</vt:lpstr>
      <vt:lpstr>How do children develop?</vt:lpstr>
      <vt:lpstr>Domains of Development</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What is learning ?</vt:lpstr>
      <vt:lpstr>Slide 53</vt:lpstr>
      <vt:lpstr>Theories of Learning</vt:lpstr>
      <vt:lpstr>Behavioral and Social Learning Theories</vt:lpstr>
      <vt:lpstr>John Watson</vt:lpstr>
      <vt:lpstr>B. F. Skinner</vt:lpstr>
      <vt:lpstr>Social Learning Theory</vt:lpstr>
      <vt:lpstr>Biological Theories</vt:lpstr>
      <vt:lpstr>Ethology</vt:lpstr>
      <vt:lpstr>Attachment Theory</vt:lpstr>
      <vt:lpstr>Cognitive Theories</vt:lpstr>
      <vt:lpstr>Jean Piaget</vt:lpstr>
      <vt:lpstr>Piaget’s Cognitive  Development Stages</vt:lpstr>
      <vt:lpstr>Lev Vygotsky</vt:lpstr>
      <vt:lpstr>Information Processing Theory</vt:lpstr>
      <vt:lpstr>Systems Theory</vt:lpstr>
      <vt:lpstr>Urie Bronfenbrenner</vt:lpstr>
      <vt:lpstr>Bronfenbrenner’s Ecological Model</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bus-so</cp:lastModifiedBy>
  <cp:revision>43</cp:revision>
  <dcterms:created xsi:type="dcterms:W3CDTF">2010-02-18T16:20:08Z</dcterms:created>
  <dcterms:modified xsi:type="dcterms:W3CDTF">2010-03-05T11:14:09Z</dcterms:modified>
</cp:coreProperties>
</file>