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comments/comment3.xml" ContentType="application/vnd.openxmlformats-officedocument.presentationml.comments+xml"/>
  <Override PartName="/ppt/notesSlides/notesSlide2.xml" ContentType="application/vnd.openxmlformats-officedocument.presentationml.notesSlide+xml"/>
  <Override PartName="/ppt/comments/comment4.xml" ContentType="application/vnd.openxmlformats-officedocument.presentationml.comments+xml"/>
  <Override PartName="/ppt/comments/comment5.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8" r:id="rId3"/>
    <p:sldId id="259" r:id="rId4"/>
    <p:sldId id="257"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ez Pez" initials="SP" lastIdx="10" clrIdx="0">
    <p:extLst>
      <p:ext uri="{19B8F6BF-5375-455C-9EA6-DF929625EA0E}">
        <p15:presenceInfo xmlns:p15="http://schemas.microsoft.com/office/powerpoint/2012/main" userId="ea8b0ac7d9cd39e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3" d="100"/>
          <a:sy n="63" d="100"/>
        </p:scale>
        <p:origin x="8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5-01-03T15:02:32.760" idx="1">
    <p:pos x="10" y="10"/>
    <p:text/>
    <p:extLst>
      <p:ext uri="{C676402C-5697-4E1C-873F-D02D1690AC5C}">
        <p15:threadingInfo xmlns:p15="http://schemas.microsoft.com/office/powerpoint/2012/main" timeZoneBias="0"/>
      </p:ext>
    </p:extLst>
  </p:cm>
  <p:cm authorId="1" dt="2025-01-06T22:31:10.595" idx="10">
    <p:pos x="146" y="146"/>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01-06T22:31:01.334" idx="9">
    <p:pos x="10" y="10"/>
    <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5-01-03T16:02:31.244" idx="2">
    <p:pos x="10" y="10"/>
    <p:text>Terrorism act 2000 - Highlighting this law and not the anti terrorism act 2001 for the purpose to make the reader understand that it is not the first time the UK has faced the threat of terrorism</p:text>
    <p:extLst>
      <p:ext uri="{C676402C-5697-4E1C-873F-D02D1690AC5C}">
        <p15:threadingInfo xmlns:p15="http://schemas.microsoft.com/office/powerpoint/2012/main" timeZoneBias="0"/>
      </p:ext>
    </p:extLst>
  </p:cm>
  <p:cm authorId="1" dt="2025-01-06T22:30:33.090" idx="8">
    <p:pos x="146" y="146"/>
    <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5-01-06T22:30:26.696" idx="7">
    <p:pos x="10" y="10"/>
    <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5-01-06T22:30:20.598" idx="6">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2B463E-FFEB-40AA-81C0-3EA47D75F1C9}"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6CA7F-5F34-4B0E-9CD9-D0F0F3AACF9B}" type="slidenum">
              <a:rPr lang="en-GB" smtClean="0"/>
              <a:t>‹#›</a:t>
            </a:fld>
            <a:endParaRPr lang="en-GB"/>
          </a:p>
        </p:txBody>
      </p:sp>
    </p:spTree>
    <p:extLst>
      <p:ext uri="{BB962C8B-B14F-4D97-AF65-F5344CB8AC3E}">
        <p14:creationId xmlns:p14="http://schemas.microsoft.com/office/powerpoint/2010/main" val="1978004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Terrorism act 2000 - Highlighting this law and not the anti terrorism act 2001 for the purpose to make the reader understand that it is not the first time the UK has faced the threat of terrorism</a:t>
            </a:r>
          </a:p>
        </p:txBody>
      </p:sp>
      <p:sp>
        <p:nvSpPr>
          <p:cNvPr id="4" name="Slide Number Placeholder 3"/>
          <p:cNvSpPr>
            <a:spLocks noGrp="1"/>
          </p:cNvSpPr>
          <p:nvPr>
            <p:ph type="sldNum" sz="quarter" idx="5"/>
          </p:nvPr>
        </p:nvSpPr>
        <p:spPr/>
        <p:txBody>
          <a:bodyPr/>
          <a:lstStyle/>
          <a:p>
            <a:fld id="{3ED6CA7F-5F34-4B0E-9CD9-D0F0F3AACF9B}" type="slidenum">
              <a:rPr lang="en-GB" smtClean="0"/>
              <a:t>4</a:t>
            </a:fld>
            <a:endParaRPr lang="en-GB"/>
          </a:p>
        </p:txBody>
      </p:sp>
    </p:spTree>
    <p:extLst>
      <p:ext uri="{BB962C8B-B14F-4D97-AF65-F5344CB8AC3E}">
        <p14:creationId xmlns:p14="http://schemas.microsoft.com/office/powerpoint/2010/main" val="1309605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6CA7F-5F34-4B0E-9CD9-D0F0F3AACF9B}" type="slidenum">
              <a:rPr lang="en-GB" smtClean="0"/>
              <a:t>5</a:t>
            </a:fld>
            <a:endParaRPr lang="en-GB"/>
          </a:p>
        </p:txBody>
      </p:sp>
    </p:spTree>
    <p:extLst>
      <p:ext uri="{BB962C8B-B14F-4D97-AF65-F5344CB8AC3E}">
        <p14:creationId xmlns:p14="http://schemas.microsoft.com/office/powerpoint/2010/main" val="308272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Mentioning to go back in time and remind the reader on how before, some of the counter terrorism laws were not fair for the </a:t>
            </a:r>
            <a:r>
              <a:rPr lang="en-GB" dirty="0" err="1"/>
              <a:t>muslim</a:t>
            </a:r>
            <a:r>
              <a:rPr lang="en-GB" dirty="0"/>
              <a:t> community in the sense of changing laws not in favour of the </a:t>
            </a:r>
            <a:r>
              <a:rPr lang="en-GB" dirty="0" err="1"/>
              <a:t>muslim</a:t>
            </a:r>
            <a:r>
              <a:rPr lang="en-GB" dirty="0"/>
              <a:t> community</a:t>
            </a:r>
          </a:p>
        </p:txBody>
      </p:sp>
      <p:sp>
        <p:nvSpPr>
          <p:cNvPr id="4" name="Slide Number Placeholder 3"/>
          <p:cNvSpPr>
            <a:spLocks noGrp="1"/>
          </p:cNvSpPr>
          <p:nvPr>
            <p:ph type="sldNum" sz="quarter" idx="5"/>
          </p:nvPr>
        </p:nvSpPr>
        <p:spPr/>
        <p:txBody>
          <a:bodyPr/>
          <a:lstStyle/>
          <a:p>
            <a:fld id="{3ED6CA7F-5F34-4B0E-9CD9-D0F0F3AACF9B}" type="slidenum">
              <a:rPr lang="en-GB" smtClean="0"/>
              <a:t>8</a:t>
            </a:fld>
            <a:endParaRPr lang="en-GB"/>
          </a:p>
        </p:txBody>
      </p:sp>
    </p:spTree>
    <p:extLst>
      <p:ext uri="{BB962C8B-B14F-4D97-AF65-F5344CB8AC3E}">
        <p14:creationId xmlns:p14="http://schemas.microsoft.com/office/powerpoint/2010/main" val="2502982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6CA7F-5F34-4B0E-9CD9-D0F0F3AACF9B}" type="slidenum">
              <a:rPr lang="en-GB" smtClean="0"/>
              <a:t>9</a:t>
            </a:fld>
            <a:endParaRPr lang="en-GB"/>
          </a:p>
        </p:txBody>
      </p:sp>
    </p:spTree>
    <p:extLst>
      <p:ext uri="{BB962C8B-B14F-4D97-AF65-F5344CB8AC3E}">
        <p14:creationId xmlns:p14="http://schemas.microsoft.com/office/powerpoint/2010/main" val="4053968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42465BDC-5FE0-4FE1-9AC9-CA2FCC130237}" type="datetimeFigureOut">
              <a:rPr lang="en-GB" smtClean="0"/>
              <a:t>06/01/2025</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45C0CCAD-7E48-4380-BE0E-7C538D251340}"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91844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65BDC-5FE0-4FE1-9AC9-CA2FCC130237}"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3399767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2465BDC-5FE0-4FE1-9AC9-CA2FCC130237}"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960376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528675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465BDC-5FE0-4FE1-9AC9-CA2FCC130237}" type="datetimeFigureOut">
              <a:rPr lang="en-GB" smtClean="0"/>
              <a:t>06/01/2025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3753107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465BDC-5FE0-4FE1-9AC9-CA2FCC130237}"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2741211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465BDC-5FE0-4FE1-9AC9-CA2FCC130237}" type="datetimeFigureOut">
              <a:rPr lang="en-GB" smtClean="0"/>
              <a:t>06/01/2025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3388758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2064245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109375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322328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1231921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91323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465BDC-5FE0-4FE1-9AC9-CA2FCC130237}" type="datetimeFigureOut">
              <a:rPr lang="en-GB" smtClean="0"/>
              <a:t>06/01/2025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18317645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65BDC-5FE0-4FE1-9AC9-CA2FCC130237}"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1885949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2465BDC-5FE0-4FE1-9AC9-CA2FCC130237}" type="datetimeFigureOut">
              <a:rPr lang="en-GB" smtClean="0"/>
              <a:t>06/01/2025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601780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65BDC-5FE0-4FE1-9AC9-CA2FCC130237}"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655246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465BDC-5FE0-4FE1-9AC9-CA2FCC130237}" type="datetimeFigureOut">
              <a:rPr lang="en-GB" smtClean="0"/>
              <a:t>06/01/2025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0CCAD-7E48-4380-BE0E-7C538D251340}" type="slidenum">
              <a:rPr lang="en-GB" smtClean="0"/>
              <a:t>‹#›</a:t>
            </a:fld>
            <a:endParaRPr lang="en-GB"/>
          </a:p>
        </p:txBody>
      </p:sp>
    </p:spTree>
    <p:extLst>
      <p:ext uri="{BB962C8B-B14F-4D97-AF65-F5344CB8AC3E}">
        <p14:creationId xmlns:p14="http://schemas.microsoft.com/office/powerpoint/2010/main" val="2139615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42465BDC-5FE0-4FE1-9AC9-CA2FCC130237}" type="datetimeFigureOut">
              <a:rPr lang="en-GB" smtClean="0"/>
              <a:t>06/01/2025</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45C0CCAD-7E48-4380-BE0E-7C538D251340}" type="slidenum">
              <a:rPr lang="en-GB" smtClean="0"/>
              <a:t>‹#›</a:t>
            </a:fld>
            <a:endParaRPr lang="en-GB"/>
          </a:p>
        </p:txBody>
      </p:sp>
    </p:spTree>
    <p:extLst>
      <p:ext uri="{BB962C8B-B14F-4D97-AF65-F5344CB8AC3E}">
        <p14:creationId xmlns:p14="http://schemas.microsoft.com/office/powerpoint/2010/main" val="7780572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kist.com/free-photo-xalrb"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3.xml.rels><?xml version="1.0" encoding="UTF-8" standalone="yes"?>
<Relationships xmlns="http://schemas.openxmlformats.org/package/2006/relationships"><Relationship Id="rId3" Type="http://schemas.openxmlformats.org/officeDocument/2006/relationships/hyperlink" Target="https://www.pexels.com/photo/accuracy-aim-board-bullseye-226580/"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openclipart.org/detail/182837/protecting-hands-by-paintman-182837" TargetMode="External"/><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ecampusontario.pressbooks.pub/domesticviolenceinimmigrantcommunities/back-matter/principal-united-nations-human-rights-conventions-and-covenants-ratified-by-canada/" TargetMode="Externa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ublicdomainpictures.net/view-image.php?image=74467&amp;picture=do-not-copy-stamp"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news/longer-jail-terms-and-stricter-monitoring-as-new-terror-laws-gain-royal-assent" TargetMode="External"/><Relationship Id="rId2" Type="http://schemas.openxmlformats.org/officeDocument/2006/relationships/hyperlink" Target="https://www.gov.uk/government/publications/prevent-duty-guidance#:~:text=The%20aim%20of%20Prevent%20is,becoming%20terrorists%20or%20supporting%20terrorism." TargetMode="External"/><Relationship Id="rId1" Type="http://schemas.openxmlformats.org/officeDocument/2006/relationships/slideLayout" Target="../slideLayouts/slideLayout2.xml"/><Relationship Id="rId6" Type="http://schemas.openxmlformats.org/officeDocument/2006/relationships/hyperlink" Target="https://www.counterterrorism.police.uk/wp-content/uploads/2022/07/Schedule-7-Code-of-Practice-July-2022-accessible.pdf" TargetMode="External"/><Relationship Id="rId5" Type="http://schemas.openxmlformats.org/officeDocument/2006/relationships/hyperlink" Target="https://academic.oup.com/bjc/article/50/6/1171/407931?login=true" TargetMode="External"/><Relationship Id="rId4" Type="http://schemas.openxmlformats.org/officeDocument/2006/relationships/hyperlink" Target="https://www.cps.gov.uk/crime-info/terroris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legislation.gov.uk/ukpga/2000/11/schedule/7" TargetMode="External"/><Relationship Id="rId2" Type="http://schemas.openxmlformats.org/officeDocument/2006/relationships/hyperlink" Target="https://www.legislation.gov.uk/ukpga/2021/11/introduction" TargetMode="External"/><Relationship Id="rId1" Type="http://schemas.openxmlformats.org/officeDocument/2006/relationships/slideLayout" Target="../slideLayouts/slideLayout2.xml"/><Relationship Id="rId6" Type="http://schemas.openxmlformats.org/officeDocument/2006/relationships/hyperlink" Target="https://www.jstor.org/stable/26918299" TargetMode="External"/><Relationship Id="rId5" Type="http://schemas.openxmlformats.org/officeDocument/2006/relationships/hyperlink" Target="https://committees.parliament.uk/writtenevidence/92479/html/" TargetMode="External"/><Relationship Id="rId4" Type="http://schemas.openxmlformats.org/officeDocument/2006/relationships/hyperlink" Target="https://www.un.org/securitycouncil/ctc/content/human-rights#:~:text=Member%20States%20must%20take%20steps%20to%20effectively%20counter,protect%20the%20rights%20to%20life%20and%20personal%20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80723-9187-8AAE-D1E4-C16FA2246E47}"/>
              </a:ext>
            </a:extLst>
          </p:cNvPr>
          <p:cNvSpPr>
            <a:spLocks noGrp="1"/>
          </p:cNvSpPr>
          <p:nvPr>
            <p:ph type="ctrTitle"/>
          </p:nvPr>
        </p:nvSpPr>
        <p:spPr>
          <a:xfrm>
            <a:off x="655320" y="1224280"/>
            <a:ext cx="6751320" cy="2296160"/>
          </a:xfrm>
        </p:spPr>
        <p:txBody>
          <a:bodyPr>
            <a:noAutofit/>
          </a:bodyPr>
          <a:lstStyle/>
          <a:p>
            <a:r>
              <a:rPr lang="en-GB" sz="4800" dirty="0"/>
              <a:t>Public Protection and Counter terrorism</a:t>
            </a:r>
          </a:p>
        </p:txBody>
      </p:sp>
      <p:sp>
        <p:nvSpPr>
          <p:cNvPr id="3" name="Subtitle 2">
            <a:extLst>
              <a:ext uri="{FF2B5EF4-FFF2-40B4-BE49-F238E27FC236}">
                <a16:creationId xmlns:a16="http://schemas.microsoft.com/office/drawing/2014/main" id="{32C0FD28-B970-B226-0D43-68984C429BD2}"/>
              </a:ext>
            </a:extLst>
          </p:cNvPr>
          <p:cNvSpPr>
            <a:spLocks noGrp="1"/>
          </p:cNvSpPr>
          <p:nvPr>
            <p:ph type="subTitle" idx="1"/>
          </p:nvPr>
        </p:nvSpPr>
        <p:spPr>
          <a:xfrm>
            <a:off x="8310880" y="3429000"/>
            <a:ext cx="3500120" cy="970280"/>
          </a:xfrm>
        </p:spPr>
        <p:txBody>
          <a:bodyPr/>
          <a:lstStyle/>
          <a:p>
            <a:pPr algn="l"/>
            <a:r>
              <a:rPr lang="en-GB" sz="2000" dirty="0">
                <a:solidFill>
                  <a:schemeClr val="tx1"/>
                </a:solidFill>
              </a:rPr>
              <a:t>Student Number: 2105050</a:t>
            </a:r>
          </a:p>
          <a:p>
            <a:pPr algn="l"/>
            <a:r>
              <a:rPr lang="en-GB" sz="2000" dirty="0">
                <a:solidFill>
                  <a:schemeClr val="tx1"/>
                </a:solidFill>
              </a:rPr>
              <a:t>Pedro Soares</a:t>
            </a:r>
          </a:p>
          <a:p>
            <a:r>
              <a:rPr lang="en-GB" dirty="0"/>
              <a:t>                                                           </a:t>
            </a:r>
            <a:endParaRPr lang="en-GB" sz="2000" dirty="0">
              <a:solidFill>
                <a:srgbClr val="00B050"/>
              </a:solidFill>
            </a:endParaRPr>
          </a:p>
        </p:txBody>
      </p:sp>
      <p:pic>
        <p:nvPicPr>
          <p:cNvPr id="4" name="Picture 3" descr="University of Wales Trinity Saint David - University Transcription Services">
            <a:extLst>
              <a:ext uri="{FF2B5EF4-FFF2-40B4-BE49-F238E27FC236}">
                <a16:creationId xmlns:a16="http://schemas.microsoft.com/office/drawing/2014/main" id="{2A8E6219-13CC-B510-AD8E-FE5F69D48B1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86790" y="557511"/>
            <a:ext cx="2495550" cy="995045"/>
          </a:xfrm>
          <a:prstGeom prst="rect">
            <a:avLst/>
          </a:prstGeom>
          <a:noFill/>
          <a:ln>
            <a:noFill/>
          </a:ln>
        </p:spPr>
      </p:pic>
      <p:sp>
        <p:nvSpPr>
          <p:cNvPr id="5" name="TextBox 4">
            <a:extLst>
              <a:ext uri="{FF2B5EF4-FFF2-40B4-BE49-F238E27FC236}">
                <a16:creationId xmlns:a16="http://schemas.microsoft.com/office/drawing/2014/main" id="{8573B2EF-62B9-3A07-B761-B5318EE685AB}"/>
              </a:ext>
            </a:extLst>
          </p:cNvPr>
          <p:cNvSpPr txBox="1"/>
          <p:nvPr/>
        </p:nvSpPr>
        <p:spPr>
          <a:xfrm>
            <a:off x="340360" y="4850784"/>
            <a:ext cx="6283960" cy="954107"/>
          </a:xfrm>
          <a:prstGeom prst="rect">
            <a:avLst/>
          </a:prstGeom>
          <a:solidFill>
            <a:srgbClr val="FFFF00"/>
          </a:solidFill>
        </p:spPr>
        <p:txBody>
          <a:bodyPr wrap="square" rtlCol="0">
            <a:spAutoFit/>
          </a:bodyPr>
          <a:lstStyle/>
          <a:p>
            <a:r>
              <a:rPr lang="en-GB" sz="2800" dirty="0"/>
              <a:t>Critically access the impact of counter-terrorism laws on minority communities</a:t>
            </a:r>
          </a:p>
        </p:txBody>
      </p:sp>
    </p:spTree>
    <p:extLst>
      <p:ext uri="{BB962C8B-B14F-4D97-AF65-F5344CB8AC3E}">
        <p14:creationId xmlns:p14="http://schemas.microsoft.com/office/powerpoint/2010/main" val="295881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D7DC9-6A09-58A3-97B8-7B7DCE4D328F}"/>
              </a:ext>
            </a:extLst>
          </p:cNvPr>
          <p:cNvSpPr>
            <a:spLocks noGrp="1"/>
          </p:cNvSpPr>
          <p:nvPr>
            <p:ph type="title"/>
          </p:nvPr>
        </p:nvSpPr>
        <p:spPr>
          <a:xfrm>
            <a:off x="584201" y="331450"/>
            <a:ext cx="10396882" cy="1151965"/>
          </a:xfrm>
        </p:spPr>
        <p:txBody>
          <a:bodyPr>
            <a:normAutofit/>
          </a:bodyPr>
          <a:lstStyle/>
          <a:p>
            <a:pPr algn="ctr"/>
            <a:r>
              <a:rPr lang="en-GB" sz="4400" dirty="0"/>
              <a:t>Briefing</a:t>
            </a:r>
          </a:p>
        </p:txBody>
      </p:sp>
      <p:sp>
        <p:nvSpPr>
          <p:cNvPr id="3" name="Content Placeholder 2">
            <a:extLst>
              <a:ext uri="{FF2B5EF4-FFF2-40B4-BE49-F238E27FC236}">
                <a16:creationId xmlns:a16="http://schemas.microsoft.com/office/drawing/2014/main" id="{69DA1FA2-519F-52A7-13F1-2B779BFA7174}"/>
              </a:ext>
            </a:extLst>
          </p:cNvPr>
          <p:cNvSpPr>
            <a:spLocks noGrp="1"/>
          </p:cNvSpPr>
          <p:nvPr>
            <p:ph sz="quarter" idx="13"/>
          </p:nvPr>
        </p:nvSpPr>
        <p:spPr>
          <a:xfrm>
            <a:off x="423815" y="1483415"/>
            <a:ext cx="10394707" cy="2854905"/>
          </a:xfrm>
        </p:spPr>
        <p:txBody>
          <a:bodyPr>
            <a:normAutofit/>
          </a:bodyPr>
          <a:lstStyle/>
          <a:p>
            <a:r>
              <a:rPr lang="en-GB" dirty="0">
                <a:solidFill>
                  <a:srgbClr val="FF0000"/>
                </a:solidFill>
              </a:rPr>
              <a:t>In this Presentation we will be critically accessing the impact the counter terrorism laws have on ethnic minorities in the UK by knowing:</a:t>
            </a:r>
          </a:p>
          <a:p>
            <a:r>
              <a:rPr lang="en-GB" dirty="0"/>
              <a:t>Some of the Counter Terrorism Laws</a:t>
            </a:r>
          </a:p>
          <a:p>
            <a:r>
              <a:rPr lang="en-GB" dirty="0"/>
              <a:t>Are these laws Fair to Ethnic minorities Affected by terrorism</a:t>
            </a:r>
          </a:p>
          <a:p>
            <a:r>
              <a:rPr lang="en-GB" dirty="0"/>
              <a:t>Positive and Negative impact, Critical thinking of these laws towards</a:t>
            </a:r>
          </a:p>
          <a:p>
            <a:pPr marL="0" indent="0">
              <a:buNone/>
            </a:pPr>
            <a:r>
              <a:rPr lang="en-GB" dirty="0"/>
              <a:t>Ethnic minorities.</a:t>
            </a:r>
          </a:p>
          <a:p>
            <a:endParaRPr lang="en-GB" i="1" dirty="0"/>
          </a:p>
        </p:txBody>
      </p:sp>
      <p:pic>
        <p:nvPicPr>
          <p:cNvPr id="5" name="Picture 4">
            <a:extLst>
              <a:ext uri="{FF2B5EF4-FFF2-40B4-BE49-F238E27FC236}">
                <a16:creationId xmlns:a16="http://schemas.microsoft.com/office/drawing/2014/main" id="{538EE005-0E62-6374-FFFC-5C0429B335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39513" y="3652520"/>
            <a:ext cx="2927928" cy="1610361"/>
          </a:xfrm>
          <a:prstGeom prst="rect">
            <a:avLst/>
          </a:prstGeom>
        </p:spPr>
      </p:pic>
    </p:spTree>
    <p:extLst>
      <p:ext uri="{BB962C8B-B14F-4D97-AF65-F5344CB8AC3E}">
        <p14:creationId xmlns:p14="http://schemas.microsoft.com/office/powerpoint/2010/main" val="3804862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0CF02-0E4E-708E-B16F-176FD1D6D77C}"/>
              </a:ext>
            </a:extLst>
          </p:cNvPr>
          <p:cNvSpPr>
            <a:spLocks noGrp="1"/>
          </p:cNvSpPr>
          <p:nvPr>
            <p:ph type="title"/>
          </p:nvPr>
        </p:nvSpPr>
        <p:spPr/>
        <p:txBody>
          <a:bodyPr>
            <a:normAutofit/>
          </a:bodyPr>
          <a:lstStyle/>
          <a:p>
            <a:r>
              <a:rPr lang="en-GB" sz="4400" dirty="0"/>
              <a:t>Aims of this presentation</a:t>
            </a:r>
          </a:p>
        </p:txBody>
      </p:sp>
      <p:sp>
        <p:nvSpPr>
          <p:cNvPr id="3" name="Content Placeholder 2">
            <a:extLst>
              <a:ext uri="{FF2B5EF4-FFF2-40B4-BE49-F238E27FC236}">
                <a16:creationId xmlns:a16="http://schemas.microsoft.com/office/drawing/2014/main" id="{EA1B68B3-3301-EFA6-ECC2-53838DDFA85E}"/>
              </a:ext>
            </a:extLst>
          </p:cNvPr>
          <p:cNvSpPr>
            <a:spLocks noGrp="1"/>
          </p:cNvSpPr>
          <p:nvPr>
            <p:ph sz="quarter" idx="13"/>
          </p:nvPr>
        </p:nvSpPr>
        <p:spPr>
          <a:xfrm>
            <a:off x="471502" y="2343917"/>
            <a:ext cx="10825480" cy="2702560"/>
          </a:xfrm>
        </p:spPr>
        <p:txBody>
          <a:bodyPr>
            <a:normAutofit fontScale="92500" lnSpcReduction="20000"/>
          </a:bodyPr>
          <a:lstStyle/>
          <a:p>
            <a:pPr marL="0" indent="0">
              <a:buNone/>
            </a:pPr>
            <a:endParaRPr lang="en-GB" sz="3200" dirty="0"/>
          </a:p>
          <a:p>
            <a:r>
              <a:rPr lang="en-GB" sz="3200" dirty="0"/>
              <a:t>Critically access both positives and negative impacts these laws have on ethnic minorities in the UK</a:t>
            </a:r>
          </a:p>
          <a:p>
            <a:r>
              <a:rPr lang="en-GB" sz="3200" dirty="0"/>
              <a:t>Assessing through a conclusion to find out if these laws are violating any civil rights</a:t>
            </a:r>
          </a:p>
        </p:txBody>
      </p:sp>
      <p:pic>
        <p:nvPicPr>
          <p:cNvPr id="8" name="Picture 7">
            <a:extLst>
              <a:ext uri="{FF2B5EF4-FFF2-40B4-BE49-F238E27FC236}">
                <a16:creationId xmlns:a16="http://schemas.microsoft.com/office/drawing/2014/main" id="{2082FC2E-C742-0145-A7FC-69238BDAC2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71201" y="360680"/>
            <a:ext cx="4218159" cy="2476603"/>
          </a:xfrm>
          <a:prstGeom prst="rect">
            <a:avLst/>
          </a:prstGeom>
        </p:spPr>
      </p:pic>
    </p:spTree>
    <p:extLst>
      <p:ext uri="{BB962C8B-B14F-4D97-AF65-F5344CB8AC3E}">
        <p14:creationId xmlns:p14="http://schemas.microsoft.com/office/powerpoint/2010/main" val="156590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5373A-6F04-47E3-2FE8-EF99A74742C4}"/>
              </a:ext>
            </a:extLst>
          </p:cNvPr>
          <p:cNvSpPr>
            <a:spLocks noGrp="1"/>
          </p:cNvSpPr>
          <p:nvPr>
            <p:ph type="title"/>
          </p:nvPr>
        </p:nvSpPr>
        <p:spPr>
          <a:xfrm>
            <a:off x="622809" y="376936"/>
            <a:ext cx="10396882" cy="1151965"/>
          </a:xfrm>
        </p:spPr>
        <p:txBody>
          <a:bodyPr>
            <a:normAutofit/>
          </a:bodyPr>
          <a:lstStyle/>
          <a:p>
            <a:pPr algn="ctr"/>
            <a:r>
              <a:rPr lang="en-GB" sz="3600" dirty="0"/>
              <a:t>Some of the Relevant laws</a:t>
            </a:r>
          </a:p>
        </p:txBody>
      </p:sp>
      <p:sp>
        <p:nvSpPr>
          <p:cNvPr id="3" name="Content Placeholder 2">
            <a:extLst>
              <a:ext uri="{FF2B5EF4-FFF2-40B4-BE49-F238E27FC236}">
                <a16:creationId xmlns:a16="http://schemas.microsoft.com/office/drawing/2014/main" id="{25EDC760-716B-DF5E-D5DA-4D749E11BED7}"/>
              </a:ext>
            </a:extLst>
          </p:cNvPr>
          <p:cNvSpPr>
            <a:spLocks noGrp="1"/>
          </p:cNvSpPr>
          <p:nvPr>
            <p:ph sz="quarter" idx="13"/>
          </p:nvPr>
        </p:nvSpPr>
        <p:spPr>
          <a:xfrm>
            <a:off x="121490" y="2363724"/>
            <a:ext cx="11653520" cy="2272284"/>
          </a:xfrm>
        </p:spPr>
        <p:txBody>
          <a:bodyPr>
            <a:noAutofit/>
          </a:bodyPr>
          <a:lstStyle/>
          <a:p>
            <a:pPr marL="0" indent="0">
              <a:buNone/>
            </a:pPr>
            <a:r>
              <a:rPr lang="en-GB" sz="1800" dirty="0">
                <a:solidFill>
                  <a:srgbClr val="FF0000"/>
                </a:solidFill>
                <a:cs typeface="Arial" panose="020B0604020202020204" pitchFamily="34" charset="0"/>
              </a:rPr>
              <a:t>The Terrorism act 2000 </a:t>
            </a:r>
            <a:r>
              <a:rPr lang="en-GB" sz="1800" dirty="0">
                <a:cs typeface="Arial" panose="020B0604020202020204" pitchFamily="34" charset="0"/>
              </a:rPr>
              <a:t>– The definition of Terrorism comprises both domestic terrorism and terrorism outside of the UK, the use of threats with aims to influence the government or intimidate the public with the purpose of political, religious, racial or even ideological cause that endanger someone’s life </a:t>
            </a:r>
            <a:r>
              <a:rPr lang="en-GB" sz="1800" dirty="0">
                <a:solidFill>
                  <a:srgbClr val="FF0000"/>
                </a:solidFill>
                <a:cs typeface="Arial" panose="020B0604020202020204" pitchFamily="34" charset="0"/>
              </a:rPr>
              <a:t>(CPS 2022)</a:t>
            </a:r>
          </a:p>
          <a:p>
            <a:pPr marL="0" indent="0">
              <a:buNone/>
            </a:pPr>
            <a:r>
              <a:rPr lang="en-GB" sz="1800" dirty="0">
                <a:solidFill>
                  <a:srgbClr val="FF0000"/>
                </a:solidFill>
                <a:cs typeface="Arial" panose="020B0604020202020204" pitchFamily="34" charset="0"/>
              </a:rPr>
              <a:t>Counter – Terrorism and sentencing act 2021 </a:t>
            </a:r>
            <a:r>
              <a:rPr lang="en-GB" sz="1800" dirty="0">
                <a:cs typeface="Arial" panose="020B0604020202020204" pitchFamily="34" charset="0"/>
              </a:rPr>
              <a:t>– The sentencing of offenders convicted of terrorism offences or offences with a terrorist connection for the purpose to commit offences in relation to terrorism </a:t>
            </a:r>
            <a:r>
              <a:rPr lang="en-GB" sz="1800" dirty="0">
                <a:solidFill>
                  <a:srgbClr val="FF0000"/>
                </a:solidFill>
                <a:cs typeface="Arial" panose="020B0604020202020204" pitchFamily="34" charset="0"/>
              </a:rPr>
              <a:t>(Legislation 2021)</a:t>
            </a:r>
          </a:p>
          <a:p>
            <a:pPr marL="0" indent="0">
              <a:buNone/>
            </a:pPr>
            <a:r>
              <a:rPr lang="en-GB" sz="1800" dirty="0">
                <a:solidFill>
                  <a:srgbClr val="FF0000"/>
                </a:solidFill>
                <a:cs typeface="Arial" panose="020B0604020202020204" pitchFamily="34" charset="0"/>
              </a:rPr>
              <a:t>Counter – Terrorism and Security Act 2015 (CTSA, known as Prevent Strategy)</a:t>
            </a:r>
            <a:r>
              <a:rPr lang="en-GB" sz="1800" dirty="0">
                <a:cs typeface="Arial" panose="020B0604020202020204" pitchFamily="34" charset="0"/>
              </a:rPr>
              <a:t> – Aiming at tackling any ideological causes of terrorism providing early intervention to support people susceptible to radicalisation and also enabling people who have engaged in terrorist activities with rehabilitation </a:t>
            </a:r>
            <a:r>
              <a:rPr lang="en-GB" sz="1800" dirty="0">
                <a:solidFill>
                  <a:srgbClr val="FF0000"/>
                </a:solidFill>
                <a:cs typeface="Arial" panose="020B0604020202020204" pitchFamily="34" charset="0"/>
              </a:rPr>
              <a:t>(British Government 2015)</a:t>
            </a:r>
          </a:p>
          <a:p>
            <a:pPr marL="0" indent="0">
              <a:buNone/>
            </a:pPr>
            <a:endParaRPr lang="en-GB" sz="1800" dirty="0">
              <a:solidFill>
                <a:srgbClr val="FF0000"/>
              </a:solidFill>
              <a:cs typeface="Arial" panose="020B0604020202020204" pitchFamily="34" charset="0"/>
            </a:endParaRPr>
          </a:p>
          <a:p>
            <a:pPr marL="0" indent="0">
              <a:buNone/>
            </a:pPr>
            <a:r>
              <a:rPr lang="en-GB" sz="1800" dirty="0">
                <a:cs typeface="Arial" panose="020B0604020202020204" pitchFamily="34" charset="0"/>
              </a:rPr>
              <a:t> </a:t>
            </a:r>
            <a:endParaRPr lang="en-GB" sz="1800" dirty="0">
              <a:solidFill>
                <a:srgbClr val="FF0000"/>
              </a:solidFill>
              <a:cs typeface="Arial" panose="020B0604020202020204" pitchFamily="34" charset="0"/>
            </a:endParaRPr>
          </a:p>
        </p:txBody>
      </p:sp>
    </p:spTree>
    <p:extLst>
      <p:ext uri="{BB962C8B-B14F-4D97-AF65-F5344CB8AC3E}">
        <p14:creationId xmlns:p14="http://schemas.microsoft.com/office/powerpoint/2010/main" val="3473609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D0ABA-1FC2-5669-3834-0C780C55FAA6}"/>
              </a:ext>
            </a:extLst>
          </p:cNvPr>
          <p:cNvSpPr>
            <a:spLocks noGrp="1"/>
          </p:cNvSpPr>
          <p:nvPr>
            <p:ph type="title"/>
          </p:nvPr>
        </p:nvSpPr>
        <p:spPr>
          <a:xfrm>
            <a:off x="868681" y="213361"/>
            <a:ext cx="10246360" cy="619759"/>
          </a:xfrm>
        </p:spPr>
        <p:txBody>
          <a:bodyPr>
            <a:normAutofit/>
          </a:bodyPr>
          <a:lstStyle/>
          <a:p>
            <a:r>
              <a:rPr lang="en-GB" sz="3600" dirty="0"/>
              <a:t>Are these laws fair to Ethnic minorities ? </a:t>
            </a:r>
          </a:p>
        </p:txBody>
      </p:sp>
      <p:sp>
        <p:nvSpPr>
          <p:cNvPr id="3" name="Content Placeholder 2">
            <a:extLst>
              <a:ext uri="{FF2B5EF4-FFF2-40B4-BE49-F238E27FC236}">
                <a16:creationId xmlns:a16="http://schemas.microsoft.com/office/drawing/2014/main" id="{B8710416-DCA4-7F2E-C9E8-C13A62DF94C6}"/>
              </a:ext>
            </a:extLst>
          </p:cNvPr>
          <p:cNvSpPr>
            <a:spLocks noGrp="1"/>
          </p:cNvSpPr>
          <p:nvPr>
            <p:ph sz="quarter" idx="13"/>
          </p:nvPr>
        </p:nvSpPr>
        <p:spPr>
          <a:xfrm>
            <a:off x="0" y="1240314"/>
            <a:ext cx="6918960" cy="3854845"/>
          </a:xfrm>
          <a:solidFill>
            <a:srgbClr val="FFFF00"/>
          </a:solidFill>
          <a:ln>
            <a:noFill/>
          </a:ln>
        </p:spPr>
        <p:txBody>
          <a:bodyPr>
            <a:noAutofit/>
          </a:bodyPr>
          <a:lstStyle/>
          <a:p>
            <a:pPr marL="0" indent="0">
              <a:buNone/>
            </a:pPr>
            <a:r>
              <a:rPr lang="en-GB" dirty="0">
                <a:solidFill>
                  <a:srgbClr val="00B050"/>
                </a:solidFill>
              </a:rPr>
              <a:t>Muslims</a:t>
            </a:r>
            <a:r>
              <a:rPr lang="en-GB" dirty="0"/>
              <a:t> in this topic had strong perceptions about the impact of counter terrorism laws rather than from any direct threat or suspicion. according to </a:t>
            </a:r>
            <a:r>
              <a:rPr lang="en-GB" dirty="0">
                <a:solidFill>
                  <a:srgbClr val="FF0000"/>
                </a:solidFill>
              </a:rPr>
              <a:t>(Choudhury and Fenwick 2011)</a:t>
            </a:r>
          </a:p>
          <a:p>
            <a:pPr marL="0" indent="0">
              <a:buNone/>
            </a:pPr>
            <a:r>
              <a:rPr lang="en-GB" dirty="0"/>
              <a:t>There is a known concern about the misuse of the </a:t>
            </a:r>
            <a:r>
              <a:rPr lang="en-GB" dirty="0">
                <a:solidFill>
                  <a:srgbClr val="00B050"/>
                </a:solidFill>
              </a:rPr>
              <a:t>schedule 7 of the terrorism act 2000</a:t>
            </a:r>
            <a:r>
              <a:rPr lang="en-GB" dirty="0"/>
              <a:t>, stop and search without any suspicion at airports according to the same source above.</a:t>
            </a:r>
          </a:p>
          <a:p>
            <a:pPr marL="0" indent="0">
              <a:buNone/>
            </a:pPr>
            <a:r>
              <a:rPr lang="en-GB" dirty="0"/>
              <a:t>Although as for </a:t>
            </a:r>
            <a:r>
              <a:rPr lang="en-GB" dirty="0">
                <a:solidFill>
                  <a:srgbClr val="00B050"/>
                </a:solidFill>
              </a:rPr>
              <a:t>the prevent strategy, </a:t>
            </a:r>
            <a:r>
              <a:rPr lang="en-GB" dirty="0"/>
              <a:t>providing convicted individuals with rehabilitation is a good aspect respecting the fact they have the right of a second chance in life.</a:t>
            </a:r>
          </a:p>
        </p:txBody>
      </p:sp>
      <p:sp>
        <p:nvSpPr>
          <p:cNvPr id="4" name="TextBox 3">
            <a:extLst>
              <a:ext uri="{FF2B5EF4-FFF2-40B4-BE49-F238E27FC236}">
                <a16:creationId xmlns:a16="http://schemas.microsoft.com/office/drawing/2014/main" id="{BB98DD6A-B6BF-C972-9FEE-85FF31719982}"/>
              </a:ext>
            </a:extLst>
          </p:cNvPr>
          <p:cNvSpPr txBox="1"/>
          <p:nvPr/>
        </p:nvSpPr>
        <p:spPr>
          <a:xfrm>
            <a:off x="6757801" y="833120"/>
            <a:ext cx="4895719" cy="5509200"/>
          </a:xfrm>
          <a:prstGeom prst="rect">
            <a:avLst/>
          </a:prstGeom>
          <a:solidFill>
            <a:schemeClr val="accent1">
              <a:lumMod val="20000"/>
              <a:lumOff val="80000"/>
            </a:schemeClr>
          </a:solidFill>
        </p:spPr>
        <p:txBody>
          <a:bodyPr wrap="square" rtlCol="0">
            <a:spAutoFit/>
          </a:bodyPr>
          <a:lstStyle/>
          <a:p>
            <a:r>
              <a:rPr lang="en-GB" sz="2200" dirty="0">
                <a:solidFill>
                  <a:schemeClr val="accent1"/>
                </a:solidFill>
              </a:rPr>
              <a:t>For Reference</a:t>
            </a:r>
            <a:r>
              <a:rPr lang="en-GB" sz="2200" dirty="0"/>
              <a:t>: The </a:t>
            </a:r>
            <a:r>
              <a:rPr lang="en-GB" sz="2200" dirty="0">
                <a:solidFill>
                  <a:srgbClr val="FF0000"/>
                </a:solidFill>
              </a:rPr>
              <a:t>(Legislation 2022) </a:t>
            </a:r>
            <a:r>
              <a:rPr lang="en-GB" sz="2200" dirty="0"/>
              <a:t>cites the same  written reference made from the Home office, the only difference is that </a:t>
            </a:r>
            <a:r>
              <a:rPr lang="en-GB" sz="2200" dirty="0">
                <a:solidFill>
                  <a:srgbClr val="00B050"/>
                </a:solidFill>
              </a:rPr>
              <a:t>Legislation 2022 </a:t>
            </a:r>
            <a:r>
              <a:rPr lang="en-GB" sz="2200" dirty="0"/>
              <a:t>is on a national basis while the Home office mentions the borders of Northern Ireland.</a:t>
            </a:r>
          </a:p>
          <a:p>
            <a:r>
              <a:rPr lang="en-GB" sz="2200" dirty="0"/>
              <a:t> </a:t>
            </a:r>
          </a:p>
          <a:p>
            <a:r>
              <a:rPr lang="en-GB" sz="2200" dirty="0"/>
              <a:t>It says that the </a:t>
            </a:r>
            <a:r>
              <a:rPr lang="en-GB" sz="2200" dirty="0">
                <a:solidFill>
                  <a:srgbClr val="00B050"/>
                </a:solidFill>
              </a:rPr>
              <a:t>Schedule 7 of the Terrorism Act 2000 </a:t>
            </a:r>
            <a:r>
              <a:rPr lang="en-GB" sz="2200" dirty="0"/>
              <a:t>allows officers at the border to stop, question, search, confiscate belongings or detain passengers travelling through the UK’s borders. Again, this regulation can be supported and also referenced by the </a:t>
            </a:r>
            <a:r>
              <a:rPr lang="en-GB" sz="2200" dirty="0">
                <a:solidFill>
                  <a:srgbClr val="FF0000"/>
                </a:solidFill>
              </a:rPr>
              <a:t>(Home Office 2022) </a:t>
            </a:r>
            <a:r>
              <a:rPr lang="en-GB" sz="2200" dirty="0"/>
              <a:t>as Northern Ireland is UK territory.</a:t>
            </a:r>
          </a:p>
        </p:txBody>
      </p:sp>
    </p:spTree>
    <p:extLst>
      <p:ext uri="{BB962C8B-B14F-4D97-AF65-F5344CB8AC3E}">
        <p14:creationId xmlns:p14="http://schemas.microsoft.com/office/powerpoint/2010/main" val="920268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500" fill="hold"/>
                                        <p:tgtEl>
                                          <p:spTgt spid="3">
                                            <p:bg/>
                                          </p:spTgt>
                                        </p:tgtEl>
                                        <p:attrNameLst>
                                          <p:attrName>ppt_w</p:attrName>
                                        </p:attrNameLst>
                                      </p:cBhvr>
                                      <p:tavLst>
                                        <p:tav tm="0">
                                          <p:val>
                                            <p:fltVal val="0"/>
                                          </p:val>
                                        </p:tav>
                                        <p:tav tm="100000">
                                          <p:val>
                                            <p:strVal val="#ppt_w"/>
                                          </p:val>
                                        </p:tav>
                                      </p:tavLst>
                                    </p:anim>
                                    <p:anim calcmode="lin" valueType="num">
                                      <p:cBhvr>
                                        <p:cTn id="8" dur="500" fill="hold"/>
                                        <p:tgtEl>
                                          <p:spTgt spid="3">
                                            <p:bg/>
                                          </p:spTgt>
                                        </p:tgtEl>
                                        <p:attrNameLst>
                                          <p:attrName>ppt_h</p:attrName>
                                        </p:attrNameLst>
                                      </p:cBhvr>
                                      <p:tavLst>
                                        <p:tav tm="0">
                                          <p:val>
                                            <p:fltVal val="0"/>
                                          </p:val>
                                        </p:tav>
                                        <p:tav tm="100000">
                                          <p:val>
                                            <p:strVal val="#ppt_h"/>
                                          </p:val>
                                        </p:tav>
                                      </p:tavLst>
                                    </p:anim>
                                    <p:animEffect transition="in" filter="fade">
                                      <p:cBhvr>
                                        <p:cTn id="9" dur="5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D52EB-A182-8348-C8FA-C50470FD8AD1}"/>
              </a:ext>
            </a:extLst>
          </p:cNvPr>
          <p:cNvSpPr>
            <a:spLocks noGrp="1"/>
          </p:cNvSpPr>
          <p:nvPr>
            <p:ph type="title"/>
          </p:nvPr>
        </p:nvSpPr>
        <p:spPr>
          <a:xfrm>
            <a:off x="685800" y="401320"/>
            <a:ext cx="9565639" cy="797615"/>
          </a:xfrm>
        </p:spPr>
        <p:txBody>
          <a:bodyPr>
            <a:noAutofit/>
          </a:bodyPr>
          <a:lstStyle/>
          <a:p>
            <a:r>
              <a:rPr lang="en-GB" sz="3600" dirty="0"/>
              <a:t>The Positives and critical perspective of these laws</a:t>
            </a:r>
          </a:p>
        </p:txBody>
      </p:sp>
      <p:sp>
        <p:nvSpPr>
          <p:cNvPr id="6" name="TextBox 5">
            <a:extLst>
              <a:ext uri="{FF2B5EF4-FFF2-40B4-BE49-F238E27FC236}">
                <a16:creationId xmlns:a16="http://schemas.microsoft.com/office/drawing/2014/main" id="{852D0570-8BF2-9B83-D583-41B4903E60DB}"/>
              </a:ext>
            </a:extLst>
          </p:cNvPr>
          <p:cNvSpPr txBox="1"/>
          <p:nvPr/>
        </p:nvSpPr>
        <p:spPr>
          <a:xfrm>
            <a:off x="271778" y="1364080"/>
            <a:ext cx="10548621" cy="1200329"/>
          </a:xfrm>
          <a:prstGeom prst="rect">
            <a:avLst/>
          </a:prstGeom>
          <a:noFill/>
        </p:spPr>
        <p:txBody>
          <a:bodyPr wrap="square" rtlCol="0">
            <a:spAutoFit/>
          </a:bodyPr>
          <a:lstStyle/>
          <a:p>
            <a:r>
              <a:rPr lang="en-GB" sz="2400" dirty="0"/>
              <a:t>According to </a:t>
            </a:r>
            <a:r>
              <a:rPr lang="en-GB" sz="2400" dirty="0">
                <a:solidFill>
                  <a:srgbClr val="FF0000"/>
                </a:solidFill>
              </a:rPr>
              <a:t>(Counter Terrorism Police 2024) </a:t>
            </a:r>
            <a:r>
              <a:rPr lang="en-GB" sz="2400" dirty="0"/>
              <a:t>stopping individuals under Schedule 7 purely based on a judgement of race or ethnic background is unlawful, unless it’s used in a suspicion related to terrorism.</a:t>
            </a:r>
          </a:p>
        </p:txBody>
      </p:sp>
      <p:sp>
        <p:nvSpPr>
          <p:cNvPr id="8" name="TextBox 7">
            <a:extLst>
              <a:ext uri="{FF2B5EF4-FFF2-40B4-BE49-F238E27FC236}">
                <a16:creationId xmlns:a16="http://schemas.microsoft.com/office/drawing/2014/main" id="{0CF1F374-D818-BA00-23B9-1BDEE00A8DB0}"/>
              </a:ext>
            </a:extLst>
          </p:cNvPr>
          <p:cNvSpPr txBox="1"/>
          <p:nvPr/>
        </p:nvSpPr>
        <p:spPr>
          <a:xfrm>
            <a:off x="170178" y="2564409"/>
            <a:ext cx="11198862" cy="3139321"/>
          </a:xfrm>
          <a:prstGeom prst="rect">
            <a:avLst/>
          </a:prstGeom>
          <a:noFill/>
        </p:spPr>
        <p:txBody>
          <a:bodyPr wrap="square" rtlCol="0">
            <a:spAutoFit/>
          </a:bodyPr>
          <a:lstStyle/>
          <a:p>
            <a:r>
              <a:rPr lang="en-GB" sz="2200" dirty="0">
                <a:solidFill>
                  <a:schemeClr val="accent1"/>
                </a:solidFill>
              </a:rPr>
              <a:t>Critical perspective: </a:t>
            </a:r>
            <a:r>
              <a:rPr lang="en-GB" sz="2200" dirty="0"/>
              <a:t>This law and the previous laws are positive laws , it explain us its fair basis by providing equality over discrimination, by also stating that is unlawful to stop someone based on their appearance and beliefs, meaning we cannot stop someone purely based off an individual’s ethnic background or religion.</a:t>
            </a:r>
          </a:p>
          <a:p>
            <a:endParaRPr lang="en-GB" sz="2200" dirty="0">
              <a:solidFill>
                <a:srgbClr val="00B050"/>
              </a:solidFill>
            </a:endParaRPr>
          </a:p>
          <a:p>
            <a:r>
              <a:rPr lang="en-GB" sz="2200" dirty="0">
                <a:solidFill>
                  <a:srgbClr val="00B050"/>
                </a:solidFill>
              </a:rPr>
              <a:t>Providing rehabilitation </a:t>
            </a:r>
            <a:r>
              <a:rPr lang="en-GB" sz="2200" dirty="0"/>
              <a:t>for any convicted ethnic minorities for terrorist offences is giving them a second chance to help them to have a better life.</a:t>
            </a:r>
          </a:p>
          <a:p>
            <a:r>
              <a:rPr lang="en-GB" sz="2200" dirty="0"/>
              <a:t>Ethnic minorities may feel safe that they aren’t being judged due to their background and it’s only a security process that everyone must go through at the border.</a:t>
            </a:r>
          </a:p>
        </p:txBody>
      </p:sp>
    </p:spTree>
    <p:extLst>
      <p:ext uri="{BB962C8B-B14F-4D97-AF65-F5344CB8AC3E}">
        <p14:creationId xmlns:p14="http://schemas.microsoft.com/office/powerpoint/2010/main" val="232890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animEffect transition="in" filter="fade">
                                      <p:cBhvr>
                                        <p:cTn id="11" dur="1000"/>
                                        <p:tgtEl>
                                          <p:spTgt spid="8">
                                            <p:txEl>
                                              <p:pRg st="0" end="0"/>
                                            </p:txEl>
                                          </p:spTgt>
                                        </p:tgtEl>
                                      </p:cBhvr>
                                    </p:animEffect>
                                    <p:anim calcmode="lin" valueType="num">
                                      <p:cBhvr>
                                        <p:cTn id="12"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xEl>
                                              <p:pRg st="2" end="2"/>
                                            </p:txEl>
                                          </p:spTgt>
                                        </p:tgtEl>
                                        <p:attrNameLst>
                                          <p:attrName>style.visibility</p:attrName>
                                        </p:attrNameLst>
                                      </p:cBhvr>
                                      <p:to>
                                        <p:strVal val="visible"/>
                                      </p:to>
                                    </p:set>
                                    <p:animEffect transition="in" filter="fade">
                                      <p:cBhvr>
                                        <p:cTn id="18" dur="1000"/>
                                        <p:tgtEl>
                                          <p:spTgt spid="8">
                                            <p:txEl>
                                              <p:pRg st="2" end="2"/>
                                            </p:txEl>
                                          </p:spTgt>
                                        </p:tgtEl>
                                      </p:cBhvr>
                                    </p:animEffect>
                                    <p:anim calcmode="lin" valueType="num">
                                      <p:cBhvr>
                                        <p:cTn id="19"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animEffect transition="in" filter="fade">
                                      <p:cBhvr>
                                        <p:cTn id="23" dur="1000"/>
                                        <p:tgtEl>
                                          <p:spTgt spid="8">
                                            <p:txEl>
                                              <p:pRg st="3" end="3"/>
                                            </p:txEl>
                                          </p:spTgt>
                                        </p:tgtEl>
                                      </p:cBhvr>
                                    </p:animEffect>
                                    <p:anim calcmode="lin" valueType="num">
                                      <p:cBhvr>
                                        <p:cTn id="24"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25"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E792D47-9D34-1A3B-4BAE-B02ADAFDB934}"/>
              </a:ext>
            </a:extLst>
          </p:cNvPr>
          <p:cNvSpPr txBox="1"/>
          <p:nvPr/>
        </p:nvSpPr>
        <p:spPr>
          <a:xfrm>
            <a:off x="496568" y="382011"/>
            <a:ext cx="11198862" cy="3046988"/>
          </a:xfrm>
          <a:prstGeom prst="rect">
            <a:avLst/>
          </a:prstGeom>
          <a:noFill/>
        </p:spPr>
        <p:txBody>
          <a:bodyPr wrap="square" rtlCol="0">
            <a:spAutoFit/>
          </a:bodyPr>
          <a:lstStyle/>
          <a:p>
            <a:r>
              <a:rPr lang="en-GB" sz="3200" dirty="0"/>
              <a:t>The positive critical assessment to this statement, can be supported by the </a:t>
            </a:r>
            <a:r>
              <a:rPr lang="en-GB" sz="3200" dirty="0">
                <a:solidFill>
                  <a:srgbClr val="FF0000"/>
                </a:solidFill>
              </a:rPr>
              <a:t>(United Nations 2003) </a:t>
            </a:r>
            <a:r>
              <a:rPr lang="en-GB" sz="3200" dirty="0"/>
              <a:t>resolution 1456, that makes a statement saying it’s a fundamental right for governments, members of the the United Nations to prevent,</a:t>
            </a:r>
            <a:r>
              <a:rPr lang="en-GB" sz="3200" dirty="0">
                <a:solidFill>
                  <a:srgbClr val="00B050"/>
                </a:solidFill>
              </a:rPr>
              <a:t> </a:t>
            </a:r>
            <a:r>
              <a:rPr lang="en-GB" sz="3200" dirty="0"/>
              <a:t>and counter terrorism, as part of the international human’s rights law that protects the rights to life.</a:t>
            </a:r>
            <a:endParaRPr lang="en-GB" sz="3200" dirty="0">
              <a:solidFill>
                <a:srgbClr val="FF0000"/>
              </a:solidFill>
            </a:endParaRPr>
          </a:p>
        </p:txBody>
      </p:sp>
      <p:pic>
        <p:nvPicPr>
          <p:cNvPr id="8" name="Picture 7">
            <a:extLst>
              <a:ext uri="{FF2B5EF4-FFF2-40B4-BE49-F238E27FC236}">
                <a16:creationId xmlns:a16="http://schemas.microsoft.com/office/drawing/2014/main" id="{B4E5E901-1F63-A73F-2E01-AECEF709F7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53597" y="3317239"/>
            <a:ext cx="3719763" cy="1921877"/>
          </a:xfrm>
          <a:prstGeom prst="rect">
            <a:avLst/>
          </a:prstGeom>
        </p:spPr>
      </p:pic>
      <p:pic>
        <p:nvPicPr>
          <p:cNvPr id="10" name="Picture 9">
            <a:extLst>
              <a:ext uri="{FF2B5EF4-FFF2-40B4-BE49-F238E27FC236}">
                <a16:creationId xmlns:a16="http://schemas.microsoft.com/office/drawing/2014/main" id="{0511F580-779B-EE71-3464-17EC52DCDE4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55041" y="3428999"/>
            <a:ext cx="3484880" cy="1960245"/>
          </a:xfrm>
          <a:prstGeom prst="rect">
            <a:avLst/>
          </a:prstGeom>
        </p:spPr>
      </p:pic>
    </p:spTree>
    <p:extLst>
      <p:ext uri="{BB962C8B-B14F-4D97-AF65-F5344CB8AC3E}">
        <p14:creationId xmlns:p14="http://schemas.microsoft.com/office/powerpoint/2010/main" val="3064199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40F58-4141-4932-4C4D-8E1E5F7521F6}"/>
              </a:ext>
            </a:extLst>
          </p:cNvPr>
          <p:cNvSpPr>
            <a:spLocks noGrp="1"/>
          </p:cNvSpPr>
          <p:nvPr>
            <p:ph type="title"/>
          </p:nvPr>
        </p:nvSpPr>
        <p:spPr>
          <a:xfrm>
            <a:off x="584201" y="218440"/>
            <a:ext cx="10396882" cy="1151965"/>
          </a:xfrm>
        </p:spPr>
        <p:txBody>
          <a:bodyPr>
            <a:noAutofit/>
          </a:bodyPr>
          <a:lstStyle/>
          <a:p>
            <a:r>
              <a:rPr lang="en-GB" sz="3200" dirty="0"/>
              <a:t>Sentencing and Negative impact of these counter - terrorism laws</a:t>
            </a:r>
          </a:p>
        </p:txBody>
      </p:sp>
      <p:sp>
        <p:nvSpPr>
          <p:cNvPr id="4" name="TextBox 3">
            <a:extLst>
              <a:ext uri="{FF2B5EF4-FFF2-40B4-BE49-F238E27FC236}">
                <a16:creationId xmlns:a16="http://schemas.microsoft.com/office/drawing/2014/main" id="{63A9BB2E-78F9-3A42-3718-C1E106A62287}"/>
              </a:ext>
            </a:extLst>
          </p:cNvPr>
          <p:cNvSpPr txBox="1"/>
          <p:nvPr/>
        </p:nvSpPr>
        <p:spPr>
          <a:xfrm>
            <a:off x="309879" y="1369210"/>
            <a:ext cx="10871200" cy="1015663"/>
          </a:xfrm>
          <a:prstGeom prst="rect">
            <a:avLst/>
          </a:prstGeom>
          <a:noFill/>
        </p:spPr>
        <p:txBody>
          <a:bodyPr wrap="square" rtlCol="0">
            <a:spAutoFit/>
          </a:bodyPr>
          <a:lstStyle/>
          <a:p>
            <a:r>
              <a:rPr lang="en-GB" sz="2000" dirty="0"/>
              <a:t>Sentencing individuals for terrorism offences, the </a:t>
            </a:r>
            <a:r>
              <a:rPr lang="en-GB" sz="2000" dirty="0">
                <a:solidFill>
                  <a:srgbClr val="FF0000"/>
                </a:solidFill>
              </a:rPr>
              <a:t>(British Government 2021) </a:t>
            </a:r>
            <a:r>
              <a:rPr lang="en-GB" sz="2000" dirty="0"/>
              <a:t>says the Counter-Terrorism and Sentencing Act (2021), has ended the possibility of early release for anyone convicted of serious terrorist offences facing a minimum of 14 years in jail</a:t>
            </a:r>
            <a:endParaRPr lang="en-GB" sz="2000" dirty="0">
              <a:solidFill>
                <a:srgbClr val="FF0000"/>
              </a:solidFill>
            </a:endParaRPr>
          </a:p>
        </p:txBody>
      </p:sp>
      <p:sp>
        <p:nvSpPr>
          <p:cNvPr id="5" name="TextBox 4">
            <a:extLst>
              <a:ext uri="{FF2B5EF4-FFF2-40B4-BE49-F238E27FC236}">
                <a16:creationId xmlns:a16="http://schemas.microsoft.com/office/drawing/2014/main" id="{59D5D642-621C-9A72-06F3-A0C50A922A2A}"/>
              </a:ext>
            </a:extLst>
          </p:cNvPr>
          <p:cNvSpPr txBox="1"/>
          <p:nvPr/>
        </p:nvSpPr>
        <p:spPr>
          <a:xfrm>
            <a:off x="309879" y="3098800"/>
            <a:ext cx="10871199" cy="2923877"/>
          </a:xfrm>
          <a:prstGeom prst="rect">
            <a:avLst/>
          </a:prstGeom>
          <a:noFill/>
        </p:spPr>
        <p:txBody>
          <a:bodyPr wrap="square" rtlCol="0">
            <a:spAutoFit/>
          </a:bodyPr>
          <a:lstStyle/>
          <a:p>
            <a:endParaRPr lang="en-GB" sz="2000" dirty="0">
              <a:solidFill>
                <a:schemeClr val="accent1"/>
              </a:solidFill>
            </a:endParaRPr>
          </a:p>
          <a:p>
            <a:r>
              <a:rPr lang="en-GB" sz="2000" dirty="0"/>
              <a:t>The Muslim Council of Britain (founded in 1997), has stated some negative impacts of some counter terrorism laws, one statement in particular in answer to Theresa May’s speech in 2017 in which she said </a:t>
            </a:r>
            <a:r>
              <a:rPr lang="en-GB" sz="2000" dirty="0">
                <a:solidFill>
                  <a:srgbClr val="00B050"/>
                </a:solidFill>
              </a:rPr>
              <a:t>“ if our human right laws are stopping us from doing it, we’ll change the laws so we can do it”, </a:t>
            </a:r>
            <a:r>
              <a:rPr lang="en-GB" sz="2000" dirty="0"/>
              <a:t>this was a</a:t>
            </a:r>
            <a:r>
              <a:rPr lang="en-GB" sz="2000" dirty="0">
                <a:solidFill>
                  <a:srgbClr val="00B050"/>
                </a:solidFill>
              </a:rPr>
              <a:t> </a:t>
            </a:r>
            <a:r>
              <a:rPr lang="en-GB" sz="2000" dirty="0"/>
              <a:t>speech made in relation to prosecuting terrorist suspects in court.</a:t>
            </a:r>
          </a:p>
          <a:p>
            <a:r>
              <a:rPr lang="en-GB" sz="2000" dirty="0"/>
              <a:t>The MCB said this kind of policy to be of no-good use, stating that if the UK Government believes if that if some human rights can be denied to some, then this is an issue for all.</a:t>
            </a:r>
            <a:r>
              <a:rPr lang="en-GB" sz="2000" dirty="0">
                <a:solidFill>
                  <a:srgbClr val="FF0000"/>
                </a:solidFill>
              </a:rPr>
              <a:t> (UK Parliament 2018)</a:t>
            </a:r>
          </a:p>
          <a:p>
            <a:endParaRPr lang="en-GB" sz="2400" dirty="0"/>
          </a:p>
          <a:p>
            <a:endParaRPr lang="en-GB" sz="2000" dirty="0">
              <a:solidFill>
                <a:schemeClr val="accent1"/>
              </a:solidFill>
            </a:endParaRPr>
          </a:p>
        </p:txBody>
      </p:sp>
      <p:sp>
        <p:nvSpPr>
          <p:cNvPr id="6" name="TextBox 5">
            <a:extLst>
              <a:ext uri="{FF2B5EF4-FFF2-40B4-BE49-F238E27FC236}">
                <a16:creationId xmlns:a16="http://schemas.microsoft.com/office/drawing/2014/main" id="{D5AF7F9F-C740-F6BD-E3B8-C959844EB7ED}"/>
              </a:ext>
            </a:extLst>
          </p:cNvPr>
          <p:cNvSpPr txBox="1"/>
          <p:nvPr/>
        </p:nvSpPr>
        <p:spPr>
          <a:xfrm>
            <a:off x="309879" y="2521175"/>
            <a:ext cx="10518802" cy="738664"/>
          </a:xfrm>
          <a:prstGeom prst="rect">
            <a:avLst/>
          </a:prstGeom>
          <a:solidFill>
            <a:srgbClr val="FFFF00"/>
          </a:solidFill>
        </p:spPr>
        <p:txBody>
          <a:bodyPr wrap="square" rtlCol="0">
            <a:spAutoFit/>
          </a:bodyPr>
          <a:lstStyle/>
          <a:p>
            <a:r>
              <a:rPr lang="en-GB" sz="2400" dirty="0">
                <a:solidFill>
                  <a:schemeClr val="accent1"/>
                </a:solidFill>
              </a:rPr>
              <a:t>What does this mean for ethnic minorities in the Muslim community?</a:t>
            </a:r>
          </a:p>
          <a:p>
            <a:endParaRPr lang="en-GB" dirty="0"/>
          </a:p>
        </p:txBody>
      </p:sp>
    </p:spTree>
    <p:extLst>
      <p:ext uri="{BB962C8B-B14F-4D97-AF65-F5344CB8AC3E}">
        <p14:creationId xmlns:p14="http://schemas.microsoft.com/office/powerpoint/2010/main" val="2771671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wipe(down)">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additive="base">
                                        <p:cTn id="1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7E17024-F074-B163-060C-34519C5E4D19}"/>
              </a:ext>
            </a:extLst>
          </p:cNvPr>
          <p:cNvSpPr txBox="1"/>
          <p:nvPr/>
        </p:nvSpPr>
        <p:spPr>
          <a:xfrm>
            <a:off x="111760" y="880011"/>
            <a:ext cx="10759440" cy="2308324"/>
          </a:xfrm>
          <a:prstGeom prst="rect">
            <a:avLst/>
          </a:prstGeom>
          <a:solidFill>
            <a:srgbClr val="FFFF00"/>
          </a:solidFill>
        </p:spPr>
        <p:txBody>
          <a:bodyPr wrap="square" rtlCol="0">
            <a:spAutoFit/>
          </a:bodyPr>
          <a:lstStyle/>
          <a:p>
            <a:r>
              <a:rPr lang="en-GB" dirty="0"/>
              <a:t>From the perspective of the MCB, we can see how deeply they be affected, there is a negative impact if the British Government is not supportive towards the UK’s Muslim community, specially when wanting to change any laws related to counter-terrorism.</a:t>
            </a:r>
          </a:p>
          <a:p>
            <a:endParaRPr lang="en-GB" dirty="0"/>
          </a:p>
          <a:p>
            <a:r>
              <a:rPr lang="en-GB" dirty="0"/>
              <a:t> We can understand that some statements made from politicians in charge of leading the country are not fair, we aren’t then providing equality and fairness to ethnic minorities, and we only upsetting their communities, which cannot be judged for the actions of some, we are condemning  those who are convicted of terrorist offences rather than helping them with harsh sentences rather than rehabilitation</a:t>
            </a:r>
          </a:p>
        </p:txBody>
      </p:sp>
      <p:sp>
        <p:nvSpPr>
          <p:cNvPr id="5" name="TextBox 4">
            <a:extLst>
              <a:ext uri="{FF2B5EF4-FFF2-40B4-BE49-F238E27FC236}">
                <a16:creationId xmlns:a16="http://schemas.microsoft.com/office/drawing/2014/main" id="{4F29C699-DB96-2098-7958-52408317BC65}"/>
              </a:ext>
            </a:extLst>
          </p:cNvPr>
          <p:cNvSpPr txBox="1"/>
          <p:nvPr/>
        </p:nvSpPr>
        <p:spPr>
          <a:xfrm>
            <a:off x="746760" y="233680"/>
            <a:ext cx="9489440" cy="646331"/>
          </a:xfrm>
          <a:prstGeom prst="rect">
            <a:avLst/>
          </a:prstGeom>
          <a:noFill/>
        </p:spPr>
        <p:txBody>
          <a:bodyPr wrap="square" rtlCol="0">
            <a:spAutoFit/>
          </a:bodyPr>
          <a:lstStyle/>
          <a:p>
            <a:r>
              <a:rPr lang="en-GB" sz="3600" dirty="0">
                <a:solidFill>
                  <a:schemeClr val="accent1"/>
                </a:solidFill>
              </a:rPr>
              <a:t>CRITICAL ASSESSMENT of the NEGATIVE IMPACT</a:t>
            </a:r>
          </a:p>
        </p:txBody>
      </p:sp>
      <p:sp>
        <p:nvSpPr>
          <p:cNvPr id="6" name="TextBox 5">
            <a:extLst>
              <a:ext uri="{FF2B5EF4-FFF2-40B4-BE49-F238E27FC236}">
                <a16:creationId xmlns:a16="http://schemas.microsoft.com/office/drawing/2014/main" id="{AD2367B6-A441-D4C5-FBF8-A441D43A5E76}"/>
              </a:ext>
            </a:extLst>
          </p:cNvPr>
          <p:cNvSpPr txBox="1"/>
          <p:nvPr/>
        </p:nvSpPr>
        <p:spPr>
          <a:xfrm>
            <a:off x="0" y="3429000"/>
            <a:ext cx="11663680" cy="2616101"/>
          </a:xfrm>
          <a:prstGeom prst="rect">
            <a:avLst/>
          </a:prstGeom>
          <a:solidFill>
            <a:schemeClr val="accent1">
              <a:lumMod val="20000"/>
              <a:lumOff val="80000"/>
            </a:schemeClr>
          </a:solidFill>
        </p:spPr>
        <p:txBody>
          <a:bodyPr wrap="square" rtlCol="0">
            <a:spAutoFit/>
          </a:bodyPr>
          <a:lstStyle/>
          <a:p>
            <a:r>
              <a:rPr lang="en-GB" sz="2000" dirty="0">
                <a:solidFill>
                  <a:schemeClr val="accent1"/>
                </a:solidFill>
              </a:rPr>
              <a:t>                                                                                                      “Suspect Community theory”</a:t>
            </a:r>
          </a:p>
          <a:p>
            <a:endParaRPr lang="en-GB" dirty="0">
              <a:solidFill>
                <a:schemeClr val="accent1"/>
              </a:solidFill>
            </a:endParaRPr>
          </a:p>
          <a:p>
            <a:r>
              <a:rPr lang="en-GB" dirty="0"/>
              <a:t>This comes in context after the 9/11 incident in 2001, a response was published to what </a:t>
            </a:r>
            <a:r>
              <a:rPr lang="en-GB" dirty="0">
                <a:solidFill>
                  <a:srgbClr val="00B050"/>
                </a:solidFill>
              </a:rPr>
              <a:t>(</a:t>
            </a:r>
            <a:r>
              <a:rPr lang="en-GB" dirty="0" err="1">
                <a:solidFill>
                  <a:srgbClr val="00B050"/>
                </a:solidFill>
              </a:rPr>
              <a:t>Pantazis</a:t>
            </a:r>
            <a:r>
              <a:rPr lang="en-GB" dirty="0">
                <a:solidFill>
                  <a:srgbClr val="00B050"/>
                </a:solidFill>
              </a:rPr>
              <a:t> and Pemberton 2009</a:t>
            </a:r>
            <a:r>
              <a:rPr lang="en-GB" dirty="0"/>
              <a:t>) said about Muslims turning into  the “</a:t>
            </a:r>
            <a:r>
              <a:rPr lang="en-GB" dirty="0">
                <a:solidFill>
                  <a:srgbClr val="00B050"/>
                </a:solidFill>
              </a:rPr>
              <a:t>suspect community”.  </a:t>
            </a:r>
            <a:r>
              <a:rPr lang="en-GB" dirty="0"/>
              <a:t>The link for this can be found in the reference list</a:t>
            </a:r>
          </a:p>
          <a:p>
            <a:endParaRPr lang="en-GB" dirty="0">
              <a:solidFill>
                <a:srgbClr val="00B050"/>
              </a:solidFill>
            </a:endParaRPr>
          </a:p>
          <a:p>
            <a:r>
              <a:rPr lang="en-GB" dirty="0"/>
              <a:t>The author in this article wrote that “islamophobia” is the issue, as Muslims are being vilified, mistrusted , demonized and stereotyped by some non-Muslim populations in the UK, claiming that the UK’s anti-terrorist laws have underpinned anti-Muslim political discourse, turning Muslims on a national basis a community under constant official suspicion. (</a:t>
            </a:r>
            <a:r>
              <a:rPr lang="en-GB" dirty="0">
                <a:solidFill>
                  <a:srgbClr val="FF0000"/>
                </a:solidFill>
              </a:rPr>
              <a:t>Greer 2010)</a:t>
            </a:r>
          </a:p>
        </p:txBody>
      </p:sp>
    </p:spTree>
    <p:extLst>
      <p:ext uri="{BB962C8B-B14F-4D97-AF65-F5344CB8AC3E}">
        <p14:creationId xmlns:p14="http://schemas.microsoft.com/office/powerpoint/2010/main" val="323177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arn(inVertical)">
                                      <p:cBhvr>
                                        <p:cTn id="7" dur="500"/>
                                        <p:tgtEl>
                                          <p:spTgt spid="6">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barn(inVertical)">
                                      <p:cBhvr>
                                        <p:cTn id="10" dur="500"/>
                                        <p:tgtEl>
                                          <p:spTgt spid="6">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animEffect transition="in" filter="barn(inVertical)">
                                      <p:cBhvr>
                                        <p:cTn id="13"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7B0A-0103-02B1-8623-5CE49CF1E9A4}"/>
              </a:ext>
            </a:extLst>
          </p:cNvPr>
          <p:cNvSpPr>
            <a:spLocks noGrp="1"/>
          </p:cNvSpPr>
          <p:nvPr>
            <p:ph type="title"/>
          </p:nvPr>
        </p:nvSpPr>
        <p:spPr>
          <a:xfrm>
            <a:off x="685800" y="208280"/>
            <a:ext cx="10396882" cy="1151965"/>
          </a:xfrm>
        </p:spPr>
        <p:txBody>
          <a:bodyPr>
            <a:normAutofit/>
          </a:bodyPr>
          <a:lstStyle/>
          <a:p>
            <a:pPr algn="ctr"/>
            <a:r>
              <a:rPr lang="en-GB" sz="3600" dirty="0"/>
              <a:t>Conclusion</a:t>
            </a:r>
          </a:p>
        </p:txBody>
      </p:sp>
      <p:sp>
        <p:nvSpPr>
          <p:cNvPr id="4" name="TextBox 3">
            <a:extLst>
              <a:ext uri="{FF2B5EF4-FFF2-40B4-BE49-F238E27FC236}">
                <a16:creationId xmlns:a16="http://schemas.microsoft.com/office/drawing/2014/main" id="{C13A30E8-F4A1-1877-C7A2-89944AE75379}"/>
              </a:ext>
            </a:extLst>
          </p:cNvPr>
          <p:cNvSpPr txBox="1"/>
          <p:nvPr/>
        </p:nvSpPr>
        <p:spPr>
          <a:xfrm>
            <a:off x="304800" y="1035125"/>
            <a:ext cx="10899802" cy="4401205"/>
          </a:xfrm>
          <a:prstGeom prst="rect">
            <a:avLst/>
          </a:prstGeom>
          <a:noFill/>
        </p:spPr>
        <p:txBody>
          <a:bodyPr wrap="square" rtlCol="0">
            <a:spAutoFit/>
          </a:bodyPr>
          <a:lstStyle/>
          <a:p>
            <a:r>
              <a:rPr lang="en-GB" sz="2000" dirty="0"/>
              <a:t>From the sources presented and the critically statements made, the only conclusion to take from the critical impact of counter-terrorism laws on ethnic minorities comes with the fact that  these laws have its positives, as we are having the best interests of safeguarding all of the population, regardless of ethnic background and even creating laws that specifically say that is unlawful to stop someone based on their ethnicity, appearance, or religion.</a:t>
            </a:r>
          </a:p>
          <a:p>
            <a:endParaRPr lang="en-GB" sz="2000" dirty="0"/>
          </a:p>
          <a:p>
            <a:r>
              <a:rPr lang="en-GB" sz="2000" dirty="0"/>
              <a:t>Although, negatively we are not being fair to certain ethnic minorities like the Muslim community while directly causing a state of suspicion making them responsible for the creation of terrorist incidents, thus also creating the perception that we are judging all of them for the actions of others.</a:t>
            </a:r>
          </a:p>
          <a:p>
            <a:endParaRPr lang="en-GB" sz="2000" dirty="0"/>
          </a:p>
          <a:p>
            <a:r>
              <a:rPr lang="en-GB" sz="2000" dirty="0"/>
              <a:t>The problem with this is that as we saw in the previous slides of this presentation, is that the respective community, may feel that these counter-terrorist laws are not being fair towards them in particular, and only targeted at them. They may not be violating any civil rights directly, but are creating the wrong sentiment.</a:t>
            </a:r>
          </a:p>
        </p:txBody>
      </p:sp>
      <p:pic>
        <p:nvPicPr>
          <p:cNvPr id="6" name="Picture 5">
            <a:extLst>
              <a:ext uri="{FF2B5EF4-FFF2-40B4-BE49-F238E27FC236}">
                <a16:creationId xmlns:a16="http://schemas.microsoft.com/office/drawing/2014/main" id="{DB89032A-F6DF-E22B-C6C9-6F682BE4D9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2320" y="5608320"/>
            <a:ext cx="1806602" cy="676032"/>
          </a:xfrm>
          <a:prstGeom prst="rect">
            <a:avLst/>
          </a:prstGeom>
        </p:spPr>
      </p:pic>
    </p:spTree>
    <p:extLst>
      <p:ext uri="{BB962C8B-B14F-4D97-AF65-F5344CB8AC3E}">
        <p14:creationId xmlns:p14="http://schemas.microsoft.com/office/powerpoint/2010/main" val="3264286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F2266-135A-17B3-7FA2-687C821CE20B}"/>
              </a:ext>
            </a:extLst>
          </p:cNvPr>
          <p:cNvSpPr>
            <a:spLocks noGrp="1"/>
          </p:cNvSpPr>
          <p:nvPr>
            <p:ph type="title"/>
          </p:nvPr>
        </p:nvSpPr>
        <p:spPr>
          <a:xfrm>
            <a:off x="502921" y="-86360"/>
            <a:ext cx="10396882" cy="1151965"/>
          </a:xfrm>
        </p:spPr>
        <p:txBody>
          <a:bodyPr>
            <a:normAutofit/>
          </a:bodyPr>
          <a:lstStyle/>
          <a:p>
            <a:pPr algn="ctr"/>
            <a:r>
              <a:rPr lang="en-GB" sz="2400" dirty="0"/>
              <a:t>Reference list</a:t>
            </a:r>
          </a:p>
        </p:txBody>
      </p:sp>
      <p:sp>
        <p:nvSpPr>
          <p:cNvPr id="5" name="TextBox 4">
            <a:extLst>
              <a:ext uri="{FF2B5EF4-FFF2-40B4-BE49-F238E27FC236}">
                <a16:creationId xmlns:a16="http://schemas.microsoft.com/office/drawing/2014/main" id="{DD075069-EE70-A929-D1F1-1515EBA88643}"/>
              </a:ext>
            </a:extLst>
          </p:cNvPr>
          <p:cNvSpPr txBox="1"/>
          <p:nvPr/>
        </p:nvSpPr>
        <p:spPr>
          <a:xfrm>
            <a:off x="165099" y="751840"/>
            <a:ext cx="11861801" cy="6399124"/>
          </a:xfrm>
          <a:prstGeom prst="rect">
            <a:avLst/>
          </a:prstGeom>
          <a:noFill/>
        </p:spPr>
        <p:txBody>
          <a:bodyPr wrap="square" rtlCol="0">
            <a:spAutoFit/>
          </a:bodyPr>
          <a:lstStyle/>
          <a:p>
            <a:pPr>
              <a:lnSpc>
                <a:spcPct val="107000"/>
              </a:lnSpc>
              <a:spcAft>
                <a:spcPts val="800"/>
              </a:spcAft>
            </a:pPr>
            <a:r>
              <a:rPr lang="en-GB" kern="100" dirty="0">
                <a:effectLst/>
                <a:latin typeface="Calibri" panose="020F0502020204030204" pitchFamily="34" charset="0"/>
                <a:ea typeface="Calibri" panose="020F0502020204030204" pitchFamily="34" charset="0"/>
                <a:cs typeface="Times New Roman" panose="02020603050405020304" pitchFamily="18" charset="0"/>
              </a:rPr>
              <a:t>British Government (2015). Prevent duty guidance in England and Wales 2023. “Counter-Terrorism and security act 2015; Prevent”. Last Updated: 6</a:t>
            </a:r>
            <a:r>
              <a:rPr lang="en-GB"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kern="100" dirty="0">
                <a:effectLst/>
                <a:latin typeface="Calibri" panose="020F0502020204030204" pitchFamily="34" charset="0"/>
                <a:ea typeface="Calibri" panose="020F0502020204030204" pitchFamily="34" charset="0"/>
                <a:cs typeface="Times New Roman" panose="02020603050405020304" pitchFamily="18" charset="0"/>
              </a:rPr>
              <a:t> of March 2024. Available at: </a:t>
            </a:r>
            <a:r>
              <a:rPr lang="en-GB"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Prevent duty guidance: England and Wales (2023) - GOV.UK</a:t>
            </a:r>
            <a:r>
              <a:rPr lang="en-GB" kern="100" dirty="0">
                <a:effectLst/>
                <a:latin typeface="Calibri" panose="020F0502020204030204" pitchFamily="34" charset="0"/>
                <a:ea typeface="Calibri" panose="020F0502020204030204" pitchFamily="34" charset="0"/>
                <a:cs typeface="Times New Roman" panose="02020603050405020304" pitchFamily="18" charset="0"/>
              </a:rPr>
              <a:t> – (Accessed 05/01/2025)</a:t>
            </a:r>
          </a:p>
          <a:p>
            <a:pPr>
              <a:lnSpc>
                <a:spcPct val="107000"/>
              </a:lnSpc>
              <a:spcAft>
                <a:spcPts val="800"/>
              </a:spcAft>
            </a:pPr>
            <a:r>
              <a:rPr lang="en-GB" kern="100" dirty="0">
                <a:effectLst/>
                <a:latin typeface="Calibri" panose="020F0502020204030204" pitchFamily="34" charset="0"/>
                <a:ea typeface="Calibri" panose="020F0502020204030204" pitchFamily="34" charset="0"/>
                <a:cs typeface="Times New Roman" panose="02020603050405020304" pitchFamily="18" charset="0"/>
              </a:rPr>
              <a:t>British Government (2021). “Longer Jail Terms and stricter monitoring as new terror laws gain Royal Assent; Counter Terrorism and Sentencing Act 2021”. GOVUK. Last Updated: 29</a:t>
            </a:r>
            <a:r>
              <a:rPr lang="en-GB"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kern="100" dirty="0">
                <a:effectLst/>
                <a:latin typeface="Calibri" panose="020F0502020204030204" pitchFamily="34" charset="0"/>
                <a:ea typeface="Calibri" panose="020F0502020204030204" pitchFamily="34" charset="0"/>
                <a:cs typeface="Times New Roman" panose="02020603050405020304" pitchFamily="18" charset="0"/>
              </a:rPr>
              <a:t> of April 2021. Available at: </a:t>
            </a:r>
            <a:r>
              <a:rPr lang="en-GB"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Longer jail terms and stricter monitoring as new terror laws gain Royal Assent - GOV.UK</a:t>
            </a:r>
            <a:r>
              <a:rPr lang="en-GB" kern="100" dirty="0">
                <a:effectLst/>
                <a:latin typeface="Calibri" panose="020F0502020204030204" pitchFamily="34" charset="0"/>
                <a:ea typeface="Calibri" panose="020F0502020204030204" pitchFamily="34" charset="0"/>
                <a:cs typeface="Times New Roman" panose="02020603050405020304" pitchFamily="18" charset="0"/>
              </a:rPr>
              <a:t> – (08/01/2025)</a:t>
            </a:r>
          </a:p>
          <a:p>
            <a:pPr>
              <a:lnSpc>
                <a:spcPct val="107000"/>
              </a:lnSpc>
              <a:spcAft>
                <a:spcPts val="800"/>
              </a:spcAft>
            </a:pPr>
            <a:r>
              <a:rPr lang="en-GB" kern="100" dirty="0">
                <a:effectLst/>
                <a:latin typeface="Calibri" panose="020F0502020204030204" pitchFamily="34" charset="0"/>
                <a:ea typeface="Calibri" panose="020F0502020204030204" pitchFamily="34" charset="0"/>
                <a:cs typeface="Times New Roman" panose="02020603050405020304" pitchFamily="18" charset="0"/>
              </a:rPr>
              <a:t>Crown Prosecution Service (2022). “The Terrorism Act 2000”. CPS. Last Updated: 2022. Available </a:t>
            </a:r>
            <a:r>
              <a:rPr lang="en-GB" kern="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Terrorism</a:t>
            </a:r>
            <a:r>
              <a:rPr lang="en-GB"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 | The Crown Prosecution Service</a:t>
            </a:r>
            <a:r>
              <a:rPr lang="en-GB" kern="100" dirty="0">
                <a:effectLst/>
                <a:latin typeface="Calibri" panose="020F0502020204030204" pitchFamily="34" charset="0"/>
                <a:ea typeface="Calibri" panose="020F0502020204030204" pitchFamily="34" charset="0"/>
                <a:cs typeface="Times New Roman" panose="02020603050405020304" pitchFamily="18" charset="0"/>
              </a:rPr>
              <a:t> – (Accessed 05/01/2025)</a:t>
            </a:r>
          </a:p>
          <a:p>
            <a:pPr>
              <a:lnSpc>
                <a:spcPct val="107000"/>
              </a:lnSpc>
              <a:spcAft>
                <a:spcPts val="800"/>
              </a:spcAft>
            </a:pPr>
            <a:r>
              <a:rPr lang="en-GB" kern="100" dirty="0">
                <a:effectLst/>
                <a:latin typeface="Calibri" panose="020F0502020204030204" pitchFamily="34" charset="0"/>
                <a:ea typeface="Calibri" panose="020F0502020204030204" pitchFamily="34" charset="0"/>
                <a:cs typeface="Times New Roman" panose="02020603050405020304" pitchFamily="18" charset="0"/>
              </a:rPr>
              <a:t>Greer (2018). “Anti-Terrorist laws and the United Kingdom’s Suspect Muslim Community: A Reply to </a:t>
            </a:r>
            <a:r>
              <a:rPr lang="en-GB" kern="100" dirty="0" err="1">
                <a:effectLst/>
                <a:latin typeface="Calibri" panose="020F0502020204030204" pitchFamily="34" charset="0"/>
                <a:ea typeface="Calibri" panose="020F0502020204030204" pitchFamily="34" charset="0"/>
                <a:cs typeface="Times New Roman" panose="02020603050405020304" pitchFamily="18" charset="0"/>
              </a:rPr>
              <a:t>Pantazis</a:t>
            </a:r>
            <a:r>
              <a:rPr lang="en-GB" kern="100" dirty="0">
                <a:effectLst/>
                <a:latin typeface="Calibri" panose="020F0502020204030204" pitchFamily="34" charset="0"/>
                <a:ea typeface="Calibri" panose="020F0502020204030204" pitchFamily="34" charset="0"/>
                <a:cs typeface="Times New Roman" panose="02020603050405020304" pitchFamily="18" charset="0"/>
              </a:rPr>
              <a:t> and Pemberton.” The British Journal of Criminology. Volume 50. Pages 1171-1190. Introduction; p.9. Last Updated: 23</a:t>
            </a:r>
            <a:r>
              <a:rPr lang="en-GB" kern="1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kern="100" dirty="0">
                <a:effectLst/>
                <a:latin typeface="Calibri" panose="020F0502020204030204" pitchFamily="34" charset="0"/>
                <a:ea typeface="Calibri" panose="020F0502020204030204" pitchFamily="34" charset="0"/>
                <a:cs typeface="Times New Roman" panose="02020603050405020304" pitchFamily="18" charset="0"/>
              </a:rPr>
              <a:t> of August 2010. Available at: </a:t>
            </a:r>
            <a:r>
              <a:rPr lang="en-GB"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Anti-Terrorist Laws and the United Kingdom's ‘Suspect Muslim Community’: A Reply to </a:t>
            </a:r>
            <a:r>
              <a:rPr lang="en-GB" u="sng" kern="100"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Pantazis</a:t>
            </a:r>
            <a:r>
              <a:rPr lang="en-GB"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 and Pemberton | The British Journal of Criminology | Oxford Academic</a:t>
            </a:r>
            <a:r>
              <a:rPr lang="en-GB" kern="100" dirty="0">
                <a:effectLst/>
                <a:latin typeface="Calibri" panose="020F0502020204030204" pitchFamily="34" charset="0"/>
                <a:ea typeface="Calibri" panose="020F0502020204030204" pitchFamily="34" charset="0"/>
                <a:cs typeface="Times New Roman" panose="02020603050405020304" pitchFamily="18" charset="0"/>
              </a:rPr>
              <a:t> – (Accessed 08/01/2025</a:t>
            </a:r>
          </a:p>
          <a:p>
            <a:pPr>
              <a:lnSpc>
                <a:spcPct val="107000"/>
              </a:lnSpc>
              <a:spcAft>
                <a:spcPts val="800"/>
              </a:spcAft>
            </a:pPr>
            <a:r>
              <a:rPr lang="en-GB" kern="100" dirty="0">
                <a:effectLst/>
                <a:latin typeface="Calibri" panose="020F0502020204030204" pitchFamily="34" charset="0"/>
                <a:ea typeface="Calibri" panose="020F0502020204030204" pitchFamily="34" charset="0"/>
                <a:cs typeface="Times New Roman" panose="02020603050405020304" pitchFamily="18" charset="0"/>
              </a:rPr>
              <a:t>Home Office (2022). “Examining Officers and Review Officers under Schedule 7 to the Terrorism Act 2000”; Introduction; General, 1 – Schedule 7. Last Updated: July 2022 – Available at: </a:t>
            </a:r>
            <a:r>
              <a:rPr lang="en-GB" b="1"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Examining Officers and Review Officers under Schedule 7 to the Terrorism Act 2000 - Code of Practice</a:t>
            </a:r>
            <a:r>
              <a:rPr lang="en-GB" b="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kern="100" dirty="0">
                <a:effectLst/>
                <a:latin typeface="Calibri" panose="020F0502020204030204" pitchFamily="34" charset="0"/>
                <a:ea typeface="Calibri" panose="020F0502020204030204" pitchFamily="34" charset="0"/>
                <a:cs typeface="Times New Roman" panose="02020603050405020304" pitchFamily="18" charset="0"/>
              </a:rPr>
              <a:t>– (Accessed 06/01/2025)</a:t>
            </a:r>
          </a:p>
          <a:p>
            <a:pPr>
              <a:lnSpc>
                <a:spcPct val="107000"/>
              </a:lnSpc>
              <a:spcAft>
                <a:spcPts val="800"/>
              </a:spcAft>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50848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6A00E9-D586-CA51-BAE5-BBF18D3CF9F6}"/>
              </a:ext>
            </a:extLst>
          </p:cNvPr>
          <p:cNvSpPr txBox="1"/>
          <p:nvPr/>
        </p:nvSpPr>
        <p:spPr>
          <a:xfrm>
            <a:off x="335280" y="579120"/>
            <a:ext cx="10952480" cy="5083956"/>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Legislation (2021). “Counter Terrorism and Sentencing Act 2021”. Legislation UK. Last Updated: 29</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April 2021.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Counter-Terrorism and Sentencing Act 2021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05/01/2025)</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Legislation (2022). “The Terrorism Act 2000; Examining an officer”. Last Updated: 28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of June 2022. Available at -  </a:t>
            </a:r>
            <a:r>
              <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Terrorism Act 2000</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06/01/2025)</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endParaRPr lang="en-GB" kern="100" dirty="0">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United Nations (2003). “Human Rights; Resolution 1456”. pp1-3, UN ORG. Last Updated: 2003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Human rights | Security Council - Counter-Terrorism Committee (CTC)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08/01/2025)</a:t>
            </a: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UK Parliament (2018). “Written Evidence from the Muslim Council of Britain”. “2. Counter Terrorism; iii and iv.” Committees Parliament UK. Last Updated: 27</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June 2018.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CBS0014 - Evidence on Legislative Scrutiny: Counter-Terrorism and Border Security Bill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08/01/2023)</a:t>
            </a: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Ylitalo-James (2020). “Suspect Community: A Product of the Prevention of Terrorism Acts or a Product of Conflict Dynamics?”. JSTOR. Vol.14, No.3. Page 2; “Suspect Community Theory”. Last Updated: June 2020.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Suspect Community: A Product of the Prevention of Terrorism Acts or a Product of Conflict Dynamics? A Product of the Prevention of Terrorism Acts or a Product of Conflict Dynamics? on JSTOR</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08/01/2025)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683822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9160</TotalTime>
  <Words>1910</Words>
  <Application>Microsoft Office PowerPoint</Application>
  <PresentationFormat>Widescreen</PresentationFormat>
  <Paragraphs>78</Paragraphs>
  <Slides>12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Impact</vt:lpstr>
      <vt:lpstr>Main Event</vt:lpstr>
      <vt:lpstr>Public Protection and Counter terrorism</vt:lpstr>
      <vt:lpstr>Briefing</vt:lpstr>
      <vt:lpstr>Aims of this presentation</vt:lpstr>
      <vt:lpstr>Some of the Relevant laws</vt:lpstr>
      <vt:lpstr>Are these laws fair to Ethnic minorities ? </vt:lpstr>
      <vt:lpstr>The Positives and critical perspective of these laws</vt:lpstr>
      <vt:lpstr>PowerPoint Presentation</vt:lpstr>
      <vt:lpstr>Sentencing and Negative impact of these counter - terrorism laws</vt:lpstr>
      <vt:lpstr>PowerPoint Presentation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Sez Pez</dc:creator>
  <cp:lastModifiedBy>Sez Pez</cp:lastModifiedBy>
  <cp:revision>39</cp:revision>
  <dcterms:created xsi:type="dcterms:W3CDTF">2025-01-03T14:43:20Z</dcterms:created>
  <dcterms:modified xsi:type="dcterms:W3CDTF">2025-01-10T16:16:19Z</dcterms:modified>
</cp:coreProperties>
</file>