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2" r:id="rId5"/>
    <p:sldId id="264" r:id="rId6"/>
    <p:sldId id="259" r:id="rId7"/>
    <p:sldId id="260" r:id="rId8"/>
    <p:sldId id="261" r:id="rId9"/>
    <p:sldId id="265" r:id="rId10"/>
    <p:sldId id="266"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57" autoAdjust="0"/>
    <p:restoredTop sz="94660"/>
  </p:normalViewPr>
  <p:slideViewPr>
    <p:cSldViewPr snapToGrid="0">
      <p:cViewPr varScale="1">
        <p:scale>
          <a:sx n="39" d="100"/>
          <a:sy n="39" d="100"/>
        </p:scale>
        <p:origin x="56" y="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196C62FA-7182-4231-A776-546B5E62AAC0}" type="datetimeFigureOut">
              <a:rPr lang="en-GB" smtClean="0"/>
              <a:t>25/02/2020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A814EA-52DD-4475-9CEA-9491FC6B88D1}" type="slidenum">
              <a:rPr lang="en-GB" smtClean="0"/>
              <a:t>‹#›</a:t>
            </a:fld>
            <a:endParaRPr lang="en-GB"/>
          </a:p>
        </p:txBody>
      </p:sp>
    </p:spTree>
    <p:extLst>
      <p:ext uri="{BB962C8B-B14F-4D97-AF65-F5344CB8AC3E}">
        <p14:creationId xmlns:p14="http://schemas.microsoft.com/office/powerpoint/2010/main" val="40184600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96C62FA-7182-4231-A776-546B5E62AAC0}" type="datetimeFigureOut">
              <a:rPr lang="en-GB" smtClean="0"/>
              <a:t>25/02/2020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A814EA-52DD-4475-9CEA-9491FC6B88D1}" type="slidenum">
              <a:rPr lang="en-GB" smtClean="0"/>
              <a:t>‹#›</a:t>
            </a:fld>
            <a:endParaRPr lang="en-GB"/>
          </a:p>
        </p:txBody>
      </p:sp>
    </p:spTree>
    <p:extLst>
      <p:ext uri="{BB962C8B-B14F-4D97-AF65-F5344CB8AC3E}">
        <p14:creationId xmlns:p14="http://schemas.microsoft.com/office/powerpoint/2010/main" val="38187742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96C62FA-7182-4231-A776-546B5E62AAC0}" type="datetimeFigureOut">
              <a:rPr lang="en-GB" smtClean="0"/>
              <a:t>25/02/2020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A814EA-52DD-4475-9CEA-9491FC6B88D1}" type="slidenum">
              <a:rPr lang="en-GB" smtClean="0"/>
              <a:t>‹#›</a:t>
            </a:fld>
            <a:endParaRPr lang="en-GB"/>
          </a:p>
        </p:txBody>
      </p:sp>
    </p:spTree>
    <p:extLst>
      <p:ext uri="{BB962C8B-B14F-4D97-AF65-F5344CB8AC3E}">
        <p14:creationId xmlns:p14="http://schemas.microsoft.com/office/powerpoint/2010/main" val="41108583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96C62FA-7182-4231-A776-546B5E62AAC0}" type="datetimeFigureOut">
              <a:rPr lang="en-GB" smtClean="0"/>
              <a:t>25/02/2020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CA814EA-52DD-4475-9CEA-9491FC6B88D1}" type="slidenum">
              <a:rPr lang="en-GB" smtClean="0"/>
              <a:t>‹#›</a:t>
            </a:fld>
            <a:endParaRPr lang="en-GB"/>
          </a:p>
        </p:txBody>
      </p:sp>
    </p:spTree>
    <p:extLst>
      <p:ext uri="{BB962C8B-B14F-4D97-AF65-F5344CB8AC3E}">
        <p14:creationId xmlns:p14="http://schemas.microsoft.com/office/powerpoint/2010/main" val="26944487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96C62FA-7182-4231-A776-546B5E62AAC0}" type="datetimeFigureOut">
              <a:rPr lang="en-GB" smtClean="0"/>
              <a:t>25/02/2020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CA814EA-52DD-4475-9CEA-9491FC6B88D1}" type="slidenum">
              <a:rPr lang="en-GB" smtClean="0"/>
              <a:t>‹#›</a:t>
            </a:fld>
            <a:endParaRPr lang="en-GB"/>
          </a:p>
        </p:txBody>
      </p:sp>
    </p:spTree>
    <p:extLst>
      <p:ext uri="{BB962C8B-B14F-4D97-AF65-F5344CB8AC3E}">
        <p14:creationId xmlns:p14="http://schemas.microsoft.com/office/powerpoint/2010/main" val="4591419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96C62FA-7182-4231-A776-546B5E62AAC0}" type="datetimeFigureOut">
              <a:rPr lang="en-GB" smtClean="0"/>
              <a:t>25/02/2020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CA814EA-52DD-4475-9CEA-9491FC6B88D1}" type="slidenum">
              <a:rPr lang="en-GB" smtClean="0"/>
              <a:t>‹#›</a:t>
            </a:fld>
            <a:endParaRPr lang="en-GB"/>
          </a:p>
        </p:txBody>
      </p:sp>
    </p:spTree>
    <p:extLst>
      <p:ext uri="{BB962C8B-B14F-4D97-AF65-F5344CB8AC3E}">
        <p14:creationId xmlns:p14="http://schemas.microsoft.com/office/powerpoint/2010/main" val="24989919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96C62FA-7182-4231-A776-546B5E62AAC0}" type="datetimeFigureOut">
              <a:rPr lang="en-GB" smtClean="0"/>
              <a:t>25/02/2020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CA814EA-52DD-4475-9CEA-9491FC6B88D1}" type="slidenum">
              <a:rPr lang="en-GB" smtClean="0"/>
              <a:t>‹#›</a:t>
            </a:fld>
            <a:endParaRPr lang="en-GB"/>
          </a:p>
        </p:txBody>
      </p:sp>
    </p:spTree>
    <p:extLst>
      <p:ext uri="{BB962C8B-B14F-4D97-AF65-F5344CB8AC3E}">
        <p14:creationId xmlns:p14="http://schemas.microsoft.com/office/powerpoint/2010/main" val="7303956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96C62FA-7182-4231-A776-546B5E62AAC0}" type="datetimeFigureOut">
              <a:rPr lang="en-GB" smtClean="0"/>
              <a:t>25/02/2020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CA814EA-52DD-4475-9CEA-9491FC6B88D1}" type="slidenum">
              <a:rPr lang="en-GB" smtClean="0"/>
              <a:t>‹#›</a:t>
            </a:fld>
            <a:endParaRPr lang="en-GB"/>
          </a:p>
        </p:txBody>
      </p:sp>
    </p:spTree>
    <p:extLst>
      <p:ext uri="{BB962C8B-B14F-4D97-AF65-F5344CB8AC3E}">
        <p14:creationId xmlns:p14="http://schemas.microsoft.com/office/powerpoint/2010/main" val="22558790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96C62FA-7182-4231-A776-546B5E62AAC0}" type="datetimeFigureOut">
              <a:rPr lang="en-GB" smtClean="0"/>
              <a:t>25/02/2020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CA814EA-52DD-4475-9CEA-9491FC6B88D1}" type="slidenum">
              <a:rPr lang="en-GB" smtClean="0"/>
              <a:t>‹#›</a:t>
            </a:fld>
            <a:endParaRPr lang="en-GB"/>
          </a:p>
        </p:txBody>
      </p:sp>
    </p:spTree>
    <p:extLst>
      <p:ext uri="{BB962C8B-B14F-4D97-AF65-F5344CB8AC3E}">
        <p14:creationId xmlns:p14="http://schemas.microsoft.com/office/powerpoint/2010/main" val="35675808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96C62FA-7182-4231-A776-546B5E62AAC0}" type="datetimeFigureOut">
              <a:rPr lang="en-GB" smtClean="0"/>
              <a:t>25/02/2020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A814EA-52DD-4475-9CEA-9491FC6B88D1}" type="slidenum">
              <a:rPr lang="en-GB" smtClean="0"/>
              <a:t>‹#›</a:t>
            </a:fld>
            <a:endParaRPr lang="en-GB"/>
          </a:p>
        </p:txBody>
      </p:sp>
    </p:spTree>
    <p:extLst>
      <p:ext uri="{BB962C8B-B14F-4D97-AF65-F5344CB8AC3E}">
        <p14:creationId xmlns:p14="http://schemas.microsoft.com/office/powerpoint/2010/main" val="22668058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96C62FA-7182-4231-A776-546B5E62AAC0}" type="datetimeFigureOut">
              <a:rPr lang="en-GB" smtClean="0"/>
              <a:t>25/02/2020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A814EA-52DD-4475-9CEA-9491FC6B88D1}" type="slidenum">
              <a:rPr lang="en-GB" smtClean="0"/>
              <a:t>‹#›</a:t>
            </a:fld>
            <a:endParaRPr lang="en-GB"/>
          </a:p>
        </p:txBody>
      </p:sp>
    </p:spTree>
    <p:extLst>
      <p:ext uri="{BB962C8B-B14F-4D97-AF65-F5344CB8AC3E}">
        <p14:creationId xmlns:p14="http://schemas.microsoft.com/office/powerpoint/2010/main" val="5875965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96C62FA-7182-4231-A776-546B5E62AAC0}" type="datetimeFigureOut">
              <a:rPr lang="en-GB" smtClean="0"/>
              <a:t>25/02/2020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CA814EA-52DD-4475-9CEA-9491FC6B88D1}" type="slidenum">
              <a:rPr lang="en-GB" smtClean="0"/>
              <a:t>‹#›</a:t>
            </a:fld>
            <a:endParaRPr lang="en-GB"/>
          </a:p>
        </p:txBody>
      </p:sp>
    </p:spTree>
    <p:extLst>
      <p:ext uri="{BB962C8B-B14F-4D97-AF65-F5344CB8AC3E}">
        <p14:creationId xmlns:p14="http://schemas.microsoft.com/office/powerpoint/2010/main" val="172657473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06062" y="-706437"/>
            <a:ext cx="9144000" cy="2387600"/>
          </a:xfrm>
        </p:spPr>
        <p:txBody>
          <a:bodyPr/>
          <a:lstStyle/>
          <a:p>
            <a:r>
              <a:rPr lang="en-GB" dirty="0"/>
              <a:t>Karl Marx</a:t>
            </a:r>
          </a:p>
        </p:txBody>
      </p:sp>
      <p:sp>
        <p:nvSpPr>
          <p:cNvPr id="3" name="Subtitle 2"/>
          <p:cNvSpPr>
            <a:spLocks noGrp="1"/>
          </p:cNvSpPr>
          <p:nvPr>
            <p:ph type="subTitle" idx="1"/>
          </p:nvPr>
        </p:nvSpPr>
        <p:spPr>
          <a:xfrm>
            <a:off x="-1863969" y="1681163"/>
            <a:ext cx="9144000" cy="1655762"/>
          </a:xfrm>
        </p:spPr>
        <p:txBody>
          <a:bodyPr/>
          <a:lstStyle/>
          <a:p>
            <a:r>
              <a:rPr lang="en-GB" dirty="0"/>
              <a:t>1818- 1890</a:t>
            </a:r>
          </a:p>
        </p:txBody>
      </p:sp>
      <p:sp>
        <p:nvSpPr>
          <p:cNvPr id="4" name="AutoShape 2" descr="Image result for marx"/>
          <p:cNvSpPr>
            <a:spLocks noChangeAspect="1" noChangeArrowheads="1"/>
          </p:cNvSpPr>
          <p:nvPr/>
        </p:nvSpPr>
        <p:spPr bwMode="auto">
          <a:xfrm>
            <a:off x="155575" y="-144463"/>
            <a:ext cx="2552456" cy="2552464"/>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stretch>
            <a:fillRect/>
          </a:stretch>
        </p:blipFill>
        <p:spPr>
          <a:xfrm>
            <a:off x="6348046" y="689096"/>
            <a:ext cx="4831007" cy="5671182"/>
          </a:xfrm>
          <a:prstGeom prst="rect">
            <a:avLst/>
          </a:prstGeom>
        </p:spPr>
      </p:pic>
    </p:spTree>
    <p:extLst>
      <p:ext uri="{BB962C8B-B14F-4D97-AF65-F5344CB8AC3E}">
        <p14:creationId xmlns:p14="http://schemas.microsoft.com/office/powerpoint/2010/main" val="14450373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Theory of Alienation </a:t>
            </a:r>
          </a:p>
        </p:txBody>
      </p:sp>
      <p:sp>
        <p:nvSpPr>
          <p:cNvPr id="3" name="Content Placeholder 2"/>
          <p:cNvSpPr>
            <a:spLocks noGrp="1"/>
          </p:cNvSpPr>
          <p:nvPr>
            <p:ph idx="1"/>
          </p:nvPr>
        </p:nvSpPr>
        <p:spPr/>
        <p:txBody>
          <a:bodyPr/>
          <a:lstStyle/>
          <a:p>
            <a:r>
              <a:rPr lang="en-GB" dirty="0"/>
              <a:t>The means of production are owned by the bourgeoisie</a:t>
            </a:r>
          </a:p>
          <a:p>
            <a:r>
              <a:rPr lang="en-GB" dirty="0"/>
              <a:t>Extract surplus value </a:t>
            </a:r>
          </a:p>
          <a:p>
            <a:endParaRPr lang="en-GB" dirty="0"/>
          </a:p>
          <a:p>
            <a:endParaRPr lang="en-GB" dirty="0"/>
          </a:p>
        </p:txBody>
      </p:sp>
    </p:spTree>
    <p:extLst>
      <p:ext uri="{BB962C8B-B14F-4D97-AF65-F5344CB8AC3E}">
        <p14:creationId xmlns:p14="http://schemas.microsoft.com/office/powerpoint/2010/main" val="33000930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Alienation from the product of labour</a:t>
            </a:r>
          </a:p>
        </p:txBody>
      </p:sp>
      <p:sp>
        <p:nvSpPr>
          <p:cNvPr id="3" name="Content Placeholder 2"/>
          <p:cNvSpPr>
            <a:spLocks noGrp="1"/>
          </p:cNvSpPr>
          <p:nvPr>
            <p:ph idx="1"/>
          </p:nvPr>
        </p:nvSpPr>
        <p:spPr/>
        <p:txBody>
          <a:bodyPr/>
          <a:lstStyle/>
          <a:p>
            <a:r>
              <a:rPr lang="en-GB" dirty="0"/>
              <a:t>The worker does not determine the design of the product or how it is produced.</a:t>
            </a:r>
          </a:p>
          <a:p>
            <a:r>
              <a:rPr lang="en-GB" dirty="0"/>
              <a:t>The tastes of the consumer are moulded to buy a product or service .</a:t>
            </a:r>
          </a:p>
          <a:p>
            <a:r>
              <a:rPr lang="en-GB" dirty="0"/>
              <a:t>Use value is transformed in to a commodity that has an exchange value.</a:t>
            </a:r>
          </a:p>
          <a:p>
            <a:r>
              <a:rPr lang="en-GB" dirty="0"/>
              <a:t>Labour is transformed into work which can be exchanged for wages (surplus labour means that it is at the lowest possible rate).</a:t>
            </a:r>
          </a:p>
          <a:p>
            <a:r>
              <a:rPr lang="en-GB" dirty="0"/>
              <a:t>Profits go to the owners of the means of production – who generally have not done any of the work in the production. </a:t>
            </a:r>
          </a:p>
        </p:txBody>
      </p:sp>
    </p:spTree>
    <p:extLst>
      <p:ext uri="{BB962C8B-B14F-4D97-AF65-F5344CB8AC3E}">
        <p14:creationId xmlns:p14="http://schemas.microsoft.com/office/powerpoint/2010/main" val="5275264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606C07E-D8E7-4A1A-B88D-6C02532573B8}"/>
              </a:ext>
            </a:extLst>
          </p:cNvPr>
          <p:cNvSpPr>
            <a:spLocks noGrp="1"/>
          </p:cNvSpPr>
          <p:nvPr>
            <p:ph idx="1"/>
          </p:nvPr>
        </p:nvSpPr>
        <p:spPr>
          <a:xfrm>
            <a:off x="838200" y="767443"/>
            <a:ext cx="10515600" cy="5409520"/>
          </a:xfrm>
        </p:spPr>
        <p:txBody>
          <a:bodyPr/>
          <a:lstStyle/>
          <a:p>
            <a:pPr marL="0" indent="0">
              <a:buNone/>
            </a:pPr>
            <a:r>
              <a:rPr lang="en-GB" dirty="0"/>
              <a:t>‘What, then, constitutes the alienation of labour? First, the fact that labour is </a:t>
            </a:r>
            <a:r>
              <a:rPr lang="en-GB" i="1" dirty="0"/>
              <a:t>external</a:t>
            </a:r>
            <a:r>
              <a:rPr lang="en-GB" dirty="0"/>
              <a:t> to the worker, i.e., it does not belong to his intrinsic nature; that in work, therefore, he does not affirm himself  but denies himself, does not feel content but unhappy, does not develop freely his physical and mental energy, but mortifies his body and ruins his mind.’</a:t>
            </a:r>
          </a:p>
          <a:p>
            <a:pPr marL="0" indent="0">
              <a:buNone/>
            </a:pPr>
            <a:endParaRPr lang="en-GB" dirty="0"/>
          </a:p>
          <a:p>
            <a:pPr marL="0" indent="0">
              <a:buNone/>
            </a:pPr>
            <a:r>
              <a:rPr lang="en-GB" dirty="0"/>
              <a:t>	- </a:t>
            </a:r>
            <a:r>
              <a:rPr lang="en-GB" i="1" dirty="0"/>
              <a:t>Economic and Philosophic Manuscripts of 1844</a:t>
            </a:r>
            <a:endParaRPr lang="en-GB" dirty="0"/>
          </a:p>
        </p:txBody>
      </p:sp>
    </p:spTree>
    <p:extLst>
      <p:ext uri="{BB962C8B-B14F-4D97-AF65-F5344CB8AC3E}">
        <p14:creationId xmlns:p14="http://schemas.microsoft.com/office/powerpoint/2010/main" val="5559915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D764FF4-C991-43C2-B500-91BA10358764}"/>
              </a:ext>
            </a:extLst>
          </p:cNvPr>
          <p:cNvSpPr>
            <a:spLocks noGrp="1"/>
          </p:cNvSpPr>
          <p:nvPr>
            <p:ph idx="1"/>
          </p:nvPr>
        </p:nvSpPr>
        <p:spPr>
          <a:xfrm>
            <a:off x="838200" y="783771"/>
            <a:ext cx="10515600" cy="5393192"/>
          </a:xfrm>
        </p:spPr>
        <p:txBody>
          <a:bodyPr/>
          <a:lstStyle/>
          <a:p>
            <a:r>
              <a:rPr lang="en-GB" dirty="0"/>
              <a:t>By their labour, the worker strengthens capitalism </a:t>
            </a:r>
          </a:p>
          <a:p>
            <a:pPr marL="0" indent="0">
              <a:buNone/>
            </a:pPr>
            <a:endParaRPr lang="en-GB" dirty="0"/>
          </a:p>
        </p:txBody>
      </p:sp>
    </p:spTree>
    <p:extLst>
      <p:ext uri="{BB962C8B-B14F-4D97-AF65-F5344CB8AC3E}">
        <p14:creationId xmlns:p14="http://schemas.microsoft.com/office/powerpoint/2010/main" val="24816710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Alienation from the act of production</a:t>
            </a:r>
          </a:p>
        </p:txBody>
      </p:sp>
      <p:sp>
        <p:nvSpPr>
          <p:cNvPr id="3" name="Content Placeholder 2"/>
          <p:cNvSpPr>
            <a:spLocks noGrp="1"/>
          </p:cNvSpPr>
          <p:nvPr>
            <p:ph idx="1"/>
          </p:nvPr>
        </p:nvSpPr>
        <p:spPr/>
        <p:txBody>
          <a:bodyPr/>
          <a:lstStyle/>
          <a:p>
            <a:r>
              <a:rPr lang="en-GB" dirty="0"/>
              <a:t>Division of labour – reduces people to cogs in a machine.</a:t>
            </a:r>
          </a:p>
          <a:p>
            <a:pPr lvl="1"/>
            <a:r>
              <a:rPr lang="en-GB" dirty="0"/>
              <a:t>Man is enslaved by his own deed.</a:t>
            </a:r>
          </a:p>
          <a:p>
            <a:r>
              <a:rPr lang="en-GB" dirty="0"/>
              <a:t>Unmediated relationship between labour and wages.</a:t>
            </a:r>
          </a:p>
          <a:p>
            <a:r>
              <a:rPr lang="en-GB" dirty="0"/>
              <a:t>Wage compulsion – cohesion to work </a:t>
            </a:r>
          </a:p>
          <a:p>
            <a:r>
              <a:rPr lang="en-GB" dirty="0"/>
              <a:t>Cannot lead creative lives. Workers are controlled and told what to produce. </a:t>
            </a:r>
          </a:p>
          <a:p>
            <a:endParaRPr lang="en-GB" dirty="0"/>
          </a:p>
        </p:txBody>
      </p:sp>
    </p:spTree>
    <p:extLst>
      <p:ext uri="{BB962C8B-B14F-4D97-AF65-F5344CB8AC3E}">
        <p14:creationId xmlns:p14="http://schemas.microsoft.com/office/powerpoint/2010/main" val="35039914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Alienation from species-essence</a:t>
            </a:r>
          </a:p>
        </p:txBody>
      </p:sp>
      <p:sp>
        <p:nvSpPr>
          <p:cNvPr id="3" name="Content Placeholder 2"/>
          <p:cNvSpPr>
            <a:spLocks noGrp="1"/>
          </p:cNvSpPr>
          <p:nvPr>
            <p:ph idx="1"/>
          </p:nvPr>
        </p:nvSpPr>
        <p:spPr/>
        <p:txBody>
          <a:bodyPr/>
          <a:lstStyle/>
          <a:p>
            <a:r>
              <a:rPr lang="en-GB" dirty="0"/>
              <a:t>Humans are not separate from their activity as a worker.</a:t>
            </a:r>
          </a:p>
          <a:p>
            <a:r>
              <a:rPr lang="en-GB" dirty="0"/>
              <a:t>Humans have a wide range of interests that promote survival and psychological well-being.</a:t>
            </a:r>
          </a:p>
          <a:p>
            <a:endParaRPr lang="en-GB" dirty="0"/>
          </a:p>
        </p:txBody>
      </p:sp>
    </p:spTree>
    <p:extLst>
      <p:ext uri="{BB962C8B-B14F-4D97-AF65-F5344CB8AC3E}">
        <p14:creationId xmlns:p14="http://schemas.microsoft.com/office/powerpoint/2010/main" val="8387425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Alienation from other workers</a:t>
            </a:r>
          </a:p>
        </p:txBody>
      </p:sp>
      <p:sp>
        <p:nvSpPr>
          <p:cNvPr id="3" name="Content Placeholder 2"/>
          <p:cNvSpPr>
            <a:spLocks noGrp="1"/>
          </p:cNvSpPr>
          <p:nvPr>
            <p:ph idx="1"/>
          </p:nvPr>
        </p:nvSpPr>
        <p:spPr/>
        <p:txBody>
          <a:bodyPr/>
          <a:lstStyle/>
          <a:p>
            <a:r>
              <a:rPr lang="en-GB" dirty="0"/>
              <a:t>A competitive labour market alienates workers from each other</a:t>
            </a:r>
          </a:p>
        </p:txBody>
      </p:sp>
    </p:spTree>
    <p:extLst>
      <p:ext uri="{BB962C8B-B14F-4D97-AF65-F5344CB8AC3E}">
        <p14:creationId xmlns:p14="http://schemas.microsoft.com/office/powerpoint/2010/main" val="42688990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66FF57-A5FD-46BD-BC3E-CBDAF2BF4058}"/>
              </a:ext>
            </a:extLst>
          </p:cNvPr>
          <p:cNvSpPr>
            <a:spLocks noGrp="1"/>
          </p:cNvSpPr>
          <p:nvPr>
            <p:ph type="title"/>
          </p:nvPr>
        </p:nvSpPr>
        <p:spPr/>
        <p:txBody>
          <a:bodyPr/>
          <a:lstStyle/>
          <a:p>
            <a:r>
              <a:rPr lang="en-GB" dirty="0"/>
              <a:t>Capitalism, Socialism and Communism</a:t>
            </a:r>
          </a:p>
        </p:txBody>
      </p:sp>
      <p:sp>
        <p:nvSpPr>
          <p:cNvPr id="3" name="Content Placeholder 2">
            <a:extLst>
              <a:ext uri="{FF2B5EF4-FFF2-40B4-BE49-F238E27FC236}">
                <a16:creationId xmlns:a16="http://schemas.microsoft.com/office/drawing/2014/main" id="{D46A78E6-4DB9-4EFD-908E-4C79203846B6}"/>
              </a:ext>
            </a:extLst>
          </p:cNvPr>
          <p:cNvSpPr>
            <a:spLocks noGrp="1"/>
          </p:cNvSpPr>
          <p:nvPr>
            <p:ph idx="1"/>
          </p:nvPr>
        </p:nvSpPr>
        <p:spPr/>
        <p:txBody>
          <a:bodyPr/>
          <a:lstStyle/>
          <a:p>
            <a:r>
              <a:rPr lang="en-GB" dirty="0"/>
              <a:t>Capitalism is a necessary stage towards communism</a:t>
            </a:r>
          </a:p>
          <a:p>
            <a:pPr lvl="1"/>
            <a:r>
              <a:rPr lang="en-GB" dirty="0"/>
              <a:t>It increase ‘productive power’ through the development of science and technology</a:t>
            </a:r>
          </a:p>
          <a:p>
            <a:r>
              <a:rPr lang="en-GB" dirty="0"/>
              <a:t>The proletariat would overthrow the bourgeois </a:t>
            </a:r>
          </a:p>
          <a:p>
            <a:r>
              <a:rPr lang="en-GB" dirty="0"/>
              <a:t>The abolition of private property</a:t>
            </a:r>
          </a:p>
          <a:p>
            <a:pPr lvl="1"/>
            <a:r>
              <a:rPr lang="en-GB" dirty="0"/>
              <a:t>The property that exploits wage labour, rather than personal possessions</a:t>
            </a:r>
          </a:p>
          <a:p>
            <a:pPr marL="0" indent="0">
              <a:buNone/>
            </a:pPr>
            <a:r>
              <a:rPr lang="en-GB" dirty="0"/>
              <a:t> </a:t>
            </a:r>
          </a:p>
        </p:txBody>
      </p:sp>
    </p:spTree>
    <p:extLst>
      <p:ext uri="{BB962C8B-B14F-4D97-AF65-F5344CB8AC3E}">
        <p14:creationId xmlns:p14="http://schemas.microsoft.com/office/powerpoint/2010/main" val="24066865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DDEE77B-A63F-4F31-964A-EB0CAFB1B209}"/>
              </a:ext>
            </a:extLst>
          </p:cNvPr>
          <p:cNvSpPr>
            <a:spLocks noGrp="1"/>
          </p:cNvSpPr>
          <p:nvPr>
            <p:ph idx="1"/>
          </p:nvPr>
        </p:nvSpPr>
        <p:spPr>
          <a:xfrm>
            <a:off x="838200" y="881743"/>
            <a:ext cx="10515600" cy="5295220"/>
          </a:xfrm>
        </p:spPr>
        <p:txBody>
          <a:bodyPr/>
          <a:lstStyle/>
          <a:p>
            <a:pPr marL="0" indent="0">
              <a:buNone/>
            </a:pPr>
            <a:r>
              <a:rPr lang="en-GB" dirty="0"/>
              <a:t>First phase communism</a:t>
            </a:r>
          </a:p>
          <a:p>
            <a:pPr marL="0" indent="0">
              <a:buNone/>
            </a:pPr>
            <a:endParaRPr lang="en-GB" dirty="0"/>
          </a:p>
          <a:p>
            <a:pPr marL="0" indent="0">
              <a:buNone/>
            </a:pPr>
            <a:r>
              <a:rPr lang="en-GB" dirty="0"/>
              <a:t>	- People paid according to their contribution</a:t>
            </a:r>
          </a:p>
          <a:p>
            <a:pPr marL="0" indent="0">
              <a:buNone/>
            </a:pPr>
            <a:endParaRPr lang="en-GB" dirty="0"/>
          </a:p>
          <a:p>
            <a:pPr marL="0" indent="0">
              <a:buNone/>
            </a:pPr>
            <a:r>
              <a:rPr lang="en-GB" dirty="0"/>
              <a:t>Higher phase communism</a:t>
            </a:r>
          </a:p>
          <a:p>
            <a:pPr marL="0" indent="0">
              <a:buNone/>
            </a:pPr>
            <a:endParaRPr lang="en-GB" dirty="0"/>
          </a:p>
          <a:p>
            <a:pPr marL="0" indent="0">
              <a:buNone/>
            </a:pPr>
            <a:r>
              <a:rPr lang="en-GB" dirty="0"/>
              <a:t>	- ‘From each according to his ability to </a:t>
            </a:r>
            <a:r>
              <a:rPr lang="en-GB"/>
              <a:t>each according to his 		needs.’</a:t>
            </a:r>
            <a:endParaRPr lang="en-GB" dirty="0"/>
          </a:p>
        </p:txBody>
      </p:sp>
    </p:spTree>
    <p:extLst>
      <p:ext uri="{BB962C8B-B14F-4D97-AF65-F5344CB8AC3E}">
        <p14:creationId xmlns:p14="http://schemas.microsoft.com/office/powerpoint/2010/main" val="225308585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181</TotalTime>
  <Words>384</Words>
  <Application>Microsoft Office PowerPoint</Application>
  <PresentationFormat>Widescreen</PresentationFormat>
  <Paragraphs>40</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Karl Marx</vt:lpstr>
      <vt:lpstr>Theory of Alienation </vt:lpstr>
      <vt:lpstr>Alienation from the product of labour</vt:lpstr>
      <vt:lpstr>PowerPoint Presentation</vt:lpstr>
      <vt:lpstr>PowerPoint Presentation</vt:lpstr>
      <vt:lpstr>Alienation from the act of production</vt:lpstr>
      <vt:lpstr>Alienation from species-essence</vt:lpstr>
      <vt:lpstr>Alienation from other workers</vt:lpstr>
      <vt:lpstr>Capitalism, Socialism and Communism</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Karl Marx</dc:title>
  <dc:creator>Tristan Nash</dc:creator>
  <cp:lastModifiedBy>Tristan Nash</cp:lastModifiedBy>
  <cp:revision>12</cp:revision>
  <dcterms:created xsi:type="dcterms:W3CDTF">2018-05-03T20:54:41Z</dcterms:created>
  <dcterms:modified xsi:type="dcterms:W3CDTF">2020-02-25T05:38:59Z</dcterms:modified>
</cp:coreProperties>
</file>