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7" r:id="rId2"/>
    <p:sldId id="260" r:id="rId3"/>
    <p:sldId id="258" r:id="rId4"/>
    <p:sldId id="259" r:id="rId5"/>
    <p:sldId id="262"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vid Charles Williams (International Centre)" initials="DCW(C" lastIdx="1" clrIdx="0">
    <p:extLst>
      <p:ext uri="{19B8F6BF-5375-455C-9EA6-DF929625EA0E}">
        <p15:presenceInfo xmlns:p15="http://schemas.microsoft.com/office/powerpoint/2012/main" userId="S-1-5-21-809251214-2178901256-4152538893-2546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54" autoAdjust="0"/>
    <p:restoredTop sz="94660"/>
  </p:normalViewPr>
  <p:slideViewPr>
    <p:cSldViewPr snapToGrid="0">
      <p:cViewPr>
        <p:scale>
          <a:sx n="120" d="100"/>
          <a:sy n="120" d="100"/>
        </p:scale>
        <p:origin x="288" y="8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3-16T13:28:25.455"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0805AC-8F6C-49DE-8A9C-E9C8B9354044}" type="datetimeFigureOut">
              <a:rPr lang="en-GB" smtClean="0"/>
              <a:t>16/03/2022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5D7DDC-7BC3-4196-B8F6-C6BB2B2B5777}" type="slidenum">
              <a:rPr lang="en-GB" smtClean="0"/>
              <a:t>‹#›</a:t>
            </a:fld>
            <a:endParaRPr lang="en-GB"/>
          </a:p>
        </p:txBody>
      </p:sp>
    </p:spTree>
    <p:extLst>
      <p:ext uri="{BB962C8B-B14F-4D97-AF65-F5344CB8AC3E}">
        <p14:creationId xmlns:p14="http://schemas.microsoft.com/office/powerpoint/2010/main" val="1638117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3667227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5D7DDC-7BC3-4196-B8F6-C6BB2B2B5777}" type="slidenum">
              <a:rPr lang="en-GB" smtClean="0"/>
              <a:t>3</a:t>
            </a:fld>
            <a:endParaRPr lang="en-GB"/>
          </a:p>
        </p:txBody>
      </p:sp>
    </p:spTree>
    <p:extLst>
      <p:ext uri="{BB962C8B-B14F-4D97-AF65-F5344CB8AC3E}">
        <p14:creationId xmlns:p14="http://schemas.microsoft.com/office/powerpoint/2010/main" val="3141866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5D7DDC-7BC3-4196-B8F6-C6BB2B2B5777}" type="slidenum">
              <a:rPr lang="en-GB" smtClean="0"/>
              <a:t>6</a:t>
            </a:fld>
            <a:endParaRPr lang="en-GB"/>
          </a:p>
        </p:txBody>
      </p:sp>
    </p:spTree>
    <p:extLst>
      <p:ext uri="{BB962C8B-B14F-4D97-AF65-F5344CB8AC3E}">
        <p14:creationId xmlns:p14="http://schemas.microsoft.com/office/powerpoint/2010/main" val="2945269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DB97D7-16D3-4F85-B0D7-DC9DD1B9AE52}" type="datetime1">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888451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8A945E-63BC-4AF8-A109-7CCD69B4D5DD}" type="datetime1">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3288173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1376C85-B100-43B8-9E1E-A1DFB3F7AB69}" type="datetime1">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469261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8B643DC-F811-4687-A9BD-FBEE5CB8E84B}" type="datetime1">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214841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35278FD-A428-4FAD-8E54-F01F9670A902}" type="datetime1">
              <a:rPr lang="en-GB" smtClean="0"/>
              <a:t>16/03/2022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1452158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156577-891D-4B7E-B4CD-32408C47FC96}" type="datetime1">
              <a:rPr lang="en-GB" smtClean="0"/>
              <a:t>16/03/2022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4164151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50ECE6-A213-4850-82C6-9FA5070027F1}" type="datetime1">
              <a:rPr lang="en-GB" smtClean="0"/>
              <a:t>16/03/2022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607759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325207-7E77-492A-894F-EF7B3B099744}" type="datetime1">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1851749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497891D-D535-4010-ACB5-ECA430BE97C9}" type="datetime1">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459117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89F2C2-D799-47EA-88F9-142C7ED4B6EC}" type="datetime1">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4261630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E89A1B8-1EDC-4887-8291-3AF9CBAB614A}" type="datetime1">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EA433F-9544-46E2-824B-CD964FE0884A}" type="slidenum">
              <a:rPr lang="en-GB" smtClean="0"/>
              <a:t>‹#›</a:t>
            </a:fld>
            <a:endParaRPr lang="en-GB"/>
          </a:p>
        </p:txBody>
      </p:sp>
    </p:spTree>
    <p:extLst>
      <p:ext uri="{BB962C8B-B14F-4D97-AF65-F5344CB8AC3E}">
        <p14:creationId xmlns:p14="http://schemas.microsoft.com/office/powerpoint/2010/main" val="2783192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FBF67D-51A8-48AF-9ABB-A4A7770FB273}" type="datetime1">
              <a:rPr lang="en-GB" smtClean="0"/>
              <a:t>16/03/2022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EA433F-9544-46E2-824B-CD964FE0884A}" type="slidenum">
              <a:rPr lang="en-GB" smtClean="0"/>
              <a:t>‹#›</a:t>
            </a:fld>
            <a:endParaRPr lang="en-GB"/>
          </a:p>
        </p:txBody>
      </p:sp>
    </p:spTree>
    <p:extLst>
      <p:ext uri="{BB962C8B-B14F-4D97-AF65-F5344CB8AC3E}">
        <p14:creationId xmlns:p14="http://schemas.microsoft.com/office/powerpoint/2010/main" val="40733070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The importance of antonyms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0825403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are antonyms and why are they important?</a:t>
            </a:r>
          </a:p>
          <a:p>
            <a:r>
              <a:rPr lang="en-GB" dirty="0" smtClean="0"/>
              <a:t>Examples of antonyms</a:t>
            </a:r>
          </a:p>
          <a:p>
            <a:r>
              <a:rPr lang="en-GB" dirty="0" smtClean="0"/>
              <a:t>Antonyms in General </a:t>
            </a:r>
            <a:r>
              <a:rPr lang="en-GB" dirty="0" smtClean="0"/>
              <a:t>English </a:t>
            </a:r>
          </a:p>
          <a:p>
            <a:r>
              <a:rPr lang="en-GB" dirty="0"/>
              <a:t>Antonyms in the Academic Word List (AWL)</a:t>
            </a:r>
          </a:p>
          <a:p>
            <a:endParaRPr lang="en-GB" dirty="0" smtClean="0"/>
          </a:p>
        </p:txBody>
      </p:sp>
      <p:sp>
        <p:nvSpPr>
          <p:cNvPr id="4" name="Slide Number Placeholder 3"/>
          <p:cNvSpPr>
            <a:spLocks noGrp="1"/>
          </p:cNvSpPr>
          <p:nvPr>
            <p:ph type="sldNum" sz="quarter" idx="12"/>
          </p:nvPr>
        </p:nvSpPr>
        <p:spPr/>
        <p:txBody>
          <a:bodyPr/>
          <a:lstStyle/>
          <a:p>
            <a:fld id="{A5453B54-228C-40DE-9709-0FC3AFF530A8}" type="slidenum">
              <a:rPr lang="en-GB" smtClean="0"/>
              <a:t>2</a:t>
            </a:fld>
            <a:endParaRPr lang="en-GB"/>
          </a:p>
        </p:txBody>
      </p:sp>
    </p:spTree>
    <p:extLst>
      <p:ext uri="{BB962C8B-B14F-4D97-AF65-F5344CB8AC3E}">
        <p14:creationId xmlns:p14="http://schemas.microsoft.com/office/powerpoint/2010/main" val="7888317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antonyms and why are they important ?</a:t>
            </a:r>
            <a:endParaRPr lang="en-GB" dirty="0"/>
          </a:p>
        </p:txBody>
      </p:sp>
      <p:sp>
        <p:nvSpPr>
          <p:cNvPr id="3" name="Content Placeholder 2"/>
          <p:cNvSpPr>
            <a:spLocks noGrp="1"/>
          </p:cNvSpPr>
          <p:nvPr>
            <p:ph idx="1"/>
          </p:nvPr>
        </p:nvSpPr>
        <p:spPr/>
        <p:txBody>
          <a:bodyPr>
            <a:noAutofit/>
          </a:bodyPr>
          <a:lstStyle/>
          <a:p>
            <a:r>
              <a:rPr lang="en-GB" sz="1600" dirty="0" smtClean="0"/>
              <a:t>Antonyms provide the opposite meaning to words, e.g. big/small, dark/light, happy/sad, tall/short</a:t>
            </a:r>
          </a:p>
          <a:p>
            <a:r>
              <a:rPr lang="en-GB" sz="1600" dirty="0" smtClean="0"/>
              <a:t>Sometimes the antonym is a completely new word to the original (as in the simple examples above)</a:t>
            </a:r>
          </a:p>
          <a:p>
            <a:r>
              <a:rPr lang="en-GB" sz="1600" dirty="0" smtClean="0"/>
              <a:t>However, it is very common to see a small particle called a prefix added to the beginning of the original word  and this has the effect of changing the meaning to the complete opposite</a:t>
            </a:r>
          </a:p>
          <a:p>
            <a:r>
              <a:rPr lang="en-GB" sz="1600" dirty="0" smtClean="0"/>
              <a:t>Antonyms can be created for the main parts of speech (but not to any word) as shown below:-</a:t>
            </a:r>
          </a:p>
          <a:p>
            <a:pPr lvl="1"/>
            <a:r>
              <a:rPr lang="en-GB" sz="1600" dirty="0" smtClean="0"/>
              <a:t>With NOUNS – e.g. advantage/disadvantage (uses the prefix dis-)</a:t>
            </a:r>
          </a:p>
          <a:p>
            <a:pPr lvl="1"/>
            <a:r>
              <a:rPr lang="en-GB" sz="1600" dirty="0" smtClean="0"/>
              <a:t>With VERBS –  e.g. construct/deconstruct (uses the prefix de-)</a:t>
            </a:r>
          </a:p>
          <a:p>
            <a:pPr lvl="1"/>
            <a:r>
              <a:rPr lang="en-GB" sz="1600" dirty="0" smtClean="0"/>
              <a:t>With ADJECTIVES – e.g. necessary/unnecessary (uses the prefix un-)</a:t>
            </a:r>
          </a:p>
          <a:p>
            <a:r>
              <a:rPr lang="en-GB" sz="1600" dirty="0" smtClean="0"/>
              <a:t>Antonyms can also apply to some ADVERBS but the result is usually a new word, e.g. quickly/slowly, </a:t>
            </a:r>
          </a:p>
          <a:p>
            <a:r>
              <a:rPr lang="en-GB" sz="1600" dirty="0" smtClean="0"/>
              <a:t>Thus, if they can applied to the main parts of speech then they are important because they can serve as an additional tool when the writer is trying to paraphrase an original text </a:t>
            </a:r>
            <a:endParaRPr lang="en-GB" sz="1600" dirty="0"/>
          </a:p>
        </p:txBody>
      </p:sp>
      <p:sp>
        <p:nvSpPr>
          <p:cNvPr id="4" name="Slide Number Placeholder 3"/>
          <p:cNvSpPr>
            <a:spLocks noGrp="1"/>
          </p:cNvSpPr>
          <p:nvPr>
            <p:ph type="sldNum" sz="quarter" idx="12"/>
          </p:nvPr>
        </p:nvSpPr>
        <p:spPr/>
        <p:txBody>
          <a:bodyPr/>
          <a:lstStyle/>
          <a:p>
            <a:fld id="{A5453B54-228C-40DE-9709-0FC3AFF530A8}" type="slidenum">
              <a:rPr lang="en-GB" smtClean="0"/>
              <a:t>3</a:t>
            </a:fld>
            <a:endParaRPr lang="en-GB"/>
          </a:p>
        </p:txBody>
      </p:sp>
    </p:spTree>
    <p:extLst>
      <p:ext uri="{BB962C8B-B14F-4D97-AF65-F5344CB8AC3E}">
        <p14:creationId xmlns:p14="http://schemas.microsoft.com/office/powerpoint/2010/main" val="396275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antonyms</a:t>
            </a:r>
            <a:endParaRPr lang="en-GB" dirty="0"/>
          </a:p>
        </p:txBody>
      </p:sp>
      <p:graphicFrame>
        <p:nvGraphicFramePr>
          <p:cNvPr id="7" name="Content Placeholder 6"/>
          <p:cNvGraphicFramePr>
            <a:graphicFrameLocks noGrp="1"/>
          </p:cNvGraphicFramePr>
          <p:nvPr>
            <p:ph idx="1"/>
            <p:extLst/>
          </p:nvPr>
        </p:nvGraphicFramePr>
        <p:xfrm>
          <a:off x="838200" y="1825625"/>
          <a:ext cx="10515600" cy="4450080"/>
        </p:xfrm>
        <a:graphic>
          <a:graphicData uri="http://schemas.openxmlformats.org/drawingml/2006/table">
            <a:tbl>
              <a:tblPr firstRow="1" bandRow="1">
                <a:tableStyleId>{5C22544A-7EE6-4342-B048-85BDC9FD1C3A}</a:tableStyleId>
              </a:tblPr>
              <a:tblGrid>
                <a:gridCol w="1752600"/>
                <a:gridCol w="1752600"/>
                <a:gridCol w="1752600"/>
                <a:gridCol w="5257800"/>
              </a:tblGrid>
              <a:tr h="370840">
                <a:tc>
                  <a:txBody>
                    <a:bodyPr/>
                    <a:lstStyle/>
                    <a:p>
                      <a:r>
                        <a:rPr lang="en-GB" dirty="0" smtClean="0"/>
                        <a:t>KEY WORD</a:t>
                      </a:r>
                      <a:endParaRPr lang="en-GB" dirty="0"/>
                    </a:p>
                  </a:txBody>
                  <a:tcPr/>
                </a:tc>
                <a:tc>
                  <a:txBody>
                    <a:bodyPr/>
                    <a:lstStyle/>
                    <a:p>
                      <a:r>
                        <a:rPr lang="en-GB" dirty="0" smtClean="0"/>
                        <a:t>ANTONYM</a:t>
                      </a:r>
                      <a:endParaRPr lang="en-GB" dirty="0"/>
                    </a:p>
                  </a:txBody>
                  <a:tcPr/>
                </a:tc>
                <a:tc>
                  <a:txBody>
                    <a:bodyPr/>
                    <a:lstStyle/>
                    <a:p>
                      <a:r>
                        <a:rPr lang="en-GB" dirty="0" smtClean="0"/>
                        <a:t>PREFIX</a:t>
                      </a:r>
                      <a:endParaRPr lang="en-GB" dirty="0"/>
                    </a:p>
                  </a:txBody>
                  <a:tcPr/>
                </a:tc>
                <a:tc>
                  <a:txBody>
                    <a:bodyPr/>
                    <a:lstStyle/>
                    <a:p>
                      <a:r>
                        <a:rPr lang="en-GB" dirty="0" smtClean="0"/>
                        <a:t>NOTES on this table</a:t>
                      </a:r>
                      <a:endParaRPr lang="en-GB" dirty="0"/>
                    </a:p>
                  </a:txBody>
                  <a:tcPr/>
                </a:tc>
              </a:tr>
              <a:tr h="370840">
                <a:tc>
                  <a:txBody>
                    <a:bodyPr/>
                    <a:lstStyle/>
                    <a:p>
                      <a:endParaRPr lang="en-GB" dirty="0"/>
                    </a:p>
                  </a:txBody>
                  <a:tcPr/>
                </a:tc>
                <a:tc>
                  <a:txBody>
                    <a:bodyPr/>
                    <a:lstStyle/>
                    <a:p>
                      <a:endParaRPr lang="en-GB"/>
                    </a:p>
                  </a:txBody>
                  <a:tcPr/>
                </a:tc>
                <a:tc>
                  <a:txBody>
                    <a:bodyPr/>
                    <a:lstStyle/>
                    <a:p>
                      <a:endParaRPr lang="en-GB"/>
                    </a:p>
                  </a:txBody>
                  <a:tcPr/>
                </a:tc>
                <a:tc rowSpan="11">
                  <a:txBody>
                    <a:bodyPr/>
                    <a:lstStyle/>
                    <a:p>
                      <a:pPr algn="just"/>
                      <a:r>
                        <a:rPr lang="en-GB" dirty="0" smtClean="0"/>
                        <a:t>As can be seen from this table it sometimes necessary to use a prefix to create the opposite meaning to a key word in your academic writing. There are also many examples of prefixes that can be applied but only six are shown here, i.e. dis-/de-/I-/un-/under/ and </a:t>
                      </a:r>
                      <a:r>
                        <a:rPr lang="en-GB" dirty="0" err="1" smtClean="0"/>
                        <a:t>Im</a:t>
                      </a:r>
                      <a:r>
                        <a:rPr lang="en-GB" dirty="0" smtClean="0"/>
                        <a:t>-</a:t>
                      </a:r>
                    </a:p>
                    <a:p>
                      <a:pPr algn="just"/>
                      <a:endParaRPr lang="en-GB" dirty="0" smtClean="0"/>
                    </a:p>
                    <a:p>
                      <a:pPr algn="just"/>
                      <a:r>
                        <a:rPr lang="en-GB" dirty="0" smtClean="0"/>
                        <a:t>To find out more about prefixes refer to the recorded lecture on them. As can be seen opposite, they can be applied to nouns (disagreement), verbs (deconstruct, underestimate) and adjectives (illogical, unnecessary, impossible).</a:t>
                      </a:r>
                    </a:p>
                    <a:p>
                      <a:pPr algn="just"/>
                      <a:endParaRPr lang="en-GB" dirty="0" smtClean="0"/>
                    </a:p>
                    <a:p>
                      <a:pPr algn="just"/>
                      <a:r>
                        <a:rPr lang="en-GB" dirty="0" smtClean="0"/>
                        <a:t>Antonyms can also be used when paraphrasing (see Lecture on </a:t>
                      </a:r>
                      <a:r>
                        <a:rPr lang="en-GB" b="1" i="1" u="sng" dirty="0" smtClean="0"/>
                        <a:t>prefixes</a:t>
                      </a:r>
                      <a:r>
                        <a:rPr lang="en-GB" dirty="0" smtClean="0"/>
                        <a:t> and on </a:t>
                      </a:r>
                      <a:r>
                        <a:rPr lang="en-GB" b="1" i="1" u="sng" dirty="0" smtClean="0"/>
                        <a:t>paraphrasing</a:t>
                      </a:r>
                      <a:r>
                        <a:rPr lang="en-GB" dirty="0" smtClean="0"/>
                        <a:t>)  </a:t>
                      </a:r>
                      <a:endParaRPr lang="en-GB" dirty="0"/>
                    </a:p>
                  </a:txBody>
                  <a:tcPr/>
                </a:tc>
              </a:tr>
              <a:tr h="370840">
                <a:tc>
                  <a:txBody>
                    <a:bodyPr/>
                    <a:lstStyle/>
                    <a:p>
                      <a:r>
                        <a:rPr lang="en-GB" dirty="0" smtClean="0"/>
                        <a:t>Agreement</a:t>
                      </a:r>
                      <a:endParaRPr lang="en-GB" dirty="0"/>
                    </a:p>
                  </a:txBody>
                  <a:tcPr/>
                </a:tc>
                <a:tc>
                  <a:txBody>
                    <a:bodyPr/>
                    <a:lstStyle/>
                    <a:p>
                      <a:r>
                        <a:rPr lang="en-GB" dirty="0" smtClean="0"/>
                        <a:t>Disagreement</a:t>
                      </a:r>
                      <a:endParaRPr lang="en-GB" dirty="0"/>
                    </a:p>
                  </a:txBody>
                  <a:tcPr/>
                </a:tc>
                <a:tc>
                  <a:txBody>
                    <a:bodyPr/>
                    <a:lstStyle/>
                    <a:p>
                      <a:r>
                        <a:rPr lang="en-GB" dirty="0" smtClean="0"/>
                        <a:t>Dis-</a:t>
                      </a:r>
                      <a:endParaRPr lang="en-GB" dirty="0"/>
                    </a:p>
                  </a:txBody>
                  <a:tcPr/>
                </a:tc>
                <a:tc vMerge="1">
                  <a:txBody>
                    <a:bodyPr/>
                    <a:lstStyle/>
                    <a:p>
                      <a:endParaRPr lang="en-GB"/>
                    </a:p>
                  </a:txBody>
                  <a:tcPr/>
                </a:tc>
              </a:tr>
              <a:tr h="370840">
                <a:tc>
                  <a:txBody>
                    <a:bodyPr/>
                    <a:lstStyle/>
                    <a:p>
                      <a:r>
                        <a:rPr lang="en-GB" dirty="0" smtClean="0"/>
                        <a:t>Benefits</a:t>
                      </a:r>
                      <a:endParaRPr lang="en-GB" dirty="0"/>
                    </a:p>
                  </a:txBody>
                  <a:tcPr/>
                </a:tc>
                <a:tc>
                  <a:txBody>
                    <a:bodyPr/>
                    <a:lstStyle/>
                    <a:p>
                      <a:r>
                        <a:rPr lang="en-GB" dirty="0" smtClean="0"/>
                        <a:t>Detriments</a:t>
                      </a:r>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Construct</a:t>
                      </a:r>
                      <a:endParaRPr lang="en-GB" dirty="0"/>
                    </a:p>
                  </a:txBody>
                  <a:tcPr/>
                </a:tc>
                <a:tc>
                  <a:txBody>
                    <a:bodyPr/>
                    <a:lstStyle/>
                    <a:p>
                      <a:r>
                        <a:rPr lang="en-GB" dirty="0" smtClean="0"/>
                        <a:t>Deconstruct</a:t>
                      </a:r>
                      <a:endParaRPr lang="en-GB" dirty="0"/>
                    </a:p>
                  </a:txBody>
                  <a:tcPr/>
                </a:tc>
                <a:tc>
                  <a:txBody>
                    <a:bodyPr/>
                    <a:lstStyle/>
                    <a:p>
                      <a:r>
                        <a:rPr lang="en-GB" dirty="0" smtClean="0"/>
                        <a:t>De-</a:t>
                      </a:r>
                      <a:endParaRPr lang="en-GB" dirty="0"/>
                    </a:p>
                  </a:txBody>
                  <a:tcPr/>
                </a:tc>
                <a:tc vMerge="1">
                  <a:txBody>
                    <a:bodyPr/>
                    <a:lstStyle/>
                    <a:p>
                      <a:endParaRPr lang="en-GB"/>
                    </a:p>
                  </a:txBody>
                  <a:tcPr/>
                </a:tc>
              </a:tr>
              <a:tr h="370840">
                <a:tc>
                  <a:txBody>
                    <a:bodyPr/>
                    <a:lstStyle/>
                    <a:p>
                      <a:r>
                        <a:rPr lang="en-GB" dirty="0" smtClean="0"/>
                        <a:t>Internal</a:t>
                      </a:r>
                      <a:endParaRPr lang="en-GB" dirty="0"/>
                    </a:p>
                  </a:txBody>
                  <a:tcPr/>
                </a:tc>
                <a:tc>
                  <a:txBody>
                    <a:bodyPr/>
                    <a:lstStyle/>
                    <a:p>
                      <a:r>
                        <a:rPr lang="en-GB" dirty="0" smtClean="0"/>
                        <a:t>External</a:t>
                      </a:r>
                      <a:endParaRPr lang="en-GB" dirty="0"/>
                    </a:p>
                  </a:txBody>
                  <a:tcPr/>
                </a:tc>
                <a:tc>
                  <a:txBody>
                    <a:bodyPr/>
                    <a:lstStyle/>
                    <a:p>
                      <a:endParaRPr lang="en-GB"/>
                    </a:p>
                  </a:txBody>
                  <a:tcPr/>
                </a:tc>
                <a:tc vMerge="1">
                  <a:txBody>
                    <a:bodyPr/>
                    <a:lstStyle/>
                    <a:p>
                      <a:endParaRPr lang="en-GB"/>
                    </a:p>
                  </a:txBody>
                  <a:tcPr/>
                </a:tc>
              </a:tr>
              <a:tr h="370840">
                <a:tc>
                  <a:txBody>
                    <a:bodyPr/>
                    <a:lstStyle/>
                    <a:p>
                      <a:r>
                        <a:rPr lang="en-GB" dirty="0" smtClean="0"/>
                        <a:t>Logical </a:t>
                      </a:r>
                      <a:endParaRPr lang="en-GB" dirty="0"/>
                    </a:p>
                  </a:txBody>
                  <a:tcPr/>
                </a:tc>
                <a:tc>
                  <a:txBody>
                    <a:bodyPr/>
                    <a:lstStyle/>
                    <a:p>
                      <a:r>
                        <a:rPr lang="en-GB" dirty="0" smtClean="0"/>
                        <a:t>Illogical</a:t>
                      </a:r>
                      <a:endParaRPr lang="en-GB" dirty="0"/>
                    </a:p>
                  </a:txBody>
                  <a:tcPr/>
                </a:tc>
                <a:tc>
                  <a:txBody>
                    <a:bodyPr/>
                    <a:lstStyle/>
                    <a:p>
                      <a:r>
                        <a:rPr lang="en-GB" dirty="0" smtClean="0"/>
                        <a:t>I-</a:t>
                      </a:r>
                      <a:endParaRPr lang="en-GB" dirty="0"/>
                    </a:p>
                  </a:txBody>
                  <a:tcPr/>
                </a:tc>
                <a:tc vMerge="1">
                  <a:txBody>
                    <a:bodyPr/>
                    <a:lstStyle/>
                    <a:p>
                      <a:endParaRPr lang="en-GB"/>
                    </a:p>
                  </a:txBody>
                  <a:tcPr/>
                </a:tc>
              </a:tr>
              <a:tr h="370840">
                <a:tc>
                  <a:txBody>
                    <a:bodyPr/>
                    <a:lstStyle/>
                    <a:p>
                      <a:r>
                        <a:rPr lang="en-GB" dirty="0" smtClean="0"/>
                        <a:t>Necessary</a:t>
                      </a:r>
                      <a:endParaRPr lang="en-GB" dirty="0"/>
                    </a:p>
                  </a:txBody>
                  <a:tcPr/>
                </a:tc>
                <a:tc>
                  <a:txBody>
                    <a:bodyPr/>
                    <a:lstStyle/>
                    <a:p>
                      <a:r>
                        <a:rPr lang="en-GB" dirty="0" smtClean="0"/>
                        <a:t>Unnecessary</a:t>
                      </a:r>
                      <a:endParaRPr lang="en-GB" dirty="0"/>
                    </a:p>
                  </a:txBody>
                  <a:tcPr/>
                </a:tc>
                <a:tc>
                  <a:txBody>
                    <a:bodyPr/>
                    <a:lstStyle/>
                    <a:p>
                      <a:r>
                        <a:rPr lang="en-GB" dirty="0" smtClean="0"/>
                        <a:t>Un-</a:t>
                      </a:r>
                      <a:endParaRPr lang="en-GB" dirty="0"/>
                    </a:p>
                  </a:txBody>
                  <a:tcPr/>
                </a:tc>
                <a:tc vMerge="1">
                  <a:txBody>
                    <a:bodyPr/>
                    <a:lstStyle/>
                    <a:p>
                      <a:endParaRPr lang="en-GB"/>
                    </a:p>
                  </a:txBody>
                  <a:tcPr/>
                </a:tc>
              </a:tr>
              <a:tr h="370840">
                <a:tc>
                  <a:txBody>
                    <a:bodyPr/>
                    <a:lstStyle/>
                    <a:p>
                      <a:r>
                        <a:rPr lang="en-GB" dirty="0" smtClean="0"/>
                        <a:t>Objective</a:t>
                      </a:r>
                      <a:endParaRPr lang="en-GB" dirty="0"/>
                    </a:p>
                  </a:txBody>
                  <a:tcPr/>
                </a:tc>
                <a:tc>
                  <a:txBody>
                    <a:bodyPr/>
                    <a:lstStyle/>
                    <a:p>
                      <a:r>
                        <a:rPr lang="en-GB" dirty="0" smtClean="0"/>
                        <a:t>Subjective</a:t>
                      </a:r>
                      <a:endParaRPr lang="en-GB" dirty="0"/>
                    </a:p>
                  </a:txBody>
                  <a:tcPr/>
                </a:tc>
                <a:tc>
                  <a:txBody>
                    <a:bodyPr/>
                    <a:lstStyle/>
                    <a:p>
                      <a:endParaRPr lang="en-GB" dirty="0"/>
                    </a:p>
                  </a:txBody>
                  <a:tcPr/>
                </a:tc>
                <a:tc vMerge="1">
                  <a:txBody>
                    <a:bodyPr/>
                    <a:lstStyle/>
                    <a:p>
                      <a:endParaRPr lang="en-GB"/>
                    </a:p>
                  </a:txBody>
                  <a:tcPr/>
                </a:tc>
              </a:tr>
              <a:tr h="370840">
                <a:tc>
                  <a:txBody>
                    <a:bodyPr/>
                    <a:lstStyle/>
                    <a:p>
                      <a:r>
                        <a:rPr lang="en-GB" dirty="0" smtClean="0"/>
                        <a:t>Overestimate</a:t>
                      </a:r>
                      <a:endParaRPr lang="en-GB" dirty="0"/>
                    </a:p>
                  </a:txBody>
                  <a:tcPr/>
                </a:tc>
                <a:tc>
                  <a:txBody>
                    <a:bodyPr/>
                    <a:lstStyle/>
                    <a:p>
                      <a:r>
                        <a:rPr lang="en-GB" dirty="0" smtClean="0"/>
                        <a:t>Underestimate</a:t>
                      </a:r>
                      <a:endParaRPr lang="en-GB" dirty="0"/>
                    </a:p>
                  </a:txBody>
                  <a:tcPr/>
                </a:tc>
                <a:tc>
                  <a:txBody>
                    <a:bodyPr/>
                    <a:lstStyle/>
                    <a:p>
                      <a:r>
                        <a:rPr lang="en-GB" dirty="0" smtClean="0"/>
                        <a:t>Under-</a:t>
                      </a:r>
                      <a:endParaRPr lang="en-GB" dirty="0"/>
                    </a:p>
                  </a:txBody>
                  <a:tcPr/>
                </a:tc>
                <a:tc vMerge="1">
                  <a:txBody>
                    <a:bodyPr/>
                    <a:lstStyle/>
                    <a:p>
                      <a:endParaRPr lang="en-GB"/>
                    </a:p>
                  </a:txBody>
                  <a:tcPr/>
                </a:tc>
              </a:tr>
              <a:tr h="370840">
                <a:tc>
                  <a:txBody>
                    <a:bodyPr/>
                    <a:lstStyle/>
                    <a:p>
                      <a:r>
                        <a:rPr lang="en-GB" dirty="0" smtClean="0"/>
                        <a:t>Possible</a:t>
                      </a:r>
                      <a:endParaRPr lang="en-GB" dirty="0"/>
                    </a:p>
                  </a:txBody>
                  <a:tcPr/>
                </a:tc>
                <a:tc>
                  <a:txBody>
                    <a:bodyPr/>
                    <a:lstStyle/>
                    <a:p>
                      <a:r>
                        <a:rPr lang="en-GB" dirty="0" smtClean="0"/>
                        <a:t>Impossible</a:t>
                      </a:r>
                      <a:endParaRPr lang="en-GB" dirty="0"/>
                    </a:p>
                  </a:txBody>
                  <a:tcPr/>
                </a:tc>
                <a:tc>
                  <a:txBody>
                    <a:bodyPr/>
                    <a:lstStyle/>
                    <a:p>
                      <a:r>
                        <a:rPr lang="en-GB" dirty="0" err="1" smtClean="0"/>
                        <a:t>Im</a:t>
                      </a:r>
                      <a:r>
                        <a:rPr lang="en-GB" dirty="0" smtClean="0"/>
                        <a:t>-</a:t>
                      </a:r>
                      <a:endParaRPr lang="en-GB" dirty="0"/>
                    </a:p>
                  </a:txBody>
                  <a:tcPr/>
                </a:tc>
                <a:tc vMerge="1">
                  <a:txBody>
                    <a:bodyPr/>
                    <a:lstStyle/>
                    <a:p>
                      <a:endParaRPr lang="en-GB"/>
                    </a:p>
                  </a:txBody>
                  <a:tcPr/>
                </a:tc>
              </a:tr>
              <a:tr h="370840">
                <a:tc>
                  <a:txBody>
                    <a:bodyPr/>
                    <a:lstStyle/>
                    <a:p>
                      <a:r>
                        <a:rPr lang="en-GB" dirty="0" smtClean="0"/>
                        <a:t>Subjective</a:t>
                      </a:r>
                      <a:endParaRPr lang="en-GB" dirty="0"/>
                    </a:p>
                  </a:txBody>
                  <a:tcPr/>
                </a:tc>
                <a:tc>
                  <a:txBody>
                    <a:bodyPr/>
                    <a:lstStyle/>
                    <a:p>
                      <a:r>
                        <a:rPr lang="en-GB" dirty="0" smtClean="0"/>
                        <a:t>Objective</a:t>
                      </a:r>
                      <a:endParaRPr lang="en-GB" dirty="0"/>
                    </a:p>
                  </a:txBody>
                  <a:tcPr/>
                </a:tc>
                <a:tc>
                  <a:txBody>
                    <a:bodyPr/>
                    <a:lstStyle/>
                    <a:p>
                      <a:endParaRPr lang="en-GB" dirty="0"/>
                    </a:p>
                  </a:txBody>
                  <a:tcPr/>
                </a:tc>
                <a:tc vMerge="1">
                  <a:txBody>
                    <a:bodyPr/>
                    <a:lstStyle/>
                    <a:p>
                      <a:endParaRPr lang="en-GB"/>
                    </a:p>
                  </a:txBody>
                  <a:tcPr/>
                </a:tc>
              </a:tr>
            </a:tbl>
          </a:graphicData>
        </a:graphic>
      </p:graphicFrame>
      <p:sp>
        <p:nvSpPr>
          <p:cNvPr id="4" name="Slide Number Placeholder 3"/>
          <p:cNvSpPr>
            <a:spLocks noGrp="1"/>
          </p:cNvSpPr>
          <p:nvPr>
            <p:ph type="sldNum" sz="quarter" idx="12"/>
          </p:nvPr>
        </p:nvSpPr>
        <p:spPr/>
        <p:txBody>
          <a:bodyPr/>
          <a:lstStyle/>
          <a:p>
            <a:fld id="{A5453B54-228C-40DE-9709-0FC3AFF530A8}" type="slidenum">
              <a:rPr lang="en-GB" smtClean="0"/>
              <a:t>4</a:t>
            </a:fld>
            <a:endParaRPr lang="en-GB"/>
          </a:p>
        </p:txBody>
      </p:sp>
    </p:spTree>
    <p:extLst>
      <p:ext uri="{BB962C8B-B14F-4D97-AF65-F5344CB8AC3E}">
        <p14:creationId xmlns:p14="http://schemas.microsoft.com/office/powerpoint/2010/main" val="8793511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Antonyms of the GSL (General Service List)</a:t>
            </a:r>
            <a:endParaRPr lang="en-GB" dirty="0"/>
          </a:p>
        </p:txBody>
      </p:sp>
      <p:sp>
        <p:nvSpPr>
          <p:cNvPr id="3" name="Content Placeholder 2"/>
          <p:cNvSpPr>
            <a:spLocks noGrp="1"/>
          </p:cNvSpPr>
          <p:nvPr>
            <p:ph sz="half" idx="1"/>
          </p:nvPr>
        </p:nvSpPr>
        <p:spPr>
          <a:xfrm>
            <a:off x="838200" y="1825625"/>
            <a:ext cx="5181600" cy="4351338"/>
          </a:xfrm>
        </p:spPr>
        <p:txBody>
          <a:bodyPr>
            <a:normAutofit fontScale="92500" lnSpcReduction="10000"/>
          </a:bodyPr>
          <a:lstStyle/>
          <a:p>
            <a:r>
              <a:rPr lang="en-GB" sz="2200" dirty="0" smtClean="0"/>
              <a:t>Antonyms created using new words</a:t>
            </a:r>
            <a:endParaRPr lang="en-GB" sz="2200" dirty="0"/>
          </a:p>
          <a:p>
            <a:pPr lvl="1"/>
            <a:r>
              <a:rPr lang="en-GB" sz="2200" dirty="0" smtClean="0"/>
              <a:t>High/Low</a:t>
            </a:r>
          </a:p>
          <a:p>
            <a:pPr lvl="1"/>
            <a:r>
              <a:rPr lang="en-GB" sz="2200" dirty="0" smtClean="0"/>
              <a:t>General/Specific</a:t>
            </a:r>
          </a:p>
          <a:p>
            <a:pPr lvl="1"/>
            <a:r>
              <a:rPr lang="en-GB" sz="2200" dirty="0" smtClean="0"/>
              <a:t>Leave/Arrive</a:t>
            </a:r>
          </a:p>
          <a:p>
            <a:pPr lvl="1"/>
            <a:r>
              <a:rPr lang="en-GB" sz="2200" dirty="0" smtClean="0"/>
              <a:t>Large/Small</a:t>
            </a:r>
          </a:p>
          <a:p>
            <a:pPr lvl="1"/>
            <a:r>
              <a:rPr lang="en-GB" sz="2200" dirty="0" smtClean="0"/>
              <a:t>Open/Close</a:t>
            </a:r>
          </a:p>
          <a:p>
            <a:pPr lvl="1"/>
            <a:r>
              <a:rPr lang="en-GB" sz="2200" dirty="0" smtClean="0"/>
              <a:t>Follow/Lead</a:t>
            </a:r>
          </a:p>
          <a:p>
            <a:pPr lvl="1"/>
            <a:r>
              <a:rPr lang="en-GB" sz="2200" dirty="0" smtClean="0"/>
              <a:t>Early/Late</a:t>
            </a:r>
          </a:p>
          <a:p>
            <a:pPr lvl="1"/>
            <a:r>
              <a:rPr lang="en-GB" sz="2200" dirty="0" smtClean="0"/>
              <a:t>Question/Answer</a:t>
            </a:r>
            <a:endParaRPr lang="en-GB" sz="2200" dirty="0"/>
          </a:p>
          <a:p>
            <a:pPr lvl="1"/>
            <a:r>
              <a:rPr lang="en-GB" sz="2200" dirty="0"/>
              <a:t>True/False</a:t>
            </a:r>
          </a:p>
          <a:p>
            <a:pPr lvl="1"/>
            <a:r>
              <a:rPr lang="en-GB" sz="2200" dirty="0" smtClean="0"/>
              <a:t>Strong/Weak</a:t>
            </a:r>
            <a:endParaRPr lang="en-GB" sz="2200" dirty="0"/>
          </a:p>
          <a:p>
            <a:pPr lvl="1"/>
            <a:r>
              <a:rPr lang="en-GB" sz="2200" dirty="0" smtClean="0"/>
              <a:t>Teach/Learn</a:t>
            </a:r>
            <a:endParaRPr lang="en-GB" sz="2200" dirty="0"/>
          </a:p>
          <a:p>
            <a:pPr lvl="1"/>
            <a:r>
              <a:rPr lang="en-GB" sz="2200" dirty="0" smtClean="0"/>
              <a:t>Private/Public</a:t>
            </a:r>
            <a:endParaRPr lang="en-GB" sz="2200" dirty="0"/>
          </a:p>
          <a:p>
            <a:pPr lvl="1"/>
            <a:r>
              <a:rPr lang="en-GB" sz="2200" dirty="0" smtClean="0"/>
              <a:t>Inside/Outside</a:t>
            </a:r>
            <a:endParaRPr lang="en-GB" sz="2200" dirty="0"/>
          </a:p>
          <a:p>
            <a:pPr lvl="1"/>
            <a:endParaRPr lang="en-GB" sz="1800" dirty="0" smtClean="0"/>
          </a:p>
          <a:p>
            <a:endParaRPr lang="en-GB" dirty="0" smtClean="0"/>
          </a:p>
          <a:p>
            <a:endParaRPr lang="en-GB" dirty="0" smtClean="0"/>
          </a:p>
          <a:p>
            <a:endParaRPr lang="en-GB" dirty="0" smtClean="0"/>
          </a:p>
          <a:p>
            <a:endParaRPr lang="en-GB" dirty="0" smtClean="0"/>
          </a:p>
          <a:p>
            <a:endParaRPr lang="en-GB" dirty="0"/>
          </a:p>
        </p:txBody>
      </p:sp>
      <p:sp>
        <p:nvSpPr>
          <p:cNvPr id="4" name="Content Placeholder 3"/>
          <p:cNvSpPr>
            <a:spLocks noGrp="1"/>
          </p:cNvSpPr>
          <p:nvPr>
            <p:ph sz="half" idx="2"/>
          </p:nvPr>
        </p:nvSpPr>
        <p:spPr/>
        <p:txBody>
          <a:bodyPr>
            <a:normAutofit fontScale="92500" lnSpcReduction="10000"/>
          </a:bodyPr>
          <a:lstStyle/>
          <a:p>
            <a:r>
              <a:rPr lang="en-GB" sz="2200" dirty="0" smtClean="0"/>
              <a:t>Antonyms created using prefixes</a:t>
            </a:r>
          </a:p>
          <a:p>
            <a:pPr lvl="1"/>
            <a:r>
              <a:rPr lang="en-GB" sz="2200" dirty="0" smtClean="0"/>
              <a:t>Respect/Disrespect (dis-)</a:t>
            </a:r>
          </a:p>
          <a:p>
            <a:pPr lvl="1"/>
            <a:r>
              <a:rPr lang="en-GB" sz="2200" dirty="0" smtClean="0"/>
              <a:t>Practical/Impractical (</a:t>
            </a:r>
            <a:r>
              <a:rPr lang="en-GB" sz="2200" dirty="0" err="1" smtClean="0"/>
              <a:t>im</a:t>
            </a:r>
            <a:r>
              <a:rPr lang="en-GB" sz="2200" dirty="0" smtClean="0"/>
              <a:t>-)</a:t>
            </a:r>
          </a:p>
          <a:p>
            <a:pPr lvl="1"/>
            <a:r>
              <a:rPr lang="en-GB" sz="2200" dirty="0" smtClean="0"/>
              <a:t>Official/Unofficial (un-)</a:t>
            </a:r>
          </a:p>
          <a:p>
            <a:pPr lvl="1"/>
            <a:r>
              <a:rPr lang="en-GB" sz="2200" dirty="0" smtClean="0"/>
              <a:t>Dependent/Independent (in-)</a:t>
            </a:r>
          </a:p>
          <a:p>
            <a:pPr lvl="1"/>
            <a:r>
              <a:rPr lang="en-GB" sz="2200" dirty="0" smtClean="0"/>
              <a:t>Behave/Misbehave (</a:t>
            </a:r>
            <a:r>
              <a:rPr lang="en-GB" sz="2200" dirty="0" err="1" smtClean="0"/>
              <a:t>mis</a:t>
            </a:r>
            <a:r>
              <a:rPr lang="en-GB" sz="2200" dirty="0" smtClean="0"/>
              <a:t>-)</a:t>
            </a:r>
          </a:p>
          <a:p>
            <a:pPr lvl="1"/>
            <a:r>
              <a:rPr lang="en-GB" sz="2200" dirty="0" smtClean="0"/>
              <a:t>Ordinary/Extraordinary (extra-)</a:t>
            </a:r>
          </a:p>
          <a:p>
            <a:pPr lvl="1"/>
            <a:endParaRPr lang="en-GB" sz="2200" dirty="0" smtClean="0"/>
          </a:p>
          <a:p>
            <a:pPr lvl="1"/>
            <a:endParaRPr lang="en-GB" sz="2200" dirty="0" smtClean="0"/>
          </a:p>
          <a:p>
            <a:pPr lvl="1"/>
            <a:endParaRPr lang="en-GB" sz="2200" dirty="0" smtClean="0"/>
          </a:p>
          <a:p>
            <a:pPr lvl="1"/>
            <a:endParaRPr lang="en-GB" sz="2200" dirty="0" smtClean="0"/>
          </a:p>
          <a:p>
            <a:pPr lvl="1"/>
            <a:endParaRPr lang="en-GB" sz="2200" dirty="0" smtClean="0"/>
          </a:p>
          <a:p>
            <a:pPr lvl="1"/>
            <a:endParaRPr lang="en-GB" sz="2200" dirty="0" smtClean="0"/>
          </a:p>
          <a:p>
            <a:pPr lvl="1"/>
            <a:endParaRPr lang="en-GB" sz="2200" dirty="0" smtClean="0"/>
          </a:p>
          <a:p>
            <a:pPr lvl="1"/>
            <a:endParaRPr lang="en-GB" sz="2200" dirty="0" smtClean="0"/>
          </a:p>
          <a:p>
            <a:pPr lvl="1"/>
            <a:endParaRPr lang="en-GB" sz="2200" dirty="0"/>
          </a:p>
          <a:p>
            <a:pPr lvl="1"/>
            <a:endParaRPr lang="en-GB" sz="2200" dirty="0" smtClean="0"/>
          </a:p>
          <a:p>
            <a:pPr lvl="1"/>
            <a:endParaRPr lang="en-GB" sz="2200" dirty="0" smtClean="0"/>
          </a:p>
          <a:p>
            <a:endParaRPr lang="en-GB" dirty="0" smtClean="0"/>
          </a:p>
          <a:p>
            <a:endParaRPr lang="en-GB" dirty="0"/>
          </a:p>
        </p:txBody>
      </p:sp>
      <p:sp>
        <p:nvSpPr>
          <p:cNvPr id="5" name="Slide Number Placeholder 4"/>
          <p:cNvSpPr>
            <a:spLocks noGrp="1"/>
          </p:cNvSpPr>
          <p:nvPr>
            <p:ph type="sldNum" sz="quarter" idx="12"/>
          </p:nvPr>
        </p:nvSpPr>
        <p:spPr/>
        <p:txBody>
          <a:bodyPr/>
          <a:lstStyle/>
          <a:p>
            <a:fld id="{AFEA433F-9544-46E2-824B-CD964FE0884A}" type="slidenum">
              <a:rPr lang="en-GB" smtClean="0"/>
              <a:t>5</a:t>
            </a:fld>
            <a:endParaRPr lang="en-GB"/>
          </a:p>
        </p:txBody>
      </p:sp>
    </p:spTree>
    <p:extLst>
      <p:ext uri="{BB962C8B-B14F-4D97-AF65-F5344CB8AC3E}">
        <p14:creationId xmlns:p14="http://schemas.microsoft.com/office/powerpoint/2010/main" val="876459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Antonyms </a:t>
            </a:r>
            <a:r>
              <a:rPr lang="en-GB" dirty="0"/>
              <a:t>of the </a:t>
            </a:r>
            <a:r>
              <a:rPr lang="en-GB" dirty="0" smtClean="0"/>
              <a:t>AWL (Academic Word List)</a:t>
            </a:r>
            <a:endParaRPr lang="en-GB" dirty="0"/>
          </a:p>
        </p:txBody>
      </p:sp>
      <p:sp>
        <p:nvSpPr>
          <p:cNvPr id="7" name="Content Placeholder 6"/>
          <p:cNvSpPr>
            <a:spLocks noGrp="1"/>
          </p:cNvSpPr>
          <p:nvPr>
            <p:ph sz="half" idx="1"/>
          </p:nvPr>
        </p:nvSpPr>
        <p:spPr/>
        <p:txBody>
          <a:bodyPr>
            <a:normAutofit/>
          </a:bodyPr>
          <a:lstStyle/>
          <a:p>
            <a:r>
              <a:rPr lang="en-GB" sz="2000" dirty="0" smtClean="0"/>
              <a:t>Antonyms created using new words</a:t>
            </a:r>
          </a:p>
          <a:p>
            <a:pPr lvl="1"/>
            <a:r>
              <a:rPr lang="en-GB" sz="2000" dirty="0" smtClean="0"/>
              <a:t>Internal/External</a:t>
            </a:r>
            <a:endParaRPr lang="en-GB" sz="2000" dirty="0"/>
          </a:p>
          <a:p>
            <a:pPr lvl="1"/>
            <a:r>
              <a:rPr lang="en-GB" sz="2000" dirty="0"/>
              <a:t>Plus/Minus</a:t>
            </a:r>
          </a:p>
          <a:p>
            <a:pPr lvl="1"/>
            <a:r>
              <a:rPr lang="en-GB" sz="2000" dirty="0"/>
              <a:t>Major/Minor</a:t>
            </a:r>
          </a:p>
          <a:p>
            <a:pPr lvl="1"/>
            <a:r>
              <a:rPr lang="en-GB" sz="2000" dirty="0"/>
              <a:t>Minimum/Maximum</a:t>
            </a:r>
          </a:p>
          <a:p>
            <a:pPr lvl="1"/>
            <a:r>
              <a:rPr lang="en-GB" sz="2000" dirty="0"/>
              <a:t>Individual/Team</a:t>
            </a:r>
          </a:p>
          <a:p>
            <a:pPr lvl="1"/>
            <a:r>
              <a:rPr lang="en-GB" sz="2000" dirty="0"/>
              <a:t>Mental/Physical</a:t>
            </a:r>
          </a:p>
          <a:p>
            <a:pPr lvl="1"/>
            <a:r>
              <a:rPr lang="en-GB" sz="2000" dirty="0"/>
              <a:t>Flexible/Rigid</a:t>
            </a:r>
          </a:p>
          <a:p>
            <a:pPr lvl="1"/>
            <a:r>
              <a:rPr lang="en-GB" sz="2000" dirty="0"/>
              <a:t>Positive/Negative</a:t>
            </a:r>
          </a:p>
          <a:p>
            <a:pPr lvl="1"/>
            <a:r>
              <a:rPr lang="en-GB" sz="2000" dirty="0" smtClean="0"/>
              <a:t>Complex/straightforward</a:t>
            </a:r>
          </a:p>
          <a:p>
            <a:pPr lvl="1"/>
            <a:r>
              <a:rPr lang="en-GB" sz="2000" dirty="0"/>
              <a:t>Automatic/Manual</a:t>
            </a:r>
          </a:p>
          <a:p>
            <a:endParaRPr lang="en-GB" sz="2000" dirty="0"/>
          </a:p>
        </p:txBody>
      </p:sp>
      <p:sp>
        <p:nvSpPr>
          <p:cNvPr id="8" name="Content Placeholder 7"/>
          <p:cNvSpPr>
            <a:spLocks noGrp="1"/>
          </p:cNvSpPr>
          <p:nvPr>
            <p:ph sz="half" idx="2"/>
          </p:nvPr>
        </p:nvSpPr>
        <p:spPr/>
        <p:txBody>
          <a:bodyPr>
            <a:normAutofit/>
          </a:bodyPr>
          <a:lstStyle/>
          <a:p>
            <a:r>
              <a:rPr lang="en-GB" sz="2000" dirty="0" smtClean="0"/>
              <a:t>Antonyms created using prefixes</a:t>
            </a:r>
          </a:p>
          <a:p>
            <a:pPr lvl="1"/>
            <a:r>
              <a:rPr lang="en-GB" sz="2000" dirty="0" smtClean="0"/>
              <a:t>Construct/Deconstruct (de-)</a:t>
            </a:r>
          </a:p>
          <a:p>
            <a:pPr lvl="1"/>
            <a:r>
              <a:rPr lang="en-GB" sz="2000" dirty="0" smtClean="0"/>
              <a:t>Logical/Illogical (</a:t>
            </a:r>
            <a:r>
              <a:rPr lang="en-GB" sz="2000" dirty="0" err="1" smtClean="0"/>
              <a:t>il</a:t>
            </a:r>
            <a:r>
              <a:rPr lang="en-GB" sz="2000" dirty="0" smtClean="0"/>
              <a:t>-)</a:t>
            </a:r>
          </a:p>
          <a:p>
            <a:pPr lvl="1"/>
            <a:r>
              <a:rPr lang="en-GB" sz="2000" dirty="0" smtClean="0"/>
              <a:t>Possible/Impossible (</a:t>
            </a:r>
            <a:r>
              <a:rPr lang="en-GB" sz="2000" dirty="0" err="1" smtClean="0"/>
              <a:t>im</a:t>
            </a:r>
            <a:r>
              <a:rPr lang="en-GB" sz="2000" dirty="0" smtClean="0"/>
              <a:t>-)</a:t>
            </a:r>
          </a:p>
          <a:p>
            <a:pPr lvl="1"/>
            <a:r>
              <a:rPr lang="en-GB" sz="2000" dirty="0" smtClean="0"/>
              <a:t>Agreement /Disagreement (dis-)</a:t>
            </a:r>
          </a:p>
          <a:p>
            <a:pPr lvl="1"/>
            <a:r>
              <a:rPr lang="en-GB" sz="2000" dirty="0" smtClean="0"/>
              <a:t>Necessary/Unnecessary (un-)</a:t>
            </a:r>
          </a:p>
          <a:p>
            <a:pPr lvl="1"/>
            <a:r>
              <a:rPr lang="en-GB" sz="2000" dirty="0" smtClean="0"/>
              <a:t>Overestimate/Underestimate (under-)</a:t>
            </a:r>
          </a:p>
          <a:p>
            <a:pPr lvl="1"/>
            <a:endParaRPr lang="en-GB" sz="2000" dirty="0" smtClean="0"/>
          </a:p>
          <a:p>
            <a:pPr lvl="1"/>
            <a:endParaRPr lang="en-GB" sz="1600" dirty="0" smtClean="0"/>
          </a:p>
          <a:p>
            <a:endParaRPr lang="en-GB" dirty="0"/>
          </a:p>
        </p:txBody>
      </p:sp>
      <p:sp>
        <p:nvSpPr>
          <p:cNvPr id="5" name="Slide Number Placeholder 4"/>
          <p:cNvSpPr>
            <a:spLocks noGrp="1"/>
          </p:cNvSpPr>
          <p:nvPr>
            <p:ph type="sldNum" sz="quarter" idx="12"/>
          </p:nvPr>
        </p:nvSpPr>
        <p:spPr/>
        <p:txBody>
          <a:bodyPr/>
          <a:lstStyle/>
          <a:p>
            <a:fld id="{32153BA4-7D18-4AFC-950E-F87D04DF2F01}" type="slidenum">
              <a:rPr lang="en-GB" smtClean="0"/>
              <a:t>6</a:t>
            </a:fld>
            <a:endParaRPr lang="en-GB"/>
          </a:p>
        </p:txBody>
      </p:sp>
    </p:spTree>
    <p:extLst>
      <p:ext uri="{BB962C8B-B14F-4D97-AF65-F5344CB8AC3E}">
        <p14:creationId xmlns:p14="http://schemas.microsoft.com/office/powerpoint/2010/main" val="17576942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524</Words>
  <Application>Microsoft Office PowerPoint</Application>
  <PresentationFormat>Widescreen</PresentationFormat>
  <Paragraphs>123</Paragraphs>
  <Slides>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           </vt:lpstr>
      <vt:lpstr>Structure of presentation</vt:lpstr>
      <vt:lpstr>What are antonyms and why are they important ?</vt:lpstr>
      <vt:lpstr>Examples of antonyms</vt:lpstr>
      <vt:lpstr>Antonyms of the GSL (General Service List)</vt:lpstr>
      <vt:lpstr>Antonyms of the AWL (Academic Word List)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39</cp:revision>
  <dcterms:created xsi:type="dcterms:W3CDTF">2022-03-16T13:21:29Z</dcterms:created>
  <dcterms:modified xsi:type="dcterms:W3CDTF">2022-03-16T14:37:11Z</dcterms:modified>
</cp:coreProperties>
</file>