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8" r:id="rId2"/>
    <p:sldId id="259" r:id="rId3"/>
    <p:sldId id="274" r:id="rId4"/>
    <p:sldId id="283" r:id="rId5"/>
    <p:sldId id="533" r:id="rId6"/>
    <p:sldId id="261" r:id="rId7"/>
    <p:sldId id="532" r:id="rId8"/>
    <p:sldId id="279" r:id="rId9"/>
    <p:sldId id="262" r:id="rId10"/>
    <p:sldId id="266" r:id="rId11"/>
    <p:sldId id="275" r:id="rId12"/>
    <p:sldId id="284" r:id="rId13"/>
    <p:sldId id="285" r:id="rId14"/>
    <p:sldId id="286" r:id="rId15"/>
    <p:sldId id="280" r:id="rId16"/>
    <p:sldId id="268" r:id="rId17"/>
    <p:sldId id="272" r:id="rId18"/>
    <p:sldId id="509" r:id="rId19"/>
    <p:sldId id="510" r:id="rId20"/>
    <p:sldId id="527" r:id="rId21"/>
    <p:sldId id="528" r:id="rId22"/>
    <p:sldId id="529" r:id="rId23"/>
    <p:sldId id="530" r:id="rId24"/>
    <p:sldId id="531" r:id="rId25"/>
    <p:sldId id="269" r:id="rId26"/>
    <p:sldId id="278" r:id="rId27"/>
    <p:sldId id="271" r:id="rId28"/>
    <p:sldId id="281" r:id="rId29"/>
    <p:sldId id="270" r:id="rId30"/>
    <p:sldId id="277" r:id="rId31"/>
    <p:sldId id="507" r:id="rId32"/>
    <p:sldId id="263" r:id="rId33"/>
    <p:sldId id="289" r:id="rId34"/>
    <p:sldId id="290" r:id="rId35"/>
    <p:sldId id="534" r:id="rId36"/>
    <p:sldId id="282" r:id="rId37"/>
    <p:sldId id="288" r:id="rId38"/>
    <p:sldId id="525" r:id="rId39"/>
    <p:sldId id="526" r:id="rId40"/>
    <p:sldId id="273" r:id="rId41"/>
    <p:sldId id="26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A0490-7640-5414-C575-E60CAD2EEC11}" v="32" dt="2022-10-25T15:45:20.555"/>
    <p1510:client id="{27A815BF-FEFA-CB97-30F8-25DFF8D70E30}" v="127" dt="2022-10-28T08:48:23.738"/>
    <p1510:client id="{4F4B69AC-915C-4D75-A927-58929B28B234}" v="44" dt="2022-04-06T14:36:39.429"/>
    <p1510:client id="{603A4D8F-E00E-FB39-5B10-495C24BD1E26}" v="147" dt="2022-10-24T14:16:18.471"/>
    <p1510:client id="{8A4C9285-8F96-72FC-0214-EFAB19DCF00F}" v="887" dt="2022-04-06T14:30:35.789"/>
    <p1510:client id="{A2938CDB-257B-E8D7-0579-BE021F4F0C69}" v="5" dt="2022-03-01T15:12:35.591"/>
    <p1510:client id="{F33446C5-BE3F-7A42-8520-FB2B84A8DCFE}" v="6" dt="2022-10-28T10:44:45.1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196" autoAdjust="0"/>
  </p:normalViewPr>
  <p:slideViewPr>
    <p:cSldViewPr snapToGrid="0">
      <p:cViewPr varScale="1">
        <p:scale>
          <a:sx n="109" d="100"/>
          <a:sy n="109" d="100"/>
        </p:scale>
        <p:origin x="636"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Now that we know what a 'literature review' is -  lets look at the WHY and the HOW of literature reviews.</a:t>
            </a:r>
          </a:p>
          <a:p>
            <a:endParaRPr lang="en-US" dirty="0">
              <a:cs typeface="Calibri"/>
            </a:endParaRPr>
          </a:p>
          <a:p>
            <a:r>
              <a:rPr lang="en-US" dirty="0">
                <a:cs typeface="Calibri"/>
              </a:rPr>
              <a:t>WHY do you need to undertake a literature review</a:t>
            </a:r>
          </a:p>
          <a:p>
            <a:r>
              <a:rPr lang="en-US" dirty="0">
                <a:cs typeface="Calibri"/>
              </a:rPr>
              <a:t>&amp;</a:t>
            </a:r>
          </a:p>
          <a:p>
            <a:r>
              <a:rPr lang="en-US" dirty="0">
                <a:cs typeface="Calibri"/>
              </a:rPr>
              <a:t>HOW do you write your literature review</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057250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 me ask you – Why do you need to do a literature review as part of your dissertation?</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092608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00050" lvl="1">
              <a:lnSpc>
                <a:spcPct val="90000"/>
              </a:lnSpc>
              <a:spcBef>
                <a:spcPct val="20000"/>
              </a:spcBef>
            </a:pPr>
            <a:r>
              <a:rPr lang="en-GB" dirty="0">
                <a:cs typeface="Calibri" panose="020F0502020204030204"/>
              </a:rPr>
              <a:t>There are a number of reasons, which </a:t>
            </a:r>
            <a:r>
              <a:rPr lang="en-GB" dirty="0" err="1">
                <a:cs typeface="Calibri" panose="020F0502020204030204"/>
              </a:rPr>
              <a:t>inlcudes</a:t>
            </a:r>
            <a:r>
              <a:rPr lang="en-GB" dirty="0">
                <a:cs typeface="Calibri" panose="020F0502020204030204"/>
              </a:rPr>
              <a:t>:</a:t>
            </a:r>
          </a:p>
          <a:p>
            <a:pPr marL="857250" lvl="1" indent="-457200">
              <a:lnSpc>
                <a:spcPct val="90000"/>
              </a:lnSpc>
              <a:spcBef>
                <a:spcPct val="20000"/>
              </a:spcBef>
              <a:buFont typeface="Courier New,monospace"/>
              <a:buChar char="•"/>
            </a:pPr>
            <a:r>
              <a:rPr lang="en-GB" dirty="0"/>
              <a:t>To find out what information already exists and who is saying what about your topic area</a:t>
            </a:r>
            <a:endParaRPr lang="en-US">
              <a:cs typeface="Calibri"/>
            </a:endParaRPr>
          </a:p>
          <a:p>
            <a:pPr marL="857250" lvl="1" indent="-457200">
              <a:lnSpc>
                <a:spcPct val="90000"/>
              </a:lnSpc>
              <a:spcBef>
                <a:spcPct val="20000"/>
              </a:spcBef>
              <a:buFont typeface="Courier New,monospace"/>
              <a:buChar char="•"/>
            </a:pPr>
            <a:r>
              <a:rPr lang="en-GB" dirty="0"/>
              <a:t>To identify gaps in the literature</a:t>
            </a:r>
            <a:endParaRPr lang="en-US"/>
          </a:p>
          <a:p>
            <a:pPr marL="857250" lvl="1" indent="-457200">
              <a:lnSpc>
                <a:spcPct val="90000"/>
              </a:lnSpc>
              <a:spcBef>
                <a:spcPct val="20000"/>
              </a:spcBef>
              <a:buFont typeface="Courier New,monospace"/>
              <a:buChar char="•"/>
            </a:pPr>
            <a:r>
              <a:rPr lang="en-GB" dirty="0"/>
              <a:t>To provide context for your research</a:t>
            </a:r>
            <a:endParaRPr lang="en-US"/>
          </a:p>
          <a:p>
            <a:pPr marL="857250" lvl="1" indent="-457200">
              <a:lnSpc>
                <a:spcPct val="90000"/>
              </a:lnSpc>
              <a:spcBef>
                <a:spcPct val="20000"/>
              </a:spcBef>
              <a:buFont typeface="Courier New,monospace"/>
              <a:buChar char="•"/>
            </a:pPr>
            <a:r>
              <a:rPr lang="en-GB" dirty="0"/>
              <a:t>To show that you have read widely and in depth</a:t>
            </a:r>
            <a:endParaRPr lang="en-US"/>
          </a:p>
          <a:p>
            <a:pPr marL="857250" lvl="1" indent="-457200">
              <a:lnSpc>
                <a:spcPct val="90000"/>
              </a:lnSpc>
              <a:spcBef>
                <a:spcPct val="20000"/>
              </a:spcBef>
              <a:buFont typeface="Courier New,monospace"/>
              <a:buChar char="•"/>
            </a:pPr>
            <a:r>
              <a:rPr lang="en-GB" dirty="0"/>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dirty="0">
                <a:ea typeface="Calibri"/>
                <a:cs typeface="Calibri"/>
              </a:rPr>
              <a:t>To identify major influential works</a:t>
            </a:r>
          </a:p>
          <a:p>
            <a:pPr marL="857250" lvl="1" indent="-457200">
              <a:lnSpc>
                <a:spcPct val="90000"/>
              </a:lnSpc>
              <a:spcBef>
                <a:spcPct val="20000"/>
              </a:spcBef>
              <a:buFont typeface="Courier New,monospace"/>
              <a:buChar char="•"/>
            </a:pPr>
            <a:r>
              <a:rPr lang="en-GB" dirty="0">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dirty="0">
                <a:ea typeface="Calibri"/>
                <a:cs typeface="Calibri"/>
              </a:rPr>
              <a:t>To identify main ideas, conclusions and theories</a:t>
            </a:r>
          </a:p>
          <a:p>
            <a:pPr marL="857250" lvl="1" indent="-457200">
              <a:lnSpc>
                <a:spcPct val="90000"/>
              </a:lnSpc>
              <a:spcBef>
                <a:spcPct val="20000"/>
              </a:spcBef>
              <a:buFont typeface="Courier New,monospace"/>
              <a:buChar char="•"/>
            </a:pPr>
            <a:r>
              <a:rPr lang="en-GB" dirty="0">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common problems that you will face in writing your literature review?</a:t>
            </a:r>
          </a:p>
          <a:p>
            <a:r>
              <a:rPr lang="en-US" dirty="0">
                <a:ea typeface="Calibri"/>
                <a:cs typeface="Calibri"/>
              </a:rPr>
              <a:t>Think of the whole process</a:t>
            </a:r>
          </a:p>
          <a:p>
            <a:r>
              <a:rPr lang="en-US" dirty="0">
                <a:ea typeface="Calibri"/>
                <a:cs typeface="Calibri"/>
              </a:rPr>
              <a:t>WHERE DO YOU START?</a:t>
            </a:r>
          </a:p>
          <a:p>
            <a:endParaRPr lang="en-US" dirty="0">
              <a:ea typeface="Calibri"/>
              <a:cs typeface="Calibri"/>
            </a:endParaRPr>
          </a:p>
          <a:p>
            <a:r>
              <a:rPr lang="en-US" dirty="0">
                <a:ea typeface="Calibri"/>
                <a:cs typeface="Calibri"/>
              </a:rPr>
              <a:t>These are just some of the common problems encountered by students when they embark upon their literature reviews</a:t>
            </a:r>
            <a:endParaRPr lang="en-US" dirty="0"/>
          </a:p>
          <a:p>
            <a:endParaRPr lang="en-US">
              <a:ea typeface="Calibri"/>
              <a:cs typeface="Calibri"/>
            </a:endParaRPr>
          </a:p>
          <a:p>
            <a:pPr marL="171450" indent="-171450">
              <a:spcBef>
                <a:spcPct val="20000"/>
              </a:spcBef>
              <a:buFont typeface="Arial"/>
              <a:buChar char="•"/>
            </a:pPr>
            <a:r>
              <a:rPr lang="en-GB" dirty="0"/>
              <a:t>Where will you find appropriate and relevant literature? What if you can't find anything? Do you concentrate online or do you go to the library?</a:t>
            </a:r>
            <a:endParaRPr lang="en-US" dirty="0"/>
          </a:p>
          <a:p>
            <a:pPr marL="171450" indent="-171450">
              <a:spcBef>
                <a:spcPct val="20000"/>
              </a:spcBef>
              <a:buFont typeface="Arial"/>
              <a:buChar char="•"/>
            </a:pPr>
            <a:r>
              <a:rPr lang="en-GB" dirty="0"/>
              <a:t>How to reference correctly – how confident are you with your Harvard referencing at this moment in time?</a:t>
            </a:r>
            <a:endParaRPr lang="en-US" dirty="0"/>
          </a:p>
          <a:p>
            <a:pPr marL="171450" indent="-171450">
              <a:spcBef>
                <a:spcPct val="20000"/>
              </a:spcBef>
              <a:buFont typeface="Arial"/>
              <a:buChar char="•"/>
            </a:pPr>
            <a:r>
              <a:rPr lang="en-GB" dirty="0"/>
              <a:t>How to review the literature – how do you actually do this?</a:t>
            </a:r>
            <a:endParaRPr lang="en-US" dirty="0"/>
          </a:p>
          <a:p>
            <a:pPr marL="171450" indent="-171450">
              <a:spcBef>
                <a:spcPct val="20000"/>
              </a:spcBef>
              <a:buFont typeface="Arial"/>
              <a:buChar char="•"/>
            </a:pPr>
            <a:r>
              <a:rPr lang="en-GB" dirty="0"/>
              <a:t>How to structure the literature review chapter – how do you go about putting all the notes from your reading into a document?</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now turn to the HOW of writing a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346863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Mapping research objectives to chapter sub-sections</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939682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start at the beginning - Where do you find the resources for you to undertake a literature review?</a:t>
            </a:r>
          </a:p>
          <a:p>
            <a:r>
              <a:rPr lang="en-US" dirty="0">
                <a:cs typeface="Calibri"/>
              </a:rPr>
              <a:t>Its the same for everyone irrespective of the topic/subject area.</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304873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some have already submitted your proposals you have already started on your literature review – so looking back on that research lets hear how you found your resources. For those that haven't where do you think you'll start?</a:t>
            </a:r>
          </a:p>
          <a:p>
            <a:r>
              <a:rPr lang="en-US" dirty="0">
                <a:ea typeface="Calibri"/>
                <a:cs typeface="Calibri"/>
              </a:rPr>
              <a:t>ASK FOR EXAMPLES</a:t>
            </a:r>
          </a:p>
          <a:p>
            <a:endParaRPr lang="en-US" dirty="0">
              <a:ea typeface="Calibri"/>
              <a:cs typeface="Calibri"/>
            </a:endParaRPr>
          </a:p>
          <a:p>
            <a:r>
              <a:rPr lang="en-US" dirty="0">
                <a:ea typeface="Calibri"/>
                <a:cs typeface="Calibri"/>
              </a:rPr>
              <a:t>The easy answer is : GO AND LOOK FOR IT!!</a:t>
            </a:r>
          </a:p>
          <a:p>
            <a:endParaRPr lang="en-US">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will be having an input from Lisa Ellis , Academic Librarian on 7th November ( invitation has gone out - should be in your Teams calendar)</a:t>
            </a:r>
          </a:p>
          <a:p>
            <a:r>
              <a:rPr lang="en-US" dirty="0">
                <a:ea typeface="Calibri"/>
                <a:cs typeface="Calibri"/>
              </a:rPr>
              <a:t>Don't forget - You can also visit the library on campus at anytime ( as a student you have access to the libraries in Swansea, Carmarthen, Lampeter and any other campus)</a:t>
            </a:r>
          </a:p>
          <a:p>
            <a:r>
              <a:rPr lang="en-US" dirty="0">
                <a:ea typeface="Calibri"/>
                <a:cs typeface="Calibri"/>
              </a:rPr>
              <a:t>You may have specialist libraries within your </a:t>
            </a:r>
            <a:r>
              <a:rPr lang="en-US" dirty="0" err="1">
                <a:ea typeface="Calibri"/>
                <a:cs typeface="Calibri"/>
              </a:rPr>
              <a:t>organisations</a:t>
            </a:r>
            <a:r>
              <a:rPr lang="en-US" dirty="0">
                <a:ea typeface="Calibri"/>
                <a:cs typeface="Calibri"/>
              </a:rPr>
              <a:t> ( e.g. NHS, Gov depts </a:t>
            </a:r>
            <a:r>
              <a:rPr lang="en-US" dirty="0" err="1">
                <a:ea typeface="Calibri"/>
                <a:cs typeface="Calibri"/>
              </a:rPr>
              <a:t>etc</a:t>
            </a:r>
            <a:r>
              <a:rPr lang="en-US" dirty="0">
                <a:ea typeface="Calibri"/>
                <a:cs typeface="Calibri"/>
              </a:rPr>
              <a:t>)</a:t>
            </a:r>
          </a:p>
          <a:p>
            <a:r>
              <a:rPr lang="en-US" dirty="0">
                <a:ea typeface="Calibri"/>
                <a:cs typeface="Calibri"/>
              </a:rPr>
              <a:t>Don't also forget about public libraries depending on your subject area</a:t>
            </a:r>
          </a:p>
          <a:p>
            <a:endParaRPr lang="en-US">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if not relevant to your topic/subject</a:t>
            </a:r>
          </a:p>
          <a:p>
            <a:endParaRPr lang="en-US">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a:ea typeface="Calibri"/>
              <a:cs typeface="Calibri"/>
            </a:endParaRPr>
          </a:p>
          <a:p>
            <a:endParaRPr lang="en-US">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Table 3.1</a:t>
            </a:r>
          </a:p>
          <a:p>
            <a:r>
              <a:rPr lang="en-US" sz="1200" dirty="0"/>
              <a:t>Sources of white and grey literature (1 of 2)</a:t>
            </a:r>
          </a:p>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18</a:t>
            </a:fld>
            <a:endParaRPr lang="en-US" dirty="0"/>
          </a:p>
        </p:txBody>
      </p:sp>
    </p:spTree>
    <p:extLst>
      <p:ext uri="{BB962C8B-B14F-4D97-AF65-F5344CB8AC3E}">
        <p14:creationId xmlns:p14="http://schemas.microsoft.com/office/powerpoint/2010/main" val="593747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sz="1200" b="1" i="0" u="none" strike="noStrike" kern="1200" baseline="0" dirty="0">
                <a:solidFill>
                  <a:schemeClr val="tx1"/>
                </a:solidFill>
                <a:latin typeface="+mn-lt"/>
                <a:ea typeface="+mn-ea"/>
                <a:cs typeface="+mn-cs"/>
              </a:rPr>
              <a:t>Table 3.1</a:t>
            </a:r>
          </a:p>
          <a:p>
            <a:r>
              <a:rPr lang="en-US" sz="1200" b="0" i="0" u="none" strike="noStrike" kern="1200" baseline="0" dirty="0">
                <a:solidFill>
                  <a:schemeClr val="tx1"/>
                </a:solidFill>
                <a:latin typeface="+mn-lt"/>
                <a:ea typeface="+mn-ea"/>
                <a:cs typeface="+mn-cs"/>
              </a:rPr>
              <a:t>Sources of white and grey </a:t>
            </a:r>
            <a:r>
              <a:rPr lang="en-US" sz="1200" dirty="0"/>
              <a:t>literature (2 of 2)</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19</a:t>
            </a:fld>
            <a:endParaRPr lang="en-US" dirty="0"/>
          </a:p>
        </p:txBody>
      </p:sp>
    </p:spTree>
    <p:extLst>
      <p:ext uri="{BB962C8B-B14F-4D97-AF65-F5344CB8AC3E}">
        <p14:creationId xmlns:p14="http://schemas.microsoft.com/office/powerpoint/2010/main" val="2723768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reviewing the literature , what kind of questions should you be considering as you are reading through and making notes – the 'critical' side of things</a:t>
            </a:r>
          </a:p>
          <a:p>
            <a:endParaRPr lang="en-US">
              <a:ea typeface="Calibri"/>
              <a:cs typeface="Calibri"/>
            </a:endParaRPr>
          </a:p>
          <a:p>
            <a:r>
              <a:rPr lang="en-US" dirty="0">
                <a:ea typeface="Calibri"/>
                <a:cs typeface="Calibri"/>
              </a:rPr>
              <a:t>Some suggestions:</a:t>
            </a:r>
          </a:p>
          <a:p>
            <a:pPr marL="171450" indent="-171450">
              <a:spcBef>
                <a:spcPct val="20000"/>
              </a:spcBef>
              <a:buFont typeface="Arial,Sans-Serif"/>
              <a:buChar char="•"/>
            </a:pPr>
            <a:r>
              <a:rPr lang="en-GB" dirty="0"/>
              <a:t>What question or problem is the author addressing?</a:t>
            </a:r>
            <a:endParaRPr lang="en-US"/>
          </a:p>
          <a:p>
            <a:pPr marL="171450" indent="-171450">
              <a:spcBef>
                <a:spcPct val="20000"/>
              </a:spcBef>
              <a:buFont typeface="Arial,Sans-Serif"/>
              <a:buChar char="•"/>
            </a:pPr>
            <a:r>
              <a:rPr lang="en-GB" dirty="0"/>
              <a:t>What are the key concepts and how are they defined?</a:t>
            </a:r>
            <a:endParaRPr lang="en-US"/>
          </a:p>
          <a:p>
            <a:pPr marL="171450" indent="-171450">
              <a:spcBef>
                <a:spcPct val="20000"/>
              </a:spcBef>
              <a:buFont typeface="Arial,Sans-Serif"/>
              <a:buChar char="•"/>
            </a:pPr>
            <a:r>
              <a:rPr lang="en-GB" dirty="0"/>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dirty="0"/>
              <a:t>What are the results and conclusions of the study?</a:t>
            </a:r>
            <a:endParaRPr lang="en-US"/>
          </a:p>
          <a:p>
            <a:pPr marL="171450" indent="-171450">
              <a:spcBef>
                <a:spcPct val="20000"/>
              </a:spcBef>
              <a:buFont typeface="Arial,Sans-Serif"/>
              <a:buChar char="•"/>
            </a:pPr>
            <a:r>
              <a:rPr lang="en-GB" dirty="0"/>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dirty="0"/>
              <a:t>How does the publication contribute to your understanding of the topic? What are its key insights and arguments?</a:t>
            </a:r>
            <a:endParaRPr lang="en-US"/>
          </a:p>
          <a:p>
            <a:pPr marL="171450" indent="-171450">
              <a:spcBef>
                <a:spcPct val="20000"/>
              </a:spcBef>
              <a:buFont typeface="Arial,Sans-Serif"/>
              <a:buChar char="•"/>
            </a:pPr>
            <a:r>
              <a:rPr lang="en-GB" dirty="0"/>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27</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which ways do you think you could structure your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28</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 It has to be critically written.</a:t>
            </a:r>
            <a:endParaRPr lang="en-US" dirty="0"/>
          </a:p>
          <a:p>
            <a:pPr marL="285750" indent="-285750">
              <a:spcBef>
                <a:spcPct val="20000"/>
              </a:spcBef>
              <a:buFont typeface="Arial"/>
              <a:buChar char="•"/>
            </a:pPr>
            <a:r>
              <a:rPr lang="en-GB" dirty="0"/>
              <a:t>Try to analyse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research methods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 qualitative versus quantitative methods</a:t>
            </a:r>
            <a:endParaRPr lang="en-GB" dirty="0">
              <a:cs typeface="Calibri"/>
            </a:endParaRPr>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theoretical framework.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29</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30</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1" dirty="0"/>
              <a:t>Figure 3.1</a:t>
            </a:r>
          </a:p>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 literature review process</a:t>
            </a:r>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31</a:t>
            </a:fld>
            <a:endParaRPr lang="en-US" dirty="0"/>
          </a:p>
        </p:txBody>
      </p:sp>
    </p:spTree>
    <p:extLst>
      <p:ext uri="{BB962C8B-B14F-4D97-AF65-F5344CB8AC3E}">
        <p14:creationId xmlns:p14="http://schemas.microsoft.com/office/powerpoint/2010/main" val="3184120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 you think are the features of a GOOD literature review?</a:t>
            </a:r>
          </a:p>
          <a:p>
            <a:endParaRPr lang="en-US" dirty="0">
              <a:ea typeface="Calibri"/>
              <a:cs typeface="Calibri"/>
            </a:endParaRPr>
          </a:p>
          <a:p>
            <a:r>
              <a:rPr lang="en-US" dirty="0">
                <a:ea typeface="Calibri"/>
                <a:cs typeface="Calibri"/>
              </a:rPr>
              <a:t>Put yourself in your examiners position and think about what you would consider as good features?</a:t>
            </a:r>
          </a:p>
        </p:txBody>
      </p:sp>
      <p:sp>
        <p:nvSpPr>
          <p:cNvPr id="4" name="Slide Number Placeholder 3"/>
          <p:cNvSpPr>
            <a:spLocks noGrp="1"/>
          </p:cNvSpPr>
          <p:nvPr>
            <p:ph type="sldNum" sz="quarter" idx="5"/>
          </p:nvPr>
        </p:nvSpPr>
        <p:spPr/>
        <p:txBody>
          <a:bodyPr/>
          <a:lstStyle/>
          <a:p>
            <a:fld id="{D2EC847A-7DAE-4150-8492-BD754CE2926B}" type="slidenum">
              <a:rPr lang="en-GB" smtClean="0"/>
              <a:t>32</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36</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includes </a:t>
            </a:r>
          </a:p>
        </p:txBody>
      </p:sp>
      <p:sp>
        <p:nvSpPr>
          <p:cNvPr id="4" name="Slide Number Placeholder 3"/>
          <p:cNvSpPr>
            <a:spLocks noGrp="1"/>
          </p:cNvSpPr>
          <p:nvPr>
            <p:ph type="sldNum" sz="quarter" idx="5"/>
          </p:nvPr>
        </p:nvSpPr>
        <p:spPr/>
        <p:txBody>
          <a:bodyPr/>
          <a:lstStyle/>
          <a:p>
            <a:fld id="{D2EC847A-7DAE-4150-8492-BD754CE2926B}" type="slidenum">
              <a:rPr lang="en-GB" smtClean="0"/>
              <a:t>37</a:t>
            </a:fld>
            <a:endParaRPr lang="en-GB"/>
          </a:p>
        </p:txBody>
      </p:sp>
    </p:spTree>
    <p:extLst>
      <p:ext uri="{BB962C8B-B14F-4D97-AF65-F5344CB8AC3E}">
        <p14:creationId xmlns:p14="http://schemas.microsoft.com/office/powerpoint/2010/main" val="10754865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38</a:t>
            </a:fld>
            <a:endParaRPr lang="en-US" dirty="0"/>
          </a:p>
        </p:txBody>
      </p:sp>
    </p:spTree>
    <p:extLst>
      <p:ext uri="{BB962C8B-B14F-4D97-AF65-F5344CB8AC3E}">
        <p14:creationId xmlns:p14="http://schemas.microsoft.com/office/powerpoint/2010/main" val="3541653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BCBF78A6-6942-440F-9655-1DC0E3C5C1FC}" type="slidenum">
              <a:rPr lang="en-US" smtClean="0"/>
              <a:pPr>
                <a:defRPr/>
              </a:pPr>
              <a:t>39</a:t>
            </a:fld>
            <a:endParaRPr lang="en-US" dirty="0"/>
          </a:p>
        </p:txBody>
      </p:sp>
    </p:spTree>
    <p:extLst>
      <p:ext uri="{BB962C8B-B14F-4D97-AF65-F5344CB8AC3E}">
        <p14:creationId xmlns:p14="http://schemas.microsoft.com/office/powerpoint/2010/main" val="3624318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5/19/2025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263408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19/05/2025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_T2BmiHEV0I?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4605432" y="1256051"/>
            <a:ext cx="7046636" cy="4547263"/>
          </a:xfrm>
        </p:spPr>
        <p:txBody>
          <a:bodyPr>
            <a:normAutofit/>
          </a:bodyPr>
          <a:lstStyle/>
          <a:p>
            <a:r>
              <a:rPr lang="en-GB" b="1" dirty="0">
                <a:solidFill>
                  <a:srgbClr val="002060"/>
                </a:solidFill>
              </a:rPr>
              <a:t>   MBA Research Methods </a:t>
            </a:r>
            <a:br>
              <a:rPr lang="en-GB" b="1" dirty="0"/>
            </a:br>
            <a:br>
              <a:rPr lang="en-GB" b="1" dirty="0"/>
            </a:br>
            <a:r>
              <a:rPr lang="en-GB" b="1" dirty="0">
                <a:solidFill>
                  <a:schemeClr val="bg1"/>
                </a:solidFill>
              </a:rPr>
              <a:t>Literature Review</a:t>
            </a:r>
            <a:br>
              <a:rPr lang="en-GB" b="1" dirty="0">
                <a:solidFill>
                  <a:schemeClr val="bg1"/>
                </a:solidFill>
              </a:rPr>
            </a:br>
            <a:br>
              <a:rPr lang="en-GB" b="1" dirty="0"/>
            </a:br>
            <a:endParaRPr lang="en-US"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p:spPr>
        <p:txBody>
          <a:bodyPr anchor="ctr">
            <a:normAutofit/>
          </a:bodyPr>
          <a:lstStyle/>
          <a:p>
            <a:r>
              <a:rPr lang="en-GB"/>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chor="t">
            <a:normAutofit/>
          </a:bodyPr>
          <a:lstStyle/>
          <a:p>
            <a:pPr marL="0" indent="0">
              <a:buNone/>
            </a:pPr>
            <a:r>
              <a:rPr lang="en-GB" b="1" dirty="0"/>
              <a:t>The WHY &amp; the HOW</a:t>
            </a:r>
            <a:endParaRPr lang="en-US" b="1" dirty="0"/>
          </a:p>
          <a:p>
            <a:pPr marL="0" indent="0">
              <a:buNone/>
            </a:pPr>
            <a:endParaRPr lang="en-GB"/>
          </a:p>
          <a:p>
            <a:pPr marL="0" indent="0">
              <a:buNone/>
            </a:pPr>
            <a:r>
              <a:rPr lang="en-GB" b="1" dirty="0"/>
              <a:t>WHY </a:t>
            </a:r>
            <a:r>
              <a:rPr lang="en-GB" dirty="0"/>
              <a:t>do you need to undertake a literature review?</a:t>
            </a:r>
          </a:p>
          <a:p>
            <a:pPr marL="0" indent="0">
              <a:buNone/>
            </a:pPr>
            <a:endParaRPr lang="en-GB"/>
          </a:p>
          <a:p>
            <a:pPr marL="0" indent="0">
              <a:buNone/>
            </a:pPr>
            <a:r>
              <a:rPr lang="en-GB" b="1" dirty="0"/>
              <a:t>HOW</a:t>
            </a:r>
            <a:r>
              <a:rPr lang="en-GB" dirty="0"/>
              <a:t> do you write your literature review?</a:t>
            </a:r>
          </a:p>
        </p:txBody>
      </p:sp>
      <p:pic>
        <p:nvPicPr>
          <p:cNvPr id="4" name="Picture 4">
            <a:extLst>
              <a:ext uri="{FF2B5EF4-FFF2-40B4-BE49-F238E27FC236}">
                <a16:creationId xmlns:a16="http://schemas.microsoft.com/office/drawing/2014/main" id="{5FA1AB67-FB92-1F7C-EBDC-4D5A092ECC9D}"/>
              </a:ext>
            </a:extLst>
          </p:cNvPr>
          <p:cNvPicPr>
            <a:picLocks noChangeAspect="1"/>
          </p:cNvPicPr>
          <p:nvPr/>
        </p:nvPicPr>
        <p:blipFill rotWithShape="1">
          <a:blip r:embed="rId3"/>
          <a:srcRect l="19710" r="16844" b="-1"/>
          <a:stretch/>
        </p:blipFill>
        <p:spPr>
          <a:xfrm>
            <a:off x="6197600" y="1600201"/>
            <a:ext cx="5384800" cy="3989040"/>
          </a:xfrm>
          <a:prstGeom prst="rect">
            <a:avLst/>
          </a:prstGeom>
          <a:noFill/>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7548E-614B-76B2-5546-3EBF2FE77340}"/>
              </a:ext>
            </a:extLst>
          </p:cNvPr>
          <p:cNvSpPr>
            <a:spLocks noGrp="1"/>
          </p:cNvSpPr>
          <p:nvPr>
            <p:ph type="title"/>
          </p:nvPr>
        </p:nvSpPr>
        <p:spPr>
          <a:xfrm>
            <a:off x="609600" y="274638"/>
            <a:ext cx="10972800" cy="1143000"/>
          </a:xfrm>
        </p:spPr>
        <p:txBody>
          <a:bodyPr anchor="ctr">
            <a:normAutofit/>
          </a:bodyPr>
          <a:lstStyle/>
          <a:p>
            <a:r>
              <a:rPr lang="en-GB" dirty="0"/>
              <a:t>What is meant by a 'Literature Review'?</a:t>
            </a:r>
          </a:p>
        </p:txBody>
      </p:sp>
      <p:sp>
        <p:nvSpPr>
          <p:cNvPr id="4" name="Content Placeholder 3">
            <a:extLst>
              <a:ext uri="{FF2B5EF4-FFF2-40B4-BE49-F238E27FC236}">
                <a16:creationId xmlns:a16="http://schemas.microsoft.com/office/drawing/2014/main" id="{089B9056-B654-A712-26ED-850ED93EB768}"/>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200" i="1" dirty="0"/>
              <a:t> A literature review is a piece of academic writing demonstrating knowledge and understanding of the academic literature on a specific topic placed in context.  A literature review also includes a critical evaluation of the material; this is why it is called a literature review rather than a literature report. It is a process of reviewing the literature, as well as a form of writing </a:t>
            </a:r>
          </a:p>
          <a:p>
            <a:pPr marL="0" indent="0" algn="r">
              <a:lnSpc>
                <a:spcPct val="90000"/>
              </a:lnSpc>
              <a:buNone/>
            </a:pPr>
            <a:r>
              <a:rPr lang="en-GB" sz="2200" i="1" dirty="0"/>
              <a:t>( Edinburgh University, 2022)</a:t>
            </a:r>
            <a:endParaRPr lang="en-GB" sz="2200" dirty="0"/>
          </a:p>
        </p:txBody>
      </p:sp>
      <p:pic>
        <p:nvPicPr>
          <p:cNvPr id="6" name="Picture 6">
            <a:extLst>
              <a:ext uri="{FF2B5EF4-FFF2-40B4-BE49-F238E27FC236}">
                <a16:creationId xmlns:a16="http://schemas.microsoft.com/office/drawing/2014/main" id="{B7C59930-A94B-3A0C-30FB-6EAFB0207D31}"/>
              </a:ext>
            </a:extLst>
          </p:cNvPr>
          <p:cNvPicPr>
            <a:picLocks noChangeAspect="1"/>
          </p:cNvPicPr>
          <p:nvPr/>
        </p:nvPicPr>
        <p:blipFill>
          <a:blip r:embed="rId2"/>
          <a:stretch>
            <a:fillRect/>
          </a:stretch>
        </p:blipFill>
        <p:spPr>
          <a:xfrm>
            <a:off x="6197600" y="1669655"/>
            <a:ext cx="5384800" cy="3850132"/>
          </a:xfrm>
          <a:prstGeom prst="rect">
            <a:avLst/>
          </a:prstGeom>
          <a:noFill/>
        </p:spPr>
      </p:pic>
    </p:spTree>
    <p:extLst>
      <p:ext uri="{BB962C8B-B14F-4D97-AF65-F5344CB8AC3E}">
        <p14:creationId xmlns:p14="http://schemas.microsoft.com/office/powerpoint/2010/main" val="4031697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CDFA33-93D7-4F11-91F4-E241D4238371}"/>
              </a:ext>
            </a:extLst>
          </p:cNvPr>
          <p:cNvSpPr>
            <a:spLocks noGrp="1"/>
          </p:cNvSpPr>
          <p:nvPr>
            <p:ph type="title"/>
          </p:nvPr>
        </p:nvSpPr>
        <p:spPr/>
        <p:txBody>
          <a:bodyPr/>
          <a:lstStyle/>
          <a:p>
            <a:r>
              <a:rPr lang="en-GB" dirty="0"/>
              <a:t>The literature review </a:t>
            </a:r>
          </a:p>
        </p:txBody>
      </p:sp>
      <p:sp>
        <p:nvSpPr>
          <p:cNvPr id="6" name="Content Placeholder 5">
            <a:extLst>
              <a:ext uri="{FF2B5EF4-FFF2-40B4-BE49-F238E27FC236}">
                <a16:creationId xmlns:a16="http://schemas.microsoft.com/office/drawing/2014/main" id="{B55B67F8-D825-429E-B473-A50357248ECE}"/>
              </a:ext>
            </a:extLst>
          </p:cNvPr>
          <p:cNvSpPr>
            <a:spLocks noGrp="1"/>
          </p:cNvSpPr>
          <p:nvPr>
            <p:ph idx="1"/>
          </p:nvPr>
        </p:nvSpPr>
        <p:spPr/>
        <p:txBody>
          <a:bodyPr>
            <a:normAutofit fontScale="70000" lnSpcReduction="20000"/>
          </a:bodyPr>
          <a:lstStyle/>
          <a:p>
            <a:r>
              <a:rPr lang="en-GB" sz="3400" dirty="0"/>
              <a:t>A literature review is not a sequence of summaries of research articles you have read. </a:t>
            </a:r>
          </a:p>
          <a:p>
            <a:endParaRPr lang="en-GB" sz="3400" dirty="0"/>
          </a:p>
          <a:p>
            <a:r>
              <a:rPr lang="en-GB" sz="3400" dirty="0"/>
              <a:t>It is a synthesis of ideas from the literature, and its purpose is to answer a research question. </a:t>
            </a:r>
          </a:p>
          <a:p>
            <a:pPr marL="0" indent="0">
              <a:buNone/>
            </a:pPr>
            <a:endParaRPr lang="en-GB" dirty="0"/>
          </a:p>
          <a:p>
            <a:r>
              <a:rPr lang="en-GB" sz="3400" dirty="0"/>
              <a:t>Reading one author will not give the answer to a research question. </a:t>
            </a:r>
          </a:p>
          <a:p>
            <a:pPr marL="0" indent="0">
              <a:buNone/>
            </a:pPr>
            <a:endParaRPr lang="en-GB" sz="3400" dirty="0"/>
          </a:p>
          <a:p>
            <a:r>
              <a:rPr lang="en-GB" sz="3400" dirty="0"/>
              <a:t>Read many authors, experts in the field, who are addressing the same issue, you can weigh and compare what they say in order to arrive at an informed answer. </a:t>
            </a:r>
          </a:p>
          <a:p>
            <a:endParaRPr lang="en-GB" sz="3400" dirty="0"/>
          </a:p>
        </p:txBody>
      </p:sp>
    </p:spTree>
    <p:extLst>
      <p:ext uri="{BB962C8B-B14F-4D97-AF65-F5344CB8AC3E}">
        <p14:creationId xmlns:p14="http://schemas.microsoft.com/office/powerpoint/2010/main" val="663145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877E4CA-F026-4776-9911-9436D9C9AECF}"/>
              </a:ext>
            </a:extLst>
          </p:cNvPr>
          <p:cNvSpPr>
            <a:spLocks noGrp="1" noChangeArrowheads="1"/>
          </p:cNvSpPr>
          <p:nvPr>
            <p:ph type="title"/>
          </p:nvPr>
        </p:nvSpPr>
        <p:spPr>
          <a:xfrm>
            <a:off x="2209800" y="304800"/>
            <a:ext cx="7772400" cy="609600"/>
          </a:xfrm>
        </p:spPr>
        <p:txBody>
          <a:bodyPr/>
          <a:lstStyle/>
          <a:p>
            <a:pPr eaLnBrk="1" hangingPunct="1"/>
            <a:r>
              <a:rPr lang="en-GB" altLang="en-US" sz="3200" dirty="0">
                <a:latin typeface="Arial" panose="020B0604020202020204" pitchFamily="34" charset="0"/>
              </a:rPr>
              <a:t>The Critical Review </a:t>
            </a:r>
          </a:p>
        </p:txBody>
      </p:sp>
      <p:sp>
        <p:nvSpPr>
          <p:cNvPr id="5123" name="Rectangle 3">
            <a:extLst>
              <a:ext uri="{FF2B5EF4-FFF2-40B4-BE49-F238E27FC236}">
                <a16:creationId xmlns:a16="http://schemas.microsoft.com/office/drawing/2014/main" id="{FC995367-231B-426F-B523-55E256D47317}"/>
              </a:ext>
            </a:extLst>
          </p:cNvPr>
          <p:cNvSpPr>
            <a:spLocks noGrp="1" noChangeArrowheads="1"/>
          </p:cNvSpPr>
          <p:nvPr>
            <p:ph idx="1"/>
          </p:nvPr>
        </p:nvSpPr>
        <p:spPr>
          <a:xfrm>
            <a:off x="2030413" y="1219200"/>
            <a:ext cx="7772400" cy="4800600"/>
          </a:xfrm>
        </p:spPr>
        <p:txBody>
          <a:bodyPr/>
          <a:lstStyle/>
          <a:p>
            <a:pPr marL="0" indent="0" algn="ctr">
              <a:buNone/>
            </a:pPr>
            <a:r>
              <a:rPr lang="en-GB" altLang="en-US" sz="2800" b="1">
                <a:latin typeface="Arial" panose="020B0604020202020204" pitchFamily="34" charset="0"/>
              </a:rPr>
              <a:t>Approaches used</a:t>
            </a:r>
          </a:p>
          <a:p>
            <a:pPr marL="0" indent="0" algn="ctr">
              <a:buNone/>
            </a:pPr>
            <a:endParaRPr lang="en-GB" altLang="en-US" sz="2800" b="1">
              <a:latin typeface="Arial" panose="020B0604020202020204" pitchFamily="34" charset="0"/>
            </a:endParaRPr>
          </a:p>
          <a:p>
            <a:pPr marL="0" indent="0">
              <a:buNone/>
            </a:pPr>
            <a:r>
              <a:rPr lang="en-GB" altLang="en-US" sz="2600" b="1">
                <a:latin typeface="Arial" panose="020B0604020202020204" pitchFamily="34" charset="0"/>
              </a:rPr>
              <a:t>Deductive -</a:t>
            </a:r>
          </a:p>
          <a:p>
            <a:pPr marL="0" indent="0">
              <a:buNone/>
            </a:pPr>
            <a:r>
              <a:rPr lang="en-GB" altLang="en-US" sz="2600">
                <a:latin typeface="Arial" panose="020B0604020202020204" pitchFamily="34" charset="0"/>
              </a:rPr>
              <a:t>Develops a conceptual framework from the literature which is then tested using the data</a:t>
            </a:r>
          </a:p>
          <a:p>
            <a:pPr marL="0" indent="0">
              <a:buNone/>
            </a:pPr>
            <a:endParaRPr lang="en-GB" altLang="en-US" sz="2600">
              <a:latin typeface="Arial" panose="020B0604020202020204" pitchFamily="34" charset="0"/>
            </a:endParaRPr>
          </a:p>
          <a:p>
            <a:pPr marL="0" indent="0">
              <a:buNone/>
            </a:pPr>
            <a:r>
              <a:rPr lang="en-GB" altLang="en-US" sz="2600" b="1">
                <a:latin typeface="Arial" panose="020B0604020202020204" pitchFamily="34" charset="0"/>
              </a:rPr>
              <a:t>Inductive - </a:t>
            </a:r>
            <a:endParaRPr lang="en-GB" altLang="en-US" sz="2600">
              <a:latin typeface="Arial" panose="020B0604020202020204" pitchFamily="34" charset="0"/>
            </a:endParaRPr>
          </a:p>
          <a:p>
            <a:pPr marL="0" indent="0">
              <a:buNone/>
            </a:pPr>
            <a:r>
              <a:rPr lang="en-GB" altLang="en-US" sz="2600">
                <a:latin typeface="Arial" panose="020B0604020202020204" pitchFamily="34" charset="0"/>
              </a:rPr>
              <a:t>Explores the data to develop theories which are then tested against the literature</a:t>
            </a:r>
            <a:endParaRPr lang="en-GB" altLang="en-US" sz="2600" b="1">
              <a:latin typeface="Arial" panose="020B0604020202020204" pitchFamily="34" charset="0"/>
            </a:endParaRPr>
          </a:p>
          <a:p>
            <a:pPr marL="0" indent="0"/>
            <a:endParaRPr lang="en-GB" altLang="en-US" sz="2600" b="1">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EC19-1218-465E-A66A-2C6585FFB533}"/>
              </a:ext>
            </a:extLst>
          </p:cNvPr>
          <p:cNvSpPr>
            <a:spLocks noGrp="1"/>
          </p:cNvSpPr>
          <p:nvPr>
            <p:ph type="title"/>
          </p:nvPr>
        </p:nvSpPr>
        <p:spPr/>
        <p:txBody>
          <a:bodyPr/>
          <a:lstStyle/>
          <a:p>
            <a:endParaRPr lang="en-GB"/>
          </a:p>
        </p:txBody>
      </p:sp>
      <p:pic>
        <p:nvPicPr>
          <p:cNvPr id="4" name="Online Media 3" title="3.2 Choosing A Research Approach">
            <a:hlinkClick r:id="" action="ppaction://media"/>
            <a:extLst>
              <a:ext uri="{FF2B5EF4-FFF2-40B4-BE49-F238E27FC236}">
                <a16:creationId xmlns:a16="http://schemas.microsoft.com/office/drawing/2014/main" id="{D5CBD845-20FC-45AC-B13A-F188D72EF5B4}"/>
              </a:ext>
            </a:extLst>
          </p:cNvPr>
          <p:cNvPicPr>
            <a:picLocks noGrp="1" noRot="1" noChangeAspect="1"/>
          </p:cNvPicPr>
          <p:nvPr>
            <p:ph idx="1"/>
            <a:videoFile r:link="rId1"/>
          </p:nvPr>
        </p:nvPicPr>
        <p:blipFill>
          <a:blip r:embed="rId3"/>
          <a:stretch>
            <a:fillRect/>
          </a:stretch>
        </p:blipFill>
        <p:spPr>
          <a:xfrm>
            <a:off x="1285461" y="274638"/>
            <a:ext cx="9336156" cy="5231640"/>
          </a:xfrm>
          <a:prstGeom prst="rect">
            <a:avLst/>
          </a:prstGeom>
        </p:spPr>
      </p:pic>
    </p:spTree>
    <p:extLst>
      <p:ext uri="{BB962C8B-B14F-4D97-AF65-F5344CB8AC3E}">
        <p14:creationId xmlns:p14="http://schemas.microsoft.com/office/powerpoint/2010/main" val="164601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62C22-EF33-0CE5-51BD-F28BC42B5C68}"/>
              </a:ext>
            </a:extLst>
          </p:cNvPr>
          <p:cNvSpPr>
            <a:spLocks noGrp="1"/>
          </p:cNvSpPr>
          <p:nvPr>
            <p:ph type="title"/>
          </p:nvPr>
        </p:nvSpPr>
        <p:spPr/>
        <p:txBody>
          <a:bodyPr/>
          <a:lstStyle/>
          <a:p>
            <a:r>
              <a:rPr lang="en-GB"/>
              <a:t>Why do you need to do a literature review?</a:t>
            </a:r>
          </a:p>
        </p:txBody>
      </p:sp>
      <p:pic>
        <p:nvPicPr>
          <p:cNvPr id="4" name="Picture 4" descr="A picture containing indoor&#10;&#10;Description automatically generated">
            <a:extLst>
              <a:ext uri="{FF2B5EF4-FFF2-40B4-BE49-F238E27FC236}">
                <a16:creationId xmlns:a16="http://schemas.microsoft.com/office/drawing/2014/main" id="{97D873DF-50C2-E3AB-F366-0C845525ED00}"/>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5682207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877187"/>
          </a:xfrm>
        </p:spPr>
        <p:txBody>
          <a:bodyPr anchor="ctr">
            <a:normAutofit/>
          </a:bodyPr>
          <a:lstStyle/>
          <a:p>
            <a:pPr>
              <a:lnSpc>
                <a:spcPct val="90000"/>
              </a:lnSpc>
            </a:pPr>
            <a:r>
              <a:rPr lang="en-GB" sz="3700" b="1"/>
              <a:t>Literature Review - 'the WHY'</a:t>
            </a:r>
          </a:p>
        </p:txBody>
      </p:sp>
      <p:pic>
        <p:nvPicPr>
          <p:cNvPr id="6" name="Picture 7" descr="Diagram, schematic&#10;&#10;Description automatically generated">
            <a:extLst>
              <a:ext uri="{FF2B5EF4-FFF2-40B4-BE49-F238E27FC236}">
                <a16:creationId xmlns:a16="http://schemas.microsoft.com/office/drawing/2014/main" id="{C926700E-17AD-9F9E-3015-15F6EF5C6272}"/>
              </a:ext>
            </a:extLst>
          </p:cNvPr>
          <p:cNvPicPr>
            <a:picLocks noGrp="1" noChangeAspect="1"/>
          </p:cNvPicPr>
          <p:nvPr>
            <p:ph sz="half" idx="1"/>
          </p:nvPr>
        </p:nvPicPr>
        <p:blipFill>
          <a:blip r:embed="rId3"/>
          <a:stretch>
            <a:fillRect/>
          </a:stretch>
        </p:blipFill>
        <p:spPr>
          <a:xfrm>
            <a:off x="1262041" y="1130596"/>
            <a:ext cx="4576104" cy="4458992"/>
          </a:xfrm>
          <a:noFill/>
        </p:spPr>
      </p:pic>
      <p:sp>
        <p:nvSpPr>
          <p:cNvPr id="3" name="Content Placeholder 2">
            <a:extLst>
              <a:ext uri="{FF2B5EF4-FFF2-40B4-BE49-F238E27FC236}">
                <a16:creationId xmlns:a16="http://schemas.microsoft.com/office/drawing/2014/main" id="{4358918E-1024-4B7B-87D5-A2EA36C0AA5F}"/>
              </a:ext>
            </a:extLst>
          </p:cNvPr>
          <p:cNvSpPr>
            <a:spLocks noGrp="1"/>
          </p:cNvSpPr>
          <p:nvPr>
            <p:ph sz="half" idx="2"/>
          </p:nvPr>
        </p:nvSpPr>
        <p:spPr>
          <a:xfrm>
            <a:off x="6197600" y="1157178"/>
            <a:ext cx="5650613" cy="4432063"/>
          </a:xfrm>
        </p:spPr>
        <p:txBody>
          <a:bodyPr vert="horz" lIns="91440" tIns="45720" rIns="91440" bIns="45720" rtlCol="0" anchor="t">
            <a:normAutofit/>
          </a:bodyPr>
          <a:lstStyle/>
          <a:p>
            <a:pPr marL="0" indent="0">
              <a:lnSpc>
                <a:spcPct val="90000"/>
              </a:lnSpc>
              <a:buNone/>
            </a:pPr>
            <a:endParaRPr lang="en-GB" sz="1800"/>
          </a:p>
          <a:p>
            <a:pPr marL="857250" lvl="1" indent="-457200">
              <a:lnSpc>
                <a:spcPct val="90000"/>
              </a:lnSpc>
              <a:buFont typeface="Courier New" panose="02070309020205020404" pitchFamily="49" charset="0"/>
              <a:buChar char="o"/>
            </a:pPr>
            <a:r>
              <a:rPr lang="en-GB" sz="1800"/>
              <a:t>To find out who is saying what about your topic area</a:t>
            </a:r>
          </a:p>
          <a:p>
            <a:pPr marL="857250" lvl="1" indent="-457200">
              <a:lnSpc>
                <a:spcPct val="90000"/>
              </a:lnSpc>
              <a:buFont typeface="Courier New" panose="02070309020205020404" pitchFamily="49" charset="0"/>
              <a:buChar char="o"/>
            </a:pPr>
            <a:r>
              <a:rPr lang="en-GB" sz="1800"/>
              <a:t>To identify gaps in the literature</a:t>
            </a:r>
          </a:p>
          <a:p>
            <a:pPr marL="857250" lvl="1" indent="-457200">
              <a:lnSpc>
                <a:spcPct val="90000"/>
              </a:lnSpc>
              <a:buFont typeface="Courier New" panose="02070309020205020404" pitchFamily="49" charset="0"/>
              <a:buChar char="o"/>
            </a:pPr>
            <a:r>
              <a:rPr lang="en-GB" sz="1800"/>
              <a:t>To provide context for your research</a:t>
            </a:r>
          </a:p>
          <a:p>
            <a:pPr marL="857250" lvl="1" indent="-457200">
              <a:lnSpc>
                <a:spcPct val="90000"/>
              </a:lnSpc>
              <a:buFont typeface="Courier New" panose="02070309020205020404" pitchFamily="49" charset="0"/>
              <a:buChar char="o"/>
            </a:pPr>
            <a:r>
              <a:rPr lang="en-GB" sz="1800"/>
              <a:t>To show that you have read widely and in depth</a:t>
            </a:r>
          </a:p>
          <a:p>
            <a:pPr marL="857250" lvl="1" indent="-457200">
              <a:lnSpc>
                <a:spcPct val="90000"/>
              </a:lnSpc>
              <a:buFont typeface="Courier New" panose="02070309020205020404" pitchFamily="49" charset="0"/>
              <a:buChar char="o"/>
            </a:pPr>
            <a:r>
              <a:rPr lang="en-GB" sz="1800"/>
              <a:t>To show you have the skills to interpret and evaluate the literature</a:t>
            </a:r>
          </a:p>
          <a:p>
            <a:pPr marL="400050" lvl="1" indent="0">
              <a:lnSpc>
                <a:spcPct val="90000"/>
              </a:lnSpc>
              <a:buNone/>
            </a:pPr>
            <a:endParaRPr lang="en-GB" sz="1800"/>
          </a:p>
          <a:p>
            <a:pPr marL="400050" lvl="1" indent="0">
              <a:lnSpc>
                <a:spcPct val="90000"/>
              </a:lnSpc>
              <a:buNone/>
            </a:pPr>
            <a:r>
              <a:rPr lang="en-GB" sz="1800" i="1">
                <a:solidFill>
                  <a:srgbClr val="0070C0"/>
                </a:solidFill>
              </a:rPr>
              <a:t>‘ review of literature should demonstrate that ‘the writer has studied existing work in the field with insight’ (Haywood and Wragg, 1982.p2)</a:t>
            </a:r>
          </a:p>
          <a:p>
            <a:pPr>
              <a:lnSpc>
                <a:spcPct val="90000"/>
              </a:lnSpc>
            </a:pPr>
            <a:endParaRPr lang="en-GB" sz="1800"/>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599" y="1600201"/>
            <a:ext cx="6283569"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 name="Picture 4" descr="A picture containing indoor, several&#10;&#10;Description automatically generated">
            <a:extLst>
              <a:ext uri="{FF2B5EF4-FFF2-40B4-BE49-F238E27FC236}">
                <a16:creationId xmlns:a16="http://schemas.microsoft.com/office/drawing/2014/main" id="{BF01C22B-4845-E44C-EF50-C03EBD455B2D}"/>
              </a:ext>
            </a:extLst>
          </p:cNvPr>
          <p:cNvPicPr>
            <a:picLocks noGrp="1" noChangeAspect="1"/>
          </p:cNvPicPr>
          <p:nvPr>
            <p:ph sz="half" idx="2"/>
          </p:nvPr>
        </p:nvPicPr>
        <p:blipFill rotWithShape="1">
          <a:blip r:embed="rId3"/>
          <a:srcRect r="1457" b="-1"/>
          <a:stretch/>
        </p:blipFill>
        <p:spPr>
          <a:xfrm>
            <a:off x="7772400" y="1705708"/>
            <a:ext cx="2482362" cy="2724772"/>
          </a:xfrm>
          <a:noFill/>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143000"/>
          </a:xfrm>
        </p:spPr>
        <p:txBody>
          <a:bodyPr anchor="ctr">
            <a:normAutofit/>
          </a:bodyPr>
          <a:lstStyle/>
          <a:p>
            <a:r>
              <a:rPr lang="en-GB"/>
              <a:t>The 'How' of writing a Literature review</a:t>
            </a:r>
          </a:p>
        </p:txBody>
      </p:sp>
      <p:pic>
        <p:nvPicPr>
          <p:cNvPr id="5" name="Picture 4" descr="Reading a book and drinking coffee on the table">
            <a:extLst>
              <a:ext uri="{FF2B5EF4-FFF2-40B4-BE49-F238E27FC236}">
                <a16:creationId xmlns:a16="http://schemas.microsoft.com/office/drawing/2014/main" id="{F7322D8B-A9BE-C4B1-3594-E6A1CC16066C}"/>
              </a:ext>
            </a:extLst>
          </p:cNvPr>
          <p:cNvPicPr>
            <a:picLocks noChangeAspect="1"/>
          </p:cNvPicPr>
          <p:nvPr/>
        </p:nvPicPr>
        <p:blipFill rotWithShape="1">
          <a:blip r:embed="rId3"/>
          <a:srcRect t="16022" r="3" b="30459"/>
          <a:stretch/>
        </p:blipFill>
        <p:spPr>
          <a:xfrm>
            <a:off x="609600" y="1600201"/>
            <a:ext cx="10972800" cy="3917032"/>
          </a:xfrm>
          <a:prstGeom prst="rect">
            <a:avLst/>
          </a:prstGeom>
          <a:noFill/>
        </p:spPr>
      </p:pic>
    </p:spTree>
    <p:extLst>
      <p:ext uri="{BB962C8B-B14F-4D97-AF65-F5344CB8AC3E}">
        <p14:creationId xmlns:p14="http://schemas.microsoft.com/office/powerpoint/2010/main" val="4398202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DE759-EC45-4D3B-AD45-53D2E4F55135}"/>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63A0AE2-0E88-4291-A6C0-966D6AFD9822}"/>
              </a:ext>
            </a:extLst>
          </p:cNvPr>
          <p:cNvSpPr>
            <a:spLocks noGrp="1"/>
          </p:cNvSpPr>
          <p:nvPr>
            <p:ph idx="1"/>
          </p:nvPr>
        </p:nvSpPr>
        <p:spPr/>
        <p:txBody>
          <a:bodyPr>
            <a:normAutofit fontScale="92500" lnSpcReduction="10000"/>
          </a:bodyPr>
          <a:lstStyle/>
          <a:p>
            <a:r>
              <a:rPr lang="en-GB" dirty="0"/>
              <a:t>When writing the Literature Review, it is very easy for students to drift from their main research objectives to find themselves immersed in writing about peripheral aspects of their topic that are extraneous to their research</a:t>
            </a:r>
          </a:p>
          <a:p>
            <a:r>
              <a:rPr lang="en-GB" dirty="0"/>
              <a:t>Create sub-sections/headings in your Literature Review chapter that link directly to your specific research objectives</a:t>
            </a:r>
          </a:p>
          <a:p>
            <a:r>
              <a:rPr lang="en-GB" dirty="0"/>
              <a:t>For example, for the research objectives above to be covered in the Literature Review (i.e. objectives 1 and 2)</a:t>
            </a:r>
          </a:p>
        </p:txBody>
      </p:sp>
    </p:spTree>
    <p:extLst>
      <p:ext uri="{BB962C8B-B14F-4D97-AF65-F5344CB8AC3E}">
        <p14:creationId xmlns:p14="http://schemas.microsoft.com/office/powerpoint/2010/main" val="944152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79040F2-B626-440C-925E-6E675E70CC31}"/>
              </a:ext>
            </a:extLst>
          </p:cNvPr>
          <p:cNvPicPr>
            <a:picLocks noGrp="1" noChangeAspect="1"/>
          </p:cNvPicPr>
          <p:nvPr>
            <p:ph idx="1"/>
          </p:nvPr>
        </p:nvPicPr>
        <p:blipFill>
          <a:blip r:embed="rId3"/>
          <a:stretch>
            <a:fillRect/>
          </a:stretch>
        </p:blipFill>
        <p:spPr>
          <a:xfrm>
            <a:off x="457199" y="353138"/>
            <a:ext cx="10915881" cy="5167124"/>
          </a:xfrm>
          <a:noFill/>
        </p:spPr>
      </p:pic>
    </p:spTree>
    <p:extLst>
      <p:ext uri="{BB962C8B-B14F-4D97-AF65-F5344CB8AC3E}">
        <p14:creationId xmlns:p14="http://schemas.microsoft.com/office/powerpoint/2010/main" val="22556660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1E80A-4D6A-403B-B3E9-0BA2C5863E41}"/>
              </a:ext>
            </a:extLst>
          </p:cNvPr>
          <p:cNvSpPr>
            <a:spLocks noGrp="1"/>
          </p:cNvSpPr>
          <p:nvPr>
            <p:ph type="title"/>
          </p:nvPr>
        </p:nvSpPr>
        <p:spPr>
          <a:xfrm>
            <a:off x="609600" y="389784"/>
            <a:ext cx="10972800" cy="1143000"/>
          </a:xfrm>
        </p:spPr>
        <p:txBody>
          <a:bodyPr>
            <a:normAutofit fontScale="90000"/>
          </a:bodyPr>
          <a:lstStyle/>
          <a:p>
            <a:r>
              <a:rPr lang="en-GB" dirty="0"/>
              <a:t>A good Literature Review is characterised by the following features: </a:t>
            </a:r>
            <a:br>
              <a:rPr lang="en-GB" dirty="0"/>
            </a:br>
            <a:endParaRPr lang="en-GB" dirty="0"/>
          </a:p>
        </p:txBody>
      </p:sp>
      <p:sp>
        <p:nvSpPr>
          <p:cNvPr id="3" name="Content Placeholder 2">
            <a:extLst>
              <a:ext uri="{FF2B5EF4-FFF2-40B4-BE49-F238E27FC236}">
                <a16:creationId xmlns:a16="http://schemas.microsoft.com/office/drawing/2014/main" id="{4751AB59-E3BA-4204-BB42-078E1B74391C}"/>
              </a:ext>
            </a:extLst>
          </p:cNvPr>
          <p:cNvSpPr>
            <a:spLocks noGrp="1"/>
          </p:cNvSpPr>
          <p:nvPr>
            <p:ph idx="1"/>
          </p:nvPr>
        </p:nvSpPr>
        <p:spPr/>
        <p:txBody>
          <a:bodyPr>
            <a:normAutofit fontScale="77500" lnSpcReduction="20000"/>
          </a:bodyPr>
          <a:lstStyle/>
          <a:p>
            <a:pPr marL="0" indent="0">
              <a:buNone/>
            </a:pPr>
            <a:r>
              <a:rPr lang="en-GB" dirty="0"/>
              <a:t>• It lays out what research has been done by others relevant to your research aim/objectives (why waste your time discussing irrelevant stuff?)</a:t>
            </a:r>
          </a:p>
          <a:p>
            <a:pPr marL="0" indent="0">
              <a:buNone/>
            </a:pPr>
            <a:r>
              <a:rPr lang="en-GB" dirty="0"/>
              <a:t>• It presents the work of others in a clear, interesting and progressive manner (to build up a coherent/logical picture). </a:t>
            </a:r>
          </a:p>
          <a:p>
            <a:pPr marL="0" indent="0">
              <a:buNone/>
            </a:pPr>
            <a:r>
              <a:rPr lang="en-GB" dirty="0"/>
              <a:t>• It provides evidence of in-depth critical evaluation (i.e. to show that YOU can give an opinion and support it with argument/evidence). </a:t>
            </a:r>
          </a:p>
          <a:p>
            <a:pPr marL="0" indent="0">
              <a:buNone/>
            </a:pPr>
            <a:r>
              <a:rPr lang="en-GB" dirty="0"/>
              <a:t>• It highlights pertinent/emerging issues (otherwise what is the point of your Literature Review?). </a:t>
            </a:r>
          </a:p>
          <a:p>
            <a:pPr marL="0" indent="0">
              <a:buNone/>
            </a:pPr>
            <a:r>
              <a:rPr lang="en-GB" dirty="0"/>
              <a:t>• It cites a variety of relevant sources properly (to show that you are well read and scholarly in your approach).</a:t>
            </a:r>
          </a:p>
          <a:p>
            <a:pPr marL="0" indent="0" algn="r">
              <a:buNone/>
            </a:pPr>
            <a:r>
              <a:rPr lang="en-GB" dirty="0" err="1"/>
              <a:t>Biggam</a:t>
            </a:r>
            <a:r>
              <a:rPr lang="en-GB" dirty="0"/>
              <a:t> (2023) </a:t>
            </a:r>
          </a:p>
        </p:txBody>
      </p:sp>
    </p:spTree>
    <p:extLst>
      <p:ext uri="{BB962C8B-B14F-4D97-AF65-F5344CB8AC3E}">
        <p14:creationId xmlns:p14="http://schemas.microsoft.com/office/powerpoint/2010/main" val="4995069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p:spPr>
        <p:txBody>
          <a:bodyPr anchor="ctr">
            <a:normAutofit/>
          </a:bodyPr>
          <a:lstStyle/>
          <a:p>
            <a:r>
              <a:rPr lang="en-GB"/>
              <a:t>Where do you find resources?</a:t>
            </a:r>
          </a:p>
        </p:txBody>
      </p:sp>
      <p:pic>
        <p:nvPicPr>
          <p:cNvPr id="4" name="Picture 4" descr="A picture containing indoor&#10;&#10;Description automatically generated">
            <a:extLst>
              <a:ext uri="{FF2B5EF4-FFF2-40B4-BE49-F238E27FC236}">
                <a16:creationId xmlns:a16="http://schemas.microsoft.com/office/drawing/2014/main" id="{CF84F874-BC50-02AD-55C4-7EC43E384D99}"/>
              </a:ext>
            </a:extLst>
          </p:cNvPr>
          <p:cNvPicPr>
            <a:picLocks noGrp="1" noChangeAspect="1"/>
          </p:cNvPicPr>
          <p:nvPr>
            <p:ph idx="1"/>
          </p:nvPr>
        </p:nvPicPr>
        <p:blipFill>
          <a:blip r:embed="rId3"/>
          <a:stretch>
            <a:fillRect/>
          </a:stretch>
        </p:blipFill>
        <p:spPr>
          <a:xfrm>
            <a:off x="4126603" y="1600201"/>
            <a:ext cx="3938793" cy="3917032"/>
          </a:xfrm>
          <a:noFill/>
        </p:spPr>
      </p:pic>
    </p:spTree>
    <p:extLst>
      <p:ext uri="{BB962C8B-B14F-4D97-AF65-F5344CB8AC3E}">
        <p14:creationId xmlns:p14="http://schemas.microsoft.com/office/powerpoint/2010/main" val="2229950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rgbClr val="002060"/>
          </a:solidFill>
        </p:spPr>
        <p:txBody>
          <a:bodyPr>
            <a:normAutofit fontScale="90000"/>
          </a:bodyPr>
          <a:lstStyle/>
          <a:p>
            <a:br>
              <a:rPr lang="en-GB" sz="3600">
                <a:solidFill>
                  <a:schemeClr val="bg1"/>
                </a:solidFill>
              </a:rPr>
            </a:br>
            <a:r>
              <a:rPr lang="en-GB" sz="3600">
                <a:solidFill>
                  <a:schemeClr val="bg1"/>
                </a:solidFill>
              </a:rPr>
              <a:t>1. How to find your resources </a:t>
            </a:r>
            <a:br>
              <a:rPr lang="en-GB">
                <a:solidFill>
                  <a:srgbClr val="0070C0"/>
                </a:solidFill>
              </a:rPr>
            </a:br>
            <a:endParaRPr lang="en-GB"/>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0000" lnSpcReduction="20000"/>
          </a:bodyPr>
          <a:lstStyle/>
          <a:p>
            <a:pPr marL="0" indent="0" algn="ctr">
              <a:buNone/>
            </a:pPr>
            <a:r>
              <a:rPr lang="en-GB" sz="2400" b="1" i="1">
                <a:solidFill>
                  <a:srgbClr val="0070C0"/>
                </a:solidFill>
              </a:rPr>
              <a:t>Go and look for it! </a:t>
            </a:r>
            <a:endParaRPr lang="en-US">
              <a:solidFill>
                <a:srgbClr val="0070C0"/>
              </a:solidFill>
            </a:endParaRPr>
          </a:p>
          <a:p>
            <a:pPr marL="0" indent="0">
              <a:buNone/>
            </a:pPr>
            <a:r>
              <a:rPr lang="en-GB" i="1"/>
              <a:t>4 methods of finding resources:</a:t>
            </a:r>
          </a:p>
          <a:p>
            <a:pPr marL="0" indent="0">
              <a:buNone/>
            </a:pPr>
            <a:r>
              <a:rPr lang="en-GB" i="1"/>
              <a:t>1. University Library</a:t>
            </a:r>
          </a:p>
          <a:p>
            <a:pPr marL="0" indent="0">
              <a:buNone/>
            </a:pPr>
            <a:r>
              <a:rPr lang="en-GB" i="1"/>
              <a:t>2. Google scholar</a:t>
            </a:r>
          </a:p>
          <a:p>
            <a:pPr marL="0" indent="0">
              <a:buNone/>
            </a:pPr>
            <a:r>
              <a:rPr lang="en-GB" i="1"/>
              <a:t>3. 'Snowballing'</a:t>
            </a:r>
          </a:p>
          <a:p>
            <a:pPr marL="0" indent="0">
              <a:buNone/>
            </a:pPr>
            <a:r>
              <a:rPr lang="en-GB" i="1"/>
              <a:t>4. Related dissertations</a:t>
            </a:r>
          </a:p>
          <a:p>
            <a:endParaRPr lang="en-GB"/>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p:txBody>
          <a:bodyPr>
            <a:normAutofit fontScale="70000" lnSpcReduction="20000"/>
          </a:bodyPr>
          <a:lstStyle/>
          <a:p>
            <a:pPr marL="0" indent="0">
              <a:buNone/>
            </a:pPr>
            <a:r>
              <a:rPr lang="en-GB"/>
              <a:t>Detective skills – </a:t>
            </a:r>
          </a:p>
          <a:p>
            <a:pPr marL="514350" indent="-514350">
              <a:buAutoNum type="arabicPeriod"/>
            </a:pPr>
            <a:r>
              <a:rPr lang="en-GB"/>
              <a:t>Questions that need answers ( research objectives)</a:t>
            </a:r>
          </a:p>
          <a:p>
            <a:pPr marL="514350" indent="-514350">
              <a:buAutoNum type="arabicPeriod"/>
            </a:pPr>
            <a:r>
              <a:rPr lang="en-GB"/>
              <a:t>Clues are in literature sources</a:t>
            </a:r>
          </a:p>
          <a:p>
            <a:pPr marL="514350" indent="-514350">
              <a:buAutoNum type="arabicPeriod"/>
            </a:pPr>
            <a:r>
              <a:rPr lang="en-GB"/>
              <a:t>Discard any information that is irrelevant</a:t>
            </a:r>
          </a:p>
          <a:p>
            <a:pPr marL="514350" indent="-514350">
              <a:buAutoNum type="arabicPeriod"/>
            </a:pPr>
            <a:r>
              <a:rPr lang="en-GB"/>
              <a:t>Follow up any leads to other sources</a:t>
            </a:r>
          </a:p>
          <a:p>
            <a:pPr marL="514350" indent="-514350">
              <a:buAutoNum type="arabicPeriod"/>
            </a:pPr>
            <a:r>
              <a:rPr lang="en-GB"/>
              <a:t>Construct your ‘case’ on the evidence that you have found from your sources</a:t>
            </a:r>
          </a:p>
          <a:p>
            <a:pPr marL="514350" indent="-514350">
              <a:buAutoNum type="arabicPeriod"/>
            </a:pPr>
            <a:r>
              <a:rPr lang="en-GB"/>
              <a:t>Lay down the facts as you see them ( i.e. present the results of your review highlight your main findings and implications on your work)</a:t>
            </a:r>
          </a:p>
        </p:txBody>
      </p:sp>
      <p:pic>
        <p:nvPicPr>
          <p:cNvPr id="5" name="Picture 5" descr="A picture containing text, shelf, book, indoor&#10;&#10;Description automatically generated">
            <a:extLst>
              <a:ext uri="{FF2B5EF4-FFF2-40B4-BE49-F238E27FC236}">
                <a16:creationId xmlns:a16="http://schemas.microsoft.com/office/drawing/2014/main" id="{C23A6946-C4E6-7372-F09F-B5CC023DA11C}"/>
              </a:ext>
            </a:extLst>
          </p:cNvPr>
          <p:cNvPicPr>
            <a:picLocks noChangeAspect="1"/>
          </p:cNvPicPr>
          <p:nvPr/>
        </p:nvPicPr>
        <p:blipFill>
          <a:blip r:embed="rId3"/>
          <a:stretch>
            <a:fillRect/>
          </a:stretch>
        </p:blipFill>
        <p:spPr>
          <a:xfrm>
            <a:off x="1970087" y="4183032"/>
            <a:ext cx="2743199" cy="1571685"/>
          </a:xfrm>
          <a:prstGeom prst="rect">
            <a:avLst/>
          </a:prstGeom>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F4D19E3-2374-4FCE-8881-C62E85BEBA18}"/>
              </a:ext>
            </a:extLst>
          </p:cNvPr>
          <p:cNvSpPr>
            <a:spLocks noGrp="1" noChangeArrowheads="1"/>
          </p:cNvSpPr>
          <p:nvPr>
            <p:ph type="title"/>
          </p:nvPr>
        </p:nvSpPr>
        <p:spPr>
          <a:xfrm>
            <a:off x="2209800" y="171450"/>
            <a:ext cx="7772400" cy="838200"/>
          </a:xfrm>
        </p:spPr>
        <p:txBody>
          <a:bodyPr/>
          <a:lstStyle/>
          <a:p>
            <a:pPr eaLnBrk="1" hangingPunct="1"/>
            <a:r>
              <a:rPr lang="en-GB" altLang="en-US" sz="3200">
                <a:latin typeface="Arial" panose="020B0604020202020204" pitchFamily="34" charset="0"/>
              </a:rPr>
              <a:t>Literature sources available</a:t>
            </a:r>
          </a:p>
        </p:txBody>
      </p:sp>
      <p:sp>
        <p:nvSpPr>
          <p:cNvPr id="20483" name="Rectangle 3">
            <a:extLst>
              <a:ext uri="{FF2B5EF4-FFF2-40B4-BE49-F238E27FC236}">
                <a16:creationId xmlns:a16="http://schemas.microsoft.com/office/drawing/2014/main" id="{5D71937C-BBDB-4996-9DDD-E5F5F4F08406}"/>
              </a:ext>
            </a:extLst>
          </p:cNvPr>
          <p:cNvSpPr>
            <a:spLocks noGrp="1" noChangeArrowheads="1"/>
          </p:cNvSpPr>
          <p:nvPr>
            <p:ph idx="1"/>
          </p:nvPr>
        </p:nvSpPr>
        <p:spPr>
          <a:xfrm>
            <a:off x="2209800" y="908050"/>
            <a:ext cx="7772400" cy="5545138"/>
          </a:xfrm>
        </p:spPr>
        <p:txBody>
          <a:bodyPr rtlCol="0">
            <a:normAutofit/>
          </a:bodyPr>
          <a:lstStyle/>
          <a:p>
            <a:pPr>
              <a:lnSpc>
                <a:spcPct val="80000"/>
              </a:lnSpc>
              <a:buNone/>
              <a:defRPr/>
            </a:pPr>
            <a:r>
              <a:rPr lang="en-GB" altLang="en-US" sz="2800">
                <a:latin typeface="Arial" panose="020B0604020202020204" pitchFamily="34" charset="0"/>
              </a:rPr>
              <a:t>			Literature sources available</a:t>
            </a:r>
          </a:p>
          <a:p>
            <a:pPr algn="ctr">
              <a:lnSpc>
                <a:spcPct val="80000"/>
              </a:lnSpc>
              <a:buNone/>
              <a:defRPr/>
            </a:pPr>
            <a:endParaRPr lang="en-GB" altLang="en-US" sz="2800">
              <a:latin typeface="Arial" panose="020B0604020202020204" pitchFamily="34" charset="0"/>
            </a:endParaRPr>
          </a:p>
          <a:p>
            <a:pPr algn="ctr">
              <a:lnSpc>
                <a:spcPct val="80000"/>
              </a:lnSpc>
              <a:buNone/>
              <a:defRPr/>
            </a:pPr>
            <a:endParaRPr lang="en-GB" altLang="en-US" sz="2800">
              <a:latin typeface="Arial" panose="020B0604020202020204" pitchFamily="34" charset="0"/>
            </a:endParaRPr>
          </a:p>
          <a:p>
            <a:pPr algn="ct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endParaRPr lang="en-GB" altLang="en-US" sz="2800">
              <a:latin typeface="Arial" panose="020B0604020202020204" pitchFamily="34" charset="0"/>
            </a:endParaRPr>
          </a:p>
          <a:p>
            <a:pPr algn="r">
              <a:lnSpc>
                <a:spcPct val="80000"/>
              </a:lnSpc>
              <a:buNone/>
              <a:defRPr/>
            </a:pPr>
            <a:r>
              <a:rPr lang="en-GB" altLang="en-US" sz="1800">
                <a:latin typeface="Arial" panose="020B0604020202020204" pitchFamily="34" charset="0"/>
              </a:rPr>
              <a:t>Saunders </a:t>
            </a:r>
            <a:r>
              <a:rPr lang="en-GB" altLang="en-US" sz="1800" i="1">
                <a:latin typeface="Arial" panose="020B0604020202020204" pitchFamily="34" charset="0"/>
              </a:rPr>
              <a:t>et al</a:t>
            </a:r>
            <a:r>
              <a:rPr lang="en-GB" altLang="en-US" sz="1800">
                <a:latin typeface="Arial" panose="020B0604020202020204" pitchFamily="34" charset="0"/>
              </a:rPr>
              <a:t>. (2009)</a:t>
            </a:r>
          </a:p>
        </p:txBody>
      </p:sp>
      <p:pic>
        <p:nvPicPr>
          <p:cNvPr id="22532" name="Picture 4" descr="M03NF002">
            <a:extLst>
              <a:ext uri="{FF2B5EF4-FFF2-40B4-BE49-F238E27FC236}">
                <a16:creationId xmlns:a16="http://schemas.microsoft.com/office/drawing/2014/main" id="{5B8DEC58-891A-4EC9-A430-3ACECDB39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9626" y="1768476"/>
            <a:ext cx="7993063" cy="403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 Box 5">
            <a:extLst>
              <a:ext uri="{FF2B5EF4-FFF2-40B4-BE49-F238E27FC236}">
                <a16:creationId xmlns:a16="http://schemas.microsoft.com/office/drawing/2014/main" id="{115F1D6E-2055-4E92-BA83-A3583202063D}"/>
              </a:ext>
            </a:extLst>
          </p:cNvPr>
          <p:cNvSpPr txBox="1">
            <a:spLocks noChangeArrowheads="1"/>
          </p:cNvSpPr>
          <p:nvPr/>
        </p:nvSpPr>
        <p:spPr bwMode="auto">
          <a:xfrm>
            <a:off x="2043114"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800">
                <a:solidFill>
                  <a:schemeClr val="bg1"/>
                </a:solidFill>
                <a:latin typeface="Arial" panose="020B0604020202020204" pitchFamily="34" charset="0"/>
              </a:rPr>
              <a:t>Figure 3.2  Literature sources available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3631" y="293078"/>
            <a:ext cx="7241449" cy="6050573"/>
          </a:xfrm>
          <a:prstGeom prst="rect">
            <a:avLst/>
          </a:prstGeom>
        </p:spPr>
      </p:pic>
    </p:spTree>
    <p:extLst>
      <p:ext uri="{BB962C8B-B14F-4D97-AF65-F5344CB8AC3E}">
        <p14:creationId xmlns:p14="http://schemas.microsoft.com/office/powerpoint/2010/main" val="2990976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16823" y="262802"/>
            <a:ext cx="6008077" cy="5798845"/>
          </a:xfrm>
          <a:prstGeom prst="rect">
            <a:avLst/>
          </a:prstGeom>
        </p:spPr>
      </p:pic>
      <p:sp>
        <p:nvSpPr>
          <p:cNvPr id="3" name="Rectangle 2"/>
          <p:cNvSpPr/>
          <p:nvPr/>
        </p:nvSpPr>
        <p:spPr>
          <a:xfrm>
            <a:off x="1913893" y="6026606"/>
            <a:ext cx="1661032" cy="215444"/>
          </a:xfrm>
          <a:prstGeom prst="rect">
            <a:avLst/>
          </a:prstGeom>
        </p:spPr>
        <p:txBody>
          <a:bodyPr wrap="none">
            <a:spAutoFit/>
          </a:bodyPr>
          <a:lstStyle/>
          <a:p>
            <a:r>
              <a:rPr lang="en-IN" sz="800" i="1" dirty="0"/>
              <a:t>Source</a:t>
            </a:r>
            <a:r>
              <a:rPr lang="en-IN" sz="800" dirty="0"/>
              <a:t>: © 2021 Mark Saunders.</a:t>
            </a:r>
            <a:endParaRPr lang="en-IN" dirty="0"/>
          </a:p>
        </p:txBody>
      </p:sp>
    </p:spTree>
    <p:extLst>
      <p:ext uri="{BB962C8B-B14F-4D97-AF65-F5344CB8AC3E}">
        <p14:creationId xmlns:p14="http://schemas.microsoft.com/office/powerpoint/2010/main" val="9993508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D96D7D7-6839-437E-9A96-06089F00C611}"/>
              </a:ext>
            </a:extLst>
          </p:cNvPr>
          <p:cNvSpPr>
            <a:spLocks noGrp="1" noChangeArrowheads="1"/>
          </p:cNvSpPr>
          <p:nvPr>
            <p:ph type="title"/>
          </p:nvPr>
        </p:nvSpPr>
        <p:spPr>
          <a:xfrm>
            <a:off x="2209800" y="241300"/>
            <a:ext cx="7772400" cy="685800"/>
          </a:xfrm>
        </p:spPr>
        <p:txBody>
          <a:bodyPr/>
          <a:lstStyle/>
          <a:p>
            <a:pPr eaLnBrk="1" hangingPunct="1"/>
            <a:r>
              <a:rPr lang="en-GB" altLang="en-US" sz="2800">
                <a:latin typeface="Arial" panose="020B0604020202020204" pitchFamily="34" charset="0"/>
              </a:rPr>
              <a:t> </a:t>
            </a:r>
            <a:r>
              <a:rPr lang="en-GB" altLang="en-US" sz="3200">
                <a:latin typeface="Arial" panose="020B0604020202020204" pitchFamily="34" charset="0"/>
              </a:rPr>
              <a:t>The literature search strategy (1)</a:t>
            </a:r>
          </a:p>
        </p:txBody>
      </p:sp>
      <p:sp>
        <p:nvSpPr>
          <p:cNvPr id="23555" name="Rectangle 3">
            <a:extLst>
              <a:ext uri="{FF2B5EF4-FFF2-40B4-BE49-F238E27FC236}">
                <a16:creationId xmlns:a16="http://schemas.microsoft.com/office/drawing/2014/main" id="{85AEEBCD-CA6D-4F44-AAF9-D9BA85D951C7}"/>
              </a:ext>
            </a:extLst>
          </p:cNvPr>
          <p:cNvSpPr>
            <a:spLocks noGrp="1" noChangeArrowheads="1"/>
          </p:cNvSpPr>
          <p:nvPr>
            <p:ph idx="1"/>
          </p:nvPr>
        </p:nvSpPr>
        <p:spPr>
          <a:xfrm>
            <a:off x="2030413" y="1066800"/>
            <a:ext cx="7772400" cy="5257800"/>
          </a:xfrm>
        </p:spPr>
        <p:txBody>
          <a:bodyPr/>
          <a:lstStyle/>
          <a:p>
            <a:pPr algn="ctr" eaLnBrk="1" hangingPunct="1">
              <a:buFontTx/>
              <a:buNone/>
            </a:pPr>
            <a:r>
              <a:rPr lang="en-GB" altLang="en-US" sz="2800" b="1" dirty="0">
                <a:latin typeface="Arial" panose="020B0604020202020204" pitchFamily="34" charset="0"/>
              </a:rPr>
              <a:t>Write down</a:t>
            </a:r>
            <a:endParaRPr lang="en-GB" altLang="en-US" sz="2800" dirty="0">
              <a:latin typeface="Arial" panose="020B0604020202020204" pitchFamily="34" charset="0"/>
            </a:endParaRPr>
          </a:p>
          <a:p>
            <a:pPr eaLnBrk="1" hangingPunct="1">
              <a:buFontTx/>
              <a:buNone/>
            </a:pPr>
            <a:endParaRPr lang="en-GB" altLang="en-US" sz="2800" dirty="0">
              <a:latin typeface="Arial" panose="020B0604020202020204" pitchFamily="34" charset="0"/>
            </a:endParaRPr>
          </a:p>
          <a:p>
            <a:pPr eaLnBrk="1" hangingPunct="1"/>
            <a:r>
              <a:rPr lang="en-GB" altLang="en-US" sz="2600" dirty="0">
                <a:latin typeface="Arial" panose="020B0604020202020204" pitchFamily="34" charset="0"/>
              </a:rPr>
              <a:t>parameters of your search</a:t>
            </a:r>
          </a:p>
          <a:p>
            <a:pPr eaLnBrk="1" hangingPunct="1"/>
            <a:r>
              <a:rPr lang="en-GB" altLang="en-US" sz="2600" dirty="0">
                <a:latin typeface="Arial" panose="020B0604020202020204" pitchFamily="34" charset="0"/>
              </a:rPr>
              <a:t>key words and search terms to be used</a:t>
            </a:r>
          </a:p>
          <a:p>
            <a:pPr eaLnBrk="1" hangingPunct="1"/>
            <a:r>
              <a:rPr lang="en-GB" altLang="en-US" sz="2600" dirty="0">
                <a:latin typeface="Arial" panose="020B0604020202020204" pitchFamily="34" charset="0"/>
              </a:rPr>
              <a:t>databases and search engines to be used</a:t>
            </a:r>
          </a:p>
          <a:p>
            <a:pPr eaLnBrk="1" hangingPunct="1"/>
            <a:r>
              <a:rPr lang="en-GB" altLang="en-US" sz="2600" dirty="0">
                <a:latin typeface="Arial" panose="020B0604020202020204" pitchFamily="34" charset="0"/>
              </a:rPr>
              <a:t>criteria for selection of relevant and useful studies </a:t>
            </a:r>
          </a:p>
          <a:p>
            <a:pPr algn="ctr" eaLnBrk="1" hangingPunct="1">
              <a:buFontTx/>
              <a:buNone/>
            </a:pPr>
            <a:r>
              <a:rPr lang="en-GB" altLang="en-US" sz="2800" dirty="0">
                <a:latin typeface="Arial" panose="020B0604020202020204" pitchFamily="34" charset="0"/>
              </a:rPr>
              <a:t>And</a:t>
            </a:r>
          </a:p>
          <a:p>
            <a:pPr algn="ctr" eaLnBrk="1" hangingPunct="1">
              <a:buFontTx/>
              <a:buNone/>
            </a:pPr>
            <a:r>
              <a:rPr lang="en-GB" altLang="en-US" sz="2600" dirty="0">
                <a:latin typeface="Arial" panose="020B0604020202020204" pitchFamily="34" charset="0"/>
              </a:rPr>
              <a:t>Discuss these with your supervisor (if possible)</a:t>
            </a:r>
          </a:p>
          <a:p>
            <a:pPr eaLnBrk="1" hangingPunct="1"/>
            <a:endParaRPr lang="en-GB" altLang="en-US" sz="2600" dirty="0">
              <a:latin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2AFB1730-0937-487B-8845-C5A4CCBB048D}"/>
              </a:ext>
            </a:extLst>
          </p:cNvPr>
          <p:cNvSpPr>
            <a:spLocks noGrp="1" noChangeArrowheads="1"/>
          </p:cNvSpPr>
          <p:nvPr>
            <p:ph type="title"/>
          </p:nvPr>
        </p:nvSpPr>
        <p:spPr>
          <a:xfrm>
            <a:off x="2198688" y="250825"/>
            <a:ext cx="7772400" cy="685800"/>
          </a:xfrm>
        </p:spPr>
        <p:txBody>
          <a:bodyPr/>
          <a:lstStyle/>
          <a:p>
            <a:pPr eaLnBrk="1" hangingPunct="1"/>
            <a:r>
              <a:rPr lang="en-GB" altLang="en-US" sz="3200">
                <a:latin typeface="Arial" panose="020B0604020202020204" pitchFamily="34" charset="0"/>
              </a:rPr>
              <a:t>The literature search strategy (2)</a:t>
            </a:r>
          </a:p>
        </p:txBody>
      </p:sp>
      <p:sp>
        <p:nvSpPr>
          <p:cNvPr id="24579" name="Rectangle 3">
            <a:extLst>
              <a:ext uri="{FF2B5EF4-FFF2-40B4-BE49-F238E27FC236}">
                <a16:creationId xmlns:a16="http://schemas.microsoft.com/office/drawing/2014/main" id="{74CD0031-37B0-4FF0-A1B5-A4D94A26C4EA}"/>
              </a:ext>
            </a:extLst>
          </p:cNvPr>
          <p:cNvSpPr>
            <a:spLocks noGrp="1" noChangeArrowheads="1"/>
          </p:cNvSpPr>
          <p:nvPr>
            <p:ph idx="1"/>
          </p:nvPr>
        </p:nvSpPr>
        <p:spPr>
          <a:xfrm>
            <a:off x="2035175" y="1219200"/>
            <a:ext cx="8382000" cy="4876800"/>
          </a:xfrm>
        </p:spPr>
        <p:txBody>
          <a:bodyPr/>
          <a:lstStyle/>
          <a:p>
            <a:pPr eaLnBrk="1" hangingPunct="1"/>
            <a:r>
              <a:rPr lang="en-GB" altLang="en-US" sz="2600">
                <a:latin typeface="Arial" panose="020B0604020202020204" pitchFamily="34" charset="0"/>
              </a:rPr>
              <a:t>Define the research parameters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Generate key words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Discuss your research</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Brainstorm ideas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Construct Relevance trees  -  use computer software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4DDAC9A-F6AD-4F3D-A357-35FE126E2448}"/>
              </a:ext>
            </a:extLst>
          </p:cNvPr>
          <p:cNvSpPr>
            <a:spLocks noGrp="1" noChangeArrowheads="1"/>
          </p:cNvSpPr>
          <p:nvPr>
            <p:ph type="title"/>
          </p:nvPr>
        </p:nvSpPr>
        <p:spPr>
          <a:xfrm>
            <a:off x="2209800" y="298450"/>
            <a:ext cx="7772400" cy="609600"/>
          </a:xfrm>
        </p:spPr>
        <p:txBody>
          <a:bodyPr/>
          <a:lstStyle/>
          <a:p>
            <a:pPr eaLnBrk="1" hangingPunct="1"/>
            <a:r>
              <a:rPr lang="en-GB" altLang="en-US" sz="3200">
                <a:latin typeface="Arial" panose="020B0604020202020204" pitchFamily="34" charset="0"/>
              </a:rPr>
              <a:t>Conducting a literature search (1)</a:t>
            </a:r>
          </a:p>
        </p:txBody>
      </p:sp>
      <p:sp>
        <p:nvSpPr>
          <p:cNvPr id="25603" name="Rectangle 3">
            <a:extLst>
              <a:ext uri="{FF2B5EF4-FFF2-40B4-BE49-F238E27FC236}">
                <a16:creationId xmlns:a16="http://schemas.microsoft.com/office/drawing/2014/main" id="{A88F2E68-EDD6-4949-BF08-832CC09F1FFA}"/>
              </a:ext>
            </a:extLst>
          </p:cNvPr>
          <p:cNvSpPr>
            <a:spLocks noGrp="1" noChangeArrowheads="1"/>
          </p:cNvSpPr>
          <p:nvPr>
            <p:ph idx="1"/>
          </p:nvPr>
        </p:nvSpPr>
        <p:spPr>
          <a:xfrm>
            <a:off x="2035175" y="1371600"/>
            <a:ext cx="7772400" cy="4495800"/>
          </a:xfrm>
        </p:spPr>
        <p:txBody>
          <a:bodyPr/>
          <a:lstStyle/>
          <a:p>
            <a:pPr algn="ctr" eaLnBrk="1" hangingPunct="1">
              <a:buFontTx/>
              <a:buNone/>
            </a:pPr>
            <a:r>
              <a:rPr lang="en-GB" altLang="en-US" sz="2800" b="1">
                <a:latin typeface="Arial" panose="020B0604020202020204" pitchFamily="34" charset="0"/>
              </a:rPr>
              <a:t>Approaches can include</a:t>
            </a:r>
            <a:endParaRPr lang="en-GB" altLang="en-US" sz="2800">
              <a:latin typeface="Arial" panose="020B0604020202020204" pitchFamily="34" charset="0"/>
            </a:endParaRPr>
          </a:p>
          <a:p>
            <a:pPr algn="ctr" eaLnBrk="1" hangingPunct="1">
              <a:buFontTx/>
              <a:buNone/>
            </a:pPr>
            <a:endParaRPr lang="en-GB" altLang="en-US" sz="2800">
              <a:latin typeface="Arial" panose="020B0604020202020204" pitchFamily="34" charset="0"/>
            </a:endParaRPr>
          </a:p>
          <a:p>
            <a:pPr eaLnBrk="1" hangingPunct="1"/>
            <a:r>
              <a:rPr lang="en-GB" altLang="en-US" sz="2600">
                <a:latin typeface="Arial" panose="020B0604020202020204" pitchFamily="34" charset="0"/>
              </a:rPr>
              <a:t>Searching tertiary literature sources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Obtaining relevant literature</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Scanning and browsing secondary literature</a:t>
            </a:r>
          </a:p>
          <a:p>
            <a:pPr eaLnBrk="1" hangingPunct="1"/>
            <a:endParaRPr lang="en-GB" altLang="en-US" sz="2600">
              <a:latin typeface="Arial" panose="020B0604020202020204" pitchFamily="34" charset="0"/>
            </a:endParaRPr>
          </a:p>
          <a:p>
            <a:pPr eaLnBrk="1" hangingPunct="1"/>
            <a:r>
              <a:rPr lang="en-GB" altLang="en-US" sz="2600">
                <a:latin typeface="Arial" panose="020B0604020202020204" pitchFamily="34" charset="0"/>
              </a:rPr>
              <a:t>Searching using the Internet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48E0F430-3F13-4824-ABE9-4A72DFEFEB6C}"/>
              </a:ext>
            </a:extLst>
          </p:cNvPr>
          <p:cNvSpPr>
            <a:spLocks noGrp="1" noChangeArrowheads="1"/>
          </p:cNvSpPr>
          <p:nvPr>
            <p:ph type="title"/>
          </p:nvPr>
        </p:nvSpPr>
        <p:spPr>
          <a:xfrm>
            <a:off x="2209800" y="244475"/>
            <a:ext cx="7772400" cy="685800"/>
          </a:xfrm>
        </p:spPr>
        <p:txBody>
          <a:bodyPr/>
          <a:lstStyle/>
          <a:p>
            <a:pPr eaLnBrk="1" hangingPunct="1"/>
            <a:r>
              <a:rPr lang="en-GB" altLang="en-US" sz="3200">
                <a:latin typeface="Arial" panose="020B0604020202020204" pitchFamily="34" charset="0"/>
              </a:rPr>
              <a:t>Conducting a literature search (2)</a:t>
            </a:r>
          </a:p>
        </p:txBody>
      </p:sp>
      <p:sp>
        <p:nvSpPr>
          <p:cNvPr id="26627" name="Rectangle 3">
            <a:extLst>
              <a:ext uri="{FF2B5EF4-FFF2-40B4-BE49-F238E27FC236}">
                <a16:creationId xmlns:a16="http://schemas.microsoft.com/office/drawing/2014/main" id="{6EBB3CC2-E01D-4BA9-84D4-C66723E1D1FA}"/>
              </a:ext>
            </a:extLst>
          </p:cNvPr>
          <p:cNvSpPr>
            <a:spLocks noGrp="1" noChangeArrowheads="1"/>
          </p:cNvSpPr>
          <p:nvPr>
            <p:ph idx="1"/>
          </p:nvPr>
        </p:nvSpPr>
        <p:spPr>
          <a:xfrm>
            <a:off x="2017713" y="1371600"/>
            <a:ext cx="8382000" cy="4495800"/>
          </a:xfrm>
        </p:spPr>
        <p:txBody>
          <a:bodyPr/>
          <a:lstStyle/>
          <a:p>
            <a:pPr algn="ctr" eaLnBrk="1" hangingPunct="1">
              <a:buFontTx/>
              <a:buNone/>
            </a:pPr>
            <a:r>
              <a:rPr lang="en-GB" altLang="en-US" sz="2800" b="1">
                <a:latin typeface="Arial" panose="020B0604020202020204" pitchFamily="34" charset="0"/>
              </a:rPr>
              <a:t>Searching using tertiary literature</a:t>
            </a:r>
          </a:p>
          <a:p>
            <a:pPr algn="ctr" eaLnBrk="1" hangingPunct="1">
              <a:buFontTx/>
              <a:buNone/>
            </a:pPr>
            <a:endParaRPr lang="en-GB" altLang="en-US" sz="2800" b="1">
              <a:latin typeface="Arial" panose="020B0604020202020204" pitchFamily="34" charset="0"/>
            </a:endParaRPr>
          </a:p>
          <a:p>
            <a:pPr eaLnBrk="1" hangingPunct="1"/>
            <a:r>
              <a:rPr lang="en-GB" altLang="en-US" sz="2600">
                <a:latin typeface="Arial" panose="020B0604020202020204" pitchFamily="34" charset="0"/>
              </a:rPr>
              <a:t>Ensure key words match controlled index language</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Search appropriate printed and database sources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Note precise details used – including search strings</a:t>
            </a:r>
          </a:p>
          <a:p>
            <a:pPr eaLnBrk="1" hangingPunct="1">
              <a:buFontTx/>
              <a:buNone/>
            </a:pPr>
            <a:endParaRPr lang="en-GB" altLang="en-US" sz="2600">
              <a:latin typeface="Arial" panose="020B0604020202020204" pitchFamily="34" charset="0"/>
            </a:endParaRPr>
          </a:p>
          <a:p>
            <a:pPr eaLnBrk="1" hangingPunct="1"/>
            <a:r>
              <a:rPr lang="en-GB" altLang="en-US" sz="2600">
                <a:latin typeface="Arial" panose="020B0604020202020204" pitchFamily="34" charset="0"/>
              </a:rPr>
              <a:t>Note the FULL reference of each search found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033F2A34-565E-4471-BB03-3018F7B0DD8E}"/>
              </a:ext>
            </a:extLst>
          </p:cNvPr>
          <p:cNvSpPr>
            <a:spLocks noGrp="1" noChangeArrowheads="1"/>
          </p:cNvSpPr>
          <p:nvPr>
            <p:ph type="title"/>
          </p:nvPr>
        </p:nvSpPr>
        <p:spPr>
          <a:xfrm>
            <a:off x="2209800" y="277813"/>
            <a:ext cx="7772400" cy="609600"/>
          </a:xfrm>
        </p:spPr>
        <p:txBody>
          <a:bodyPr/>
          <a:lstStyle/>
          <a:p>
            <a:pPr eaLnBrk="1" hangingPunct="1"/>
            <a:r>
              <a:rPr lang="en-GB" altLang="en-US" sz="3200">
                <a:latin typeface="Arial" panose="020B0604020202020204" pitchFamily="34" charset="0"/>
              </a:rPr>
              <a:t>Conducting a literature search (3)</a:t>
            </a:r>
          </a:p>
        </p:txBody>
      </p:sp>
      <p:sp>
        <p:nvSpPr>
          <p:cNvPr id="26627" name="Rectangle 3">
            <a:extLst>
              <a:ext uri="{FF2B5EF4-FFF2-40B4-BE49-F238E27FC236}">
                <a16:creationId xmlns:a16="http://schemas.microsoft.com/office/drawing/2014/main" id="{7AA479DF-2709-43F8-B81D-6B26270874DE}"/>
              </a:ext>
            </a:extLst>
          </p:cNvPr>
          <p:cNvSpPr>
            <a:spLocks noGrp="1" noChangeArrowheads="1"/>
          </p:cNvSpPr>
          <p:nvPr>
            <p:ph idx="1"/>
          </p:nvPr>
        </p:nvSpPr>
        <p:spPr>
          <a:xfrm>
            <a:off x="2019300" y="1371600"/>
            <a:ext cx="7772400" cy="4724400"/>
          </a:xfrm>
        </p:spPr>
        <p:txBody>
          <a:bodyPr rtlCol="0">
            <a:normAutofit/>
          </a:bodyPr>
          <a:lstStyle/>
          <a:p>
            <a:pPr eaLnBrk="1" hangingPunct="1">
              <a:defRPr/>
            </a:pPr>
            <a:r>
              <a:rPr lang="en-GB" altLang="en-US" sz="2800" dirty="0">
                <a:latin typeface="Arial" panose="020B0604020202020204" pitchFamily="34" charset="0"/>
              </a:rPr>
              <a:t>Printed sources </a:t>
            </a:r>
          </a:p>
          <a:p>
            <a:pPr eaLnBrk="1" hangingPunct="1">
              <a:buFontTx/>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Databases – use of Boolean logic and free text searching</a:t>
            </a:r>
          </a:p>
          <a:p>
            <a:pPr marL="0" indent="0">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Scanning and browsing</a:t>
            </a:r>
          </a:p>
          <a:p>
            <a:pPr eaLnBrk="1" hangingPunct="1">
              <a:buFontTx/>
              <a:buNone/>
              <a:defRPr/>
            </a:pPr>
            <a:endParaRPr lang="en-GB" altLang="en-US" sz="2800" dirty="0">
              <a:latin typeface="Arial" panose="020B0604020202020204" pitchFamily="34" charset="0"/>
            </a:endParaRPr>
          </a:p>
          <a:p>
            <a:pPr eaLnBrk="1" hangingPunct="1">
              <a:defRPr/>
            </a:pPr>
            <a:r>
              <a:rPr lang="en-GB" altLang="en-US" sz="2800" dirty="0">
                <a:latin typeface="Arial" panose="020B0604020202020204" pitchFamily="34" charset="0"/>
              </a:rPr>
              <a:t>Searching the Internet</a:t>
            </a:r>
            <a:endParaRPr lang="en-GB" altLang="en-US" sz="2000" dirty="0">
              <a:latin typeface="Arial" panose="020B0604020202020204" pitchFamily="34" charset="0"/>
            </a:endParaRPr>
          </a:p>
          <a:p>
            <a:pPr algn="r" eaLnBrk="1" hangingPunct="1">
              <a:buFontTx/>
              <a:buNone/>
              <a:defRPr/>
            </a:pPr>
            <a:r>
              <a:rPr lang="en-GB" altLang="en-US" sz="2000" dirty="0">
                <a:latin typeface="Arial" panose="020B0604020202020204" pitchFamily="34" charset="0"/>
              </a:rPr>
              <a:t>Saunders </a:t>
            </a:r>
            <a:r>
              <a:rPr lang="en-GB" altLang="en-US" sz="2000" i="1" dirty="0">
                <a:latin typeface="Arial" panose="020B0604020202020204" pitchFamily="34" charset="0"/>
              </a:rPr>
              <a:t>et al</a:t>
            </a:r>
            <a:r>
              <a:rPr lang="en-GB" altLang="en-US" sz="2000" dirty="0">
                <a:latin typeface="Arial" panose="020B0604020202020204" pitchFamily="34" charset="0"/>
              </a:rPr>
              <a:t>. (2023)</a:t>
            </a:r>
          </a:p>
          <a:p>
            <a:pPr eaLnBrk="1" hangingPunct="1">
              <a:defRPr/>
            </a:pPr>
            <a:endParaRPr lang="en-GB" altLang="en-US" sz="2000" dirty="0">
              <a:latin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solidFill>
            <a:srgbClr val="002060"/>
          </a:solidFill>
        </p:spPr>
        <p:txBody>
          <a:bodyPr/>
          <a:lstStyle/>
          <a:p>
            <a:r>
              <a:rPr lang="en-GB">
                <a:solidFill>
                  <a:schemeClr val="bg1"/>
                </a:solidFill>
              </a:rPr>
              <a:t>Referencing &amp; Reviewing Literature</a:t>
            </a:r>
            <a:endParaRPr lang="en-GB"/>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p:txBody>
          <a:bodyPr/>
          <a:lstStyle/>
          <a:p>
            <a:r>
              <a:rPr lang="en-GB" b="1">
                <a:solidFill>
                  <a:srgbClr val="0070C0"/>
                </a:solidFill>
              </a:rPr>
              <a:t>How to reference correctly</a:t>
            </a:r>
          </a:p>
          <a:p>
            <a:pPr marL="0" indent="0">
              <a:buNone/>
            </a:pPr>
            <a:endParaRPr lang="en-GB"/>
          </a:p>
          <a:p>
            <a:pPr lvl="1">
              <a:buFont typeface="Courier New" panose="02070309020205020404" pitchFamily="49" charset="0"/>
              <a:buChar char="o"/>
            </a:pPr>
            <a:r>
              <a:rPr lang="en-GB"/>
              <a:t> Harvard Referencing</a:t>
            </a:r>
          </a:p>
          <a:p>
            <a:pPr lvl="1">
              <a:buFont typeface="Courier New" panose="02070309020205020404" pitchFamily="49" charset="0"/>
              <a:buChar char="o"/>
            </a:pPr>
            <a:r>
              <a:rPr lang="en-GB"/>
              <a:t>Keep a record of everything you read/reference from the start</a:t>
            </a:r>
          </a:p>
          <a:p>
            <a:pPr lvl="1">
              <a:buFont typeface="Courier New" panose="02070309020205020404" pitchFamily="49" charset="0"/>
              <a:buChar char="o"/>
            </a:pPr>
            <a:r>
              <a:rPr lang="en-GB"/>
              <a:t> use the handout!</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p:txBody>
          <a:bodyPr/>
          <a:lstStyle/>
          <a:p>
            <a:r>
              <a:rPr lang="en-GB" b="1">
                <a:solidFill>
                  <a:srgbClr val="0070C0"/>
                </a:solidFill>
              </a:rPr>
              <a:t>How to review the literature</a:t>
            </a:r>
          </a:p>
          <a:p>
            <a:pPr marL="0" indent="0">
              <a:buNone/>
            </a:pPr>
            <a:endParaRPr lang="en-GB"/>
          </a:p>
          <a:p>
            <a:pPr>
              <a:buFont typeface="Courier New" panose="02070309020205020404" pitchFamily="49" charset="0"/>
              <a:buChar char="o"/>
            </a:pPr>
            <a:r>
              <a:rPr lang="en-GB"/>
              <a:t>Read widely</a:t>
            </a:r>
          </a:p>
          <a:p>
            <a:pPr>
              <a:buFont typeface="Courier New" panose="02070309020205020404" pitchFamily="49" charset="0"/>
              <a:buChar char="o"/>
            </a:pPr>
            <a:r>
              <a:rPr lang="en-GB"/>
              <a:t>‘Critically evaluate’ what you read</a:t>
            </a:r>
          </a:p>
          <a:p>
            <a:pPr>
              <a:buFont typeface="Courier New" panose="02070309020205020404" pitchFamily="49" charset="0"/>
              <a:buChar char="o"/>
            </a:pPr>
            <a:r>
              <a:rPr lang="en-GB"/>
              <a:t>Identify themes, gaps, trends, patterns</a:t>
            </a:r>
          </a:p>
          <a:p>
            <a:pPr>
              <a:buFont typeface="Courier New" panose="02070309020205020404" pitchFamily="49" charset="0"/>
              <a:buChar char="o"/>
            </a:pPr>
            <a:r>
              <a:rPr lang="en-GB"/>
              <a:t>Make notes</a:t>
            </a:r>
          </a:p>
          <a:p>
            <a:pPr>
              <a:buFont typeface="Courier New" panose="02070309020205020404" pitchFamily="49" charset="0"/>
              <a:buChar char="o"/>
            </a:pPr>
            <a:endParaRPr lang="en-GB"/>
          </a:p>
        </p:txBody>
      </p:sp>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3" end="3"/>
                                            </p:txEl>
                                          </p:spTgt>
                                        </p:tgtEl>
                                        <p:attrNameLst>
                                          <p:attrName>style.visibility</p:attrName>
                                        </p:attrNameLst>
                                      </p:cBhvr>
                                      <p:to>
                                        <p:strVal val="visible"/>
                                      </p:to>
                                    </p:set>
                                    <p:anim calcmode="lin" valueType="num">
                                      <p:cBhvr additive="base">
                                        <p:cTn id="3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anim calcmode="lin" valueType="num">
                                      <p:cBhvr additive="base">
                                        <p:cTn id="4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5" end="5"/>
                                            </p:txEl>
                                          </p:spTgt>
                                        </p:tgtEl>
                                        <p:attrNameLst>
                                          <p:attrName>style.visibility</p:attrName>
                                        </p:attrNameLst>
                                      </p:cBhvr>
                                      <p:to>
                                        <p:strVal val="visible"/>
                                      </p:to>
                                    </p:set>
                                    <p:anim calcmode="lin" valueType="num">
                                      <p:cBhvr additive="base">
                                        <p:cTn id="4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2800"/>
              <a:t>When reviewing the literature , what kind of questions should you be considering as you are reading and making notes?</a:t>
            </a:r>
          </a:p>
        </p:txBody>
      </p:sp>
      <p:pic>
        <p:nvPicPr>
          <p:cNvPr id="5" name="Picture 5" descr="A picture containing indoor&#10;&#10;Description automatically generated">
            <a:extLst>
              <a:ext uri="{FF2B5EF4-FFF2-40B4-BE49-F238E27FC236}">
                <a16:creationId xmlns:a16="http://schemas.microsoft.com/office/drawing/2014/main" id="{C32DC965-3AD9-6F45-6316-2A4BE4BD5B36}"/>
              </a:ext>
            </a:extLst>
          </p:cNvPr>
          <p:cNvPicPr>
            <a:picLocks noGrp="1" noChangeAspect="1"/>
          </p:cNvPicPr>
          <p:nvPr>
            <p:ph idx="1"/>
          </p:nvPr>
        </p:nvPicPr>
        <p:blipFill>
          <a:blip r:embed="rId2"/>
          <a:stretch>
            <a:fillRect/>
          </a:stretch>
        </p:blipFill>
        <p:spPr>
          <a:xfrm>
            <a:off x="4126603" y="1600201"/>
            <a:ext cx="3938793" cy="3917032"/>
          </a:xfrm>
          <a:noFill/>
        </p:spPr>
      </p:pic>
    </p:spTree>
    <p:extLst>
      <p:ext uri="{BB962C8B-B14F-4D97-AF65-F5344CB8AC3E}">
        <p14:creationId xmlns:p14="http://schemas.microsoft.com/office/powerpoint/2010/main" val="3593674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002060"/>
          </a:solidFill>
        </p:spPr>
        <p:txBody>
          <a:bodyPr/>
          <a:lstStyle/>
          <a:p>
            <a:r>
              <a:rPr lang="en-GB">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endParaRPr lang="en-GB" dirty="0"/>
          </a:p>
        </p:txBody>
      </p:sp>
    </p:spTree>
    <p:extLst>
      <p:ext uri="{BB962C8B-B14F-4D97-AF65-F5344CB8AC3E}">
        <p14:creationId xmlns:p14="http://schemas.microsoft.com/office/powerpoint/2010/main" val="95898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p:txBody>
          <a:bodyPr/>
          <a:lstStyle/>
          <a:p>
            <a:r>
              <a:rPr lang="en-GB"/>
              <a:t>How to structure your literature review?</a:t>
            </a:r>
          </a:p>
        </p:txBody>
      </p:sp>
      <p:pic>
        <p:nvPicPr>
          <p:cNvPr id="4" name="Picture 4" descr="A picture containing indoor&#10;&#10;Description automatically generated">
            <a:extLst>
              <a:ext uri="{FF2B5EF4-FFF2-40B4-BE49-F238E27FC236}">
                <a16:creationId xmlns:a16="http://schemas.microsoft.com/office/drawing/2014/main" id="{445FB699-872C-DF22-F3EF-F169B0637AD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3715423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p:spPr>
        <p:txBody>
          <a:bodyPr anchor="ctr">
            <a:normAutofit/>
          </a:bodyPr>
          <a:lstStyle/>
          <a:p>
            <a:r>
              <a:rPr lang="en-GB"/>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endParaRPr lang="en-GB" sz="2600" dirty="0"/>
          </a:p>
          <a:p>
            <a:pPr>
              <a:lnSpc>
                <a:spcPct val="90000"/>
              </a:lnSpc>
            </a:pPr>
            <a:endParaRPr lang="en-GB" sz="2600" dirty="0"/>
          </a:p>
        </p:txBody>
      </p:sp>
    </p:spTree>
    <p:extLst>
      <p:ext uri="{BB962C8B-B14F-4D97-AF65-F5344CB8AC3E}">
        <p14:creationId xmlns:p14="http://schemas.microsoft.com/office/powerpoint/2010/main" val="2182149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p:txBody>
          <a:bodyPr/>
          <a:lstStyle/>
          <a:p>
            <a:r>
              <a:rPr lang="en-GB"/>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600" y="1263504"/>
            <a:ext cx="3719033" cy="2287830"/>
          </a:xfrm>
          <a:solidFill>
            <a:schemeClr val="accent5">
              <a:lumMod val="20000"/>
              <a:lumOff val="8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467345" y="3133061"/>
            <a:ext cx="4020289" cy="2075181"/>
          </a:xfrm>
          <a:solidFill>
            <a:schemeClr val="tx2">
              <a:lumMod val="20000"/>
              <a:lumOff val="8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a:p>
            <a:pPr marL="457200" indent="-457200"/>
            <a:r>
              <a:rPr lang="en-GB" dirty="0"/>
              <a:t>Meet deadlines </a:t>
            </a:r>
          </a:p>
        </p:txBody>
      </p:sp>
      <p:pic>
        <p:nvPicPr>
          <p:cNvPr id="5" name="Picture 5" descr="A hand holding a pen&#10;&#10;Description automatically generated">
            <a:extLst>
              <a:ext uri="{FF2B5EF4-FFF2-40B4-BE49-F238E27FC236}">
                <a16:creationId xmlns:a16="http://schemas.microsoft.com/office/drawing/2014/main" id="{D44F9B06-D7BB-F365-8A66-CAF810A0BED4}"/>
              </a:ext>
            </a:extLst>
          </p:cNvPr>
          <p:cNvPicPr>
            <a:picLocks noChangeAspect="1"/>
          </p:cNvPicPr>
          <p:nvPr/>
        </p:nvPicPr>
        <p:blipFill>
          <a:blip r:embed="rId3"/>
          <a:stretch>
            <a:fillRect/>
          </a:stretch>
        </p:blipFill>
        <p:spPr>
          <a:xfrm>
            <a:off x="6966098" y="1432814"/>
            <a:ext cx="4010245" cy="3992369"/>
          </a:xfrm>
          <a:prstGeom prst="rect">
            <a:avLst/>
          </a:prstGeom>
        </p:spPr>
      </p:pic>
    </p:spTree>
    <p:extLst>
      <p:ext uri="{BB962C8B-B14F-4D97-AF65-F5344CB8AC3E}">
        <p14:creationId xmlns:p14="http://schemas.microsoft.com/office/powerpoint/2010/main" val="3556983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30557" y="209550"/>
            <a:ext cx="5751443" cy="6115050"/>
          </a:xfrm>
          <a:prstGeom prst="rect">
            <a:avLst/>
          </a:prstGeom>
        </p:spPr>
      </p:pic>
    </p:spTree>
    <p:extLst>
      <p:ext uri="{BB962C8B-B14F-4D97-AF65-F5344CB8AC3E}">
        <p14:creationId xmlns:p14="http://schemas.microsoft.com/office/powerpoint/2010/main" val="16513493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p:spPr>
        <p:txBody>
          <a:bodyPr anchor="ctr">
            <a:normAutofit/>
          </a:bodyPr>
          <a:lstStyle/>
          <a:p>
            <a:pPr>
              <a:lnSpc>
                <a:spcPct val="90000"/>
              </a:lnSpc>
            </a:pPr>
            <a:br>
              <a:rPr lang="en-GB" sz="3700" b="1"/>
            </a:br>
            <a:r>
              <a:rPr lang="en-GB" sz="3700" b="1"/>
              <a:t>Features of a good literature review</a:t>
            </a:r>
          </a:p>
        </p:txBody>
      </p:sp>
      <p:pic>
        <p:nvPicPr>
          <p:cNvPr id="4" name="Picture 5" descr="A picture containing text, book, indoor&#10;&#10;Description automatically generated">
            <a:extLst>
              <a:ext uri="{FF2B5EF4-FFF2-40B4-BE49-F238E27FC236}">
                <a16:creationId xmlns:a16="http://schemas.microsoft.com/office/drawing/2014/main" id="{EEDDEDD5-4334-7FC5-DD3A-FEF94FCB047C}"/>
              </a:ext>
            </a:extLst>
          </p:cNvPr>
          <p:cNvPicPr>
            <a:picLocks noGrp="1" noChangeAspect="1"/>
          </p:cNvPicPr>
          <p:nvPr>
            <p:ph sz="half" idx="1"/>
          </p:nvPr>
        </p:nvPicPr>
        <p:blipFill>
          <a:blip r:embed="rId3"/>
          <a:stretch>
            <a:fillRect/>
          </a:stretch>
        </p:blipFill>
        <p:spPr>
          <a:xfrm>
            <a:off x="609600" y="2315831"/>
            <a:ext cx="5384800" cy="2557780"/>
          </a:xfrm>
          <a:no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1600201"/>
            <a:ext cx="5384800" cy="3989040"/>
          </a:xfrm>
        </p:spPr>
        <p:txBody>
          <a:bodyPr>
            <a:normAutofit/>
          </a:bodyPr>
          <a:lstStyle/>
          <a:p>
            <a:pPr>
              <a:lnSpc>
                <a:spcPct val="90000"/>
              </a:lnSpc>
            </a:pPr>
            <a:r>
              <a:rPr lang="en-GB" sz="2200"/>
              <a:t>Lays out what research has been done by others which is relevant to your research aim/objectives</a:t>
            </a:r>
          </a:p>
          <a:p>
            <a:pPr>
              <a:lnSpc>
                <a:spcPct val="90000"/>
              </a:lnSpc>
            </a:pPr>
            <a:r>
              <a:rPr lang="en-GB" sz="2200"/>
              <a:t>Presents work of others in a clear, interesting and progressive manner ( to build up a logical picture)</a:t>
            </a:r>
          </a:p>
          <a:p>
            <a:pPr>
              <a:lnSpc>
                <a:spcPct val="90000"/>
              </a:lnSpc>
            </a:pPr>
            <a:r>
              <a:rPr lang="en-GB" sz="2200"/>
              <a:t>Provides evidence of in-depth critical evaluation</a:t>
            </a:r>
          </a:p>
          <a:p>
            <a:pPr>
              <a:lnSpc>
                <a:spcPct val="90000"/>
              </a:lnSpc>
            </a:pPr>
            <a:r>
              <a:rPr lang="en-GB" sz="2200"/>
              <a:t>Highlights important/emerging issues</a:t>
            </a:r>
          </a:p>
          <a:p>
            <a:pPr>
              <a:lnSpc>
                <a:spcPct val="90000"/>
              </a:lnSpc>
            </a:pPr>
            <a:r>
              <a:rPr lang="en-GB" sz="2200"/>
              <a:t>Cites a variety of relevant and appropriate sources properly</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062E25-2702-435A-9BCF-2E05684E4A26}"/>
              </a:ext>
            </a:extLst>
          </p:cNvPr>
          <p:cNvSpPr>
            <a:spLocks noGrp="1"/>
          </p:cNvSpPr>
          <p:nvPr>
            <p:ph type="title"/>
          </p:nvPr>
        </p:nvSpPr>
        <p:spPr/>
        <p:txBody>
          <a:bodyPr/>
          <a:lstStyle/>
          <a:p>
            <a:r>
              <a:rPr lang="en-GB" dirty="0"/>
              <a:t>Funnel Approach </a:t>
            </a:r>
          </a:p>
        </p:txBody>
      </p:sp>
      <p:sp>
        <p:nvSpPr>
          <p:cNvPr id="6" name="Content Placeholder 5">
            <a:extLst>
              <a:ext uri="{FF2B5EF4-FFF2-40B4-BE49-F238E27FC236}">
                <a16:creationId xmlns:a16="http://schemas.microsoft.com/office/drawing/2014/main" id="{85238970-5FAA-40FB-A813-AF951677687C}"/>
              </a:ext>
            </a:extLst>
          </p:cNvPr>
          <p:cNvSpPr>
            <a:spLocks noGrp="1"/>
          </p:cNvSpPr>
          <p:nvPr>
            <p:ph idx="1"/>
          </p:nvPr>
        </p:nvSpPr>
        <p:spPr/>
        <p:txBody>
          <a:bodyPr>
            <a:normAutofit fontScale="70000" lnSpcReduction="20000"/>
          </a:bodyPr>
          <a:lstStyle/>
          <a:p>
            <a:r>
              <a:rPr lang="en-GB" dirty="0"/>
              <a:t>The funnel structure moves from the broad to the detailed, the general to the specific, or from the abstract to the concrete. </a:t>
            </a:r>
          </a:p>
          <a:p>
            <a:r>
              <a:rPr lang="en-GB" dirty="0"/>
              <a:t>Broader aspects of your topic (the contextual background, for instance) 2) gradually narrow your focus until you reach the specific aspect of the topic that you will be addressing. </a:t>
            </a:r>
          </a:p>
          <a:p>
            <a:r>
              <a:rPr lang="en-GB" dirty="0"/>
              <a:t>You might equally be looking at the more abstract, theoretical work on your subject before moving to more concrete case studies in which those approaches have been applied, or more general treatments to more detailed and smaller scale studies. </a:t>
            </a:r>
          </a:p>
          <a:p>
            <a:r>
              <a:rPr lang="en-GB" dirty="0"/>
              <a:t>That way, you are guiding your reader and helping them build their understanding of your topic: providing them with the background information and context they need in order to grasp your main ideas.</a:t>
            </a:r>
          </a:p>
          <a:p>
            <a:pPr marL="0" indent="0" algn="r">
              <a:buNone/>
            </a:pPr>
            <a:r>
              <a:rPr lang="en-GB" dirty="0"/>
              <a:t>Newcastle University Accessed 2024</a:t>
            </a:r>
          </a:p>
        </p:txBody>
      </p:sp>
    </p:spTree>
    <p:extLst>
      <p:ext uri="{BB962C8B-B14F-4D97-AF65-F5344CB8AC3E}">
        <p14:creationId xmlns:p14="http://schemas.microsoft.com/office/powerpoint/2010/main" val="19731043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CDF9-9782-47F4-9E7A-3F8488D27E89}"/>
              </a:ext>
            </a:extLst>
          </p:cNvPr>
          <p:cNvSpPr>
            <a:spLocks noGrp="1"/>
          </p:cNvSpPr>
          <p:nvPr>
            <p:ph type="title"/>
          </p:nvPr>
        </p:nvSpPr>
        <p:spPr>
          <a:xfrm>
            <a:off x="609600" y="274638"/>
            <a:ext cx="10972800" cy="1143000"/>
          </a:xfrm>
        </p:spPr>
        <p:txBody>
          <a:bodyPr anchor="ctr">
            <a:normAutofit/>
          </a:bodyPr>
          <a:lstStyle/>
          <a:p>
            <a:r>
              <a:rPr lang="en-GB" dirty="0"/>
              <a:t>Funnel technique </a:t>
            </a:r>
          </a:p>
        </p:txBody>
      </p:sp>
      <p:sp>
        <p:nvSpPr>
          <p:cNvPr id="3" name="Content Placeholder 2">
            <a:extLst>
              <a:ext uri="{FF2B5EF4-FFF2-40B4-BE49-F238E27FC236}">
                <a16:creationId xmlns:a16="http://schemas.microsoft.com/office/drawing/2014/main" id="{BFEA9638-4E04-46AF-9AA5-2F8D8708D8F3}"/>
              </a:ext>
            </a:extLst>
          </p:cNvPr>
          <p:cNvSpPr>
            <a:spLocks noGrp="1"/>
          </p:cNvSpPr>
          <p:nvPr>
            <p:ph sz="half" idx="1"/>
          </p:nvPr>
        </p:nvSpPr>
        <p:spPr>
          <a:xfrm>
            <a:off x="609600" y="1600201"/>
            <a:ext cx="5384800" cy="3989040"/>
          </a:xfrm>
        </p:spPr>
        <p:txBody>
          <a:bodyPr>
            <a:normAutofit/>
          </a:bodyPr>
          <a:lstStyle/>
          <a:p>
            <a:pPr>
              <a:lnSpc>
                <a:spcPct val="90000"/>
              </a:lnSpc>
            </a:pPr>
            <a:r>
              <a:rPr lang="en-GB" sz="1500" b="0" i="0">
                <a:effectLst/>
              </a:rPr>
              <a:t>The funnel structure moves from the broad to the detailed, the general to the specific, or from the abstract to the concrete.</a:t>
            </a:r>
          </a:p>
          <a:p>
            <a:pPr>
              <a:lnSpc>
                <a:spcPct val="90000"/>
              </a:lnSpc>
            </a:pPr>
            <a:endParaRPr lang="en-GB" sz="1500" b="0" i="0">
              <a:effectLst/>
            </a:endParaRPr>
          </a:p>
          <a:p>
            <a:pPr marL="514350" indent="-514350">
              <a:lnSpc>
                <a:spcPct val="90000"/>
              </a:lnSpc>
              <a:buFont typeface="+mj-lt"/>
              <a:buAutoNum type="arabicPeriod"/>
            </a:pPr>
            <a:r>
              <a:rPr lang="en-GB" sz="1500" b="0" i="0">
                <a:effectLst/>
              </a:rPr>
              <a:t>Start with the broader aspects of your topic (the contextual background, for instance) </a:t>
            </a:r>
          </a:p>
          <a:p>
            <a:pPr marL="514350" indent="-514350">
              <a:lnSpc>
                <a:spcPct val="90000"/>
              </a:lnSpc>
              <a:buFont typeface="+mj-lt"/>
              <a:buAutoNum type="arabicPeriod"/>
            </a:pPr>
            <a:r>
              <a:rPr lang="en-GB" sz="1500" b="0" i="0">
                <a:effectLst/>
              </a:rPr>
              <a:t>gradually narrow your focus until you reach the specific aspect of the topic that you will be addressing. </a:t>
            </a:r>
          </a:p>
          <a:p>
            <a:pPr>
              <a:lnSpc>
                <a:spcPct val="90000"/>
              </a:lnSpc>
            </a:pPr>
            <a:endParaRPr lang="en-GB" sz="1500" b="0" i="0">
              <a:effectLst/>
            </a:endParaRPr>
          </a:p>
          <a:p>
            <a:pPr>
              <a:lnSpc>
                <a:spcPct val="90000"/>
              </a:lnSpc>
            </a:pPr>
            <a:r>
              <a:rPr lang="en-GB" sz="1500" b="0" i="0">
                <a:effectLst/>
              </a:rPr>
              <a:t>That way, you are guiding your reader and helping them build their understanding of your topic: providing them with the background information and context they need in order to grasp your main ideas.</a:t>
            </a:r>
            <a:endParaRPr lang="en-GB" sz="1500"/>
          </a:p>
        </p:txBody>
      </p:sp>
      <p:pic>
        <p:nvPicPr>
          <p:cNvPr id="1026" name="Picture 2" descr="TOPIC 0019: Writing Your Literature Review | snazlan's blog |  creativekapture">
            <a:extLst>
              <a:ext uri="{FF2B5EF4-FFF2-40B4-BE49-F238E27FC236}">
                <a16:creationId xmlns:a16="http://schemas.microsoft.com/office/drawing/2014/main" id="{BD079A01-26A4-47A7-BFE9-D70D6BB14E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1494" y="1600201"/>
            <a:ext cx="5384800" cy="302895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32559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FE44EF3-DD16-47BD-8062-14885C3B3B85}"/>
              </a:ext>
            </a:extLst>
          </p:cNvPr>
          <p:cNvSpPr>
            <a:spLocks noGrp="1"/>
          </p:cNvSpPr>
          <p:nvPr>
            <p:ph type="title"/>
          </p:nvPr>
        </p:nvSpPr>
        <p:spPr/>
        <p:txBody>
          <a:bodyPr>
            <a:normAutofit fontScale="90000"/>
          </a:bodyPr>
          <a:lstStyle/>
          <a:p>
            <a:r>
              <a:rPr lang="en-GB" dirty="0">
                <a:solidFill>
                  <a:srgbClr val="424242"/>
                </a:solidFill>
                <a:latin typeface="Segoe Sans"/>
              </a:rPr>
              <a:t>LR - Analyse and Synthesise Findings</a:t>
            </a:r>
            <a:br>
              <a:rPr lang="en-GB" dirty="0">
                <a:solidFill>
                  <a:srgbClr val="424242"/>
                </a:solidFill>
                <a:latin typeface="Segoe Sans"/>
              </a:rPr>
            </a:br>
            <a:endParaRPr lang="en-GB" dirty="0"/>
          </a:p>
        </p:txBody>
      </p:sp>
      <p:sp>
        <p:nvSpPr>
          <p:cNvPr id="6" name="Content Placeholder 5">
            <a:extLst>
              <a:ext uri="{FF2B5EF4-FFF2-40B4-BE49-F238E27FC236}">
                <a16:creationId xmlns:a16="http://schemas.microsoft.com/office/drawing/2014/main" id="{07B04EB4-48A2-4647-A877-F5FFD078ED8B}"/>
              </a:ext>
            </a:extLst>
          </p:cNvPr>
          <p:cNvSpPr>
            <a:spLocks noGrp="1"/>
          </p:cNvSpPr>
          <p:nvPr>
            <p:ph idx="1"/>
          </p:nvPr>
        </p:nvSpPr>
        <p:spPr/>
        <p:txBody>
          <a:bodyPr>
            <a:normAutofit fontScale="55000" lnSpcReduction="20000"/>
          </a:bodyPr>
          <a:lstStyle/>
          <a:p>
            <a:pPr algn="l">
              <a:buFont typeface="Arial" panose="020B0604020202020204" pitchFamily="34" charset="0"/>
              <a:buChar char="•"/>
            </a:pPr>
            <a:r>
              <a:rPr lang="en-GB" b="1" i="0" dirty="0">
                <a:solidFill>
                  <a:srgbClr val="424242"/>
                </a:solidFill>
                <a:effectLst/>
                <a:latin typeface="Segoe Sans"/>
              </a:rPr>
              <a:t>Compare and Contrast</a:t>
            </a:r>
            <a:r>
              <a:rPr lang="en-GB" b="0" i="0" dirty="0">
                <a:solidFill>
                  <a:srgbClr val="424242"/>
                </a:solidFill>
                <a:effectLst/>
                <a:latin typeface="Segoe Sans"/>
              </a:rPr>
              <a:t>: Look for similarities and differences in the findings, methods, and theories across the studies.</a:t>
            </a:r>
          </a:p>
          <a:p>
            <a:pPr algn="l">
              <a:buFont typeface="Arial" panose="020B0604020202020204" pitchFamily="34" charset="0"/>
              <a:buChar char="•"/>
            </a:pPr>
            <a:r>
              <a:rPr lang="en-GB" b="1" i="0" dirty="0">
                <a:solidFill>
                  <a:srgbClr val="424242"/>
                </a:solidFill>
                <a:effectLst/>
                <a:latin typeface="Segoe Sans"/>
              </a:rPr>
              <a:t>Identify Patterns</a:t>
            </a:r>
            <a:r>
              <a:rPr lang="en-GB" b="0" i="0" dirty="0">
                <a:solidFill>
                  <a:srgbClr val="424242"/>
                </a:solidFill>
                <a:effectLst/>
                <a:latin typeface="Segoe Sans"/>
              </a:rPr>
              <a:t>: Note any recurring themes or trends in the literature.</a:t>
            </a:r>
          </a:p>
          <a:p>
            <a:pPr algn="l">
              <a:buFont typeface="Arial" panose="020B0604020202020204" pitchFamily="34" charset="0"/>
              <a:buChar char="•"/>
            </a:pPr>
            <a:r>
              <a:rPr lang="en-GB" b="1" i="0" dirty="0">
                <a:solidFill>
                  <a:srgbClr val="424242"/>
                </a:solidFill>
                <a:effectLst/>
                <a:latin typeface="Segoe Sans"/>
              </a:rPr>
              <a:t>Highlight Gaps</a:t>
            </a:r>
            <a:r>
              <a:rPr lang="en-GB" b="0" i="0" dirty="0">
                <a:solidFill>
                  <a:srgbClr val="424242"/>
                </a:solidFill>
                <a:effectLst/>
                <a:latin typeface="Segoe Sans"/>
              </a:rPr>
              <a:t>: Identify areas where research is lacking or where there are conflicting findings.</a:t>
            </a:r>
          </a:p>
          <a:p>
            <a:pPr algn="l"/>
            <a:endParaRPr lang="en-GB" b="1" dirty="0">
              <a:solidFill>
                <a:srgbClr val="424242"/>
              </a:solidFill>
              <a:latin typeface="Segoe Sans"/>
            </a:endParaRPr>
          </a:p>
          <a:p>
            <a:pPr marL="0" indent="0" algn="l">
              <a:buNone/>
            </a:pPr>
            <a:r>
              <a:rPr lang="en-GB" b="1" i="0" dirty="0">
                <a:solidFill>
                  <a:srgbClr val="424242"/>
                </a:solidFill>
                <a:effectLst/>
                <a:latin typeface="Segoe Sans"/>
              </a:rPr>
              <a:t>Structure Your Literature Review-</a:t>
            </a:r>
          </a:p>
          <a:p>
            <a:pPr algn="l">
              <a:buFont typeface="Arial" panose="020B0604020202020204" pitchFamily="34" charset="0"/>
              <a:buChar char="•"/>
            </a:pPr>
            <a:r>
              <a:rPr lang="en-GB" b="1" i="0" dirty="0">
                <a:solidFill>
                  <a:srgbClr val="424242"/>
                </a:solidFill>
                <a:effectLst/>
                <a:latin typeface="Segoe Sans"/>
              </a:rPr>
              <a:t>Introduction</a:t>
            </a:r>
            <a:r>
              <a:rPr lang="en-GB" b="0" i="0" dirty="0">
                <a:solidFill>
                  <a:srgbClr val="424242"/>
                </a:solidFill>
                <a:effectLst/>
                <a:latin typeface="Segoe Sans"/>
              </a:rPr>
              <a:t>: Provide an overview of your research topic and the purpose of the literature review.</a:t>
            </a:r>
          </a:p>
          <a:p>
            <a:pPr algn="l">
              <a:buFont typeface="Arial" panose="020B0604020202020204" pitchFamily="34" charset="0"/>
              <a:buChar char="•"/>
            </a:pPr>
            <a:r>
              <a:rPr lang="en-GB" b="1" i="0" dirty="0">
                <a:solidFill>
                  <a:srgbClr val="424242"/>
                </a:solidFill>
                <a:effectLst/>
                <a:latin typeface="Segoe Sans"/>
              </a:rPr>
              <a:t>Body</a:t>
            </a:r>
            <a:r>
              <a:rPr lang="en-GB" b="0" i="0" dirty="0">
                <a:solidFill>
                  <a:srgbClr val="424242"/>
                </a:solidFill>
                <a:effectLst/>
                <a:latin typeface="Segoe Sans"/>
              </a:rPr>
              <a:t>: Organise the review according to the levels of the paradigm funnel:</a:t>
            </a:r>
          </a:p>
          <a:p>
            <a:pPr marL="742950" lvl="1" indent="-285750" algn="l">
              <a:buFont typeface="Arial" panose="020B0604020202020204" pitchFamily="34" charset="0"/>
              <a:buChar char="•"/>
            </a:pPr>
            <a:r>
              <a:rPr lang="en-GB" b="1" i="0" dirty="0">
                <a:solidFill>
                  <a:srgbClr val="424242"/>
                </a:solidFill>
                <a:effectLst/>
                <a:latin typeface="Segoe Sans"/>
              </a:rPr>
              <a:t>Empirical Observations</a:t>
            </a:r>
            <a:r>
              <a:rPr lang="en-GB" b="0" i="0" dirty="0">
                <a:solidFill>
                  <a:srgbClr val="424242"/>
                </a:solidFill>
                <a:effectLst/>
                <a:latin typeface="Segoe Sans"/>
              </a:rPr>
              <a:t>: Discuss the data sources and types of data collected.</a:t>
            </a:r>
          </a:p>
          <a:p>
            <a:pPr marL="742950" lvl="1" indent="-285750" algn="l">
              <a:buFont typeface="Arial" panose="020B0604020202020204" pitchFamily="34" charset="0"/>
              <a:buChar char="•"/>
            </a:pPr>
            <a:r>
              <a:rPr lang="en-GB" b="1" i="0" dirty="0">
                <a:solidFill>
                  <a:srgbClr val="424242"/>
                </a:solidFill>
                <a:effectLst/>
                <a:latin typeface="Segoe Sans"/>
              </a:rPr>
              <a:t>Analytical Methods</a:t>
            </a:r>
            <a:r>
              <a:rPr lang="en-GB" b="0" i="0" dirty="0">
                <a:solidFill>
                  <a:srgbClr val="424242"/>
                </a:solidFill>
                <a:effectLst/>
                <a:latin typeface="Segoe Sans"/>
              </a:rPr>
              <a:t>: Describe the methods used to analyse the data.</a:t>
            </a:r>
          </a:p>
          <a:p>
            <a:pPr marL="742950" lvl="1" indent="-285750" algn="l">
              <a:buFont typeface="Arial" panose="020B0604020202020204" pitchFamily="34" charset="0"/>
              <a:buChar char="•"/>
            </a:pPr>
            <a:r>
              <a:rPr lang="en-GB" b="1" i="0" dirty="0">
                <a:solidFill>
                  <a:srgbClr val="424242"/>
                </a:solidFill>
                <a:effectLst/>
                <a:latin typeface="Segoe Sans"/>
              </a:rPr>
              <a:t>Specific Theories</a:t>
            </a:r>
            <a:r>
              <a:rPr lang="en-GB" b="0" i="0" dirty="0">
                <a:solidFill>
                  <a:srgbClr val="424242"/>
                </a:solidFill>
                <a:effectLst/>
                <a:latin typeface="Segoe Sans"/>
              </a:rPr>
              <a:t>: Summarise the key theories proposed or tested.</a:t>
            </a:r>
          </a:p>
          <a:p>
            <a:pPr marL="742950" lvl="1" indent="-285750" algn="l">
              <a:buFont typeface="Arial" panose="020B0604020202020204" pitchFamily="34" charset="0"/>
              <a:buChar char="•"/>
            </a:pPr>
            <a:r>
              <a:rPr lang="en-GB" b="1" i="0" dirty="0">
                <a:solidFill>
                  <a:srgbClr val="424242"/>
                </a:solidFill>
                <a:effectLst/>
                <a:latin typeface="Segoe Sans"/>
              </a:rPr>
              <a:t>Deep Assumptions</a:t>
            </a:r>
            <a:r>
              <a:rPr lang="en-GB" b="0" i="0" dirty="0">
                <a:solidFill>
                  <a:srgbClr val="424242"/>
                </a:solidFill>
                <a:effectLst/>
                <a:latin typeface="Segoe Sans"/>
              </a:rPr>
              <a:t>: Reflect on the underlying assumptions of the research.</a:t>
            </a:r>
          </a:p>
          <a:p>
            <a:pPr marL="742950" lvl="1" indent="-285750" algn="l">
              <a:buFont typeface="Arial" panose="020B0604020202020204" pitchFamily="34" charset="0"/>
              <a:buChar char="•"/>
            </a:pPr>
            <a:endParaRPr lang="en-GB" b="0" i="0" dirty="0">
              <a:solidFill>
                <a:srgbClr val="424242"/>
              </a:solidFill>
              <a:effectLst/>
              <a:latin typeface="Segoe Sans"/>
            </a:endParaRPr>
          </a:p>
          <a:p>
            <a:pPr algn="l">
              <a:buFont typeface="Arial" panose="020B0604020202020204" pitchFamily="34" charset="0"/>
              <a:buChar char="•"/>
            </a:pPr>
            <a:r>
              <a:rPr lang="en-GB" b="1" i="0" dirty="0">
                <a:solidFill>
                  <a:srgbClr val="424242"/>
                </a:solidFill>
                <a:effectLst/>
                <a:latin typeface="Segoe Sans"/>
              </a:rPr>
              <a:t>Conclusion</a:t>
            </a:r>
            <a:r>
              <a:rPr lang="en-GB" b="0" i="0" dirty="0">
                <a:solidFill>
                  <a:srgbClr val="424242"/>
                </a:solidFill>
                <a:effectLst/>
                <a:latin typeface="Segoe Sans"/>
              </a:rPr>
              <a:t>: Summarise the main findings, highlight gaps in the literature, and suggest areas for future research.</a:t>
            </a:r>
          </a:p>
          <a:p>
            <a:pPr marL="0" indent="0" algn="l">
              <a:buNone/>
            </a:pPr>
            <a:endParaRPr lang="en-GB" b="1" dirty="0">
              <a:solidFill>
                <a:srgbClr val="424242"/>
              </a:solidFill>
              <a:latin typeface="Segoe Sans"/>
            </a:endParaRPr>
          </a:p>
          <a:p>
            <a:endParaRPr lang="en-GB" dirty="0"/>
          </a:p>
        </p:txBody>
      </p:sp>
    </p:spTree>
    <p:extLst>
      <p:ext uri="{BB962C8B-B14F-4D97-AF65-F5344CB8AC3E}">
        <p14:creationId xmlns:p14="http://schemas.microsoft.com/office/powerpoint/2010/main" val="22199171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p:txBody>
          <a:bodyPr>
            <a:normAutofit fontScale="90000"/>
          </a:bodyPr>
          <a:lstStyle/>
          <a:p>
            <a:r>
              <a:rPr lang="en-GB"/>
              <a:t>Features of a 'bad' literature review – what to avoid in your writing</a:t>
            </a:r>
          </a:p>
        </p:txBody>
      </p:sp>
      <p:pic>
        <p:nvPicPr>
          <p:cNvPr id="4" name="Picture 4" descr="A picture containing indoor&#10;&#10;Description automatically generated">
            <a:extLst>
              <a:ext uri="{FF2B5EF4-FFF2-40B4-BE49-F238E27FC236}">
                <a16:creationId xmlns:a16="http://schemas.microsoft.com/office/drawing/2014/main" id="{359E89FA-8E17-721D-622D-AC1540D32B62}"/>
              </a:ext>
            </a:extLst>
          </p:cNvPr>
          <p:cNvPicPr>
            <a:picLocks noGrp="1" noChangeAspect="1"/>
          </p:cNvPicPr>
          <p:nvPr>
            <p:ph idx="1"/>
          </p:nvPr>
        </p:nvPicPr>
        <p:blipFill>
          <a:blip r:embed="rId3"/>
          <a:stretch>
            <a:fillRect/>
          </a:stretch>
        </p:blipFill>
        <p:spPr>
          <a:xfrm>
            <a:off x="4371975" y="1844217"/>
            <a:ext cx="3448050" cy="3429000"/>
          </a:xfrm>
        </p:spPr>
      </p:pic>
    </p:spTree>
    <p:extLst>
      <p:ext uri="{BB962C8B-B14F-4D97-AF65-F5344CB8AC3E}">
        <p14:creationId xmlns:p14="http://schemas.microsoft.com/office/powerpoint/2010/main" val="14638912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4F7415-E4FD-48F4-8E18-210A001D0116}"/>
              </a:ext>
            </a:extLst>
          </p:cNvPr>
          <p:cNvSpPr>
            <a:spLocks noGrp="1"/>
          </p:cNvSpPr>
          <p:nvPr>
            <p:ph type="title"/>
          </p:nvPr>
        </p:nvSpPr>
        <p:spPr/>
        <p:txBody>
          <a:bodyPr/>
          <a:lstStyle/>
          <a:p>
            <a:r>
              <a:rPr lang="en-GB" dirty="0"/>
              <a:t>A bad Literature Review exhibits </a:t>
            </a:r>
          </a:p>
        </p:txBody>
      </p:sp>
      <p:sp>
        <p:nvSpPr>
          <p:cNvPr id="6" name="Content Placeholder 5">
            <a:extLst>
              <a:ext uri="{FF2B5EF4-FFF2-40B4-BE49-F238E27FC236}">
                <a16:creationId xmlns:a16="http://schemas.microsoft.com/office/drawing/2014/main" id="{B9005D8C-ADEB-4CB9-BBCC-B8DE07895714}"/>
              </a:ext>
            </a:extLst>
          </p:cNvPr>
          <p:cNvSpPr>
            <a:spLocks noGrp="1"/>
          </p:cNvSpPr>
          <p:nvPr>
            <p:ph idx="1"/>
          </p:nvPr>
        </p:nvSpPr>
        <p:spPr/>
        <p:txBody>
          <a:bodyPr>
            <a:normAutofit lnSpcReduction="10000"/>
          </a:bodyPr>
          <a:lstStyle/>
          <a:p>
            <a:pPr marL="0" indent="0">
              <a:buNone/>
            </a:pPr>
            <a:r>
              <a:rPr lang="en-GB" dirty="0"/>
              <a:t>• Irrelevant rambling (i.e. what we call ‘student drift’); </a:t>
            </a:r>
          </a:p>
          <a:p>
            <a:pPr marL="0" indent="0">
              <a:buNone/>
            </a:pPr>
            <a:r>
              <a:rPr lang="en-GB" dirty="0"/>
              <a:t>• Ideas presented in no particular order (and so difficult to follow thread of student discussion); </a:t>
            </a:r>
          </a:p>
          <a:p>
            <a:pPr marL="0" indent="0">
              <a:buNone/>
            </a:pPr>
            <a:r>
              <a:rPr lang="en-GB" dirty="0"/>
              <a:t>• Too descriptive (with no/little attempt to give an opinion, much less support it with reasoned argument); </a:t>
            </a:r>
          </a:p>
          <a:p>
            <a:pPr marL="0" indent="0">
              <a:buNone/>
            </a:pPr>
            <a:r>
              <a:rPr lang="en-GB" dirty="0"/>
              <a:t>• Ends abruptly, devoid of any clarification of main findings; • Limited sources used (mainly websites), coupled with inconsistent referencing styles.</a:t>
            </a:r>
          </a:p>
        </p:txBody>
      </p:sp>
    </p:spTree>
    <p:extLst>
      <p:ext uri="{BB962C8B-B14F-4D97-AF65-F5344CB8AC3E}">
        <p14:creationId xmlns:p14="http://schemas.microsoft.com/office/powerpoint/2010/main" val="41124504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earning Objective List"/>
          <p:cNvSpPr>
            <a:spLocks noGrp="1"/>
          </p:cNvSpPr>
          <p:nvPr>
            <p:ph idx="1"/>
          </p:nvPr>
        </p:nvSpPr>
        <p:spPr>
          <a:xfrm>
            <a:off x="2012950" y="1371601"/>
            <a:ext cx="8229600" cy="4525963"/>
          </a:xfrm>
        </p:spPr>
        <p:txBody>
          <a:bodyPr/>
          <a:lstStyle/>
          <a:p>
            <a:pPr marL="266700" indent="-266700">
              <a:spcBef>
                <a:spcPts val="600"/>
              </a:spcBef>
              <a:spcAft>
                <a:spcPts val="600"/>
              </a:spcAft>
              <a:buSzPct val="100000"/>
            </a:pPr>
            <a:r>
              <a:rPr lang="en-US" sz="2400" i="1" dirty="0"/>
              <a:t>Quoting</a:t>
            </a:r>
            <a:r>
              <a:rPr lang="en-US" sz="2400" dirty="0"/>
              <a:t> someone else’s work, word for word, without acknowledgement</a:t>
            </a:r>
          </a:p>
          <a:p>
            <a:pPr marL="266700" indent="-266700">
              <a:spcBef>
                <a:spcPts val="600"/>
              </a:spcBef>
              <a:spcAft>
                <a:spcPts val="600"/>
              </a:spcAft>
              <a:buSzPct val="100000"/>
            </a:pPr>
            <a:r>
              <a:rPr lang="en-US" sz="2400" i="1" dirty="0"/>
              <a:t>Cutting and pasting text</a:t>
            </a:r>
            <a:r>
              <a:rPr lang="en-US" sz="2400" dirty="0"/>
              <a:t>, diagrams or any other material from the Internet without acknowledgement</a:t>
            </a:r>
          </a:p>
          <a:p>
            <a:pPr marL="266700" indent="-266700">
              <a:spcBef>
                <a:spcPts val="600"/>
              </a:spcBef>
              <a:spcAft>
                <a:spcPts val="600"/>
              </a:spcAft>
              <a:buSzPct val="100000"/>
            </a:pPr>
            <a:r>
              <a:rPr lang="en-US" sz="2400" i="1" dirty="0"/>
              <a:t>Paraphrasing</a:t>
            </a:r>
            <a:r>
              <a:rPr lang="en-US" sz="2400" dirty="0"/>
              <a:t> someone else’s work by altering a few words or changing their order or closely following the structure of their argument  without acknowledgement </a:t>
            </a:r>
          </a:p>
          <a:p>
            <a:pPr marL="266700" indent="-266700">
              <a:spcBef>
                <a:spcPts val="600"/>
              </a:spcBef>
              <a:spcAft>
                <a:spcPts val="600"/>
              </a:spcAft>
              <a:buSzPct val="100000"/>
            </a:pPr>
            <a:r>
              <a:rPr lang="en-US" sz="2400" i="1" dirty="0"/>
              <a:t>Colluding</a:t>
            </a:r>
            <a:r>
              <a:rPr lang="en-US" sz="2400" dirty="0"/>
              <a:t> with others (unless expressly asked to do so such as in group work) and not attributing the assistance received</a:t>
            </a:r>
          </a:p>
        </p:txBody>
      </p:sp>
      <p:sp>
        <p:nvSpPr>
          <p:cNvPr id="7" name="Learning Objectives"/>
          <p:cNvSpPr txBox="1">
            <a:spLocks/>
          </p:cNvSpPr>
          <p:nvPr/>
        </p:nvSpPr>
        <p:spPr>
          <a:xfrm>
            <a:off x="1995488" y="429856"/>
            <a:ext cx="8229600" cy="511889"/>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Common forms of plagiarism (1 of 2)</a:t>
            </a:r>
          </a:p>
        </p:txBody>
      </p:sp>
    </p:spTree>
    <p:extLst>
      <p:ext uri="{BB962C8B-B14F-4D97-AF65-F5344CB8AC3E}">
        <p14:creationId xmlns:p14="http://schemas.microsoft.com/office/powerpoint/2010/main" val="15979211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earning Objective List"/>
          <p:cNvSpPr>
            <a:spLocks noGrp="1"/>
          </p:cNvSpPr>
          <p:nvPr>
            <p:ph idx="1"/>
          </p:nvPr>
        </p:nvSpPr>
        <p:spPr>
          <a:xfrm>
            <a:off x="1916234" y="1166018"/>
            <a:ext cx="8229600" cy="4525963"/>
          </a:xfrm>
        </p:spPr>
        <p:txBody>
          <a:bodyPr>
            <a:normAutofit lnSpcReduction="10000"/>
          </a:bodyPr>
          <a:lstStyle/>
          <a:p>
            <a:pPr marL="266700" indent="-266700">
              <a:spcBef>
                <a:spcPts val="600"/>
              </a:spcBef>
              <a:spcAft>
                <a:spcPts val="600"/>
              </a:spcAft>
              <a:buSzPct val="100000"/>
            </a:pPr>
            <a:r>
              <a:rPr lang="en-US" sz="2200" i="1" dirty="0"/>
              <a:t>Inaccurately referencing (citing),</a:t>
            </a:r>
            <a:r>
              <a:rPr lang="en-US" sz="2200" dirty="0"/>
              <a:t> within the text and list of references, the source of a quoted passage. This often occurs when students pretend to have read an original source, when their knowledge is derived from a secondary source</a:t>
            </a:r>
          </a:p>
          <a:p>
            <a:pPr marL="266700" indent="-266700">
              <a:spcBef>
                <a:spcPts val="600"/>
              </a:spcBef>
              <a:spcAft>
                <a:spcPts val="600"/>
              </a:spcAft>
              <a:buSzPct val="100000"/>
            </a:pPr>
            <a:r>
              <a:rPr lang="en-US" sz="2200" i="1" dirty="0"/>
              <a:t>Failing to acknowledge assistance </a:t>
            </a:r>
            <a:r>
              <a:rPr lang="en-US" sz="2200" dirty="0"/>
              <a:t>that leads to substantive changes in the content or approach</a:t>
            </a:r>
          </a:p>
          <a:p>
            <a:pPr marL="266700" indent="-266700">
              <a:spcBef>
                <a:spcPts val="600"/>
              </a:spcBef>
              <a:spcAft>
                <a:spcPts val="600"/>
              </a:spcAft>
              <a:buSzPct val="100000"/>
            </a:pPr>
            <a:r>
              <a:rPr lang="en-US" sz="2200" i="1" dirty="0"/>
              <a:t>Using materials written by others </a:t>
            </a:r>
            <a:r>
              <a:rPr lang="en-US" sz="2200" dirty="0"/>
              <a:t>such as professional essay writing services, or friends, even with the consent of those who have written it</a:t>
            </a:r>
          </a:p>
          <a:p>
            <a:pPr marL="266700" indent="-266700">
              <a:spcBef>
                <a:spcPts val="600"/>
              </a:spcBef>
              <a:spcAft>
                <a:spcPts val="600"/>
              </a:spcAft>
              <a:buSzPct val="100000"/>
            </a:pPr>
            <a:r>
              <a:rPr lang="en-US" sz="2200" i="1" dirty="0"/>
              <a:t>Auto or self-</a:t>
            </a:r>
            <a:r>
              <a:rPr lang="en-US" sz="2200" i="1" dirty="0" err="1"/>
              <a:t>plagiarising</a:t>
            </a:r>
            <a:r>
              <a:rPr lang="en-US" sz="2200" dirty="0"/>
              <a:t>, that is submitting work that you have already submitted (either in part or fully) for another assessment. However, it is usually acceptable to cite earlier work you have had published</a:t>
            </a:r>
          </a:p>
        </p:txBody>
      </p:sp>
      <p:sp>
        <p:nvSpPr>
          <p:cNvPr id="7" name="Learning Objectives"/>
          <p:cNvSpPr txBox="1">
            <a:spLocks/>
          </p:cNvSpPr>
          <p:nvPr/>
        </p:nvSpPr>
        <p:spPr>
          <a:xfrm>
            <a:off x="1995488" y="429856"/>
            <a:ext cx="8229600" cy="511889"/>
          </a:xfrm>
          <a:prstGeom prst="rect">
            <a:avLst/>
          </a:prstGeom>
        </p:spPr>
        <p:txBody>
          <a:bodyPr vert="horz" lIns="0" tIns="0" rIns="0" bIns="0" rtlCol="0" anchor="b">
            <a:noAutofit/>
          </a:bodyPr>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Common forms of plagiarism (2 of 2)</a:t>
            </a:r>
          </a:p>
        </p:txBody>
      </p:sp>
    </p:spTree>
    <p:extLst>
      <p:ext uri="{BB962C8B-B14F-4D97-AF65-F5344CB8AC3E}">
        <p14:creationId xmlns:p14="http://schemas.microsoft.com/office/powerpoint/2010/main" val="41203349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idx="1"/>
          </p:nvPr>
        </p:nvSpPr>
        <p:spPr/>
        <p:txBody>
          <a:bodyPr vert="horz" lIns="91440" tIns="45720" rIns="91440" bIns="45720" rtlCol="0" anchor="t">
            <a:normAutofit/>
          </a:bodyPr>
          <a:lstStyle/>
          <a:p>
            <a:r>
              <a:rPr lang="en-GB" dirty="0"/>
              <a:t>Explain the term ‘literature review’</a:t>
            </a:r>
          </a:p>
          <a:p>
            <a:r>
              <a:rPr lang="en-GB" dirty="0"/>
              <a:t>Identify the common problems that may be encountered when beginning to write a literature review and how to overcome them</a:t>
            </a:r>
          </a:p>
          <a:p>
            <a:r>
              <a:rPr lang="en-GB" dirty="0"/>
              <a:t>Outline the good/bad features of literature review writing</a:t>
            </a:r>
          </a:p>
          <a:p>
            <a:endParaRPr lang="en-GB" dirty="0"/>
          </a:p>
        </p:txBody>
      </p:sp>
    </p:spTree>
    <p:extLst>
      <p:ext uri="{BB962C8B-B14F-4D97-AF65-F5344CB8AC3E}">
        <p14:creationId xmlns:p14="http://schemas.microsoft.com/office/powerpoint/2010/main" val="23362284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r>
              <a:rPr lang="en-GB" b="1" dirty="0"/>
              <a:t>Questions?</a:t>
            </a:r>
          </a:p>
        </p:txBody>
      </p:sp>
      <p:pic>
        <p:nvPicPr>
          <p:cNvPr id="6" name="Picture 6" descr="Text&#10;&#10;Description automatically generated">
            <a:extLst>
              <a:ext uri="{FF2B5EF4-FFF2-40B4-BE49-F238E27FC236}">
                <a16:creationId xmlns:a16="http://schemas.microsoft.com/office/drawing/2014/main" id="{0BFFCEA5-C3B3-E408-2119-444631AC7FE8}"/>
              </a:ext>
            </a:extLst>
          </p:cNvPr>
          <p:cNvPicPr>
            <a:picLocks noGrp="1" noChangeAspect="1"/>
          </p:cNvPicPr>
          <p:nvPr>
            <p:ph idx="1"/>
          </p:nvPr>
        </p:nvPicPr>
        <p:blipFill>
          <a:blip r:embed="rId2"/>
          <a:stretch>
            <a:fillRect/>
          </a:stretch>
        </p:blipFill>
        <p:spPr>
          <a:xfrm>
            <a:off x="2801937" y="1850567"/>
            <a:ext cx="6588125" cy="3360737"/>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3285</Words>
  <Application>Microsoft Office PowerPoint</Application>
  <PresentationFormat>Widescreen</PresentationFormat>
  <Paragraphs>348</Paragraphs>
  <Slides>41</Slides>
  <Notes>21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Arial,Sans-Serif</vt:lpstr>
      <vt:lpstr>Courier New,monospace</vt:lpstr>
      <vt:lpstr>Inter</vt:lpstr>
      <vt:lpstr>Myriad Pro</vt:lpstr>
      <vt:lpstr>Segoe Sans</vt:lpstr>
      <vt:lpstr>Arial</vt:lpstr>
      <vt:lpstr>Calibri</vt:lpstr>
      <vt:lpstr>Courier New</vt:lpstr>
      <vt:lpstr>Theme1.thmx first page pp</vt:lpstr>
      <vt:lpstr>   MBA Research Methods   Literature Review  </vt:lpstr>
      <vt:lpstr>Learning Outcomes</vt:lpstr>
      <vt:lpstr>Literature Review</vt:lpstr>
      <vt:lpstr>What is meant by a 'Literature Review'?</vt:lpstr>
      <vt:lpstr>The literature review </vt:lpstr>
      <vt:lpstr>The Critical Review </vt:lpstr>
      <vt:lpstr>PowerPoint Presentation</vt:lpstr>
      <vt:lpstr>Why do you need to do a literature review?</vt:lpstr>
      <vt:lpstr>Literature Review - 'the WHY'</vt:lpstr>
      <vt:lpstr>Starting your literature review – common problems</vt:lpstr>
      <vt:lpstr>The 'How' of writing a Literature review</vt:lpstr>
      <vt:lpstr>Literature Review</vt:lpstr>
      <vt:lpstr>PowerPoint Presentation</vt:lpstr>
      <vt:lpstr>A good Literature Review is characterised by the following features:  </vt:lpstr>
      <vt:lpstr>Where do you find resources?</vt:lpstr>
      <vt:lpstr> 1. How to find your resources  </vt:lpstr>
      <vt:lpstr>Literature sources available</vt:lpstr>
      <vt:lpstr>PowerPoint Presentation</vt:lpstr>
      <vt:lpstr>PowerPoint Presentation</vt:lpstr>
      <vt:lpstr> The literature search strategy (1)</vt:lpstr>
      <vt:lpstr>The literature search strategy (2)</vt:lpstr>
      <vt:lpstr>Conducting a literature search (1)</vt:lpstr>
      <vt:lpstr>Conducting a literature search (2)</vt:lpstr>
      <vt:lpstr>Conducting a literature search (3)</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PowerPoint Presentation</vt:lpstr>
      <vt:lpstr> Features of a good literature review</vt:lpstr>
      <vt:lpstr>Funnel Approach </vt:lpstr>
      <vt:lpstr>Funnel technique </vt:lpstr>
      <vt:lpstr>LR - Analyse and Synthesise Findings </vt:lpstr>
      <vt:lpstr>Features of a 'bad' literature review – what to avoid in your writing</vt:lpstr>
      <vt:lpstr>A bad Literature Review exhibits </vt:lpstr>
      <vt:lpstr>PowerPoint Presentation</vt:lpstr>
      <vt:lpstr>PowerPoint Presentation</vt:lpstr>
      <vt:lpstr>Learning Outcomes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Course  Adolygiad Llenyddiaeth Literature Review 28.10.22</dc:title>
  <dc:creator>Helen Evans (Institute of Management and Health)</dc:creator>
  <cp:lastModifiedBy>Helen Evans (Institute of Management and Health)</cp:lastModifiedBy>
  <cp:revision>15</cp:revision>
  <dcterms:created xsi:type="dcterms:W3CDTF">2024-02-19T16:59:29Z</dcterms:created>
  <dcterms:modified xsi:type="dcterms:W3CDTF">2025-05-19T15:56:32Z</dcterms:modified>
</cp:coreProperties>
</file>