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comments/modernComment_10C_29EFC8E2.xml" ContentType="application/vnd.ms-powerpoint.comments+xml"/>
  <Override PartName="/ppt/comments/modernComment_157_789E3374.xml" ContentType="application/vnd.ms-powerpoint.comment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34" r:id="rId4"/>
  </p:sldMasterIdLst>
  <p:notesMasterIdLst>
    <p:notesMasterId r:id="rId22"/>
  </p:notesMasterIdLst>
  <p:sldIdLst>
    <p:sldId id="346" r:id="rId5"/>
    <p:sldId id="256" r:id="rId6"/>
    <p:sldId id="261" r:id="rId7"/>
    <p:sldId id="344" r:id="rId8"/>
    <p:sldId id="345" r:id="rId9"/>
    <p:sldId id="257" r:id="rId10"/>
    <p:sldId id="358" r:id="rId11"/>
    <p:sldId id="357" r:id="rId12"/>
    <p:sldId id="268" r:id="rId13"/>
    <p:sldId id="343" r:id="rId14"/>
    <p:sldId id="348" r:id="rId15"/>
    <p:sldId id="351" r:id="rId16"/>
    <p:sldId id="359" r:id="rId17"/>
    <p:sldId id="360" r:id="rId18"/>
    <p:sldId id="260" r:id="rId19"/>
    <p:sldId id="352" r:id="rId20"/>
    <p:sldId id="265"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DF0B015-1F64-295B-4393-CEDE95F3F7E5}" name="Julia Petrencikova" initials="JP" userId="S::julia.petrencikova@eurocarparts.com::90a5cfd7-57d8-4225-8e41-6bcab0b2be4f"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F15156-9657-425A-964D-5BA66A645FD8}" v="12" dt="2022-07-29T13:52:06.09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showGuides="1">
      <p:cViewPr varScale="1">
        <p:scale>
          <a:sx n="78" d="100"/>
          <a:sy n="78" d="100"/>
        </p:scale>
        <p:origin x="878"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asilka sarandalieva" userId="fb52aaec7f78f6a5" providerId="LiveId" clId="{3407A1D7-C950-459F-A6E1-9E1CF1494D73}"/>
    <pc:docChg chg="modSld">
      <pc:chgData name="vasilka sarandalieva" userId="fb52aaec7f78f6a5" providerId="LiveId" clId="{3407A1D7-C950-459F-A6E1-9E1CF1494D73}" dt="2022-07-29T14:49:50.584" v="0" actId="20577"/>
      <pc:docMkLst>
        <pc:docMk/>
      </pc:docMkLst>
      <pc:sldChg chg="modSp mod">
        <pc:chgData name="vasilka sarandalieva" userId="fb52aaec7f78f6a5" providerId="LiveId" clId="{3407A1D7-C950-459F-A6E1-9E1CF1494D73}" dt="2022-07-29T14:49:50.584" v="0" actId="20577"/>
        <pc:sldMkLst>
          <pc:docMk/>
          <pc:sldMk cId="1631428966" sldId="346"/>
        </pc:sldMkLst>
        <pc:spChg chg="mod">
          <ac:chgData name="vasilka sarandalieva" userId="fb52aaec7f78f6a5" providerId="LiveId" clId="{3407A1D7-C950-459F-A6E1-9E1CF1494D73}" dt="2022-07-29T14:49:50.584" v="0" actId="20577"/>
          <ac:spMkLst>
            <pc:docMk/>
            <pc:sldMk cId="1631428966" sldId="346"/>
            <ac:spMk id="4" creationId="{B3EC020F-31D8-A14C-4959-9E8BB428598A}"/>
          </ac:spMkLst>
        </pc:spChg>
      </pc:sldChg>
    </pc:docChg>
  </pc:docChgLst>
  <pc:docChgLst>
    <pc:chgData name="vasilka sarandalieva" userId="fb52aaec7f78f6a5" providerId="LiveId" clId="{C4F835D6-BE51-4F14-96FF-53B11A19C9FD}"/>
    <pc:docChg chg="modSld sldOrd">
      <pc:chgData name="vasilka sarandalieva" userId="fb52aaec7f78f6a5" providerId="LiveId" clId="{C4F835D6-BE51-4F14-96FF-53B11A19C9FD}" dt="2022-07-29T21:43:14.578" v="1"/>
      <pc:docMkLst>
        <pc:docMk/>
      </pc:docMkLst>
      <pc:sldChg chg="ord">
        <pc:chgData name="vasilka sarandalieva" userId="fb52aaec7f78f6a5" providerId="LiveId" clId="{C4F835D6-BE51-4F14-96FF-53B11A19C9FD}" dt="2022-07-29T21:43:14.578" v="1"/>
        <pc:sldMkLst>
          <pc:docMk/>
          <pc:sldMk cId="4221836679" sldId="351"/>
        </pc:sldMkLst>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t" anchorCtr="1"/>
          <a:lstStyle/>
          <a:p>
            <a:pPr>
              <a:defRPr sz="1862" b="0" i="0" u="none" strike="noStrike" kern="1200" spc="0" baseline="0">
                <a:solidFill>
                  <a:schemeClr val="tx1">
                    <a:lumMod val="65000"/>
                    <a:lumOff val="35000"/>
                  </a:schemeClr>
                </a:solidFill>
                <a:latin typeface="+mn-lt"/>
                <a:ea typeface="+mn-ea"/>
                <a:cs typeface="+mn-cs"/>
              </a:defRPr>
            </a:pPr>
            <a:r>
              <a:rPr lang="en-US" dirty="0">
                <a:latin typeface="Arial Narrow" panose="020B0606020202030204" pitchFamily="34" charset="0"/>
              </a:rPr>
              <a:t>Investment : Lottery 50.000</a:t>
            </a:r>
          </a:p>
          <a:p>
            <a:pPr>
              <a:defRPr/>
            </a:pPr>
            <a:r>
              <a:rPr lang="en-US" dirty="0">
                <a:latin typeface="Arial Narrow" panose="020B0606020202030204" pitchFamily="34" charset="0"/>
              </a:rPr>
              <a:t>5 partners with 6.000 each</a:t>
            </a:r>
          </a:p>
        </c:rich>
      </c:tx>
      <c:layout>
        <c:manualLayout>
          <c:xMode val="edge"/>
          <c:yMode val="edge"/>
          <c:x val="1.1341294215710812E-3"/>
          <c:y val="8.835142160567926E-3"/>
        </c:manualLayout>
      </c:layout>
      <c:overlay val="0"/>
      <c:spPr>
        <a:noFill/>
        <a:ln>
          <a:noFill/>
        </a:ln>
        <a:effectLst/>
      </c:spPr>
      <c:txPr>
        <a:bodyPr rot="0" spcFirstLastPara="1" vertOverflow="ellipsis" vert="horz" wrap="square" anchor="t"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START UP COST</c:v>
                </c:pt>
              </c:strCache>
            </c:strRef>
          </c:tx>
          <c:spPr>
            <a:solidFill>
              <a:schemeClr val="accent1"/>
            </a:solidFill>
            <a:ln w="19050">
              <a:solidFill>
                <a:schemeClr val="lt1"/>
              </a:solidFill>
            </a:ln>
            <a:effectLst/>
          </c:spPr>
          <c:invertIfNegative val="0"/>
          <c:dPt>
            <c:idx val="0"/>
            <c:invertIfNegative val="0"/>
            <c:bubble3D val="0"/>
            <c:extLst>
              <c:ext xmlns:c16="http://schemas.microsoft.com/office/drawing/2014/chart" uri="{C3380CC4-5D6E-409C-BE32-E72D297353CC}">
                <c16:uniqueId val="{00000001-D183-4F43-ABF0-527DDD7DC636}"/>
              </c:ext>
            </c:extLst>
          </c:dPt>
          <c:dPt>
            <c:idx val="1"/>
            <c:invertIfNegative val="0"/>
            <c:bubble3D val="0"/>
            <c:extLst>
              <c:ext xmlns:c16="http://schemas.microsoft.com/office/drawing/2014/chart" uri="{C3380CC4-5D6E-409C-BE32-E72D297353CC}">
                <c16:uniqueId val="{00000003-D183-4F43-ABF0-527DDD7DC636}"/>
              </c:ext>
            </c:extLst>
          </c:dPt>
          <c:dPt>
            <c:idx val="2"/>
            <c:invertIfNegative val="0"/>
            <c:bubble3D val="0"/>
            <c:extLst>
              <c:ext xmlns:c16="http://schemas.microsoft.com/office/drawing/2014/chart" uri="{C3380CC4-5D6E-409C-BE32-E72D297353CC}">
                <c16:uniqueId val="{00000005-D183-4F43-ABF0-527DDD7DC636}"/>
              </c:ext>
            </c:extLst>
          </c:dPt>
          <c:dPt>
            <c:idx val="3"/>
            <c:invertIfNegative val="0"/>
            <c:bubble3D val="0"/>
            <c:extLst>
              <c:ext xmlns:c16="http://schemas.microsoft.com/office/drawing/2014/chart" uri="{C3380CC4-5D6E-409C-BE32-E72D297353CC}">
                <c16:uniqueId val="{00000007-D183-4F43-ABF0-527DDD7DC636}"/>
              </c:ext>
            </c:extLst>
          </c:dPt>
          <c:dPt>
            <c:idx val="4"/>
            <c:invertIfNegative val="0"/>
            <c:bubble3D val="0"/>
            <c:extLst>
              <c:ext xmlns:c16="http://schemas.microsoft.com/office/drawing/2014/chart" uri="{C3380CC4-5D6E-409C-BE32-E72D297353CC}">
                <c16:uniqueId val="{00000009-D183-4F43-ABF0-527DDD7DC636}"/>
              </c:ext>
            </c:extLst>
          </c:dPt>
          <c:dPt>
            <c:idx val="5"/>
            <c:invertIfNegative val="0"/>
            <c:bubble3D val="0"/>
            <c:extLst>
              <c:ext xmlns:c16="http://schemas.microsoft.com/office/drawing/2014/chart" uri="{C3380CC4-5D6E-409C-BE32-E72D297353CC}">
                <c16:uniqueId val="{0000000B-D183-4F43-ABF0-527DDD7DC636}"/>
              </c:ext>
            </c:extLst>
          </c:dPt>
          <c:dPt>
            <c:idx val="6"/>
            <c:invertIfNegative val="0"/>
            <c:bubble3D val="0"/>
            <c:extLst>
              <c:ext xmlns:c16="http://schemas.microsoft.com/office/drawing/2014/chart" uri="{C3380CC4-5D6E-409C-BE32-E72D297353CC}">
                <c16:uniqueId val="{0000000D-D183-4F43-ABF0-527DDD7DC636}"/>
              </c:ext>
            </c:extLst>
          </c:dPt>
          <c:dLbls>
            <c:dLbl>
              <c:idx val="0"/>
              <c:tx>
                <c:rich>
                  <a:bodyPr/>
                  <a:lstStyle/>
                  <a:p>
                    <a:fld id="{EF8D8CB0-57FC-4DDA-A600-187916A2DE9F}" type="CATEGORYNAME">
                      <a:rPr lang="en-US" b="1"/>
                      <a:pPr/>
                      <a:t>[CATEGORY NAME]</a:t>
                    </a:fld>
                    <a:r>
                      <a:rPr lang="en-US" b="1" baseline="0" dirty="0"/>
                      <a:t>, </a:t>
                    </a:r>
                    <a:fld id="{1CF4CB00-5BF0-4687-A019-E44E0247021B}" type="VALUE">
                      <a:rPr lang="en-US" baseline="0"/>
                      <a:pPr/>
                      <a:t>[VALUE]</a:t>
                    </a:fld>
                    <a:endParaRPr lang="en-US" b="1" baseline="0" dirty="0"/>
                  </a:p>
                </c:rich>
              </c:tx>
              <c:showLegendKey val="0"/>
              <c:showVal val="1"/>
              <c:showCatName val="1"/>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D183-4F43-ABF0-527DDD7DC636}"/>
                </c:ext>
              </c:extLst>
            </c:dLbl>
            <c:dLbl>
              <c:idx val="1"/>
              <c:tx>
                <c:rich>
                  <a:bodyPr/>
                  <a:lstStyle/>
                  <a:p>
                    <a:fld id="{61AA7BD8-C7E1-4E90-B13A-AEAF92BC8FD8}" type="CATEGORYNAME">
                      <a:rPr lang="en-US" b="1"/>
                      <a:pPr/>
                      <a:t>[CATEGORY NAME]</a:t>
                    </a:fld>
                    <a:r>
                      <a:rPr lang="en-US" b="1" baseline="0" dirty="0"/>
                      <a:t>, </a:t>
                    </a:r>
                    <a:fld id="{5D3C6CAD-E435-4B52-9BC0-7A5FEBDF7018}" type="VALUE">
                      <a:rPr lang="en-US" b="1" baseline="0"/>
                      <a:pPr/>
                      <a:t>[VALUE]</a:t>
                    </a:fld>
                    <a:endParaRPr lang="en-US" b="1" baseline="0" dirty="0"/>
                  </a:p>
                </c:rich>
              </c:tx>
              <c:showLegendKey val="0"/>
              <c:showVal val="1"/>
              <c:showCatName val="1"/>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D183-4F43-ABF0-527DDD7DC636}"/>
                </c:ext>
              </c:extLst>
            </c:dLbl>
            <c:dLbl>
              <c:idx val="2"/>
              <c:tx>
                <c:rich>
                  <a:bodyPr/>
                  <a:lstStyle/>
                  <a:p>
                    <a:fld id="{EBD4B617-0649-4282-9C4D-2673305E15A2}" type="CATEGORYNAME">
                      <a:rPr lang="en-US" b="1"/>
                      <a:pPr/>
                      <a:t>[CATEGORY NAME]</a:t>
                    </a:fld>
                    <a:r>
                      <a:rPr lang="en-US" b="1" baseline="0" dirty="0"/>
                      <a:t>, </a:t>
                    </a:r>
                    <a:fld id="{A42C0821-E5A6-4FC1-96A9-DE4C13F519E3}" type="VALUE">
                      <a:rPr lang="en-US" b="1" baseline="0"/>
                      <a:pPr/>
                      <a:t>[VALUE]</a:t>
                    </a:fld>
                    <a:endParaRPr lang="en-US" b="1" baseline="0" dirty="0"/>
                  </a:p>
                </c:rich>
              </c:tx>
              <c:showLegendKey val="0"/>
              <c:showVal val="1"/>
              <c:showCatName val="1"/>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183-4F43-ABF0-527DDD7DC636}"/>
                </c:ext>
              </c:extLst>
            </c:dLbl>
            <c:dLbl>
              <c:idx val="3"/>
              <c:tx>
                <c:rich>
                  <a:bodyPr/>
                  <a:lstStyle/>
                  <a:p>
                    <a:fld id="{327852A3-1CD8-407F-AC36-F2927CEC6DD1}" type="CATEGORYNAME">
                      <a:rPr lang="en-US" b="1"/>
                      <a:pPr/>
                      <a:t>[CATEGORY NAME]</a:t>
                    </a:fld>
                    <a:r>
                      <a:rPr lang="en-US" b="1" baseline="0" dirty="0"/>
                      <a:t>, </a:t>
                    </a:r>
                    <a:fld id="{3B3D5532-A23A-4FF4-804C-4CD0CCFF49B4}" type="VALUE">
                      <a:rPr lang="en-US" b="1" baseline="0"/>
                      <a:pPr/>
                      <a:t>[VALUE]</a:t>
                    </a:fld>
                    <a:endParaRPr lang="en-US" b="1" baseline="0" dirty="0"/>
                  </a:p>
                </c:rich>
              </c:tx>
              <c:showLegendKey val="0"/>
              <c:showVal val="1"/>
              <c:showCatName val="1"/>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D183-4F43-ABF0-527DDD7DC636}"/>
                </c:ext>
              </c:extLst>
            </c:dLbl>
            <c:dLbl>
              <c:idx val="4"/>
              <c:tx>
                <c:rich>
                  <a:bodyPr/>
                  <a:lstStyle/>
                  <a:p>
                    <a:fld id="{B7D0EC0B-B03B-4AC5-B106-039C8888E576}" type="CATEGORYNAME">
                      <a:rPr lang="en-US" b="1"/>
                      <a:pPr/>
                      <a:t>[CATEGORY NAME]</a:t>
                    </a:fld>
                    <a:r>
                      <a:rPr lang="en-US" b="1" baseline="0" dirty="0"/>
                      <a:t>, </a:t>
                    </a:r>
                    <a:fld id="{B0BA7419-E86B-4313-8926-B86C38B6DE2A}" type="VALUE">
                      <a:rPr lang="en-US" b="1" baseline="0"/>
                      <a:pPr/>
                      <a:t>[VALUE]</a:t>
                    </a:fld>
                    <a:endParaRPr lang="en-US" b="1" baseline="0" dirty="0"/>
                  </a:p>
                </c:rich>
              </c:tx>
              <c:showLegendKey val="0"/>
              <c:showVal val="1"/>
              <c:showCatName val="1"/>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9-D183-4F43-ABF0-527DDD7DC636}"/>
                </c:ext>
              </c:extLst>
            </c:dLbl>
            <c:dLbl>
              <c:idx val="5"/>
              <c:tx>
                <c:rich>
                  <a:bodyPr/>
                  <a:lstStyle/>
                  <a:p>
                    <a:fld id="{3F129776-C1A4-48D9-9699-E8C9323E6D6C}" type="CATEGORYNAME">
                      <a:rPr lang="en-US" b="1"/>
                      <a:pPr/>
                      <a:t>[CATEGORY NAME]</a:t>
                    </a:fld>
                    <a:r>
                      <a:rPr lang="en-US" b="1" baseline="0" dirty="0"/>
                      <a:t>, </a:t>
                    </a:r>
                    <a:fld id="{635CBCBA-300B-4852-A634-585248FD959A}" type="VALUE">
                      <a:rPr lang="en-US" b="1" baseline="0"/>
                      <a:pPr/>
                      <a:t>[VALUE]</a:t>
                    </a:fld>
                    <a:endParaRPr lang="en-US" b="1" baseline="0" dirty="0"/>
                  </a:p>
                </c:rich>
              </c:tx>
              <c:showLegendKey val="0"/>
              <c:showVal val="1"/>
              <c:showCatName val="1"/>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B-D183-4F43-ABF0-527DDD7DC636}"/>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1"/>
            <c:showCatName val="1"/>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6"/>
                <c:pt idx="0">
                  <c:v>Wages</c:v>
                </c:pt>
                <c:pt idx="1">
                  <c:v>Utilities</c:v>
                </c:pt>
                <c:pt idx="2">
                  <c:v>Phone/Internet</c:v>
                </c:pt>
                <c:pt idx="3">
                  <c:v>Decorations</c:v>
                </c:pt>
                <c:pt idx="4">
                  <c:v>Advertising</c:v>
                </c:pt>
                <c:pt idx="5">
                  <c:v>Table attire</c:v>
                </c:pt>
              </c:strCache>
            </c:strRef>
          </c:cat>
          <c:val>
            <c:numRef>
              <c:f>Sheet1!$B$2:$B$8</c:f>
              <c:numCache>
                <c:formatCode>General</c:formatCode>
                <c:ptCount val="7"/>
                <c:pt idx="0">
                  <c:v>0</c:v>
                </c:pt>
                <c:pt idx="1">
                  <c:v>1500</c:v>
                </c:pt>
                <c:pt idx="2">
                  <c:v>250</c:v>
                </c:pt>
                <c:pt idx="3">
                  <c:v>5000</c:v>
                </c:pt>
                <c:pt idx="4">
                  <c:v>1500</c:v>
                </c:pt>
                <c:pt idx="5">
                  <c:v>2000</c:v>
                </c:pt>
              </c:numCache>
            </c:numRef>
          </c:val>
          <c:extLst>
            <c:ext xmlns:c16="http://schemas.microsoft.com/office/drawing/2014/chart" uri="{C3380CC4-5D6E-409C-BE32-E72D297353CC}">
              <c16:uniqueId val="{00000000-7CC5-4D7E-8A26-9D2F3EC8791A}"/>
            </c:ext>
          </c:extLst>
        </c:ser>
        <c:ser>
          <c:idx val="1"/>
          <c:order val="1"/>
          <c:tx>
            <c:strRef>
              <c:f>Sheet1!#REF!</c:f>
              <c:strCache>
                <c:ptCount val="1"/>
                <c:pt idx="0">
                  <c:v>#REF!</c:v>
                </c:pt>
              </c:strCache>
            </c:strRef>
          </c:tx>
          <c:spPr>
            <a:solidFill>
              <a:schemeClr val="accent2"/>
            </a:solidFill>
            <a:ln w="19050">
              <a:solidFill>
                <a:schemeClr val="lt1"/>
              </a:solidFill>
            </a:ln>
            <a:effectLst/>
          </c:spPr>
          <c:invertIfNegative val="0"/>
          <c:dPt>
            <c:idx val="0"/>
            <c:invertIfNegative val="0"/>
            <c:bubble3D val="0"/>
            <c:extLst>
              <c:ext xmlns:c16="http://schemas.microsoft.com/office/drawing/2014/chart" uri="{C3380CC4-5D6E-409C-BE32-E72D297353CC}">
                <c16:uniqueId val="{0000000F-D183-4F43-ABF0-527DDD7DC636}"/>
              </c:ext>
            </c:extLst>
          </c:dPt>
          <c:cat>
            <c:strRef>
              <c:f>Sheet1!$A$2:$A$8</c:f>
              <c:strCache>
                <c:ptCount val="6"/>
                <c:pt idx="0">
                  <c:v>Wages</c:v>
                </c:pt>
                <c:pt idx="1">
                  <c:v>Utilities</c:v>
                </c:pt>
                <c:pt idx="2">
                  <c:v>Phone/Internet</c:v>
                </c:pt>
                <c:pt idx="3">
                  <c:v>Decorations</c:v>
                </c:pt>
                <c:pt idx="4">
                  <c:v>Advertising</c:v>
                </c:pt>
                <c:pt idx="5">
                  <c:v>Table attire</c:v>
                </c:pt>
              </c:strCache>
            </c:strRef>
          </c:cat>
          <c:val>
            <c:numRef>
              <c:f>Sheet1!#REF!</c:f>
              <c:numCache>
                <c:formatCode>General</c:formatCode>
                <c:ptCount val="1"/>
                <c:pt idx="0">
                  <c:v>1</c:v>
                </c:pt>
              </c:numCache>
            </c:numRef>
          </c:val>
          <c:extLst>
            <c:ext xmlns:c16="http://schemas.microsoft.com/office/drawing/2014/chart" uri="{C3380CC4-5D6E-409C-BE32-E72D297353CC}">
              <c16:uniqueId val="{00000001-7CC5-4D7E-8A26-9D2F3EC8791A}"/>
            </c:ext>
          </c:extLst>
        </c:ser>
        <c:dLbls>
          <c:showLegendKey val="0"/>
          <c:showVal val="0"/>
          <c:showCatName val="0"/>
          <c:showSerName val="0"/>
          <c:showPercent val="0"/>
          <c:showBubbleSize val="0"/>
        </c:dLbls>
        <c:gapWidth val="100"/>
        <c:axId val="775738496"/>
        <c:axId val="775747648"/>
      </c:barChart>
      <c:catAx>
        <c:axId val="775738496"/>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5747648"/>
        <c:crosses val="autoZero"/>
        <c:auto val="1"/>
        <c:lblAlgn val="ctr"/>
        <c:lblOffset val="100"/>
        <c:noMultiLvlLbl val="0"/>
      </c:catAx>
      <c:valAx>
        <c:axId val="77574764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5738496"/>
        <c:crosses val="autoZero"/>
        <c:crossBetween val="between"/>
      </c:valAx>
      <c:spPr>
        <a:noFill/>
        <a:ln>
          <a:noFill/>
        </a:ln>
        <a:effectLst/>
      </c:spPr>
    </c:plotArea>
    <c:legend>
      <c:legendPos val="b"/>
      <c:legendEntry>
        <c:idx val="1"/>
        <c:delete val="1"/>
      </c:legendEntry>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r>
              <a:rPr lang="en-US" dirty="0"/>
              <a:t>Table report</a:t>
            </a:r>
          </a:p>
        </c:rich>
      </c:tx>
      <c:overlay val="0"/>
      <c:spPr>
        <a:noFill/>
        <a:ln>
          <a:noFill/>
        </a:ln>
        <a:effectLst/>
      </c:spPr>
      <c:txPr>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Series 1</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cat>
            <c:strRef>
              <c:f>Sheet1!$A$2:$A$7</c:f>
              <c:strCache>
                <c:ptCount val="6"/>
                <c:pt idx="0">
                  <c:v>Gross Total Income</c:v>
                </c:pt>
                <c:pt idx="1">
                  <c:v>Total Expenses</c:v>
                </c:pt>
                <c:pt idx="2">
                  <c:v>Gross Profit</c:v>
                </c:pt>
                <c:pt idx="3">
                  <c:v>Tax 20%</c:v>
                </c:pt>
                <c:pt idx="4">
                  <c:v>Net Profit</c:v>
                </c:pt>
                <c:pt idx="5">
                  <c:v>Partner Profit</c:v>
                </c:pt>
              </c:strCache>
            </c:strRef>
          </c:cat>
          <c:val>
            <c:numRef>
              <c:f>Sheet1!$B$2:$B$7</c:f>
              <c:numCache>
                <c:formatCode>General</c:formatCode>
                <c:ptCount val="6"/>
                <c:pt idx="0">
                  <c:v>1493000</c:v>
                </c:pt>
                <c:pt idx="1">
                  <c:v>211000</c:v>
                </c:pt>
                <c:pt idx="2">
                  <c:v>1282000</c:v>
                </c:pt>
                <c:pt idx="3">
                  <c:v>256400</c:v>
                </c:pt>
                <c:pt idx="4">
                  <c:v>1025600</c:v>
                </c:pt>
                <c:pt idx="5">
                  <c:v>205120</c:v>
                </c:pt>
              </c:numCache>
            </c:numRef>
          </c:val>
          <c:extLst>
            <c:ext xmlns:c16="http://schemas.microsoft.com/office/drawing/2014/chart" uri="{C3380CC4-5D6E-409C-BE32-E72D297353CC}">
              <c16:uniqueId val="{00000000-3761-4813-9578-5C7A51A81CCD}"/>
            </c:ext>
          </c:extLst>
        </c:ser>
        <c:dLbls>
          <c:showLegendKey val="0"/>
          <c:showVal val="0"/>
          <c:showCatName val="0"/>
          <c:showSerName val="0"/>
          <c:showPercent val="0"/>
          <c:showBubbleSize val="0"/>
        </c:dLbls>
        <c:gapWidth val="100"/>
        <c:overlap val="-24"/>
        <c:axId val="1525353984"/>
        <c:axId val="1525342336"/>
      </c:barChart>
      <c:catAx>
        <c:axId val="1525353984"/>
        <c:scaling>
          <c:orientation val="minMax"/>
        </c:scaling>
        <c:delete val="0"/>
        <c:axPos val="b"/>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1525342336"/>
        <c:crosses val="autoZero"/>
        <c:auto val="1"/>
        <c:lblAlgn val="ctr"/>
        <c:lblOffset val="100"/>
        <c:noMultiLvlLbl val="0"/>
      </c:catAx>
      <c:valAx>
        <c:axId val="1525342336"/>
        <c:scaling>
          <c:orientation val="minMax"/>
        </c:scaling>
        <c:delete val="0"/>
        <c:axPos val="l"/>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1525353984"/>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9">
  <cs:axisTitle>
    <cs:lnRef idx="0"/>
    <cs:fillRef idx="0"/>
    <cs:effectRef idx="0"/>
    <cs:fontRef idx="minor">
      <a:schemeClr val="lt1">
        <a:lumMod val="85000"/>
      </a:schemeClr>
    </cs:fontRef>
    <cs:defRPr sz="1197" b="1" kern="1200" cap="all"/>
  </cs:axisTitle>
  <cs:category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1197"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330" kern="1200"/>
  </cs:chartArea>
  <cs:dataLabel>
    <cs:lnRef idx="0"/>
    <cs:fillRef idx="0"/>
    <cs:effectRef idx="0"/>
    <cs:fontRef idx="minor">
      <a:schemeClr val="lt1">
        <a:lumMod val="85000"/>
      </a:schemeClr>
    </cs:fontRef>
    <cs:defRPr sz="1197" kern="1200"/>
  </cs:dataLabel>
  <cs:dataLabelCallout>
    <cs:lnRef idx="0"/>
    <cs:fillRef idx="0"/>
    <cs:effectRef idx="0"/>
    <cs:fontRef idx="minor">
      <a:schemeClr val="dk1">
        <a:lumMod val="65000"/>
        <a:lumOff val="35000"/>
      </a:schemeClr>
    </cs:fontRef>
    <cs:spPr>
      <a:solidFill>
        <a:schemeClr val="lt1"/>
      </a:solidFill>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1197" kern="1200"/>
  </cs:dataTable>
  <cs:downBar>
    <cs:lnRef idx="0"/>
    <cs:fillRef idx="0"/>
    <cs:effectRef idx="0"/>
    <cs:fontRef idx="minor">
      <a:schemeClr val="lt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lt1"/>
    </cs:fontRef>
    <cs:spPr>
      <a:ln w="9525">
        <a:solidFill>
          <a:schemeClr val="lt1">
            <a:lumMod val="95000"/>
            <a:alpha val="54000"/>
          </a:schemeClr>
        </a:solidFill>
        <a:prstDash val="dash"/>
      </a:ln>
    </cs:spPr>
  </cs:dropLine>
  <cs:errorBar>
    <cs:lnRef idx="0"/>
    <cs:fillRef idx="0"/>
    <cs:effectRef idx="0"/>
    <cs:fontRef idx="minor">
      <a:schemeClr val="lt1"/>
    </cs:fontRef>
    <cs:spPr>
      <a:ln w="9525" cap="flat" cmpd="sng" algn="ctr">
        <a:solidFill>
          <a:schemeClr val="lt1">
            <a:lumMod val="95000"/>
          </a:schemeClr>
        </a:solidFill>
        <a:round/>
      </a:ln>
    </cs:spPr>
  </cs:errorBar>
  <cs:floor>
    <cs:lnRef idx="0"/>
    <cs:fillRef idx="0"/>
    <cs:effectRef idx="0"/>
    <cs:fontRef idx="minor">
      <a:schemeClr val="lt1"/>
    </cs:fontRef>
  </cs:floor>
  <cs:gridlineMajor>
    <cs:lnRef idx="0"/>
    <cs:fillRef idx="0"/>
    <cs:effectRef idx="0"/>
    <cs:fontRef idx="minor">
      <a:schemeClr val="lt1"/>
    </cs:fontRef>
    <cs:spPr>
      <a:ln w="9525" cap="flat" cmpd="sng" algn="ctr">
        <a:solidFill>
          <a:schemeClr val="lt1">
            <a:lumMod val="95000"/>
            <a:alpha val="10000"/>
          </a:schemeClr>
        </a:solidFill>
        <a:round/>
      </a:ln>
    </cs:spPr>
  </cs:gridlineMajor>
  <cs:gridlineMinor>
    <cs:lnRef idx="0"/>
    <cs:fillRef idx="0"/>
    <cs:effectRef idx="0"/>
    <cs:fontRef idx="minor">
      <a:schemeClr val="lt1"/>
    </cs:fontRef>
    <cs:spPr>
      <a:ln>
        <a:solidFill>
          <a:schemeClr val="lt1">
            <a:lumMod val="95000"/>
            <a:alpha val="5000"/>
          </a:schemeClr>
        </a:solidFill>
      </a:ln>
    </cs:spPr>
  </cs:gridlineMinor>
  <cs:hiLoLine>
    <cs:lnRef idx="0"/>
    <cs:fillRef idx="0"/>
    <cs:effectRef idx="0"/>
    <cs:fontRef idx="minor">
      <a:schemeClr val="lt1"/>
    </cs:fontRef>
    <cs:spPr>
      <a:ln w="9525">
        <a:solidFill>
          <a:schemeClr val="lt1">
            <a:lumMod val="95000"/>
            <a:alpha val="54000"/>
          </a:schemeClr>
        </a:solidFill>
        <a:prstDash val="dash"/>
      </a:ln>
    </cs:spPr>
  </cs:hiLoLine>
  <cs:leaderLine>
    <cs:lnRef idx="0"/>
    <cs:fillRef idx="0"/>
    <cs:effectRef idx="0"/>
    <cs:fontRef idx="minor">
      <a:schemeClr val="lt1"/>
    </cs:fontRef>
    <cs:spPr>
      <a:ln w="9525">
        <a:solidFill>
          <a:schemeClr val="lt1">
            <a:lumMod val="95000"/>
            <a:alpha val="54000"/>
          </a:schemeClr>
        </a:solidFill>
      </a:ln>
    </cs:spPr>
  </cs:leaderLine>
  <cs:legend>
    <cs:lnRef idx="0"/>
    <cs:fillRef idx="0"/>
    <cs:effectRef idx="0"/>
    <cs:fontRef idx="minor">
      <a:schemeClr val="lt1">
        <a:lumMod val="8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1197"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2128"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lt1">
        <a:lumMod val="85000"/>
      </a:schemeClr>
    </cs:fontRef>
    <cs:defRPr sz="1197" kern="1200"/>
  </cs:trendlineLabel>
  <cs:upBar>
    <cs:lnRef idx="0"/>
    <cs:fillRef idx="0"/>
    <cs:effectRef idx="0"/>
    <cs:fontRef idx="minor">
      <a:schemeClr val="lt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1197" kern="1200"/>
  </cs:valueAxis>
  <cs:wall>
    <cs:lnRef idx="0"/>
    <cs:fillRef idx="0"/>
    <cs:effectRef idx="0"/>
    <cs:fontRef idx="minor">
      <a:schemeClr val="lt1"/>
    </cs:fontRef>
  </cs:wall>
</cs:chartStyle>
</file>

<file path=ppt/comments/modernComment_10C_29EFC8E2.xml><?xml version="1.0" encoding="utf-8"?>
<p188:cmLst xmlns:a="http://schemas.openxmlformats.org/drawingml/2006/main" xmlns:r="http://schemas.openxmlformats.org/officeDocument/2006/relationships" xmlns:p188="http://schemas.microsoft.com/office/powerpoint/2018/8/main">
  <p188:cm id="{3E9B0840-F72C-4E23-856A-A2D6438C479C}" authorId="{2DF0B015-1F64-295B-4393-CEDE95F3F7E5}" created="2022-07-20T06:51:29.724">
    <pc:sldMkLst xmlns:pc="http://schemas.microsoft.com/office/powerpoint/2013/main/command">
      <pc:docMk/>
      <pc:sldMk cId="703580386" sldId="256"/>
    </pc:sldMkLst>
    <p188:txBody>
      <a:bodyPr/>
      <a:lstStyle/>
      <a:p>
        <a:r>
          <a:rPr lang="en-GB"/>
          <a:t>The study unsurprisingly showed that the average age of marriage has increased dramatically in the last 20 years alone, with men waiting till 34 and women till 31.5 in 1997 and now to 37 and 34.6 in 2017. Over 40 years, that’s an increase of 8.4 years for men and 5.1 for women!
So, why are we waiting longer to get wed? From a cultural standpoint, more people are choosing to cohabit with their partner before taking the plunge, something that wasn’t as common 40 years ago. With more opportunities for both men and women to further their education and careers, it could also be said that we’re more inclined to wait until the ‘right’ time, allowing for more money to be saved and a sense of stability gained before going ahead with a financially draining day!
Hillers also looked at where in the UK the average ages have shifted the most - does where you live have an impact on when you will get wed? The data reveals that some of Britain’s most highly populated cities have the lowest average age of marriage, but there’s still a significant increase since the 1970s. Leicester sits at the bottom, with men and women getting married at 33.9 and 31.7, respectively. Other urban metropolises such as Manchester and London, come in a close second and third, with men getting married between the ages of 35 and 35.4, and women tying the knot at 32.6 and 32.9.
This confirms the theory that cosmopolitan areas offer more opportunities for advancement outside of marriage, plus with a higher living cost the increase in age for marriage could signify that it’s taking a lot longer to afford the big day!
Britain’s oldest wedding towns all lie by the coast. Blackpool leads the mature way with men
marrying on average at 41.1 and women at 38.4. Southend-on- sea and Portsmouth come in
next with both town’s men and women marrying above the ages of 39 and 36. Travel down to the South West and that’s where we find the region with the oldest newlyweds with men and women getting married, at 37.7 and 35.2. Is the coastal lifestyle the reason people choose to marry later or are economic reasons forcing couples to wait until later in life until the big day?
We asked Hiller Jeweller’s eCommerce manager, Lewis Hiller what he thought of the results: “It’s great to be able to showcase our Average Age of Marriage Map. Whilst the results weren’t too surprising in that we did suspect to see an increase - there’s a view now that people are getting married later and later - what is 
surprising is by how much this has increased. Men on average are waiting almost ten years longer to settle down, and with women it’s half that but still 5 years on top of the late 70s.</a:t>
        </a:r>
      </a:p>
    </p188:txBody>
  </p188:cm>
</p188:cmLst>
</file>

<file path=ppt/comments/modernComment_157_789E3374.xml><?xml version="1.0" encoding="utf-8"?>
<p188:cmLst xmlns:a="http://schemas.openxmlformats.org/drawingml/2006/main" xmlns:r="http://schemas.openxmlformats.org/officeDocument/2006/relationships" xmlns:p188="http://schemas.microsoft.com/office/powerpoint/2018/8/main">
  <p188:cm id="{84B30D89-9CD6-4C4A-B070-C55EEE02862A}" authorId="{2DF0B015-1F64-295B-4393-CEDE95F3F7E5}" created="2022-07-20T06:55:16.284">
    <ac:txMkLst xmlns:ac="http://schemas.microsoft.com/office/drawing/2013/main/command">
      <pc:docMk xmlns:pc="http://schemas.microsoft.com/office/powerpoint/2013/main/command"/>
      <pc:sldMk xmlns:pc="http://schemas.microsoft.com/office/powerpoint/2013/main/command" cId="2023633780" sldId="343"/>
      <ac:spMk id="5" creationId="{AD04BED3-CF2E-4CAD-8CE8-ED3ED12AEBD6}"/>
      <ac:txMk cp="0" len="172">
        <ac:context len="173" hash="2460506977"/>
      </ac:txMk>
    </ac:txMkLst>
    <p188:pos x="7351524" y="275685"/>
    <p188:txBody>
      <a:bodyPr/>
      <a:lstStyle/>
      <a:p>
        <a:r>
          <a:rPr lang="en-GB"/>
          <a:t>Despite most still wanting to get married, it is not for everyone, but what is putting them off?
Approaching half (48%) of unwed Britons who do not want to get married say they don’t see the point in doing so, while 34% say they don’t think marriage is right for them. Another third (34%) think that the idea of marriage is outdated, and no longer relevant.
Around one in five (23%) do not think they will meet the right person to marry – rising to 34% among unwed singletons who do not want to marry in the future.
The religious elements underpinning marriage is also putting off 20%.
</a:t>
        </a:r>
      </a:p>
    </p188:txBody>
  </p188:cm>
</p188:cmLst>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EB959B6-F0DE-47A0-992C-92E89CC539BA}" type="doc">
      <dgm:prSet loTypeId="urn:microsoft.com/office/officeart/2005/8/layout/default" loCatId="list" qsTypeId="urn:microsoft.com/office/officeart/2005/8/quickstyle/simple5" qsCatId="simple" csTypeId="urn:microsoft.com/office/officeart/2005/8/colors/colorful5" csCatId="colorful" phldr="1"/>
      <dgm:spPr/>
      <dgm:t>
        <a:bodyPr/>
        <a:lstStyle/>
        <a:p>
          <a:endParaRPr lang="en-US"/>
        </a:p>
      </dgm:t>
    </dgm:pt>
    <dgm:pt modelId="{7B2C1A86-9394-4000-9E2F-C2E50C9B820C}">
      <dgm:prSet/>
      <dgm:spPr/>
      <dgm:t>
        <a:bodyPr/>
        <a:lstStyle/>
        <a:p>
          <a:r>
            <a:rPr lang="en-GB" dirty="0">
              <a:latin typeface="Arial Narrow" panose="020B0606020202030204" pitchFamily="34" charset="0"/>
            </a:rPr>
            <a:t>The management team will have  members each tasked with overseeing different components of the business.</a:t>
          </a:r>
          <a:endParaRPr lang="en-US" dirty="0">
            <a:latin typeface="Arial Narrow" panose="020B0606020202030204" pitchFamily="34" charset="0"/>
          </a:endParaRPr>
        </a:p>
      </dgm:t>
    </dgm:pt>
    <dgm:pt modelId="{B0312EAF-B679-4704-A516-6C2766AE73C0}" type="parTrans" cxnId="{EA6804BF-4D7E-4D8F-B7D1-163B72C879CE}">
      <dgm:prSet/>
      <dgm:spPr/>
      <dgm:t>
        <a:bodyPr/>
        <a:lstStyle/>
        <a:p>
          <a:endParaRPr lang="en-US"/>
        </a:p>
      </dgm:t>
    </dgm:pt>
    <dgm:pt modelId="{F8EDB80D-DF4F-4243-B418-47D97CE36A77}" type="sibTrans" cxnId="{EA6804BF-4D7E-4D8F-B7D1-163B72C879CE}">
      <dgm:prSet/>
      <dgm:spPr/>
      <dgm:t>
        <a:bodyPr/>
        <a:lstStyle/>
        <a:p>
          <a:endParaRPr lang="en-US"/>
        </a:p>
      </dgm:t>
    </dgm:pt>
    <dgm:pt modelId="{8C16DD1A-7C73-4708-9C81-832B58283642}">
      <dgm:prSet/>
      <dgm:spPr/>
      <dgm:t>
        <a:bodyPr/>
        <a:lstStyle/>
        <a:p>
          <a:r>
            <a:rPr lang="en-GB" dirty="0">
              <a:latin typeface="Arial Narrow" panose="020B0606020202030204" pitchFamily="34" charset="0"/>
            </a:rPr>
            <a:t>As a wedding décor company we will have multiple people overseeing different sectors for example one person may manage the finance side of the business, including monitoring the business accounts and tracking revenue.  </a:t>
          </a:r>
          <a:endParaRPr lang="en-US" dirty="0">
            <a:latin typeface="Arial Narrow" panose="020B0606020202030204" pitchFamily="34" charset="0"/>
          </a:endParaRPr>
        </a:p>
      </dgm:t>
    </dgm:pt>
    <dgm:pt modelId="{8E5C160B-7519-4E0C-A230-573C7F51863C}" type="parTrans" cxnId="{83C85DDB-41FA-4F5C-9A4D-6CEDE3547A68}">
      <dgm:prSet/>
      <dgm:spPr/>
      <dgm:t>
        <a:bodyPr/>
        <a:lstStyle/>
        <a:p>
          <a:endParaRPr lang="en-US"/>
        </a:p>
      </dgm:t>
    </dgm:pt>
    <dgm:pt modelId="{ADE44D45-5A1A-46DE-88BB-BB850D8BFCC8}" type="sibTrans" cxnId="{83C85DDB-41FA-4F5C-9A4D-6CEDE3547A68}">
      <dgm:prSet/>
      <dgm:spPr/>
      <dgm:t>
        <a:bodyPr/>
        <a:lstStyle/>
        <a:p>
          <a:endParaRPr lang="en-US"/>
        </a:p>
      </dgm:t>
    </dgm:pt>
    <dgm:pt modelId="{BF47F801-6AB7-4010-98F2-E2893459BAA6}">
      <dgm:prSet/>
      <dgm:spPr/>
      <dgm:t>
        <a:bodyPr/>
        <a:lstStyle/>
        <a:p>
          <a:r>
            <a:rPr lang="en-GB" dirty="0">
              <a:latin typeface="Arial Narrow" panose="020B0606020202030204" pitchFamily="34" charset="0"/>
            </a:rPr>
            <a:t>Whilst another will be tasked with managing the customer service side of the business this is Important due to the fact most clients will be newlyweds and engaged couples and each consumer will have different preferences and wishes to make their special day unique to them. </a:t>
          </a:r>
          <a:endParaRPr lang="en-US" dirty="0">
            <a:latin typeface="Arial Narrow" panose="020B0606020202030204" pitchFamily="34" charset="0"/>
          </a:endParaRPr>
        </a:p>
      </dgm:t>
    </dgm:pt>
    <dgm:pt modelId="{1453C58E-E0AE-4EA7-8780-56B04131C237}" type="parTrans" cxnId="{9514E461-24C9-46D5-9EE9-2C16D8D36CE7}">
      <dgm:prSet/>
      <dgm:spPr/>
      <dgm:t>
        <a:bodyPr/>
        <a:lstStyle/>
        <a:p>
          <a:endParaRPr lang="en-US"/>
        </a:p>
      </dgm:t>
    </dgm:pt>
    <dgm:pt modelId="{4D98FCD1-D6C8-4AB2-A111-AFD3F28D8C45}" type="sibTrans" cxnId="{9514E461-24C9-46D5-9EE9-2C16D8D36CE7}">
      <dgm:prSet/>
      <dgm:spPr/>
      <dgm:t>
        <a:bodyPr/>
        <a:lstStyle/>
        <a:p>
          <a:endParaRPr lang="en-US"/>
        </a:p>
      </dgm:t>
    </dgm:pt>
    <dgm:pt modelId="{A54AEA47-016A-48A6-A647-6136A13157FD}">
      <dgm:prSet/>
      <dgm:spPr/>
      <dgm:t>
        <a:bodyPr/>
        <a:lstStyle/>
        <a:p>
          <a:r>
            <a:rPr lang="en-GB" dirty="0">
              <a:latin typeface="Arial Narrow" panose="020B0606020202030204" pitchFamily="34" charset="0"/>
            </a:rPr>
            <a:t>Another facet will manage and oversee the sourcing of goods and materials needed to fulfil the obligations of the client and will contact suppliers in order to make sure all the necessary stock  (</a:t>
          </a:r>
          <a:r>
            <a:rPr lang="en-GB" dirty="0" err="1">
              <a:latin typeface="Arial Narrow" panose="020B0606020202030204" pitchFamily="34" charset="0"/>
            </a:rPr>
            <a:t>eg</a:t>
          </a:r>
          <a:r>
            <a:rPr lang="en-GB" dirty="0">
              <a:latin typeface="Arial Narrow" panose="020B0606020202030204" pitchFamily="34" charset="0"/>
            </a:rPr>
            <a:t> balloons and banners )is available and can be sourced in a timely manner to appease the clients</a:t>
          </a:r>
          <a:r>
            <a:rPr lang="en-GB" dirty="0"/>
            <a:t>. </a:t>
          </a:r>
          <a:endParaRPr lang="en-US" dirty="0"/>
        </a:p>
      </dgm:t>
    </dgm:pt>
    <dgm:pt modelId="{575810F9-8FFB-4929-8239-290B2A87D0DF}" type="parTrans" cxnId="{0C17416D-4232-41B8-8122-702360625FBC}">
      <dgm:prSet/>
      <dgm:spPr/>
      <dgm:t>
        <a:bodyPr/>
        <a:lstStyle/>
        <a:p>
          <a:endParaRPr lang="en-US"/>
        </a:p>
      </dgm:t>
    </dgm:pt>
    <dgm:pt modelId="{304F09E2-63D4-41C6-BBA4-99E906B01E0C}" type="sibTrans" cxnId="{0C17416D-4232-41B8-8122-702360625FBC}">
      <dgm:prSet/>
      <dgm:spPr/>
      <dgm:t>
        <a:bodyPr/>
        <a:lstStyle/>
        <a:p>
          <a:endParaRPr lang="en-US"/>
        </a:p>
      </dgm:t>
    </dgm:pt>
    <dgm:pt modelId="{503E4E72-02BB-42A7-A85B-7B2D1FE2C1E8}">
      <dgm:prSet/>
      <dgm:spPr/>
      <dgm:t>
        <a:bodyPr/>
        <a:lstStyle/>
        <a:p>
          <a:r>
            <a:rPr lang="en-GB" dirty="0">
              <a:latin typeface="Arial Narrow" panose="020B0606020202030204" pitchFamily="34" charset="0"/>
            </a:rPr>
            <a:t>Finally there will be someone to oversee the set-up and on the day parts of planning the wedding to make sure everything operates smoothly and the clients have the wedding of their dreams.</a:t>
          </a:r>
          <a:endParaRPr lang="en-US" dirty="0">
            <a:latin typeface="Arial Narrow" panose="020B0606020202030204" pitchFamily="34" charset="0"/>
          </a:endParaRPr>
        </a:p>
      </dgm:t>
    </dgm:pt>
    <dgm:pt modelId="{541D9CA2-C6F6-43DC-B7C1-BA02D7648CAC}" type="parTrans" cxnId="{4B4350EC-9633-4C50-92AD-45989BB4F20C}">
      <dgm:prSet/>
      <dgm:spPr/>
      <dgm:t>
        <a:bodyPr/>
        <a:lstStyle/>
        <a:p>
          <a:endParaRPr lang="en-US"/>
        </a:p>
      </dgm:t>
    </dgm:pt>
    <dgm:pt modelId="{D04CF61E-B18B-40F7-8C41-F60694F687CC}" type="sibTrans" cxnId="{4B4350EC-9633-4C50-92AD-45989BB4F20C}">
      <dgm:prSet/>
      <dgm:spPr/>
      <dgm:t>
        <a:bodyPr/>
        <a:lstStyle/>
        <a:p>
          <a:endParaRPr lang="en-US"/>
        </a:p>
      </dgm:t>
    </dgm:pt>
    <dgm:pt modelId="{7738513B-EC8A-451F-89B2-27344CCAA088}" type="pres">
      <dgm:prSet presAssocID="{FEB959B6-F0DE-47A0-992C-92E89CC539BA}" presName="diagram" presStyleCnt="0">
        <dgm:presLayoutVars>
          <dgm:dir/>
          <dgm:resizeHandles val="exact"/>
        </dgm:presLayoutVars>
      </dgm:prSet>
      <dgm:spPr/>
    </dgm:pt>
    <dgm:pt modelId="{C12EAEF3-E45C-44DC-AA2C-B725E0726C9D}" type="pres">
      <dgm:prSet presAssocID="{7B2C1A86-9394-4000-9E2F-C2E50C9B820C}" presName="node" presStyleLbl="node1" presStyleIdx="0" presStyleCnt="5" custScaleY="137230">
        <dgm:presLayoutVars>
          <dgm:bulletEnabled val="1"/>
        </dgm:presLayoutVars>
      </dgm:prSet>
      <dgm:spPr/>
    </dgm:pt>
    <dgm:pt modelId="{B7E45328-F31C-49B9-B71C-248208D5C91A}" type="pres">
      <dgm:prSet presAssocID="{F8EDB80D-DF4F-4243-B418-47D97CE36A77}" presName="sibTrans" presStyleCnt="0"/>
      <dgm:spPr/>
    </dgm:pt>
    <dgm:pt modelId="{0A37A5CC-A9D9-4DB0-B251-1005C920556B}" type="pres">
      <dgm:prSet presAssocID="{8C16DD1A-7C73-4708-9C81-832B58283642}" presName="node" presStyleLbl="node1" presStyleIdx="1" presStyleCnt="5" custScaleY="132159">
        <dgm:presLayoutVars>
          <dgm:bulletEnabled val="1"/>
        </dgm:presLayoutVars>
      </dgm:prSet>
      <dgm:spPr/>
    </dgm:pt>
    <dgm:pt modelId="{34AA55E7-48C9-4875-9B7B-5B1D25A83793}" type="pres">
      <dgm:prSet presAssocID="{ADE44D45-5A1A-46DE-88BB-BB850D8BFCC8}" presName="sibTrans" presStyleCnt="0"/>
      <dgm:spPr/>
    </dgm:pt>
    <dgm:pt modelId="{0013AC70-E893-4F8C-83BC-DC4AEE48F6AB}" type="pres">
      <dgm:prSet presAssocID="{BF47F801-6AB7-4010-98F2-E2893459BAA6}" presName="node" presStyleLbl="node1" presStyleIdx="2" presStyleCnt="5" custScaleY="134947">
        <dgm:presLayoutVars>
          <dgm:bulletEnabled val="1"/>
        </dgm:presLayoutVars>
      </dgm:prSet>
      <dgm:spPr/>
    </dgm:pt>
    <dgm:pt modelId="{47E28CEA-CBF2-4EED-9FAB-6AFB992DBC4A}" type="pres">
      <dgm:prSet presAssocID="{4D98FCD1-D6C8-4AB2-A111-AFD3F28D8C45}" presName="sibTrans" presStyleCnt="0"/>
      <dgm:spPr/>
    </dgm:pt>
    <dgm:pt modelId="{364A84FB-B35F-4C15-A731-EFA582386720}" type="pres">
      <dgm:prSet presAssocID="{A54AEA47-016A-48A6-A647-6136A13157FD}" presName="node" presStyleLbl="node1" presStyleIdx="3" presStyleCnt="5" custScaleY="128180">
        <dgm:presLayoutVars>
          <dgm:bulletEnabled val="1"/>
        </dgm:presLayoutVars>
      </dgm:prSet>
      <dgm:spPr/>
    </dgm:pt>
    <dgm:pt modelId="{3F7446E0-51CB-4909-9691-1C7384E1C40B}" type="pres">
      <dgm:prSet presAssocID="{304F09E2-63D4-41C6-BBA4-99E906B01E0C}" presName="sibTrans" presStyleCnt="0"/>
      <dgm:spPr/>
    </dgm:pt>
    <dgm:pt modelId="{6BAAF873-50B0-4D1F-A084-472DD720C6A8}" type="pres">
      <dgm:prSet presAssocID="{503E4E72-02BB-42A7-A85B-7B2D1FE2C1E8}" presName="node" presStyleLbl="node1" presStyleIdx="4" presStyleCnt="5" custScaleY="131371">
        <dgm:presLayoutVars>
          <dgm:bulletEnabled val="1"/>
        </dgm:presLayoutVars>
      </dgm:prSet>
      <dgm:spPr/>
    </dgm:pt>
  </dgm:ptLst>
  <dgm:cxnLst>
    <dgm:cxn modelId="{A6CC730A-EE33-4844-BEC3-1CFC88F86A05}" type="presOf" srcId="{BF47F801-6AB7-4010-98F2-E2893459BAA6}" destId="{0013AC70-E893-4F8C-83BC-DC4AEE48F6AB}" srcOrd="0" destOrd="0" presId="urn:microsoft.com/office/officeart/2005/8/layout/default"/>
    <dgm:cxn modelId="{27BC0412-F630-4C99-8054-854DA4BD2DFD}" type="presOf" srcId="{FEB959B6-F0DE-47A0-992C-92E89CC539BA}" destId="{7738513B-EC8A-451F-89B2-27344CCAA088}" srcOrd="0" destOrd="0" presId="urn:microsoft.com/office/officeart/2005/8/layout/default"/>
    <dgm:cxn modelId="{9514E461-24C9-46D5-9EE9-2C16D8D36CE7}" srcId="{FEB959B6-F0DE-47A0-992C-92E89CC539BA}" destId="{BF47F801-6AB7-4010-98F2-E2893459BAA6}" srcOrd="2" destOrd="0" parTransId="{1453C58E-E0AE-4EA7-8780-56B04131C237}" sibTransId="{4D98FCD1-D6C8-4AB2-A111-AFD3F28D8C45}"/>
    <dgm:cxn modelId="{0C17416D-4232-41B8-8122-702360625FBC}" srcId="{FEB959B6-F0DE-47A0-992C-92E89CC539BA}" destId="{A54AEA47-016A-48A6-A647-6136A13157FD}" srcOrd="3" destOrd="0" parTransId="{575810F9-8FFB-4929-8239-290B2A87D0DF}" sibTransId="{304F09E2-63D4-41C6-BBA4-99E906B01E0C}"/>
    <dgm:cxn modelId="{FA7D2C7F-A627-4F5A-96D0-9D97360ABF85}" type="presOf" srcId="{503E4E72-02BB-42A7-A85B-7B2D1FE2C1E8}" destId="{6BAAF873-50B0-4D1F-A084-472DD720C6A8}" srcOrd="0" destOrd="0" presId="urn:microsoft.com/office/officeart/2005/8/layout/default"/>
    <dgm:cxn modelId="{DECD50A1-C243-47D7-AB72-5B01D0D2775E}" type="presOf" srcId="{8C16DD1A-7C73-4708-9C81-832B58283642}" destId="{0A37A5CC-A9D9-4DB0-B251-1005C920556B}" srcOrd="0" destOrd="0" presId="urn:microsoft.com/office/officeart/2005/8/layout/default"/>
    <dgm:cxn modelId="{EA6804BF-4D7E-4D8F-B7D1-163B72C879CE}" srcId="{FEB959B6-F0DE-47A0-992C-92E89CC539BA}" destId="{7B2C1A86-9394-4000-9E2F-C2E50C9B820C}" srcOrd="0" destOrd="0" parTransId="{B0312EAF-B679-4704-A516-6C2766AE73C0}" sibTransId="{F8EDB80D-DF4F-4243-B418-47D97CE36A77}"/>
    <dgm:cxn modelId="{49C88CD8-3B99-44C3-99F9-BF9DB566651E}" type="presOf" srcId="{7B2C1A86-9394-4000-9E2F-C2E50C9B820C}" destId="{C12EAEF3-E45C-44DC-AA2C-B725E0726C9D}" srcOrd="0" destOrd="0" presId="urn:microsoft.com/office/officeart/2005/8/layout/default"/>
    <dgm:cxn modelId="{83C85DDB-41FA-4F5C-9A4D-6CEDE3547A68}" srcId="{FEB959B6-F0DE-47A0-992C-92E89CC539BA}" destId="{8C16DD1A-7C73-4708-9C81-832B58283642}" srcOrd="1" destOrd="0" parTransId="{8E5C160B-7519-4E0C-A230-573C7F51863C}" sibTransId="{ADE44D45-5A1A-46DE-88BB-BB850D8BFCC8}"/>
    <dgm:cxn modelId="{DDA179E3-05FE-44E1-9B74-28D41264863C}" type="presOf" srcId="{A54AEA47-016A-48A6-A647-6136A13157FD}" destId="{364A84FB-B35F-4C15-A731-EFA582386720}" srcOrd="0" destOrd="0" presId="urn:microsoft.com/office/officeart/2005/8/layout/default"/>
    <dgm:cxn modelId="{4B4350EC-9633-4C50-92AD-45989BB4F20C}" srcId="{FEB959B6-F0DE-47A0-992C-92E89CC539BA}" destId="{503E4E72-02BB-42A7-A85B-7B2D1FE2C1E8}" srcOrd="4" destOrd="0" parTransId="{541D9CA2-C6F6-43DC-B7C1-BA02D7648CAC}" sibTransId="{D04CF61E-B18B-40F7-8C41-F60694F687CC}"/>
    <dgm:cxn modelId="{B2F6AE8D-6CE2-493D-B1D4-0FBA4AEDE35E}" type="presParOf" srcId="{7738513B-EC8A-451F-89B2-27344CCAA088}" destId="{C12EAEF3-E45C-44DC-AA2C-B725E0726C9D}" srcOrd="0" destOrd="0" presId="urn:microsoft.com/office/officeart/2005/8/layout/default"/>
    <dgm:cxn modelId="{313DC35C-6F63-4D5A-A4B9-5F6F041535B4}" type="presParOf" srcId="{7738513B-EC8A-451F-89B2-27344CCAA088}" destId="{B7E45328-F31C-49B9-B71C-248208D5C91A}" srcOrd="1" destOrd="0" presId="urn:microsoft.com/office/officeart/2005/8/layout/default"/>
    <dgm:cxn modelId="{9277ACC3-4EFB-46B3-A41D-0E05E3B501EC}" type="presParOf" srcId="{7738513B-EC8A-451F-89B2-27344CCAA088}" destId="{0A37A5CC-A9D9-4DB0-B251-1005C920556B}" srcOrd="2" destOrd="0" presId="urn:microsoft.com/office/officeart/2005/8/layout/default"/>
    <dgm:cxn modelId="{FD99E3F8-EF54-471A-90E6-F5EE18971671}" type="presParOf" srcId="{7738513B-EC8A-451F-89B2-27344CCAA088}" destId="{34AA55E7-48C9-4875-9B7B-5B1D25A83793}" srcOrd="3" destOrd="0" presId="urn:microsoft.com/office/officeart/2005/8/layout/default"/>
    <dgm:cxn modelId="{DF7C82BB-9375-4399-85F6-80E4D7A86A0B}" type="presParOf" srcId="{7738513B-EC8A-451F-89B2-27344CCAA088}" destId="{0013AC70-E893-4F8C-83BC-DC4AEE48F6AB}" srcOrd="4" destOrd="0" presId="urn:microsoft.com/office/officeart/2005/8/layout/default"/>
    <dgm:cxn modelId="{85750444-47C7-49FF-A77F-A0F421CF2490}" type="presParOf" srcId="{7738513B-EC8A-451F-89B2-27344CCAA088}" destId="{47E28CEA-CBF2-4EED-9FAB-6AFB992DBC4A}" srcOrd="5" destOrd="0" presId="urn:microsoft.com/office/officeart/2005/8/layout/default"/>
    <dgm:cxn modelId="{33473D74-535B-45B7-B15A-0E48B0599150}" type="presParOf" srcId="{7738513B-EC8A-451F-89B2-27344CCAA088}" destId="{364A84FB-B35F-4C15-A731-EFA582386720}" srcOrd="6" destOrd="0" presId="urn:microsoft.com/office/officeart/2005/8/layout/default"/>
    <dgm:cxn modelId="{047C9CB1-C371-4E37-BE23-A5FB87FC94CF}" type="presParOf" srcId="{7738513B-EC8A-451F-89B2-27344CCAA088}" destId="{3F7446E0-51CB-4909-9691-1C7384E1C40B}" srcOrd="7" destOrd="0" presId="urn:microsoft.com/office/officeart/2005/8/layout/default"/>
    <dgm:cxn modelId="{AAF4A08B-8800-45B2-8C24-E42CEA0F6A88}" type="presParOf" srcId="{7738513B-EC8A-451F-89B2-27344CCAA088}" destId="{6BAAF873-50B0-4D1F-A084-472DD720C6A8}"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2EAEF3-E45C-44DC-AA2C-B725E0726C9D}">
      <dsp:nvSpPr>
        <dsp:cNvPr id="0" name=""/>
        <dsp:cNvSpPr/>
      </dsp:nvSpPr>
      <dsp:spPr>
        <a:xfrm>
          <a:off x="0" y="264124"/>
          <a:ext cx="2097985" cy="1727438"/>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Arial Narrow" panose="020B0606020202030204" pitchFamily="34" charset="0"/>
            </a:rPr>
            <a:t>The management team will have  members each tasked with overseeing different components of the business.</a:t>
          </a:r>
          <a:endParaRPr lang="en-US" sz="1200" kern="1200" dirty="0">
            <a:latin typeface="Arial Narrow" panose="020B0606020202030204" pitchFamily="34" charset="0"/>
          </a:endParaRPr>
        </a:p>
      </dsp:txBody>
      <dsp:txXfrm>
        <a:off x="0" y="264124"/>
        <a:ext cx="2097985" cy="1727438"/>
      </dsp:txXfrm>
    </dsp:sp>
    <dsp:sp modelId="{0A37A5CC-A9D9-4DB0-B251-1005C920556B}">
      <dsp:nvSpPr>
        <dsp:cNvPr id="0" name=""/>
        <dsp:cNvSpPr/>
      </dsp:nvSpPr>
      <dsp:spPr>
        <a:xfrm>
          <a:off x="2307783" y="296040"/>
          <a:ext cx="2097985" cy="1663605"/>
        </a:xfrm>
        <a:prstGeom prst="rect">
          <a:avLst/>
        </a:prstGeom>
        <a:gradFill rotWithShape="0">
          <a:gsLst>
            <a:gs pos="0">
              <a:schemeClr val="accent5">
                <a:hueOff val="4352466"/>
                <a:satOff val="1923"/>
                <a:lumOff val="-2108"/>
                <a:alphaOff val="0"/>
                <a:satMod val="103000"/>
                <a:lumMod val="102000"/>
                <a:tint val="94000"/>
              </a:schemeClr>
            </a:gs>
            <a:gs pos="50000">
              <a:schemeClr val="accent5">
                <a:hueOff val="4352466"/>
                <a:satOff val="1923"/>
                <a:lumOff val="-2108"/>
                <a:alphaOff val="0"/>
                <a:satMod val="110000"/>
                <a:lumMod val="100000"/>
                <a:shade val="100000"/>
              </a:schemeClr>
            </a:gs>
            <a:gs pos="100000">
              <a:schemeClr val="accent5">
                <a:hueOff val="4352466"/>
                <a:satOff val="1923"/>
                <a:lumOff val="-2108"/>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Arial Narrow" panose="020B0606020202030204" pitchFamily="34" charset="0"/>
            </a:rPr>
            <a:t>As a wedding décor company we will have multiple people overseeing different sectors for example one person may manage the finance side of the business, including monitoring the business accounts and tracking revenue.  </a:t>
          </a:r>
          <a:endParaRPr lang="en-US" sz="1200" kern="1200" dirty="0">
            <a:latin typeface="Arial Narrow" panose="020B0606020202030204" pitchFamily="34" charset="0"/>
          </a:endParaRPr>
        </a:p>
      </dsp:txBody>
      <dsp:txXfrm>
        <a:off x="2307783" y="296040"/>
        <a:ext cx="2097985" cy="1663605"/>
      </dsp:txXfrm>
    </dsp:sp>
    <dsp:sp modelId="{0013AC70-E893-4F8C-83BC-DC4AEE48F6AB}">
      <dsp:nvSpPr>
        <dsp:cNvPr id="0" name=""/>
        <dsp:cNvSpPr/>
      </dsp:nvSpPr>
      <dsp:spPr>
        <a:xfrm>
          <a:off x="4615567" y="278493"/>
          <a:ext cx="2097985" cy="1698700"/>
        </a:xfrm>
        <a:prstGeom prst="rect">
          <a:avLst/>
        </a:prstGeom>
        <a:gradFill rotWithShape="0">
          <a:gsLst>
            <a:gs pos="0">
              <a:schemeClr val="accent5">
                <a:hueOff val="8704932"/>
                <a:satOff val="3846"/>
                <a:lumOff val="-4216"/>
                <a:alphaOff val="0"/>
                <a:satMod val="103000"/>
                <a:lumMod val="102000"/>
                <a:tint val="94000"/>
              </a:schemeClr>
            </a:gs>
            <a:gs pos="50000">
              <a:schemeClr val="accent5">
                <a:hueOff val="8704932"/>
                <a:satOff val="3846"/>
                <a:lumOff val="-4216"/>
                <a:alphaOff val="0"/>
                <a:satMod val="110000"/>
                <a:lumMod val="100000"/>
                <a:shade val="100000"/>
              </a:schemeClr>
            </a:gs>
            <a:gs pos="100000">
              <a:schemeClr val="accent5">
                <a:hueOff val="8704932"/>
                <a:satOff val="3846"/>
                <a:lumOff val="-4216"/>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Arial Narrow" panose="020B0606020202030204" pitchFamily="34" charset="0"/>
            </a:rPr>
            <a:t>Whilst another will be tasked with managing the customer service side of the business this is Important due to the fact most clients will be newlyweds and engaged couples and each consumer will have different preferences and wishes to make their special day unique to them. </a:t>
          </a:r>
          <a:endParaRPr lang="en-US" sz="1200" kern="1200" dirty="0">
            <a:latin typeface="Arial Narrow" panose="020B0606020202030204" pitchFamily="34" charset="0"/>
          </a:endParaRPr>
        </a:p>
      </dsp:txBody>
      <dsp:txXfrm>
        <a:off x="4615567" y="278493"/>
        <a:ext cx="2097985" cy="1698700"/>
      </dsp:txXfrm>
    </dsp:sp>
    <dsp:sp modelId="{364A84FB-B35F-4C15-A731-EFA582386720}">
      <dsp:nvSpPr>
        <dsp:cNvPr id="0" name=""/>
        <dsp:cNvSpPr/>
      </dsp:nvSpPr>
      <dsp:spPr>
        <a:xfrm>
          <a:off x="1153891" y="2221445"/>
          <a:ext cx="2097985" cy="1613518"/>
        </a:xfrm>
        <a:prstGeom prst="rect">
          <a:avLst/>
        </a:prstGeom>
        <a:gradFill rotWithShape="0">
          <a:gsLst>
            <a:gs pos="0">
              <a:schemeClr val="accent5">
                <a:hueOff val="13057397"/>
                <a:satOff val="5769"/>
                <a:lumOff val="-6324"/>
                <a:alphaOff val="0"/>
                <a:satMod val="103000"/>
                <a:lumMod val="102000"/>
                <a:tint val="94000"/>
              </a:schemeClr>
            </a:gs>
            <a:gs pos="50000">
              <a:schemeClr val="accent5">
                <a:hueOff val="13057397"/>
                <a:satOff val="5769"/>
                <a:lumOff val="-6324"/>
                <a:alphaOff val="0"/>
                <a:satMod val="110000"/>
                <a:lumMod val="100000"/>
                <a:shade val="100000"/>
              </a:schemeClr>
            </a:gs>
            <a:gs pos="100000">
              <a:schemeClr val="accent5">
                <a:hueOff val="13057397"/>
                <a:satOff val="5769"/>
                <a:lumOff val="-6324"/>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Arial Narrow" panose="020B0606020202030204" pitchFamily="34" charset="0"/>
            </a:rPr>
            <a:t>Another facet will manage and oversee the sourcing of goods and materials needed to fulfil the obligations of the client and will contact suppliers in order to make sure all the necessary stock  (</a:t>
          </a:r>
          <a:r>
            <a:rPr lang="en-GB" sz="1200" kern="1200" dirty="0" err="1">
              <a:latin typeface="Arial Narrow" panose="020B0606020202030204" pitchFamily="34" charset="0"/>
            </a:rPr>
            <a:t>eg</a:t>
          </a:r>
          <a:r>
            <a:rPr lang="en-GB" sz="1200" kern="1200" dirty="0">
              <a:latin typeface="Arial Narrow" panose="020B0606020202030204" pitchFamily="34" charset="0"/>
            </a:rPr>
            <a:t> balloons and banners )is available and can be sourced in a timely manner to appease the clients</a:t>
          </a:r>
          <a:r>
            <a:rPr lang="en-GB" sz="1200" kern="1200" dirty="0"/>
            <a:t>. </a:t>
          </a:r>
          <a:endParaRPr lang="en-US" sz="1200" kern="1200" dirty="0"/>
        </a:p>
      </dsp:txBody>
      <dsp:txXfrm>
        <a:off x="1153891" y="2221445"/>
        <a:ext cx="2097985" cy="1613518"/>
      </dsp:txXfrm>
    </dsp:sp>
    <dsp:sp modelId="{6BAAF873-50B0-4D1F-A084-472DD720C6A8}">
      <dsp:nvSpPr>
        <dsp:cNvPr id="0" name=""/>
        <dsp:cNvSpPr/>
      </dsp:nvSpPr>
      <dsp:spPr>
        <a:xfrm>
          <a:off x="3461675" y="2201361"/>
          <a:ext cx="2097985" cy="1653686"/>
        </a:xfrm>
        <a:prstGeom prst="rect">
          <a:avLst/>
        </a:prstGeom>
        <a:gradFill rotWithShape="0">
          <a:gsLst>
            <a:gs pos="0">
              <a:schemeClr val="accent5">
                <a:hueOff val="17409864"/>
                <a:satOff val="7692"/>
                <a:lumOff val="-8432"/>
                <a:alphaOff val="0"/>
                <a:satMod val="103000"/>
                <a:lumMod val="102000"/>
                <a:tint val="94000"/>
              </a:schemeClr>
            </a:gs>
            <a:gs pos="50000">
              <a:schemeClr val="accent5">
                <a:hueOff val="17409864"/>
                <a:satOff val="7692"/>
                <a:lumOff val="-8432"/>
                <a:alphaOff val="0"/>
                <a:satMod val="110000"/>
                <a:lumMod val="100000"/>
                <a:shade val="100000"/>
              </a:schemeClr>
            </a:gs>
            <a:gs pos="100000">
              <a:schemeClr val="accent5">
                <a:hueOff val="17409864"/>
                <a:satOff val="7692"/>
                <a:lumOff val="-8432"/>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Arial Narrow" panose="020B0606020202030204" pitchFamily="34" charset="0"/>
            </a:rPr>
            <a:t>Finally there will be someone to oversee the set-up and on the day parts of planning the wedding to make sure everything operates smoothly and the clients have the wedding of their dreams.</a:t>
          </a:r>
          <a:endParaRPr lang="en-US" sz="1200" kern="1200" dirty="0">
            <a:latin typeface="Arial Narrow" panose="020B0606020202030204" pitchFamily="34" charset="0"/>
          </a:endParaRPr>
        </a:p>
      </dsp:txBody>
      <dsp:txXfrm>
        <a:off x="3461675" y="2201361"/>
        <a:ext cx="2097985" cy="1653686"/>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3B8DA7F-7C5C-4BE9-96A8-8DCA1E5C799E}" type="datetimeFigureOut">
              <a:rPr lang="en-GB" smtClean="0"/>
              <a:t>29/07/2022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BE708A-BCF7-4232-80E4-9C715032B2F9}" type="slidenum">
              <a:rPr lang="en-GB" smtClean="0"/>
              <a:t>‹#›</a:t>
            </a:fld>
            <a:endParaRPr lang="en-GB"/>
          </a:p>
        </p:txBody>
      </p:sp>
    </p:spTree>
    <p:extLst>
      <p:ext uri="{BB962C8B-B14F-4D97-AF65-F5344CB8AC3E}">
        <p14:creationId xmlns:p14="http://schemas.microsoft.com/office/powerpoint/2010/main" val="24158456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financial plan is crucial when applying for funding. The main goal is to understand how business finance works. It’s very important for entrepreneurs and investors as well. It is an essential element for obtaining development funds.</a:t>
            </a:r>
          </a:p>
        </p:txBody>
      </p:sp>
      <p:sp>
        <p:nvSpPr>
          <p:cNvPr id="4" name="Slide Number Placeholder 3"/>
          <p:cNvSpPr>
            <a:spLocks noGrp="1"/>
          </p:cNvSpPr>
          <p:nvPr>
            <p:ph type="sldNum" sz="quarter" idx="5"/>
          </p:nvPr>
        </p:nvSpPr>
        <p:spPr/>
        <p:txBody>
          <a:bodyPr/>
          <a:lstStyle/>
          <a:p>
            <a:fld id="{DB6E6A7D-2E2B-4E1F-A0D1-063E15144204}" type="slidenum">
              <a:rPr lang="en-GB" smtClean="0"/>
              <a:t>13</a:t>
            </a:fld>
            <a:endParaRPr lang="en-GB"/>
          </a:p>
        </p:txBody>
      </p:sp>
    </p:spTree>
    <p:extLst>
      <p:ext uri="{BB962C8B-B14F-4D97-AF65-F5344CB8AC3E}">
        <p14:creationId xmlns:p14="http://schemas.microsoft.com/office/powerpoint/2010/main" val="41812397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aim of the monthly cash flow is to represent an overview of the financial activity. Business are relying on monthly cash flow statements to closely monitor their income and outcome and profit. This report is of an outmost importance because it enables you to meet the financial obligations and allows you to plan.</a:t>
            </a:r>
          </a:p>
          <a:p>
            <a:r>
              <a:rPr lang="en-GB" dirty="0"/>
              <a:t>As you can see from the table, the cashflow is positive and that means that our business is successful with a high rate of expansion in the future.</a:t>
            </a:r>
          </a:p>
        </p:txBody>
      </p:sp>
      <p:sp>
        <p:nvSpPr>
          <p:cNvPr id="4" name="Slide Number Placeholder 3"/>
          <p:cNvSpPr>
            <a:spLocks noGrp="1"/>
          </p:cNvSpPr>
          <p:nvPr>
            <p:ph type="sldNum" sz="quarter" idx="5"/>
          </p:nvPr>
        </p:nvSpPr>
        <p:spPr/>
        <p:txBody>
          <a:bodyPr/>
          <a:lstStyle/>
          <a:p>
            <a:fld id="{DB6E6A7D-2E2B-4E1F-A0D1-063E15144204}" type="slidenum">
              <a:rPr lang="en-GB" smtClean="0"/>
              <a:t>14</a:t>
            </a:fld>
            <a:endParaRPr lang="en-GB"/>
          </a:p>
        </p:txBody>
      </p:sp>
    </p:spTree>
    <p:extLst>
      <p:ext uri="{BB962C8B-B14F-4D97-AF65-F5344CB8AC3E}">
        <p14:creationId xmlns:p14="http://schemas.microsoft.com/office/powerpoint/2010/main" val="33936598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Profit &amp; Loss account will show you the total income and expenses and whether your business has earned more income than expenditure for running costs. In my case, according to the table and the amounts obtained, our business is productive. As you can see, our net profit is high and the partner profit is consistent.</a:t>
            </a:r>
          </a:p>
        </p:txBody>
      </p:sp>
      <p:sp>
        <p:nvSpPr>
          <p:cNvPr id="4" name="Slide Number Placeholder 3"/>
          <p:cNvSpPr>
            <a:spLocks noGrp="1"/>
          </p:cNvSpPr>
          <p:nvPr>
            <p:ph type="sldNum" sz="quarter" idx="5"/>
          </p:nvPr>
        </p:nvSpPr>
        <p:spPr/>
        <p:txBody>
          <a:bodyPr/>
          <a:lstStyle/>
          <a:p>
            <a:fld id="{DB6E6A7D-2E2B-4E1F-A0D1-063E15144204}" type="slidenum">
              <a:rPr lang="en-GB" smtClean="0"/>
              <a:t>15</a:t>
            </a:fld>
            <a:endParaRPr lang="en-GB"/>
          </a:p>
        </p:txBody>
      </p:sp>
    </p:spTree>
    <p:extLst>
      <p:ext uri="{BB962C8B-B14F-4D97-AF65-F5344CB8AC3E}">
        <p14:creationId xmlns:p14="http://schemas.microsoft.com/office/powerpoint/2010/main" val="14019784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descr="Tag=AccentColor&#10;Flavor=Light&#10;Target=FillAndLine">
            <a:extLst>
              <a:ext uri="{FF2B5EF4-FFF2-40B4-BE49-F238E27FC236}">
                <a16:creationId xmlns:a16="http://schemas.microsoft.com/office/drawing/2014/main" id="{DA381740-063A-41A4-836D-85D14980EEF0}"/>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24EF9DF8-704A-44AE-8850-307DDACC9387}"/>
              </a:ext>
            </a:extLst>
          </p:cNvPr>
          <p:cNvSpPr>
            <a:spLocks noGrp="1"/>
          </p:cNvSpPr>
          <p:nvPr>
            <p:ph type="ctrTitle"/>
          </p:nvPr>
        </p:nvSpPr>
        <p:spPr>
          <a:xfrm>
            <a:off x="841248" y="448056"/>
            <a:ext cx="10515600" cy="4069080"/>
          </a:xfrm>
        </p:spPr>
        <p:txBody>
          <a:bodyPr anchor="b">
            <a:noAutofit/>
          </a:bodyPr>
          <a:lstStyle>
            <a:lvl1pPr algn="l">
              <a:defRPr sz="9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CC72E09-06F3-48B9-9B95-DE15EC98017B}"/>
              </a:ext>
            </a:extLst>
          </p:cNvPr>
          <p:cNvSpPr>
            <a:spLocks noGrp="1"/>
          </p:cNvSpPr>
          <p:nvPr>
            <p:ph type="subTitle" idx="1"/>
          </p:nvPr>
        </p:nvSpPr>
        <p:spPr>
          <a:xfrm>
            <a:off x="841248" y="4983480"/>
            <a:ext cx="10515600" cy="1124712"/>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11CD474-E5E1-4D01-97F6-0C9FC09332C0}"/>
              </a:ext>
            </a:extLst>
          </p:cNvPr>
          <p:cNvSpPr>
            <a:spLocks noGrp="1"/>
          </p:cNvSpPr>
          <p:nvPr>
            <p:ph type="dt" sz="half" idx="10"/>
          </p:nvPr>
        </p:nvSpPr>
        <p:spPr/>
        <p:txBody>
          <a:bodyPr/>
          <a:lstStyle/>
          <a:p>
            <a:fld id="{72345051-2045-45DA-935E-2E3CA1A69ADC}" type="datetimeFigureOut">
              <a:rPr lang="en-US" smtClean="0"/>
              <a:t>7/29/2022</a:t>
            </a:fld>
            <a:endParaRPr lang="en-US" dirty="0"/>
          </a:p>
        </p:txBody>
      </p:sp>
      <p:sp>
        <p:nvSpPr>
          <p:cNvPr id="5" name="Footer Placeholder 4">
            <a:extLst>
              <a:ext uri="{FF2B5EF4-FFF2-40B4-BE49-F238E27FC236}">
                <a16:creationId xmlns:a16="http://schemas.microsoft.com/office/drawing/2014/main" id="{C636BBC7-EB9B-4B36-88E9-DBF65D270E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8786C7-DD8D-492F-9A9A-A7B3EBE27FE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6007117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D02BC-5A24-47F7-A4DF-B93FBC0C51B0}"/>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8E9219E-EE74-4093-94D6-F663E059C504}"/>
              </a:ext>
            </a:extLst>
          </p:cNvPr>
          <p:cNvSpPr>
            <a:spLocks noGrp="1"/>
          </p:cNvSpPr>
          <p:nvPr>
            <p:ph idx="1"/>
          </p:nvPr>
        </p:nvSpPr>
        <p:spPr>
          <a:xfrm>
            <a:off x="838200" y="1929384"/>
            <a:ext cx="10515600" cy="4251960"/>
          </a:xfrm>
        </p:spPr>
        <p:txBody>
          <a:bodyPr>
            <a:normAutofit/>
          </a:bodyPr>
          <a:lstStyle>
            <a:lvl1pPr>
              <a:defRPr sz="2800"/>
            </a:lvl1pPr>
            <a:lvl2pPr>
              <a:defRPr sz="2400"/>
            </a:lvl2pPr>
            <a:lvl3pPr>
              <a:defRPr sz="2000"/>
            </a:lvl3pPr>
            <a:lvl4pPr>
              <a:defRPr sz="1800"/>
            </a:lvl4pPr>
            <a:lvl5pPr>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2A61642-BFBA-48AE-A29C-C2AA7386AE95}"/>
              </a:ext>
            </a:extLst>
          </p:cNvPr>
          <p:cNvSpPr>
            <a:spLocks noGrp="1"/>
          </p:cNvSpPr>
          <p:nvPr>
            <p:ph type="dt" sz="half" idx="10"/>
          </p:nvPr>
        </p:nvSpPr>
        <p:spPr/>
        <p:txBody>
          <a:bodyPr/>
          <a:lstStyle/>
          <a:p>
            <a:fld id="{72345051-2045-45DA-935E-2E3CA1A69ADC}" type="datetimeFigureOut">
              <a:rPr lang="en-US" smtClean="0"/>
              <a:t>7/29/2022</a:t>
            </a:fld>
            <a:endParaRPr lang="en-US"/>
          </a:p>
        </p:txBody>
      </p:sp>
      <p:sp>
        <p:nvSpPr>
          <p:cNvPr id="5" name="Footer Placeholder 4">
            <a:extLst>
              <a:ext uri="{FF2B5EF4-FFF2-40B4-BE49-F238E27FC236}">
                <a16:creationId xmlns:a16="http://schemas.microsoft.com/office/drawing/2014/main" id="{2AD2029B-6646-4DBF-A302-76A513FC64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E6D4DFD-766F-4E45-A00C-2B5E8CE9A90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7" descr="Tag=AccentColor&#10;Flavor=Light&#10;Target=FillAndLine">
            <a:extLst>
              <a:ext uri="{FF2B5EF4-FFF2-40B4-BE49-F238E27FC236}">
                <a16:creationId xmlns:a16="http://schemas.microsoft.com/office/drawing/2014/main" id="{EBDD1931-9E86-4402-9A68-33A2D9EFB198}"/>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0006446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218C0-6540-400C-BB51-353D5FD5CB00}"/>
              </a:ext>
            </a:extLst>
          </p:cNvPr>
          <p:cNvSpPr>
            <a:spLocks noGrp="1"/>
          </p:cNvSpPr>
          <p:nvPr>
            <p:ph type="title"/>
          </p:nvPr>
        </p:nvSpPr>
        <p:spPr>
          <a:xfrm>
            <a:off x="841248" y="448056"/>
            <a:ext cx="10515600" cy="4069080"/>
          </a:xfrm>
        </p:spPr>
        <p:txBody>
          <a:bodyPr anchor="b">
            <a:normAutofit/>
          </a:bodyPr>
          <a:lstStyle>
            <a:lvl1pPr>
              <a:defRPr sz="8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A81CD69-43B3-4FF7-AA41-30C36C957E65}"/>
              </a:ext>
            </a:extLst>
          </p:cNvPr>
          <p:cNvSpPr>
            <a:spLocks noGrp="1"/>
          </p:cNvSpPr>
          <p:nvPr>
            <p:ph type="body" idx="1"/>
          </p:nvPr>
        </p:nvSpPr>
        <p:spPr>
          <a:xfrm>
            <a:off x="841248" y="4983480"/>
            <a:ext cx="10515600" cy="1124712"/>
          </a:xfrm>
        </p:spPr>
        <p:txBody>
          <a:bodyPr>
            <a:normAutofit/>
          </a:bodyPr>
          <a:lstStyle>
            <a:lvl1pPr marL="0" indent="0">
              <a:buNone/>
              <a:defRPr sz="2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BF300D-5CBE-47E9-A193-E23C8314D0EA}"/>
              </a:ext>
            </a:extLst>
          </p:cNvPr>
          <p:cNvSpPr>
            <a:spLocks noGrp="1"/>
          </p:cNvSpPr>
          <p:nvPr>
            <p:ph type="dt" sz="half" idx="10"/>
          </p:nvPr>
        </p:nvSpPr>
        <p:spPr/>
        <p:txBody>
          <a:bodyPr/>
          <a:lstStyle/>
          <a:p>
            <a:fld id="{72345051-2045-45DA-935E-2E3CA1A69ADC}" type="datetimeFigureOut">
              <a:rPr lang="en-US" smtClean="0"/>
              <a:t>7/29/2022</a:t>
            </a:fld>
            <a:endParaRPr lang="en-US"/>
          </a:p>
        </p:txBody>
      </p:sp>
      <p:sp>
        <p:nvSpPr>
          <p:cNvPr id="5" name="Footer Placeholder 4">
            <a:extLst>
              <a:ext uri="{FF2B5EF4-FFF2-40B4-BE49-F238E27FC236}">
                <a16:creationId xmlns:a16="http://schemas.microsoft.com/office/drawing/2014/main" id="{56E7DF3F-C51A-4DB1-9FCE-E3E0D8E925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269CF4-FAAB-44EF-A2A5-8352B4AA384F}"/>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7" name="Rectangle 6" descr="Tag=AccentColor&#10;Flavor=Light&#10;Target=FillAndLine">
            <a:extLst>
              <a:ext uri="{FF2B5EF4-FFF2-40B4-BE49-F238E27FC236}">
                <a16:creationId xmlns:a16="http://schemas.microsoft.com/office/drawing/2014/main" id="{417A8947-4521-4FE1-8E44-27363435CE1B}"/>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8695771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DE264-531D-49C1-A8AF-2B4C1D218FAB}"/>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4B9A1B8-2F1B-46AA-858A-CFFF5AF7CEB0}"/>
              </a:ext>
            </a:extLst>
          </p:cNvPr>
          <p:cNvSpPr>
            <a:spLocks noGrp="1"/>
          </p:cNvSpPr>
          <p:nvPr>
            <p:ph sz="half" idx="1"/>
          </p:nvPr>
        </p:nvSpPr>
        <p:spPr>
          <a:xfrm>
            <a:off x="838200" y="1929384"/>
            <a:ext cx="5181600" cy="425196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6E6B9631-18C0-43BD-8AF3-9137D6D4C234}"/>
              </a:ext>
            </a:extLst>
          </p:cNvPr>
          <p:cNvSpPr>
            <a:spLocks noGrp="1"/>
          </p:cNvSpPr>
          <p:nvPr>
            <p:ph sz="half" idx="2"/>
          </p:nvPr>
        </p:nvSpPr>
        <p:spPr>
          <a:xfrm>
            <a:off x="6172200" y="1929384"/>
            <a:ext cx="5181600" cy="42519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9032FCA-14C6-4497-9C27-3F58062442CE}"/>
              </a:ext>
            </a:extLst>
          </p:cNvPr>
          <p:cNvSpPr>
            <a:spLocks noGrp="1"/>
          </p:cNvSpPr>
          <p:nvPr>
            <p:ph type="dt" sz="half" idx="10"/>
          </p:nvPr>
        </p:nvSpPr>
        <p:spPr/>
        <p:txBody>
          <a:bodyPr/>
          <a:lstStyle/>
          <a:p>
            <a:fld id="{72345051-2045-45DA-935E-2E3CA1A69ADC}" type="datetimeFigureOut">
              <a:rPr lang="en-US" smtClean="0"/>
              <a:t>7/29/2022</a:t>
            </a:fld>
            <a:endParaRPr lang="en-US"/>
          </a:p>
        </p:txBody>
      </p:sp>
      <p:sp>
        <p:nvSpPr>
          <p:cNvPr id="6" name="Footer Placeholder 5">
            <a:extLst>
              <a:ext uri="{FF2B5EF4-FFF2-40B4-BE49-F238E27FC236}">
                <a16:creationId xmlns:a16="http://schemas.microsoft.com/office/drawing/2014/main" id="{961E5057-693B-4E10-958E-0ABE79FEC7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0CECB1-0A35-4C10-9D3D-FE4404283011}"/>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9" name="Rectangle 8" descr="Tag=AccentColor&#10;Flavor=Light&#10;Target=FillAndLine">
            <a:extLst>
              <a:ext uri="{FF2B5EF4-FFF2-40B4-BE49-F238E27FC236}">
                <a16:creationId xmlns:a16="http://schemas.microsoft.com/office/drawing/2014/main" id="{2FAAC677-2D37-4F63-9C4B-711A2988EE0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9327155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AE282-8875-4F49-AB21-E1C2BCAEA1F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1712EA2-EF8C-4F18-BECF-AD121F72816A}"/>
              </a:ext>
            </a:extLst>
          </p:cNvPr>
          <p:cNvSpPr>
            <a:spLocks noGrp="1"/>
          </p:cNvSpPr>
          <p:nvPr>
            <p:ph type="body" idx="1"/>
          </p:nvPr>
        </p:nvSpPr>
        <p:spPr>
          <a:xfrm>
            <a:off x="839788" y="1938528"/>
            <a:ext cx="5157787"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7B59D4-E93F-40C1-A1A2-F1867830C678}"/>
              </a:ext>
            </a:extLst>
          </p:cNvPr>
          <p:cNvSpPr>
            <a:spLocks noGrp="1"/>
          </p:cNvSpPr>
          <p:nvPr>
            <p:ph sz="half" idx="2"/>
          </p:nvPr>
        </p:nvSpPr>
        <p:spPr>
          <a:xfrm>
            <a:off x="839788" y="2926080"/>
            <a:ext cx="5157787" cy="326440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6E810616-1C77-42AE-8449-D0B64E2B8475}"/>
              </a:ext>
            </a:extLst>
          </p:cNvPr>
          <p:cNvSpPr>
            <a:spLocks noGrp="1"/>
          </p:cNvSpPr>
          <p:nvPr>
            <p:ph type="body" sz="quarter" idx="3"/>
          </p:nvPr>
        </p:nvSpPr>
        <p:spPr>
          <a:xfrm>
            <a:off x="6172200" y="1938528"/>
            <a:ext cx="5183188"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A74E172-AFE8-48E4-BBB0-CA6D4EC1127C}"/>
              </a:ext>
            </a:extLst>
          </p:cNvPr>
          <p:cNvSpPr>
            <a:spLocks noGrp="1"/>
          </p:cNvSpPr>
          <p:nvPr>
            <p:ph sz="quarter" idx="4"/>
          </p:nvPr>
        </p:nvSpPr>
        <p:spPr>
          <a:xfrm>
            <a:off x="6172200" y="2926080"/>
            <a:ext cx="5183188" cy="32644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C9407CC-270D-4C98-B95C-7AE67D2E1913}"/>
              </a:ext>
            </a:extLst>
          </p:cNvPr>
          <p:cNvSpPr>
            <a:spLocks noGrp="1"/>
          </p:cNvSpPr>
          <p:nvPr>
            <p:ph type="dt" sz="half" idx="10"/>
          </p:nvPr>
        </p:nvSpPr>
        <p:spPr/>
        <p:txBody>
          <a:bodyPr/>
          <a:lstStyle/>
          <a:p>
            <a:fld id="{72345051-2045-45DA-935E-2E3CA1A69ADC}" type="datetimeFigureOut">
              <a:rPr lang="en-US" smtClean="0"/>
              <a:t>7/29/2022</a:t>
            </a:fld>
            <a:endParaRPr lang="en-US"/>
          </a:p>
        </p:txBody>
      </p:sp>
      <p:sp>
        <p:nvSpPr>
          <p:cNvPr id="8" name="Footer Placeholder 7">
            <a:extLst>
              <a:ext uri="{FF2B5EF4-FFF2-40B4-BE49-F238E27FC236}">
                <a16:creationId xmlns:a16="http://schemas.microsoft.com/office/drawing/2014/main" id="{454070D5-9B7B-47FC-9F75-F6AD9607452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28EAC17-33BE-4265-8C06-644C2D34FD3C}"/>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11" name="Rectangle 10" descr="Tag=AccentColor&#10;Flavor=Light&#10;Target=FillAndLine">
            <a:extLst>
              <a:ext uri="{FF2B5EF4-FFF2-40B4-BE49-F238E27FC236}">
                <a16:creationId xmlns:a16="http://schemas.microsoft.com/office/drawing/2014/main" id="{F634C457-AEBF-47D7-9200-BAD05D138B1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6352214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E9AC0-40CD-4451-BF00-5E2FC7B7451B}"/>
              </a:ext>
            </a:extLst>
          </p:cNvPr>
          <p:cNvSpPr>
            <a:spLocks noGrp="1"/>
          </p:cNvSpPr>
          <p:nvPr>
            <p:ph type="title"/>
          </p:nvPr>
        </p:nvSpPr>
        <p:spPr>
          <a:xfrm>
            <a:off x="2203704" y="1728216"/>
            <a:ext cx="7781544" cy="3392424"/>
          </a:xfrm>
        </p:spPr>
        <p:txBody>
          <a:bodyPr>
            <a:normAutofit/>
          </a:bodyPr>
          <a:lstStyle>
            <a:lvl1pPr algn="ctr">
              <a:defRPr sz="78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C6FD9A32-9C83-452B-BC69-CC6E95D3C93C}"/>
              </a:ext>
            </a:extLst>
          </p:cNvPr>
          <p:cNvSpPr>
            <a:spLocks noGrp="1"/>
          </p:cNvSpPr>
          <p:nvPr>
            <p:ph type="dt" sz="half" idx="10"/>
          </p:nvPr>
        </p:nvSpPr>
        <p:spPr/>
        <p:txBody>
          <a:bodyPr/>
          <a:lstStyle/>
          <a:p>
            <a:fld id="{72345051-2045-45DA-935E-2E3CA1A69ADC}" type="datetimeFigureOut">
              <a:rPr lang="en-US" smtClean="0"/>
              <a:t>7/29/2022</a:t>
            </a:fld>
            <a:endParaRPr lang="en-US"/>
          </a:p>
        </p:txBody>
      </p:sp>
      <p:sp>
        <p:nvSpPr>
          <p:cNvPr id="4" name="Footer Placeholder 3">
            <a:extLst>
              <a:ext uri="{FF2B5EF4-FFF2-40B4-BE49-F238E27FC236}">
                <a16:creationId xmlns:a16="http://schemas.microsoft.com/office/drawing/2014/main" id="{6B87B83E-E23E-42DE-876D-F55908A97DC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61C03A8-D428-4010-B413-13B1E992262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6" name="Rectangle 6" descr="Tag=AccentColor&#10;Flavor=Light&#10;Target=FillAndLine">
            <a:extLst>
              <a:ext uri="{FF2B5EF4-FFF2-40B4-BE49-F238E27FC236}">
                <a16:creationId xmlns:a16="http://schemas.microsoft.com/office/drawing/2014/main" id="{17F03060-85EC-4182-8C18-C6EE0D373E4B}"/>
              </a:ext>
            </a:extLst>
          </p:cNvPr>
          <p:cNvSpPr/>
          <p:nvPr/>
        </p:nvSpPr>
        <p:spPr>
          <a:xfrm>
            <a:off x="3974206" y="5126892"/>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0715805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2816A0-77C4-4A3F-87BD-A7321E3C84D2}"/>
              </a:ext>
            </a:extLst>
          </p:cNvPr>
          <p:cNvSpPr>
            <a:spLocks noGrp="1"/>
          </p:cNvSpPr>
          <p:nvPr>
            <p:ph type="dt" sz="half" idx="10"/>
          </p:nvPr>
        </p:nvSpPr>
        <p:spPr/>
        <p:txBody>
          <a:bodyPr/>
          <a:lstStyle/>
          <a:p>
            <a:fld id="{72345051-2045-45DA-935E-2E3CA1A69ADC}" type="datetimeFigureOut">
              <a:rPr lang="en-US" smtClean="0"/>
              <a:t>7/29/2022</a:t>
            </a:fld>
            <a:endParaRPr lang="en-US"/>
          </a:p>
        </p:txBody>
      </p:sp>
      <p:sp>
        <p:nvSpPr>
          <p:cNvPr id="3" name="Footer Placeholder 2">
            <a:extLst>
              <a:ext uri="{FF2B5EF4-FFF2-40B4-BE49-F238E27FC236}">
                <a16:creationId xmlns:a16="http://schemas.microsoft.com/office/drawing/2014/main" id="{A5FC3464-F026-4C77-9441-55ECA5054D5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87D9257-BADE-4D0B-AF0B-D09FE95FA078}"/>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9271325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1C48E-F751-45A2-9010-208B81EDBE69}"/>
              </a:ext>
            </a:extLst>
          </p:cNvPr>
          <p:cNvSpPr>
            <a:spLocks noGrp="1"/>
          </p:cNvSpPr>
          <p:nvPr>
            <p:ph type="title"/>
          </p:nvPr>
        </p:nvSpPr>
        <p:spPr>
          <a:xfrm>
            <a:off x="839788" y="457200"/>
            <a:ext cx="3932237" cy="3429000"/>
          </a:xfrm>
        </p:spPr>
        <p:txBody>
          <a:bodyPr anchor="b">
            <a:normAutofit/>
          </a:bodyPr>
          <a:lstStyle>
            <a:lvl1pPr>
              <a:defRPr sz="6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9D501F6-8430-4758-8636-74D68E990EC3}"/>
              </a:ext>
            </a:extLst>
          </p:cNvPr>
          <p:cNvSpPr>
            <a:spLocks noGrp="1"/>
          </p:cNvSpPr>
          <p:nvPr>
            <p:ph idx="1"/>
          </p:nvPr>
        </p:nvSpPr>
        <p:spPr>
          <a:xfrm>
            <a:off x="5303520" y="548640"/>
            <a:ext cx="6053328" cy="5431536"/>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E79DC39-A29C-494C-98B6-999746C5F38A}"/>
              </a:ext>
            </a:extLst>
          </p:cNvPr>
          <p:cNvSpPr>
            <a:spLocks noGrp="1"/>
          </p:cNvSpPr>
          <p:nvPr>
            <p:ph type="body" sz="half" idx="2"/>
          </p:nvPr>
        </p:nvSpPr>
        <p:spPr>
          <a:xfrm>
            <a:off x="839788" y="3977640"/>
            <a:ext cx="3932237"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2584C988-A6DB-469A-B8AA-31866F36E83D}"/>
              </a:ext>
            </a:extLst>
          </p:cNvPr>
          <p:cNvSpPr>
            <a:spLocks noGrp="1"/>
          </p:cNvSpPr>
          <p:nvPr>
            <p:ph type="dt" sz="half" idx="10"/>
          </p:nvPr>
        </p:nvSpPr>
        <p:spPr/>
        <p:txBody>
          <a:bodyPr/>
          <a:lstStyle/>
          <a:p>
            <a:fld id="{72345051-2045-45DA-935E-2E3CA1A69ADC}" type="datetimeFigureOut">
              <a:rPr lang="en-US" smtClean="0"/>
              <a:t>7/29/2022</a:t>
            </a:fld>
            <a:endParaRPr lang="en-US"/>
          </a:p>
        </p:txBody>
      </p:sp>
      <p:sp>
        <p:nvSpPr>
          <p:cNvPr id="6" name="Footer Placeholder 5">
            <a:extLst>
              <a:ext uri="{FF2B5EF4-FFF2-40B4-BE49-F238E27FC236}">
                <a16:creationId xmlns:a16="http://schemas.microsoft.com/office/drawing/2014/main" id="{02BC39C3-81EB-4828-9AD3-2F1FAC521E6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059376C-9810-49A5-BC9A-4E6A02175273}"/>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B9F96F3A-E64D-4401-B02C-BCD5CAA97CFF}"/>
              </a:ext>
            </a:extLst>
          </p:cNvPr>
          <p:cNvSpPr/>
          <p:nvPr/>
        </p:nvSpPr>
        <p:spPr>
          <a:xfrm rot="5400000">
            <a:off x="2797492"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305927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37704-80BD-41B0-8395-41618EC3AFBC}"/>
              </a:ext>
            </a:extLst>
          </p:cNvPr>
          <p:cNvSpPr>
            <a:spLocks noGrp="1"/>
          </p:cNvSpPr>
          <p:nvPr>
            <p:ph type="title"/>
          </p:nvPr>
        </p:nvSpPr>
        <p:spPr>
          <a:xfrm>
            <a:off x="839788" y="457200"/>
            <a:ext cx="3931920" cy="3429000"/>
          </a:xfrm>
        </p:spPr>
        <p:txBody>
          <a:bodyPr anchor="b">
            <a:normAutofit/>
          </a:bodyPr>
          <a:lstStyle>
            <a:lvl1pPr>
              <a:defRPr sz="60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14DA4032-EC66-4974-BD30-898B60E4B562}"/>
              </a:ext>
            </a:extLst>
          </p:cNvPr>
          <p:cNvSpPr>
            <a:spLocks noGrp="1"/>
          </p:cNvSpPr>
          <p:nvPr>
            <p:ph type="pic" idx="1"/>
          </p:nvPr>
        </p:nvSpPr>
        <p:spPr>
          <a:xfrm>
            <a:off x="5303520" y="548640"/>
            <a:ext cx="6053328" cy="543153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21802D0-5574-4631-BA49-92362F8E40DC}"/>
              </a:ext>
            </a:extLst>
          </p:cNvPr>
          <p:cNvSpPr>
            <a:spLocks noGrp="1"/>
          </p:cNvSpPr>
          <p:nvPr>
            <p:ph type="body" sz="half" idx="2"/>
          </p:nvPr>
        </p:nvSpPr>
        <p:spPr>
          <a:xfrm>
            <a:off x="839788" y="3977640"/>
            <a:ext cx="3931920"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F62C2F5B-DDDD-4E64-94A9-99E46F4B06A0}"/>
              </a:ext>
            </a:extLst>
          </p:cNvPr>
          <p:cNvSpPr>
            <a:spLocks noGrp="1"/>
          </p:cNvSpPr>
          <p:nvPr>
            <p:ph type="dt" sz="half" idx="10"/>
          </p:nvPr>
        </p:nvSpPr>
        <p:spPr/>
        <p:txBody>
          <a:bodyPr/>
          <a:lstStyle/>
          <a:p>
            <a:fld id="{72345051-2045-45DA-935E-2E3CA1A69ADC}" type="datetimeFigureOut">
              <a:rPr lang="en-US" smtClean="0"/>
              <a:t>7/29/2022</a:t>
            </a:fld>
            <a:endParaRPr lang="en-US"/>
          </a:p>
        </p:txBody>
      </p:sp>
      <p:sp>
        <p:nvSpPr>
          <p:cNvPr id="6" name="Footer Placeholder 5">
            <a:extLst>
              <a:ext uri="{FF2B5EF4-FFF2-40B4-BE49-F238E27FC236}">
                <a16:creationId xmlns:a16="http://schemas.microsoft.com/office/drawing/2014/main" id="{D4FA8D36-8865-48E7-8249-ED729A5F70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0F98C3-0B62-4361-8408-A01F70807CDB}"/>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FE511AB6-FEAF-4549-BA88-0764BD10B63D}"/>
              </a:ext>
            </a:extLst>
          </p:cNvPr>
          <p:cNvSpPr/>
          <p:nvPr/>
        </p:nvSpPr>
        <p:spPr>
          <a:xfrm rot="5400000">
            <a:off x="2798064"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981127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7CF8D-FF51-4FD8-B968-A2C85073478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661A953-02EA-491B-A215-AF8420D74D3A}"/>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4084D1E-BC98-44E4-8D2C-89CCDC293331}"/>
              </a:ext>
            </a:extLst>
          </p:cNvPr>
          <p:cNvSpPr>
            <a:spLocks noGrp="1"/>
          </p:cNvSpPr>
          <p:nvPr>
            <p:ph type="dt" sz="half" idx="10"/>
          </p:nvPr>
        </p:nvSpPr>
        <p:spPr/>
        <p:txBody>
          <a:bodyPr/>
          <a:lstStyle/>
          <a:p>
            <a:fld id="{72345051-2045-45DA-935E-2E3CA1A69ADC}" type="datetimeFigureOut">
              <a:rPr lang="en-US" smtClean="0"/>
              <a:t>7/29/2022</a:t>
            </a:fld>
            <a:endParaRPr lang="en-US"/>
          </a:p>
        </p:txBody>
      </p:sp>
      <p:sp>
        <p:nvSpPr>
          <p:cNvPr id="5" name="Footer Placeholder 4">
            <a:extLst>
              <a:ext uri="{FF2B5EF4-FFF2-40B4-BE49-F238E27FC236}">
                <a16:creationId xmlns:a16="http://schemas.microsoft.com/office/drawing/2014/main" id="{513019EB-9C2B-4833-B72A-1476941597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F6E764-5688-45F5-94ED-A7357D2F568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24375845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0E3CB6-3025-40BF-A04B-A7B0CB4C01F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EDD5CB3-8B24-48C7-89D3-8DCAD36A453D}"/>
              </a:ext>
            </a:extLst>
          </p:cNvPr>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0BC931-E2BF-4C1D-91AA-89F82F8268B2}"/>
              </a:ext>
            </a:extLst>
          </p:cNvPr>
          <p:cNvSpPr>
            <a:spLocks noGrp="1"/>
          </p:cNvSpPr>
          <p:nvPr>
            <p:ph type="dt" sz="half" idx="10"/>
          </p:nvPr>
        </p:nvSpPr>
        <p:spPr/>
        <p:txBody>
          <a:bodyPr/>
          <a:lstStyle/>
          <a:p>
            <a:fld id="{72345051-2045-45DA-935E-2E3CA1A69ADC}" type="datetimeFigureOut">
              <a:rPr lang="en-US" smtClean="0"/>
              <a:t>7/29/2022</a:t>
            </a:fld>
            <a:endParaRPr lang="en-US"/>
          </a:p>
        </p:txBody>
      </p:sp>
      <p:sp>
        <p:nvSpPr>
          <p:cNvPr id="5" name="Footer Placeholder 4">
            <a:extLst>
              <a:ext uri="{FF2B5EF4-FFF2-40B4-BE49-F238E27FC236}">
                <a16:creationId xmlns:a16="http://schemas.microsoft.com/office/drawing/2014/main" id="{7548A135-AEE9-4483-957E-3D143318DD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8DEFD4-A052-46B3-B2AE-F3091D8A2F7B}"/>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14290011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B3FB0C32-F044-4939-92E4-8BA39B7A391A}"/>
              </a:ext>
              <a:ext uri="{C183D7F6-B498-43B3-948B-1728B52AA6E4}">
                <adec:decorative xmlns:adec="http://schemas.microsoft.com/office/drawing/2017/decorative" val="1"/>
              </a:ext>
            </a:extLst>
          </p:cNvPr>
          <p:cNvSpPr/>
          <p:nvPr userDrawn="1"/>
        </p:nvSpPr>
        <p:spPr>
          <a:xfrm>
            <a:off x="3050" y="-66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584BE8A-3E34-4967-9E7C-13EC8F6A990A}"/>
              </a:ext>
              <a:ext uri="{C183D7F6-B498-43B3-948B-1728B52AA6E4}">
                <adec:decorative xmlns:adec="http://schemas.microsoft.com/office/drawing/2017/decorative" val="1"/>
              </a:ext>
            </a:extLst>
          </p:cNvPr>
          <p:cNvSpPr/>
          <p:nvPr userDrawn="1"/>
        </p:nvSpPr>
        <p:spPr>
          <a:xfrm>
            <a:off x="3050" y="-663"/>
            <a:ext cx="12188952" cy="6858000"/>
          </a:xfrm>
          <a:prstGeom prst="rect">
            <a:avLst/>
          </a:prstGeom>
          <a:gradFill flip="none" rotWithShape="1">
            <a:gsLst>
              <a:gs pos="0">
                <a:schemeClr val="accent2">
                  <a:alpha val="60000"/>
                </a:schemeClr>
              </a:gs>
              <a:gs pos="100000">
                <a:schemeClr val="accent1">
                  <a:alpha val="6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9BFF676-EC35-4FFD-8894-CA4F2830700A}"/>
              </a:ext>
              <a:ext uri="{C183D7F6-B498-43B3-948B-1728B52AA6E4}">
                <adec:decorative xmlns:adec="http://schemas.microsoft.com/office/drawing/2017/decorative" val="1"/>
              </a:ext>
            </a:extLst>
          </p:cNvPr>
          <p:cNvSpPr/>
          <p:nvPr userDrawn="1"/>
        </p:nvSpPr>
        <p:spPr>
          <a:xfrm>
            <a:off x="3050" y="0"/>
            <a:ext cx="12188952" cy="6858000"/>
          </a:xfrm>
          <a:prstGeom prst="rect">
            <a:avLst/>
          </a:prstGeom>
          <a:solidFill>
            <a:schemeClr val="bg2">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a:extLst>
              <a:ext uri="{FF2B5EF4-FFF2-40B4-BE49-F238E27FC236}">
                <a16:creationId xmlns:a16="http://schemas.microsoft.com/office/drawing/2014/main" id="{32DA1557-E095-4C82-B659-3AF550080BB1}"/>
              </a:ext>
              <a:ext uri="{C183D7F6-B498-43B3-948B-1728B52AA6E4}">
                <adec:decorative xmlns:adec="http://schemas.microsoft.com/office/drawing/2017/decorative" val="1"/>
              </a:ext>
            </a:extLst>
          </p:cNvPr>
          <p:cNvSpPr/>
          <p:nvPr userDrawn="1"/>
        </p:nvSpPr>
        <p:spPr>
          <a:xfrm rot="16200000">
            <a:off x="2746250" y="-663"/>
            <a:ext cx="6857999" cy="6857998"/>
          </a:xfrm>
          <a:prstGeom prst="ellipse">
            <a:avLst/>
          </a:prstGeom>
          <a:gradFill>
            <a:gsLst>
              <a:gs pos="0">
                <a:schemeClr val="accent1">
                  <a:lumMod val="20000"/>
                  <a:lumOff val="80000"/>
                  <a:alpha val="40000"/>
                </a:schemeClr>
              </a:gs>
              <a:gs pos="100000">
                <a:schemeClr val="accent1">
                  <a:alpha val="40000"/>
                </a:schemeClr>
              </a:gs>
            </a:gsLst>
            <a:lin ang="2700000" scaled="1"/>
          </a:gradFill>
          <a:ln>
            <a:noFill/>
          </a:ln>
          <a:effectLst>
            <a:softEdge rad="520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Oval 14">
            <a:extLst>
              <a:ext uri="{FF2B5EF4-FFF2-40B4-BE49-F238E27FC236}">
                <a16:creationId xmlns:a16="http://schemas.microsoft.com/office/drawing/2014/main" id="{9F34E5EF-94D7-4AE0-BDD1-81A3ECDE614C}"/>
              </a:ext>
              <a:ext uri="{C183D7F6-B498-43B3-948B-1728B52AA6E4}">
                <adec:decorative xmlns:adec="http://schemas.microsoft.com/office/drawing/2017/decorative" val="1"/>
              </a:ext>
            </a:extLst>
          </p:cNvPr>
          <p:cNvSpPr/>
          <p:nvPr userDrawn="1"/>
        </p:nvSpPr>
        <p:spPr>
          <a:xfrm rot="16200000">
            <a:off x="77040" y="1193411"/>
            <a:ext cx="5589934" cy="5737916"/>
          </a:xfrm>
          <a:prstGeom prst="ellipse">
            <a:avLst/>
          </a:prstGeom>
          <a:gradFill>
            <a:gsLst>
              <a:gs pos="0">
                <a:schemeClr val="accent1">
                  <a:alpha val="40000"/>
                </a:schemeClr>
              </a:gs>
              <a:gs pos="100000">
                <a:schemeClr val="accent5">
                  <a:alpha val="20000"/>
                </a:schemeClr>
              </a:gs>
            </a:gsLst>
            <a:lin ang="2700000" scaled="1"/>
          </a:gradFill>
          <a:ln>
            <a:noFill/>
          </a:ln>
          <a:effectLst>
            <a:softEdge rad="952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Oval 15">
            <a:extLst>
              <a:ext uri="{FF2B5EF4-FFF2-40B4-BE49-F238E27FC236}">
                <a16:creationId xmlns:a16="http://schemas.microsoft.com/office/drawing/2014/main" id="{D829E57E-3199-4AAA-B2D5-F93264FDA0B5}"/>
              </a:ext>
              <a:ext uri="{C183D7F6-B498-43B3-948B-1728B52AA6E4}">
                <adec:decorative xmlns:adec="http://schemas.microsoft.com/office/drawing/2017/decorative" val="1"/>
              </a:ext>
            </a:extLst>
          </p:cNvPr>
          <p:cNvSpPr/>
          <p:nvPr userDrawn="1"/>
        </p:nvSpPr>
        <p:spPr>
          <a:xfrm rot="16200000">
            <a:off x="6442672" y="193606"/>
            <a:ext cx="5760743" cy="5737917"/>
          </a:xfrm>
          <a:prstGeom prst="ellipse">
            <a:avLst/>
          </a:prstGeom>
          <a:gradFill>
            <a:gsLst>
              <a:gs pos="0">
                <a:schemeClr val="accent1">
                  <a:alpha val="20000"/>
                </a:schemeClr>
              </a:gs>
              <a:gs pos="100000">
                <a:schemeClr val="accent5">
                  <a:alpha val="40000"/>
                </a:schemeClr>
              </a:gs>
            </a:gsLst>
            <a:lin ang="2700000" scaled="1"/>
          </a:gradFill>
          <a:ln>
            <a:noFill/>
          </a:ln>
          <a:effectLst>
            <a:softEdge rad="1003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Picture 16" descr="Tag=CustomerPhoto&#10;Crop=1&#10;Align=N/A">
            <a:extLst>
              <a:ext uri="{FF2B5EF4-FFF2-40B4-BE49-F238E27FC236}">
                <a16:creationId xmlns:a16="http://schemas.microsoft.com/office/drawing/2014/main" id="{8A791822-0971-4E61-A5E4-9AAD258F58E3}"/>
              </a:ext>
            </a:extLst>
          </p:cNvPr>
          <p:cNvPicPr>
            <a:picLocks/>
          </p:cNvPicPr>
          <p:nvPr userDrawn="1"/>
        </p:nvPicPr>
        <p:blipFill>
          <a:blip r:embed="rId2">
            <a:alphaModFix amt="20000"/>
            <a:extLst>
              <a:ext uri="{28A0092B-C50C-407E-A947-70E740481C1C}">
                <a14:useLocalDpi xmlns:a14="http://schemas.microsoft.com/office/drawing/2010/main" val="0"/>
              </a:ext>
            </a:extLst>
          </a:blip>
          <a:stretch>
            <a:fillRect/>
          </a:stretch>
        </p:blipFill>
        <p:spPr>
          <a:xfrm>
            <a:off x="3048" y="-663"/>
            <a:ext cx="12188952" cy="6858000"/>
          </a:xfrm>
          <a:prstGeom prst="rect">
            <a:avLst/>
          </a:prstGeom>
        </p:spPr>
      </p:pic>
      <p:sp>
        <p:nvSpPr>
          <p:cNvPr id="18" name="Title 1">
            <a:extLst>
              <a:ext uri="{FF2B5EF4-FFF2-40B4-BE49-F238E27FC236}">
                <a16:creationId xmlns:a16="http://schemas.microsoft.com/office/drawing/2014/main" id="{B86D7D99-F789-4EDA-861D-B6B994F05F1D}"/>
              </a:ext>
            </a:extLst>
          </p:cNvPr>
          <p:cNvSpPr>
            <a:spLocks noGrp="1"/>
          </p:cNvSpPr>
          <p:nvPr>
            <p:ph type="ctrTitle"/>
          </p:nvPr>
        </p:nvSpPr>
        <p:spPr>
          <a:xfrm>
            <a:off x="1527050" y="1121700"/>
            <a:ext cx="9144000" cy="2387600"/>
          </a:xfrm>
        </p:spPr>
        <p:txBody>
          <a:bodyPr/>
          <a:lstStyle>
            <a:lvl1pPr algn="ctr">
              <a:defRPr>
                <a:solidFill>
                  <a:schemeClr val="bg1"/>
                </a:solidFill>
              </a:defRPr>
            </a:lvl1pPr>
          </a:lstStyle>
          <a:p>
            <a:r>
              <a:rPr lang="en-US">
                <a:solidFill>
                  <a:srgbClr val="FFFFFF"/>
                </a:solidFill>
                <a:effectLst>
                  <a:outerShdw blurRad="38100" dist="38100" dir="2700000" algn="tl">
                    <a:srgbClr val="000000">
                      <a:alpha val="43137"/>
                    </a:srgbClr>
                  </a:outerShdw>
                </a:effectLst>
                <a:ea typeface="Cambria" panose="02040503050406030204" pitchFamily="18" charset="0"/>
                <a:cs typeface="Sabon Next LT" panose="020B0502040204020203" pitchFamily="2" charset="0"/>
              </a:rPr>
              <a:t>Click to edit Master title style</a:t>
            </a:r>
            <a:endParaRPr lang="en-US" dirty="0">
              <a:solidFill>
                <a:srgbClr val="FFFFFF"/>
              </a:solidFill>
              <a:effectLst>
                <a:outerShdw blurRad="38100" dist="38100" dir="2700000" algn="tl">
                  <a:srgbClr val="000000">
                    <a:alpha val="43137"/>
                  </a:srgbClr>
                </a:outerShdw>
              </a:effectLst>
              <a:ea typeface="Cambria" panose="02040503050406030204" pitchFamily="18" charset="0"/>
              <a:cs typeface="Sabon Next LT" panose="020B0502040204020203" pitchFamily="2" charset="0"/>
            </a:endParaRPr>
          </a:p>
        </p:txBody>
      </p:sp>
      <p:sp>
        <p:nvSpPr>
          <p:cNvPr id="20" name="Text Placeholder 12">
            <a:extLst>
              <a:ext uri="{FF2B5EF4-FFF2-40B4-BE49-F238E27FC236}">
                <a16:creationId xmlns:a16="http://schemas.microsoft.com/office/drawing/2014/main" id="{2B39487B-EA73-4D7B-93AA-D63B49F4DA7F}"/>
              </a:ext>
            </a:extLst>
          </p:cNvPr>
          <p:cNvSpPr>
            <a:spLocks noGrp="1"/>
          </p:cNvSpPr>
          <p:nvPr>
            <p:ph type="body" sz="quarter" idx="15"/>
          </p:nvPr>
        </p:nvSpPr>
        <p:spPr>
          <a:xfrm>
            <a:off x="1527050" y="3600450"/>
            <a:ext cx="9144000" cy="2451100"/>
          </a:xfrm>
        </p:spPr>
        <p:txBody>
          <a:bodyPr>
            <a:normAutofit/>
          </a:bodyPr>
          <a:lstStyle>
            <a:lvl1pPr marL="0" indent="0" algn="ctr">
              <a:buNone/>
              <a:defRPr sz="2800">
                <a:solidFill>
                  <a:schemeClr val="bg1"/>
                </a:solidFill>
                <a:effectLst/>
                <a:latin typeface="+mn-lt"/>
              </a:defRPr>
            </a:lvl1pPr>
          </a:lstStyle>
          <a:p>
            <a:pPr lvl="0"/>
            <a:r>
              <a:rPr lang="en-US"/>
              <a:t>Click to edit Master text styles</a:t>
            </a:r>
          </a:p>
        </p:txBody>
      </p:sp>
    </p:spTree>
    <p:extLst>
      <p:ext uri="{BB962C8B-B14F-4D97-AF65-F5344CB8AC3E}">
        <p14:creationId xmlns:p14="http://schemas.microsoft.com/office/powerpoint/2010/main" val="32114061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72D13B-FFCB-4650-AD3C-CB503735257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D0CA9470-DF15-46A1-BF0E-8A5367A4B0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63047CB-E94D-482F-BACA-681E96C0EC2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72345051-2045-45DA-935E-2E3CA1A69ADC}" type="datetimeFigureOut">
              <a:rPr lang="en-US" smtClean="0"/>
              <a:t>7/29/2022</a:t>
            </a:fld>
            <a:endParaRPr lang="en-US" dirty="0"/>
          </a:p>
        </p:txBody>
      </p:sp>
      <p:sp>
        <p:nvSpPr>
          <p:cNvPr id="5" name="Footer Placeholder 4">
            <a:extLst>
              <a:ext uri="{FF2B5EF4-FFF2-40B4-BE49-F238E27FC236}">
                <a16:creationId xmlns:a16="http://schemas.microsoft.com/office/drawing/2014/main" id="{2CFDA4B5-E797-42FC-8B7A-2294DF24A3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678ED201-6D0E-422C-B4EC-566A3DC2980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A7CD31F4-64FA-4BA0-9498-67783267A8C8}" type="slidenum">
              <a:rPr lang="en-US" smtClean="0"/>
              <a:t>‹#›</a:t>
            </a:fld>
            <a:endParaRPr lang="en-US" dirty="0"/>
          </a:p>
        </p:txBody>
      </p:sp>
    </p:spTree>
    <p:extLst>
      <p:ext uri="{BB962C8B-B14F-4D97-AF65-F5344CB8AC3E}">
        <p14:creationId xmlns:p14="http://schemas.microsoft.com/office/powerpoint/2010/main" val="350417852"/>
      </p:ext>
    </p:extLst>
  </p:cSld>
  <p:clrMap bg1="lt1" tx1="dk1" bg2="lt2" tx2="dk2" accent1="accent1" accent2="accent2" accent3="accent3" accent4="accent4" accent5="accent5" accent6="accent6" hlink="hlink" folHlink="folHlink"/>
  <p:sldLayoutIdLst>
    <p:sldLayoutId id="2147484029" r:id="rId1"/>
    <p:sldLayoutId id="2147484030" r:id="rId2"/>
    <p:sldLayoutId id="2147484031" r:id="rId3"/>
    <p:sldLayoutId id="2147484032" r:id="rId4"/>
    <p:sldLayoutId id="2147484033" r:id="rId5"/>
    <p:sldLayoutId id="2147484027" r:id="rId6"/>
    <p:sldLayoutId id="2147484023" r:id="rId7"/>
    <p:sldLayoutId id="2147484024" r:id="rId8"/>
    <p:sldLayoutId id="2147484025" r:id="rId9"/>
    <p:sldLayoutId id="2147484026" r:id="rId10"/>
    <p:sldLayoutId id="2147484028" r:id="rId11"/>
    <p:sldLayoutId id="2147484035" r:id="rId12"/>
  </p:sldLayoutIdLst>
  <p:txStyles>
    <p:title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microsoft.com/office/2018/10/relationships/comments" Target="../comments/modernComment_10C_29EFC8E2.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microsoft.com/office/2018/10/relationships/comments" Target="../comments/modernComment_157_789E3374.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3.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grapevineeventmanagement.co.uk/news/2018/11/6/social-3-ways-sociological-factors-can-impact-the-events-industry" TargetMode="External"/><Relationship Id="rId2" Type="http://schemas.openxmlformats.org/officeDocument/2006/relationships/hyperlink" Target="https://embapro.com/frontpage/pestelcase/17766-wedding-extravaganza"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7">
            <a:extLst>
              <a:ext uri="{FF2B5EF4-FFF2-40B4-BE49-F238E27FC236}">
                <a16:creationId xmlns:a16="http://schemas.microsoft.com/office/drawing/2014/main" id="{EBDD1931-9E86-4402-9A68-33A2D9EFB1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23" name="Rectangle 11">
            <a:extLst>
              <a:ext uri="{FF2B5EF4-FFF2-40B4-BE49-F238E27FC236}">
                <a16:creationId xmlns:a16="http://schemas.microsoft.com/office/drawing/2014/main" id="{A6D37EE4-EA1B-46EE-A54B-5233C63C96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290BF295-4AA8-5AA3-FD4A-326F404DD930}"/>
              </a:ext>
            </a:extLst>
          </p:cNvPr>
          <p:cNvSpPr txBox="1"/>
          <p:nvPr/>
        </p:nvSpPr>
        <p:spPr>
          <a:xfrm>
            <a:off x="7034585" y="703293"/>
            <a:ext cx="4584921" cy="1949815"/>
          </a:xfrm>
          <a:prstGeom prst="rect">
            <a:avLst/>
          </a:prstGeom>
        </p:spPr>
        <p:txBody>
          <a:bodyPr vert="horz" lIns="91440" tIns="45720" rIns="91440" bIns="45720" rtlCol="0" anchor="b">
            <a:normAutofit/>
          </a:bodyPr>
          <a:lstStyle/>
          <a:p>
            <a:pPr>
              <a:spcBef>
                <a:spcPct val="0"/>
              </a:spcBef>
              <a:spcAft>
                <a:spcPts val="600"/>
              </a:spcAft>
            </a:pPr>
            <a:r>
              <a:rPr lang="en-US" sz="6000">
                <a:latin typeface="+mj-lt"/>
                <a:ea typeface="+mj-ea"/>
                <a:cs typeface="+mj-cs"/>
              </a:rPr>
              <a:t>Business Plan</a:t>
            </a:r>
          </a:p>
        </p:txBody>
      </p:sp>
      <p:pic>
        <p:nvPicPr>
          <p:cNvPr id="2" name="Picture 1">
            <a:extLst>
              <a:ext uri="{FF2B5EF4-FFF2-40B4-BE49-F238E27FC236}">
                <a16:creationId xmlns:a16="http://schemas.microsoft.com/office/drawing/2014/main" id="{1AEE1393-2910-76D0-1841-B117472BED9E}"/>
              </a:ext>
            </a:extLst>
          </p:cNvPr>
          <p:cNvPicPr>
            <a:picLocks noChangeAspect="1"/>
          </p:cNvPicPr>
          <p:nvPr/>
        </p:nvPicPr>
        <p:blipFill rotWithShape="1">
          <a:blip r:embed="rId2"/>
          <a:srcRect t="18086" r="-1" b="-1"/>
          <a:stretch/>
        </p:blipFill>
        <p:spPr>
          <a:xfrm>
            <a:off x="866691" y="1216968"/>
            <a:ext cx="5416261" cy="4424065"/>
          </a:xfrm>
          <a:custGeom>
            <a:avLst/>
            <a:gdLst/>
            <a:ahLst/>
            <a:cxnLst/>
            <a:rect l="l" t="t" r="r" b="b"/>
            <a:pathLst>
              <a:path w="5531320" h="4424065">
                <a:moveTo>
                  <a:pt x="4292328" y="3931444"/>
                </a:moveTo>
                <a:cubicBezTo>
                  <a:pt x="3830135" y="4131325"/>
                  <a:pt x="3346708" y="4259111"/>
                  <a:pt x="2855653" y="4364392"/>
                </a:cubicBezTo>
                <a:lnTo>
                  <a:pt x="2855525" y="4364392"/>
                </a:lnTo>
                <a:cubicBezTo>
                  <a:pt x="3386634" y="4394018"/>
                  <a:pt x="3853531" y="4210158"/>
                  <a:pt x="4292328" y="3931444"/>
                </a:cubicBezTo>
                <a:close/>
                <a:moveTo>
                  <a:pt x="4302118" y="3923561"/>
                </a:moveTo>
                <a:lnTo>
                  <a:pt x="4301102" y="3924959"/>
                </a:lnTo>
                <a:lnTo>
                  <a:pt x="4302881" y="3924959"/>
                </a:lnTo>
                <a:close/>
                <a:moveTo>
                  <a:pt x="3885572" y="334733"/>
                </a:moveTo>
                <a:cubicBezTo>
                  <a:pt x="4046889" y="406840"/>
                  <a:pt x="4203653" y="488713"/>
                  <a:pt x="4355013" y="579880"/>
                </a:cubicBezTo>
                <a:cubicBezTo>
                  <a:pt x="4662082" y="768063"/>
                  <a:pt x="4933803" y="995790"/>
                  <a:pt x="5144619" y="1290779"/>
                </a:cubicBezTo>
                <a:cubicBezTo>
                  <a:pt x="5314365" y="1528042"/>
                  <a:pt x="5426258" y="1789591"/>
                  <a:pt x="5468598" y="2088522"/>
                </a:cubicBezTo>
                <a:cubicBezTo>
                  <a:pt x="5479330" y="2001424"/>
                  <a:pt x="5480182" y="1913385"/>
                  <a:pt x="5471141" y="1826083"/>
                </a:cubicBezTo>
                <a:cubicBezTo>
                  <a:pt x="5455337" y="1662962"/>
                  <a:pt x="5406307" y="1504799"/>
                  <a:pt x="5327080" y="1361348"/>
                </a:cubicBezTo>
                <a:cubicBezTo>
                  <a:pt x="5206160" y="1140233"/>
                  <a:pt x="5033362" y="965782"/>
                  <a:pt x="4833354" y="816507"/>
                </a:cubicBezTo>
                <a:cubicBezTo>
                  <a:pt x="4597235" y="640276"/>
                  <a:pt x="4336322" y="509438"/>
                  <a:pt x="4063457" y="400724"/>
                </a:cubicBezTo>
                <a:cubicBezTo>
                  <a:pt x="4033360" y="388607"/>
                  <a:pt x="4003060" y="376909"/>
                  <a:pt x="3972544" y="365631"/>
                </a:cubicBezTo>
                <a:cubicBezTo>
                  <a:pt x="3943680" y="354950"/>
                  <a:pt x="3914563" y="345033"/>
                  <a:pt x="3885572" y="334733"/>
                </a:cubicBezTo>
                <a:close/>
                <a:moveTo>
                  <a:pt x="3865737" y="329520"/>
                </a:moveTo>
                <a:cubicBezTo>
                  <a:pt x="3865737" y="329520"/>
                  <a:pt x="3865737" y="330410"/>
                  <a:pt x="3866500" y="330537"/>
                </a:cubicBezTo>
                <a:lnTo>
                  <a:pt x="3869806" y="330156"/>
                </a:lnTo>
                <a:close/>
                <a:moveTo>
                  <a:pt x="2219772" y="85645"/>
                </a:moveTo>
                <a:cubicBezTo>
                  <a:pt x="2206943" y="84005"/>
                  <a:pt x="2193910" y="85264"/>
                  <a:pt x="2181627" y="89333"/>
                </a:cubicBezTo>
                <a:cubicBezTo>
                  <a:pt x="1932920" y="125113"/>
                  <a:pt x="1690800" y="197118"/>
                  <a:pt x="1462972" y="303073"/>
                </a:cubicBezTo>
                <a:cubicBezTo>
                  <a:pt x="971789" y="529528"/>
                  <a:pt x="578130" y="865460"/>
                  <a:pt x="308698" y="1338461"/>
                </a:cubicBezTo>
                <a:cubicBezTo>
                  <a:pt x="180225" y="1561852"/>
                  <a:pt x="97653" y="1808638"/>
                  <a:pt x="65840" y="2064364"/>
                </a:cubicBezTo>
                <a:cubicBezTo>
                  <a:pt x="71943" y="2050505"/>
                  <a:pt x="77284" y="2036391"/>
                  <a:pt x="82115" y="2022150"/>
                </a:cubicBezTo>
                <a:cubicBezTo>
                  <a:pt x="170104" y="1763653"/>
                  <a:pt x="279580" y="1515073"/>
                  <a:pt x="423261" y="1282260"/>
                </a:cubicBezTo>
                <a:cubicBezTo>
                  <a:pt x="630770" y="945565"/>
                  <a:pt x="895371" y="664944"/>
                  <a:pt x="1231812" y="454001"/>
                </a:cubicBezTo>
                <a:cubicBezTo>
                  <a:pt x="1535193" y="263783"/>
                  <a:pt x="1866802" y="149729"/>
                  <a:pt x="2219772" y="85645"/>
                </a:cubicBezTo>
                <a:close/>
                <a:moveTo>
                  <a:pt x="2612541" y="836"/>
                </a:moveTo>
                <a:cubicBezTo>
                  <a:pt x="2715914" y="-4250"/>
                  <a:pt x="2831240" y="14695"/>
                  <a:pt x="2946311" y="35548"/>
                </a:cubicBezTo>
                <a:cubicBezTo>
                  <a:pt x="3291652" y="98106"/>
                  <a:pt x="3631144" y="182915"/>
                  <a:pt x="3961100" y="303581"/>
                </a:cubicBezTo>
                <a:cubicBezTo>
                  <a:pt x="4278341" y="419543"/>
                  <a:pt x="4581341" y="563350"/>
                  <a:pt x="4854588" y="764502"/>
                </a:cubicBezTo>
                <a:cubicBezTo>
                  <a:pt x="5067438" y="921152"/>
                  <a:pt x="5250408" y="1105521"/>
                  <a:pt x="5377813" y="1339732"/>
                </a:cubicBezTo>
                <a:cubicBezTo>
                  <a:pt x="5459812" y="1489986"/>
                  <a:pt x="5510304" y="1655396"/>
                  <a:pt x="5526198" y="1825829"/>
                </a:cubicBezTo>
                <a:cubicBezTo>
                  <a:pt x="5538277" y="1951327"/>
                  <a:pt x="5527342" y="2074917"/>
                  <a:pt x="5510558" y="2199398"/>
                </a:cubicBezTo>
                <a:cubicBezTo>
                  <a:pt x="5502967" y="2266991"/>
                  <a:pt x="5502713" y="2335195"/>
                  <a:pt x="5509796" y="2402839"/>
                </a:cubicBezTo>
                <a:cubicBezTo>
                  <a:pt x="5534208" y="2664197"/>
                  <a:pt x="5468472" y="2926051"/>
                  <a:pt x="5323520" y="3144890"/>
                </a:cubicBezTo>
                <a:cubicBezTo>
                  <a:pt x="5201340" y="3332234"/>
                  <a:pt x="5041042" y="3491719"/>
                  <a:pt x="4853062" y="3612932"/>
                </a:cubicBezTo>
                <a:cubicBezTo>
                  <a:pt x="4671110" y="3732072"/>
                  <a:pt x="4498566" y="3864563"/>
                  <a:pt x="4316359" y="3982940"/>
                </a:cubicBezTo>
                <a:cubicBezTo>
                  <a:pt x="4019717" y="4175573"/>
                  <a:pt x="3701077" y="4317347"/>
                  <a:pt x="3352557" y="4386771"/>
                </a:cubicBezTo>
                <a:cubicBezTo>
                  <a:pt x="3160954" y="4425590"/>
                  <a:pt x="2964456" y="4434173"/>
                  <a:pt x="2770207" y="4412201"/>
                </a:cubicBezTo>
                <a:cubicBezTo>
                  <a:pt x="2685525" y="4402537"/>
                  <a:pt x="2599953" y="4402410"/>
                  <a:pt x="2514889" y="4393637"/>
                </a:cubicBezTo>
                <a:cubicBezTo>
                  <a:pt x="2307137" y="4370851"/>
                  <a:pt x="2102209" y="4327277"/>
                  <a:pt x="1903167" y="4263562"/>
                </a:cubicBezTo>
                <a:cubicBezTo>
                  <a:pt x="1560623" y="4156119"/>
                  <a:pt x="1238932" y="4006972"/>
                  <a:pt x="948393" y="3794249"/>
                </a:cubicBezTo>
                <a:cubicBezTo>
                  <a:pt x="647554" y="3573897"/>
                  <a:pt x="396813" y="3308660"/>
                  <a:pt x="223634" y="2975526"/>
                </a:cubicBezTo>
                <a:cubicBezTo>
                  <a:pt x="129454" y="2796370"/>
                  <a:pt x="67150" y="2602198"/>
                  <a:pt x="39520" y="2401695"/>
                </a:cubicBezTo>
                <a:cubicBezTo>
                  <a:pt x="34510" y="2367555"/>
                  <a:pt x="26729" y="2333872"/>
                  <a:pt x="16252" y="2300991"/>
                </a:cubicBezTo>
                <a:cubicBezTo>
                  <a:pt x="-9179" y="2218598"/>
                  <a:pt x="-24" y="2135695"/>
                  <a:pt x="11801" y="2053556"/>
                </a:cubicBezTo>
                <a:cubicBezTo>
                  <a:pt x="93686" y="1480615"/>
                  <a:pt x="377868" y="1021983"/>
                  <a:pt x="812850" y="651084"/>
                </a:cubicBezTo>
                <a:cubicBezTo>
                  <a:pt x="1176755" y="340201"/>
                  <a:pt x="1598260" y="146042"/>
                  <a:pt x="2066810" y="52586"/>
                </a:cubicBezTo>
                <a:cubicBezTo>
                  <a:pt x="2154544" y="35039"/>
                  <a:pt x="2243041" y="23087"/>
                  <a:pt x="2332046" y="14441"/>
                </a:cubicBezTo>
                <a:cubicBezTo>
                  <a:pt x="2421052" y="5794"/>
                  <a:pt x="2508913" y="2107"/>
                  <a:pt x="2612541" y="836"/>
                </a:cubicBezTo>
                <a:close/>
              </a:path>
            </a:pathLst>
          </a:custGeom>
        </p:spPr>
      </p:pic>
      <p:sp>
        <p:nvSpPr>
          <p:cNvPr id="24" name="Rectangle 6">
            <a:extLst>
              <a:ext uri="{FF2B5EF4-FFF2-40B4-BE49-F238E27FC236}">
                <a16:creationId xmlns:a16="http://schemas.microsoft.com/office/drawing/2014/main" id="{3EB27620-B0B1-4232-A055-99D347606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3815" y="2895147"/>
            <a:ext cx="3474720" cy="27432"/>
          </a:xfrm>
          <a:custGeom>
            <a:avLst/>
            <a:gdLst>
              <a:gd name="connsiteX0" fmla="*/ 0 w 3474720"/>
              <a:gd name="connsiteY0" fmla="*/ 0 h 27432"/>
              <a:gd name="connsiteX1" fmla="*/ 660197 w 3474720"/>
              <a:gd name="connsiteY1" fmla="*/ 0 h 27432"/>
              <a:gd name="connsiteX2" fmla="*/ 1355141 w 3474720"/>
              <a:gd name="connsiteY2" fmla="*/ 0 h 27432"/>
              <a:gd name="connsiteX3" fmla="*/ 2084832 w 3474720"/>
              <a:gd name="connsiteY3" fmla="*/ 0 h 27432"/>
              <a:gd name="connsiteX4" fmla="*/ 2814523 w 3474720"/>
              <a:gd name="connsiteY4" fmla="*/ 0 h 27432"/>
              <a:gd name="connsiteX5" fmla="*/ 3474720 w 3474720"/>
              <a:gd name="connsiteY5" fmla="*/ 0 h 27432"/>
              <a:gd name="connsiteX6" fmla="*/ 3474720 w 3474720"/>
              <a:gd name="connsiteY6" fmla="*/ 27432 h 27432"/>
              <a:gd name="connsiteX7" fmla="*/ 2710282 w 3474720"/>
              <a:gd name="connsiteY7" fmla="*/ 27432 h 27432"/>
              <a:gd name="connsiteX8" fmla="*/ 1945843 w 3474720"/>
              <a:gd name="connsiteY8" fmla="*/ 27432 h 27432"/>
              <a:gd name="connsiteX9" fmla="*/ 1250899 w 3474720"/>
              <a:gd name="connsiteY9" fmla="*/ 27432 h 27432"/>
              <a:gd name="connsiteX10" fmla="*/ 0 w 3474720"/>
              <a:gd name="connsiteY10" fmla="*/ 27432 h 27432"/>
              <a:gd name="connsiteX11" fmla="*/ 0 w 3474720"/>
              <a:gd name="connsiteY11"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74720" h="27432" fill="none" extrusionOk="0">
                <a:moveTo>
                  <a:pt x="0" y="0"/>
                </a:moveTo>
                <a:cubicBezTo>
                  <a:pt x="307185" y="-8713"/>
                  <a:pt x="392307" y="-13121"/>
                  <a:pt x="660197" y="0"/>
                </a:cubicBezTo>
                <a:cubicBezTo>
                  <a:pt x="928087" y="13121"/>
                  <a:pt x="1167029" y="-2668"/>
                  <a:pt x="1355141" y="0"/>
                </a:cubicBezTo>
                <a:cubicBezTo>
                  <a:pt x="1543253" y="2668"/>
                  <a:pt x="1739408" y="-6709"/>
                  <a:pt x="2084832" y="0"/>
                </a:cubicBezTo>
                <a:cubicBezTo>
                  <a:pt x="2430256" y="6709"/>
                  <a:pt x="2538889" y="29706"/>
                  <a:pt x="2814523" y="0"/>
                </a:cubicBezTo>
                <a:cubicBezTo>
                  <a:pt x="3090157" y="-29706"/>
                  <a:pt x="3152920" y="-15446"/>
                  <a:pt x="3474720" y="0"/>
                </a:cubicBezTo>
                <a:cubicBezTo>
                  <a:pt x="3473554" y="7395"/>
                  <a:pt x="3474765" y="21864"/>
                  <a:pt x="3474720" y="27432"/>
                </a:cubicBezTo>
                <a:cubicBezTo>
                  <a:pt x="3275380" y="12730"/>
                  <a:pt x="2958934" y="10130"/>
                  <a:pt x="2710282" y="27432"/>
                </a:cubicBezTo>
                <a:cubicBezTo>
                  <a:pt x="2461630" y="44734"/>
                  <a:pt x="2131168" y="43757"/>
                  <a:pt x="1945843" y="27432"/>
                </a:cubicBezTo>
                <a:cubicBezTo>
                  <a:pt x="1760518" y="11107"/>
                  <a:pt x="1444829" y="-3738"/>
                  <a:pt x="1250899" y="27432"/>
                </a:cubicBezTo>
                <a:cubicBezTo>
                  <a:pt x="1056969" y="58602"/>
                  <a:pt x="444992" y="52761"/>
                  <a:pt x="0" y="27432"/>
                </a:cubicBezTo>
                <a:cubicBezTo>
                  <a:pt x="-503" y="20663"/>
                  <a:pt x="1168" y="5855"/>
                  <a:pt x="0" y="0"/>
                </a:cubicBezTo>
                <a:close/>
              </a:path>
              <a:path w="3474720" h="27432" stroke="0" extrusionOk="0">
                <a:moveTo>
                  <a:pt x="0" y="0"/>
                </a:moveTo>
                <a:cubicBezTo>
                  <a:pt x="300114" y="-5103"/>
                  <a:pt x="525093" y="-25284"/>
                  <a:pt x="660197" y="0"/>
                </a:cubicBezTo>
                <a:cubicBezTo>
                  <a:pt x="795301" y="25284"/>
                  <a:pt x="1023172" y="17955"/>
                  <a:pt x="1250899" y="0"/>
                </a:cubicBezTo>
                <a:cubicBezTo>
                  <a:pt x="1478626" y="-17955"/>
                  <a:pt x="1782079" y="-27844"/>
                  <a:pt x="2015338" y="0"/>
                </a:cubicBezTo>
                <a:cubicBezTo>
                  <a:pt x="2248597" y="27844"/>
                  <a:pt x="2491007" y="27648"/>
                  <a:pt x="2675534" y="0"/>
                </a:cubicBezTo>
                <a:cubicBezTo>
                  <a:pt x="2860061" y="-27648"/>
                  <a:pt x="3088679" y="-3661"/>
                  <a:pt x="3474720" y="0"/>
                </a:cubicBezTo>
                <a:cubicBezTo>
                  <a:pt x="3474913" y="12649"/>
                  <a:pt x="3473732" y="17989"/>
                  <a:pt x="3474720" y="27432"/>
                </a:cubicBezTo>
                <a:cubicBezTo>
                  <a:pt x="3317198" y="15714"/>
                  <a:pt x="2959205" y="52182"/>
                  <a:pt x="2779776" y="27432"/>
                </a:cubicBezTo>
                <a:cubicBezTo>
                  <a:pt x="2600347" y="2682"/>
                  <a:pt x="2382660" y="-684"/>
                  <a:pt x="2015338" y="27432"/>
                </a:cubicBezTo>
                <a:cubicBezTo>
                  <a:pt x="1648016" y="55548"/>
                  <a:pt x="1641073" y="39646"/>
                  <a:pt x="1424635" y="27432"/>
                </a:cubicBezTo>
                <a:cubicBezTo>
                  <a:pt x="1208197" y="15218"/>
                  <a:pt x="1021559" y="15893"/>
                  <a:pt x="729691" y="27432"/>
                </a:cubicBezTo>
                <a:cubicBezTo>
                  <a:pt x="437823" y="38971"/>
                  <a:pt x="153856" y="-2647"/>
                  <a:pt x="0" y="27432"/>
                </a:cubicBezTo>
                <a:cubicBezTo>
                  <a:pt x="1300" y="19678"/>
                  <a:pt x="-86" y="12044"/>
                  <a:pt x="0" y="0"/>
                </a:cubicBezTo>
                <a:close/>
              </a:path>
            </a:pathLst>
          </a:custGeom>
          <a:solidFill>
            <a:srgbClr val="F4AA1C"/>
          </a:solidFill>
          <a:ln w="38100" cap="rnd">
            <a:solidFill>
              <a:srgbClr val="F4AA1C"/>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B3EC020F-31D8-A14C-4959-9E8BB428598A}"/>
              </a:ext>
            </a:extLst>
          </p:cNvPr>
          <p:cNvSpPr txBox="1"/>
          <p:nvPr/>
        </p:nvSpPr>
        <p:spPr>
          <a:xfrm>
            <a:off x="7034585" y="3164618"/>
            <a:ext cx="4584921" cy="3021497"/>
          </a:xfrm>
          <a:prstGeom prst="rect">
            <a:avLst/>
          </a:prstGeom>
        </p:spPr>
        <p:txBody>
          <a:bodyPr vert="horz" lIns="91440" tIns="45720" rIns="91440" bIns="45720" rtlCol="0" anchor="t">
            <a:normAutofit/>
          </a:bodyPr>
          <a:lstStyle/>
          <a:p>
            <a:pPr indent="-228600">
              <a:spcAft>
                <a:spcPts val="600"/>
              </a:spcAft>
              <a:buFont typeface="Arial" panose="020B0604020202020204" pitchFamily="34" charset="0"/>
              <a:buChar char="•"/>
            </a:pPr>
            <a:r>
              <a:rPr lang="en-US" sz="1400" b="1" dirty="0">
                <a:latin typeface="Arial Narrow" panose="020B0606020202030204" pitchFamily="34" charset="0"/>
              </a:rPr>
              <a:t>Title:   </a:t>
            </a:r>
            <a:r>
              <a:rPr lang="en-US" sz="1400" dirty="0">
                <a:latin typeface="Arial Narrow" panose="020B0606020202030204" pitchFamily="34" charset="0"/>
              </a:rPr>
              <a:t>Your Dream Wedding</a:t>
            </a:r>
          </a:p>
          <a:p>
            <a:pPr indent="-228600">
              <a:spcAft>
                <a:spcPts val="600"/>
              </a:spcAft>
              <a:buFont typeface="Arial" panose="020B0604020202020204" pitchFamily="34" charset="0"/>
              <a:buChar char="•"/>
            </a:pPr>
            <a:r>
              <a:rPr lang="en-US" sz="1400" b="1" dirty="0">
                <a:latin typeface="Arial Narrow" panose="020B0606020202030204" pitchFamily="34" charset="0"/>
              </a:rPr>
              <a:t>Name of the Students and ID Number:</a:t>
            </a:r>
          </a:p>
          <a:p>
            <a:pPr indent="-228600">
              <a:spcAft>
                <a:spcPts val="600"/>
              </a:spcAft>
              <a:buFont typeface="Arial" panose="020B0604020202020204" pitchFamily="34" charset="0"/>
              <a:buChar char="•"/>
            </a:pPr>
            <a:r>
              <a:rPr lang="en-US" sz="1400" dirty="0">
                <a:latin typeface="Arial Narrow" panose="020B0606020202030204" pitchFamily="34" charset="0"/>
              </a:rPr>
              <a:t>Vasilka Sarandalieva 2113113</a:t>
            </a:r>
          </a:p>
          <a:p>
            <a:pPr indent="-228600">
              <a:spcAft>
                <a:spcPts val="600"/>
              </a:spcAft>
              <a:buFont typeface="Arial" panose="020B0604020202020204" pitchFamily="34" charset="0"/>
              <a:buChar char="•"/>
            </a:pPr>
            <a:r>
              <a:rPr lang="en-US" sz="1400" dirty="0">
                <a:latin typeface="Arial Narrow" panose="020B0606020202030204" pitchFamily="34" charset="0"/>
              </a:rPr>
              <a:t>Julia </a:t>
            </a:r>
            <a:r>
              <a:rPr lang="en-US" sz="1400" dirty="0" err="1">
                <a:latin typeface="Arial Narrow" panose="020B0606020202030204" pitchFamily="34" charset="0"/>
              </a:rPr>
              <a:t>Petrencikova</a:t>
            </a:r>
            <a:r>
              <a:rPr lang="en-US" sz="1400" dirty="0">
                <a:latin typeface="Arial Narrow" panose="020B0606020202030204" pitchFamily="34" charset="0"/>
              </a:rPr>
              <a:t>  2110746</a:t>
            </a:r>
          </a:p>
          <a:p>
            <a:pPr indent="-228600">
              <a:spcAft>
                <a:spcPts val="600"/>
              </a:spcAft>
              <a:buFont typeface="Arial" panose="020B0604020202020204" pitchFamily="34" charset="0"/>
              <a:buChar char="•"/>
            </a:pPr>
            <a:r>
              <a:rPr lang="en-US" sz="1400" dirty="0">
                <a:latin typeface="Arial Narrow" panose="020B0606020202030204" pitchFamily="34" charset="0"/>
              </a:rPr>
              <a:t>Liliana </a:t>
            </a:r>
            <a:r>
              <a:rPr lang="en-US" sz="1400" dirty="0" err="1">
                <a:latin typeface="Arial Narrow" panose="020B0606020202030204" pitchFamily="34" charset="0"/>
              </a:rPr>
              <a:t>Costache</a:t>
            </a:r>
            <a:r>
              <a:rPr lang="en-US" sz="1400" dirty="0">
                <a:latin typeface="Arial Narrow" panose="020B0606020202030204" pitchFamily="34" charset="0"/>
              </a:rPr>
              <a:t> 2111821</a:t>
            </a:r>
          </a:p>
          <a:p>
            <a:pPr indent="-228600">
              <a:spcAft>
                <a:spcPts val="600"/>
              </a:spcAft>
              <a:buFont typeface="Arial" panose="020B0604020202020204" pitchFamily="34" charset="0"/>
              <a:buChar char="•"/>
            </a:pPr>
            <a:r>
              <a:rPr lang="en-US" sz="1400" dirty="0">
                <a:latin typeface="Arial Narrow" panose="020B0606020202030204" pitchFamily="34" charset="0"/>
              </a:rPr>
              <a:t>Albert </a:t>
            </a:r>
            <a:r>
              <a:rPr lang="en-US" sz="1400" dirty="0" err="1">
                <a:latin typeface="Arial Narrow" panose="020B0606020202030204" pitchFamily="34" charset="0"/>
              </a:rPr>
              <a:t>Sefa</a:t>
            </a:r>
            <a:r>
              <a:rPr lang="en-US" sz="1400">
                <a:latin typeface="Arial Narrow" panose="020B0606020202030204" pitchFamily="34" charset="0"/>
              </a:rPr>
              <a:t> 2112523</a:t>
            </a:r>
            <a:endParaRPr lang="en-US" sz="1400" dirty="0">
              <a:latin typeface="Arial Narrow" panose="020B0606020202030204" pitchFamily="34" charset="0"/>
            </a:endParaRPr>
          </a:p>
          <a:p>
            <a:pPr indent="-228600">
              <a:spcAft>
                <a:spcPts val="600"/>
              </a:spcAft>
              <a:buFont typeface="Arial" panose="020B0604020202020204" pitchFamily="34" charset="0"/>
              <a:buChar char="•"/>
            </a:pPr>
            <a:r>
              <a:rPr lang="en-US" sz="1400" dirty="0">
                <a:latin typeface="Arial Narrow" panose="020B0606020202030204" pitchFamily="34" charset="0"/>
              </a:rPr>
              <a:t>Emanuel Adewale 2107386</a:t>
            </a:r>
          </a:p>
          <a:p>
            <a:pPr indent="-228600">
              <a:spcAft>
                <a:spcPts val="600"/>
              </a:spcAft>
              <a:buFont typeface="Arial" panose="020B0604020202020204" pitchFamily="34" charset="0"/>
              <a:buChar char="•"/>
            </a:pPr>
            <a:r>
              <a:rPr lang="en-US" sz="1400" b="1" dirty="0">
                <a:latin typeface="Arial Narrow" panose="020B0606020202030204" pitchFamily="34" charset="0"/>
              </a:rPr>
              <a:t>Module: </a:t>
            </a:r>
            <a:r>
              <a:rPr lang="en-US" sz="1400" dirty="0">
                <a:latin typeface="Arial Narrow" panose="020B0606020202030204" pitchFamily="34" charset="0"/>
              </a:rPr>
              <a:t>Managing Enterprise in the 21st Century </a:t>
            </a:r>
          </a:p>
          <a:p>
            <a:pPr indent="-228600">
              <a:spcAft>
                <a:spcPts val="600"/>
              </a:spcAft>
              <a:buFont typeface="Arial" panose="020B0604020202020204" pitchFamily="34" charset="0"/>
              <a:buChar char="•"/>
            </a:pPr>
            <a:r>
              <a:rPr lang="en-US" sz="1400" b="1" dirty="0">
                <a:latin typeface="Arial Narrow" panose="020B0606020202030204" pitchFamily="34" charset="0"/>
              </a:rPr>
              <a:t>Modul code</a:t>
            </a:r>
            <a:r>
              <a:rPr lang="en-US" sz="1400" dirty="0">
                <a:latin typeface="Arial Narrow" panose="020B0606020202030204" pitchFamily="34" charset="0"/>
              </a:rPr>
              <a:t>: BMSW 4006 </a:t>
            </a:r>
          </a:p>
          <a:p>
            <a:pPr indent="-228600">
              <a:spcAft>
                <a:spcPts val="600"/>
              </a:spcAft>
              <a:buFont typeface="Arial" panose="020B0604020202020204" pitchFamily="34" charset="0"/>
              <a:buChar char="•"/>
            </a:pPr>
            <a:r>
              <a:rPr lang="en-US" sz="1400" b="1" dirty="0">
                <a:latin typeface="Arial Narrow" panose="020B0606020202030204" pitchFamily="34" charset="0"/>
              </a:rPr>
              <a:t>Lecture name: </a:t>
            </a:r>
            <a:r>
              <a:rPr lang="en-US" sz="1400" dirty="0">
                <a:latin typeface="Arial Narrow" panose="020B0606020202030204" pitchFamily="34" charset="0"/>
              </a:rPr>
              <a:t>Rajesh Kumar</a:t>
            </a:r>
          </a:p>
        </p:txBody>
      </p:sp>
    </p:spTree>
    <p:extLst>
      <p:ext uri="{BB962C8B-B14F-4D97-AF65-F5344CB8AC3E}">
        <p14:creationId xmlns:p14="http://schemas.microsoft.com/office/powerpoint/2010/main" val="16314289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6" name="Rectangle 265">
            <a:extLst>
              <a:ext uri="{FF2B5EF4-FFF2-40B4-BE49-F238E27FC236}">
                <a16:creationId xmlns:a16="http://schemas.microsoft.com/office/drawing/2014/main" id="{657F69E0-C4B0-4BEC-A689-4F8D877F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erson and person kissing&#10;&#10;Description automatically generated with medium confidence">
            <a:extLst>
              <a:ext uri="{FF2B5EF4-FFF2-40B4-BE49-F238E27FC236}">
                <a16:creationId xmlns:a16="http://schemas.microsoft.com/office/drawing/2014/main" id="{BF9FF2AC-5EBD-030A-164E-D1889C694325}"/>
              </a:ext>
            </a:extLst>
          </p:cNvPr>
          <p:cNvPicPr>
            <a:picLocks noChangeAspect="1"/>
          </p:cNvPicPr>
          <p:nvPr/>
        </p:nvPicPr>
        <p:blipFill rotWithShape="1">
          <a:blip r:embed="rId2">
            <a:alphaModFix amt="50000"/>
            <a:extLst>
              <a:ext uri="{28A0092B-C50C-407E-A947-70E740481C1C}">
                <a14:useLocalDpi xmlns:a14="http://schemas.microsoft.com/office/drawing/2010/main" val="0"/>
              </a:ext>
            </a:extLst>
          </a:blip>
          <a:srcRect t="11131" r="-1" b="30413"/>
          <a:stretch/>
        </p:blipFill>
        <p:spPr>
          <a:xfrm>
            <a:off x="3070" y="10"/>
            <a:ext cx="12188930" cy="6857990"/>
          </a:xfrm>
          <a:prstGeom prst="rect">
            <a:avLst/>
          </a:prstGeom>
        </p:spPr>
      </p:pic>
      <p:sp>
        <p:nvSpPr>
          <p:cNvPr id="2" name="Title 1">
            <a:extLst>
              <a:ext uri="{FF2B5EF4-FFF2-40B4-BE49-F238E27FC236}">
                <a16:creationId xmlns:a16="http://schemas.microsoft.com/office/drawing/2014/main" id="{6AC2D9F0-7800-80C4-1F2E-7236D41464E3}"/>
              </a:ext>
            </a:extLst>
          </p:cNvPr>
          <p:cNvSpPr>
            <a:spLocks noGrp="1"/>
          </p:cNvSpPr>
          <p:nvPr>
            <p:ph type="ctrTitle"/>
          </p:nvPr>
        </p:nvSpPr>
        <p:spPr>
          <a:xfrm>
            <a:off x="1524000" y="1122363"/>
            <a:ext cx="9144000" cy="3063240"/>
          </a:xfrm>
        </p:spPr>
        <p:txBody>
          <a:bodyPr>
            <a:normAutofit/>
          </a:bodyPr>
          <a:lstStyle/>
          <a:p>
            <a:pPr algn="ctr">
              <a:lnSpc>
                <a:spcPct val="90000"/>
              </a:lnSpc>
            </a:pPr>
            <a:r>
              <a:rPr lang="en-GB" sz="10000" dirty="0"/>
              <a:t>Your Dream Wedding</a:t>
            </a:r>
          </a:p>
        </p:txBody>
      </p:sp>
      <p:sp>
        <p:nvSpPr>
          <p:cNvPr id="3" name="Subtitle 2">
            <a:extLst>
              <a:ext uri="{FF2B5EF4-FFF2-40B4-BE49-F238E27FC236}">
                <a16:creationId xmlns:a16="http://schemas.microsoft.com/office/drawing/2014/main" id="{3C4798C9-2B30-1280-D429-94B316E6BB83}"/>
              </a:ext>
            </a:extLst>
          </p:cNvPr>
          <p:cNvSpPr>
            <a:spLocks noGrp="1"/>
          </p:cNvSpPr>
          <p:nvPr>
            <p:ph type="subTitle" idx="1"/>
          </p:nvPr>
        </p:nvSpPr>
        <p:spPr>
          <a:xfrm>
            <a:off x="1527048" y="4599432"/>
            <a:ext cx="9144000" cy="1536192"/>
          </a:xfrm>
        </p:spPr>
        <p:txBody>
          <a:bodyPr>
            <a:normAutofit/>
          </a:bodyPr>
          <a:lstStyle/>
          <a:p>
            <a:pPr algn="ctr"/>
            <a:r>
              <a:rPr lang="en-GB" sz="3200" dirty="0">
                <a:latin typeface="Baguet Script" panose="020B0604020202020204" pitchFamily="2" charset="0"/>
              </a:rPr>
              <a:t>Tailored decoration for your special day….</a:t>
            </a:r>
          </a:p>
        </p:txBody>
      </p:sp>
      <p:sp>
        <p:nvSpPr>
          <p:cNvPr id="268" name="Rectangle 6">
            <a:extLst>
              <a:ext uri="{FF2B5EF4-FFF2-40B4-BE49-F238E27FC236}">
                <a16:creationId xmlns:a16="http://schemas.microsoft.com/office/drawing/2014/main" id="{9F6380B4-6A1C-481E-8408-B4E6C75B9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36862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7385672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 name="Rectangle 7">
            <a:extLst>
              <a:ext uri="{FF2B5EF4-FFF2-40B4-BE49-F238E27FC236}">
                <a16:creationId xmlns:a16="http://schemas.microsoft.com/office/drawing/2014/main" id="{EBDD1931-9E86-4402-9A68-33A2D9EFB1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34" name="Rectangle 33">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DD2C3DAB-F6DE-4393-ECCA-8306DCA51FC7}"/>
              </a:ext>
            </a:extLst>
          </p:cNvPr>
          <p:cNvSpPr txBox="1"/>
          <p:nvPr/>
        </p:nvSpPr>
        <p:spPr>
          <a:xfrm>
            <a:off x="640080" y="325369"/>
            <a:ext cx="4368602" cy="1956841"/>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6600">
                <a:latin typeface="+mj-lt"/>
                <a:ea typeface="+mj-ea"/>
                <a:cs typeface="+mj-cs"/>
              </a:rPr>
              <a:t>BUSINESS OVERVIEW</a:t>
            </a:r>
          </a:p>
        </p:txBody>
      </p:sp>
      <p:sp>
        <p:nvSpPr>
          <p:cNvPr id="36" name="Rectangle 6">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5093" y="2563839"/>
            <a:ext cx="3931920" cy="27432"/>
          </a:xfrm>
          <a:custGeom>
            <a:avLst/>
            <a:gdLst>
              <a:gd name="connsiteX0" fmla="*/ 0 w 3931920"/>
              <a:gd name="connsiteY0" fmla="*/ 0 h 27432"/>
              <a:gd name="connsiteX1" fmla="*/ 733958 w 3931920"/>
              <a:gd name="connsiteY1" fmla="*/ 0 h 27432"/>
              <a:gd name="connsiteX2" fmla="*/ 1428598 w 3931920"/>
              <a:gd name="connsiteY2" fmla="*/ 0 h 27432"/>
              <a:gd name="connsiteX3" fmla="*/ 2123237 w 3931920"/>
              <a:gd name="connsiteY3" fmla="*/ 0 h 27432"/>
              <a:gd name="connsiteX4" fmla="*/ 2660599 w 3931920"/>
              <a:gd name="connsiteY4" fmla="*/ 0 h 27432"/>
              <a:gd name="connsiteX5" fmla="*/ 3237281 w 3931920"/>
              <a:gd name="connsiteY5" fmla="*/ 0 h 27432"/>
              <a:gd name="connsiteX6" fmla="*/ 3931920 w 3931920"/>
              <a:gd name="connsiteY6" fmla="*/ 0 h 27432"/>
              <a:gd name="connsiteX7" fmla="*/ 3931920 w 3931920"/>
              <a:gd name="connsiteY7" fmla="*/ 27432 h 27432"/>
              <a:gd name="connsiteX8" fmla="*/ 3276600 w 3931920"/>
              <a:gd name="connsiteY8" fmla="*/ 27432 h 27432"/>
              <a:gd name="connsiteX9" fmla="*/ 2739238 w 3931920"/>
              <a:gd name="connsiteY9" fmla="*/ 27432 h 27432"/>
              <a:gd name="connsiteX10" fmla="*/ 2201875 w 3931920"/>
              <a:gd name="connsiteY10" fmla="*/ 27432 h 27432"/>
              <a:gd name="connsiteX11" fmla="*/ 1507236 w 3931920"/>
              <a:gd name="connsiteY11" fmla="*/ 27432 h 27432"/>
              <a:gd name="connsiteX12" fmla="*/ 930554 w 3931920"/>
              <a:gd name="connsiteY12" fmla="*/ 27432 h 27432"/>
              <a:gd name="connsiteX13" fmla="*/ 0 w 3931920"/>
              <a:gd name="connsiteY13" fmla="*/ 27432 h 27432"/>
              <a:gd name="connsiteX14" fmla="*/ 0 w 3931920"/>
              <a:gd name="connsiteY14"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31920" h="27432" fill="none" extrusionOk="0">
                <a:moveTo>
                  <a:pt x="0" y="0"/>
                </a:moveTo>
                <a:cubicBezTo>
                  <a:pt x="245351" y="16874"/>
                  <a:pt x="509174" y="13736"/>
                  <a:pt x="733958" y="0"/>
                </a:cubicBezTo>
                <a:cubicBezTo>
                  <a:pt x="958742" y="-13736"/>
                  <a:pt x="1245406" y="-17215"/>
                  <a:pt x="1428598" y="0"/>
                </a:cubicBezTo>
                <a:cubicBezTo>
                  <a:pt x="1611790" y="17215"/>
                  <a:pt x="1930525" y="20562"/>
                  <a:pt x="2123237" y="0"/>
                </a:cubicBezTo>
                <a:cubicBezTo>
                  <a:pt x="2315949" y="-20562"/>
                  <a:pt x="2485508" y="11332"/>
                  <a:pt x="2660599" y="0"/>
                </a:cubicBezTo>
                <a:cubicBezTo>
                  <a:pt x="2835690" y="-11332"/>
                  <a:pt x="3075198" y="-14809"/>
                  <a:pt x="3237281" y="0"/>
                </a:cubicBezTo>
                <a:cubicBezTo>
                  <a:pt x="3399364" y="14809"/>
                  <a:pt x="3745084" y="-4992"/>
                  <a:pt x="3931920" y="0"/>
                </a:cubicBezTo>
                <a:cubicBezTo>
                  <a:pt x="3930963" y="8431"/>
                  <a:pt x="3931571" y="14612"/>
                  <a:pt x="3931920" y="27432"/>
                </a:cubicBezTo>
                <a:cubicBezTo>
                  <a:pt x="3765435" y="40792"/>
                  <a:pt x="3452398" y="38703"/>
                  <a:pt x="3276600" y="27432"/>
                </a:cubicBezTo>
                <a:cubicBezTo>
                  <a:pt x="3100802" y="16161"/>
                  <a:pt x="2914889" y="26998"/>
                  <a:pt x="2739238" y="27432"/>
                </a:cubicBezTo>
                <a:cubicBezTo>
                  <a:pt x="2563587" y="27866"/>
                  <a:pt x="2395484" y="39154"/>
                  <a:pt x="2201875" y="27432"/>
                </a:cubicBezTo>
                <a:cubicBezTo>
                  <a:pt x="2008266" y="15710"/>
                  <a:pt x="1781367" y="4899"/>
                  <a:pt x="1507236" y="27432"/>
                </a:cubicBezTo>
                <a:cubicBezTo>
                  <a:pt x="1233105" y="49965"/>
                  <a:pt x="1075495" y="47542"/>
                  <a:pt x="930554" y="27432"/>
                </a:cubicBezTo>
                <a:cubicBezTo>
                  <a:pt x="785613" y="7322"/>
                  <a:pt x="268930" y="30433"/>
                  <a:pt x="0" y="27432"/>
                </a:cubicBezTo>
                <a:cubicBezTo>
                  <a:pt x="226" y="18208"/>
                  <a:pt x="-648" y="12891"/>
                  <a:pt x="0" y="0"/>
                </a:cubicBezTo>
                <a:close/>
              </a:path>
              <a:path w="3931920" h="27432" stroke="0" extrusionOk="0">
                <a:moveTo>
                  <a:pt x="0" y="0"/>
                </a:moveTo>
                <a:cubicBezTo>
                  <a:pt x="278269" y="4786"/>
                  <a:pt x="349028" y="-10422"/>
                  <a:pt x="616001" y="0"/>
                </a:cubicBezTo>
                <a:cubicBezTo>
                  <a:pt x="882974" y="10422"/>
                  <a:pt x="931617" y="-15515"/>
                  <a:pt x="1153363" y="0"/>
                </a:cubicBezTo>
                <a:cubicBezTo>
                  <a:pt x="1375109" y="15515"/>
                  <a:pt x="1704089" y="-3631"/>
                  <a:pt x="1887322" y="0"/>
                </a:cubicBezTo>
                <a:cubicBezTo>
                  <a:pt x="2070555" y="3631"/>
                  <a:pt x="2344155" y="2213"/>
                  <a:pt x="2503322" y="0"/>
                </a:cubicBezTo>
                <a:cubicBezTo>
                  <a:pt x="2662489" y="-2213"/>
                  <a:pt x="2976859" y="26691"/>
                  <a:pt x="3119323" y="0"/>
                </a:cubicBezTo>
                <a:cubicBezTo>
                  <a:pt x="3261787" y="-26691"/>
                  <a:pt x="3588171" y="-28651"/>
                  <a:pt x="3931920" y="0"/>
                </a:cubicBezTo>
                <a:cubicBezTo>
                  <a:pt x="3930565" y="9524"/>
                  <a:pt x="3930718" y="13975"/>
                  <a:pt x="3931920" y="27432"/>
                </a:cubicBezTo>
                <a:cubicBezTo>
                  <a:pt x="3664329" y="4021"/>
                  <a:pt x="3437686" y="14511"/>
                  <a:pt x="3276600" y="27432"/>
                </a:cubicBezTo>
                <a:cubicBezTo>
                  <a:pt x="3115514" y="40353"/>
                  <a:pt x="2913592" y="48967"/>
                  <a:pt x="2739238" y="27432"/>
                </a:cubicBezTo>
                <a:cubicBezTo>
                  <a:pt x="2564884" y="5897"/>
                  <a:pt x="2294049" y="39820"/>
                  <a:pt x="2083918" y="27432"/>
                </a:cubicBezTo>
                <a:cubicBezTo>
                  <a:pt x="1873787" y="15044"/>
                  <a:pt x="1718903" y="21388"/>
                  <a:pt x="1428598" y="27432"/>
                </a:cubicBezTo>
                <a:cubicBezTo>
                  <a:pt x="1138293" y="33476"/>
                  <a:pt x="952209" y="50441"/>
                  <a:pt x="812597" y="27432"/>
                </a:cubicBezTo>
                <a:cubicBezTo>
                  <a:pt x="672985" y="4423"/>
                  <a:pt x="305800" y="28240"/>
                  <a:pt x="0" y="27432"/>
                </a:cubicBezTo>
                <a:cubicBezTo>
                  <a:pt x="-800" y="16780"/>
                  <a:pt x="-583" y="12910"/>
                  <a:pt x="0" y="0"/>
                </a:cubicBezTo>
                <a:close/>
              </a:path>
            </a:pathLst>
          </a:custGeom>
          <a:solidFill>
            <a:srgbClr val="BF8C3A"/>
          </a:solidFill>
          <a:ln w="38100" cap="rnd">
            <a:solidFill>
              <a:srgbClr val="BF8C3A"/>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0A5012D-5F45-6B61-0BFC-77855122138C}"/>
              </a:ext>
            </a:extLst>
          </p:cNvPr>
          <p:cNvSpPr txBox="1"/>
          <p:nvPr/>
        </p:nvSpPr>
        <p:spPr>
          <a:xfrm>
            <a:off x="640080" y="2872899"/>
            <a:ext cx="4243589" cy="3320668"/>
          </a:xfrm>
          <a:prstGeom prst="rect">
            <a:avLst/>
          </a:prstGeom>
        </p:spPr>
        <p:txBody>
          <a:bodyPr vert="horz" lIns="91440" tIns="45720" rIns="91440" bIns="45720" rtlCol="0">
            <a:normAutofit lnSpcReduction="10000"/>
          </a:bodyPr>
          <a:lstStyle/>
          <a:p>
            <a:pPr marL="285750" indent="-228600">
              <a:lnSpc>
                <a:spcPct val="110000"/>
              </a:lnSpc>
              <a:spcAft>
                <a:spcPts val="600"/>
              </a:spcAft>
              <a:buFont typeface="Arial" panose="020B0604020202020204" pitchFamily="34" charset="0"/>
              <a:buChar char="•"/>
            </a:pPr>
            <a:r>
              <a:rPr lang="en-US" b="1" dirty="0">
                <a:latin typeface="+mj-lt"/>
              </a:rPr>
              <a:t>COMPANY-YOUR DREAM WEDDING</a:t>
            </a:r>
          </a:p>
          <a:p>
            <a:pPr marL="285750" indent="-228600">
              <a:lnSpc>
                <a:spcPct val="110000"/>
              </a:lnSpc>
              <a:spcAft>
                <a:spcPts val="600"/>
              </a:spcAft>
              <a:buFont typeface="Arial" panose="020B0604020202020204" pitchFamily="34" charset="0"/>
              <a:buChar char="•"/>
            </a:pPr>
            <a:r>
              <a:rPr lang="en-US" b="1" dirty="0">
                <a:latin typeface="+mj-lt"/>
              </a:rPr>
              <a:t>SERVICES- WEDDING DECORATION</a:t>
            </a:r>
          </a:p>
          <a:p>
            <a:pPr marL="285750" indent="-228600">
              <a:lnSpc>
                <a:spcPct val="110000"/>
              </a:lnSpc>
              <a:spcAft>
                <a:spcPts val="600"/>
              </a:spcAft>
              <a:buFont typeface="Arial" panose="020B0604020202020204" pitchFamily="34" charset="0"/>
              <a:buChar char="•"/>
            </a:pPr>
            <a:r>
              <a:rPr lang="en-US" b="1" dirty="0">
                <a:latin typeface="+mj-lt"/>
              </a:rPr>
              <a:t>LEGAL STRUCTURE- PARTNERSHIP FROM 5 PEOPLE</a:t>
            </a:r>
          </a:p>
          <a:p>
            <a:pPr marL="285750" indent="-228600">
              <a:lnSpc>
                <a:spcPct val="110000"/>
              </a:lnSpc>
              <a:spcAft>
                <a:spcPts val="600"/>
              </a:spcAft>
              <a:buFont typeface="Arial" panose="020B0604020202020204" pitchFamily="34" charset="0"/>
              <a:buChar char="•"/>
            </a:pPr>
            <a:r>
              <a:rPr lang="en-US" b="1" dirty="0">
                <a:latin typeface="+mj-lt"/>
              </a:rPr>
              <a:t>LOCATION- SMALL HOMEBASED OFFICE WITH GARDEN-SHOWROOM</a:t>
            </a:r>
          </a:p>
          <a:p>
            <a:pPr marL="285750" indent="-228600">
              <a:lnSpc>
                <a:spcPct val="110000"/>
              </a:lnSpc>
              <a:spcAft>
                <a:spcPts val="600"/>
              </a:spcAft>
              <a:buFont typeface="Arial" panose="020B0604020202020204" pitchFamily="34" charset="0"/>
              <a:buChar char="•"/>
            </a:pPr>
            <a:r>
              <a:rPr lang="en-US" b="1" dirty="0">
                <a:latin typeface="+mj-lt"/>
              </a:rPr>
              <a:t>MISSION- RECOGNISE AS FIRST –CLASS WEDDING SERVICE PROVIDER</a:t>
            </a:r>
          </a:p>
          <a:p>
            <a:pPr marL="285750" indent="-228600">
              <a:lnSpc>
                <a:spcPct val="110000"/>
              </a:lnSpc>
              <a:spcAft>
                <a:spcPts val="600"/>
              </a:spcAft>
              <a:buFont typeface="Arial" panose="020B0604020202020204" pitchFamily="34" charset="0"/>
              <a:buChar char="•"/>
            </a:pPr>
            <a:r>
              <a:rPr lang="en-US" b="1" dirty="0">
                <a:latin typeface="+mj-lt"/>
              </a:rPr>
              <a:t>VISION- EXPAND THE VARIETY OF SERVICES THAT WE OFFER</a:t>
            </a:r>
          </a:p>
          <a:p>
            <a:pPr marL="285750" indent="-228600">
              <a:lnSpc>
                <a:spcPct val="110000"/>
              </a:lnSpc>
              <a:spcAft>
                <a:spcPts val="600"/>
              </a:spcAft>
              <a:buFont typeface="Arial" panose="020B0604020202020204" pitchFamily="34" charset="0"/>
              <a:buChar char="•"/>
            </a:pPr>
            <a:endParaRPr lang="en-US" b="1" dirty="0"/>
          </a:p>
          <a:p>
            <a:pPr marL="285750" indent="-228600">
              <a:lnSpc>
                <a:spcPct val="110000"/>
              </a:lnSpc>
              <a:spcAft>
                <a:spcPts val="600"/>
              </a:spcAft>
              <a:buFont typeface="Arial" panose="020B0604020202020204" pitchFamily="34" charset="0"/>
              <a:buChar char="•"/>
            </a:pPr>
            <a:endParaRPr lang="en-US" dirty="0"/>
          </a:p>
        </p:txBody>
      </p:sp>
      <p:pic>
        <p:nvPicPr>
          <p:cNvPr id="7" name="Picture 6" descr="A pair of gold rings&#10;&#10;Description automatically generated with low confidence">
            <a:extLst>
              <a:ext uri="{FF2B5EF4-FFF2-40B4-BE49-F238E27FC236}">
                <a16:creationId xmlns:a16="http://schemas.microsoft.com/office/drawing/2014/main" id="{379D5D6F-9E97-9256-4BE0-97408A7630C2}"/>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t="24231" r="1" b="19938"/>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74600772"/>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E9A7C78-91FD-4B88-953D-5A4363761BD1}"/>
              </a:ext>
            </a:extLst>
          </p:cNvPr>
          <p:cNvSpPr>
            <a:spLocks noGrp="1"/>
          </p:cNvSpPr>
          <p:nvPr>
            <p:ph type="ctrTitle"/>
          </p:nvPr>
        </p:nvSpPr>
        <p:spPr>
          <a:xfrm>
            <a:off x="886691" y="206473"/>
            <a:ext cx="10418618" cy="1366982"/>
          </a:xfrm>
        </p:spPr>
        <p:txBody>
          <a:bodyPr anchor="b" anchorCtr="0">
            <a:normAutofit fontScale="90000"/>
          </a:bodyPr>
          <a:lstStyle/>
          <a:p>
            <a:r>
              <a:rPr lang="en-GB" sz="5400" dirty="0"/>
              <a:t>What do we offer and why are we unique</a:t>
            </a:r>
            <a:endParaRPr lang="en-US" dirty="0"/>
          </a:p>
        </p:txBody>
      </p:sp>
      <p:sp>
        <p:nvSpPr>
          <p:cNvPr id="2" name="TextBox 1">
            <a:extLst>
              <a:ext uri="{FF2B5EF4-FFF2-40B4-BE49-F238E27FC236}">
                <a16:creationId xmlns:a16="http://schemas.microsoft.com/office/drawing/2014/main" id="{CB9CD092-90F3-5D49-2557-6BBAA221399A}"/>
              </a:ext>
            </a:extLst>
          </p:cNvPr>
          <p:cNvSpPr txBox="1"/>
          <p:nvPr/>
        </p:nvSpPr>
        <p:spPr>
          <a:xfrm>
            <a:off x="886691" y="1758779"/>
            <a:ext cx="6285400" cy="4062651"/>
          </a:xfrm>
          <a:prstGeom prst="rect">
            <a:avLst/>
          </a:prstGeom>
          <a:noFill/>
        </p:spPr>
        <p:txBody>
          <a:bodyPr wrap="square" rtlCol="0">
            <a:spAutoFit/>
          </a:bodyPr>
          <a:lstStyle/>
          <a:p>
            <a:pPr marL="285750" indent="-285750" algn="just">
              <a:buFont typeface="Wingdings" panose="05000000000000000000" pitchFamily="2" charset="2"/>
              <a:buChar char="§"/>
            </a:pPr>
            <a:r>
              <a:rPr lang="en-GB" sz="1600" dirty="0">
                <a:solidFill>
                  <a:schemeClr val="bg1"/>
                </a:solidFill>
                <a:latin typeface="Arial Narrow" panose="020B0606020202030204" pitchFamily="34" charset="0"/>
                <a:cs typeface="Arial" panose="020B0604020202020204" pitchFamily="34" charset="0"/>
              </a:rPr>
              <a:t>Simplicity for those tired of searching through one million options,  we offer 3 packages for your dream wedding, no more listing through hundreds of pages </a:t>
            </a:r>
          </a:p>
          <a:p>
            <a:pPr algn="just"/>
            <a:endParaRPr lang="en-GB" sz="1600" dirty="0">
              <a:solidFill>
                <a:schemeClr val="bg1"/>
              </a:solidFill>
              <a:latin typeface="Arial Narrow" panose="020B0606020202030204" pitchFamily="34" charset="0"/>
              <a:cs typeface="Arial" panose="020B0604020202020204" pitchFamily="34" charset="0"/>
            </a:endParaRPr>
          </a:p>
          <a:p>
            <a:pPr marL="285750" indent="-285750" algn="just">
              <a:buFont typeface="Wingdings" panose="05000000000000000000" pitchFamily="2" charset="2"/>
              <a:buChar char="§"/>
            </a:pPr>
            <a:r>
              <a:rPr lang="en-GB" sz="1600" dirty="0">
                <a:solidFill>
                  <a:schemeClr val="bg1"/>
                </a:solidFill>
                <a:latin typeface="Arial Narrow" panose="020B0606020202030204" pitchFamily="34" charset="0"/>
                <a:cs typeface="Arial" panose="020B0604020202020204" pitchFamily="34" charset="0"/>
              </a:rPr>
              <a:t>Our packages are tailored to suit your needs and budget</a:t>
            </a:r>
          </a:p>
          <a:p>
            <a:pPr marL="285750" indent="-285750" algn="just">
              <a:buFont typeface="Wingdings" panose="05000000000000000000" pitchFamily="2" charset="2"/>
              <a:buChar char="§"/>
            </a:pPr>
            <a:endParaRPr lang="en-GB" sz="1600" dirty="0">
              <a:solidFill>
                <a:schemeClr val="bg1"/>
              </a:solidFill>
              <a:latin typeface="Arial Narrow" panose="020B0606020202030204" pitchFamily="34" charset="0"/>
              <a:cs typeface="Arial" panose="020B0604020202020204" pitchFamily="34" charset="0"/>
            </a:endParaRPr>
          </a:p>
          <a:p>
            <a:pPr marL="285750" indent="-285750" algn="just">
              <a:buFont typeface="Wingdings" panose="05000000000000000000" pitchFamily="2" charset="2"/>
              <a:buChar char="§"/>
            </a:pPr>
            <a:r>
              <a:rPr lang="en-GB" sz="1600" dirty="0">
                <a:solidFill>
                  <a:schemeClr val="bg1"/>
                </a:solidFill>
                <a:latin typeface="Arial Narrow" panose="020B0606020202030204" pitchFamily="34" charset="0"/>
                <a:cs typeface="Arial" panose="020B0604020202020204" pitchFamily="34" charset="0"/>
              </a:rPr>
              <a:t>We offer exceptional customer experience with our free consultation and excellent customer service</a:t>
            </a:r>
          </a:p>
          <a:p>
            <a:pPr algn="just"/>
            <a:endParaRPr lang="en-GB" sz="1600" dirty="0">
              <a:solidFill>
                <a:schemeClr val="bg1"/>
              </a:solidFill>
              <a:latin typeface="Arial Narrow" panose="020B0606020202030204" pitchFamily="34" charset="0"/>
              <a:cs typeface="Arial" panose="020B0604020202020204" pitchFamily="34" charset="0"/>
            </a:endParaRPr>
          </a:p>
          <a:p>
            <a:pPr marL="285750" indent="-285750" algn="just">
              <a:buFont typeface="Wingdings" panose="05000000000000000000" pitchFamily="2" charset="2"/>
              <a:buChar char="§"/>
            </a:pPr>
            <a:r>
              <a:rPr lang="en-GB" sz="1600" dirty="0">
                <a:solidFill>
                  <a:schemeClr val="bg1"/>
                </a:solidFill>
                <a:latin typeface="Arial Narrow" panose="020B0606020202030204" pitchFamily="34" charset="0"/>
                <a:cs typeface="Arial" panose="020B0604020202020204" pitchFamily="34" charset="0"/>
              </a:rPr>
              <a:t> We give you a choice ( hire/purchase, full package including the dressing of the venue/ hire of decoration only for those on budget)</a:t>
            </a:r>
          </a:p>
          <a:p>
            <a:pPr marL="285750" indent="-285750" algn="just">
              <a:buFont typeface="Wingdings" panose="05000000000000000000" pitchFamily="2" charset="2"/>
              <a:buChar char="§"/>
            </a:pPr>
            <a:endParaRPr lang="en-GB" sz="1600" dirty="0">
              <a:solidFill>
                <a:schemeClr val="bg1"/>
              </a:solidFill>
              <a:latin typeface="Arial Narrow" panose="020B0606020202030204" pitchFamily="34" charset="0"/>
              <a:cs typeface="Arial" panose="020B0604020202020204" pitchFamily="34" charset="0"/>
            </a:endParaRPr>
          </a:p>
          <a:p>
            <a:pPr marL="285750" indent="-285750" algn="just">
              <a:buFont typeface="Wingdings" panose="05000000000000000000" pitchFamily="2" charset="2"/>
              <a:buChar char="§"/>
            </a:pPr>
            <a:r>
              <a:rPr lang="en-GB" sz="1600" dirty="0">
                <a:solidFill>
                  <a:schemeClr val="bg1"/>
                </a:solidFill>
                <a:latin typeface="Arial Narrow" panose="020B0606020202030204" pitchFamily="34" charset="0"/>
                <a:cs typeface="Arial" panose="020B0604020202020204" pitchFamily="34" charset="0"/>
              </a:rPr>
              <a:t>Excellent customer reviews</a:t>
            </a:r>
          </a:p>
          <a:p>
            <a:pPr marL="285750" indent="-285750" algn="just">
              <a:buFont typeface="Wingdings" panose="05000000000000000000" pitchFamily="2" charset="2"/>
              <a:buChar char="§"/>
            </a:pPr>
            <a:endParaRPr lang="en-GB" sz="1600" dirty="0">
              <a:solidFill>
                <a:schemeClr val="bg1"/>
              </a:solidFill>
              <a:latin typeface="Arial Narrow" panose="020B0606020202030204" pitchFamily="34" charset="0"/>
              <a:cs typeface="Arial" panose="020B0604020202020204" pitchFamily="34" charset="0"/>
            </a:endParaRPr>
          </a:p>
          <a:p>
            <a:pPr marL="285750" indent="-285750" algn="just">
              <a:buFont typeface="Wingdings" panose="05000000000000000000" pitchFamily="2" charset="2"/>
              <a:buChar char="§"/>
            </a:pPr>
            <a:r>
              <a:rPr lang="en-GB" sz="1600" dirty="0">
                <a:solidFill>
                  <a:schemeClr val="bg1"/>
                </a:solidFill>
                <a:latin typeface="Arial Narrow" panose="020B0606020202030204" pitchFamily="34" charset="0"/>
                <a:cs typeface="Arial" panose="020B0604020202020204" pitchFamily="34" charset="0"/>
              </a:rPr>
              <a:t>Nationwide </a:t>
            </a:r>
          </a:p>
          <a:p>
            <a:pPr marL="285750" indent="-285750">
              <a:buFont typeface="Wingdings" panose="05000000000000000000" pitchFamily="2" charset="2"/>
              <a:buChar char="§"/>
            </a:pPr>
            <a:endParaRPr lang="en-GB" sz="1600" dirty="0">
              <a:solidFill>
                <a:schemeClr val="bg1"/>
              </a:solidFill>
            </a:endParaRPr>
          </a:p>
          <a:p>
            <a:pPr marL="285750" indent="-285750">
              <a:buFont typeface="Wingdings" panose="05000000000000000000" pitchFamily="2" charset="2"/>
              <a:buChar char="§"/>
            </a:pPr>
            <a:endParaRPr lang="en-GB" dirty="0">
              <a:solidFill>
                <a:schemeClr val="bg1"/>
              </a:solidFill>
            </a:endParaRPr>
          </a:p>
        </p:txBody>
      </p:sp>
      <p:pic>
        <p:nvPicPr>
          <p:cNvPr id="1028" name="Picture 4" descr="39 Wedding Decoration Ideas You'll Totally Love">
            <a:extLst>
              <a:ext uri="{FF2B5EF4-FFF2-40B4-BE49-F238E27FC236}">
                <a16:creationId xmlns:a16="http://schemas.microsoft.com/office/drawing/2014/main" id="{62E6F37E-5743-D5B8-E3F9-3B616B0F61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346" y="1681018"/>
            <a:ext cx="3532963" cy="47106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8193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mph" presetSubtype="0" fill="hold" grpId="0" nodeType="clickEffect">
                                  <p:stCondLst>
                                    <p:cond delay="0"/>
                                  </p:stCondLst>
                                  <p:iterate type="lt">
                                    <p:tmPct val="4000"/>
                                  </p:iterate>
                                  <p:childTnLst>
                                    <p:set>
                                      <p:cBhvr override="childStyle">
                                        <p:cTn id="6" dur="500" fill="hold"/>
                                        <p:tgtEl>
                                          <p:spTgt spid="2"/>
                                        </p:tgtEl>
                                        <p:attrNameLst>
                                          <p:attrName>style.color</p:attrName>
                                        </p:attrNameLst>
                                      </p:cBhvr>
                                      <p:to>
                                        <p:clrVal>
                                          <a:srgbClr val="000000"/>
                                        </p:clrVal>
                                      </p:to>
                                    </p:set>
                                    <p:set>
                                      <p:cBhvr>
                                        <p:cTn id="7" dur="500" fill="hold"/>
                                        <p:tgtEl>
                                          <p:spTgt spid="2"/>
                                        </p:tgtEl>
                                        <p:attrNameLst>
                                          <p:attrName>fillcolor</p:attrName>
                                        </p:attrNameLst>
                                      </p:cBhvr>
                                      <p:to>
                                        <p:clrVal>
                                          <a:srgbClr val="000000"/>
                                        </p:clrVal>
                                      </p:to>
                                    </p:set>
                                    <p:set>
                                      <p:cBhvr>
                                        <p:cTn id="8" dur="500" fill="hold"/>
                                        <p:tgtEl>
                                          <p:spTgt spid="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E9A7C78-91FD-4B88-953D-5A4363761BD1}"/>
              </a:ext>
            </a:extLst>
          </p:cNvPr>
          <p:cNvSpPr>
            <a:spLocks noGrp="1"/>
          </p:cNvSpPr>
          <p:nvPr>
            <p:ph type="ctrTitle"/>
          </p:nvPr>
        </p:nvSpPr>
        <p:spPr>
          <a:xfrm>
            <a:off x="600364" y="103836"/>
            <a:ext cx="10612581" cy="1013764"/>
          </a:xfrm>
        </p:spPr>
        <p:txBody>
          <a:bodyPr anchor="b" anchorCtr="0">
            <a:normAutofit/>
          </a:bodyPr>
          <a:lstStyle/>
          <a:p>
            <a:r>
              <a:rPr lang="en-GB" sz="5400" dirty="0"/>
              <a:t>Our packages</a:t>
            </a:r>
            <a:endParaRPr lang="en-US" dirty="0"/>
          </a:p>
        </p:txBody>
      </p:sp>
      <p:sp>
        <p:nvSpPr>
          <p:cNvPr id="2" name="TextBox 1">
            <a:extLst>
              <a:ext uri="{FF2B5EF4-FFF2-40B4-BE49-F238E27FC236}">
                <a16:creationId xmlns:a16="http://schemas.microsoft.com/office/drawing/2014/main" id="{3191645F-BC31-0F36-11D2-F3D68EB6FB9D}"/>
              </a:ext>
            </a:extLst>
          </p:cNvPr>
          <p:cNvSpPr txBox="1"/>
          <p:nvPr/>
        </p:nvSpPr>
        <p:spPr>
          <a:xfrm>
            <a:off x="1285875" y="1190625"/>
            <a:ext cx="2419350" cy="4867275"/>
          </a:xfrm>
          <a:prstGeom prst="rect">
            <a:avLst/>
          </a:prstGeom>
          <a:noFill/>
        </p:spPr>
        <p:txBody>
          <a:bodyPr wrap="square" rtlCol="0">
            <a:spAutoFit/>
          </a:bodyPr>
          <a:lstStyle/>
          <a:p>
            <a:endParaRPr lang="en-GB" dirty="0"/>
          </a:p>
        </p:txBody>
      </p:sp>
      <p:sp>
        <p:nvSpPr>
          <p:cNvPr id="3" name="TextBox 2">
            <a:extLst>
              <a:ext uri="{FF2B5EF4-FFF2-40B4-BE49-F238E27FC236}">
                <a16:creationId xmlns:a16="http://schemas.microsoft.com/office/drawing/2014/main" id="{A3AB9A74-B6F1-8C89-7F28-8467EE51F852}"/>
              </a:ext>
            </a:extLst>
          </p:cNvPr>
          <p:cNvSpPr txBox="1"/>
          <p:nvPr/>
        </p:nvSpPr>
        <p:spPr>
          <a:xfrm>
            <a:off x="1247775" y="1384589"/>
            <a:ext cx="2788516" cy="4801314"/>
          </a:xfrm>
          <a:prstGeom prst="rect">
            <a:avLst/>
          </a:prstGeom>
          <a:noFill/>
        </p:spPr>
        <p:txBody>
          <a:bodyPr wrap="square" rtlCol="0">
            <a:spAutoFit/>
          </a:bodyPr>
          <a:lstStyle/>
          <a:p>
            <a:pPr algn="ctr"/>
            <a:r>
              <a:rPr lang="en-GB" b="1" dirty="0">
                <a:solidFill>
                  <a:schemeClr val="bg1"/>
                </a:solidFill>
                <a:latin typeface="+mj-lt"/>
              </a:rPr>
              <a:t>GOLD</a:t>
            </a:r>
            <a:r>
              <a:rPr lang="en-GB" b="1" dirty="0">
                <a:solidFill>
                  <a:schemeClr val="bg1"/>
                </a:solidFill>
              </a:rPr>
              <a:t> </a:t>
            </a:r>
          </a:p>
          <a:p>
            <a:pPr marL="285750" indent="-285750">
              <a:buFont typeface="Wingdings" panose="05000000000000000000" pitchFamily="2" charset="2"/>
              <a:buChar char="§"/>
            </a:pPr>
            <a:r>
              <a:rPr lang="en-GB" dirty="0">
                <a:solidFill>
                  <a:schemeClr val="bg1"/>
                </a:solidFill>
                <a:latin typeface="Arial Narrow" panose="020B0606020202030204" pitchFamily="34" charset="0"/>
              </a:rPr>
              <a:t>Free Consultation</a:t>
            </a:r>
          </a:p>
          <a:p>
            <a:pPr marL="285750" indent="-285750">
              <a:buFont typeface="Wingdings" panose="05000000000000000000" pitchFamily="2" charset="2"/>
              <a:buChar char="§"/>
            </a:pPr>
            <a:r>
              <a:rPr lang="en-GB" dirty="0">
                <a:solidFill>
                  <a:schemeClr val="bg1"/>
                </a:solidFill>
                <a:latin typeface="Arial Narrow" panose="020B0606020202030204" pitchFamily="34" charset="0"/>
              </a:rPr>
              <a:t>Hire or Purchase the wedding decoration (table decoration, all other decoration such as centrepieces, love letters, all-inclusive) </a:t>
            </a:r>
          </a:p>
          <a:p>
            <a:pPr marL="285750" indent="-285750">
              <a:buFont typeface="Wingdings" panose="05000000000000000000" pitchFamily="2" charset="2"/>
              <a:buChar char="§"/>
            </a:pPr>
            <a:r>
              <a:rPr lang="en-GB" dirty="0">
                <a:solidFill>
                  <a:schemeClr val="bg1"/>
                </a:solidFill>
                <a:latin typeface="Arial Narrow" panose="020B0606020202030204" pitchFamily="34" charset="0"/>
              </a:rPr>
              <a:t>Dressing and removal of the venue decorations</a:t>
            </a:r>
          </a:p>
          <a:p>
            <a:pPr marL="285750" indent="-285750">
              <a:buFont typeface="Wingdings" panose="05000000000000000000" pitchFamily="2" charset="2"/>
              <a:buChar char="§"/>
            </a:pPr>
            <a:r>
              <a:rPr lang="en-GB" dirty="0">
                <a:solidFill>
                  <a:schemeClr val="bg1"/>
                </a:solidFill>
                <a:latin typeface="Arial Narrow" panose="020B0606020202030204" pitchFamily="34" charset="0"/>
              </a:rPr>
              <a:t>Alteration</a:t>
            </a:r>
          </a:p>
          <a:p>
            <a:pPr marL="285750" indent="-285750">
              <a:buFont typeface="Wingdings" panose="05000000000000000000" pitchFamily="2" charset="2"/>
              <a:buChar char="§"/>
            </a:pPr>
            <a:r>
              <a:rPr lang="en-GB" dirty="0">
                <a:solidFill>
                  <a:schemeClr val="bg1"/>
                </a:solidFill>
                <a:latin typeface="Arial Narrow" panose="020B0606020202030204" pitchFamily="34" charset="0"/>
              </a:rPr>
              <a:t>Sweet Car/ Fromage</a:t>
            </a:r>
          </a:p>
          <a:p>
            <a:pPr marL="285750" indent="-285750">
              <a:buFont typeface="Wingdings" panose="05000000000000000000" pitchFamily="2" charset="2"/>
              <a:buChar char="§"/>
            </a:pPr>
            <a:r>
              <a:rPr lang="en-GB" dirty="0">
                <a:solidFill>
                  <a:schemeClr val="bg1"/>
                </a:solidFill>
                <a:latin typeface="Arial Narrow" panose="020B0606020202030204" pitchFamily="34" charset="0"/>
              </a:rPr>
              <a:t>Flowers (real/artificial, for the venue and including bouquets and buttonholes)</a:t>
            </a:r>
          </a:p>
          <a:p>
            <a:pPr marL="285750" indent="-285750">
              <a:buFont typeface="Wingdings" panose="05000000000000000000" pitchFamily="2" charset="2"/>
              <a:buChar char="§"/>
            </a:pPr>
            <a:r>
              <a:rPr lang="en-GB" dirty="0">
                <a:solidFill>
                  <a:schemeClr val="bg1"/>
                </a:solidFill>
                <a:latin typeface="Arial Narrow" panose="020B0606020202030204" pitchFamily="34" charset="0"/>
              </a:rPr>
              <a:t>Pay monthly </a:t>
            </a:r>
          </a:p>
          <a:p>
            <a:pPr marL="285750" indent="-285750">
              <a:buFontTx/>
              <a:buChar char="-"/>
            </a:pPr>
            <a:endParaRPr lang="en-GB" dirty="0">
              <a:solidFill>
                <a:schemeClr val="bg1"/>
              </a:solidFill>
            </a:endParaRPr>
          </a:p>
        </p:txBody>
      </p:sp>
      <p:sp>
        <p:nvSpPr>
          <p:cNvPr id="5" name="TextBox 4">
            <a:extLst>
              <a:ext uri="{FF2B5EF4-FFF2-40B4-BE49-F238E27FC236}">
                <a16:creationId xmlns:a16="http://schemas.microsoft.com/office/drawing/2014/main" id="{C4E42141-AA40-99F0-C0A4-16B664CF3ECA}"/>
              </a:ext>
            </a:extLst>
          </p:cNvPr>
          <p:cNvSpPr txBox="1"/>
          <p:nvPr/>
        </p:nvSpPr>
        <p:spPr>
          <a:xfrm>
            <a:off x="4813011" y="1384589"/>
            <a:ext cx="3194916" cy="3139321"/>
          </a:xfrm>
          <a:prstGeom prst="rect">
            <a:avLst/>
          </a:prstGeom>
          <a:noFill/>
        </p:spPr>
        <p:txBody>
          <a:bodyPr wrap="square" rtlCol="0">
            <a:spAutoFit/>
          </a:bodyPr>
          <a:lstStyle/>
          <a:p>
            <a:pPr algn="ctr"/>
            <a:r>
              <a:rPr lang="en-GB" b="1" dirty="0">
                <a:solidFill>
                  <a:schemeClr val="bg1"/>
                </a:solidFill>
                <a:latin typeface="+mj-lt"/>
              </a:rPr>
              <a:t>SILVER</a:t>
            </a:r>
          </a:p>
          <a:p>
            <a:pPr marL="285750" indent="-285750">
              <a:buFont typeface="Wingdings" panose="05000000000000000000" pitchFamily="2" charset="2"/>
              <a:buChar char="§"/>
            </a:pPr>
            <a:r>
              <a:rPr lang="en-GB" b="1" dirty="0">
                <a:solidFill>
                  <a:schemeClr val="bg1"/>
                </a:solidFill>
                <a:latin typeface="Arial Narrow" panose="020B0606020202030204" pitchFamily="34" charset="0"/>
              </a:rPr>
              <a:t>Free consultation</a:t>
            </a:r>
          </a:p>
          <a:p>
            <a:pPr marL="285750" indent="-285750">
              <a:buFont typeface="Wingdings" panose="05000000000000000000" pitchFamily="2" charset="2"/>
              <a:buChar char="§"/>
            </a:pPr>
            <a:r>
              <a:rPr lang="en-GB" b="1" dirty="0">
                <a:solidFill>
                  <a:schemeClr val="bg1"/>
                </a:solidFill>
                <a:latin typeface="Arial Narrow" panose="020B0606020202030204" pitchFamily="34" charset="0"/>
              </a:rPr>
              <a:t>Hire of the wedding decoration (table decoration such as centrepieces, love letters, all inclusive)</a:t>
            </a:r>
          </a:p>
          <a:p>
            <a:pPr marL="285750" indent="-285750">
              <a:buFont typeface="Wingdings" panose="05000000000000000000" pitchFamily="2" charset="2"/>
              <a:buChar char="§"/>
            </a:pPr>
            <a:r>
              <a:rPr lang="en-GB" b="1" dirty="0">
                <a:solidFill>
                  <a:schemeClr val="bg1"/>
                </a:solidFill>
                <a:latin typeface="Arial Narrow" panose="020B0606020202030204" pitchFamily="34" charset="0"/>
              </a:rPr>
              <a:t>Dressing and removal of the venue decorations</a:t>
            </a:r>
          </a:p>
          <a:p>
            <a:pPr marL="285750" indent="-285750">
              <a:buFont typeface="Wingdings" panose="05000000000000000000" pitchFamily="2" charset="2"/>
              <a:buChar char="§"/>
            </a:pPr>
            <a:r>
              <a:rPr lang="en-GB" b="1" dirty="0">
                <a:solidFill>
                  <a:schemeClr val="bg1"/>
                </a:solidFill>
                <a:latin typeface="Arial Narrow" panose="020B0606020202030204" pitchFamily="34" charset="0"/>
              </a:rPr>
              <a:t>Flowers</a:t>
            </a:r>
          </a:p>
          <a:p>
            <a:endParaRPr lang="en-GB" dirty="0"/>
          </a:p>
          <a:p>
            <a:pPr marL="285750" indent="-285750">
              <a:buFontTx/>
              <a:buChar char="-"/>
            </a:pPr>
            <a:endParaRPr lang="en-GB" dirty="0"/>
          </a:p>
        </p:txBody>
      </p:sp>
      <p:sp>
        <p:nvSpPr>
          <p:cNvPr id="6" name="TextBox 5">
            <a:extLst>
              <a:ext uri="{FF2B5EF4-FFF2-40B4-BE49-F238E27FC236}">
                <a16:creationId xmlns:a16="http://schemas.microsoft.com/office/drawing/2014/main" id="{227C215E-E43A-BAE2-0167-EFD70B598955}"/>
              </a:ext>
            </a:extLst>
          </p:cNvPr>
          <p:cNvSpPr txBox="1"/>
          <p:nvPr/>
        </p:nvSpPr>
        <p:spPr>
          <a:xfrm>
            <a:off x="8398452" y="1384589"/>
            <a:ext cx="2660073" cy="2031325"/>
          </a:xfrm>
          <a:prstGeom prst="rect">
            <a:avLst/>
          </a:prstGeom>
          <a:noFill/>
        </p:spPr>
        <p:txBody>
          <a:bodyPr wrap="square" rtlCol="0">
            <a:spAutoFit/>
          </a:bodyPr>
          <a:lstStyle/>
          <a:p>
            <a:pPr algn="ctr"/>
            <a:r>
              <a:rPr lang="en-GB" b="1" dirty="0">
                <a:solidFill>
                  <a:schemeClr val="bg1"/>
                </a:solidFill>
                <a:latin typeface="+mj-lt"/>
              </a:rPr>
              <a:t>BRONZE</a:t>
            </a:r>
          </a:p>
          <a:p>
            <a:pPr marL="285750" indent="-285750">
              <a:buFont typeface="Wingdings" panose="05000000000000000000" pitchFamily="2" charset="2"/>
              <a:buChar char="§"/>
            </a:pPr>
            <a:r>
              <a:rPr lang="en-GB" b="1" dirty="0">
                <a:solidFill>
                  <a:schemeClr val="bg1"/>
                </a:solidFill>
                <a:latin typeface="Arial Narrow" panose="020B0606020202030204" pitchFamily="34" charset="0"/>
              </a:rPr>
              <a:t>Free consultation</a:t>
            </a:r>
          </a:p>
          <a:p>
            <a:pPr marL="285750" indent="-285750">
              <a:buFont typeface="Wingdings" panose="05000000000000000000" pitchFamily="2" charset="2"/>
              <a:buChar char="§"/>
            </a:pPr>
            <a:r>
              <a:rPr lang="en-GB" b="1" dirty="0">
                <a:solidFill>
                  <a:schemeClr val="bg1"/>
                </a:solidFill>
                <a:latin typeface="Arial Narrow" panose="020B0606020202030204" pitchFamily="34" charset="0"/>
              </a:rPr>
              <a:t>Hire of the wedding decoration only (table decorations such as centrepieces, love letters, all-inclusive</a:t>
            </a:r>
            <a:r>
              <a:rPr lang="en-GB" b="1" dirty="0">
                <a:solidFill>
                  <a:schemeClr val="bg1"/>
                </a:solidFill>
              </a:rPr>
              <a:t>)</a:t>
            </a:r>
          </a:p>
        </p:txBody>
      </p:sp>
      <p:pic>
        <p:nvPicPr>
          <p:cNvPr id="1028" name="Picture 4" descr="51+ Decor Ideas That Will Be Trending in 2022 Weddings | WeddingBazaar">
            <a:extLst>
              <a:ext uri="{FF2B5EF4-FFF2-40B4-BE49-F238E27FC236}">
                <a16:creationId xmlns:a16="http://schemas.microsoft.com/office/drawing/2014/main" id="{C1DCD590-5DA7-7E8B-7576-A2897487FE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05375" y="4351117"/>
            <a:ext cx="3009900" cy="200295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Wedding Decoration Ideas: 35 Ways to Transform Your Venue - hitched.co.uk">
            <a:extLst>
              <a:ext uri="{FF2B5EF4-FFF2-40B4-BE49-F238E27FC236}">
                <a16:creationId xmlns:a16="http://schemas.microsoft.com/office/drawing/2014/main" id="{6BF4512A-7AF1-A075-8F02-B371C2DAC8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96325" y="3810258"/>
            <a:ext cx="2209800" cy="25827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287173"/>
      </p:ext>
    </p:extLst>
  </p:cSld>
  <p:clrMapOvr>
    <a:masterClrMapping/>
  </p:clrMapOvr>
  <p:transition spd="slow">
    <p:randomBar dir="ver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A704B-0AC2-581F-97ED-099D8796A56E}"/>
              </a:ext>
            </a:extLst>
          </p:cNvPr>
          <p:cNvSpPr>
            <a:spLocks noGrp="1"/>
          </p:cNvSpPr>
          <p:nvPr>
            <p:ph type="title"/>
          </p:nvPr>
        </p:nvSpPr>
        <p:spPr>
          <a:xfrm>
            <a:off x="1749287" y="-347870"/>
            <a:ext cx="8473074" cy="1397601"/>
          </a:xfrm>
        </p:spPr>
        <p:txBody>
          <a:bodyPr anchor="b">
            <a:normAutofit/>
          </a:bodyPr>
          <a:lstStyle/>
          <a:p>
            <a:r>
              <a:rPr lang="en-US" sz="3600" dirty="0">
                <a:solidFill>
                  <a:srgbClr val="C00000"/>
                </a:solidFill>
              </a:rPr>
              <a:t>Market Audit-Competitor’s Analysis</a:t>
            </a:r>
          </a:p>
        </p:txBody>
      </p:sp>
      <p:sp>
        <p:nvSpPr>
          <p:cNvPr id="14" name="Content Placeholder 2">
            <a:extLst>
              <a:ext uri="{FF2B5EF4-FFF2-40B4-BE49-F238E27FC236}">
                <a16:creationId xmlns:a16="http://schemas.microsoft.com/office/drawing/2014/main" id="{C1B11D4C-7D9D-D550-7033-EE0E26BCC88F}"/>
              </a:ext>
            </a:extLst>
          </p:cNvPr>
          <p:cNvSpPr>
            <a:spLocks noGrp="1"/>
          </p:cNvSpPr>
          <p:nvPr>
            <p:ph idx="1"/>
          </p:nvPr>
        </p:nvSpPr>
        <p:spPr>
          <a:xfrm>
            <a:off x="520700" y="1797857"/>
            <a:ext cx="9867900" cy="4813874"/>
          </a:xfrm>
        </p:spPr>
        <p:txBody>
          <a:bodyPr>
            <a:normAutofit/>
          </a:bodyPr>
          <a:lstStyle/>
          <a:p>
            <a:pPr>
              <a:buFont typeface="Wingdings" pitchFamily="2" charset="2"/>
              <a:buChar char="Ø"/>
            </a:pPr>
            <a:r>
              <a:rPr lang="en-US" sz="1600" dirty="0">
                <a:latin typeface="Arial Narrow" panose="020B0606020202030204" pitchFamily="34" charset="0"/>
              </a:rPr>
              <a:t>What is a market audit?</a:t>
            </a:r>
          </a:p>
          <a:p>
            <a:r>
              <a:rPr lang="en-GB" sz="1600" dirty="0">
                <a:latin typeface="Arial Narrow" panose="020B0606020202030204" pitchFamily="34" charset="0"/>
              </a:rPr>
              <a:t>The purpose of a market audit is to </a:t>
            </a:r>
            <a:r>
              <a:rPr lang="en-GB" sz="1600" dirty="0" err="1">
                <a:latin typeface="Arial Narrow" panose="020B0606020202030204" pitchFamily="34" charset="0"/>
              </a:rPr>
              <a:t>analyze</a:t>
            </a:r>
            <a:r>
              <a:rPr lang="en-GB" sz="1600" dirty="0">
                <a:latin typeface="Arial Narrow" panose="020B0606020202030204" pitchFamily="34" charset="0"/>
              </a:rPr>
              <a:t> a company's market program and recommend improvements based on the current state of the program.</a:t>
            </a:r>
          </a:p>
          <a:p>
            <a:r>
              <a:rPr lang="en-GB" sz="1600" dirty="0">
                <a:latin typeface="Arial Narrow" panose="020B0606020202030204" pitchFamily="34" charset="0"/>
              </a:rPr>
              <a:t>Performs a strengths and weaknesses analysis of a company.</a:t>
            </a:r>
          </a:p>
          <a:p>
            <a:pPr marL="0" indent="0">
              <a:buNone/>
            </a:pPr>
            <a:endParaRPr lang="en-GB" sz="1600" dirty="0">
              <a:latin typeface="Arial Narrow" panose="020B0606020202030204" pitchFamily="34" charset="0"/>
            </a:endParaRPr>
          </a:p>
          <a:p>
            <a:pPr>
              <a:buFont typeface="Wingdings" pitchFamily="2" charset="2"/>
              <a:buChar char="Ø"/>
            </a:pPr>
            <a:r>
              <a:rPr lang="en-GB" sz="1600" dirty="0">
                <a:latin typeface="Arial Narrow" panose="020B0606020202030204" pitchFamily="34" charset="0"/>
              </a:rPr>
              <a:t>Competitors </a:t>
            </a:r>
          </a:p>
          <a:p>
            <a:r>
              <a:rPr lang="en-GB" sz="1600" dirty="0">
                <a:latin typeface="Arial Narrow" panose="020B0606020202030204" pitchFamily="34" charset="0"/>
              </a:rPr>
              <a:t>Katrina Otter Weddings. 15 years in the wedding industry and it is located in London </a:t>
            </a:r>
          </a:p>
          <a:p>
            <a:r>
              <a:rPr lang="en-GB" sz="1600" dirty="0">
                <a:latin typeface="Arial Narrow" panose="020B0606020202030204" pitchFamily="34" charset="0"/>
              </a:rPr>
              <a:t>Weddings by Mary. 20 years in the industry. Located in Essex</a:t>
            </a:r>
          </a:p>
          <a:p>
            <a:r>
              <a:rPr lang="en-GB" sz="1600" dirty="0">
                <a:latin typeface="Arial Narrow" panose="020B0606020202030204" pitchFamily="34" charset="0"/>
              </a:rPr>
              <a:t>Audrey </a:t>
            </a:r>
            <a:r>
              <a:rPr lang="en-GB" sz="1600" dirty="0" err="1">
                <a:latin typeface="Arial Narrow" panose="020B0606020202030204" pitchFamily="34" charset="0"/>
              </a:rPr>
              <a:t>Ametis</a:t>
            </a:r>
            <a:r>
              <a:rPr lang="en-GB" sz="1600" dirty="0">
                <a:latin typeface="Arial Narrow" panose="020B0606020202030204" pitchFamily="34" charset="0"/>
              </a:rPr>
              <a:t> Weddings. 6 years of experience. Located in London</a:t>
            </a:r>
          </a:p>
          <a:p>
            <a:pPr marL="0" indent="0">
              <a:buNone/>
            </a:pPr>
            <a:r>
              <a:rPr lang="en-GB" sz="1600" dirty="0">
                <a:latin typeface="Arial Narrow" panose="020B0606020202030204" pitchFamily="34" charset="0"/>
              </a:rPr>
              <a:t>These 3 main competitors  business models are going to help us improve and grow our business by </a:t>
            </a:r>
            <a:r>
              <a:rPr lang="en-GB" sz="1600" dirty="0" err="1">
                <a:latin typeface="Arial Narrow" panose="020B0606020202030204" pitchFamily="34" charset="0"/>
              </a:rPr>
              <a:t>analyzing</a:t>
            </a:r>
            <a:r>
              <a:rPr lang="en-GB" sz="1600" dirty="0">
                <a:latin typeface="Arial Narrow" panose="020B0606020202030204" pitchFamily="34" charset="0"/>
              </a:rPr>
              <a:t> their business strategies using PESTEL and SWOT analysis. </a:t>
            </a:r>
          </a:p>
          <a:p>
            <a:pPr marL="0" indent="0">
              <a:buNone/>
            </a:pPr>
            <a:endParaRPr lang="en-GB" sz="1700" dirty="0"/>
          </a:p>
          <a:p>
            <a:pPr marL="0" indent="0">
              <a:buNone/>
            </a:pPr>
            <a:endParaRPr lang="en-GB" sz="1700" dirty="0"/>
          </a:p>
          <a:p>
            <a:pPr marL="0" indent="0">
              <a:buNone/>
            </a:pPr>
            <a:endParaRPr lang="en-US" sz="1700" dirty="0"/>
          </a:p>
        </p:txBody>
      </p:sp>
    </p:spTree>
    <p:extLst>
      <p:ext uri="{BB962C8B-B14F-4D97-AF65-F5344CB8AC3E}">
        <p14:creationId xmlns:p14="http://schemas.microsoft.com/office/powerpoint/2010/main" val="31519381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blinds(horizontal)">
                                      <p:cBhvr>
                                        <p:cTn id="7" dur="500"/>
                                        <p:tgtEl>
                                          <p:spTgt spid="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4">
                                            <p:txEl>
                                              <p:pRg st="1" end="1"/>
                                            </p:txEl>
                                          </p:spTgt>
                                        </p:tgtEl>
                                        <p:attrNameLst>
                                          <p:attrName>style.visibility</p:attrName>
                                        </p:attrNameLst>
                                      </p:cBhvr>
                                      <p:to>
                                        <p:strVal val="visible"/>
                                      </p:to>
                                    </p:set>
                                    <p:animEffect transition="in" filter="blinds(horizontal)">
                                      <p:cBhvr>
                                        <p:cTn id="12" dur="500"/>
                                        <p:tgtEl>
                                          <p:spTgt spid="1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4">
                                            <p:txEl>
                                              <p:pRg st="2" end="2"/>
                                            </p:txEl>
                                          </p:spTgt>
                                        </p:tgtEl>
                                        <p:attrNameLst>
                                          <p:attrName>style.visibility</p:attrName>
                                        </p:attrNameLst>
                                      </p:cBhvr>
                                      <p:to>
                                        <p:strVal val="visible"/>
                                      </p:to>
                                    </p:set>
                                    <p:animEffect transition="in" filter="blinds(horizontal)">
                                      <p:cBhvr>
                                        <p:cTn id="17" dur="500"/>
                                        <p:tgtEl>
                                          <p:spTgt spid="1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4">
                                            <p:txEl>
                                              <p:pRg st="4" end="4"/>
                                            </p:txEl>
                                          </p:spTgt>
                                        </p:tgtEl>
                                        <p:attrNameLst>
                                          <p:attrName>style.visibility</p:attrName>
                                        </p:attrNameLst>
                                      </p:cBhvr>
                                      <p:to>
                                        <p:strVal val="visible"/>
                                      </p:to>
                                    </p:set>
                                    <p:animEffect transition="in" filter="blinds(horizontal)">
                                      <p:cBhvr>
                                        <p:cTn id="22" dur="500"/>
                                        <p:tgtEl>
                                          <p:spTgt spid="1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4">
                                            <p:txEl>
                                              <p:pRg st="5" end="5"/>
                                            </p:txEl>
                                          </p:spTgt>
                                        </p:tgtEl>
                                        <p:attrNameLst>
                                          <p:attrName>style.visibility</p:attrName>
                                        </p:attrNameLst>
                                      </p:cBhvr>
                                      <p:to>
                                        <p:strVal val="visible"/>
                                      </p:to>
                                    </p:set>
                                    <p:animEffect transition="in" filter="blinds(horizontal)">
                                      <p:cBhvr>
                                        <p:cTn id="27" dur="500"/>
                                        <p:tgtEl>
                                          <p:spTgt spid="14">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4">
                                            <p:txEl>
                                              <p:pRg st="6" end="6"/>
                                            </p:txEl>
                                          </p:spTgt>
                                        </p:tgtEl>
                                        <p:attrNameLst>
                                          <p:attrName>style.visibility</p:attrName>
                                        </p:attrNameLst>
                                      </p:cBhvr>
                                      <p:to>
                                        <p:strVal val="visible"/>
                                      </p:to>
                                    </p:set>
                                    <p:animEffect transition="in" filter="blinds(horizontal)">
                                      <p:cBhvr>
                                        <p:cTn id="32" dur="500"/>
                                        <p:tgtEl>
                                          <p:spTgt spid="14">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4">
                                            <p:txEl>
                                              <p:pRg st="7" end="7"/>
                                            </p:txEl>
                                          </p:spTgt>
                                        </p:tgtEl>
                                        <p:attrNameLst>
                                          <p:attrName>style.visibility</p:attrName>
                                        </p:attrNameLst>
                                      </p:cBhvr>
                                      <p:to>
                                        <p:strVal val="visible"/>
                                      </p:to>
                                    </p:set>
                                    <p:animEffect transition="in" filter="blinds(horizontal)">
                                      <p:cBhvr>
                                        <p:cTn id="37" dur="500"/>
                                        <p:tgtEl>
                                          <p:spTgt spid="14">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4">
                                            <p:txEl>
                                              <p:pRg st="8" end="8"/>
                                            </p:txEl>
                                          </p:spTgt>
                                        </p:tgtEl>
                                        <p:attrNameLst>
                                          <p:attrName>style.visibility</p:attrName>
                                        </p:attrNameLst>
                                      </p:cBhvr>
                                      <p:to>
                                        <p:strVal val="visible"/>
                                      </p:to>
                                    </p:set>
                                    <p:animEffect transition="in" filter="blinds(horizontal)">
                                      <p:cBhvr>
                                        <p:cTn id="42" dur="500"/>
                                        <p:tgtEl>
                                          <p:spTgt spid="1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564DFC0-8148-26D4-142A-A0407A1BECDD}"/>
              </a:ext>
            </a:extLst>
          </p:cNvPr>
          <p:cNvPicPr>
            <a:picLocks noChangeAspect="1"/>
          </p:cNvPicPr>
          <p:nvPr/>
        </p:nvPicPr>
        <p:blipFill>
          <a:blip r:embed="rId2"/>
          <a:stretch>
            <a:fillRect/>
          </a:stretch>
        </p:blipFill>
        <p:spPr>
          <a:xfrm>
            <a:off x="593870" y="2727046"/>
            <a:ext cx="11309060" cy="3499407"/>
          </a:xfrm>
          <a:prstGeom prst="rect">
            <a:avLst/>
          </a:prstGeom>
        </p:spPr>
      </p:pic>
      <p:sp>
        <p:nvSpPr>
          <p:cNvPr id="3" name="TextBox 2">
            <a:extLst>
              <a:ext uri="{FF2B5EF4-FFF2-40B4-BE49-F238E27FC236}">
                <a16:creationId xmlns:a16="http://schemas.microsoft.com/office/drawing/2014/main" id="{6E9EF167-1E41-08A1-741C-592C4DDFDF1B}"/>
              </a:ext>
            </a:extLst>
          </p:cNvPr>
          <p:cNvSpPr txBox="1"/>
          <p:nvPr/>
        </p:nvSpPr>
        <p:spPr>
          <a:xfrm>
            <a:off x="2305050" y="847725"/>
            <a:ext cx="6038850" cy="923330"/>
          </a:xfrm>
          <a:prstGeom prst="rect">
            <a:avLst/>
          </a:prstGeom>
          <a:noFill/>
        </p:spPr>
        <p:txBody>
          <a:bodyPr wrap="square" rtlCol="0">
            <a:spAutoFit/>
          </a:bodyPr>
          <a:lstStyle/>
          <a:p>
            <a:pPr algn="ctr"/>
            <a:r>
              <a:rPr lang="en-GB" sz="5400" dirty="0">
                <a:latin typeface="+mj-lt"/>
              </a:rPr>
              <a:t>PESTEL analysis</a:t>
            </a:r>
          </a:p>
        </p:txBody>
      </p:sp>
    </p:spTree>
    <p:extLst>
      <p:ext uri="{BB962C8B-B14F-4D97-AF65-F5344CB8AC3E}">
        <p14:creationId xmlns:p14="http://schemas.microsoft.com/office/powerpoint/2010/main" val="2870469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64087FA-E07C-D557-9E06-B51AD162F18B}"/>
              </a:ext>
            </a:extLst>
          </p:cNvPr>
          <p:cNvPicPr>
            <a:picLocks noChangeAspect="1"/>
          </p:cNvPicPr>
          <p:nvPr/>
        </p:nvPicPr>
        <p:blipFill>
          <a:blip r:embed="rId2"/>
          <a:stretch>
            <a:fillRect/>
          </a:stretch>
        </p:blipFill>
        <p:spPr>
          <a:xfrm>
            <a:off x="770682" y="2524727"/>
            <a:ext cx="10650635" cy="3694496"/>
          </a:xfrm>
          <a:prstGeom prst="rect">
            <a:avLst/>
          </a:prstGeom>
        </p:spPr>
      </p:pic>
      <p:sp>
        <p:nvSpPr>
          <p:cNvPr id="3" name="TextBox 2">
            <a:extLst>
              <a:ext uri="{FF2B5EF4-FFF2-40B4-BE49-F238E27FC236}">
                <a16:creationId xmlns:a16="http://schemas.microsoft.com/office/drawing/2014/main" id="{95DDD8A6-797E-C905-2191-65D8343B4FA0}"/>
              </a:ext>
            </a:extLst>
          </p:cNvPr>
          <p:cNvSpPr txBox="1"/>
          <p:nvPr/>
        </p:nvSpPr>
        <p:spPr>
          <a:xfrm>
            <a:off x="3379820" y="985157"/>
            <a:ext cx="4895850" cy="923330"/>
          </a:xfrm>
          <a:prstGeom prst="rect">
            <a:avLst/>
          </a:prstGeom>
          <a:noFill/>
        </p:spPr>
        <p:txBody>
          <a:bodyPr wrap="square" rtlCol="0">
            <a:spAutoFit/>
          </a:bodyPr>
          <a:lstStyle/>
          <a:p>
            <a:pPr algn="ctr"/>
            <a:r>
              <a:rPr lang="en-GB" sz="5400" dirty="0">
                <a:latin typeface="+mj-lt"/>
              </a:rPr>
              <a:t>Swot analysis</a:t>
            </a:r>
          </a:p>
        </p:txBody>
      </p:sp>
    </p:spTree>
    <p:extLst>
      <p:ext uri="{BB962C8B-B14F-4D97-AF65-F5344CB8AC3E}">
        <p14:creationId xmlns:p14="http://schemas.microsoft.com/office/powerpoint/2010/main" val="4173212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E9A7C78-91FD-4B88-953D-5A4363761BD1}"/>
              </a:ext>
            </a:extLst>
          </p:cNvPr>
          <p:cNvSpPr>
            <a:spLocks noGrp="1"/>
          </p:cNvSpPr>
          <p:nvPr>
            <p:ph type="ctrTitle"/>
          </p:nvPr>
        </p:nvSpPr>
        <p:spPr>
          <a:xfrm>
            <a:off x="1063487" y="49695"/>
            <a:ext cx="10648100" cy="1514156"/>
          </a:xfrm>
        </p:spPr>
        <p:txBody>
          <a:bodyPr vert="horz" lIns="91440" tIns="45720" rIns="91440" bIns="45720" rtlCol="0" anchor="b" anchorCtr="0">
            <a:normAutofit/>
          </a:bodyPr>
          <a:lstStyle/>
          <a:p>
            <a:r>
              <a:rPr lang="en-US" sz="4600" dirty="0">
                <a:solidFill>
                  <a:srgbClr val="FFFFFF"/>
                </a:solidFill>
              </a:rPr>
              <a:t>The average age of marriage in the modern day</a:t>
            </a:r>
          </a:p>
        </p:txBody>
      </p:sp>
      <p:sp>
        <p:nvSpPr>
          <p:cNvPr id="5" name="Subtitle 4">
            <a:extLst>
              <a:ext uri="{FF2B5EF4-FFF2-40B4-BE49-F238E27FC236}">
                <a16:creationId xmlns:a16="http://schemas.microsoft.com/office/drawing/2014/main" id="{AD04BED3-CF2E-4CAD-8CE8-ED3ED12AEBD6}"/>
              </a:ext>
            </a:extLst>
          </p:cNvPr>
          <p:cNvSpPr>
            <a:spLocks noGrp="1"/>
          </p:cNvSpPr>
          <p:nvPr>
            <p:ph type="body" sz="quarter" idx="15"/>
          </p:nvPr>
        </p:nvSpPr>
        <p:spPr>
          <a:xfrm>
            <a:off x="3220278" y="6136516"/>
            <a:ext cx="8060635" cy="562458"/>
          </a:xfrm>
        </p:spPr>
        <p:txBody>
          <a:bodyPr vert="horz" lIns="91440" tIns="45720" rIns="91440" bIns="45720" rtlCol="0">
            <a:normAutofit/>
          </a:bodyPr>
          <a:lstStyle/>
          <a:p>
            <a:pPr algn="l"/>
            <a:r>
              <a:rPr lang="en-US" sz="2200" kern="1200" dirty="0">
                <a:solidFill>
                  <a:srgbClr val="FFFFFF"/>
                </a:solidFill>
                <a:latin typeface="+mn-lt"/>
                <a:ea typeface="+mn-ea"/>
                <a:cs typeface="+mn-cs"/>
              </a:rPr>
              <a:t>Source: https://www.vowsandvenues.org.uk/what%E2%80%99s-average-age-marriage-uk</a:t>
            </a:r>
          </a:p>
        </p:txBody>
      </p:sp>
      <p:pic>
        <p:nvPicPr>
          <p:cNvPr id="6" name="Content Placeholder 6">
            <a:extLst>
              <a:ext uri="{FF2B5EF4-FFF2-40B4-BE49-F238E27FC236}">
                <a16:creationId xmlns:a16="http://schemas.microsoft.com/office/drawing/2014/main" id="{CD3FFD3D-F1E1-00FC-0788-6864DE7763E5}"/>
              </a:ext>
            </a:extLst>
          </p:cNvPr>
          <p:cNvPicPr>
            <a:picLocks noChangeAspect="1"/>
          </p:cNvPicPr>
          <p:nvPr/>
        </p:nvPicPr>
        <p:blipFill rotWithShape="1">
          <a:blip r:embed="rId3">
            <a:alphaModFix amt="80000"/>
          </a:blip>
          <a:srcRect r="4446" b="1"/>
          <a:stretch/>
        </p:blipFill>
        <p:spPr>
          <a:xfrm>
            <a:off x="2965239" y="1673183"/>
            <a:ext cx="7242248" cy="4280356"/>
          </a:xfrm>
          <a:prstGeom prst="rect">
            <a:avLst/>
          </a:prstGeom>
        </p:spPr>
      </p:pic>
    </p:spTree>
    <p:extLst>
      <p:ext uri="{BB962C8B-B14F-4D97-AF65-F5344CB8AC3E}">
        <p14:creationId xmlns:p14="http://schemas.microsoft.com/office/powerpoint/2010/main" val="703580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4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extLst>
    <p:ext uri="{6950BFC3-D8DA-4A85-94F7-54DA5524770B}">
      <p188:commentRel xmlns:p188="http://schemas.microsoft.com/office/powerpoint/2018/8/main" r:id="rId2"/>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E9A7C78-91FD-4B88-953D-5A4363761BD1}"/>
              </a:ext>
            </a:extLst>
          </p:cNvPr>
          <p:cNvSpPr>
            <a:spLocks noGrp="1"/>
          </p:cNvSpPr>
          <p:nvPr>
            <p:ph type="ctrTitle"/>
          </p:nvPr>
        </p:nvSpPr>
        <p:spPr>
          <a:xfrm>
            <a:off x="533401" y="278296"/>
            <a:ext cx="11506199" cy="938241"/>
          </a:xfrm>
        </p:spPr>
        <p:txBody>
          <a:bodyPr vert="horz" lIns="91440" tIns="45720" rIns="91440" bIns="45720" rtlCol="0" anchor="b" anchorCtr="0">
            <a:normAutofit fontScale="90000"/>
          </a:bodyPr>
          <a:lstStyle/>
          <a:p>
            <a:pPr algn="l"/>
            <a:r>
              <a:rPr lang="en-US" sz="4400" dirty="0">
                <a:solidFill>
                  <a:srgbClr val="FFFFFF"/>
                </a:solidFill>
              </a:rPr>
              <a:t>What is the percentage of people being married</a:t>
            </a:r>
          </a:p>
        </p:txBody>
      </p:sp>
      <p:sp>
        <p:nvSpPr>
          <p:cNvPr id="5" name="Subtitle 4">
            <a:extLst>
              <a:ext uri="{FF2B5EF4-FFF2-40B4-BE49-F238E27FC236}">
                <a16:creationId xmlns:a16="http://schemas.microsoft.com/office/drawing/2014/main" id="{AD04BED3-CF2E-4CAD-8CE8-ED3ED12AEBD6}"/>
              </a:ext>
            </a:extLst>
          </p:cNvPr>
          <p:cNvSpPr>
            <a:spLocks noGrp="1"/>
          </p:cNvSpPr>
          <p:nvPr>
            <p:ph type="body" sz="quarter" idx="15"/>
          </p:nvPr>
        </p:nvSpPr>
        <p:spPr>
          <a:xfrm>
            <a:off x="533401" y="6265142"/>
            <a:ext cx="11658599" cy="592858"/>
          </a:xfrm>
        </p:spPr>
        <p:txBody>
          <a:bodyPr vert="horz" lIns="91440" tIns="45720" rIns="91440" bIns="45720" rtlCol="0">
            <a:normAutofit/>
          </a:bodyPr>
          <a:lstStyle/>
          <a:p>
            <a:pPr indent="-228600" algn="l">
              <a:buFont typeface="Wingdings" panose="05000000000000000000" pitchFamily="2" charset="2"/>
              <a:buChar char="§"/>
            </a:pPr>
            <a:r>
              <a:rPr lang="en-US" sz="2000" dirty="0" err="1">
                <a:solidFill>
                  <a:srgbClr val="FFFFFF"/>
                </a:solidFill>
              </a:rPr>
              <a:t>Source:https</a:t>
            </a:r>
            <a:r>
              <a:rPr lang="en-US" sz="2000" dirty="0">
                <a:solidFill>
                  <a:srgbClr val="FFFFFF"/>
                </a:solidFill>
              </a:rPr>
              <a:t>://yougov.co.uk/topics/lifestyle/articles-reports/2022/06/28/</a:t>
            </a:r>
            <a:r>
              <a:rPr lang="en-US" sz="2000" dirty="0" err="1">
                <a:solidFill>
                  <a:srgbClr val="FFFFFF"/>
                </a:solidFill>
              </a:rPr>
              <a:t>do-britons-still-want-get-married?utm_source</a:t>
            </a:r>
            <a:r>
              <a:rPr lang="en-US" sz="2000" dirty="0">
                <a:solidFill>
                  <a:srgbClr val="FFFFFF"/>
                </a:solidFill>
              </a:rPr>
              <a:t>=</a:t>
            </a:r>
            <a:r>
              <a:rPr lang="en-US" sz="2000" dirty="0" err="1">
                <a:solidFill>
                  <a:srgbClr val="FFFFFF"/>
                </a:solidFill>
              </a:rPr>
              <a:t>twitter&amp;utm_medium</a:t>
            </a:r>
            <a:r>
              <a:rPr lang="en-US" sz="2000" dirty="0">
                <a:solidFill>
                  <a:srgbClr val="FFFFFF"/>
                </a:solidFill>
              </a:rPr>
              <a:t>=</a:t>
            </a:r>
            <a:r>
              <a:rPr lang="en-US" sz="2000" dirty="0" err="1">
                <a:solidFill>
                  <a:srgbClr val="FFFFFF"/>
                </a:solidFill>
              </a:rPr>
              <a:t>social&amp;utm_campaign</a:t>
            </a:r>
            <a:r>
              <a:rPr lang="en-US" sz="2000" dirty="0">
                <a:solidFill>
                  <a:srgbClr val="FFFFFF"/>
                </a:solidFill>
              </a:rPr>
              <a:t>=</a:t>
            </a:r>
            <a:r>
              <a:rPr lang="en-US" sz="2000" dirty="0" err="1">
                <a:solidFill>
                  <a:srgbClr val="FFFFFF"/>
                </a:solidFill>
              </a:rPr>
              <a:t>website_article</a:t>
            </a:r>
            <a:endParaRPr lang="en-US" sz="2000" dirty="0">
              <a:solidFill>
                <a:srgbClr val="FFFFFF"/>
              </a:solidFill>
            </a:endParaRPr>
          </a:p>
        </p:txBody>
      </p:sp>
      <p:pic>
        <p:nvPicPr>
          <p:cNvPr id="7" name="Content Placeholder 6">
            <a:extLst>
              <a:ext uri="{FF2B5EF4-FFF2-40B4-BE49-F238E27FC236}">
                <a16:creationId xmlns:a16="http://schemas.microsoft.com/office/drawing/2014/main" id="{1D888860-F35F-7688-BAF6-36F42ED7AE78}"/>
              </a:ext>
            </a:extLst>
          </p:cNvPr>
          <p:cNvPicPr>
            <a:picLocks noChangeAspect="1"/>
          </p:cNvPicPr>
          <p:nvPr/>
        </p:nvPicPr>
        <p:blipFill>
          <a:blip r:embed="rId3">
            <a:alphaModFix amt="80000"/>
          </a:blip>
          <a:stretch>
            <a:fillRect/>
          </a:stretch>
        </p:blipFill>
        <p:spPr>
          <a:xfrm>
            <a:off x="3031435" y="1461053"/>
            <a:ext cx="6052930" cy="4603562"/>
          </a:xfrm>
          <a:prstGeom prst="rect">
            <a:avLst/>
          </a:prstGeom>
        </p:spPr>
      </p:pic>
    </p:spTree>
    <p:extLst>
      <p:ext uri="{BB962C8B-B14F-4D97-AF65-F5344CB8AC3E}">
        <p14:creationId xmlns:p14="http://schemas.microsoft.com/office/powerpoint/2010/main" val="2023633780"/>
      </p:ext>
    </p:extLst>
  </p:cSld>
  <p:clrMapOvr>
    <a:masterClrMapping/>
  </p:clrMapOvr>
  <p:extLst>
    <p:ext uri="{6950BFC3-D8DA-4A85-94F7-54DA5524770B}">
      <p188:commentRel xmlns:p188="http://schemas.microsoft.com/office/powerpoint/2018/8/main" r:id="rId2"/>
    </p:ext>
  </p:extLs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 name="Rectangle 7">
            <a:extLst>
              <a:ext uri="{FF2B5EF4-FFF2-40B4-BE49-F238E27FC236}">
                <a16:creationId xmlns:a16="http://schemas.microsoft.com/office/drawing/2014/main" id="{EBDD1931-9E86-4402-9A68-33A2D9EFB1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30" name="Rectangle 11">
            <a:extLst>
              <a:ext uri="{FF2B5EF4-FFF2-40B4-BE49-F238E27FC236}">
                <a16:creationId xmlns:a16="http://schemas.microsoft.com/office/drawing/2014/main" id="{A6D37EE4-EA1B-46EE-A54B-5233C63C96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B5FE70-6BDC-6547-E33B-FC8CAC32AB57}"/>
              </a:ext>
            </a:extLst>
          </p:cNvPr>
          <p:cNvSpPr>
            <a:spLocks noGrp="1"/>
          </p:cNvSpPr>
          <p:nvPr>
            <p:ph type="ctrTitle"/>
          </p:nvPr>
        </p:nvSpPr>
        <p:spPr>
          <a:xfrm>
            <a:off x="572493" y="238539"/>
            <a:ext cx="11047013" cy="1434415"/>
          </a:xfrm>
        </p:spPr>
        <p:txBody>
          <a:bodyPr vert="horz" lIns="91440" tIns="45720" rIns="91440" bIns="45720" rtlCol="0" anchor="b">
            <a:normAutofit/>
          </a:bodyPr>
          <a:lstStyle/>
          <a:p>
            <a:pPr algn="l">
              <a:lnSpc>
                <a:spcPct val="90000"/>
              </a:lnSpc>
            </a:pPr>
            <a:r>
              <a:rPr lang="en-US" sz="6100" b="1">
                <a:solidFill>
                  <a:schemeClr val="tx1"/>
                </a:solidFill>
              </a:rPr>
              <a:t>MARKETING AND SALES PLAN</a:t>
            </a:r>
          </a:p>
        </p:txBody>
      </p:sp>
      <p:sp>
        <p:nvSpPr>
          <p:cNvPr id="31" name="Rectangle 6">
            <a:extLst>
              <a:ext uri="{FF2B5EF4-FFF2-40B4-BE49-F238E27FC236}">
                <a16:creationId xmlns:a16="http://schemas.microsoft.com/office/drawing/2014/main" id="{3CE8AF5E-D374-4CF1-90CC-35CF73B81C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4" y="1817073"/>
            <a:ext cx="11018520" cy="18288"/>
          </a:xfrm>
          <a:custGeom>
            <a:avLst/>
            <a:gdLst>
              <a:gd name="connsiteX0" fmla="*/ 0 w 11018520"/>
              <a:gd name="connsiteY0" fmla="*/ 0 h 18288"/>
              <a:gd name="connsiteX1" fmla="*/ 468287 w 11018520"/>
              <a:gd name="connsiteY1" fmla="*/ 0 h 18288"/>
              <a:gd name="connsiteX2" fmla="*/ 1156945 w 11018520"/>
              <a:gd name="connsiteY2" fmla="*/ 0 h 18288"/>
              <a:gd name="connsiteX3" fmla="*/ 1955787 w 11018520"/>
              <a:gd name="connsiteY3" fmla="*/ 0 h 18288"/>
              <a:gd name="connsiteX4" fmla="*/ 2313889 w 11018520"/>
              <a:gd name="connsiteY4" fmla="*/ 0 h 18288"/>
              <a:gd name="connsiteX5" fmla="*/ 2671991 w 11018520"/>
              <a:gd name="connsiteY5" fmla="*/ 0 h 18288"/>
              <a:gd name="connsiteX6" fmla="*/ 3581019 w 11018520"/>
              <a:gd name="connsiteY6" fmla="*/ 0 h 18288"/>
              <a:gd name="connsiteX7" fmla="*/ 4269677 w 11018520"/>
              <a:gd name="connsiteY7" fmla="*/ 0 h 18288"/>
              <a:gd name="connsiteX8" fmla="*/ 4627778 w 11018520"/>
              <a:gd name="connsiteY8" fmla="*/ 0 h 18288"/>
              <a:gd name="connsiteX9" fmla="*/ 5316436 w 11018520"/>
              <a:gd name="connsiteY9" fmla="*/ 0 h 18288"/>
              <a:gd name="connsiteX10" fmla="*/ 6225464 w 11018520"/>
              <a:gd name="connsiteY10" fmla="*/ 0 h 18288"/>
              <a:gd name="connsiteX11" fmla="*/ 6803936 w 11018520"/>
              <a:gd name="connsiteY11" fmla="*/ 0 h 18288"/>
              <a:gd name="connsiteX12" fmla="*/ 7382408 w 11018520"/>
              <a:gd name="connsiteY12" fmla="*/ 0 h 18288"/>
              <a:gd name="connsiteX13" fmla="*/ 8071066 w 11018520"/>
              <a:gd name="connsiteY13" fmla="*/ 0 h 18288"/>
              <a:gd name="connsiteX14" fmla="*/ 8869909 w 11018520"/>
              <a:gd name="connsiteY14" fmla="*/ 0 h 18288"/>
              <a:gd name="connsiteX15" fmla="*/ 9668751 w 11018520"/>
              <a:gd name="connsiteY15" fmla="*/ 0 h 18288"/>
              <a:gd name="connsiteX16" fmla="*/ 11018520 w 11018520"/>
              <a:gd name="connsiteY16" fmla="*/ 0 h 18288"/>
              <a:gd name="connsiteX17" fmla="*/ 11018520 w 11018520"/>
              <a:gd name="connsiteY17" fmla="*/ 18288 h 18288"/>
              <a:gd name="connsiteX18" fmla="*/ 10550233 w 11018520"/>
              <a:gd name="connsiteY18" fmla="*/ 18288 h 18288"/>
              <a:gd name="connsiteX19" fmla="*/ 9641205 w 11018520"/>
              <a:gd name="connsiteY19" fmla="*/ 18288 h 18288"/>
              <a:gd name="connsiteX20" fmla="*/ 8952548 w 11018520"/>
              <a:gd name="connsiteY20" fmla="*/ 18288 h 18288"/>
              <a:gd name="connsiteX21" fmla="*/ 8594446 w 11018520"/>
              <a:gd name="connsiteY21" fmla="*/ 18288 h 18288"/>
              <a:gd name="connsiteX22" fmla="*/ 7905788 w 11018520"/>
              <a:gd name="connsiteY22" fmla="*/ 18288 h 18288"/>
              <a:gd name="connsiteX23" fmla="*/ 7327316 w 11018520"/>
              <a:gd name="connsiteY23" fmla="*/ 18288 h 18288"/>
              <a:gd name="connsiteX24" fmla="*/ 6748844 w 11018520"/>
              <a:gd name="connsiteY24" fmla="*/ 18288 h 18288"/>
              <a:gd name="connsiteX25" fmla="*/ 6170371 w 11018520"/>
              <a:gd name="connsiteY25" fmla="*/ 18288 h 18288"/>
              <a:gd name="connsiteX26" fmla="*/ 5591899 w 11018520"/>
              <a:gd name="connsiteY26" fmla="*/ 18288 h 18288"/>
              <a:gd name="connsiteX27" fmla="*/ 4793056 w 11018520"/>
              <a:gd name="connsiteY27" fmla="*/ 18288 h 18288"/>
              <a:gd name="connsiteX28" fmla="*/ 4104399 w 11018520"/>
              <a:gd name="connsiteY28" fmla="*/ 18288 h 18288"/>
              <a:gd name="connsiteX29" fmla="*/ 3746297 w 11018520"/>
              <a:gd name="connsiteY29" fmla="*/ 18288 h 18288"/>
              <a:gd name="connsiteX30" fmla="*/ 3167825 w 11018520"/>
              <a:gd name="connsiteY30" fmla="*/ 18288 h 18288"/>
              <a:gd name="connsiteX31" fmla="*/ 2368982 w 11018520"/>
              <a:gd name="connsiteY31" fmla="*/ 18288 h 18288"/>
              <a:gd name="connsiteX32" fmla="*/ 1900695 w 11018520"/>
              <a:gd name="connsiteY32" fmla="*/ 18288 h 18288"/>
              <a:gd name="connsiteX33" fmla="*/ 991667 w 11018520"/>
              <a:gd name="connsiteY33" fmla="*/ 18288 h 18288"/>
              <a:gd name="connsiteX34" fmla="*/ 0 w 11018520"/>
              <a:gd name="connsiteY34" fmla="*/ 18288 h 18288"/>
              <a:gd name="connsiteX35" fmla="*/ 0 w 11018520"/>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1018520" h="18288" fill="none" extrusionOk="0">
                <a:moveTo>
                  <a:pt x="0" y="0"/>
                </a:moveTo>
                <a:cubicBezTo>
                  <a:pt x="176840" y="19448"/>
                  <a:pt x="369510" y="1686"/>
                  <a:pt x="468287" y="0"/>
                </a:cubicBezTo>
                <a:cubicBezTo>
                  <a:pt x="567064" y="-1686"/>
                  <a:pt x="844925" y="28710"/>
                  <a:pt x="1156945" y="0"/>
                </a:cubicBezTo>
                <a:cubicBezTo>
                  <a:pt x="1468965" y="-28710"/>
                  <a:pt x="1755775" y="35306"/>
                  <a:pt x="1955787" y="0"/>
                </a:cubicBezTo>
                <a:cubicBezTo>
                  <a:pt x="2155799" y="-35306"/>
                  <a:pt x="2224532" y="-16632"/>
                  <a:pt x="2313889" y="0"/>
                </a:cubicBezTo>
                <a:cubicBezTo>
                  <a:pt x="2403246" y="16632"/>
                  <a:pt x="2494050" y="6083"/>
                  <a:pt x="2671991" y="0"/>
                </a:cubicBezTo>
                <a:cubicBezTo>
                  <a:pt x="2849932" y="-6083"/>
                  <a:pt x="3354152" y="34614"/>
                  <a:pt x="3581019" y="0"/>
                </a:cubicBezTo>
                <a:cubicBezTo>
                  <a:pt x="3807886" y="-34614"/>
                  <a:pt x="4022451" y="14254"/>
                  <a:pt x="4269677" y="0"/>
                </a:cubicBezTo>
                <a:cubicBezTo>
                  <a:pt x="4516903" y="-14254"/>
                  <a:pt x="4514495" y="-13291"/>
                  <a:pt x="4627778" y="0"/>
                </a:cubicBezTo>
                <a:cubicBezTo>
                  <a:pt x="4741061" y="13291"/>
                  <a:pt x="5120758" y="-22660"/>
                  <a:pt x="5316436" y="0"/>
                </a:cubicBezTo>
                <a:cubicBezTo>
                  <a:pt x="5512114" y="22660"/>
                  <a:pt x="5812155" y="-9513"/>
                  <a:pt x="6225464" y="0"/>
                </a:cubicBezTo>
                <a:cubicBezTo>
                  <a:pt x="6638773" y="9513"/>
                  <a:pt x="6545417" y="2479"/>
                  <a:pt x="6803936" y="0"/>
                </a:cubicBezTo>
                <a:cubicBezTo>
                  <a:pt x="7062455" y="-2479"/>
                  <a:pt x="7245098" y="-20209"/>
                  <a:pt x="7382408" y="0"/>
                </a:cubicBezTo>
                <a:cubicBezTo>
                  <a:pt x="7519718" y="20209"/>
                  <a:pt x="7801947" y="19736"/>
                  <a:pt x="8071066" y="0"/>
                </a:cubicBezTo>
                <a:cubicBezTo>
                  <a:pt x="8340185" y="-19736"/>
                  <a:pt x="8495312" y="-6666"/>
                  <a:pt x="8869909" y="0"/>
                </a:cubicBezTo>
                <a:cubicBezTo>
                  <a:pt x="9244506" y="6666"/>
                  <a:pt x="9501461" y="-13745"/>
                  <a:pt x="9668751" y="0"/>
                </a:cubicBezTo>
                <a:cubicBezTo>
                  <a:pt x="9836041" y="13745"/>
                  <a:pt x="10607605" y="14143"/>
                  <a:pt x="11018520" y="0"/>
                </a:cubicBezTo>
                <a:cubicBezTo>
                  <a:pt x="11019166" y="4451"/>
                  <a:pt x="11019010" y="9226"/>
                  <a:pt x="11018520" y="18288"/>
                </a:cubicBezTo>
                <a:cubicBezTo>
                  <a:pt x="10834966" y="15274"/>
                  <a:pt x="10754561" y="35250"/>
                  <a:pt x="10550233" y="18288"/>
                </a:cubicBezTo>
                <a:cubicBezTo>
                  <a:pt x="10345905" y="1326"/>
                  <a:pt x="9906342" y="45884"/>
                  <a:pt x="9641205" y="18288"/>
                </a:cubicBezTo>
                <a:cubicBezTo>
                  <a:pt x="9376068" y="-9308"/>
                  <a:pt x="9177188" y="43988"/>
                  <a:pt x="8952548" y="18288"/>
                </a:cubicBezTo>
                <a:cubicBezTo>
                  <a:pt x="8727908" y="-7412"/>
                  <a:pt x="8707007" y="3271"/>
                  <a:pt x="8594446" y="18288"/>
                </a:cubicBezTo>
                <a:cubicBezTo>
                  <a:pt x="8481885" y="33305"/>
                  <a:pt x="8175004" y="35109"/>
                  <a:pt x="7905788" y="18288"/>
                </a:cubicBezTo>
                <a:cubicBezTo>
                  <a:pt x="7636572" y="1467"/>
                  <a:pt x="7535638" y="7399"/>
                  <a:pt x="7327316" y="18288"/>
                </a:cubicBezTo>
                <a:cubicBezTo>
                  <a:pt x="7118994" y="29177"/>
                  <a:pt x="6978247" y="47205"/>
                  <a:pt x="6748844" y="18288"/>
                </a:cubicBezTo>
                <a:cubicBezTo>
                  <a:pt x="6519441" y="-10629"/>
                  <a:pt x="6459241" y="43308"/>
                  <a:pt x="6170371" y="18288"/>
                </a:cubicBezTo>
                <a:cubicBezTo>
                  <a:pt x="5881501" y="-6732"/>
                  <a:pt x="5736201" y="35971"/>
                  <a:pt x="5591899" y="18288"/>
                </a:cubicBezTo>
                <a:cubicBezTo>
                  <a:pt x="5447597" y="605"/>
                  <a:pt x="4990303" y="20409"/>
                  <a:pt x="4793056" y="18288"/>
                </a:cubicBezTo>
                <a:cubicBezTo>
                  <a:pt x="4595809" y="16167"/>
                  <a:pt x="4271723" y="2909"/>
                  <a:pt x="4104399" y="18288"/>
                </a:cubicBezTo>
                <a:cubicBezTo>
                  <a:pt x="3937075" y="33667"/>
                  <a:pt x="3923235" y="10730"/>
                  <a:pt x="3746297" y="18288"/>
                </a:cubicBezTo>
                <a:cubicBezTo>
                  <a:pt x="3569359" y="25846"/>
                  <a:pt x="3351081" y="24702"/>
                  <a:pt x="3167825" y="18288"/>
                </a:cubicBezTo>
                <a:cubicBezTo>
                  <a:pt x="2984569" y="11874"/>
                  <a:pt x="2708033" y="13293"/>
                  <a:pt x="2368982" y="18288"/>
                </a:cubicBezTo>
                <a:cubicBezTo>
                  <a:pt x="2029931" y="23283"/>
                  <a:pt x="2009060" y="37671"/>
                  <a:pt x="1900695" y="18288"/>
                </a:cubicBezTo>
                <a:cubicBezTo>
                  <a:pt x="1792330" y="-1095"/>
                  <a:pt x="1183178" y="9337"/>
                  <a:pt x="991667" y="18288"/>
                </a:cubicBezTo>
                <a:cubicBezTo>
                  <a:pt x="800156" y="27239"/>
                  <a:pt x="375690" y="34110"/>
                  <a:pt x="0" y="18288"/>
                </a:cubicBezTo>
                <a:cubicBezTo>
                  <a:pt x="-213" y="9468"/>
                  <a:pt x="187" y="4459"/>
                  <a:pt x="0" y="0"/>
                </a:cubicBezTo>
                <a:close/>
              </a:path>
              <a:path w="11018520" h="18288" stroke="0" extrusionOk="0">
                <a:moveTo>
                  <a:pt x="0" y="0"/>
                </a:moveTo>
                <a:cubicBezTo>
                  <a:pt x="266588" y="-23405"/>
                  <a:pt x="350503" y="-27031"/>
                  <a:pt x="578472" y="0"/>
                </a:cubicBezTo>
                <a:cubicBezTo>
                  <a:pt x="806441" y="27031"/>
                  <a:pt x="803976" y="13604"/>
                  <a:pt x="936574" y="0"/>
                </a:cubicBezTo>
                <a:cubicBezTo>
                  <a:pt x="1069172" y="-13604"/>
                  <a:pt x="1661335" y="-31902"/>
                  <a:pt x="1845602" y="0"/>
                </a:cubicBezTo>
                <a:cubicBezTo>
                  <a:pt x="2029869" y="31902"/>
                  <a:pt x="2273452" y="17005"/>
                  <a:pt x="2424074" y="0"/>
                </a:cubicBezTo>
                <a:cubicBezTo>
                  <a:pt x="2574696" y="-17005"/>
                  <a:pt x="2790864" y="-28133"/>
                  <a:pt x="3002547" y="0"/>
                </a:cubicBezTo>
                <a:cubicBezTo>
                  <a:pt x="3214230" y="28133"/>
                  <a:pt x="3605033" y="-14934"/>
                  <a:pt x="3911575" y="0"/>
                </a:cubicBezTo>
                <a:cubicBezTo>
                  <a:pt x="4218117" y="14934"/>
                  <a:pt x="4198004" y="3604"/>
                  <a:pt x="4379862" y="0"/>
                </a:cubicBezTo>
                <a:cubicBezTo>
                  <a:pt x="4561720" y="-3604"/>
                  <a:pt x="4941151" y="-37368"/>
                  <a:pt x="5288890" y="0"/>
                </a:cubicBezTo>
                <a:cubicBezTo>
                  <a:pt x="5636629" y="37368"/>
                  <a:pt x="6011513" y="-33898"/>
                  <a:pt x="6197918" y="0"/>
                </a:cubicBezTo>
                <a:cubicBezTo>
                  <a:pt x="6384323" y="33898"/>
                  <a:pt x="6555799" y="11241"/>
                  <a:pt x="6886575" y="0"/>
                </a:cubicBezTo>
                <a:cubicBezTo>
                  <a:pt x="7217351" y="-11241"/>
                  <a:pt x="7604472" y="-44614"/>
                  <a:pt x="7795603" y="0"/>
                </a:cubicBezTo>
                <a:cubicBezTo>
                  <a:pt x="7986734" y="44614"/>
                  <a:pt x="8098870" y="-11086"/>
                  <a:pt x="8374075" y="0"/>
                </a:cubicBezTo>
                <a:cubicBezTo>
                  <a:pt x="8649280" y="11086"/>
                  <a:pt x="8701749" y="-25020"/>
                  <a:pt x="8952548" y="0"/>
                </a:cubicBezTo>
                <a:cubicBezTo>
                  <a:pt x="9203347" y="25020"/>
                  <a:pt x="9519297" y="4274"/>
                  <a:pt x="9751390" y="0"/>
                </a:cubicBezTo>
                <a:cubicBezTo>
                  <a:pt x="9983483" y="-4274"/>
                  <a:pt x="10169881" y="16480"/>
                  <a:pt x="10329863" y="0"/>
                </a:cubicBezTo>
                <a:cubicBezTo>
                  <a:pt x="10489845" y="-16480"/>
                  <a:pt x="10750941" y="-9727"/>
                  <a:pt x="11018520" y="0"/>
                </a:cubicBezTo>
                <a:cubicBezTo>
                  <a:pt x="11018113" y="8690"/>
                  <a:pt x="11018366" y="14141"/>
                  <a:pt x="11018520" y="18288"/>
                </a:cubicBezTo>
                <a:cubicBezTo>
                  <a:pt x="10841176" y="-3597"/>
                  <a:pt x="10399304" y="41504"/>
                  <a:pt x="10219677" y="18288"/>
                </a:cubicBezTo>
                <a:cubicBezTo>
                  <a:pt x="10040050" y="-4928"/>
                  <a:pt x="10030762" y="16144"/>
                  <a:pt x="9861575" y="18288"/>
                </a:cubicBezTo>
                <a:cubicBezTo>
                  <a:pt x="9692388" y="20432"/>
                  <a:pt x="9529439" y="40380"/>
                  <a:pt x="9393288" y="18288"/>
                </a:cubicBezTo>
                <a:cubicBezTo>
                  <a:pt x="9257137" y="-3804"/>
                  <a:pt x="8825003" y="25592"/>
                  <a:pt x="8484260" y="18288"/>
                </a:cubicBezTo>
                <a:cubicBezTo>
                  <a:pt x="8143517" y="10984"/>
                  <a:pt x="8082894" y="45968"/>
                  <a:pt x="7795603" y="18288"/>
                </a:cubicBezTo>
                <a:cubicBezTo>
                  <a:pt x="7508312" y="-9392"/>
                  <a:pt x="7466074" y="19486"/>
                  <a:pt x="7327316" y="18288"/>
                </a:cubicBezTo>
                <a:cubicBezTo>
                  <a:pt x="7188558" y="17090"/>
                  <a:pt x="6869645" y="4657"/>
                  <a:pt x="6638658" y="18288"/>
                </a:cubicBezTo>
                <a:cubicBezTo>
                  <a:pt x="6407671" y="31919"/>
                  <a:pt x="6359238" y="35967"/>
                  <a:pt x="6280556" y="18288"/>
                </a:cubicBezTo>
                <a:cubicBezTo>
                  <a:pt x="6201874" y="609"/>
                  <a:pt x="6041216" y="22404"/>
                  <a:pt x="5922455" y="18288"/>
                </a:cubicBezTo>
                <a:cubicBezTo>
                  <a:pt x="5803694" y="14172"/>
                  <a:pt x="5555521" y="48848"/>
                  <a:pt x="5233797" y="18288"/>
                </a:cubicBezTo>
                <a:cubicBezTo>
                  <a:pt x="4912073" y="-12272"/>
                  <a:pt x="4986440" y="-2740"/>
                  <a:pt x="4765510" y="18288"/>
                </a:cubicBezTo>
                <a:cubicBezTo>
                  <a:pt x="4544580" y="39316"/>
                  <a:pt x="4177715" y="18248"/>
                  <a:pt x="3966667" y="18288"/>
                </a:cubicBezTo>
                <a:cubicBezTo>
                  <a:pt x="3755619" y="18328"/>
                  <a:pt x="3664519" y="22387"/>
                  <a:pt x="3498380" y="18288"/>
                </a:cubicBezTo>
                <a:cubicBezTo>
                  <a:pt x="3332241" y="14189"/>
                  <a:pt x="3065858" y="-7524"/>
                  <a:pt x="2699537" y="18288"/>
                </a:cubicBezTo>
                <a:cubicBezTo>
                  <a:pt x="2333216" y="44100"/>
                  <a:pt x="2505666" y="4650"/>
                  <a:pt x="2341436" y="18288"/>
                </a:cubicBezTo>
                <a:cubicBezTo>
                  <a:pt x="2177206" y="31926"/>
                  <a:pt x="1790164" y="19880"/>
                  <a:pt x="1542593" y="18288"/>
                </a:cubicBezTo>
                <a:cubicBezTo>
                  <a:pt x="1295022" y="16696"/>
                  <a:pt x="1218012" y="39325"/>
                  <a:pt x="1074306" y="18288"/>
                </a:cubicBezTo>
                <a:cubicBezTo>
                  <a:pt x="930600" y="-2749"/>
                  <a:pt x="797266" y="24589"/>
                  <a:pt x="716204" y="18288"/>
                </a:cubicBezTo>
                <a:cubicBezTo>
                  <a:pt x="635142" y="11987"/>
                  <a:pt x="344503" y="41396"/>
                  <a:pt x="0" y="18288"/>
                </a:cubicBezTo>
                <a:cubicBezTo>
                  <a:pt x="-53" y="11301"/>
                  <a:pt x="-649" y="7756"/>
                  <a:pt x="0" y="0"/>
                </a:cubicBezTo>
                <a:close/>
              </a:path>
            </a:pathLst>
          </a:custGeom>
          <a:solidFill>
            <a:schemeClr val="accent1"/>
          </a:solidFill>
          <a:ln w="38100" cap="rnd">
            <a:solidFill>
              <a:schemeClr val="accent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Shape, circle&#10;&#10;Description automatically generated">
            <a:extLst>
              <a:ext uri="{FF2B5EF4-FFF2-40B4-BE49-F238E27FC236}">
                <a16:creationId xmlns:a16="http://schemas.microsoft.com/office/drawing/2014/main" id="{BB1A05E4-17CE-849E-83DC-1AEEF3F1FE72}"/>
              </a:ext>
            </a:extLst>
          </p:cNvPr>
          <p:cNvPicPr>
            <a:picLocks noChangeAspect="1"/>
          </p:cNvPicPr>
          <p:nvPr/>
        </p:nvPicPr>
        <p:blipFill rotWithShape="1">
          <a:blip r:embed="rId2">
            <a:extLst>
              <a:ext uri="{28A0092B-C50C-407E-A947-70E740481C1C}">
                <a14:useLocalDpi xmlns:a14="http://schemas.microsoft.com/office/drawing/2010/main" val="0"/>
              </a:ext>
            </a:extLst>
          </a:blip>
          <a:srcRect l="18740" r="18343" b="2"/>
          <a:stretch/>
        </p:blipFill>
        <p:spPr>
          <a:xfrm>
            <a:off x="572492" y="2002056"/>
            <a:ext cx="3943849" cy="4184060"/>
          </a:xfrm>
          <a:custGeom>
            <a:avLst/>
            <a:gdLst/>
            <a:ahLst/>
            <a:cxnLst/>
            <a:rect l="l" t="t" r="r" b="b"/>
            <a:pathLst>
              <a:path w="3807743" h="6307845">
                <a:moveTo>
                  <a:pt x="723201" y="386"/>
                </a:moveTo>
                <a:cubicBezTo>
                  <a:pt x="853884" y="-4204"/>
                  <a:pt x="1013493" y="33912"/>
                  <a:pt x="1176100" y="22622"/>
                </a:cubicBezTo>
                <a:cubicBezTo>
                  <a:pt x="1230302" y="18859"/>
                  <a:pt x="1281736" y="20622"/>
                  <a:pt x="1331852" y="24473"/>
                </a:cubicBezTo>
                <a:lnTo>
                  <a:pt x="1439547" y="34944"/>
                </a:lnTo>
                <a:lnTo>
                  <a:pt x="1484197" y="36226"/>
                </a:lnTo>
                <a:cubicBezTo>
                  <a:pt x="1535166" y="35421"/>
                  <a:pt x="1586369" y="31625"/>
                  <a:pt x="1636625" y="22622"/>
                </a:cubicBezTo>
                <a:cubicBezTo>
                  <a:pt x="1686882" y="13619"/>
                  <a:pt x="1729837" y="10653"/>
                  <a:pt x="1768740" y="10885"/>
                </a:cubicBezTo>
                <a:lnTo>
                  <a:pt x="1829538" y="15086"/>
                </a:lnTo>
                <a:lnTo>
                  <a:pt x="1869968" y="7996"/>
                </a:lnTo>
                <a:cubicBezTo>
                  <a:pt x="1953577" y="-31"/>
                  <a:pt x="2036989" y="9808"/>
                  <a:pt x="2112925" y="20118"/>
                </a:cubicBezTo>
                <a:lnTo>
                  <a:pt x="2119331" y="20977"/>
                </a:lnTo>
                <a:lnTo>
                  <a:pt x="2221855" y="13374"/>
                </a:lnTo>
                <a:cubicBezTo>
                  <a:pt x="2261207" y="12845"/>
                  <a:pt x="2298379" y="14359"/>
                  <a:pt x="2333484" y="16393"/>
                </a:cubicBezTo>
                <a:lnTo>
                  <a:pt x="2372613" y="18812"/>
                </a:lnTo>
                <a:lnTo>
                  <a:pt x="2404945" y="9387"/>
                </a:lnTo>
                <a:cubicBezTo>
                  <a:pt x="2452532" y="1754"/>
                  <a:pt x="2506192" y="9333"/>
                  <a:pt x="2561622" y="17814"/>
                </a:cubicBezTo>
                <a:lnTo>
                  <a:pt x="2583950" y="20591"/>
                </a:lnTo>
                <a:lnTo>
                  <a:pt x="2643527" y="20319"/>
                </a:lnTo>
                <a:cubicBezTo>
                  <a:pt x="2669677" y="20426"/>
                  <a:pt x="2697963" y="20717"/>
                  <a:pt x="2727392" y="21103"/>
                </a:cubicBezTo>
                <a:lnTo>
                  <a:pt x="2786908" y="21989"/>
                </a:lnTo>
                <a:lnTo>
                  <a:pt x="2846459" y="13267"/>
                </a:lnTo>
                <a:cubicBezTo>
                  <a:pt x="2896401" y="10176"/>
                  <a:pt x="2960607" y="12733"/>
                  <a:pt x="3036361" y="17072"/>
                </a:cubicBezTo>
                <a:lnTo>
                  <a:pt x="3129100" y="22671"/>
                </a:lnTo>
                <a:lnTo>
                  <a:pt x="3130653" y="22622"/>
                </a:lnTo>
                <a:cubicBezTo>
                  <a:pt x="3178874" y="19804"/>
                  <a:pt x="3260845" y="26231"/>
                  <a:pt x="3352422" y="32691"/>
                </a:cubicBezTo>
                <a:lnTo>
                  <a:pt x="3362608" y="33356"/>
                </a:lnTo>
                <a:lnTo>
                  <a:pt x="3446036" y="35579"/>
                </a:lnTo>
                <a:cubicBezTo>
                  <a:pt x="3550323" y="36566"/>
                  <a:pt x="3662083" y="33535"/>
                  <a:pt x="3778601" y="22622"/>
                </a:cubicBezTo>
                <a:cubicBezTo>
                  <a:pt x="3793981" y="243672"/>
                  <a:pt x="3764152" y="318695"/>
                  <a:pt x="3778601" y="467157"/>
                </a:cubicBezTo>
                <a:cubicBezTo>
                  <a:pt x="3790077" y="557563"/>
                  <a:pt x="3783697" y="684218"/>
                  <a:pt x="3777639" y="811856"/>
                </a:cubicBezTo>
                <a:lnTo>
                  <a:pt x="3773760" y="922625"/>
                </a:lnTo>
                <a:lnTo>
                  <a:pt x="3778601" y="974384"/>
                </a:lnTo>
                <a:cubicBezTo>
                  <a:pt x="3785784" y="1003717"/>
                  <a:pt x="3785160" y="1041120"/>
                  <a:pt x="3781239" y="1085904"/>
                </a:cubicBezTo>
                <a:lnTo>
                  <a:pt x="3776107" y="1132519"/>
                </a:lnTo>
                <a:lnTo>
                  <a:pt x="3778601" y="1162456"/>
                </a:lnTo>
                <a:cubicBezTo>
                  <a:pt x="3791360" y="1256797"/>
                  <a:pt x="3774958" y="1367020"/>
                  <a:pt x="3763568" y="1469787"/>
                </a:cubicBezTo>
                <a:lnTo>
                  <a:pt x="3758806" y="1520515"/>
                </a:lnTo>
                <a:lnTo>
                  <a:pt x="3760417" y="1549437"/>
                </a:lnTo>
                <a:cubicBezTo>
                  <a:pt x="3764298" y="1588133"/>
                  <a:pt x="3770171" y="1628243"/>
                  <a:pt x="3778601" y="1669683"/>
                </a:cubicBezTo>
                <a:cubicBezTo>
                  <a:pt x="3846039" y="2001203"/>
                  <a:pt x="3774784" y="2142285"/>
                  <a:pt x="3778601" y="2364982"/>
                </a:cubicBezTo>
                <a:lnTo>
                  <a:pt x="3776565" y="2406088"/>
                </a:lnTo>
                <a:lnTo>
                  <a:pt x="3778601" y="2427673"/>
                </a:lnTo>
                <a:cubicBezTo>
                  <a:pt x="3821357" y="2695960"/>
                  <a:pt x="3735684" y="2699438"/>
                  <a:pt x="3778601" y="2809517"/>
                </a:cubicBezTo>
                <a:cubicBezTo>
                  <a:pt x="3789330" y="2837037"/>
                  <a:pt x="3791666" y="2872927"/>
                  <a:pt x="3789892" y="2914654"/>
                </a:cubicBezTo>
                <a:lnTo>
                  <a:pt x="3784971" y="2966248"/>
                </a:lnTo>
                <a:lnTo>
                  <a:pt x="3796722" y="3024078"/>
                </a:lnTo>
                <a:cubicBezTo>
                  <a:pt x="3809238" y="3115139"/>
                  <a:pt x="3806232" y="3210898"/>
                  <a:pt x="3799338" y="3302850"/>
                </a:cubicBezTo>
                <a:lnTo>
                  <a:pt x="3787405" y="3438354"/>
                </a:lnTo>
                <a:lnTo>
                  <a:pt x="3790719" y="3460532"/>
                </a:lnTo>
                <a:cubicBezTo>
                  <a:pt x="3797323" y="3541872"/>
                  <a:pt x="3789007" y="3624193"/>
                  <a:pt x="3780361" y="3709762"/>
                </a:cubicBezTo>
                <a:lnTo>
                  <a:pt x="3780169" y="3712283"/>
                </a:lnTo>
                <a:lnTo>
                  <a:pt x="3781239" y="3768266"/>
                </a:lnTo>
                <a:cubicBezTo>
                  <a:pt x="3780994" y="3815588"/>
                  <a:pt x="3779902" y="3863939"/>
                  <a:pt x="3778794" y="3912511"/>
                </a:cubicBezTo>
                <a:lnTo>
                  <a:pt x="3776324" y="4054010"/>
                </a:lnTo>
                <a:lnTo>
                  <a:pt x="3778601" y="4074733"/>
                </a:lnTo>
                <a:cubicBezTo>
                  <a:pt x="3822365" y="4336760"/>
                  <a:pt x="3765189" y="4482586"/>
                  <a:pt x="3778601" y="4644650"/>
                </a:cubicBezTo>
                <a:cubicBezTo>
                  <a:pt x="3781954" y="4685166"/>
                  <a:pt x="3782850" y="4718916"/>
                  <a:pt x="3782504" y="4749344"/>
                </a:cubicBezTo>
                <a:lnTo>
                  <a:pt x="3780512" y="4796832"/>
                </a:lnTo>
                <a:lnTo>
                  <a:pt x="3786260" y="4877451"/>
                </a:lnTo>
                <a:cubicBezTo>
                  <a:pt x="3786165" y="4918212"/>
                  <a:pt x="3784020" y="4964155"/>
                  <a:pt x="3781623" y="5015963"/>
                </a:cubicBezTo>
                <a:lnTo>
                  <a:pt x="3779076" y="5087925"/>
                </a:lnTo>
                <a:lnTo>
                  <a:pt x="3779599" y="5155456"/>
                </a:lnTo>
                <a:lnTo>
                  <a:pt x="3775907" y="5219073"/>
                </a:lnTo>
                <a:lnTo>
                  <a:pt x="3778601" y="5402640"/>
                </a:lnTo>
                <a:cubicBezTo>
                  <a:pt x="3780494" y="5441637"/>
                  <a:pt x="3781680" y="5475146"/>
                  <a:pt x="3782335" y="5504141"/>
                </a:cubicBezTo>
                <a:lnTo>
                  <a:pt x="3782798" y="5566951"/>
                </a:lnTo>
                <a:lnTo>
                  <a:pt x="3786885" y="5599303"/>
                </a:lnTo>
                <a:cubicBezTo>
                  <a:pt x="3799534" y="5776838"/>
                  <a:pt x="3769350" y="6111156"/>
                  <a:pt x="3778601" y="6291711"/>
                </a:cubicBezTo>
                <a:cubicBezTo>
                  <a:pt x="3687392" y="6306733"/>
                  <a:pt x="3632350" y="6304889"/>
                  <a:pt x="3574752" y="6300212"/>
                </a:cubicBezTo>
                <a:lnTo>
                  <a:pt x="3545837" y="6297718"/>
                </a:lnTo>
                <a:lnTo>
                  <a:pt x="3527963" y="6296834"/>
                </a:lnTo>
                <a:cubicBezTo>
                  <a:pt x="3482151" y="6294419"/>
                  <a:pt x="3430025" y="6291672"/>
                  <a:pt x="3355561" y="6291711"/>
                </a:cubicBezTo>
                <a:cubicBezTo>
                  <a:pt x="3304843" y="6293555"/>
                  <a:pt x="3262749" y="6292377"/>
                  <a:pt x="3225711" y="6290098"/>
                </a:cubicBezTo>
                <a:lnTo>
                  <a:pt x="3218247" y="6289525"/>
                </a:lnTo>
                <a:lnTo>
                  <a:pt x="3198550" y="6289212"/>
                </a:lnTo>
                <a:cubicBezTo>
                  <a:pt x="3144315" y="6287803"/>
                  <a:pt x="3088976" y="6286105"/>
                  <a:pt x="3034921" y="6284968"/>
                </a:cubicBezTo>
                <a:lnTo>
                  <a:pt x="2973802" y="6284626"/>
                </a:lnTo>
                <a:lnTo>
                  <a:pt x="2932520" y="6291711"/>
                </a:lnTo>
                <a:cubicBezTo>
                  <a:pt x="2893699" y="6300111"/>
                  <a:pt x="2847670" y="6301992"/>
                  <a:pt x="2797581" y="6300669"/>
                </a:cubicBezTo>
                <a:lnTo>
                  <a:pt x="2672392" y="6292599"/>
                </a:lnTo>
                <a:lnTo>
                  <a:pt x="2629726" y="6293120"/>
                </a:lnTo>
                <a:lnTo>
                  <a:pt x="2540544" y="6284698"/>
                </a:lnTo>
                <a:lnTo>
                  <a:pt x="2473475" y="6280786"/>
                </a:lnTo>
                <a:cubicBezTo>
                  <a:pt x="2419724" y="6279900"/>
                  <a:pt x="2368202" y="6282437"/>
                  <a:pt x="2322057" y="6291711"/>
                </a:cubicBezTo>
                <a:cubicBezTo>
                  <a:pt x="2275912" y="6300985"/>
                  <a:pt x="2236301" y="6305003"/>
                  <a:pt x="2199195" y="6305968"/>
                </a:cubicBezTo>
                <a:lnTo>
                  <a:pt x="2094190" y="6302012"/>
                </a:lnTo>
                <a:lnTo>
                  <a:pt x="2029724" y="6307766"/>
                </a:lnTo>
                <a:cubicBezTo>
                  <a:pt x="1971866" y="6308389"/>
                  <a:pt x="1916420" y="6305265"/>
                  <a:pt x="1864312" y="6301339"/>
                </a:cubicBezTo>
                <a:lnTo>
                  <a:pt x="1761307" y="6293375"/>
                </a:lnTo>
                <a:lnTo>
                  <a:pt x="1745972" y="6293782"/>
                </a:lnTo>
                <a:cubicBezTo>
                  <a:pt x="1699734" y="6294177"/>
                  <a:pt x="1664143" y="6292827"/>
                  <a:pt x="1633352" y="6291083"/>
                </a:cubicBezTo>
                <a:lnTo>
                  <a:pt x="1621369" y="6290324"/>
                </a:lnTo>
                <a:lnTo>
                  <a:pt x="1599140" y="6291711"/>
                </a:lnTo>
                <a:cubicBezTo>
                  <a:pt x="1564093" y="6296354"/>
                  <a:pt x="1527169" y="6296254"/>
                  <a:pt x="1488567" y="6294097"/>
                </a:cubicBezTo>
                <a:lnTo>
                  <a:pt x="1429716" y="6289243"/>
                </a:lnTo>
                <a:lnTo>
                  <a:pt x="1401008" y="6291711"/>
                </a:lnTo>
                <a:cubicBezTo>
                  <a:pt x="1314301" y="6301163"/>
                  <a:pt x="1222976" y="6299856"/>
                  <a:pt x="1127367" y="6296839"/>
                </a:cubicBezTo>
                <a:lnTo>
                  <a:pt x="1062601" y="6295730"/>
                </a:lnTo>
                <a:lnTo>
                  <a:pt x="964991" y="6305909"/>
                </a:lnTo>
                <a:cubicBezTo>
                  <a:pt x="833250" y="6307778"/>
                  <a:pt x="714190" y="6280255"/>
                  <a:pt x="603122" y="6291711"/>
                </a:cubicBezTo>
                <a:cubicBezTo>
                  <a:pt x="455032" y="6306986"/>
                  <a:pt x="261206" y="6260346"/>
                  <a:pt x="30143" y="6291711"/>
                </a:cubicBezTo>
                <a:cubicBezTo>
                  <a:pt x="-1198" y="6167281"/>
                  <a:pt x="7291" y="6044138"/>
                  <a:pt x="19371" y="5934598"/>
                </a:cubicBezTo>
                <a:lnTo>
                  <a:pt x="33559" y="5801663"/>
                </a:lnTo>
                <a:lnTo>
                  <a:pt x="30143" y="5784485"/>
                </a:lnTo>
                <a:cubicBezTo>
                  <a:pt x="7257" y="5691455"/>
                  <a:pt x="7506" y="5585492"/>
                  <a:pt x="13352" y="5476692"/>
                </a:cubicBezTo>
                <a:lnTo>
                  <a:pt x="21882" y="5346809"/>
                </a:lnTo>
                <a:lnTo>
                  <a:pt x="22064" y="5339439"/>
                </a:lnTo>
                <a:lnTo>
                  <a:pt x="29601" y="5166357"/>
                </a:lnTo>
                <a:lnTo>
                  <a:pt x="30143" y="5151877"/>
                </a:lnTo>
                <a:cubicBezTo>
                  <a:pt x="30018" y="5125783"/>
                  <a:pt x="30111" y="5102484"/>
                  <a:pt x="30346" y="5081409"/>
                </a:cubicBezTo>
                <a:lnTo>
                  <a:pt x="30433" y="5076663"/>
                </a:lnTo>
                <a:lnTo>
                  <a:pt x="30143" y="4963804"/>
                </a:lnTo>
                <a:cubicBezTo>
                  <a:pt x="27040" y="4910138"/>
                  <a:pt x="27067" y="4856021"/>
                  <a:pt x="28459" y="4800989"/>
                </a:cubicBezTo>
                <a:lnTo>
                  <a:pt x="30399" y="4750796"/>
                </a:lnTo>
                <a:lnTo>
                  <a:pt x="31514" y="4666872"/>
                </a:lnTo>
                <a:lnTo>
                  <a:pt x="34697" y="4639551"/>
                </a:lnTo>
                <a:lnTo>
                  <a:pt x="34963" y="4632686"/>
                </a:lnTo>
                <a:cubicBezTo>
                  <a:pt x="37318" y="4575362"/>
                  <a:pt x="39271" y="4516661"/>
                  <a:pt x="39056" y="4456118"/>
                </a:cubicBezTo>
                <a:lnTo>
                  <a:pt x="36996" y="4412759"/>
                </a:lnTo>
                <a:lnTo>
                  <a:pt x="30143" y="4388188"/>
                </a:lnTo>
                <a:cubicBezTo>
                  <a:pt x="7389" y="4328002"/>
                  <a:pt x="11492" y="4256950"/>
                  <a:pt x="19232" y="4188739"/>
                </a:cubicBezTo>
                <a:lnTo>
                  <a:pt x="23985" y="4147809"/>
                </a:lnTo>
                <a:lnTo>
                  <a:pt x="23690" y="4087290"/>
                </a:lnTo>
                <a:lnTo>
                  <a:pt x="29097" y="3984687"/>
                </a:lnTo>
                <a:lnTo>
                  <a:pt x="28035" y="3962690"/>
                </a:lnTo>
                <a:cubicBezTo>
                  <a:pt x="28525" y="3945828"/>
                  <a:pt x="30052" y="3926691"/>
                  <a:pt x="32148" y="3905387"/>
                </a:cubicBezTo>
                <a:lnTo>
                  <a:pt x="34754" y="3881032"/>
                </a:lnTo>
                <a:lnTo>
                  <a:pt x="39206" y="3802233"/>
                </a:lnTo>
                <a:cubicBezTo>
                  <a:pt x="39778" y="3763353"/>
                  <a:pt x="37619" y="3728800"/>
                  <a:pt x="30143" y="3698588"/>
                </a:cubicBezTo>
                <a:cubicBezTo>
                  <a:pt x="7714" y="3607954"/>
                  <a:pt x="33117" y="3482508"/>
                  <a:pt x="36579" y="3365983"/>
                </a:cubicBezTo>
                <a:lnTo>
                  <a:pt x="36510" y="3356621"/>
                </a:lnTo>
                <a:lnTo>
                  <a:pt x="30143" y="3311044"/>
                </a:lnTo>
                <a:cubicBezTo>
                  <a:pt x="14271" y="3224157"/>
                  <a:pt x="11445" y="3149243"/>
                  <a:pt x="14856" y="3082749"/>
                </a:cubicBezTo>
                <a:lnTo>
                  <a:pt x="22229" y="3005366"/>
                </a:lnTo>
                <a:lnTo>
                  <a:pt x="27244" y="2895198"/>
                </a:lnTo>
                <a:cubicBezTo>
                  <a:pt x="29143" y="2848776"/>
                  <a:pt x="30527" y="2799531"/>
                  <a:pt x="30143" y="2746826"/>
                </a:cubicBezTo>
                <a:lnTo>
                  <a:pt x="36784" y="2638240"/>
                </a:lnTo>
                <a:lnTo>
                  <a:pt x="30143" y="2615745"/>
                </a:lnTo>
                <a:cubicBezTo>
                  <a:pt x="-20952" y="2495890"/>
                  <a:pt x="17898" y="2340273"/>
                  <a:pt x="37923" y="2201958"/>
                </a:cubicBezTo>
                <a:lnTo>
                  <a:pt x="42734" y="2158379"/>
                </a:lnTo>
                <a:lnTo>
                  <a:pt x="30143" y="2114218"/>
                </a:lnTo>
                <a:cubicBezTo>
                  <a:pt x="2269" y="2040950"/>
                  <a:pt x="-2735" y="1972014"/>
                  <a:pt x="1162" y="1906697"/>
                </a:cubicBezTo>
                <a:lnTo>
                  <a:pt x="6289" y="1854885"/>
                </a:lnTo>
                <a:lnTo>
                  <a:pt x="8053" y="1809168"/>
                </a:lnTo>
                <a:cubicBezTo>
                  <a:pt x="9832" y="1790244"/>
                  <a:pt x="12470" y="1771472"/>
                  <a:pt x="15415" y="1752867"/>
                </a:cubicBezTo>
                <a:lnTo>
                  <a:pt x="30925" y="1652561"/>
                </a:lnTo>
                <a:lnTo>
                  <a:pt x="30143" y="1606992"/>
                </a:lnTo>
                <a:cubicBezTo>
                  <a:pt x="28397" y="1588584"/>
                  <a:pt x="27931" y="1568665"/>
                  <a:pt x="28348" y="1547550"/>
                </a:cubicBezTo>
                <a:lnTo>
                  <a:pt x="29206" y="1531212"/>
                </a:lnTo>
                <a:lnTo>
                  <a:pt x="23637" y="1487282"/>
                </a:lnTo>
                <a:cubicBezTo>
                  <a:pt x="16479" y="1367166"/>
                  <a:pt x="59638" y="1246041"/>
                  <a:pt x="30143" y="1156757"/>
                </a:cubicBezTo>
                <a:cubicBezTo>
                  <a:pt x="21716" y="1131248"/>
                  <a:pt x="18318" y="1090735"/>
                  <a:pt x="17757" y="1041370"/>
                </a:cubicBezTo>
                <a:lnTo>
                  <a:pt x="18463" y="985697"/>
                </a:lnTo>
                <a:lnTo>
                  <a:pt x="16239" y="975915"/>
                </a:lnTo>
                <a:cubicBezTo>
                  <a:pt x="13541" y="957312"/>
                  <a:pt x="12597" y="940330"/>
                  <a:pt x="12862" y="924477"/>
                </a:cubicBezTo>
                <a:lnTo>
                  <a:pt x="23640" y="845857"/>
                </a:lnTo>
                <a:lnTo>
                  <a:pt x="30907" y="688163"/>
                </a:lnTo>
                <a:lnTo>
                  <a:pt x="31375" y="662715"/>
                </a:lnTo>
                <a:lnTo>
                  <a:pt x="30143" y="655230"/>
                </a:lnTo>
                <a:cubicBezTo>
                  <a:pt x="20345" y="615334"/>
                  <a:pt x="17924" y="569960"/>
                  <a:pt x="19185" y="520814"/>
                </a:cubicBezTo>
                <a:lnTo>
                  <a:pt x="26662" y="415314"/>
                </a:lnTo>
                <a:lnTo>
                  <a:pt x="25635" y="383217"/>
                </a:lnTo>
                <a:cubicBezTo>
                  <a:pt x="25461" y="243905"/>
                  <a:pt x="35455" y="113017"/>
                  <a:pt x="30143" y="22622"/>
                </a:cubicBezTo>
                <a:cubicBezTo>
                  <a:pt x="90096" y="13526"/>
                  <a:pt x="146841" y="12585"/>
                  <a:pt x="200495" y="15390"/>
                </a:cubicBezTo>
                <a:lnTo>
                  <a:pt x="324102" y="27794"/>
                </a:lnTo>
                <a:lnTo>
                  <a:pt x="329634" y="27979"/>
                </a:lnTo>
                <a:cubicBezTo>
                  <a:pt x="398332" y="30204"/>
                  <a:pt x="468106" y="31425"/>
                  <a:pt x="551798" y="27886"/>
                </a:cubicBezTo>
                <a:lnTo>
                  <a:pt x="592464" y="25476"/>
                </a:lnTo>
                <a:lnTo>
                  <a:pt x="603122" y="22622"/>
                </a:lnTo>
                <a:cubicBezTo>
                  <a:pt x="639294" y="8191"/>
                  <a:pt x="679641" y="1916"/>
                  <a:pt x="723201" y="386"/>
                </a:cubicBezTo>
                <a:close/>
              </a:path>
            </a:pathLst>
          </a:custGeom>
        </p:spPr>
      </p:pic>
      <p:sp>
        <p:nvSpPr>
          <p:cNvPr id="3" name="Text Placeholder 2">
            <a:extLst>
              <a:ext uri="{FF2B5EF4-FFF2-40B4-BE49-F238E27FC236}">
                <a16:creationId xmlns:a16="http://schemas.microsoft.com/office/drawing/2014/main" id="{95467BF1-4A18-BAC8-E35C-739B7152B26A}"/>
              </a:ext>
            </a:extLst>
          </p:cNvPr>
          <p:cNvSpPr>
            <a:spLocks noGrp="1"/>
          </p:cNvSpPr>
          <p:nvPr>
            <p:ph type="body" sz="quarter" idx="15"/>
          </p:nvPr>
        </p:nvSpPr>
        <p:spPr>
          <a:xfrm>
            <a:off x="4905955" y="2071316"/>
            <a:ext cx="6713552" cy="4114800"/>
          </a:xfrm>
        </p:spPr>
        <p:txBody>
          <a:bodyPr vert="horz" lIns="91440" tIns="45720" rIns="91440" bIns="45720" rtlCol="0" anchor="t">
            <a:normAutofit fontScale="92500" lnSpcReduction="20000"/>
          </a:bodyPr>
          <a:lstStyle/>
          <a:p>
            <a:pPr algn="l"/>
            <a:r>
              <a:rPr lang="en-US" b="1" dirty="0">
                <a:solidFill>
                  <a:schemeClr val="tx1"/>
                </a:solidFill>
              </a:rPr>
              <a:t>                      Advertising  our unique services at</a:t>
            </a:r>
            <a:r>
              <a:rPr lang="en-US" dirty="0">
                <a:solidFill>
                  <a:schemeClr val="tx1"/>
                </a:solidFill>
              </a:rPr>
              <a:t>:</a:t>
            </a:r>
          </a:p>
          <a:p>
            <a:pPr indent="-228600" algn="l">
              <a:buFont typeface="Arial" panose="020B0604020202020204" pitchFamily="34" charset="0"/>
              <a:buChar char="•"/>
            </a:pPr>
            <a:r>
              <a:rPr lang="en-US" b="1" dirty="0">
                <a:solidFill>
                  <a:schemeClr val="tx1"/>
                </a:solidFill>
                <a:latin typeface="+mj-lt"/>
              </a:rPr>
              <a:t>www.yourdreamwedding.uk</a:t>
            </a:r>
          </a:p>
          <a:p>
            <a:pPr indent="-228600" algn="l">
              <a:buFont typeface="Arial" panose="020B0604020202020204" pitchFamily="34" charset="0"/>
              <a:buChar char="•"/>
            </a:pPr>
            <a:r>
              <a:rPr lang="en-US" b="1" dirty="0">
                <a:solidFill>
                  <a:schemeClr val="tx1"/>
                </a:solidFill>
                <a:latin typeface="+mj-lt"/>
              </a:rPr>
              <a:t>Facebook and Instagram page: your dream wedding</a:t>
            </a:r>
          </a:p>
          <a:p>
            <a:pPr indent="-228600" algn="l">
              <a:buFont typeface="Arial" panose="020B0604020202020204" pitchFamily="34" charset="0"/>
              <a:buChar char="•"/>
            </a:pPr>
            <a:r>
              <a:rPr lang="en-US" b="1" dirty="0">
                <a:solidFill>
                  <a:schemeClr val="tx1"/>
                </a:solidFill>
                <a:latin typeface="+mj-lt"/>
              </a:rPr>
              <a:t>E-mail: yourdreamwedding@gmail.com</a:t>
            </a:r>
          </a:p>
          <a:p>
            <a:pPr indent="-228600" algn="l">
              <a:buFont typeface="Arial" panose="020B0604020202020204" pitchFamily="34" charset="0"/>
              <a:buChar char="•"/>
            </a:pPr>
            <a:r>
              <a:rPr lang="en-US" b="1" dirty="0">
                <a:solidFill>
                  <a:schemeClr val="tx1"/>
                </a:solidFill>
                <a:latin typeface="+mj-lt"/>
              </a:rPr>
              <a:t>Phone: 056567756</a:t>
            </a:r>
          </a:p>
          <a:p>
            <a:pPr indent="-228600" algn="l">
              <a:buFont typeface="Arial" panose="020B0604020202020204" pitchFamily="34" charset="0"/>
              <a:buChar char="•"/>
            </a:pPr>
            <a:r>
              <a:rPr lang="en-US" b="1" dirty="0">
                <a:solidFill>
                  <a:schemeClr val="tx1"/>
                </a:solidFill>
                <a:latin typeface="+mj-lt"/>
              </a:rPr>
              <a:t>Office: Birmingham, </a:t>
            </a:r>
            <a:r>
              <a:rPr lang="en-US" b="1" dirty="0" err="1">
                <a:solidFill>
                  <a:schemeClr val="tx1"/>
                </a:solidFill>
                <a:latin typeface="+mj-lt"/>
              </a:rPr>
              <a:t>Solihul</a:t>
            </a:r>
            <a:r>
              <a:rPr lang="en-US" b="1" dirty="0">
                <a:solidFill>
                  <a:schemeClr val="tx1"/>
                </a:solidFill>
                <a:latin typeface="+mj-lt"/>
              </a:rPr>
              <a:t>, Newtown Road 12</a:t>
            </a:r>
          </a:p>
          <a:p>
            <a:pPr indent="-228600" algn="l">
              <a:buFont typeface="Arial" panose="020B0604020202020204" pitchFamily="34" charset="0"/>
              <a:buChar char="•"/>
            </a:pPr>
            <a:endParaRPr lang="en-US" dirty="0">
              <a:solidFill>
                <a:schemeClr val="tx1"/>
              </a:solidFill>
            </a:endParaRPr>
          </a:p>
        </p:txBody>
      </p:sp>
    </p:spTree>
    <p:extLst>
      <p:ext uri="{BB962C8B-B14F-4D97-AF65-F5344CB8AC3E}">
        <p14:creationId xmlns:p14="http://schemas.microsoft.com/office/powerpoint/2010/main" val="4290313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3">
                                            <p:txEl>
                                              <p:pRg st="0" end="0"/>
                                            </p:txEl>
                                          </p:spTgt>
                                        </p:tgtEl>
                                      </p:cBhvr>
                                    </p:animEffect>
                                    <p:animScale>
                                      <p:cBhvr>
                                        <p:cTn id="7" dur="250" autoRev="1" fill="hold"/>
                                        <p:tgtEl>
                                          <p:spTgt spid="3">
                                            <p:txEl>
                                              <p:pRg st="0" end="0"/>
                                            </p:txEl>
                                          </p:spTgt>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26" presetClass="emph" presetSubtype="0" fill="hold" grpId="0" nodeType="clickEffect">
                                  <p:stCondLst>
                                    <p:cond delay="0"/>
                                  </p:stCondLst>
                                  <p:childTnLst>
                                    <p:animEffect transition="out" filter="fade">
                                      <p:cBhvr>
                                        <p:cTn id="11" dur="500" tmFilter="0, 0; .2, .5; .8, .5; 1, 0"/>
                                        <p:tgtEl>
                                          <p:spTgt spid="3">
                                            <p:txEl>
                                              <p:pRg st="1" end="1"/>
                                            </p:txEl>
                                          </p:spTgt>
                                        </p:tgtEl>
                                      </p:cBhvr>
                                    </p:animEffect>
                                    <p:animScale>
                                      <p:cBhvr>
                                        <p:cTn id="12" dur="250" autoRev="1" fill="hold"/>
                                        <p:tgtEl>
                                          <p:spTgt spid="3">
                                            <p:txEl>
                                              <p:pRg st="1" end="1"/>
                                            </p:txEl>
                                          </p:spTgt>
                                        </p:tgtEl>
                                      </p:cBhvr>
                                      <p:by x="105000" y="105000"/>
                                    </p:animScale>
                                  </p:childTnLst>
                                </p:cTn>
                              </p:par>
                            </p:childTnLst>
                          </p:cTn>
                        </p:par>
                      </p:childTnLst>
                    </p:cTn>
                  </p:par>
                  <p:par>
                    <p:cTn id="13" fill="hold">
                      <p:stCondLst>
                        <p:cond delay="indefinite"/>
                      </p:stCondLst>
                      <p:childTnLst>
                        <p:par>
                          <p:cTn id="14" fill="hold">
                            <p:stCondLst>
                              <p:cond delay="0"/>
                            </p:stCondLst>
                            <p:childTnLst>
                              <p:par>
                                <p:cTn id="15" presetID="26" presetClass="emph" presetSubtype="0" fill="hold" grpId="0" nodeType="clickEffect">
                                  <p:stCondLst>
                                    <p:cond delay="0"/>
                                  </p:stCondLst>
                                  <p:childTnLst>
                                    <p:animEffect transition="out" filter="fade">
                                      <p:cBhvr>
                                        <p:cTn id="16" dur="500" tmFilter="0, 0; .2, .5; .8, .5; 1, 0"/>
                                        <p:tgtEl>
                                          <p:spTgt spid="3">
                                            <p:txEl>
                                              <p:pRg st="2" end="2"/>
                                            </p:txEl>
                                          </p:spTgt>
                                        </p:tgtEl>
                                      </p:cBhvr>
                                    </p:animEffect>
                                    <p:animScale>
                                      <p:cBhvr>
                                        <p:cTn id="17" dur="250" autoRev="1" fill="hold"/>
                                        <p:tgtEl>
                                          <p:spTgt spid="3">
                                            <p:txEl>
                                              <p:pRg st="2" end="2"/>
                                            </p:txEl>
                                          </p:spTgt>
                                        </p:tgtEl>
                                      </p:cBhvr>
                                      <p:by x="105000" y="105000"/>
                                    </p:animScale>
                                  </p:childTnLst>
                                </p:cTn>
                              </p:par>
                            </p:childTnLst>
                          </p:cTn>
                        </p:par>
                      </p:childTnLst>
                    </p:cTn>
                  </p:par>
                  <p:par>
                    <p:cTn id="18" fill="hold">
                      <p:stCondLst>
                        <p:cond delay="indefinite"/>
                      </p:stCondLst>
                      <p:childTnLst>
                        <p:par>
                          <p:cTn id="19" fill="hold">
                            <p:stCondLst>
                              <p:cond delay="0"/>
                            </p:stCondLst>
                            <p:childTnLst>
                              <p:par>
                                <p:cTn id="20" presetID="26" presetClass="emph" presetSubtype="0" fill="hold" grpId="0" nodeType="clickEffect">
                                  <p:stCondLst>
                                    <p:cond delay="0"/>
                                  </p:stCondLst>
                                  <p:childTnLst>
                                    <p:animEffect transition="out" filter="fade">
                                      <p:cBhvr>
                                        <p:cTn id="21" dur="500" tmFilter="0, 0; .2, .5; .8, .5; 1, 0"/>
                                        <p:tgtEl>
                                          <p:spTgt spid="3">
                                            <p:txEl>
                                              <p:pRg st="3" end="3"/>
                                            </p:txEl>
                                          </p:spTgt>
                                        </p:tgtEl>
                                      </p:cBhvr>
                                    </p:animEffect>
                                    <p:animScale>
                                      <p:cBhvr>
                                        <p:cTn id="22" dur="250" autoRev="1" fill="hold"/>
                                        <p:tgtEl>
                                          <p:spTgt spid="3">
                                            <p:txEl>
                                              <p:pRg st="3" end="3"/>
                                            </p:txEl>
                                          </p:spTgt>
                                        </p:tgtEl>
                                      </p:cBhvr>
                                      <p:by x="105000" y="105000"/>
                                    </p:animScale>
                                  </p:childTnLst>
                                </p:cTn>
                              </p:par>
                            </p:childTnLst>
                          </p:cTn>
                        </p:par>
                      </p:childTnLst>
                    </p:cTn>
                  </p:par>
                  <p:par>
                    <p:cTn id="23" fill="hold">
                      <p:stCondLst>
                        <p:cond delay="indefinite"/>
                      </p:stCondLst>
                      <p:childTnLst>
                        <p:par>
                          <p:cTn id="24" fill="hold">
                            <p:stCondLst>
                              <p:cond delay="0"/>
                            </p:stCondLst>
                            <p:childTnLst>
                              <p:par>
                                <p:cTn id="25" presetID="26" presetClass="emph" presetSubtype="0" fill="hold" grpId="0" nodeType="clickEffect">
                                  <p:stCondLst>
                                    <p:cond delay="0"/>
                                  </p:stCondLst>
                                  <p:childTnLst>
                                    <p:animEffect transition="out" filter="fade">
                                      <p:cBhvr>
                                        <p:cTn id="26" dur="500" tmFilter="0, 0; .2, .5; .8, .5; 1, 0"/>
                                        <p:tgtEl>
                                          <p:spTgt spid="3">
                                            <p:txEl>
                                              <p:pRg st="4" end="4"/>
                                            </p:txEl>
                                          </p:spTgt>
                                        </p:tgtEl>
                                      </p:cBhvr>
                                    </p:animEffect>
                                    <p:animScale>
                                      <p:cBhvr>
                                        <p:cTn id="27" dur="250" autoRev="1" fill="hold"/>
                                        <p:tgtEl>
                                          <p:spTgt spid="3">
                                            <p:txEl>
                                              <p:pRg st="4" end="4"/>
                                            </p:txEl>
                                          </p:spTgt>
                                        </p:tgtEl>
                                      </p:cBhvr>
                                      <p:by x="105000" y="105000"/>
                                    </p:animScale>
                                  </p:childTnLst>
                                </p:cTn>
                              </p:par>
                            </p:childTnLst>
                          </p:cTn>
                        </p:par>
                      </p:childTnLst>
                    </p:cTn>
                  </p:par>
                  <p:par>
                    <p:cTn id="28" fill="hold">
                      <p:stCondLst>
                        <p:cond delay="indefinite"/>
                      </p:stCondLst>
                      <p:childTnLst>
                        <p:par>
                          <p:cTn id="29" fill="hold">
                            <p:stCondLst>
                              <p:cond delay="0"/>
                            </p:stCondLst>
                            <p:childTnLst>
                              <p:par>
                                <p:cTn id="30" presetID="26" presetClass="emph" presetSubtype="0" fill="hold" grpId="0" nodeType="clickEffect">
                                  <p:stCondLst>
                                    <p:cond delay="0"/>
                                  </p:stCondLst>
                                  <p:childTnLst>
                                    <p:animEffect transition="out" filter="fade">
                                      <p:cBhvr>
                                        <p:cTn id="31" dur="500" tmFilter="0, 0; .2, .5; .8, .5; 1, 0"/>
                                        <p:tgtEl>
                                          <p:spTgt spid="3">
                                            <p:txEl>
                                              <p:pRg st="5" end="5"/>
                                            </p:txEl>
                                          </p:spTgt>
                                        </p:tgtEl>
                                      </p:cBhvr>
                                    </p:animEffect>
                                    <p:animScale>
                                      <p:cBhvr>
                                        <p:cTn id="32" dur="250" autoRev="1" fill="hold"/>
                                        <p:tgtEl>
                                          <p:spTgt spid="3">
                                            <p:txEl>
                                              <p:pRg st="5" end="5"/>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0" name="Rectangle 1032">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0C0323F-1C31-5F7F-A8F9-BB10E80C7D9C}"/>
              </a:ext>
            </a:extLst>
          </p:cNvPr>
          <p:cNvSpPr>
            <a:spLocks noGrp="1"/>
          </p:cNvSpPr>
          <p:nvPr>
            <p:ph type="title"/>
          </p:nvPr>
        </p:nvSpPr>
        <p:spPr>
          <a:xfrm>
            <a:off x="576072" y="238539"/>
            <a:ext cx="11018520" cy="1434415"/>
          </a:xfrm>
        </p:spPr>
        <p:txBody>
          <a:bodyPr anchor="b">
            <a:normAutofit/>
          </a:bodyPr>
          <a:lstStyle/>
          <a:p>
            <a:r>
              <a:rPr lang="en-GB" sz="7200"/>
              <a:t>Management team </a:t>
            </a:r>
          </a:p>
        </p:txBody>
      </p:sp>
      <p:sp>
        <p:nvSpPr>
          <p:cNvPr id="1032" name="Rectangle 6">
            <a:extLst>
              <a:ext uri="{FF2B5EF4-FFF2-40B4-BE49-F238E27FC236}">
                <a16:creationId xmlns:a16="http://schemas.microsoft.com/office/drawing/2014/main" id="{3CE8AF5E-D374-4CF1-90CC-35CF73B81C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6072" y="1817073"/>
            <a:ext cx="11018520" cy="18288"/>
          </a:xfrm>
          <a:custGeom>
            <a:avLst/>
            <a:gdLst>
              <a:gd name="connsiteX0" fmla="*/ 0 w 11018520"/>
              <a:gd name="connsiteY0" fmla="*/ 0 h 18288"/>
              <a:gd name="connsiteX1" fmla="*/ 468287 w 11018520"/>
              <a:gd name="connsiteY1" fmla="*/ 0 h 18288"/>
              <a:gd name="connsiteX2" fmla="*/ 1156945 w 11018520"/>
              <a:gd name="connsiteY2" fmla="*/ 0 h 18288"/>
              <a:gd name="connsiteX3" fmla="*/ 1955787 w 11018520"/>
              <a:gd name="connsiteY3" fmla="*/ 0 h 18288"/>
              <a:gd name="connsiteX4" fmla="*/ 2313889 w 11018520"/>
              <a:gd name="connsiteY4" fmla="*/ 0 h 18288"/>
              <a:gd name="connsiteX5" fmla="*/ 2671991 w 11018520"/>
              <a:gd name="connsiteY5" fmla="*/ 0 h 18288"/>
              <a:gd name="connsiteX6" fmla="*/ 3581019 w 11018520"/>
              <a:gd name="connsiteY6" fmla="*/ 0 h 18288"/>
              <a:gd name="connsiteX7" fmla="*/ 4269677 w 11018520"/>
              <a:gd name="connsiteY7" fmla="*/ 0 h 18288"/>
              <a:gd name="connsiteX8" fmla="*/ 4627778 w 11018520"/>
              <a:gd name="connsiteY8" fmla="*/ 0 h 18288"/>
              <a:gd name="connsiteX9" fmla="*/ 5316436 w 11018520"/>
              <a:gd name="connsiteY9" fmla="*/ 0 h 18288"/>
              <a:gd name="connsiteX10" fmla="*/ 6225464 w 11018520"/>
              <a:gd name="connsiteY10" fmla="*/ 0 h 18288"/>
              <a:gd name="connsiteX11" fmla="*/ 6803936 w 11018520"/>
              <a:gd name="connsiteY11" fmla="*/ 0 h 18288"/>
              <a:gd name="connsiteX12" fmla="*/ 7382408 w 11018520"/>
              <a:gd name="connsiteY12" fmla="*/ 0 h 18288"/>
              <a:gd name="connsiteX13" fmla="*/ 8071066 w 11018520"/>
              <a:gd name="connsiteY13" fmla="*/ 0 h 18288"/>
              <a:gd name="connsiteX14" fmla="*/ 8869909 w 11018520"/>
              <a:gd name="connsiteY14" fmla="*/ 0 h 18288"/>
              <a:gd name="connsiteX15" fmla="*/ 9668751 w 11018520"/>
              <a:gd name="connsiteY15" fmla="*/ 0 h 18288"/>
              <a:gd name="connsiteX16" fmla="*/ 11018520 w 11018520"/>
              <a:gd name="connsiteY16" fmla="*/ 0 h 18288"/>
              <a:gd name="connsiteX17" fmla="*/ 11018520 w 11018520"/>
              <a:gd name="connsiteY17" fmla="*/ 18288 h 18288"/>
              <a:gd name="connsiteX18" fmla="*/ 10550233 w 11018520"/>
              <a:gd name="connsiteY18" fmla="*/ 18288 h 18288"/>
              <a:gd name="connsiteX19" fmla="*/ 9641205 w 11018520"/>
              <a:gd name="connsiteY19" fmla="*/ 18288 h 18288"/>
              <a:gd name="connsiteX20" fmla="*/ 8952548 w 11018520"/>
              <a:gd name="connsiteY20" fmla="*/ 18288 h 18288"/>
              <a:gd name="connsiteX21" fmla="*/ 8594446 w 11018520"/>
              <a:gd name="connsiteY21" fmla="*/ 18288 h 18288"/>
              <a:gd name="connsiteX22" fmla="*/ 7905788 w 11018520"/>
              <a:gd name="connsiteY22" fmla="*/ 18288 h 18288"/>
              <a:gd name="connsiteX23" fmla="*/ 7327316 w 11018520"/>
              <a:gd name="connsiteY23" fmla="*/ 18288 h 18288"/>
              <a:gd name="connsiteX24" fmla="*/ 6748844 w 11018520"/>
              <a:gd name="connsiteY24" fmla="*/ 18288 h 18288"/>
              <a:gd name="connsiteX25" fmla="*/ 6170371 w 11018520"/>
              <a:gd name="connsiteY25" fmla="*/ 18288 h 18288"/>
              <a:gd name="connsiteX26" fmla="*/ 5591899 w 11018520"/>
              <a:gd name="connsiteY26" fmla="*/ 18288 h 18288"/>
              <a:gd name="connsiteX27" fmla="*/ 4793056 w 11018520"/>
              <a:gd name="connsiteY27" fmla="*/ 18288 h 18288"/>
              <a:gd name="connsiteX28" fmla="*/ 4104399 w 11018520"/>
              <a:gd name="connsiteY28" fmla="*/ 18288 h 18288"/>
              <a:gd name="connsiteX29" fmla="*/ 3746297 w 11018520"/>
              <a:gd name="connsiteY29" fmla="*/ 18288 h 18288"/>
              <a:gd name="connsiteX30" fmla="*/ 3167825 w 11018520"/>
              <a:gd name="connsiteY30" fmla="*/ 18288 h 18288"/>
              <a:gd name="connsiteX31" fmla="*/ 2368982 w 11018520"/>
              <a:gd name="connsiteY31" fmla="*/ 18288 h 18288"/>
              <a:gd name="connsiteX32" fmla="*/ 1900695 w 11018520"/>
              <a:gd name="connsiteY32" fmla="*/ 18288 h 18288"/>
              <a:gd name="connsiteX33" fmla="*/ 991667 w 11018520"/>
              <a:gd name="connsiteY33" fmla="*/ 18288 h 18288"/>
              <a:gd name="connsiteX34" fmla="*/ 0 w 11018520"/>
              <a:gd name="connsiteY34" fmla="*/ 18288 h 18288"/>
              <a:gd name="connsiteX35" fmla="*/ 0 w 11018520"/>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1018520" h="18288" fill="none" extrusionOk="0">
                <a:moveTo>
                  <a:pt x="0" y="0"/>
                </a:moveTo>
                <a:cubicBezTo>
                  <a:pt x="176840" y="19448"/>
                  <a:pt x="369510" y="1686"/>
                  <a:pt x="468287" y="0"/>
                </a:cubicBezTo>
                <a:cubicBezTo>
                  <a:pt x="567064" y="-1686"/>
                  <a:pt x="844925" y="28710"/>
                  <a:pt x="1156945" y="0"/>
                </a:cubicBezTo>
                <a:cubicBezTo>
                  <a:pt x="1468965" y="-28710"/>
                  <a:pt x="1755775" y="35306"/>
                  <a:pt x="1955787" y="0"/>
                </a:cubicBezTo>
                <a:cubicBezTo>
                  <a:pt x="2155799" y="-35306"/>
                  <a:pt x="2224532" y="-16632"/>
                  <a:pt x="2313889" y="0"/>
                </a:cubicBezTo>
                <a:cubicBezTo>
                  <a:pt x="2403246" y="16632"/>
                  <a:pt x="2494050" y="6083"/>
                  <a:pt x="2671991" y="0"/>
                </a:cubicBezTo>
                <a:cubicBezTo>
                  <a:pt x="2849932" y="-6083"/>
                  <a:pt x="3354152" y="34614"/>
                  <a:pt x="3581019" y="0"/>
                </a:cubicBezTo>
                <a:cubicBezTo>
                  <a:pt x="3807886" y="-34614"/>
                  <a:pt x="4022451" y="14254"/>
                  <a:pt x="4269677" y="0"/>
                </a:cubicBezTo>
                <a:cubicBezTo>
                  <a:pt x="4516903" y="-14254"/>
                  <a:pt x="4514495" y="-13291"/>
                  <a:pt x="4627778" y="0"/>
                </a:cubicBezTo>
                <a:cubicBezTo>
                  <a:pt x="4741061" y="13291"/>
                  <a:pt x="5120758" y="-22660"/>
                  <a:pt x="5316436" y="0"/>
                </a:cubicBezTo>
                <a:cubicBezTo>
                  <a:pt x="5512114" y="22660"/>
                  <a:pt x="5812155" y="-9513"/>
                  <a:pt x="6225464" y="0"/>
                </a:cubicBezTo>
                <a:cubicBezTo>
                  <a:pt x="6638773" y="9513"/>
                  <a:pt x="6545417" y="2479"/>
                  <a:pt x="6803936" y="0"/>
                </a:cubicBezTo>
                <a:cubicBezTo>
                  <a:pt x="7062455" y="-2479"/>
                  <a:pt x="7245098" y="-20209"/>
                  <a:pt x="7382408" y="0"/>
                </a:cubicBezTo>
                <a:cubicBezTo>
                  <a:pt x="7519718" y="20209"/>
                  <a:pt x="7801947" y="19736"/>
                  <a:pt x="8071066" y="0"/>
                </a:cubicBezTo>
                <a:cubicBezTo>
                  <a:pt x="8340185" y="-19736"/>
                  <a:pt x="8495312" y="-6666"/>
                  <a:pt x="8869909" y="0"/>
                </a:cubicBezTo>
                <a:cubicBezTo>
                  <a:pt x="9244506" y="6666"/>
                  <a:pt x="9501461" y="-13745"/>
                  <a:pt x="9668751" y="0"/>
                </a:cubicBezTo>
                <a:cubicBezTo>
                  <a:pt x="9836041" y="13745"/>
                  <a:pt x="10607605" y="14143"/>
                  <a:pt x="11018520" y="0"/>
                </a:cubicBezTo>
                <a:cubicBezTo>
                  <a:pt x="11019166" y="4451"/>
                  <a:pt x="11019010" y="9226"/>
                  <a:pt x="11018520" y="18288"/>
                </a:cubicBezTo>
                <a:cubicBezTo>
                  <a:pt x="10834966" y="15274"/>
                  <a:pt x="10754561" y="35250"/>
                  <a:pt x="10550233" y="18288"/>
                </a:cubicBezTo>
                <a:cubicBezTo>
                  <a:pt x="10345905" y="1326"/>
                  <a:pt x="9906342" y="45884"/>
                  <a:pt x="9641205" y="18288"/>
                </a:cubicBezTo>
                <a:cubicBezTo>
                  <a:pt x="9376068" y="-9308"/>
                  <a:pt x="9177188" y="43988"/>
                  <a:pt x="8952548" y="18288"/>
                </a:cubicBezTo>
                <a:cubicBezTo>
                  <a:pt x="8727908" y="-7412"/>
                  <a:pt x="8707007" y="3271"/>
                  <a:pt x="8594446" y="18288"/>
                </a:cubicBezTo>
                <a:cubicBezTo>
                  <a:pt x="8481885" y="33305"/>
                  <a:pt x="8175004" y="35109"/>
                  <a:pt x="7905788" y="18288"/>
                </a:cubicBezTo>
                <a:cubicBezTo>
                  <a:pt x="7636572" y="1467"/>
                  <a:pt x="7535638" y="7399"/>
                  <a:pt x="7327316" y="18288"/>
                </a:cubicBezTo>
                <a:cubicBezTo>
                  <a:pt x="7118994" y="29177"/>
                  <a:pt x="6978247" y="47205"/>
                  <a:pt x="6748844" y="18288"/>
                </a:cubicBezTo>
                <a:cubicBezTo>
                  <a:pt x="6519441" y="-10629"/>
                  <a:pt x="6459241" y="43308"/>
                  <a:pt x="6170371" y="18288"/>
                </a:cubicBezTo>
                <a:cubicBezTo>
                  <a:pt x="5881501" y="-6732"/>
                  <a:pt x="5736201" y="35971"/>
                  <a:pt x="5591899" y="18288"/>
                </a:cubicBezTo>
                <a:cubicBezTo>
                  <a:pt x="5447597" y="605"/>
                  <a:pt x="4990303" y="20409"/>
                  <a:pt x="4793056" y="18288"/>
                </a:cubicBezTo>
                <a:cubicBezTo>
                  <a:pt x="4595809" y="16167"/>
                  <a:pt x="4271723" y="2909"/>
                  <a:pt x="4104399" y="18288"/>
                </a:cubicBezTo>
                <a:cubicBezTo>
                  <a:pt x="3937075" y="33667"/>
                  <a:pt x="3923235" y="10730"/>
                  <a:pt x="3746297" y="18288"/>
                </a:cubicBezTo>
                <a:cubicBezTo>
                  <a:pt x="3569359" y="25846"/>
                  <a:pt x="3351081" y="24702"/>
                  <a:pt x="3167825" y="18288"/>
                </a:cubicBezTo>
                <a:cubicBezTo>
                  <a:pt x="2984569" y="11874"/>
                  <a:pt x="2708033" y="13293"/>
                  <a:pt x="2368982" y="18288"/>
                </a:cubicBezTo>
                <a:cubicBezTo>
                  <a:pt x="2029931" y="23283"/>
                  <a:pt x="2009060" y="37671"/>
                  <a:pt x="1900695" y="18288"/>
                </a:cubicBezTo>
                <a:cubicBezTo>
                  <a:pt x="1792330" y="-1095"/>
                  <a:pt x="1183178" y="9337"/>
                  <a:pt x="991667" y="18288"/>
                </a:cubicBezTo>
                <a:cubicBezTo>
                  <a:pt x="800156" y="27239"/>
                  <a:pt x="375690" y="34110"/>
                  <a:pt x="0" y="18288"/>
                </a:cubicBezTo>
                <a:cubicBezTo>
                  <a:pt x="-213" y="9468"/>
                  <a:pt x="187" y="4459"/>
                  <a:pt x="0" y="0"/>
                </a:cubicBezTo>
                <a:close/>
              </a:path>
              <a:path w="11018520" h="18288" stroke="0" extrusionOk="0">
                <a:moveTo>
                  <a:pt x="0" y="0"/>
                </a:moveTo>
                <a:cubicBezTo>
                  <a:pt x="266588" y="-23405"/>
                  <a:pt x="350503" y="-27031"/>
                  <a:pt x="578472" y="0"/>
                </a:cubicBezTo>
                <a:cubicBezTo>
                  <a:pt x="806441" y="27031"/>
                  <a:pt x="803976" y="13604"/>
                  <a:pt x="936574" y="0"/>
                </a:cubicBezTo>
                <a:cubicBezTo>
                  <a:pt x="1069172" y="-13604"/>
                  <a:pt x="1661335" y="-31902"/>
                  <a:pt x="1845602" y="0"/>
                </a:cubicBezTo>
                <a:cubicBezTo>
                  <a:pt x="2029869" y="31902"/>
                  <a:pt x="2273452" y="17005"/>
                  <a:pt x="2424074" y="0"/>
                </a:cubicBezTo>
                <a:cubicBezTo>
                  <a:pt x="2574696" y="-17005"/>
                  <a:pt x="2790864" y="-28133"/>
                  <a:pt x="3002547" y="0"/>
                </a:cubicBezTo>
                <a:cubicBezTo>
                  <a:pt x="3214230" y="28133"/>
                  <a:pt x="3605033" y="-14934"/>
                  <a:pt x="3911575" y="0"/>
                </a:cubicBezTo>
                <a:cubicBezTo>
                  <a:pt x="4218117" y="14934"/>
                  <a:pt x="4198004" y="3604"/>
                  <a:pt x="4379862" y="0"/>
                </a:cubicBezTo>
                <a:cubicBezTo>
                  <a:pt x="4561720" y="-3604"/>
                  <a:pt x="4941151" y="-37368"/>
                  <a:pt x="5288890" y="0"/>
                </a:cubicBezTo>
                <a:cubicBezTo>
                  <a:pt x="5636629" y="37368"/>
                  <a:pt x="6011513" y="-33898"/>
                  <a:pt x="6197918" y="0"/>
                </a:cubicBezTo>
                <a:cubicBezTo>
                  <a:pt x="6384323" y="33898"/>
                  <a:pt x="6555799" y="11241"/>
                  <a:pt x="6886575" y="0"/>
                </a:cubicBezTo>
                <a:cubicBezTo>
                  <a:pt x="7217351" y="-11241"/>
                  <a:pt x="7604472" y="-44614"/>
                  <a:pt x="7795603" y="0"/>
                </a:cubicBezTo>
                <a:cubicBezTo>
                  <a:pt x="7986734" y="44614"/>
                  <a:pt x="8098870" y="-11086"/>
                  <a:pt x="8374075" y="0"/>
                </a:cubicBezTo>
                <a:cubicBezTo>
                  <a:pt x="8649280" y="11086"/>
                  <a:pt x="8701749" y="-25020"/>
                  <a:pt x="8952548" y="0"/>
                </a:cubicBezTo>
                <a:cubicBezTo>
                  <a:pt x="9203347" y="25020"/>
                  <a:pt x="9519297" y="4274"/>
                  <a:pt x="9751390" y="0"/>
                </a:cubicBezTo>
                <a:cubicBezTo>
                  <a:pt x="9983483" y="-4274"/>
                  <a:pt x="10169881" y="16480"/>
                  <a:pt x="10329863" y="0"/>
                </a:cubicBezTo>
                <a:cubicBezTo>
                  <a:pt x="10489845" y="-16480"/>
                  <a:pt x="10750941" y="-9727"/>
                  <a:pt x="11018520" y="0"/>
                </a:cubicBezTo>
                <a:cubicBezTo>
                  <a:pt x="11018113" y="8690"/>
                  <a:pt x="11018366" y="14141"/>
                  <a:pt x="11018520" y="18288"/>
                </a:cubicBezTo>
                <a:cubicBezTo>
                  <a:pt x="10841176" y="-3597"/>
                  <a:pt x="10399304" y="41504"/>
                  <a:pt x="10219677" y="18288"/>
                </a:cubicBezTo>
                <a:cubicBezTo>
                  <a:pt x="10040050" y="-4928"/>
                  <a:pt x="10030762" y="16144"/>
                  <a:pt x="9861575" y="18288"/>
                </a:cubicBezTo>
                <a:cubicBezTo>
                  <a:pt x="9692388" y="20432"/>
                  <a:pt x="9529439" y="40380"/>
                  <a:pt x="9393288" y="18288"/>
                </a:cubicBezTo>
                <a:cubicBezTo>
                  <a:pt x="9257137" y="-3804"/>
                  <a:pt x="8825003" y="25592"/>
                  <a:pt x="8484260" y="18288"/>
                </a:cubicBezTo>
                <a:cubicBezTo>
                  <a:pt x="8143517" y="10984"/>
                  <a:pt x="8082894" y="45968"/>
                  <a:pt x="7795603" y="18288"/>
                </a:cubicBezTo>
                <a:cubicBezTo>
                  <a:pt x="7508312" y="-9392"/>
                  <a:pt x="7466074" y="19486"/>
                  <a:pt x="7327316" y="18288"/>
                </a:cubicBezTo>
                <a:cubicBezTo>
                  <a:pt x="7188558" y="17090"/>
                  <a:pt x="6869645" y="4657"/>
                  <a:pt x="6638658" y="18288"/>
                </a:cubicBezTo>
                <a:cubicBezTo>
                  <a:pt x="6407671" y="31919"/>
                  <a:pt x="6359238" y="35967"/>
                  <a:pt x="6280556" y="18288"/>
                </a:cubicBezTo>
                <a:cubicBezTo>
                  <a:pt x="6201874" y="609"/>
                  <a:pt x="6041216" y="22404"/>
                  <a:pt x="5922455" y="18288"/>
                </a:cubicBezTo>
                <a:cubicBezTo>
                  <a:pt x="5803694" y="14172"/>
                  <a:pt x="5555521" y="48848"/>
                  <a:pt x="5233797" y="18288"/>
                </a:cubicBezTo>
                <a:cubicBezTo>
                  <a:pt x="4912073" y="-12272"/>
                  <a:pt x="4986440" y="-2740"/>
                  <a:pt x="4765510" y="18288"/>
                </a:cubicBezTo>
                <a:cubicBezTo>
                  <a:pt x="4544580" y="39316"/>
                  <a:pt x="4177715" y="18248"/>
                  <a:pt x="3966667" y="18288"/>
                </a:cubicBezTo>
                <a:cubicBezTo>
                  <a:pt x="3755619" y="18328"/>
                  <a:pt x="3664519" y="22387"/>
                  <a:pt x="3498380" y="18288"/>
                </a:cubicBezTo>
                <a:cubicBezTo>
                  <a:pt x="3332241" y="14189"/>
                  <a:pt x="3065858" y="-7524"/>
                  <a:pt x="2699537" y="18288"/>
                </a:cubicBezTo>
                <a:cubicBezTo>
                  <a:pt x="2333216" y="44100"/>
                  <a:pt x="2505666" y="4650"/>
                  <a:pt x="2341436" y="18288"/>
                </a:cubicBezTo>
                <a:cubicBezTo>
                  <a:pt x="2177206" y="31926"/>
                  <a:pt x="1790164" y="19880"/>
                  <a:pt x="1542593" y="18288"/>
                </a:cubicBezTo>
                <a:cubicBezTo>
                  <a:pt x="1295022" y="16696"/>
                  <a:pt x="1218012" y="39325"/>
                  <a:pt x="1074306" y="18288"/>
                </a:cubicBezTo>
                <a:cubicBezTo>
                  <a:pt x="930600" y="-2749"/>
                  <a:pt x="797266" y="24589"/>
                  <a:pt x="716204" y="18288"/>
                </a:cubicBezTo>
                <a:cubicBezTo>
                  <a:pt x="635142" y="11987"/>
                  <a:pt x="344503" y="41396"/>
                  <a:pt x="0" y="18288"/>
                </a:cubicBezTo>
                <a:cubicBezTo>
                  <a:pt x="-53" y="11301"/>
                  <a:pt x="-649" y="7756"/>
                  <a:pt x="0" y="0"/>
                </a:cubicBezTo>
                <a:close/>
              </a:path>
            </a:pathLst>
          </a:custGeom>
          <a:solidFill>
            <a:srgbClr val="F0F655"/>
          </a:solidFill>
          <a:ln w="38100" cap="rnd">
            <a:solidFill>
              <a:srgbClr val="F0F655"/>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Ten Things New Managers Need To Know">
            <a:extLst>
              <a:ext uri="{FF2B5EF4-FFF2-40B4-BE49-F238E27FC236}">
                <a16:creationId xmlns:a16="http://schemas.microsoft.com/office/drawing/2014/main" id="{923420A8-9409-88E3-461C-927175231B3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6421" r="25476" b="-1"/>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028" name="Content Placeholder 2">
            <a:extLst>
              <a:ext uri="{FF2B5EF4-FFF2-40B4-BE49-F238E27FC236}">
                <a16:creationId xmlns:a16="http://schemas.microsoft.com/office/drawing/2014/main" id="{F4096C10-080F-8A04-2BAD-19E9FA3A6AC4}"/>
              </a:ext>
            </a:extLst>
          </p:cNvPr>
          <p:cNvGraphicFramePr>
            <a:graphicFrameLocks noGrp="1"/>
          </p:cNvGraphicFramePr>
          <p:nvPr>
            <p:ph idx="1"/>
            <p:extLst>
              <p:ext uri="{D42A27DB-BD31-4B8C-83A1-F6EECF244321}">
                <p14:modId xmlns:p14="http://schemas.microsoft.com/office/powerpoint/2010/main" val="731450506"/>
              </p:ext>
            </p:extLst>
          </p:nvPr>
        </p:nvGraphicFramePr>
        <p:xfrm>
          <a:off x="572493" y="2071316"/>
          <a:ext cx="6713552" cy="41191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21836679"/>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63D965-8F0E-D4FE-0054-3AE28B127F16}"/>
              </a:ext>
            </a:extLst>
          </p:cNvPr>
          <p:cNvSpPr>
            <a:spLocks noGrp="1"/>
          </p:cNvSpPr>
          <p:nvPr>
            <p:ph type="title"/>
          </p:nvPr>
        </p:nvSpPr>
        <p:spPr>
          <a:xfrm>
            <a:off x="2323321" y="474823"/>
            <a:ext cx="7313643" cy="990083"/>
          </a:xfrm>
        </p:spPr>
        <p:txBody>
          <a:bodyPr>
            <a:normAutofit/>
          </a:bodyPr>
          <a:lstStyle/>
          <a:p>
            <a:pPr algn="ctr"/>
            <a:r>
              <a:rPr lang="en-GB" b="1" dirty="0">
                <a:solidFill>
                  <a:srgbClr val="262626"/>
                </a:solidFill>
              </a:rPr>
              <a:t>Financial Plan</a:t>
            </a:r>
          </a:p>
        </p:txBody>
      </p:sp>
      <p:graphicFrame>
        <p:nvGraphicFramePr>
          <p:cNvPr id="6" name="Content Placeholder 5">
            <a:extLst>
              <a:ext uri="{FF2B5EF4-FFF2-40B4-BE49-F238E27FC236}">
                <a16:creationId xmlns:a16="http://schemas.microsoft.com/office/drawing/2014/main" id="{93E46BE1-0AAB-CCA6-E65D-9D693F4DDC15}"/>
              </a:ext>
            </a:extLst>
          </p:cNvPr>
          <p:cNvGraphicFramePr>
            <a:graphicFrameLocks noGrp="1"/>
          </p:cNvGraphicFramePr>
          <p:nvPr>
            <p:ph idx="1"/>
            <p:extLst>
              <p:ext uri="{D42A27DB-BD31-4B8C-83A1-F6EECF244321}">
                <p14:modId xmlns:p14="http://schemas.microsoft.com/office/powerpoint/2010/main" val="798390942"/>
              </p:ext>
            </p:extLst>
          </p:nvPr>
        </p:nvGraphicFramePr>
        <p:xfrm>
          <a:off x="867745" y="2623095"/>
          <a:ext cx="10224793" cy="344180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7557742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EBD05D-F352-3FA8-E817-14AA4BF4E658}"/>
              </a:ext>
            </a:extLst>
          </p:cNvPr>
          <p:cNvSpPr>
            <a:spLocks noGrp="1"/>
          </p:cNvSpPr>
          <p:nvPr>
            <p:ph type="title"/>
          </p:nvPr>
        </p:nvSpPr>
        <p:spPr/>
        <p:txBody>
          <a:bodyPr>
            <a:normAutofit/>
          </a:bodyPr>
          <a:lstStyle/>
          <a:p>
            <a:r>
              <a:rPr lang="en-GB">
                <a:solidFill>
                  <a:srgbClr val="262626"/>
                </a:solidFill>
              </a:rPr>
              <a:t>Monthly Cashflow</a:t>
            </a:r>
          </a:p>
        </p:txBody>
      </p:sp>
      <p:graphicFrame>
        <p:nvGraphicFramePr>
          <p:cNvPr id="30" name="Table 4">
            <a:extLst>
              <a:ext uri="{FF2B5EF4-FFF2-40B4-BE49-F238E27FC236}">
                <a16:creationId xmlns:a16="http://schemas.microsoft.com/office/drawing/2014/main" id="{1314E9BC-A370-D694-B5A9-0353E53D295B}"/>
              </a:ext>
            </a:extLst>
          </p:cNvPr>
          <p:cNvGraphicFramePr>
            <a:graphicFrameLocks noGrp="1"/>
          </p:cNvGraphicFramePr>
          <p:nvPr>
            <p:ph idx="1"/>
            <p:extLst>
              <p:ext uri="{D42A27DB-BD31-4B8C-83A1-F6EECF244321}">
                <p14:modId xmlns:p14="http://schemas.microsoft.com/office/powerpoint/2010/main" val="3400693725"/>
              </p:ext>
            </p:extLst>
          </p:nvPr>
        </p:nvGraphicFramePr>
        <p:xfrm>
          <a:off x="1073021" y="1894115"/>
          <a:ext cx="9301209" cy="4338737"/>
        </p:xfrm>
        <a:graphic>
          <a:graphicData uri="http://schemas.openxmlformats.org/drawingml/2006/table">
            <a:tbl>
              <a:tblPr firstRow="1" bandRow="1">
                <a:tableStyleId>{5C22544A-7EE6-4342-B048-85BDC9FD1C3A}</a:tableStyleId>
              </a:tblPr>
              <a:tblGrid>
                <a:gridCol w="1622419">
                  <a:extLst>
                    <a:ext uri="{9D8B030D-6E8A-4147-A177-3AD203B41FA5}">
                      <a16:colId xmlns:a16="http://schemas.microsoft.com/office/drawing/2014/main" val="3560582802"/>
                    </a:ext>
                  </a:extLst>
                </a:gridCol>
                <a:gridCol w="503568">
                  <a:extLst>
                    <a:ext uri="{9D8B030D-6E8A-4147-A177-3AD203B41FA5}">
                      <a16:colId xmlns:a16="http://schemas.microsoft.com/office/drawing/2014/main" val="960078057"/>
                    </a:ext>
                  </a:extLst>
                </a:gridCol>
                <a:gridCol w="592855">
                  <a:extLst>
                    <a:ext uri="{9D8B030D-6E8A-4147-A177-3AD203B41FA5}">
                      <a16:colId xmlns:a16="http://schemas.microsoft.com/office/drawing/2014/main" val="2030565510"/>
                    </a:ext>
                  </a:extLst>
                </a:gridCol>
                <a:gridCol w="592855">
                  <a:extLst>
                    <a:ext uri="{9D8B030D-6E8A-4147-A177-3AD203B41FA5}">
                      <a16:colId xmlns:a16="http://schemas.microsoft.com/office/drawing/2014/main" val="3085211476"/>
                    </a:ext>
                  </a:extLst>
                </a:gridCol>
                <a:gridCol w="618671">
                  <a:extLst>
                    <a:ext uri="{9D8B030D-6E8A-4147-A177-3AD203B41FA5}">
                      <a16:colId xmlns:a16="http://schemas.microsoft.com/office/drawing/2014/main" val="4195588279"/>
                    </a:ext>
                  </a:extLst>
                </a:gridCol>
                <a:gridCol w="592855">
                  <a:extLst>
                    <a:ext uri="{9D8B030D-6E8A-4147-A177-3AD203B41FA5}">
                      <a16:colId xmlns:a16="http://schemas.microsoft.com/office/drawing/2014/main" val="2073268492"/>
                    </a:ext>
                  </a:extLst>
                </a:gridCol>
                <a:gridCol w="592855">
                  <a:extLst>
                    <a:ext uri="{9D8B030D-6E8A-4147-A177-3AD203B41FA5}">
                      <a16:colId xmlns:a16="http://schemas.microsoft.com/office/drawing/2014/main" val="4152154645"/>
                    </a:ext>
                  </a:extLst>
                </a:gridCol>
                <a:gridCol w="592855">
                  <a:extLst>
                    <a:ext uri="{9D8B030D-6E8A-4147-A177-3AD203B41FA5}">
                      <a16:colId xmlns:a16="http://schemas.microsoft.com/office/drawing/2014/main" val="3311525944"/>
                    </a:ext>
                  </a:extLst>
                </a:gridCol>
                <a:gridCol w="592855">
                  <a:extLst>
                    <a:ext uri="{9D8B030D-6E8A-4147-A177-3AD203B41FA5}">
                      <a16:colId xmlns:a16="http://schemas.microsoft.com/office/drawing/2014/main" val="3422337243"/>
                    </a:ext>
                  </a:extLst>
                </a:gridCol>
                <a:gridCol w="592855">
                  <a:extLst>
                    <a:ext uri="{9D8B030D-6E8A-4147-A177-3AD203B41FA5}">
                      <a16:colId xmlns:a16="http://schemas.microsoft.com/office/drawing/2014/main" val="1758265934"/>
                    </a:ext>
                  </a:extLst>
                </a:gridCol>
                <a:gridCol w="592855">
                  <a:extLst>
                    <a:ext uri="{9D8B030D-6E8A-4147-A177-3AD203B41FA5}">
                      <a16:colId xmlns:a16="http://schemas.microsoft.com/office/drawing/2014/main" val="3942870138"/>
                    </a:ext>
                  </a:extLst>
                </a:gridCol>
                <a:gridCol w="592855">
                  <a:extLst>
                    <a:ext uri="{9D8B030D-6E8A-4147-A177-3AD203B41FA5}">
                      <a16:colId xmlns:a16="http://schemas.microsoft.com/office/drawing/2014/main" val="3233663488"/>
                    </a:ext>
                  </a:extLst>
                </a:gridCol>
                <a:gridCol w="592855">
                  <a:extLst>
                    <a:ext uri="{9D8B030D-6E8A-4147-A177-3AD203B41FA5}">
                      <a16:colId xmlns:a16="http://schemas.microsoft.com/office/drawing/2014/main" val="1115046620"/>
                    </a:ext>
                  </a:extLst>
                </a:gridCol>
                <a:gridCol w="628001">
                  <a:extLst>
                    <a:ext uri="{9D8B030D-6E8A-4147-A177-3AD203B41FA5}">
                      <a16:colId xmlns:a16="http://schemas.microsoft.com/office/drawing/2014/main" val="2299711128"/>
                    </a:ext>
                  </a:extLst>
                </a:gridCol>
              </a:tblGrid>
              <a:tr h="222258">
                <a:tc>
                  <a:txBody>
                    <a:bodyPr/>
                    <a:lstStyle/>
                    <a:p>
                      <a:endParaRPr lang="en-GB" sz="700"/>
                    </a:p>
                  </a:txBody>
                  <a:tcPr marL="37531" marR="37531" marT="18766" marB="18766"/>
                </a:tc>
                <a:tc>
                  <a:txBody>
                    <a:bodyPr/>
                    <a:lstStyle/>
                    <a:p>
                      <a:r>
                        <a:rPr lang="en-GB" sz="700"/>
                        <a:t>Jan</a:t>
                      </a:r>
                    </a:p>
                  </a:txBody>
                  <a:tcPr marL="37531" marR="37531" marT="18766" marB="18766"/>
                </a:tc>
                <a:tc>
                  <a:txBody>
                    <a:bodyPr/>
                    <a:lstStyle/>
                    <a:p>
                      <a:r>
                        <a:rPr lang="en-GB" sz="700"/>
                        <a:t>Feb</a:t>
                      </a:r>
                    </a:p>
                  </a:txBody>
                  <a:tcPr marL="37531" marR="37531" marT="18766" marB="18766"/>
                </a:tc>
                <a:tc>
                  <a:txBody>
                    <a:bodyPr/>
                    <a:lstStyle/>
                    <a:p>
                      <a:r>
                        <a:rPr lang="en-GB" sz="700"/>
                        <a:t>Mar</a:t>
                      </a:r>
                    </a:p>
                  </a:txBody>
                  <a:tcPr marL="37531" marR="37531" marT="18766" marB="18766"/>
                </a:tc>
                <a:tc>
                  <a:txBody>
                    <a:bodyPr/>
                    <a:lstStyle/>
                    <a:p>
                      <a:r>
                        <a:rPr lang="en-GB" sz="700"/>
                        <a:t>April</a:t>
                      </a:r>
                    </a:p>
                  </a:txBody>
                  <a:tcPr marL="37531" marR="37531" marT="18766" marB="18766"/>
                </a:tc>
                <a:tc>
                  <a:txBody>
                    <a:bodyPr/>
                    <a:lstStyle/>
                    <a:p>
                      <a:r>
                        <a:rPr lang="en-GB" sz="700"/>
                        <a:t>May</a:t>
                      </a:r>
                    </a:p>
                  </a:txBody>
                  <a:tcPr marL="37531" marR="37531" marT="18766" marB="18766"/>
                </a:tc>
                <a:tc>
                  <a:txBody>
                    <a:bodyPr/>
                    <a:lstStyle/>
                    <a:p>
                      <a:r>
                        <a:rPr lang="en-GB" sz="700"/>
                        <a:t>June</a:t>
                      </a:r>
                    </a:p>
                  </a:txBody>
                  <a:tcPr marL="37531" marR="37531" marT="18766" marB="18766"/>
                </a:tc>
                <a:tc>
                  <a:txBody>
                    <a:bodyPr/>
                    <a:lstStyle/>
                    <a:p>
                      <a:r>
                        <a:rPr lang="en-GB" sz="700"/>
                        <a:t>Jul</a:t>
                      </a:r>
                    </a:p>
                  </a:txBody>
                  <a:tcPr marL="37531" marR="37531" marT="18766" marB="18766"/>
                </a:tc>
                <a:tc>
                  <a:txBody>
                    <a:bodyPr/>
                    <a:lstStyle/>
                    <a:p>
                      <a:r>
                        <a:rPr lang="en-GB" sz="700"/>
                        <a:t>Aug</a:t>
                      </a:r>
                    </a:p>
                  </a:txBody>
                  <a:tcPr marL="37531" marR="37531" marT="18766" marB="18766"/>
                </a:tc>
                <a:tc>
                  <a:txBody>
                    <a:bodyPr/>
                    <a:lstStyle/>
                    <a:p>
                      <a:r>
                        <a:rPr lang="en-GB" sz="700"/>
                        <a:t>Sept</a:t>
                      </a:r>
                    </a:p>
                  </a:txBody>
                  <a:tcPr marL="37531" marR="37531" marT="18766" marB="18766"/>
                </a:tc>
                <a:tc>
                  <a:txBody>
                    <a:bodyPr/>
                    <a:lstStyle/>
                    <a:p>
                      <a:r>
                        <a:rPr lang="en-GB" sz="700"/>
                        <a:t>Oct</a:t>
                      </a:r>
                    </a:p>
                  </a:txBody>
                  <a:tcPr marL="37531" marR="37531" marT="18766" marB="18766"/>
                </a:tc>
                <a:tc>
                  <a:txBody>
                    <a:bodyPr/>
                    <a:lstStyle/>
                    <a:p>
                      <a:r>
                        <a:rPr lang="en-GB" sz="700"/>
                        <a:t>Nov</a:t>
                      </a:r>
                    </a:p>
                  </a:txBody>
                  <a:tcPr marL="37531" marR="37531" marT="18766" marB="18766"/>
                </a:tc>
                <a:tc>
                  <a:txBody>
                    <a:bodyPr/>
                    <a:lstStyle/>
                    <a:p>
                      <a:r>
                        <a:rPr lang="en-GB" sz="700"/>
                        <a:t>Dec</a:t>
                      </a:r>
                    </a:p>
                  </a:txBody>
                  <a:tcPr marL="37531" marR="37531" marT="18766" marB="18766"/>
                </a:tc>
                <a:tc>
                  <a:txBody>
                    <a:bodyPr/>
                    <a:lstStyle/>
                    <a:p>
                      <a:r>
                        <a:rPr lang="en-GB" sz="700"/>
                        <a:t>Total</a:t>
                      </a:r>
                    </a:p>
                  </a:txBody>
                  <a:tcPr marL="37531" marR="37531" marT="18766" marB="18766"/>
                </a:tc>
                <a:extLst>
                  <a:ext uri="{0D108BD9-81ED-4DB2-BD59-A6C34878D82A}">
                    <a16:rowId xmlns:a16="http://schemas.microsoft.com/office/drawing/2014/main" val="293027925"/>
                  </a:ext>
                </a:extLst>
              </a:tr>
              <a:tr h="222258">
                <a:tc>
                  <a:txBody>
                    <a:bodyPr/>
                    <a:lstStyle/>
                    <a:p>
                      <a:r>
                        <a:rPr lang="en-GB" sz="700" b="1" dirty="0"/>
                        <a:t>Investment by owner</a:t>
                      </a:r>
                    </a:p>
                  </a:txBody>
                  <a:tcPr marL="37531" marR="37531" marT="18766" marB="18766"/>
                </a:tc>
                <a:tc>
                  <a:txBody>
                    <a:bodyPr/>
                    <a:lstStyle/>
                    <a:p>
                      <a:r>
                        <a:rPr lang="en-GB" sz="700" dirty="0"/>
                        <a:t>30.000</a:t>
                      </a:r>
                    </a:p>
                  </a:txBody>
                  <a:tcPr marL="37531" marR="37531" marT="18766" marB="18766"/>
                </a:tc>
                <a:tc>
                  <a:txBody>
                    <a:bodyPr/>
                    <a:lstStyle/>
                    <a:p>
                      <a:endParaRPr lang="en-GB" sz="700" dirty="0"/>
                    </a:p>
                  </a:txBody>
                  <a:tcPr marL="37531" marR="37531" marT="18766" marB="18766"/>
                </a:tc>
                <a:tc>
                  <a:txBody>
                    <a:bodyPr/>
                    <a:lstStyle/>
                    <a:p>
                      <a:endParaRPr lang="en-GB" sz="700" dirty="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r>
                        <a:rPr lang="en-GB" sz="700" dirty="0"/>
                        <a:t>30.000</a:t>
                      </a:r>
                    </a:p>
                  </a:txBody>
                  <a:tcPr marL="37531" marR="37531" marT="18766" marB="18766"/>
                </a:tc>
                <a:extLst>
                  <a:ext uri="{0D108BD9-81ED-4DB2-BD59-A6C34878D82A}">
                    <a16:rowId xmlns:a16="http://schemas.microsoft.com/office/drawing/2014/main" val="733282331"/>
                  </a:ext>
                </a:extLst>
              </a:tr>
              <a:tr h="230006">
                <a:tc>
                  <a:txBody>
                    <a:bodyPr/>
                    <a:lstStyle/>
                    <a:p>
                      <a:r>
                        <a:rPr lang="en-GB" sz="700" b="1" dirty="0"/>
                        <a:t>Grant</a:t>
                      </a:r>
                    </a:p>
                  </a:txBody>
                  <a:tcPr marL="37531" marR="37531" marT="18766" marB="18766"/>
                </a:tc>
                <a:tc>
                  <a:txBody>
                    <a:bodyPr/>
                    <a:lstStyle/>
                    <a:p>
                      <a:r>
                        <a:rPr lang="en-GB" sz="700" dirty="0"/>
                        <a:t>50.000</a:t>
                      </a:r>
                    </a:p>
                  </a:txBody>
                  <a:tcPr marL="37531" marR="37531" marT="18766" marB="18766"/>
                </a:tc>
                <a:tc>
                  <a:txBody>
                    <a:bodyPr/>
                    <a:lstStyle/>
                    <a:p>
                      <a:endParaRPr lang="en-GB" sz="700" dirty="0"/>
                    </a:p>
                  </a:txBody>
                  <a:tcPr marL="37531" marR="37531" marT="18766" marB="18766"/>
                </a:tc>
                <a:tc>
                  <a:txBody>
                    <a:bodyPr/>
                    <a:lstStyle/>
                    <a:p>
                      <a:endParaRPr lang="en-GB" sz="700" dirty="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r>
                        <a:rPr lang="en-GB" sz="700" dirty="0"/>
                        <a:t>50.000</a:t>
                      </a:r>
                    </a:p>
                  </a:txBody>
                  <a:tcPr marL="37531" marR="37531" marT="18766" marB="18766"/>
                </a:tc>
                <a:extLst>
                  <a:ext uri="{0D108BD9-81ED-4DB2-BD59-A6C34878D82A}">
                    <a16:rowId xmlns:a16="http://schemas.microsoft.com/office/drawing/2014/main" val="1345597093"/>
                  </a:ext>
                </a:extLst>
              </a:tr>
              <a:tr h="222258">
                <a:tc>
                  <a:txBody>
                    <a:bodyPr/>
                    <a:lstStyle/>
                    <a:p>
                      <a:r>
                        <a:rPr lang="en-GB" sz="700" b="1" dirty="0"/>
                        <a:t>Sales Income</a:t>
                      </a:r>
                    </a:p>
                  </a:txBody>
                  <a:tcPr marL="37531" marR="37531" marT="18766" marB="18766"/>
                </a:tc>
                <a:tc>
                  <a:txBody>
                    <a:bodyPr/>
                    <a:lstStyle/>
                    <a:p>
                      <a:r>
                        <a:rPr lang="en-GB" sz="700" dirty="0"/>
                        <a:t>0</a:t>
                      </a:r>
                    </a:p>
                  </a:txBody>
                  <a:tcPr marL="37531" marR="37531" marT="18766" marB="18766"/>
                </a:tc>
                <a:tc>
                  <a:txBody>
                    <a:bodyPr/>
                    <a:lstStyle/>
                    <a:p>
                      <a:r>
                        <a:rPr lang="en-GB" sz="700" dirty="0"/>
                        <a:t>100.000</a:t>
                      </a:r>
                    </a:p>
                  </a:txBody>
                  <a:tcPr marL="37531" marR="37531" marT="18766" marB="18766"/>
                </a:tc>
                <a:tc>
                  <a:txBody>
                    <a:bodyPr/>
                    <a:lstStyle/>
                    <a:p>
                      <a:r>
                        <a:rPr lang="en-GB" sz="700" dirty="0"/>
                        <a:t>106.000</a:t>
                      </a:r>
                    </a:p>
                  </a:txBody>
                  <a:tcPr marL="37531" marR="37531" marT="18766" marB="18766"/>
                </a:tc>
                <a:tc>
                  <a:txBody>
                    <a:bodyPr/>
                    <a:lstStyle/>
                    <a:p>
                      <a:r>
                        <a:rPr lang="en-GB" sz="700" dirty="0"/>
                        <a:t>102.000</a:t>
                      </a:r>
                    </a:p>
                  </a:txBody>
                  <a:tcPr marL="37531" marR="37531" marT="18766" marB="18766"/>
                </a:tc>
                <a:tc>
                  <a:txBody>
                    <a:bodyPr/>
                    <a:lstStyle/>
                    <a:p>
                      <a:r>
                        <a:rPr lang="en-GB" sz="700" dirty="0"/>
                        <a:t>100.000</a:t>
                      </a:r>
                    </a:p>
                  </a:txBody>
                  <a:tcPr marL="37531" marR="37531" marT="18766" marB="18766"/>
                </a:tc>
                <a:tc>
                  <a:txBody>
                    <a:bodyPr/>
                    <a:lstStyle/>
                    <a:p>
                      <a:r>
                        <a:rPr lang="en-GB" sz="700" dirty="0"/>
                        <a:t>135.000</a:t>
                      </a:r>
                    </a:p>
                  </a:txBody>
                  <a:tcPr marL="37531" marR="37531" marT="18766" marB="18766"/>
                </a:tc>
                <a:tc>
                  <a:txBody>
                    <a:bodyPr/>
                    <a:lstStyle/>
                    <a:p>
                      <a:r>
                        <a:rPr lang="en-GB" sz="700" dirty="0"/>
                        <a:t>120.000</a:t>
                      </a:r>
                    </a:p>
                  </a:txBody>
                  <a:tcPr marL="37531" marR="37531" marT="18766" marB="18766"/>
                </a:tc>
                <a:tc>
                  <a:txBody>
                    <a:bodyPr/>
                    <a:lstStyle/>
                    <a:p>
                      <a:r>
                        <a:rPr lang="en-GB" sz="700" dirty="0"/>
                        <a:t>140.000</a:t>
                      </a:r>
                    </a:p>
                  </a:txBody>
                  <a:tcPr marL="37531" marR="37531" marT="18766" marB="18766"/>
                </a:tc>
                <a:tc>
                  <a:txBody>
                    <a:bodyPr/>
                    <a:lstStyle/>
                    <a:p>
                      <a:r>
                        <a:rPr lang="en-GB" sz="700" dirty="0"/>
                        <a:t>130.000</a:t>
                      </a:r>
                    </a:p>
                  </a:txBody>
                  <a:tcPr marL="37531" marR="37531" marT="18766" marB="18766"/>
                </a:tc>
                <a:tc>
                  <a:txBody>
                    <a:bodyPr/>
                    <a:lstStyle/>
                    <a:p>
                      <a:r>
                        <a:rPr lang="en-GB" sz="700" dirty="0"/>
                        <a:t>150.000</a:t>
                      </a:r>
                    </a:p>
                  </a:txBody>
                  <a:tcPr marL="37531" marR="37531" marT="18766" marB="18766"/>
                </a:tc>
                <a:tc>
                  <a:txBody>
                    <a:bodyPr/>
                    <a:lstStyle/>
                    <a:p>
                      <a:r>
                        <a:rPr lang="en-GB" sz="700" dirty="0"/>
                        <a:t>150.000</a:t>
                      </a:r>
                    </a:p>
                  </a:txBody>
                  <a:tcPr marL="37531" marR="37531" marT="18766" marB="18766"/>
                </a:tc>
                <a:tc>
                  <a:txBody>
                    <a:bodyPr/>
                    <a:lstStyle/>
                    <a:p>
                      <a:r>
                        <a:rPr lang="en-GB" sz="700" dirty="0"/>
                        <a:t>180.000</a:t>
                      </a:r>
                    </a:p>
                  </a:txBody>
                  <a:tcPr marL="37531" marR="37531" marT="18766" marB="18766"/>
                </a:tc>
                <a:tc>
                  <a:txBody>
                    <a:bodyPr/>
                    <a:lstStyle/>
                    <a:p>
                      <a:r>
                        <a:rPr lang="en-GB" sz="700" dirty="0"/>
                        <a:t>1.413.000</a:t>
                      </a:r>
                    </a:p>
                  </a:txBody>
                  <a:tcPr marL="37531" marR="37531" marT="18766" marB="18766"/>
                </a:tc>
                <a:extLst>
                  <a:ext uri="{0D108BD9-81ED-4DB2-BD59-A6C34878D82A}">
                    <a16:rowId xmlns:a16="http://schemas.microsoft.com/office/drawing/2014/main" val="64108210"/>
                  </a:ext>
                </a:extLst>
              </a:tr>
              <a:tr h="252567">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extLst>
                  <a:ext uri="{0D108BD9-81ED-4DB2-BD59-A6C34878D82A}">
                    <a16:rowId xmlns:a16="http://schemas.microsoft.com/office/drawing/2014/main" val="2572823540"/>
                  </a:ext>
                </a:extLst>
              </a:tr>
              <a:tr h="222258">
                <a:tc>
                  <a:txBody>
                    <a:bodyPr/>
                    <a:lstStyle/>
                    <a:p>
                      <a:r>
                        <a:rPr lang="en-GB" sz="700" b="1" dirty="0"/>
                        <a:t>Total income</a:t>
                      </a:r>
                    </a:p>
                  </a:txBody>
                  <a:tcPr marL="37531" marR="37531" marT="18766" marB="18766"/>
                </a:tc>
                <a:tc>
                  <a:txBody>
                    <a:bodyPr/>
                    <a:lstStyle/>
                    <a:p>
                      <a:r>
                        <a:rPr lang="en-GB" sz="700" dirty="0"/>
                        <a:t>80.000</a:t>
                      </a:r>
                    </a:p>
                  </a:txBody>
                  <a:tcPr marL="37531" marR="37531" marT="18766" marB="18766"/>
                </a:tc>
                <a:tc>
                  <a:txBody>
                    <a:bodyPr/>
                    <a:lstStyle/>
                    <a:p>
                      <a:r>
                        <a:rPr lang="en-GB" sz="700" dirty="0"/>
                        <a:t>100.000</a:t>
                      </a:r>
                    </a:p>
                  </a:txBody>
                  <a:tcPr marL="37531" marR="37531" marT="18766" marB="18766"/>
                </a:tc>
                <a:tc>
                  <a:txBody>
                    <a:bodyPr/>
                    <a:lstStyle/>
                    <a:p>
                      <a:r>
                        <a:rPr lang="en-GB" sz="700" dirty="0"/>
                        <a:t>106.000</a:t>
                      </a:r>
                    </a:p>
                  </a:txBody>
                  <a:tcPr marL="37531" marR="37531" marT="18766" marB="18766"/>
                </a:tc>
                <a:tc>
                  <a:txBody>
                    <a:bodyPr/>
                    <a:lstStyle/>
                    <a:p>
                      <a:r>
                        <a:rPr lang="en-GB" sz="700" dirty="0"/>
                        <a:t>102.000</a:t>
                      </a:r>
                    </a:p>
                  </a:txBody>
                  <a:tcPr marL="37531" marR="37531" marT="18766" marB="18766"/>
                </a:tc>
                <a:tc>
                  <a:txBody>
                    <a:bodyPr/>
                    <a:lstStyle/>
                    <a:p>
                      <a:r>
                        <a:rPr lang="en-GB" sz="700" dirty="0"/>
                        <a:t>100.000</a:t>
                      </a:r>
                    </a:p>
                  </a:txBody>
                  <a:tcPr marL="37531" marR="37531" marT="18766" marB="18766"/>
                </a:tc>
                <a:tc>
                  <a:txBody>
                    <a:bodyPr/>
                    <a:lstStyle/>
                    <a:p>
                      <a:r>
                        <a:rPr lang="en-GB" sz="700" dirty="0"/>
                        <a:t>135.000</a:t>
                      </a:r>
                    </a:p>
                  </a:txBody>
                  <a:tcPr marL="37531" marR="37531" marT="18766" marB="18766"/>
                </a:tc>
                <a:tc>
                  <a:txBody>
                    <a:bodyPr/>
                    <a:lstStyle/>
                    <a:p>
                      <a:r>
                        <a:rPr lang="en-GB" sz="700" dirty="0"/>
                        <a:t>120.000</a:t>
                      </a:r>
                    </a:p>
                  </a:txBody>
                  <a:tcPr marL="37531" marR="37531" marT="18766" marB="18766"/>
                </a:tc>
                <a:tc>
                  <a:txBody>
                    <a:bodyPr/>
                    <a:lstStyle/>
                    <a:p>
                      <a:r>
                        <a:rPr lang="en-GB" sz="700" dirty="0"/>
                        <a:t>140.000</a:t>
                      </a:r>
                    </a:p>
                  </a:txBody>
                  <a:tcPr marL="37531" marR="37531" marT="18766" marB="18766"/>
                </a:tc>
                <a:tc>
                  <a:txBody>
                    <a:bodyPr/>
                    <a:lstStyle/>
                    <a:p>
                      <a:r>
                        <a:rPr lang="en-GB" sz="700" dirty="0"/>
                        <a:t>130.000</a:t>
                      </a:r>
                    </a:p>
                  </a:txBody>
                  <a:tcPr marL="37531" marR="37531" marT="18766" marB="18766"/>
                </a:tc>
                <a:tc>
                  <a:txBody>
                    <a:bodyPr/>
                    <a:lstStyle/>
                    <a:p>
                      <a:r>
                        <a:rPr lang="en-GB" sz="700" dirty="0"/>
                        <a:t>150.000</a:t>
                      </a:r>
                    </a:p>
                  </a:txBody>
                  <a:tcPr marL="37531" marR="37531" marT="18766" marB="18766"/>
                </a:tc>
                <a:tc>
                  <a:txBody>
                    <a:bodyPr/>
                    <a:lstStyle/>
                    <a:p>
                      <a:r>
                        <a:rPr lang="en-GB" sz="700" dirty="0"/>
                        <a:t>150.000</a:t>
                      </a:r>
                    </a:p>
                  </a:txBody>
                  <a:tcPr marL="37531" marR="37531" marT="18766" marB="18766"/>
                </a:tc>
                <a:tc>
                  <a:txBody>
                    <a:bodyPr/>
                    <a:lstStyle/>
                    <a:p>
                      <a:r>
                        <a:rPr lang="en-GB" sz="700" dirty="0"/>
                        <a:t>180.000</a:t>
                      </a:r>
                    </a:p>
                  </a:txBody>
                  <a:tcPr marL="37531" marR="37531" marT="18766" marB="18766"/>
                </a:tc>
                <a:tc>
                  <a:txBody>
                    <a:bodyPr/>
                    <a:lstStyle/>
                    <a:p>
                      <a:r>
                        <a:rPr lang="en-GB" sz="700" dirty="0"/>
                        <a:t>1.493.000</a:t>
                      </a:r>
                    </a:p>
                  </a:txBody>
                  <a:tcPr marL="37531" marR="37531" marT="18766" marB="18766"/>
                </a:tc>
                <a:extLst>
                  <a:ext uri="{0D108BD9-81ED-4DB2-BD59-A6C34878D82A}">
                    <a16:rowId xmlns:a16="http://schemas.microsoft.com/office/drawing/2014/main" val="3454951373"/>
                  </a:ext>
                </a:extLst>
              </a:tr>
              <a:tr h="252567">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dirty="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extLst>
                  <a:ext uri="{0D108BD9-81ED-4DB2-BD59-A6C34878D82A}">
                    <a16:rowId xmlns:a16="http://schemas.microsoft.com/office/drawing/2014/main" val="392854240"/>
                  </a:ext>
                </a:extLst>
              </a:tr>
              <a:tr h="337677">
                <a:tc>
                  <a:txBody>
                    <a:bodyPr/>
                    <a:lstStyle/>
                    <a:p>
                      <a:r>
                        <a:rPr lang="en-GB" sz="700" b="1" dirty="0"/>
                        <a:t>Wage</a:t>
                      </a:r>
                      <a:r>
                        <a:rPr lang="en-GB" sz="700" dirty="0"/>
                        <a:t>s</a:t>
                      </a:r>
                    </a:p>
                  </a:txBody>
                  <a:tcPr marL="37531" marR="37531" marT="18766" marB="18766"/>
                </a:tc>
                <a:tc>
                  <a:txBody>
                    <a:bodyPr/>
                    <a:lstStyle/>
                    <a:p>
                      <a:r>
                        <a:rPr lang="en-GB" sz="700" dirty="0"/>
                        <a:t>0</a:t>
                      </a:r>
                    </a:p>
                  </a:txBody>
                  <a:tcPr marL="37531" marR="37531" marT="18766" marB="18766"/>
                </a:tc>
                <a:tc>
                  <a:txBody>
                    <a:bodyPr/>
                    <a:lstStyle/>
                    <a:p>
                      <a:r>
                        <a:rPr lang="en-GB" sz="700" dirty="0"/>
                        <a:t>2.000</a:t>
                      </a:r>
                    </a:p>
                  </a:txBody>
                  <a:tcPr marL="37531" marR="37531" marT="18766" marB="18766"/>
                </a:tc>
                <a:tc>
                  <a:txBody>
                    <a:bodyPr/>
                    <a:lstStyle/>
                    <a:p>
                      <a:r>
                        <a:rPr lang="en-GB" sz="700" dirty="0"/>
                        <a:t>2.000</a:t>
                      </a:r>
                    </a:p>
                  </a:txBody>
                  <a:tcPr marL="37531" marR="37531" marT="18766" marB="18766"/>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700" dirty="0"/>
                        <a:t>2.000</a:t>
                      </a:r>
                    </a:p>
                    <a:p>
                      <a:endParaRPr lang="en-GB" sz="700" dirty="0"/>
                    </a:p>
                  </a:txBody>
                  <a:tcPr marL="37531" marR="37531" marT="18766" marB="18766"/>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700" dirty="0"/>
                        <a:t>2.000</a:t>
                      </a:r>
                    </a:p>
                    <a:p>
                      <a:endParaRPr lang="en-GB" sz="700" dirty="0"/>
                    </a:p>
                  </a:txBody>
                  <a:tcPr marL="37531" marR="37531" marT="18766" marB="18766"/>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700" dirty="0"/>
                        <a:t>2.000</a:t>
                      </a:r>
                    </a:p>
                    <a:p>
                      <a:endParaRPr lang="en-GB" sz="700" dirty="0"/>
                    </a:p>
                  </a:txBody>
                  <a:tcPr marL="37531" marR="37531" marT="18766" marB="18766"/>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700" dirty="0"/>
                        <a:t>2.000</a:t>
                      </a:r>
                    </a:p>
                    <a:p>
                      <a:endParaRPr lang="en-GB" sz="700" dirty="0"/>
                    </a:p>
                  </a:txBody>
                  <a:tcPr marL="37531" marR="37531" marT="18766" marB="18766"/>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700" dirty="0"/>
                        <a:t>2.000</a:t>
                      </a:r>
                    </a:p>
                    <a:p>
                      <a:endParaRPr lang="en-GB" sz="700" dirty="0"/>
                    </a:p>
                  </a:txBody>
                  <a:tcPr marL="37531" marR="37531" marT="18766" marB="18766"/>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700" dirty="0"/>
                        <a:t>2.000</a:t>
                      </a:r>
                    </a:p>
                    <a:p>
                      <a:endParaRPr lang="en-GB" sz="700" dirty="0"/>
                    </a:p>
                  </a:txBody>
                  <a:tcPr marL="37531" marR="37531" marT="18766" marB="18766"/>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700" dirty="0"/>
                        <a:t>2.000</a:t>
                      </a:r>
                    </a:p>
                    <a:p>
                      <a:endParaRPr lang="en-GB" sz="700" dirty="0"/>
                    </a:p>
                  </a:txBody>
                  <a:tcPr marL="37531" marR="37531" marT="18766" marB="18766"/>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700" dirty="0"/>
                        <a:t>2.000</a:t>
                      </a:r>
                    </a:p>
                    <a:p>
                      <a:endParaRPr lang="en-GB" sz="700" dirty="0"/>
                    </a:p>
                  </a:txBody>
                  <a:tcPr marL="37531" marR="37531" marT="18766" marB="18766"/>
                </a:tc>
                <a:tc>
                  <a:txBody>
                    <a:bodyPr/>
                    <a:lstStyle/>
                    <a:p>
                      <a:r>
                        <a:rPr lang="en-GB" sz="700" dirty="0"/>
                        <a:t>5.000</a:t>
                      </a:r>
                    </a:p>
                  </a:txBody>
                  <a:tcPr marL="37531" marR="37531" marT="18766" marB="18766"/>
                </a:tc>
                <a:tc>
                  <a:txBody>
                    <a:bodyPr/>
                    <a:lstStyle/>
                    <a:p>
                      <a:r>
                        <a:rPr lang="en-GB" sz="700" dirty="0"/>
                        <a:t>25.000</a:t>
                      </a:r>
                    </a:p>
                  </a:txBody>
                  <a:tcPr marL="37531" marR="37531" marT="18766" marB="18766"/>
                </a:tc>
                <a:extLst>
                  <a:ext uri="{0D108BD9-81ED-4DB2-BD59-A6C34878D82A}">
                    <a16:rowId xmlns:a16="http://schemas.microsoft.com/office/drawing/2014/main" val="3055015332"/>
                  </a:ext>
                </a:extLst>
              </a:tr>
              <a:tr h="337677">
                <a:tc>
                  <a:txBody>
                    <a:bodyPr/>
                    <a:lstStyle/>
                    <a:p>
                      <a:r>
                        <a:rPr lang="en-GB" sz="700" b="1" dirty="0"/>
                        <a:t>Utilities</a:t>
                      </a:r>
                    </a:p>
                  </a:txBody>
                  <a:tcPr marL="37531" marR="37531" marT="18766" marB="18766"/>
                </a:tc>
                <a:tc>
                  <a:txBody>
                    <a:bodyPr/>
                    <a:lstStyle/>
                    <a:p>
                      <a:r>
                        <a:rPr lang="en-GB" sz="700" dirty="0"/>
                        <a:t>1.500</a:t>
                      </a:r>
                    </a:p>
                  </a:txBody>
                  <a:tcPr marL="37531" marR="37531" marT="18766" marB="18766"/>
                </a:tc>
                <a:tc>
                  <a:txBody>
                    <a:bodyPr/>
                    <a:lstStyle/>
                    <a:p>
                      <a:r>
                        <a:rPr lang="en-GB" sz="700" dirty="0"/>
                        <a:t>1.500</a:t>
                      </a:r>
                    </a:p>
                  </a:txBody>
                  <a:tcPr marL="37531" marR="37531" marT="18766" marB="18766"/>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700" dirty="0"/>
                        <a:t>1.500</a:t>
                      </a:r>
                    </a:p>
                    <a:p>
                      <a:endParaRPr lang="en-GB" sz="700" dirty="0"/>
                    </a:p>
                  </a:txBody>
                  <a:tcPr marL="37531" marR="37531" marT="18766" marB="18766"/>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700" dirty="0"/>
                        <a:t>1.500</a:t>
                      </a:r>
                    </a:p>
                    <a:p>
                      <a:endParaRPr lang="en-GB" sz="700" dirty="0"/>
                    </a:p>
                  </a:txBody>
                  <a:tcPr marL="37531" marR="37531" marT="18766" marB="18766"/>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700" dirty="0"/>
                        <a:t>1.500</a:t>
                      </a:r>
                    </a:p>
                    <a:p>
                      <a:endParaRPr lang="en-GB" sz="700" dirty="0"/>
                    </a:p>
                  </a:txBody>
                  <a:tcPr marL="37531" marR="37531" marT="18766" marB="18766"/>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700" dirty="0"/>
                        <a:t>1.500</a:t>
                      </a:r>
                    </a:p>
                    <a:p>
                      <a:endParaRPr lang="en-GB" sz="700" dirty="0"/>
                    </a:p>
                  </a:txBody>
                  <a:tcPr marL="37531" marR="37531" marT="18766" marB="18766"/>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700" dirty="0"/>
                        <a:t>1.500</a:t>
                      </a:r>
                    </a:p>
                    <a:p>
                      <a:endParaRPr lang="en-GB" sz="700" dirty="0"/>
                    </a:p>
                  </a:txBody>
                  <a:tcPr marL="37531" marR="37531" marT="18766" marB="18766"/>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700" dirty="0"/>
                        <a:t>1.500</a:t>
                      </a:r>
                    </a:p>
                    <a:p>
                      <a:endParaRPr lang="en-GB" sz="700" dirty="0"/>
                    </a:p>
                  </a:txBody>
                  <a:tcPr marL="37531" marR="37531" marT="18766" marB="18766"/>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700" dirty="0"/>
                        <a:t>1.500</a:t>
                      </a:r>
                    </a:p>
                    <a:p>
                      <a:endParaRPr lang="en-GB" sz="700" dirty="0"/>
                    </a:p>
                  </a:txBody>
                  <a:tcPr marL="37531" marR="37531" marT="18766" marB="18766"/>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700" dirty="0"/>
                        <a:t>1.500</a:t>
                      </a:r>
                    </a:p>
                    <a:p>
                      <a:endParaRPr lang="en-GB" sz="700" dirty="0"/>
                    </a:p>
                  </a:txBody>
                  <a:tcPr marL="37531" marR="37531" marT="18766" marB="18766"/>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700" dirty="0"/>
                        <a:t>1.500</a:t>
                      </a:r>
                    </a:p>
                    <a:p>
                      <a:endParaRPr lang="en-GB" sz="700" dirty="0"/>
                    </a:p>
                  </a:txBody>
                  <a:tcPr marL="37531" marR="37531" marT="18766" marB="18766"/>
                </a:tc>
                <a:tc>
                  <a:txBody>
                    <a:bodyPr/>
                    <a:lstStyle/>
                    <a:p>
                      <a:r>
                        <a:rPr lang="en-GB" sz="700" dirty="0"/>
                        <a:t>2.500</a:t>
                      </a:r>
                    </a:p>
                  </a:txBody>
                  <a:tcPr marL="37531" marR="37531" marT="18766" marB="18766"/>
                </a:tc>
                <a:tc>
                  <a:txBody>
                    <a:bodyPr/>
                    <a:lstStyle/>
                    <a:p>
                      <a:r>
                        <a:rPr lang="en-GB" sz="700" dirty="0"/>
                        <a:t>19.000</a:t>
                      </a:r>
                    </a:p>
                  </a:txBody>
                  <a:tcPr marL="37531" marR="37531" marT="18766" marB="18766"/>
                </a:tc>
                <a:extLst>
                  <a:ext uri="{0D108BD9-81ED-4DB2-BD59-A6C34878D82A}">
                    <a16:rowId xmlns:a16="http://schemas.microsoft.com/office/drawing/2014/main" val="3662606480"/>
                  </a:ext>
                </a:extLst>
              </a:tr>
              <a:tr h="337677">
                <a:tc>
                  <a:txBody>
                    <a:bodyPr/>
                    <a:lstStyle/>
                    <a:p>
                      <a:r>
                        <a:rPr lang="en-GB" sz="700" b="1" dirty="0"/>
                        <a:t>Phone/Internet</a:t>
                      </a:r>
                    </a:p>
                  </a:txBody>
                  <a:tcPr marL="37531" marR="37531" marT="18766" marB="18766"/>
                </a:tc>
                <a:tc>
                  <a:txBody>
                    <a:bodyPr/>
                    <a:lstStyle/>
                    <a:p>
                      <a:r>
                        <a:rPr lang="en-GB" sz="700" dirty="0"/>
                        <a:t>250</a:t>
                      </a:r>
                    </a:p>
                  </a:txBody>
                  <a:tcPr marL="37531" marR="37531" marT="18766" marB="18766"/>
                </a:tc>
                <a:tc>
                  <a:txBody>
                    <a:bodyPr/>
                    <a:lstStyle/>
                    <a:p>
                      <a:r>
                        <a:rPr lang="en-GB" sz="700" dirty="0"/>
                        <a:t>250</a:t>
                      </a:r>
                    </a:p>
                  </a:txBody>
                  <a:tcPr marL="37531" marR="37531" marT="18766" marB="18766"/>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700" dirty="0"/>
                        <a:t>250</a:t>
                      </a:r>
                    </a:p>
                    <a:p>
                      <a:endParaRPr lang="en-GB" sz="700" dirty="0"/>
                    </a:p>
                  </a:txBody>
                  <a:tcPr marL="37531" marR="37531" marT="18766" marB="18766"/>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700" dirty="0"/>
                        <a:t>250</a:t>
                      </a:r>
                    </a:p>
                    <a:p>
                      <a:endParaRPr lang="en-GB" sz="700" dirty="0"/>
                    </a:p>
                  </a:txBody>
                  <a:tcPr marL="37531" marR="37531" marT="18766" marB="18766"/>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700" dirty="0"/>
                        <a:t>250</a:t>
                      </a:r>
                    </a:p>
                    <a:p>
                      <a:endParaRPr lang="en-GB" sz="700" dirty="0"/>
                    </a:p>
                  </a:txBody>
                  <a:tcPr marL="37531" marR="37531" marT="18766" marB="18766"/>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700" dirty="0"/>
                        <a:t>250</a:t>
                      </a:r>
                    </a:p>
                    <a:p>
                      <a:endParaRPr lang="en-GB" sz="700" dirty="0"/>
                    </a:p>
                  </a:txBody>
                  <a:tcPr marL="37531" marR="37531" marT="18766" marB="18766"/>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700" dirty="0"/>
                        <a:t>250</a:t>
                      </a:r>
                    </a:p>
                    <a:p>
                      <a:endParaRPr lang="en-GB" sz="700" dirty="0"/>
                    </a:p>
                  </a:txBody>
                  <a:tcPr marL="37531" marR="37531" marT="18766" marB="18766"/>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700" dirty="0"/>
                        <a:t>250</a:t>
                      </a:r>
                    </a:p>
                    <a:p>
                      <a:endParaRPr lang="en-GB" sz="700" dirty="0"/>
                    </a:p>
                  </a:txBody>
                  <a:tcPr marL="37531" marR="37531" marT="18766" marB="18766"/>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700" dirty="0"/>
                        <a:t>250</a:t>
                      </a:r>
                    </a:p>
                    <a:p>
                      <a:endParaRPr lang="en-GB" sz="700" dirty="0"/>
                    </a:p>
                  </a:txBody>
                  <a:tcPr marL="37531" marR="37531" marT="18766" marB="18766"/>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700" dirty="0"/>
                        <a:t>250</a:t>
                      </a:r>
                    </a:p>
                    <a:p>
                      <a:endParaRPr lang="en-GB" sz="700" dirty="0"/>
                    </a:p>
                  </a:txBody>
                  <a:tcPr marL="37531" marR="37531" marT="18766" marB="18766"/>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700" dirty="0"/>
                        <a:t>250</a:t>
                      </a:r>
                    </a:p>
                    <a:p>
                      <a:endParaRPr lang="en-GB" sz="700" dirty="0"/>
                    </a:p>
                  </a:txBody>
                  <a:tcPr marL="37531" marR="37531" marT="18766" marB="18766"/>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700" dirty="0"/>
                        <a:t>250</a:t>
                      </a:r>
                    </a:p>
                    <a:p>
                      <a:endParaRPr lang="en-GB" sz="700" dirty="0"/>
                    </a:p>
                  </a:txBody>
                  <a:tcPr marL="37531" marR="37531" marT="18766" marB="18766"/>
                </a:tc>
                <a:tc>
                  <a:txBody>
                    <a:bodyPr/>
                    <a:lstStyle/>
                    <a:p>
                      <a:r>
                        <a:rPr lang="en-GB" sz="700" dirty="0"/>
                        <a:t>3.000</a:t>
                      </a:r>
                    </a:p>
                  </a:txBody>
                  <a:tcPr marL="37531" marR="37531" marT="18766" marB="18766"/>
                </a:tc>
                <a:extLst>
                  <a:ext uri="{0D108BD9-81ED-4DB2-BD59-A6C34878D82A}">
                    <a16:rowId xmlns:a16="http://schemas.microsoft.com/office/drawing/2014/main" val="4270821429"/>
                  </a:ext>
                </a:extLst>
              </a:tr>
              <a:tr h="222258">
                <a:tc>
                  <a:txBody>
                    <a:bodyPr/>
                    <a:lstStyle/>
                    <a:p>
                      <a:r>
                        <a:rPr lang="en-GB" sz="700" b="1" dirty="0"/>
                        <a:t>Decorations</a:t>
                      </a:r>
                    </a:p>
                  </a:txBody>
                  <a:tcPr marL="37531" marR="37531" marT="18766" marB="18766"/>
                </a:tc>
                <a:tc>
                  <a:txBody>
                    <a:bodyPr/>
                    <a:lstStyle/>
                    <a:p>
                      <a:r>
                        <a:rPr lang="en-GB" sz="700" dirty="0"/>
                        <a:t>5.000</a:t>
                      </a:r>
                    </a:p>
                  </a:txBody>
                  <a:tcPr marL="37531" marR="37531" marT="18766" marB="18766"/>
                </a:tc>
                <a:tc>
                  <a:txBody>
                    <a:bodyPr/>
                    <a:lstStyle/>
                    <a:p>
                      <a:r>
                        <a:rPr lang="en-GB" sz="700" dirty="0"/>
                        <a:t>5.000</a:t>
                      </a:r>
                    </a:p>
                  </a:txBody>
                  <a:tcPr marL="37531" marR="37531" marT="18766" marB="18766"/>
                </a:tc>
                <a:tc>
                  <a:txBody>
                    <a:bodyPr/>
                    <a:lstStyle/>
                    <a:p>
                      <a:r>
                        <a:rPr lang="en-GB" sz="700" dirty="0"/>
                        <a:t>6.500</a:t>
                      </a:r>
                    </a:p>
                  </a:txBody>
                  <a:tcPr marL="37531" marR="37531" marT="18766" marB="18766"/>
                </a:tc>
                <a:tc>
                  <a:txBody>
                    <a:bodyPr/>
                    <a:lstStyle/>
                    <a:p>
                      <a:r>
                        <a:rPr lang="en-GB" sz="700" dirty="0"/>
                        <a:t>5.500</a:t>
                      </a:r>
                    </a:p>
                  </a:txBody>
                  <a:tcPr marL="37531" marR="37531" marT="18766" marB="18766"/>
                </a:tc>
                <a:tc>
                  <a:txBody>
                    <a:bodyPr/>
                    <a:lstStyle/>
                    <a:p>
                      <a:r>
                        <a:rPr lang="en-GB" sz="700" dirty="0"/>
                        <a:t>4.800</a:t>
                      </a:r>
                    </a:p>
                  </a:txBody>
                  <a:tcPr marL="37531" marR="37531" marT="18766" marB="18766"/>
                </a:tc>
                <a:tc>
                  <a:txBody>
                    <a:bodyPr/>
                    <a:lstStyle/>
                    <a:p>
                      <a:r>
                        <a:rPr lang="en-GB" sz="700" dirty="0"/>
                        <a:t>7.000</a:t>
                      </a:r>
                    </a:p>
                  </a:txBody>
                  <a:tcPr marL="37531" marR="37531" marT="18766" marB="18766"/>
                </a:tc>
                <a:tc>
                  <a:txBody>
                    <a:bodyPr/>
                    <a:lstStyle/>
                    <a:p>
                      <a:r>
                        <a:rPr lang="en-GB" sz="700" dirty="0"/>
                        <a:t>5.800</a:t>
                      </a:r>
                    </a:p>
                  </a:txBody>
                  <a:tcPr marL="37531" marR="37531" marT="18766" marB="18766"/>
                </a:tc>
                <a:tc>
                  <a:txBody>
                    <a:bodyPr/>
                    <a:lstStyle/>
                    <a:p>
                      <a:r>
                        <a:rPr lang="en-GB" sz="700" dirty="0"/>
                        <a:t>8.500</a:t>
                      </a:r>
                    </a:p>
                  </a:txBody>
                  <a:tcPr marL="37531" marR="37531" marT="18766" marB="18766"/>
                </a:tc>
                <a:tc>
                  <a:txBody>
                    <a:bodyPr/>
                    <a:lstStyle/>
                    <a:p>
                      <a:r>
                        <a:rPr lang="en-GB" sz="700" dirty="0"/>
                        <a:t>6.900</a:t>
                      </a:r>
                    </a:p>
                  </a:txBody>
                  <a:tcPr marL="37531" marR="37531" marT="18766" marB="18766"/>
                </a:tc>
                <a:tc>
                  <a:txBody>
                    <a:bodyPr/>
                    <a:lstStyle/>
                    <a:p>
                      <a:r>
                        <a:rPr lang="en-GB" sz="700" dirty="0"/>
                        <a:t>9.000</a:t>
                      </a:r>
                    </a:p>
                  </a:txBody>
                  <a:tcPr marL="37531" marR="37531" marT="18766" marB="18766"/>
                </a:tc>
                <a:tc>
                  <a:txBody>
                    <a:bodyPr/>
                    <a:lstStyle/>
                    <a:p>
                      <a:r>
                        <a:rPr lang="en-GB" sz="700" dirty="0"/>
                        <a:t>9.000</a:t>
                      </a:r>
                    </a:p>
                  </a:txBody>
                  <a:tcPr marL="37531" marR="37531" marT="18766" marB="18766"/>
                </a:tc>
                <a:tc>
                  <a:txBody>
                    <a:bodyPr/>
                    <a:lstStyle/>
                    <a:p>
                      <a:r>
                        <a:rPr lang="en-GB" sz="700" dirty="0"/>
                        <a:t>10.500</a:t>
                      </a:r>
                    </a:p>
                  </a:txBody>
                  <a:tcPr marL="37531" marR="37531" marT="18766" marB="18766"/>
                </a:tc>
                <a:tc>
                  <a:txBody>
                    <a:bodyPr/>
                    <a:lstStyle/>
                    <a:p>
                      <a:r>
                        <a:rPr lang="en-GB" sz="700" dirty="0"/>
                        <a:t>83.500</a:t>
                      </a:r>
                    </a:p>
                  </a:txBody>
                  <a:tcPr marL="37531" marR="37531" marT="18766" marB="18766"/>
                </a:tc>
                <a:extLst>
                  <a:ext uri="{0D108BD9-81ED-4DB2-BD59-A6C34878D82A}">
                    <a16:rowId xmlns:a16="http://schemas.microsoft.com/office/drawing/2014/main" val="888291675"/>
                  </a:ext>
                </a:extLst>
              </a:tr>
              <a:tr h="222258">
                <a:tc>
                  <a:txBody>
                    <a:bodyPr/>
                    <a:lstStyle/>
                    <a:p>
                      <a:r>
                        <a:rPr lang="en-GB" sz="700" b="1" dirty="0"/>
                        <a:t>Advertising</a:t>
                      </a:r>
                    </a:p>
                  </a:txBody>
                  <a:tcPr marL="37531" marR="37531" marT="18766" marB="18766"/>
                </a:tc>
                <a:tc>
                  <a:txBody>
                    <a:bodyPr/>
                    <a:lstStyle/>
                    <a:p>
                      <a:r>
                        <a:rPr lang="en-GB" sz="700" dirty="0"/>
                        <a:t>1.500</a:t>
                      </a:r>
                    </a:p>
                  </a:txBody>
                  <a:tcPr marL="37531" marR="37531" marT="18766" marB="18766"/>
                </a:tc>
                <a:tc>
                  <a:txBody>
                    <a:bodyPr/>
                    <a:lstStyle/>
                    <a:p>
                      <a:r>
                        <a:rPr lang="en-GB" sz="700" dirty="0"/>
                        <a:t>2.500</a:t>
                      </a:r>
                    </a:p>
                  </a:txBody>
                  <a:tcPr marL="37531" marR="37531" marT="18766" marB="18766"/>
                </a:tc>
                <a:tc>
                  <a:txBody>
                    <a:bodyPr/>
                    <a:lstStyle/>
                    <a:p>
                      <a:r>
                        <a:rPr lang="en-GB" sz="700" dirty="0"/>
                        <a:t>3.000</a:t>
                      </a:r>
                    </a:p>
                  </a:txBody>
                  <a:tcPr marL="37531" marR="37531" marT="18766" marB="18766"/>
                </a:tc>
                <a:tc>
                  <a:txBody>
                    <a:bodyPr/>
                    <a:lstStyle/>
                    <a:p>
                      <a:r>
                        <a:rPr lang="en-GB" sz="700" dirty="0"/>
                        <a:t>2.500</a:t>
                      </a:r>
                    </a:p>
                  </a:txBody>
                  <a:tcPr marL="37531" marR="37531" marT="18766" marB="18766"/>
                </a:tc>
                <a:tc>
                  <a:txBody>
                    <a:bodyPr/>
                    <a:lstStyle/>
                    <a:p>
                      <a:r>
                        <a:rPr lang="en-GB" sz="700" dirty="0"/>
                        <a:t>2.500</a:t>
                      </a:r>
                    </a:p>
                  </a:txBody>
                  <a:tcPr marL="37531" marR="37531" marT="18766" marB="18766"/>
                </a:tc>
                <a:tc>
                  <a:txBody>
                    <a:bodyPr/>
                    <a:lstStyle/>
                    <a:p>
                      <a:r>
                        <a:rPr lang="en-GB" sz="700" dirty="0"/>
                        <a:t>3.500</a:t>
                      </a:r>
                    </a:p>
                  </a:txBody>
                  <a:tcPr marL="37531" marR="37531" marT="18766" marB="18766"/>
                </a:tc>
                <a:tc>
                  <a:txBody>
                    <a:bodyPr/>
                    <a:lstStyle/>
                    <a:p>
                      <a:r>
                        <a:rPr lang="en-GB" sz="700" dirty="0"/>
                        <a:t>3.000</a:t>
                      </a:r>
                    </a:p>
                  </a:txBody>
                  <a:tcPr marL="37531" marR="37531" marT="18766" marB="18766"/>
                </a:tc>
                <a:tc>
                  <a:txBody>
                    <a:bodyPr/>
                    <a:lstStyle/>
                    <a:p>
                      <a:r>
                        <a:rPr lang="en-GB" sz="700" dirty="0"/>
                        <a:t>4.000</a:t>
                      </a:r>
                    </a:p>
                  </a:txBody>
                  <a:tcPr marL="37531" marR="37531" marT="18766" marB="18766"/>
                </a:tc>
                <a:tc>
                  <a:txBody>
                    <a:bodyPr/>
                    <a:lstStyle/>
                    <a:p>
                      <a:r>
                        <a:rPr lang="en-GB" sz="700" dirty="0"/>
                        <a:t>4.500</a:t>
                      </a:r>
                    </a:p>
                  </a:txBody>
                  <a:tcPr marL="37531" marR="37531" marT="18766" marB="18766"/>
                </a:tc>
                <a:tc>
                  <a:txBody>
                    <a:bodyPr/>
                    <a:lstStyle/>
                    <a:p>
                      <a:r>
                        <a:rPr lang="en-GB" sz="700" dirty="0"/>
                        <a:t>5.000</a:t>
                      </a:r>
                    </a:p>
                  </a:txBody>
                  <a:tcPr marL="37531" marR="37531" marT="18766" marB="18766"/>
                </a:tc>
                <a:tc>
                  <a:txBody>
                    <a:bodyPr/>
                    <a:lstStyle/>
                    <a:p>
                      <a:r>
                        <a:rPr lang="en-GB" sz="700" dirty="0"/>
                        <a:t>5.000</a:t>
                      </a:r>
                    </a:p>
                  </a:txBody>
                  <a:tcPr marL="37531" marR="37531" marT="18766" marB="18766"/>
                </a:tc>
                <a:tc>
                  <a:txBody>
                    <a:bodyPr/>
                    <a:lstStyle/>
                    <a:p>
                      <a:r>
                        <a:rPr lang="en-GB" sz="700" dirty="0"/>
                        <a:t>6.500</a:t>
                      </a:r>
                    </a:p>
                  </a:txBody>
                  <a:tcPr marL="37531" marR="37531" marT="18766" marB="18766"/>
                </a:tc>
                <a:tc>
                  <a:txBody>
                    <a:bodyPr/>
                    <a:lstStyle/>
                    <a:p>
                      <a:r>
                        <a:rPr lang="en-GB" sz="700" dirty="0"/>
                        <a:t>43.500</a:t>
                      </a:r>
                    </a:p>
                  </a:txBody>
                  <a:tcPr marL="37531" marR="37531" marT="18766" marB="18766"/>
                </a:tc>
                <a:extLst>
                  <a:ext uri="{0D108BD9-81ED-4DB2-BD59-A6C34878D82A}">
                    <a16:rowId xmlns:a16="http://schemas.microsoft.com/office/drawing/2014/main" val="929639117"/>
                  </a:ext>
                </a:extLst>
              </a:tr>
              <a:tr h="337677">
                <a:tc>
                  <a:txBody>
                    <a:bodyPr/>
                    <a:lstStyle/>
                    <a:p>
                      <a:r>
                        <a:rPr lang="en-GB" sz="700" b="1" dirty="0"/>
                        <a:t>Table attire</a:t>
                      </a:r>
                    </a:p>
                  </a:txBody>
                  <a:tcPr marL="37531" marR="37531" marT="18766" marB="18766"/>
                </a:tc>
                <a:tc>
                  <a:txBody>
                    <a:bodyPr/>
                    <a:lstStyle/>
                    <a:p>
                      <a:r>
                        <a:rPr lang="en-GB" sz="700" dirty="0"/>
                        <a:t>2.000</a:t>
                      </a:r>
                    </a:p>
                  </a:txBody>
                  <a:tcPr marL="37531" marR="37531" marT="18766" marB="18766"/>
                </a:tc>
                <a:tc>
                  <a:txBody>
                    <a:bodyPr/>
                    <a:lstStyle/>
                    <a:p>
                      <a:r>
                        <a:rPr lang="en-GB" sz="700" dirty="0"/>
                        <a:t>3.000</a:t>
                      </a:r>
                    </a:p>
                  </a:txBody>
                  <a:tcPr marL="37531" marR="37531" marT="18766" marB="18766"/>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700" dirty="0"/>
                        <a:t>3.000</a:t>
                      </a:r>
                    </a:p>
                    <a:p>
                      <a:endParaRPr lang="en-GB" sz="700" dirty="0"/>
                    </a:p>
                  </a:txBody>
                  <a:tcPr marL="37531" marR="37531" marT="18766" marB="18766"/>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700" dirty="0"/>
                        <a:t>3.000</a:t>
                      </a:r>
                    </a:p>
                    <a:p>
                      <a:endParaRPr lang="en-GB" sz="700" dirty="0"/>
                    </a:p>
                  </a:txBody>
                  <a:tcPr marL="37531" marR="37531" marT="18766" marB="18766"/>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700" dirty="0"/>
                        <a:t>3.000</a:t>
                      </a:r>
                    </a:p>
                    <a:p>
                      <a:endParaRPr lang="en-GB" sz="700" dirty="0"/>
                    </a:p>
                  </a:txBody>
                  <a:tcPr marL="37531" marR="37531" marT="18766" marB="18766"/>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700" dirty="0"/>
                        <a:t>3.000</a:t>
                      </a:r>
                    </a:p>
                    <a:p>
                      <a:endParaRPr lang="en-GB" sz="700" dirty="0"/>
                    </a:p>
                  </a:txBody>
                  <a:tcPr marL="37531" marR="37531" marT="18766" marB="18766"/>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700" dirty="0"/>
                        <a:t>3.000</a:t>
                      </a:r>
                    </a:p>
                    <a:p>
                      <a:endParaRPr lang="en-GB" sz="700" dirty="0"/>
                    </a:p>
                  </a:txBody>
                  <a:tcPr marL="37531" marR="37531" marT="18766" marB="18766"/>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700" dirty="0"/>
                        <a:t>3.000</a:t>
                      </a:r>
                    </a:p>
                    <a:p>
                      <a:endParaRPr lang="en-GB" sz="700" dirty="0"/>
                    </a:p>
                  </a:txBody>
                  <a:tcPr marL="37531" marR="37531" marT="18766" marB="18766"/>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700" dirty="0"/>
                        <a:t>3.000</a:t>
                      </a:r>
                    </a:p>
                    <a:p>
                      <a:endParaRPr lang="en-GB" sz="700" dirty="0"/>
                    </a:p>
                  </a:txBody>
                  <a:tcPr marL="37531" marR="37531" marT="18766" marB="18766"/>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700" dirty="0"/>
                        <a:t>3.000</a:t>
                      </a:r>
                    </a:p>
                    <a:p>
                      <a:endParaRPr lang="en-GB" sz="700" dirty="0"/>
                    </a:p>
                  </a:txBody>
                  <a:tcPr marL="37531" marR="37531" marT="18766" marB="18766"/>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700" dirty="0"/>
                        <a:t>3.000</a:t>
                      </a:r>
                    </a:p>
                    <a:p>
                      <a:endParaRPr lang="en-GB" sz="700" dirty="0"/>
                    </a:p>
                  </a:txBody>
                  <a:tcPr marL="37531" marR="37531" marT="18766" marB="18766"/>
                </a:tc>
                <a:tc>
                  <a:txBody>
                    <a:bodyPr/>
                    <a:lstStyle/>
                    <a:p>
                      <a:r>
                        <a:rPr lang="en-GB" sz="700" dirty="0"/>
                        <a:t>5.000</a:t>
                      </a:r>
                    </a:p>
                  </a:txBody>
                  <a:tcPr marL="37531" marR="37531" marT="18766" marB="18766"/>
                </a:tc>
                <a:tc>
                  <a:txBody>
                    <a:bodyPr/>
                    <a:lstStyle/>
                    <a:p>
                      <a:r>
                        <a:rPr lang="en-GB" sz="700" dirty="0"/>
                        <a:t>37.000</a:t>
                      </a:r>
                    </a:p>
                  </a:txBody>
                  <a:tcPr marL="37531" marR="37531" marT="18766" marB="18766"/>
                </a:tc>
                <a:extLst>
                  <a:ext uri="{0D108BD9-81ED-4DB2-BD59-A6C34878D82A}">
                    <a16:rowId xmlns:a16="http://schemas.microsoft.com/office/drawing/2014/main" val="1845775565"/>
                  </a:ext>
                </a:extLst>
              </a:tr>
              <a:tr h="252567">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dirty="0"/>
                    </a:p>
                  </a:txBody>
                  <a:tcPr marL="37531" marR="37531" marT="18766" marB="18766"/>
                </a:tc>
                <a:tc>
                  <a:txBody>
                    <a:bodyPr/>
                    <a:lstStyle/>
                    <a:p>
                      <a:endParaRPr lang="en-GB" sz="700" dirty="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dirty="0"/>
                    </a:p>
                  </a:txBody>
                  <a:tcPr marL="37531" marR="37531" marT="18766" marB="18766"/>
                </a:tc>
                <a:extLst>
                  <a:ext uri="{0D108BD9-81ED-4DB2-BD59-A6C34878D82A}">
                    <a16:rowId xmlns:a16="http://schemas.microsoft.com/office/drawing/2014/main" val="3529036674"/>
                  </a:ext>
                </a:extLst>
              </a:tr>
              <a:tr h="222258">
                <a:tc>
                  <a:txBody>
                    <a:bodyPr/>
                    <a:lstStyle/>
                    <a:p>
                      <a:r>
                        <a:rPr lang="en-GB" sz="700" b="1" dirty="0"/>
                        <a:t>Total Outgoing</a:t>
                      </a:r>
                    </a:p>
                  </a:txBody>
                  <a:tcPr marL="37531" marR="37531" marT="18766" marB="18766"/>
                </a:tc>
                <a:tc>
                  <a:txBody>
                    <a:bodyPr/>
                    <a:lstStyle/>
                    <a:p>
                      <a:r>
                        <a:rPr lang="en-GB" sz="700" dirty="0"/>
                        <a:t>10.250</a:t>
                      </a:r>
                    </a:p>
                  </a:txBody>
                  <a:tcPr marL="37531" marR="37531" marT="18766" marB="18766"/>
                </a:tc>
                <a:tc>
                  <a:txBody>
                    <a:bodyPr/>
                    <a:lstStyle/>
                    <a:p>
                      <a:r>
                        <a:rPr lang="en-GB" sz="700" dirty="0"/>
                        <a:t>14.250</a:t>
                      </a:r>
                    </a:p>
                  </a:txBody>
                  <a:tcPr marL="37531" marR="37531" marT="18766" marB="18766"/>
                </a:tc>
                <a:tc>
                  <a:txBody>
                    <a:bodyPr/>
                    <a:lstStyle/>
                    <a:p>
                      <a:r>
                        <a:rPr lang="en-GB" sz="700" dirty="0"/>
                        <a:t>16.250</a:t>
                      </a:r>
                    </a:p>
                  </a:txBody>
                  <a:tcPr marL="37531" marR="37531" marT="18766" marB="18766"/>
                </a:tc>
                <a:tc>
                  <a:txBody>
                    <a:bodyPr/>
                    <a:lstStyle/>
                    <a:p>
                      <a:r>
                        <a:rPr lang="en-GB" sz="700" dirty="0"/>
                        <a:t>14.750</a:t>
                      </a:r>
                    </a:p>
                  </a:txBody>
                  <a:tcPr marL="37531" marR="37531" marT="18766" marB="18766"/>
                </a:tc>
                <a:tc>
                  <a:txBody>
                    <a:bodyPr/>
                    <a:lstStyle/>
                    <a:p>
                      <a:r>
                        <a:rPr lang="en-GB" sz="700" dirty="0"/>
                        <a:t>14.050</a:t>
                      </a:r>
                    </a:p>
                  </a:txBody>
                  <a:tcPr marL="37531" marR="37531" marT="18766" marB="18766"/>
                </a:tc>
                <a:tc>
                  <a:txBody>
                    <a:bodyPr/>
                    <a:lstStyle/>
                    <a:p>
                      <a:r>
                        <a:rPr lang="en-GB" sz="700" dirty="0"/>
                        <a:t>17.250</a:t>
                      </a:r>
                    </a:p>
                  </a:txBody>
                  <a:tcPr marL="37531" marR="37531" marT="18766" marB="18766"/>
                </a:tc>
                <a:tc>
                  <a:txBody>
                    <a:bodyPr/>
                    <a:lstStyle/>
                    <a:p>
                      <a:r>
                        <a:rPr lang="en-GB" sz="700" dirty="0"/>
                        <a:t>15.550</a:t>
                      </a:r>
                    </a:p>
                  </a:txBody>
                  <a:tcPr marL="37531" marR="37531" marT="18766" marB="18766"/>
                </a:tc>
                <a:tc>
                  <a:txBody>
                    <a:bodyPr/>
                    <a:lstStyle/>
                    <a:p>
                      <a:r>
                        <a:rPr lang="en-GB" sz="700" dirty="0"/>
                        <a:t>19.250</a:t>
                      </a:r>
                    </a:p>
                  </a:txBody>
                  <a:tcPr marL="37531" marR="37531" marT="18766" marB="18766"/>
                </a:tc>
                <a:tc>
                  <a:txBody>
                    <a:bodyPr/>
                    <a:lstStyle/>
                    <a:p>
                      <a:r>
                        <a:rPr lang="en-GB" sz="700" dirty="0"/>
                        <a:t>18.150</a:t>
                      </a:r>
                    </a:p>
                  </a:txBody>
                  <a:tcPr marL="37531" marR="37531" marT="18766" marB="18766"/>
                </a:tc>
                <a:tc>
                  <a:txBody>
                    <a:bodyPr/>
                    <a:lstStyle/>
                    <a:p>
                      <a:r>
                        <a:rPr lang="en-GB" sz="700" dirty="0"/>
                        <a:t>20.750</a:t>
                      </a:r>
                    </a:p>
                  </a:txBody>
                  <a:tcPr marL="37531" marR="37531" marT="18766" marB="18766"/>
                </a:tc>
                <a:tc>
                  <a:txBody>
                    <a:bodyPr/>
                    <a:lstStyle/>
                    <a:p>
                      <a:r>
                        <a:rPr lang="en-GB" sz="700" dirty="0"/>
                        <a:t>20.750</a:t>
                      </a:r>
                    </a:p>
                  </a:txBody>
                  <a:tcPr marL="37531" marR="37531" marT="18766" marB="18766"/>
                </a:tc>
                <a:tc>
                  <a:txBody>
                    <a:bodyPr/>
                    <a:lstStyle/>
                    <a:p>
                      <a:r>
                        <a:rPr lang="en-GB" sz="700" dirty="0"/>
                        <a:t>29.750</a:t>
                      </a:r>
                    </a:p>
                  </a:txBody>
                  <a:tcPr marL="37531" marR="37531" marT="18766" marB="18766"/>
                </a:tc>
                <a:tc>
                  <a:txBody>
                    <a:bodyPr/>
                    <a:lstStyle/>
                    <a:p>
                      <a:r>
                        <a:rPr lang="en-GB" sz="700" dirty="0"/>
                        <a:t>211.000</a:t>
                      </a:r>
                    </a:p>
                  </a:txBody>
                  <a:tcPr marL="37531" marR="37531" marT="18766" marB="18766"/>
                </a:tc>
                <a:extLst>
                  <a:ext uri="{0D108BD9-81ED-4DB2-BD59-A6C34878D82A}">
                    <a16:rowId xmlns:a16="http://schemas.microsoft.com/office/drawing/2014/main" val="1973893914"/>
                  </a:ext>
                </a:extLst>
              </a:tr>
              <a:tr h="222258">
                <a:tc>
                  <a:txBody>
                    <a:bodyPr/>
                    <a:lstStyle/>
                    <a:p>
                      <a:r>
                        <a:rPr lang="en-GB" sz="700" b="1" dirty="0" err="1"/>
                        <a:t>Icoming</a:t>
                      </a:r>
                      <a:r>
                        <a:rPr lang="en-GB" sz="700" b="1" dirty="0"/>
                        <a:t> less outgoing</a:t>
                      </a:r>
                    </a:p>
                  </a:txBody>
                  <a:tcPr marL="37531" marR="37531" marT="18766" marB="18766"/>
                </a:tc>
                <a:tc>
                  <a:txBody>
                    <a:bodyPr/>
                    <a:lstStyle/>
                    <a:p>
                      <a:r>
                        <a:rPr lang="en-GB" sz="700" dirty="0"/>
                        <a:t>69.750</a:t>
                      </a:r>
                    </a:p>
                  </a:txBody>
                  <a:tcPr marL="37531" marR="37531" marT="18766" marB="18766"/>
                </a:tc>
                <a:tc>
                  <a:txBody>
                    <a:bodyPr/>
                    <a:lstStyle/>
                    <a:p>
                      <a:r>
                        <a:rPr lang="en-GB" sz="700" dirty="0"/>
                        <a:t>85.750</a:t>
                      </a:r>
                    </a:p>
                  </a:txBody>
                  <a:tcPr marL="37531" marR="37531" marT="18766" marB="18766"/>
                </a:tc>
                <a:tc>
                  <a:txBody>
                    <a:bodyPr/>
                    <a:lstStyle/>
                    <a:p>
                      <a:r>
                        <a:rPr lang="en-GB" sz="700" dirty="0"/>
                        <a:t>89.750</a:t>
                      </a:r>
                    </a:p>
                  </a:txBody>
                  <a:tcPr marL="37531" marR="37531" marT="18766" marB="18766"/>
                </a:tc>
                <a:tc>
                  <a:txBody>
                    <a:bodyPr/>
                    <a:lstStyle/>
                    <a:p>
                      <a:r>
                        <a:rPr lang="en-GB" sz="700" dirty="0"/>
                        <a:t>87.250</a:t>
                      </a:r>
                    </a:p>
                  </a:txBody>
                  <a:tcPr marL="37531" marR="37531" marT="18766" marB="18766"/>
                </a:tc>
                <a:tc>
                  <a:txBody>
                    <a:bodyPr/>
                    <a:lstStyle/>
                    <a:p>
                      <a:r>
                        <a:rPr lang="en-GB" sz="700" dirty="0"/>
                        <a:t>85.950</a:t>
                      </a:r>
                    </a:p>
                  </a:txBody>
                  <a:tcPr marL="37531" marR="37531" marT="18766" marB="18766"/>
                </a:tc>
                <a:tc>
                  <a:txBody>
                    <a:bodyPr/>
                    <a:lstStyle/>
                    <a:p>
                      <a:r>
                        <a:rPr lang="en-GB" sz="700" dirty="0"/>
                        <a:t>117.750</a:t>
                      </a:r>
                    </a:p>
                  </a:txBody>
                  <a:tcPr marL="37531" marR="37531" marT="18766" marB="18766"/>
                </a:tc>
                <a:tc>
                  <a:txBody>
                    <a:bodyPr/>
                    <a:lstStyle/>
                    <a:p>
                      <a:r>
                        <a:rPr lang="en-GB" sz="700" dirty="0"/>
                        <a:t>104.450</a:t>
                      </a:r>
                    </a:p>
                  </a:txBody>
                  <a:tcPr marL="37531" marR="37531" marT="18766" marB="18766"/>
                </a:tc>
                <a:tc>
                  <a:txBody>
                    <a:bodyPr/>
                    <a:lstStyle/>
                    <a:p>
                      <a:r>
                        <a:rPr lang="en-GB" sz="700" dirty="0"/>
                        <a:t>120.750</a:t>
                      </a:r>
                    </a:p>
                  </a:txBody>
                  <a:tcPr marL="37531" marR="37531" marT="18766" marB="18766"/>
                </a:tc>
                <a:tc>
                  <a:txBody>
                    <a:bodyPr/>
                    <a:lstStyle/>
                    <a:p>
                      <a:r>
                        <a:rPr lang="en-GB" sz="700" dirty="0"/>
                        <a:t>111.850</a:t>
                      </a:r>
                    </a:p>
                  </a:txBody>
                  <a:tcPr marL="37531" marR="37531" marT="18766" marB="18766"/>
                </a:tc>
                <a:tc>
                  <a:txBody>
                    <a:bodyPr/>
                    <a:lstStyle/>
                    <a:p>
                      <a:r>
                        <a:rPr lang="en-GB" sz="700" dirty="0"/>
                        <a:t>129.250</a:t>
                      </a:r>
                    </a:p>
                  </a:txBody>
                  <a:tcPr marL="37531" marR="37531" marT="18766" marB="18766"/>
                </a:tc>
                <a:tc>
                  <a:txBody>
                    <a:bodyPr/>
                    <a:lstStyle/>
                    <a:p>
                      <a:r>
                        <a:rPr lang="en-GB" sz="700" dirty="0"/>
                        <a:t>129.250</a:t>
                      </a:r>
                    </a:p>
                  </a:txBody>
                  <a:tcPr marL="37531" marR="37531" marT="18766" marB="18766"/>
                </a:tc>
                <a:tc>
                  <a:txBody>
                    <a:bodyPr/>
                    <a:lstStyle/>
                    <a:p>
                      <a:r>
                        <a:rPr lang="en-GB" sz="700" dirty="0"/>
                        <a:t>150.250</a:t>
                      </a:r>
                    </a:p>
                  </a:txBody>
                  <a:tcPr marL="37531" marR="37531" marT="18766" marB="18766"/>
                </a:tc>
                <a:tc>
                  <a:txBody>
                    <a:bodyPr/>
                    <a:lstStyle/>
                    <a:p>
                      <a:r>
                        <a:rPr lang="en-GB" sz="700" dirty="0"/>
                        <a:t>1.282.000</a:t>
                      </a:r>
                    </a:p>
                  </a:txBody>
                  <a:tcPr marL="37531" marR="37531" marT="18766" marB="18766"/>
                </a:tc>
                <a:extLst>
                  <a:ext uri="{0D108BD9-81ED-4DB2-BD59-A6C34878D82A}">
                    <a16:rowId xmlns:a16="http://schemas.microsoft.com/office/drawing/2014/main" val="2067888539"/>
                  </a:ext>
                </a:extLst>
              </a:tr>
              <a:tr h="222258">
                <a:tc>
                  <a:txBody>
                    <a:bodyPr/>
                    <a:lstStyle/>
                    <a:p>
                      <a:endParaRPr lang="en-GB" sz="700" dirty="0"/>
                    </a:p>
                  </a:txBody>
                  <a:tcPr marL="37531" marR="37531" marT="18766" marB="18766"/>
                </a:tc>
                <a:tc>
                  <a:txBody>
                    <a:bodyPr/>
                    <a:lstStyle/>
                    <a:p>
                      <a:endParaRPr lang="en-GB" sz="700" dirty="0"/>
                    </a:p>
                  </a:txBody>
                  <a:tcPr marL="37531" marR="37531" marT="18766" marB="18766"/>
                </a:tc>
                <a:tc>
                  <a:txBody>
                    <a:bodyPr/>
                    <a:lstStyle/>
                    <a:p>
                      <a:endParaRPr lang="en-GB" sz="700" dirty="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a:p>
                  </a:txBody>
                  <a:tcPr marL="37531" marR="37531" marT="18766" marB="18766"/>
                </a:tc>
                <a:tc>
                  <a:txBody>
                    <a:bodyPr/>
                    <a:lstStyle/>
                    <a:p>
                      <a:endParaRPr lang="en-GB" sz="700" dirty="0"/>
                    </a:p>
                  </a:txBody>
                  <a:tcPr marL="37531" marR="37531" marT="18766" marB="18766"/>
                </a:tc>
                <a:extLst>
                  <a:ext uri="{0D108BD9-81ED-4DB2-BD59-A6C34878D82A}">
                    <a16:rowId xmlns:a16="http://schemas.microsoft.com/office/drawing/2014/main" val="1708321733"/>
                  </a:ext>
                </a:extLst>
              </a:tr>
            </a:tbl>
          </a:graphicData>
        </a:graphic>
      </p:graphicFrame>
    </p:spTree>
    <p:extLst>
      <p:ext uri="{BB962C8B-B14F-4D97-AF65-F5344CB8AC3E}">
        <p14:creationId xmlns:p14="http://schemas.microsoft.com/office/powerpoint/2010/main" val="3814534566"/>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A5369-E6F9-9506-2B7C-70605019E3F1}"/>
              </a:ext>
            </a:extLst>
          </p:cNvPr>
          <p:cNvSpPr>
            <a:spLocks noGrp="1"/>
          </p:cNvSpPr>
          <p:nvPr>
            <p:ph type="title"/>
          </p:nvPr>
        </p:nvSpPr>
        <p:spPr/>
        <p:txBody>
          <a:bodyPr/>
          <a:lstStyle/>
          <a:p>
            <a:r>
              <a:rPr lang="en-GB" dirty="0"/>
              <a:t>Report of profit &amp; loss</a:t>
            </a:r>
          </a:p>
        </p:txBody>
      </p:sp>
      <p:graphicFrame>
        <p:nvGraphicFramePr>
          <p:cNvPr id="5" name="Table 5">
            <a:extLst>
              <a:ext uri="{FF2B5EF4-FFF2-40B4-BE49-F238E27FC236}">
                <a16:creationId xmlns:a16="http://schemas.microsoft.com/office/drawing/2014/main" id="{4054E344-4430-26E9-5321-5068D1A143DF}"/>
              </a:ext>
            </a:extLst>
          </p:cNvPr>
          <p:cNvGraphicFramePr>
            <a:graphicFrameLocks noGrp="1"/>
          </p:cNvGraphicFramePr>
          <p:nvPr>
            <p:ph sz="half" idx="1"/>
          </p:nvPr>
        </p:nvGraphicFramePr>
        <p:xfrm>
          <a:off x="1298575" y="2560638"/>
          <a:ext cx="4718050" cy="2225040"/>
        </p:xfrm>
        <a:graphic>
          <a:graphicData uri="http://schemas.openxmlformats.org/drawingml/2006/table">
            <a:tbl>
              <a:tblPr firstRow="1" bandRow="1">
                <a:tableStyleId>{5C22544A-7EE6-4342-B048-85BDC9FD1C3A}</a:tableStyleId>
              </a:tblPr>
              <a:tblGrid>
                <a:gridCol w="2359025">
                  <a:extLst>
                    <a:ext uri="{9D8B030D-6E8A-4147-A177-3AD203B41FA5}">
                      <a16:colId xmlns:a16="http://schemas.microsoft.com/office/drawing/2014/main" val="707363354"/>
                    </a:ext>
                  </a:extLst>
                </a:gridCol>
                <a:gridCol w="2359025">
                  <a:extLst>
                    <a:ext uri="{9D8B030D-6E8A-4147-A177-3AD203B41FA5}">
                      <a16:colId xmlns:a16="http://schemas.microsoft.com/office/drawing/2014/main" val="2471574467"/>
                    </a:ext>
                  </a:extLst>
                </a:gridCol>
              </a:tblGrid>
              <a:tr h="370840">
                <a:tc>
                  <a:txBody>
                    <a:bodyPr/>
                    <a:lstStyle/>
                    <a:p>
                      <a:r>
                        <a:rPr lang="en-GB" dirty="0"/>
                        <a:t>Gross Total Income</a:t>
                      </a:r>
                    </a:p>
                  </a:txBody>
                  <a:tcPr/>
                </a:tc>
                <a:tc>
                  <a:txBody>
                    <a:bodyPr/>
                    <a:lstStyle/>
                    <a:p>
                      <a:r>
                        <a:rPr lang="en-GB" dirty="0"/>
                        <a:t>1.493.000</a:t>
                      </a:r>
                    </a:p>
                  </a:txBody>
                  <a:tcPr/>
                </a:tc>
                <a:extLst>
                  <a:ext uri="{0D108BD9-81ED-4DB2-BD59-A6C34878D82A}">
                    <a16:rowId xmlns:a16="http://schemas.microsoft.com/office/drawing/2014/main" val="1619879588"/>
                  </a:ext>
                </a:extLst>
              </a:tr>
              <a:tr h="370840">
                <a:tc>
                  <a:txBody>
                    <a:bodyPr/>
                    <a:lstStyle/>
                    <a:p>
                      <a:r>
                        <a:rPr lang="en-GB" dirty="0"/>
                        <a:t>Total Expenses</a:t>
                      </a:r>
                    </a:p>
                  </a:txBody>
                  <a:tcPr/>
                </a:tc>
                <a:tc>
                  <a:txBody>
                    <a:bodyPr/>
                    <a:lstStyle/>
                    <a:p>
                      <a:r>
                        <a:rPr lang="en-GB" dirty="0"/>
                        <a:t>211.000</a:t>
                      </a:r>
                    </a:p>
                  </a:txBody>
                  <a:tcPr/>
                </a:tc>
                <a:extLst>
                  <a:ext uri="{0D108BD9-81ED-4DB2-BD59-A6C34878D82A}">
                    <a16:rowId xmlns:a16="http://schemas.microsoft.com/office/drawing/2014/main" val="3184830117"/>
                  </a:ext>
                </a:extLst>
              </a:tr>
              <a:tr h="370840">
                <a:tc>
                  <a:txBody>
                    <a:bodyPr/>
                    <a:lstStyle/>
                    <a:p>
                      <a:r>
                        <a:rPr lang="en-GB" dirty="0"/>
                        <a:t>Gross Profit</a:t>
                      </a:r>
                    </a:p>
                  </a:txBody>
                  <a:tcPr/>
                </a:tc>
                <a:tc>
                  <a:txBody>
                    <a:bodyPr/>
                    <a:lstStyle/>
                    <a:p>
                      <a:r>
                        <a:rPr lang="en-GB" dirty="0"/>
                        <a:t>1.282.000</a:t>
                      </a:r>
                    </a:p>
                  </a:txBody>
                  <a:tcPr/>
                </a:tc>
                <a:extLst>
                  <a:ext uri="{0D108BD9-81ED-4DB2-BD59-A6C34878D82A}">
                    <a16:rowId xmlns:a16="http://schemas.microsoft.com/office/drawing/2014/main" val="3960670121"/>
                  </a:ext>
                </a:extLst>
              </a:tr>
              <a:tr h="370840">
                <a:tc>
                  <a:txBody>
                    <a:bodyPr/>
                    <a:lstStyle/>
                    <a:p>
                      <a:r>
                        <a:rPr lang="en-GB" dirty="0"/>
                        <a:t>Tax 20%</a:t>
                      </a:r>
                    </a:p>
                  </a:txBody>
                  <a:tcPr/>
                </a:tc>
                <a:tc>
                  <a:txBody>
                    <a:bodyPr/>
                    <a:lstStyle/>
                    <a:p>
                      <a:r>
                        <a:rPr lang="en-GB" dirty="0"/>
                        <a:t>256.400</a:t>
                      </a:r>
                    </a:p>
                  </a:txBody>
                  <a:tcPr/>
                </a:tc>
                <a:extLst>
                  <a:ext uri="{0D108BD9-81ED-4DB2-BD59-A6C34878D82A}">
                    <a16:rowId xmlns:a16="http://schemas.microsoft.com/office/drawing/2014/main" val="728833572"/>
                  </a:ext>
                </a:extLst>
              </a:tr>
              <a:tr h="370840">
                <a:tc>
                  <a:txBody>
                    <a:bodyPr/>
                    <a:lstStyle/>
                    <a:p>
                      <a:r>
                        <a:rPr lang="en-GB" dirty="0"/>
                        <a:t>Net Profit</a:t>
                      </a:r>
                    </a:p>
                  </a:txBody>
                  <a:tcPr/>
                </a:tc>
                <a:tc>
                  <a:txBody>
                    <a:bodyPr/>
                    <a:lstStyle/>
                    <a:p>
                      <a:r>
                        <a:rPr lang="en-GB" dirty="0"/>
                        <a:t>1.025.600</a:t>
                      </a:r>
                    </a:p>
                  </a:txBody>
                  <a:tcPr/>
                </a:tc>
                <a:extLst>
                  <a:ext uri="{0D108BD9-81ED-4DB2-BD59-A6C34878D82A}">
                    <a16:rowId xmlns:a16="http://schemas.microsoft.com/office/drawing/2014/main" val="1134178335"/>
                  </a:ext>
                </a:extLst>
              </a:tr>
              <a:tr h="370840">
                <a:tc>
                  <a:txBody>
                    <a:bodyPr/>
                    <a:lstStyle/>
                    <a:p>
                      <a:r>
                        <a:rPr lang="en-GB" dirty="0"/>
                        <a:t>Partner profit / 5</a:t>
                      </a:r>
                    </a:p>
                  </a:txBody>
                  <a:tcPr/>
                </a:tc>
                <a:tc>
                  <a:txBody>
                    <a:bodyPr/>
                    <a:lstStyle/>
                    <a:p>
                      <a:r>
                        <a:rPr lang="en-GB" dirty="0"/>
                        <a:t>205.120</a:t>
                      </a:r>
                    </a:p>
                  </a:txBody>
                  <a:tcPr/>
                </a:tc>
                <a:extLst>
                  <a:ext uri="{0D108BD9-81ED-4DB2-BD59-A6C34878D82A}">
                    <a16:rowId xmlns:a16="http://schemas.microsoft.com/office/drawing/2014/main" val="2302804322"/>
                  </a:ext>
                </a:extLst>
              </a:tr>
            </a:tbl>
          </a:graphicData>
        </a:graphic>
      </p:graphicFrame>
      <p:graphicFrame>
        <p:nvGraphicFramePr>
          <p:cNvPr id="8" name="Content Placeholder 7">
            <a:extLst>
              <a:ext uri="{FF2B5EF4-FFF2-40B4-BE49-F238E27FC236}">
                <a16:creationId xmlns:a16="http://schemas.microsoft.com/office/drawing/2014/main" id="{E42BDD37-44D7-BE0D-569D-6B6F500765F9}"/>
              </a:ext>
            </a:extLst>
          </p:cNvPr>
          <p:cNvGraphicFramePr>
            <a:graphicFrameLocks noGrp="1"/>
          </p:cNvGraphicFramePr>
          <p:nvPr>
            <p:ph sz="half" idx="2"/>
          </p:nvPr>
        </p:nvGraphicFramePr>
        <p:xfrm>
          <a:off x="6181725" y="2560638"/>
          <a:ext cx="4718050" cy="330993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268187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9">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749CBE2-7997-F4CA-EE94-746F368F9BF1}"/>
              </a:ext>
            </a:extLst>
          </p:cNvPr>
          <p:cNvSpPr>
            <a:spLocks noGrp="1"/>
          </p:cNvSpPr>
          <p:nvPr>
            <p:ph type="title"/>
          </p:nvPr>
        </p:nvSpPr>
        <p:spPr>
          <a:xfrm>
            <a:off x="5297762" y="329184"/>
            <a:ext cx="6251110" cy="1783080"/>
          </a:xfrm>
        </p:spPr>
        <p:txBody>
          <a:bodyPr vert="horz" lIns="91440" tIns="45720" rIns="91440" bIns="45720" rtlCol="0" anchor="b">
            <a:normAutofit/>
          </a:bodyPr>
          <a:lstStyle/>
          <a:p>
            <a:r>
              <a:rPr lang="en-US" sz="7200" dirty="0"/>
              <a:t>Conclusion </a:t>
            </a:r>
          </a:p>
        </p:txBody>
      </p:sp>
      <p:sp>
        <p:nvSpPr>
          <p:cNvPr id="25" name="Rectangle 6">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2862" y="2395728"/>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rgbClr val="FFB95D"/>
          </a:solidFill>
          <a:ln w="38100" cap="rnd">
            <a:solidFill>
              <a:srgbClr val="FFB95D"/>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458CC7A-392C-6C76-2030-678DA4BCA179}"/>
              </a:ext>
            </a:extLst>
          </p:cNvPr>
          <p:cNvSpPr>
            <a:spLocks noGrp="1"/>
          </p:cNvSpPr>
          <p:nvPr>
            <p:ph idx="1"/>
          </p:nvPr>
        </p:nvSpPr>
        <p:spPr>
          <a:xfrm>
            <a:off x="5297762" y="2706624"/>
            <a:ext cx="6251110" cy="3483864"/>
          </a:xfrm>
        </p:spPr>
        <p:txBody>
          <a:bodyPr vert="horz" lIns="91440" tIns="45720" rIns="91440" bIns="45720" rtlCol="0">
            <a:normAutofit fontScale="92500" lnSpcReduction="10000"/>
          </a:bodyPr>
          <a:lstStyle/>
          <a:p>
            <a:pPr>
              <a:lnSpc>
                <a:spcPct val="100000"/>
              </a:lnSpc>
            </a:pPr>
            <a:r>
              <a:rPr lang="en-US" sz="1500" b="1" cap="all" dirty="0">
                <a:latin typeface="Arial Narrow" panose="020B0606020202030204" pitchFamily="34" charset="0"/>
              </a:rPr>
              <a:t>In conclusion, we believe we have done the necessary research and have highlighted the necessary steps and constructed a business plan that will lead to a successful business as we have highlighted the gap in the market and the need for wedding planners in the current generation of social media and everyone wanting a grand and memorable wedding  </a:t>
            </a:r>
          </a:p>
          <a:p>
            <a:pPr>
              <a:lnSpc>
                <a:spcPct val="100000"/>
              </a:lnSpc>
            </a:pPr>
            <a:r>
              <a:rPr lang="en-US" sz="1500" b="1" cap="all" dirty="0">
                <a:latin typeface="Arial Narrow" panose="020B0606020202030204" pitchFamily="34" charset="0"/>
              </a:rPr>
              <a:t>we have also looked at the pros and cons and obstacles we may face as a small business  by including a swot and </a:t>
            </a:r>
            <a:r>
              <a:rPr lang="en-US" sz="1500" b="1" cap="all" dirty="0" err="1">
                <a:latin typeface="Arial Narrow" panose="020B0606020202030204" pitchFamily="34" charset="0"/>
              </a:rPr>
              <a:t>pestel</a:t>
            </a:r>
            <a:r>
              <a:rPr lang="en-US" sz="1500" b="1" cap="all" dirty="0">
                <a:latin typeface="Arial Narrow" panose="020B0606020202030204" pitchFamily="34" charset="0"/>
              </a:rPr>
              <a:t> analysis  </a:t>
            </a:r>
          </a:p>
          <a:p>
            <a:pPr>
              <a:lnSpc>
                <a:spcPct val="100000"/>
              </a:lnSpc>
            </a:pPr>
            <a:r>
              <a:rPr lang="en-US" sz="1500" b="1" cap="all" dirty="0">
                <a:latin typeface="Arial Narrow" panose="020B0606020202030204" pitchFamily="34" charset="0"/>
              </a:rPr>
              <a:t>We offer a human connection with clients through our 1 on 1 consultations that we offer for free making our clients feel more involved and giving more control of making their dreams come to life </a:t>
            </a:r>
          </a:p>
          <a:p>
            <a:pPr>
              <a:lnSpc>
                <a:spcPct val="100000"/>
              </a:lnSpc>
            </a:pPr>
            <a:r>
              <a:rPr lang="en-US" sz="1500" b="1" cap="all" dirty="0">
                <a:latin typeface="Arial Narrow" panose="020B0606020202030204" pitchFamily="34" charset="0"/>
              </a:rPr>
              <a:t>And we have also have a management team who will oversee all parts of the business to assure our clients that their big day turns out perfect </a:t>
            </a:r>
          </a:p>
        </p:txBody>
      </p:sp>
      <p:pic>
        <p:nvPicPr>
          <p:cNvPr id="5" name="Picture 4" descr="Pen placed on top of a signature line">
            <a:extLst>
              <a:ext uri="{FF2B5EF4-FFF2-40B4-BE49-F238E27FC236}">
                <a16:creationId xmlns:a16="http://schemas.microsoft.com/office/drawing/2014/main" id="{49B06DED-B534-0734-E2AC-6D9C08CF9306}"/>
              </a:ext>
            </a:extLst>
          </p:cNvPr>
          <p:cNvPicPr>
            <a:picLocks noChangeAspect="1"/>
          </p:cNvPicPr>
          <p:nvPr/>
        </p:nvPicPr>
        <p:blipFill rotWithShape="1">
          <a:blip r:embed="rId2"/>
          <a:srcRect l="52213" r="2455"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Tree>
    <p:extLst>
      <p:ext uri="{BB962C8B-B14F-4D97-AF65-F5344CB8AC3E}">
        <p14:creationId xmlns:p14="http://schemas.microsoft.com/office/powerpoint/2010/main" val="4182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613C53-2882-D204-7053-53C07E91A86B}"/>
              </a:ext>
            </a:extLst>
          </p:cNvPr>
          <p:cNvSpPr>
            <a:spLocks noGrp="1"/>
          </p:cNvSpPr>
          <p:nvPr>
            <p:ph type="title"/>
          </p:nvPr>
        </p:nvSpPr>
        <p:spPr/>
        <p:txBody>
          <a:bodyPr/>
          <a:lstStyle/>
          <a:p>
            <a:r>
              <a:rPr lang="en-US" dirty="0"/>
              <a:t>References </a:t>
            </a:r>
          </a:p>
        </p:txBody>
      </p:sp>
      <p:sp>
        <p:nvSpPr>
          <p:cNvPr id="3" name="Content Placeholder 2">
            <a:extLst>
              <a:ext uri="{FF2B5EF4-FFF2-40B4-BE49-F238E27FC236}">
                <a16:creationId xmlns:a16="http://schemas.microsoft.com/office/drawing/2014/main" id="{E0022429-6C13-BE21-C308-268AA57EF267}"/>
              </a:ext>
            </a:extLst>
          </p:cNvPr>
          <p:cNvSpPr>
            <a:spLocks noGrp="1"/>
          </p:cNvSpPr>
          <p:nvPr>
            <p:ph idx="1"/>
          </p:nvPr>
        </p:nvSpPr>
        <p:spPr/>
        <p:txBody>
          <a:bodyPr/>
          <a:lstStyle/>
          <a:p>
            <a:pPr marL="0" indent="0">
              <a:buNone/>
            </a:pPr>
            <a:r>
              <a:rPr lang="en-US" dirty="0" err="1"/>
              <a:t>Bendle</a:t>
            </a:r>
            <a:r>
              <a:rPr lang="en-US" dirty="0"/>
              <a:t>, N and Campana, R. (2018) </a:t>
            </a:r>
            <a:r>
              <a:rPr lang="en-US" i="1" dirty="0"/>
              <a:t>Nouveau Event Planning: The Wedding Extravaganza Harvard Business Review Case Study </a:t>
            </a:r>
            <a:r>
              <a:rPr lang="en-US" dirty="0"/>
              <a:t>Available at: </a:t>
            </a:r>
            <a:r>
              <a:rPr lang="en-US" dirty="0">
                <a:hlinkClick r:id="rId2"/>
              </a:rPr>
              <a:t>https://embapro.com/frontpage/pestelcase/17766-wedding-extravaganza</a:t>
            </a:r>
            <a:r>
              <a:rPr lang="en-US" dirty="0"/>
              <a:t> </a:t>
            </a:r>
          </a:p>
          <a:p>
            <a:pPr marL="0" indent="0">
              <a:buNone/>
            </a:pPr>
            <a:endParaRPr lang="en-US" dirty="0"/>
          </a:p>
          <a:p>
            <a:pPr marL="0" indent="0">
              <a:buNone/>
            </a:pPr>
            <a:r>
              <a:rPr lang="en-US" dirty="0" err="1"/>
              <a:t>Cradduck</a:t>
            </a:r>
            <a:r>
              <a:rPr lang="en-US" dirty="0"/>
              <a:t>, P. (2018) Social: 3 Ways Sociological Factors Can Impact The Events Industry Available at </a:t>
            </a:r>
            <a:r>
              <a:rPr lang="en-US" dirty="0">
                <a:hlinkClick r:id="rId3"/>
              </a:rPr>
              <a:t>https://grapevineeventmanagement.co.uk/news/2018/11/6/social-3-ways-sociological-factors-can-impact-the-events-industry</a:t>
            </a:r>
            <a:r>
              <a:rPr lang="en-US" dirty="0"/>
              <a:t> </a:t>
            </a:r>
          </a:p>
        </p:txBody>
      </p:sp>
    </p:spTree>
    <p:extLst>
      <p:ext uri="{BB962C8B-B14F-4D97-AF65-F5344CB8AC3E}">
        <p14:creationId xmlns:p14="http://schemas.microsoft.com/office/powerpoint/2010/main" val="20010564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theme/theme1.xml><?xml version="1.0" encoding="utf-8"?>
<a:theme xmlns:a="http://schemas.openxmlformats.org/drawingml/2006/main" name="SketchyVTI">
  <a:themeElements>
    <a:clrScheme name="SketchyVTI">
      <a:dk1>
        <a:sysClr val="windowText" lastClr="000000"/>
      </a:dk1>
      <a:lt1>
        <a:sysClr val="window" lastClr="FFFFFF"/>
      </a:lt1>
      <a:dk2>
        <a:srgbClr val="39302A"/>
      </a:dk2>
      <a:lt2>
        <a:srgbClr val="E5DEDB"/>
      </a:lt2>
      <a:accent1>
        <a:srgbClr val="E4650E"/>
      </a:accent1>
      <a:accent2>
        <a:srgbClr val="00A5AB"/>
      </a:accent2>
      <a:accent3>
        <a:srgbClr val="09963B"/>
      </a:accent3>
      <a:accent4>
        <a:srgbClr val="E64823"/>
      </a:accent4>
      <a:accent5>
        <a:srgbClr val="9C6A6A"/>
      </a:accent5>
      <a:accent6>
        <a:srgbClr val="824F8C"/>
      </a:accent6>
      <a:hlink>
        <a:srgbClr val="2998E3"/>
      </a:hlink>
      <a:folHlink>
        <a:srgbClr val="7F723D"/>
      </a:folHlink>
    </a:clrScheme>
    <a:fontScheme name="Custom 2">
      <a:majorFont>
        <a:latin typeface="Modern Love"/>
        <a:ea typeface=""/>
        <a:cs typeface=""/>
      </a:majorFont>
      <a:minorFont>
        <a:latin typeface="The Han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yVTI" id="{A6D2C935-A6E4-4DD9-BCC5-5AE2504DB8EA}" vid="{F0754072-50B6-4C01-B911-67246C9F58D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91B451D30E41240A96500EC6D397FB6" ma:contentTypeVersion="11" ma:contentTypeDescription="Create a new document." ma:contentTypeScope="" ma:versionID="bf816e81c98fa959b7d5992f14fb3d4d">
  <xsd:schema xmlns:xsd="http://www.w3.org/2001/XMLSchema" xmlns:xs="http://www.w3.org/2001/XMLSchema" xmlns:p="http://schemas.microsoft.com/office/2006/metadata/properties" xmlns:ns3="be49ff73-cec0-4379-9da8-63ff3cc411bb" xmlns:ns4="90b58af8-24e5-4252-ab67-b2f2985aee88" targetNamespace="http://schemas.microsoft.com/office/2006/metadata/properties" ma:root="true" ma:fieldsID="aa784f32224652b19e047a00f61f507c" ns3:_="" ns4:_="">
    <xsd:import namespace="be49ff73-cec0-4379-9da8-63ff3cc411bb"/>
    <xsd:import namespace="90b58af8-24e5-4252-ab67-b2f2985aee88"/>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e49ff73-cec0-4379-9da8-63ff3cc411b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0b58af8-24e5-4252-ab67-b2f2985aee88"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E679A6E-9DB5-4F4D-BC75-A40DCE58F20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e49ff73-cec0-4379-9da8-63ff3cc411bb"/>
    <ds:schemaRef ds:uri="90b58af8-24e5-4252-ab67-b2f2985aee8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53FA6AB-7DD5-432B-996D-7387AF532B8E}">
  <ds:schemaRefs>
    <ds:schemaRef ds:uri="http://schemas.microsoft.com/sharepoint/v3/contenttype/forms"/>
  </ds:schemaRefs>
</ds:datastoreItem>
</file>

<file path=customXml/itemProps3.xml><?xml version="1.0" encoding="utf-8"?>
<ds:datastoreItem xmlns:ds="http://schemas.openxmlformats.org/officeDocument/2006/customXml" ds:itemID="{822718CE-5C5E-46D6-9117-5065738F7836}">
  <ds:schemaRefs>
    <ds:schemaRef ds:uri="http://purl.org/dc/elements/1.1/"/>
    <ds:schemaRef ds:uri="http://www.w3.org/XML/1998/namespace"/>
    <ds:schemaRef ds:uri="http://schemas.microsoft.com/office/2006/metadata/properties"/>
    <ds:schemaRef ds:uri="http://purl.org/dc/dcmitype/"/>
    <ds:schemaRef ds:uri="http://schemas.microsoft.com/office/2006/documentManagement/types"/>
    <ds:schemaRef ds:uri="http://schemas.microsoft.com/office/infopath/2007/PartnerControls"/>
    <ds:schemaRef ds:uri="http://schemas.openxmlformats.org/package/2006/metadata/core-properties"/>
    <ds:schemaRef ds:uri="90b58af8-24e5-4252-ab67-b2f2985aee88"/>
    <ds:schemaRef ds:uri="be49ff73-cec0-4379-9da8-63ff3cc411bb"/>
    <ds:schemaRef ds:uri="http://purl.org/dc/terms/"/>
  </ds:schemaRefs>
</ds:datastoreItem>
</file>

<file path=docProps/app.xml><?xml version="1.0" encoding="utf-8"?>
<Properties xmlns="http://schemas.openxmlformats.org/officeDocument/2006/extended-properties" xmlns:vt="http://schemas.openxmlformats.org/officeDocument/2006/docPropsVTypes">
  <Template>Facet</Template>
  <TotalTime>0</TotalTime>
  <Words>1353</Words>
  <Application>Microsoft Office PowerPoint</Application>
  <PresentationFormat>Widescreen</PresentationFormat>
  <Paragraphs>278</Paragraphs>
  <Slides>17</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Arial</vt:lpstr>
      <vt:lpstr>Arial Narrow</vt:lpstr>
      <vt:lpstr>Baguet Script</vt:lpstr>
      <vt:lpstr>Calibri</vt:lpstr>
      <vt:lpstr>Modern Love</vt:lpstr>
      <vt:lpstr>The Hand</vt:lpstr>
      <vt:lpstr>Wingdings</vt:lpstr>
      <vt:lpstr>SketchyVTI</vt:lpstr>
      <vt:lpstr>PowerPoint Presentation</vt:lpstr>
      <vt:lpstr>Your Dream Wedding</vt:lpstr>
      <vt:lpstr>PowerPoint Presentation</vt:lpstr>
      <vt:lpstr>What do we offer and why are we unique</vt:lpstr>
      <vt:lpstr>Our packages</vt:lpstr>
      <vt:lpstr>Market Audit-Competitor’s Analysis</vt:lpstr>
      <vt:lpstr>PowerPoint Presentation</vt:lpstr>
      <vt:lpstr>PowerPoint Presentation</vt:lpstr>
      <vt:lpstr>The average age of marriage in the modern day</vt:lpstr>
      <vt:lpstr>What is the percentage of people being married</vt:lpstr>
      <vt:lpstr>MARKETING AND SALES PLAN</vt:lpstr>
      <vt:lpstr>Management team </vt:lpstr>
      <vt:lpstr>Financial Plan</vt:lpstr>
      <vt:lpstr>Monthly Cashflow</vt:lpstr>
      <vt:lpstr>Report of profit &amp; loss</vt:lpstr>
      <vt:lpstr>Conclusion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vasilka sarandalieva</dc:creator>
  <cp:lastModifiedBy>vasilka sarandalieva</cp:lastModifiedBy>
  <cp:revision>4</cp:revision>
  <dcterms:created xsi:type="dcterms:W3CDTF">2022-07-10T11:01:00Z</dcterms:created>
  <dcterms:modified xsi:type="dcterms:W3CDTF">2022-07-29T21:43:22Z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0x010100891B451D30E41240A96500EC6D397FB6</vt:lpwstr>
  </property>
</Properties>
</file>