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8" d="100"/>
          <a:sy n="88" d="100"/>
        </p:scale>
        <p:origin x="66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834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EBq0WlOaDdI"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1E45"/>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Shape 2"/>
          <p:cNvSpPr/>
          <p:nvPr/>
        </p:nvSpPr>
        <p:spPr>
          <a:xfrm>
            <a:off x="457200" y="1097280"/>
            <a:ext cx="54864" cy="2743200"/>
          </a:xfrm>
          <a:prstGeom prst="rect">
            <a:avLst/>
          </a:prstGeom>
          <a:solidFill>
            <a:srgbClr val="C9963A"/>
          </a:solidFill>
          <a:ln w="12700">
            <a:solidFill>
              <a:srgbClr val="C9963A"/>
            </a:solidFill>
            <a:prstDash val="solid"/>
          </a:ln>
        </p:spPr>
        <p:txBody>
          <a:bodyPr/>
          <a:lstStyle/>
          <a:p>
            <a:endParaRPr lang="en-US"/>
          </a:p>
        </p:txBody>
      </p:sp>
      <p:sp>
        <p:nvSpPr>
          <p:cNvPr id="5" name="Text 3"/>
          <p:cNvSpPr/>
          <p:nvPr/>
        </p:nvSpPr>
        <p:spPr>
          <a:xfrm>
            <a:off x="685800" y="1097280"/>
            <a:ext cx="7772400" cy="1371600"/>
          </a:xfrm>
          <a:prstGeom prst="rect">
            <a:avLst/>
          </a:prstGeom>
          <a:noFill/>
          <a:ln/>
        </p:spPr>
        <p:txBody>
          <a:bodyPr wrap="square" lIns="0" tIns="0" rIns="0" bIns="0" rtlCol="0" anchor="ctr"/>
          <a:lstStyle/>
          <a:p>
            <a:pPr marL="0" indent="0">
              <a:buNone/>
            </a:pPr>
            <a:r>
              <a:rPr lang="en-US" sz="3800" b="1" dirty="0">
                <a:solidFill>
                  <a:srgbClr val="FFFFFF"/>
                </a:solidFill>
                <a:latin typeface="Calibri" pitchFamily="34" charset="0"/>
                <a:ea typeface="Calibri" pitchFamily="34" charset="-122"/>
                <a:cs typeface="Calibri" pitchFamily="34" charset="-120"/>
              </a:rPr>
              <a:t>Assignment 2</a:t>
            </a:r>
            <a:endParaRPr lang="en-US" sz="3800" dirty="0"/>
          </a:p>
          <a:p>
            <a:pPr marL="0" indent="0">
              <a:buNone/>
            </a:pPr>
            <a:r>
              <a:rPr lang="en-US" sz="3800" b="1" dirty="0">
                <a:solidFill>
                  <a:srgbClr val="FFFFFF"/>
                </a:solidFill>
                <a:latin typeface="Calibri" pitchFamily="34" charset="0"/>
                <a:ea typeface="Calibri" pitchFamily="34" charset="-122"/>
                <a:cs typeface="Calibri" pitchFamily="34" charset="-120"/>
              </a:rPr>
              <a:t>Professional Development Plan</a:t>
            </a:r>
            <a:endParaRPr lang="en-US" sz="3800" dirty="0"/>
          </a:p>
        </p:txBody>
      </p:sp>
      <p:sp>
        <p:nvSpPr>
          <p:cNvPr id="6" name="Text 4"/>
          <p:cNvSpPr/>
          <p:nvPr/>
        </p:nvSpPr>
        <p:spPr>
          <a:xfrm>
            <a:off x="713232" y="2514600"/>
            <a:ext cx="7315200" cy="457200"/>
          </a:xfrm>
          <a:prstGeom prst="rect">
            <a:avLst/>
          </a:prstGeom>
          <a:noFill/>
          <a:ln/>
        </p:spPr>
        <p:txBody>
          <a:bodyPr wrap="square" lIns="0" tIns="0" rIns="0" bIns="0" rtlCol="0" anchor="ctr"/>
          <a:lstStyle/>
          <a:p>
            <a:pPr marL="0" indent="0">
              <a:buNone/>
            </a:pPr>
            <a:r>
              <a:rPr lang="en-US" sz="1800" dirty="0">
                <a:solidFill>
                  <a:srgbClr val="F0D28A"/>
                </a:solidFill>
                <a:latin typeface="Calibri" pitchFamily="34" charset="0"/>
                <a:ea typeface="Calibri" pitchFamily="34" charset="-122"/>
                <a:cs typeface="Calibri" pitchFamily="34" charset="-120"/>
              </a:rPr>
              <a:t>ACCA4025 | CertHE Computing Skills for Workplace</a:t>
            </a:r>
            <a:endParaRPr lang="en-US" sz="1800" dirty="0"/>
          </a:p>
        </p:txBody>
      </p:sp>
      <p:sp>
        <p:nvSpPr>
          <p:cNvPr id="7" name="Shape 5"/>
          <p:cNvSpPr/>
          <p:nvPr/>
        </p:nvSpPr>
        <p:spPr>
          <a:xfrm>
            <a:off x="658368" y="2971800"/>
            <a:ext cx="8229600" cy="1708265"/>
          </a:xfrm>
          <a:prstGeom prst="rect">
            <a:avLst/>
          </a:prstGeom>
          <a:solidFill>
            <a:srgbClr val="FFFFFF">
              <a:alpha val="8000"/>
            </a:srgbClr>
          </a:solidFill>
          <a:ln w="12700">
            <a:solidFill>
              <a:srgbClr val="C9963A"/>
            </a:solidFill>
            <a:prstDash val="solid"/>
          </a:ln>
        </p:spPr>
        <p:txBody>
          <a:bodyPr/>
          <a:lstStyle/>
          <a:p>
            <a:endParaRPr lang="en-US"/>
          </a:p>
        </p:txBody>
      </p:sp>
      <p:sp>
        <p:nvSpPr>
          <p:cNvPr id="8" name="Text 6"/>
          <p:cNvSpPr/>
          <p:nvPr/>
        </p:nvSpPr>
        <p:spPr>
          <a:xfrm>
            <a:off x="685800" y="3012948"/>
            <a:ext cx="7799832" cy="1376172"/>
          </a:xfrm>
          <a:prstGeom prst="rect">
            <a:avLst/>
          </a:prstGeom>
          <a:noFill/>
          <a:ln/>
        </p:spPr>
        <p:txBody>
          <a:bodyPr wrap="square" lIns="0" tIns="0" rIns="0" bIns="0" rtlCol="0" anchor="t"/>
          <a:lstStyle/>
          <a:p>
            <a:pPr marL="0" indent="0">
              <a:buNone/>
            </a:pPr>
            <a:r>
              <a:rPr lang="en-US" dirty="0">
                <a:solidFill>
                  <a:srgbClr val="F0D28A"/>
                </a:solidFill>
                <a:latin typeface="Calibri" pitchFamily="34" charset="0"/>
                <a:ea typeface="Calibri" pitchFamily="34" charset="-122"/>
                <a:cs typeface="Calibri" pitchFamily="34" charset="-120"/>
              </a:rPr>
              <a:t>Student Name:  Uns Rashid</a:t>
            </a:r>
            <a:endParaRPr lang="en-US" dirty="0"/>
          </a:p>
          <a:p>
            <a:pPr marL="0" indent="0">
              <a:buNone/>
            </a:pPr>
            <a:r>
              <a:rPr lang="en-US" dirty="0">
                <a:solidFill>
                  <a:srgbClr val="F0D28A"/>
                </a:solidFill>
                <a:latin typeface="Calibri" pitchFamily="34" charset="0"/>
                <a:ea typeface="Calibri" pitchFamily="34" charset="-122"/>
                <a:cs typeface="Calibri" pitchFamily="34" charset="-120"/>
              </a:rPr>
              <a:t>Student ID:  </a:t>
            </a:r>
            <a:r>
              <a:rPr lang="en-US" dirty="0" err="1">
                <a:solidFill>
                  <a:srgbClr val="F0D28A"/>
                </a:solidFill>
                <a:latin typeface="Calibri" pitchFamily="34" charset="0"/>
                <a:ea typeface="Calibri" pitchFamily="34" charset="-122"/>
                <a:cs typeface="Calibri" pitchFamily="34" charset="-120"/>
              </a:rPr>
              <a:t>2504612@student.uwtsd.ac.uk</a:t>
            </a:r>
            <a:endParaRPr lang="en-US" dirty="0"/>
          </a:p>
          <a:p>
            <a:pPr marL="0" indent="0">
              <a:buNone/>
            </a:pPr>
            <a:r>
              <a:rPr lang="en-US" dirty="0" err="1">
                <a:solidFill>
                  <a:srgbClr val="F0D28A"/>
                </a:solidFill>
                <a:latin typeface="Calibri" pitchFamily="34" charset="0"/>
                <a:ea typeface="Calibri" pitchFamily="34" charset="-122"/>
                <a:cs typeface="Calibri" pitchFamily="34" charset="-120"/>
              </a:rPr>
              <a:t>Programme</a:t>
            </a:r>
            <a:r>
              <a:rPr lang="en-US" dirty="0">
                <a:solidFill>
                  <a:srgbClr val="F0D28A"/>
                </a:solidFill>
                <a:latin typeface="Calibri" pitchFamily="34" charset="0"/>
                <a:ea typeface="Calibri" pitchFamily="34" charset="-122"/>
                <a:cs typeface="Calibri" pitchFamily="34" charset="-120"/>
              </a:rPr>
              <a:t>:  </a:t>
            </a:r>
            <a:r>
              <a:rPr lang="en-US" dirty="0" err="1">
                <a:solidFill>
                  <a:srgbClr val="F0D28A"/>
                </a:solidFill>
                <a:latin typeface="Calibri" pitchFamily="34" charset="0"/>
                <a:ea typeface="Calibri" pitchFamily="34" charset="-122"/>
                <a:cs typeface="Calibri" pitchFamily="34" charset="-120"/>
              </a:rPr>
              <a:t>CertHE</a:t>
            </a:r>
            <a:r>
              <a:rPr lang="en-US" dirty="0">
                <a:solidFill>
                  <a:srgbClr val="F0D28A"/>
                </a:solidFill>
                <a:latin typeface="Calibri" pitchFamily="34" charset="0"/>
                <a:ea typeface="Calibri" pitchFamily="34" charset="-122"/>
                <a:cs typeface="Calibri" pitchFamily="34" charset="-120"/>
              </a:rPr>
              <a:t> Computing Skills for Workplace</a:t>
            </a:r>
            <a:endParaRPr lang="en-US" dirty="0"/>
          </a:p>
          <a:p>
            <a:pPr marL="0" indent="0">
              <a:buNone/>
            </a:pPr>
            <a:r>
              <a:rPr lang="en-US" dirty="0">
                <a:solidFill>
                  <a:srgbClr val="F0D28A"/>
                </a:solidFill>
                <a:latin typeface="Calibri" pitchFamily="34" charset="0"/>
                <a:ea typeface="Calibri" pitchFamily="34" charset="-122"/>
                <a:cs typeface="Calibri" pitchFamily="34" charset="-120"/>
              </a:rPr>
              <a:t>Submission Date:  24th March 2026</a:t>
            </a:r>
            <a:endParaRPr lang="en-US" dirty="0"/>
          </a:p>
          <a:p>
            <a:pPr marL="0" indent="0">
              <a:buNone/>
            </a:pPr>
            <a:r>
              <a:rPr lang="en-US" dirty="0">
                <a:solidFill>
                  <a:srgbClr val="F0D28A"/>
                </a:solidFill>
                <a:latin typeface="Calibri" pitchFamily="34" charset="0"/>
                <a:ea typeface="Calibri" pitchFamily="34" charset="-122"/>
                <a:cs typeface="Calibri" pitchFamily="34" charset="-120"/>
              </a:rPr>
              <a:t>Lecturers:  Masud Siddiqui   |   Internal Verifier:  Sadhana Jha</a:t>
            </a:r>
            <a:endParaRPr lang="en-US" dirty="0"/>
          </a:p>
          <a:p>
            <a:pPr marL="0" indent="0">
              <a:buNone/>
            </a:pPr>
            <a:r>
              <a:rPr lang="en-US" dirty="0">
                <a:solidFill>
                  <a:srgbClr val="F0D28A"/>
                </a:solidFill>
                <a:latin typeface="Calibri" pitchFamily="34" charset="0"/>
                <a:ea typeface="Calibri" pitchFamily="34" charset="-122"/>
                <a:cs typeface="Calibri" pitchFamily="34" charset="-120"/>
              </a:rPr>
              <a:t>Module Code:  </a:t>
            </a:r>
            <a:r>
              <a:rPr lang="en-US" dirty="0" err="1">
                <a:solidFill>
                  <a:srgbClr val="F0D28A"/>
                </a:solidFill>
                <a:latin typeface="Calibri" pitchFamily="34" charset="0"/>
                <a:ea typeface="Calibri" pitchFamily="34" charset="-122"/>
                <a:cs typeface="Calibri" pitchFamily="34" charset="-120"/>
              </a:rPr>
              <a:t>ACCA4025</a:t>
            </a:r>
            <a:endParaRPr lang="en-US" dirty="0"/>
          </a:p>
        </p:txBody>
      </p:sp>
      <p:sp>
        <p:nvSpPr>
          <p:cNvPr id="9" name="Text 7"/>
          <p:cNvSpPr/>
          <p:nvPr/>
        </p:nvSpPr>
        <p:spPr>
          <a:xfrm>
            <a:off x="457200" y="4754880"/>
            <a:ext cx="8229600" cy="274320"/>
          </a:xfrm>
          <a:prstGeom prst="rect">
            <a:avLst/>
          </a:prstGeom>
          <a:noFill/>
          <a:ln/>
        </p:spPr>
        <p:txBody>
          <a:bodyPr wrap="square" lIns="0" tIns="0" rIns="0" bIns="0" rtlCol="0" anchor="ctr"/>
          <a:lstStyle/>
          <a:p>
            <a:pPr marL="0" indent="0" algn="ctr">
              <a:buNone/>
            </a:pPr>
            <a:r>
              <a:rPr lang="en-US" sz="900" dirty="0">
                <a:solidFill>
                  <a:srgbClr val="D1D5DB"/>
                </a:solidFill>
                <a:latin typeface="Calibri" pitchFamily="34" charset="0"/>
                <a:ea typeface="Calibri" pitchFamily="34" charset="-122"/>
                <a:cs typeface="Calibri" pitchFamily="34" charset="-120"/>
              </a:rPr>
              <a:t>University of Wales Trinity Saint David (UWTSD)</a:t>
            </a:r>
            <a:endParaRPr lang="en-US" sz="900" dirty="0"/>
          </a:p>
        </p:txBody>
      </p:sp>
    </p:spTree>
  </p:cSld>
  <p:clrMapOvr>
    <a:masterClrMapping/>
  </p:clrMapOvr>
  <mc:AlternateContent xmlns:mc="http://schemas.openxmlformats.org/markup-compatibility/2006" xmlns:p14="http://schemas.microsoft.com/office/powerpoint/2010/main">
    <mc:Choice Requires="p14">
      <p:transition spd="slow" p14:dur="2000" advTm="9074"/>
    </mc:Choice>
    <mc:Fallback xmlns="">
      <p:transition spd="slow" advTm="907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Table of Contents</a:t>
            </a:r>
            <a:endParaRPr lang="en-US" sz="1600" dirty="0">
              <a:latin typeface="Arial" panose="020B0604020202020204" pitchFamily="34" charset="0"/>
              <a:cs typeface="Arial" panose="020B0604020202020204" pitchFamily="34" charset="0"/>
            </a:endParaRPr>
          </a:p>
        </p:txBody>
      </p:sp>
      <p:sp>
        <p:nvSpPr>
          <p:cNvPr id="5" name="Shape 3"/>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6" name="Text 4"/>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7" name="Shape 5"/>
          <p:cNvSpPr/>
          <p:nvPr/>
        </p:nvSpPr>
        <p:spPr>
          <a:xfrm>
            <a:off x="457200" y="868680"/>
            <a:ext cx="8229600" cy="658368"/>
          </a:xfrm>
          <a:prstGeom prst="rect">
            <a:avLst/>
          </a:prstGeom>
          <a:solidFill>
            <a:srgbClr val="FFFFFF"/>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8" name="Shape 6"/>
          <p:cNvSpPr/>
          <p:nvPr/>
        </p:nvSpPr>
        <p:spPr>
          <a:xfrm>
            <a:off x="457200" y="868680"/>
            <a:ext cx="502920" cy="658368"/>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9" name="Text 7"/>
          <p:cNvSpPr/>
          <p:nvPr/>
        </p:nvSpPr>
        <p:spPr>
          <a:xfrm>
            <a:off x="457200" y="868680"/>
            <a:ext cx="502920" cy="658368"/>
          </a:xfrm>
          <a:prstGeom prst="rect">
            <a:avLst/>
          </a:prstGeom>
          <a:noFill/>
          <a:ln/>
        </p:spPr>
        <p:txBody>
          <a:bodyPr wrap="square" lIns="0" tIns="0" rIns="0" bIns="0" rtlCol="0" anchor="ctr"/>
          <a:lstStyle/>
          <a:p>
            <a:pPr marL="0" indent="0" algn="ctr">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1051560" y="923544"/>
            <a:ext cx="4114800" cy="274320"/>
          </a:xfrm>
          <a:prstGeom prst="rect">
            <a:avLst/>
          </a:prstGeom>
          <a:noFill/>
          <a:ln/>
        </p:spPr>
        <p:txBody>
          <a:bodyPr wrap="square" lIns="0" tIns="0" rIns="0" bIns="0" rtlCol="0" anchor="t"/>
          <a:lstStyle/>
          <a:p>
            <a:pPr marL="0" indent="0">
              <a:buNone/>
            </a:pPr>
            <a:r>
              <a:rPr lang="en-US" sz="1600" b="1" dirty="0">
                <a:solidFill>
                  <a:srgbClr val="1A2B5F"/>
                </a:solidFill>
                <a:latin typeface="Arial" panose="020B0604020202020204" pitchFamily="34" charset="0"/>
                <a:ea typeface="Calibri" pitchFamily="34" charset="-122"/>
                <a:cs typeface="Arial" panose="020B0604020202020204" pitchFamily="34" charset="0"/>
              </a:rPr>
              <a:t>Self Evaluation</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1051560" y="1216152"/>
            <a:ext cx="7315200" cy="256032"/>
          </a:xfrm>
          <a:prstGeom prst="rect">
            <a:avLst/>
          </a:prstGeom>
          <a:noFill/>
          <a:ln/>
        </p:spPr>
        <p:txBody>
          <a:bodyPr wrap="square" lIns="0" tIns="0" rIns="0" bIns="0" rtlCol="0" anchor="t"/>
          <a:lstStyle/>
          <a:p>
            <a:r>
              <a:rPr lang="en-US" sz="1600" dirty="0">
                <a:latin typeface="Arial" panose="020B0604020202020204" pitchFamily="34" charset="0"/>
                <a:cs typeface="Arial" panose="020B0604020202020204" pitchFamily="34" charset="0"/>
              </a:rPr>
              <a:t>Strong points</a:t>
            </a:r>
            <a:r>
              <a:rPr lang="en-US" sz="1600" dirty="0">
                <a:latin typeface="Arial" panose="020B0604020202020204" pitchFamily="34" charset="0"/>
                <a:ea typeface="Calibri" pitchFamily="34" charset="-122"/>
                <a:cs typeface="Arial" panose="020B0604020202020204" pitchFamily="34" charset="0"/>
              </a:rPr>
              <a:t>, weaknesses, Personal Qualities &amp; </a:t>
            </a:r>
            <a:r>
              <a:rPr lang="en-GB" sz="1600" dirty="0">
                <a:latin typeface="Arial" panose="020B0604020202020204" pitchFamily="34" charset="0"/>
                <a:cs typeface="Arial" panose="020B0604020202020204" pitchFamily="34" charset="0"/>
              </a:rPr>
              <a:t>Tools to check my skills</a:t>
            </a:r>
            <a:endParaRPr lang="en-US" sz="1600" dirty="0">
              <a:latin typeface="Arial" panose="020B0604020202020204" pitchFamily="34" charset="0"/>
              <a:cs typeface="Arial" panose="020B0604020202020204" pitchFamily="34" charset="0"/>
            </a:endParaRPr>
          </a:p>
        </p:txBody>
      </p:sp>
      <p:sp>
        <p:nvSpPr>
          <p:cNvPr id="12" name="Shape 10"/>
          <p:cNvSpPr/>
          <p:nvPr/>
        </p:nvSpPr>
        <p:spPr>
          <a:xfrm>
            <a:off x="457200" y="1627632"/>
            <a:ext cx="8229600" cy="658368"/>
          </a:xfrm>
          <a:prstGeom prst="rect">
            <a:avLst/>
          </a:prstGeom>
          <a:solidFill>
            <a:srgbClr val="E8EBF7"/>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3" name="Shape 11"/>
          <p:cNvSpPr/>
          <p:nvPr/>
        </p:nvSpPr>
        <p:spPr>
          <a:xfrm>
            <a:off x="457200" y="1627632"/>
            <a:ext cx="502920" cy="658368"/>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4" name="Text 12"/>
          <p:cNvSpPr/>
          <p:nvPr/>
        </p:nvSpPr>
        <p:spPr>
          <a:xfrm>
            <a:off x="457200" y="1627632"/>
            <a:ext cx="502920" cy="658368"/>
          </a:xfrm>
          <a:prstGeom prst="rect">
            <a:avLst/>
          </a:prstGeom>
          <a:noFill/>
          <a:ln/>
        </p:spPr>
        <p:txBody>
          <a:bodyPr wrap="square" lIns="0" tIns="0" rIns="0" bIns="0" rtlCol="0" anchor="ctr"/>
          <a:lstStyle/>
          <a:p>
            <a:pPr marL="0" indent="0" algn="ctr">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1051560" y="1682496"/>
            <a:ext cx="4114800" cy="274320"/>
          </a:xfrm>
          <a:prstGeom prst="rect">
            <a:avLst/>
          </a:prstGeom>
          <a:noFill/>
          <a:ln/>
        </p:spPr>
        <p:txBody>
          <a:bodyPr wrap="square" lIns="0" tIns="0" rIns="0" bIns="0" rtlCol="0" anchor="t"/>
          <a:lstStyle/>
          <a:p>
            <a:pPr marL="0" indent="0">
              <a:buNone/>
            </a:pPr>
            <a:r>
              <a:rPr lang="en-US" sz="1600" b="1" dirty="0">
                <a:solidFill>
                  <a:srgbClr val="1A2B5F"/>
                </a:solidFill>
                <a:latin typeface="Arial" panose="020B0604020202020204" pitchFamily="34" charset="0"/>
                <a:ea typeface="Calibri" pitchFamily="34" charset="-122"/>
                <a:cs typeface="Arial" panose="020B0604020202020204" pitchFamily="34" charset="0"/>
              </a:rPr>
              <a:t>Professional Development Plan (PDP)</a:t>
            </a:r>
            <a:endParaRPr lang="en-US" sz="1600" dirty="0">
              <a:latin typeface="Arial" panose="020B0604020202020204" pitchFamily="34" charset="0"/>
              <a:cs typeface="Arial" panose="020B0604020202020204" pitchFamily="34" charset="0"/>
            </a:endParaRPr>
          </a:p>
        </p:txBody>
      </p:sp>
      <p:sp>
        <p:nvSpPr>
          <p:cNvPr id="16" name="Text 14"/>
          <p:cNvSpPr/>
          <p:nvPr/>
        </p:nvSpPr>
        <p:spPr>
          <a:xfrm>
            <a:off x="1051560" y="1975104"/>
            <a:ext cx="7315200" cy="256032"/>
          </a:xfrm>
          <a:prstGeom prst="rect">
            <a:avLst/>
          </a:prstGeom>
          <a:noFill/>
          <a:ln/>
        </p:spPr>
        <p:txBody>
          <a:bodyPr wrap="square" lIns="0" tIns="0" rIns="0" bIns="0" rtlCol="0" anchor="t"/>
          <a:lstStyle/>
          <a:p>
            <a:pPr marL="0" indent="0">
              <a:buNone/>
            </a:pPr>
            <a:r>
              <a:rPr lang="en-US" sz="1600" dirty="0">
                <a:latin typeface="Arial" panose="020B0604020202020204" pitchFamily="34" charset="0"/>
                <a:ea typeface="Calibri" pitchFamily="34" charset="-122"/>
                <a:cs typeface="Arial" panose="020B0604020202020204" pitchFamily="34" charset="0"/>
              </a:rPr>
              <a:t>Gibbs Reflection, SMART Goals &amp; progress evidence</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457200" y="2386584"/>
            <a:ext cx="8229600" cy="658368"/>
          </a:xfrm>
          <a:prstGeom prst="rect">
            <a:avLst/>
          </a:prstGeom>
          <a:solidFill>
            <a:srgbClr val="FFFFFF"/>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8" name="Shape 16"/>
          <p:cNvSpPr/>
          <p:nvPr/>
        </p:nvSpPr>
        <p:spPr>
          <a:xfrm>
            <a:off x="457200" y="2386584"/>
            <a:ext cx="502920" cy="658368"/>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9" name="Text 17"/>
          <p:cNvSpPr/>
          <p:nvPr/>
        </p:nvSpPr>
        <p:spPr>
          <a:xfrm>
            <a:off x="457200" y="2386584"/>
            <a:ext cx="502920" cy="658368"/>
          </a:xfrm>
          <a:prstGeom prst="rect">
            <a:avLst/>
          </a:prstGeom>
          <a:noFill/>
          <a:ln/>
        </p:spPr>
        <p:txBody>
          <a:bodyPr wrap="square" lIns="0" tIns="0" rIns="0" bIns="0" rtlCol="0" anchor="ctr"/>
          <a:lstStyle/>
          <a:p>
            <a:pPr marL="0" indent="0" algn="ctr">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20" name="Text 18"/>
          <p:cNvSpPr/>
          <p:nvPr/>
        </p:nvSpPr>
        <p:spPr>
          <a:xfrm>
            <a:off x="1051560" y="2441448"/>
            <a:ext cx="4114800" cy="274320"/>
          </a:xfrm>
          <a:prstGeom prst="rect">
            <a:avLst/>
          </a:prstGeom>
          <a:noFill/>
          <a:ln/>
        </p:spPr>
        <p:txBody>
          <a:bodyPr wrap="square" lIns="0" tIns="0" rIns="0" bIns="0" rtlCol="0" anchor="t"/>
          <a:lstStyle/>
          <a:p>
            <a:pPr marL="0" indent="0">
              <a:buNone/>
            </a:pPr>
            <a:r>
              <a:rPr lang="en-US" sz="1600" b="1" dirty="0">
                <a:solidFill>
                  <a:srgbClr val="1A2B5F"/>
                </a:solidFill>
                <a:latin typeface="Arial" panose="020B0604020202020204" pitchFamily="34" charset="0"/>
                <a:ea typeface="Calibri" pitchFamily="34" charset="-122"/>
                <a:cs typeface="Arial" panose="020B0604020202020204" pitchFamily="34" charset="0"/>
              </a:rPr>
              <a:t>Unit 4 Topic Summary</a:t>
            </a:r>
            <a:endParaRPr lang="en-US" sz="1600" dirty="0">
              <a:latin typeface="Arial" panose="020B0604020202020204" pitchFamily="34" charset="0"/>
              <a:cs typeface="Arial" panose="020B0604020202020204" pitchFamily="34" charset="0"/>
            </a:endParaRPr>
          </a:p>
        </p:txBody>
      </p:sp>
      <p:sp>
        <p:nvSpPr>
          <p:cNvPr id="21" name="Text 19"/>
          <p:cNvSpPr/>
          <p:nvPr/>
        </p:nvSpPr>
        <p:spPr>
          <a:xfrm>
            <a:off x="1051560" y="2734056"/>
            <a:ext cx="7315200" cy="256032"/>
          </a:xfrm>
          <a:prstGeom prst="rect">
            <a:avLst/>
          </a:prstGeom>
          <a:noFill/>
          <a:ln/>
        </p:spPr>
        <p:txBody>
          <a:bodyPr wrap="square" lIns="0" tIns="0" rIns="0" bIns="0" rtlCol="0" anchor="t"/>
          <a:lstStyle/>
          <a:p>
            <a:r>
              <a:rPr lang="en-GB" sz="1600" dirty="0">
                <a:latin typeface="Arial" panose="020B0604020202020204" pitchFamily="34" charset="0"/>
                <a:cs typeface="Arial" panose="020B0604020202020204" pitchFamily="34" charset="0"/>
              </a:rPr>
              <a:t>Improving Skills &amp; Learning Throughout Life</a:t>
            </a:r>
            <a:endParaRPr lang="en-US" sz="1600" dirty="0">
              <a:latin typeface="Arial" panose="020B0604020202020204" pitchFamily="34" charset="0"/>
              <a:cs typeface="Arial" panose="020B0604020202020204" pitchFamily="34" charset="0"/>
            </a:endParaRPr>
          </a:p>
        </p:txBody>
      </p:sp>
      <p:sp>
        <p:nvSpPr>
          <p:cNvPr id="22" name="Shape 20"/>
          <p:cNvSpPr/>
          <p:nvPr/>
        </p:nvSpPr>
        <p:spPr>
          <a:xfrm>
            <a:off x="457200" y="3145536"/>
            <a:ext cx="8229600" cy="658368"/>
          </a:xfrm>
          <a:prstGeom prst="rect">
            <a:avLst/>
          </a:prstGeom>
          <a:solidFill>
            <a:srgbClr val="E8EBF7"/>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3" name="Shape 21"/>
          <p:cNvSpPr/>
          <p:nvPr/>
        </p:nvSpPr>
        <p:spPr>
          <a:xfrm>
            <a:off x="457200" y="3145536"/>
            <a:ext cx="502920" cy="658368"/>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4" name="Text 22"/>
          <p:cNvSpPr/>
          <p:nvPr/>
        </p:nvSpPr>
        <p:spPr>
          <a:xfrm>
            <a:off x="457200" y="3145536"/>
            <a:ext cx="502920" cy="658368"/>
          </a:xfrm>
          <a:prstGeom prst="rect">
            <a:avLst/>
          </a:prstGeom>
          <a:noFill/>
          <a:ln/>
        </p:spPr>
        <p:txBody>
          <a:bodyPr wrap="square" lIns="0" tIns="0" rIns="0" bIns="0" rtlCol="0" anchor="ctr"/>
          <a:lstStyle/>
          <a:p>
            <a:pPr marL="0" indent="0" algn="ctr">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5" name="Text 23"/>
          <p:cNvSpPr/>
          <p:nvPr/>
        </p:nvSpPr>
        <p:spPr>
          <a:xfrm>
            <a:off x="1051560" y="3200400"/>
            <a:ext cx="4114800" cy="274320"/>
          </a:xfrm>
          <a:prstGeom prst="rect">
            <a:avLst/>
          </a:prstGeom>
          <a:noFill/>
          <a:ln/>
        </p:spPr>
        <p:txBody>
          <a:bodyPr wrap="square" lIns="0" tIns="0" rIns="0" bIns="0" rtlCol="0" anchor="t"/>
          <a:lstStyle/>
          <a:p>
            <a:pPr marL="0" indent="0">
              <a:buNone/>
            </a:pPr>
            <a:r>
              <a:rPr lang="en-US" sz="1600" b="1" dirty="0">
                <a:solidFill>
                  <a:srgbClr val="1A2B5F"/>
                </a:solidFill>
                <a:latin typeface="Arial" panose="020B0604020202020204" pitchFamily="34" charset="0"/>
                <a:ea typeface="Calibri" pitchFamily="34" charset="-122"/>
                <a:cs typeface="Arial" panose="020B0604020202020204" pitchFamily="34" charset="0"/>
              </a:rPr>
              <a:t>Video Presentation</a:t>
            </a:r>
            <a:endParaRPr lang="en-US" sz="1600" dirty="0">
              <a:latin typeface="Arial" panose="020B0604020202020204" pitchFamily="34" charset="0"/>
              <a:cs typeface="Arial" panose="020B0604020202020204" pitchFamily="34" charset="0"/>
            </a:endParaRPr>
          </a:p>
        </p:txBody>
      </p:sp>
      <p:sp>
        <p:nvSpPr>
          <p:cNvPr id="26" name="Text 24"/>
          <p:cNvSpPr/>
          <p:nvPr/>
        </p:nvSpPr>
        <p:spPr>
          <a:xfrm>
            <a:off x="1051560" y="3493008"/>
            <a:ext cx="7315200" cy="256032"/>
          </a:xfrm>
          <a:prstGeom prst="rect">
            <a:avLst/>
          </a:prstGeom>
          <a:noFill/>
          <a:ln/>
        </p:spPr>
        <p:txBody>
          <a:bodyPr wrap="square" lIns="0" tIns="0" rIns="0" bIns="0" rtlCol="0" anchor="t"/>
          <a:lstStyle/>
          <a:p>
            <a:r>
              <a:rPr lang="en-US" sz="1600" dirty="0">
                <a:latin typeface="Arial" panose="020B0604020202020204" pitchFamily="34" charset="0"/>
                <a:cs typeface="Arial" panose="020B0604020202020204" pitchFamily="34" charset="0"/>
              </a:rPr>
              <a:t>Video link and image</a:t>
            </a:r>
          </a:p>
        </p:txBody>
      </p:sp>
      <p:sp>
        <p:nvSpPr>
          <p:cNvPr id="27" name="Shape 25"/>
          <p:cNvSpPr/>
          <p:nvPr/>
        </p:nvSpPr>
        <p:spPr>
          <a:xfrm>
            <a:off x="274320" y="3890772"/>
            <a:ext cx="8229600" cy="658368"/>
          </a:xfrm>
          <a:prstGeom prst="rect">
            <a:avLst/>
          </a:prstGeom>
          <a:solidFill>
            <a:srgbClr val="FFFFFF"/>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8" name="Shape 26"/>
          <p:cNvSpPr/>
          <p:nvPr/>
        </p:nvSpPr>
        <p:spPr>
          <a:xfrm>
            <a:off x="457200" y="3904488"/>
            <a:ext cx="502920" cy="658368"/>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9" name="Text 27"/>
          <p:cNvSpPr/>
          <p:nvPr/>
        </p:nvSpPr>
        <p:spPr>
          <a:xfrm>
            <a:off x="457200" y="3904488"/>
            <a:ext cx="502920" cy="658368"/>
          </a:xfrm>
          <a:prstGeom prst="rect">
            <a:avLst/>
          </a:prstGeom>
          <a:noFill/>
          <a:ln/>
        </p:spPr>
        <p:txBody>
          <a:bodyPr wrap="square" lIns="0" tIns="0" rIns="0" bIns="0" rtlCol="0" anchor="ctr"/>
          <a:lstStyle/>
          <a:p>
            <a:pPr marL="0" indent="0" algn="ctr">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05</a:t>
            </a:r>
            <a:endParaRPr lang="en-US" sz="1600" dirty="0">
              <a:latin typeface="Arial" panose="020B0604020202020204" pitchFamily="34" charset="0"/>
              <a:cs typeface="Arial" panose="020B0604020202020204" pitchFamily="34" charset="0"/>
            </a:endParaRPr>
          </a:p>
        </p:txBody>
      </p:sp>
      <p:sp>
        <p:nvSpPr>
          <p:cNvPr id="30" name="Text 28"/>
          <p:cNvSpPr/>
          <p:nvPr/>
        </p:nvSpPr>
        <p:spPr>
          <a:xfrm>
            <a:off x="1051560" y="3959352"/>
            <a:ext cx="4114800" cy="274320"/>
          </a:xfrm>
          <a:prstGeom prst="rect">
            <a:avLst/>
          </a:prstGeom>
          <a:noFill/>
          <a:ln/>
        </p:spPr>
        <p:txBody>
          <a:bodyPr wrap="square" lIns="0" tIns="0" rIns="0" bIns="0" rtlCol="0" anchor="t"/>
          <a:lstStyle/>
          <a:p>
            <a:pPr marL="0" indent="0">
              <a:buNone/>
            </a:pPr>
            <a:r>
              <a:rPr lang="en-US" sz="1600" b="1" dirty="0">
                <a:solidFill>
                  <a:srgbClr val="1A2B5F"/>
                </a:solidFill>
                <a:latin typeface="Arial" panose="020B0604020202020204" pitchFamily="34" charset="0"/>
                <a:ea typeface="Calibri" pitchFamily="34" charset="-122"/>
                <a:cs typeface="Arial" panose="020B0604020202020204" pitchFamily="34" charset="0"/>
              </a:rPr>
              <a:t>References &amp; AI Acknowledgement</a:t>
            </a:r>
            <a:endParaRPr lang="en-US" sz="1600" dirty="0">
              <a:latin typeface="Arial" panose="020B0604020202020204" pitchFamily="34" charset="0"/>
              <a:cs typeface="Arial" panose="020B0604020202020204" pitchFamily="34" charset="0"/>
            </a:endParaRPr>
          </a:p>
        </p:txBody>
      </p:sp>
      <p:sp>
        <p:nvSpPr>
          <p:cNvPr id="31" name="Text 29"/>
          <p:cNvSpPr/>
          <p:nvPr/>
        </p:nvSpPr>
        <p:spPr>
          <a:xfrm>
            <a:off x="1051560" y="4251960"/>
            <a:ext cx="7315200" cy="256032"/>
          </a:xfrm>
          <a:prstGeom prst="rect">
            <a:avLst/>
          </a:prstGeom>
          <a:noFill/>
          <a:ln/>
        </p:spPr>
        <p:txBody>
          <a:bodyPr wrap="square" lIns="0" tIns="0" rIns="0" bIns="0" rtlCol="0" anchor="t"/>
          <a:lstStyle/>
          <a:p>
            <a:r>
              <a:rPr lang="en-US" sz="1600" dirty="0">
                <a:latin typeface="Arial" panose="020B0604020202020204" pitchFamily="34" charset="0"/>
                <a:cs typeface="Arial" panose="020B0604020202020204" pitchFamily="34" charset="0"/>
              </a:rPr>
              <a:t>References and AI Use</a:t>
            </a:r>
          </a:p>
        </p:txBody>
      </p:sp>
    </p:spTree>
  </p:cSld>
  <p:clrMapOvr>
    <a:masterClrMapping/>
  </p:clrMapOvr>
  <mc:AlternateContent xmlns:mc="http://schemas.openxmlformats.org/markup-compatibility/2006" xmlns:p14="http://schemas.microsoft.com/office/powerpoint/2010/main">
    <mc:Choice Requires="p14">
      <p:transition spd="slow" p14:dur="2000" advTm="5931"/>
    </mc:Choice>
    <mc:Fallback xmlns="">
      <p:transition spd="slow" advTm="593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1A2B5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Text 2"/>
          <p:cNvSpPr/>
          <p:nvPr/>
        </p:nvSpPr>
        <p:spPr>
          <a:xfrm>
            <a:off x="457200" y="914400"/>
            <a:ext cx="1828800" cy="2286000"/>
          </a:xfrm>
          <a:prstGeom prst="rect">
            <a:avLst/>
          </a:prstGeom>
          <a:noFill/>
          <a:ln/>
        </p:spPr>
        <p:txBody>
          <a:bodyPr wrap="square" lIns="0" tIns="0" rIns="0" bIns="0" rtlCol="0" anchor="ctr"/>
          <a:lstStyle/>
          <a:p>
            <a:pPr marL="0" indent="0" algn="ctr">
              <a:buNone/>
            </a:pPr>
            <a:r>
              <a:rPr lang="en-US" sz="9600" b="1" dirty="0">
                <a:solidFill>
                  <a:srgbClr val="F0D28A"/>
                </a:solidFill>
                <a:latin typeface="Calibri" pitchFamily="34" charset="0"/>
                <a:ea typeface="Calibri" pitchFamily="34" charset="-122"/>
                <a:cs typeface="Calibri" pitchFamily="34" charset="-120"/>
              </a:rPr>
              <a:t>01</a:t>
            </a:r>
            <a:endParaRPr lang="en-US" sz="9600" dirty="0"/>
          </a:p>
        </p:txBody>
      </p:sp>
      <p:sp>
        <p:nvSpPr>
          <p:cNvPr id="5" name="Text 3"/>
          <p:cNvSpPr/>
          <p:nvPr/>
        </p:nvSpPr>
        <p:spPr>
          <a:xfrm>
            <a:off x="2286000" y="1645920"/>
            <a:ext cx="6400800" cy="91440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Task 1: Self Evaluation</a:t>
            </a:r>
            <a:endParaRPr lang="en-US" sz="3200" dirty="0"/>
          </a:p>
        </p:txBody>
      </p:sp>
      <p:sp>
        <p:nvSpPr>
          <p:cNvPr id="6" name="Text 4"/>
          <p:cNvSpPr/>
          <p:nvPr/>
        </p:nvSpPr>
        <p:spPr>
          <a:xfrm>
            <a:off x="2286000" y="2697480"/>
            <a:ext cx="6400800" cy="841248"/>
          </a:xfrm>
          <a:prstGeom prst="rect">
            <a:avLst/>
          </a:prstGeom>
          <a:noFill/>
          <a:ln/>
        </p:spPr>
        <p:txBody>
          <a:bodyPr wrap="square" lIns="0" tIns="0" rIns="0" bIns="0" rtlCol="0" anchor="t"/>
          <a:lstStyle/>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An honest overview of my personal Strong points, Weaknesses and Personal Qualities</a:t>
            </a:r>
            <a:r>
              <a:rPr lang="en-US" dirty="0">
                <a:latin typeface="Arial" panose="020B0604020202020204" pitchFamily="34" charset="0"/>
                <a:cs typeface="Arial" panose="020B0604020202020204" pitchFamily="34" charset="0"/>
              </a:rPr>
              <a:t> </a:t>
            </a:r>
            <a:r>
              <a:rPr lang="en-US" dirty="0">
                <a:solidFill>
                  <a:srgbClr val="F0D28A"/>
                </a:solidFill>
                <a:latin typeface="Arial" panose="020B0604020202020204" pitchFamily="34" charset="0"/>
                <a:ea typeface="Calibri" pitchFamily="34" charset="-122"/>
                <a:cs typeface="Arial" panose="020B0604020202020204" pitchFamily="34" charset="0"/>
              </a:rPr>
              <a:t>based on looking at my own progress activities completed throughout the module.</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373"/>
    </mc:Choice>
    <mc:Fallback xmlns="">
      <p:transition spd="slow" advTm="537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4643902"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Arial" panose="020B0604020202020204" pitchFamily="34" charset="0"/>
                <a:ea typeface="Calibri" pitchFamily="34" charset="-122"/>
                <a:cs typeface="Arial" panose="020B0604020202020204" pitchFamily="34" charset="0"/>
              </a:rPr>
              <a:t>TASK 1 - SELF EVALUATION</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1.1 Strengths  &amp;  1.2 Weaknesses</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68680"/>
            <a:ext cx="4114800" cy="356616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9" name="Shape 7"/>
          <p:cNvSpPr/>
          <p:nvPr/>
        </p:nvSpPr>
        <p:spPr>
          <a:xfrm>
            <a:off x="365760" y="868680"/>
            <a:ext cx="54864" cy="3566160"/>
          </a:xfrm>
          <a:prstGeom prst="rect">
            <a:avLst/>
          </a:prstGeom>
          <a:solidFill>
            <a:srgbClr val="16A34A"/>
          </a:solidFill>
          <a:ln w="12700">
            <a:solidFill>
              <a:srgbClr val="16A34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0" name="Text 8"/>
          <p:cNvSpPr/>
          <p:nvPr/>
        </p:nvSpPr>
        <p:spPr>
          <a:xfrm>
            <a:off x="502920" y="960120"/>
            <a:ext cx="3931920" cy="320040"/>
          </a:xfrm>
          <a:prstGeom prst="rect">
            <a:avLst/>
          </a:prstGeom>
          <a:noFill/>
          <a:ln/>
        </p:spPr>
        <p:txBody>
          <a:bodyPr wrap="square" lIns="0" tIns="0" rIns="0" bIns="0" rtlCol="0" anchor="t"/>
          <a:lstStyle/>
          <a:p>
            <a:pPr marL="0" indent="0">
              <a:buNone/>
            </a:pPr>
            <a:r>
              <a:rPr lang="en-US" sz="1600" b="1" dirty="0">
                <a:solidFill>
                  <a:srgbClr val="16A34A"/>
                </a:solidFill>
                <a:latin typeface="Arial" panose="020B0604020202020204" pitchFamily="34" charset="0"/>
                <a:ea typeface="Calibri" pitchFamily="34" charset="-122"/>
                <a:cs typeface="Arial" panose="020B0604020202020204" pitchFamily="34" charset="0"/>
              </a:rPr>
              <a:t>✅  STRENGTHS</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530352" y="1298448"/>
            <a:ext cx="3886200" cy="3136392"/>
          </a:xfrm>
          <a:prstGeom prst="rect">
            <a:avLst/>
          </a:prstGeom>
          <a:noFill/>
          <a:ln/>
        </p:spPr>
        <p:txBody>
          <a:bodyPr wrap="square" lIns="0" tIns="0" rIns="0" bIns="0" rtlCol="0" anchor="t"/>
          <a:lstStyle/>
          <a:p>
            <a:pPr marL="342900" indent="-342900">
              <a:spcAft>
                <a:spcPts val="300"/>
              </a:spcAft>
              <a:buSzPct val="100000"/>
              <a:buChar char="•"/>
            </a:pPr>
            <a:r>
              <a:rPr lang="en-GB" sz="1600" dirty="0">
                <a:latin typeface="Arial" panose="020B0604020202020204" pitchFamily="34" charset="0"/>
                <a:cs typeface="Arial" panose="020B0604020202020204" pitchFamily="34" charset="0"/>
              </a:rPr>
              <a:t>Strong </a:t>
            </a:r>
            <a:r>
              <a:rPr lang="en-US" sz="1600" dirty="0">
                <a:latin typeface="Arial" panose="020B0604020202020204" pitchFamily="34" charset="0"/>
                <a:cs typeface="Arial" panose="020B0604020202020204" pitchFamily="34" charset="0"/>
              </a:rPr>
              <a:t>critical thinking </a:t>
            </a:r>
            <a:r>
              <a:rPr lang="en-GB" sz="1600" dirty="0">
                <a:latin typeface="Arial" panose="020B0604020202020204" pitchFamily="34" charset="0"/>
                <a:cs typeface="Arial" panose="020B0604020202020204" pitchFamily="34" charset="0"/>
              </a:rPr>
              <a:t>ability I like to break difficult problems into simple steps.</a:t>
            </a:r>
          </a:p>
          <a:p>
            <a:pPr marL="342900" indent="-342900">
              <a:spcAft>
                <a:spcPts val="300"/>
              </a:spcAft>
              <a:buSzPct val="100000"/>
              <a:buFontTx/>
              <a:buChar char="•"/>
            </a:pPr>
            <a:r>
              <a:rPr lang="en-GB" sz="1600" dirty="0">
                <a:latin typeface="Arial" panose="020B0604020202020204" pitchFamily="34" charset="0"/>
                <a:cs typeface="Arial" panose="020B0604020202020204" pitchFamily="34" charset="0"/>
              </a:rPr>
              <a:t>Adaptability I can quickly get used to new tools and environments which is important in computing.</a:t>
            </a:r>
            <a:endParaRPr lang="en-US" sz="1600" dirty="0">
              <a:latin typeface="Arial" panose="020B0604020202020204" pitchFamily="34" charset="0"/>
              <a:cs typeface="Arial" panose="020B0604020202020204" pitchFamily="34" charset="0"/>
            </a:endParaRPr>
          </a:p>
          <a:p>
            <a:pPr marL="342900" indent="-342900">
              <a:spcAft>
                <a:spcPts val="300"/>
              </a:spcAft>
              <a:buSzPct val="100000"/>
              <a:buFontTx/>
              <a:buChar char="•"/>
            </a:pPr>
            <a:r>
              <a:rPr lang="en-GB" sz="1600" dirty="0">
                <a:latin typeface="Arial" panose="020B0604020202020204" pitchFamily="34" charset="0"/>
                <a:cs typeface="Arial" panose="020B0604020202020204" pitchFamily="34" charset="0"/>
              </a:rPr>
              <a:t>Teamwork I take part in group discussions and help with team tasks</a:t>
            </a:r>
            <a:r>
              <a:rPr lang="en-US" sz="1600" dirty="0">
                <a:solidFill>
                  <a:srgbClr val="374151"/>
                </a:solidFill>
                <a:latin typeface="Arial" panose="020B0604020202020204" pitchFamily="34" charset="0"/>
                <a:ea typeface="Calibri"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a:p>
            <a:pPr marL="342900" indent="-342900">
              <a:spcAft>
                <a:spcPts val="300"/>
              </a:spcAft>
              <a:buSzPct val="100000"/>
              <a:buChar char="•"/>
            </a:pPr>
            <a:r>
              <a:rPr lang="en-GB" sz="1600" dirty="0">
                <a:latin typeface="Arial" panose="020B0604020202020204" pitchFamily="34" charset="0"/>
                <a:cs typeface="Arial" panose="020B0604020202020204" pitchFamily="34" charset="0"/>
              </a:rPr>
              <a:t>Desire to learn I am interested in learning new technologies and digital tools</a:t>
            </a:r>
            <a:endParaRPr lang="en-US" sz="1600" dirty="0">
              <a:latin typeface="Arial" panose="020B0604020202020204" pitchFamily="34" charset="0"/>
              <a:cs typeface="Arial" panose="020B0604020202020204" pitchFamily="34" charset="0"/>
            </a:endParaRPr>
          </a:p>
        </p:txBody>
      </p:sp>
      <p:sp>
        <p:nvSpPr>
          <p:cNvPr id="12" name="Shape 10"/>
          <p:cNvSpPr/>
          <p:nvPr/>
        </p:nvSpPr>
        <p:spPr>
          <a:xfrm>
            <a:off x="4663440" y="868680"/>
            <a:ext cx="4114800" cy="356616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13" name="Shape 11"/>
          <p:cNvSpPr/>
          <p:nvPr/>
        </p:nvSpPr>
        <p:spPr>
          <a:xfrm>
            <a:off x="4663440" y="868680"/>
            <a:ext cx="54864" cy="3566160"/>
          </a:xfrm>
          <a:prstGeom prst="rect">
            <a:avLst/>
          </a:prstGeom>
          <a:solidFill>
            <a:srgbClr val="D97706"/>
          </a:solidFill>
          <a:ln w="12700">
            <a:solidFill>
              <a:srgbClr val="D97706"/>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4" name="Text 12"/>
          <p:cNvSpPr/>
          <p:nvPr/>
        </p:nvSpPr>
        <p:spPr>
          <a:xfrm>
            <a:off x="4800600" y="960120"/>
            <a:ext cx="3931920" cy="320040"/>
          </a:xfrm>
          <a:prstGeom prst="rect">
            <a:avLst/>
          </a:prstGeom>
          <a:noFill/>
          <a:ln/>
        </p:spPr>
        <p:txBody>
          <a:bodyPr wrap="square" lIns="0" tIns="0" rIns="0" bIns="0" rtlCol="0" anchor="t"/>
          <a:lstStyle/>
          <a:p>
            <a:pPr marL="0" indent="0">
              <a:buNone/>
            </a:pPr>
            <a:r>
              <a:rPr lang="en-US" sz="1600" b="1" dirty="0">
                <a:solidFill>
                  <a:srgbClr val="D97706"/>
                </a:solidFill>
                <a:latin typeface="Arial" panose="020B0604020202020204" pitchFamily="34" charset="0"/>
                <a:ea typeface="Calibri" pitchFamily="34" charset="-122"/>
                <a:cs typeface="Arial" panose="020B0604020202020204" pitchFamily="34" charset="0"/>
              </a:rPr>
              <a:t>⚠️  WEAKNESSES</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4828032" y="1298448"/>
            <a:ext cx="3886200" cy="3063240"/>
          </a:xfrm>
          <a:prstGeom prst="rect">
            <a:avLst/>
          </a:prstGeom>
          <a:noFill/>
          <a:ln/>
        </p:spPr>
        <p:txBody>
          <a:bodyPr wrap="square" lIns="0" tIns="0" rIns="0" bIns="0" rtlCol="0" anchor="t"/>
          <a:lstStyle/>
          <a:p>
            <a:pPr marL="342900" indent="-342900">
              <a:spcAft>
                <a:spcPts val="300"/>
              </a:spcAft>
              <a:buSzPct val="100000"/>
              <a:buFontTx/>
              <a:buChar char="•"/>
            </a:pPr>
            <a:r>
              <a:rPr lang="en-GB" sz="1600" dirty="0">
                <a:latin typeface="Arial" panose="020B0604020202020204" pitchFamily="34" charset="0"/>
                <a:cs typeface="Arial" panose="020B0604020202020204" pitchFamily="34" charset="0"/>
              </a:rPr>
              <a:t>Time management I sometimes find it hard to decide which task to do first, especially when I have deadlines.</a:t>
            </a:r>
            <a:endParaRPr lang="en-US" sz="1600" dirty="0">
              <a:latin typeface="Arial" panose="020B0604020202020204" pitchFamily="34" charset="0"/>
              <a:cs typeface="Arial" panose="020B0604020202020204" pitchFamily="34" charset="0"/>
            </a:endParaRPr>
          </a:p>
          <a:p>
            <a:pPr marL="342900" indent="-342900">
              <a:spcAft>
                <a:spcPts val="300"/>
              </a:spcAft>
              <a:buSzPct val="100000"/>
              <a:buFontTx/>
              <a:buChar char="•"/>
            </a:pPr>
            <a:r>
              <a:rPr lang="en-GB" sz="1600" dirty="0">
                <a:latin typeface="Arial" panose="020B0604020202020204" pitchFamily="34" charset="0"/>
                <a:cs typeface="Arial" panose="020B0604020202020204" pitchFamily="34" charset="0"/>
              </a:rPr>
              <a:t>Academic writing My IEEE referencing skills are still improving.</a:t>
            </a:r>
            <a:endParaRPr lang="en-US" sz="1600" dirty="0">
              <a:latin typeface="Arial" panose="020B0604020202020204" pitchFamily="34" charset="0"/>
              <a:cs typeface="Arial" panose="020B0604020202020204" pitchFamily="34" charset="0"/>
            </a:endParaRPr>
          </a:p>
          <a:p>
            <a:pPr marL="342900" indent="-342900">
              <a:spcAft>
                <a:spcPts val="300"/>
              </a:spcAft>
              <a:buSzPct val="100000"/>
              <a:buChar char="•"/>
            </a:pPr>
            <a:r>
              <a:rPr lang="en-GB" sz="1600" dirty="0">
                <a:latin typeface="Arial" panose="020B0604020202020204" pitchFamily="34" charset="0"/>
                <a:cs typeface="Arial" panose="020B0604020202020204" pitchFamily="34" charset="0"/>
              </a:rPr>
              <a:t>Confidence in public speaking I feel nervous when presenting in front of others</a:t>
            </a:r>
            <a:endParaRPr lang="en-US" sz="1600" dirty="0">
              <a:solidFill>
                <a:srgbClr val="374151"/>
              </a:solidFill>
              <a:latin typeface="Arial" panose="020B0604020202020204" pitchFamily="34" charset="0"/>
              <a:ea typeface="Calibri" pitchFamily="34" charset="-122"/>
              <a:cs typeface="Arial" panose="020B0604020202020204" pitchFamily="34" charset="0"/>
            </a:endParaRPr>
          </a:p>
          <a:p>
            <a:pPr marL="342900" indent="-342900">
              <a:spcAft>
                <a:spcPts val="300"/>
              </a:spcAft>
              <a:buSzPct val="100000"/>
              <a:buChar char="•"/>
            </a:pPr>
            <a:r>
              <a:rPr lang="en-GB" sz="1600" dirty="0">
                <a:latin typeface="Arial" panose="020B0604020202020204" pitchFamily="34" charset="0"/>
                <a:cs typeface="Arial" panose="020B0604020202020204" pitchFamily="34" charset="0"/>
              </a:rPr>
              <a:t>Programming knowledge I have less coding experience than some of my classmates</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9197"/>
    </mc:Choice>
    <mc:Fallback xmlns="">
      <p:transition spd="slow" advTm="5919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sz="1600"/>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p>
        </p:txBody>
      </p:sp>
      <p:sp>
        <p:nvSpPr>
          <p:cNvPr id="4" name="Text 2"/>
          <p:cNvSpPr/>
          <p:nvPr/>
        </p:nvSpPr>
        <p:spPr>
          <a:xfrm>
            <a:off x="365760" y="91440"/>
            <a:ext cx="3922776"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Calibri" pitchFamily="34" charset="0"/>
                <a:ea typeface="Calibri" pitchFamily="34" charset="-122"/>
                <a:cs typeface="Calibri" pitchFamily="34" charset="-120"/>
              </a:rPr>
              <a:t>TASK 1 - SELF-EVALUATION</a:t>
            </a:r>
            <a:endParaRPr lang="en-US" sz="1600" dirty="0"/>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Calibri" pitchFamily="34" charset="0"/>
                <a:ea typeface="Calibri" pitchFamily="34" charset="-122"/>
                <a:cs typeface="Calibri" pitchFamily="34" charset="-120"/>
              </a:rPr>
              <a:t>1.3 Key Traits  &amp;  1.4 Self-Assessment Tools</a:t>
            </a:r>
            <a:endParaRPr lang="en-US" sz="1600" dirty="0"/>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68680"/>
            <a:ext cx="8412480" cy="137160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400"/>
          </a:p>
        </p:txBody>
      </p:sp>
      <p:sp>
        <p:nvSpPr>
          <p:cNvPr id="9" name="Shape 7"/>
          <p:cNvSpPr/>
          <p:nvPr/>
        </p:nvSpPr>
        <p:spPr>
          <a:xfrm>
            <a:off x="365760" y="868680"/>
            <a:ext cx="54864" cy="1371600"/>
          </a:xfrm>
          <a:prstGeom prst="rect">
            <a:avLst/>
          </a:prstGeom>
          <a:solidFill>
            <a:srgbClr val="1A2B5F"/>
          </a:solidFill>
          <a:ln w="12700">
            <a:solidFill>
              <a:srgbClr val="1A2B5F"/>
            </a:solidFill>
            <a:prstDash val="solid"/>
          </a:ln>
        </p:spPr>
        <p:txBody>
          <a:bodyPr/>
          <a:lstStyle/>
          <a:p>
            <a:endParaRPr lang="en-US" sz="1400"/>
          </a:p>
        </p:txBody>
      </p:sp>
      <p:sp>
        <p:nvSpPr>
          <p:cNvPr id="10" name="Text 8"/>
          <p:cNvSpPr/>
          <p:nvPr/>
        </p:nvSpPr>
        <p:spPr>
          <a:xfrm>
            <a:off x="548640" y="914400"/>
            <a:ext cx="3657600" cy="274320"/>
          </a:xfrm>
          <a:prstGeom prst="rect">
            <a:avLst/>
          </a:prstGeom>
          <a:noFill/>
          <a:ln/>
        </p:spPr>
        <p:txBody>
          <a:bodyPr wrap="square" lIns="0" tIns="0" rIns="0" bIns="0" rtlCol="0" anchor="ctr"/>
          <a:lstStyle/>
          <a:p>
            <a:pPr marL="0" indent="0">
              <a:buNone/>
            </a:pPr>
            <a:r>
              <a:rPr lang="en-US" sz="1400" b="1" dirty="0">
                <a:solidFill>
                  <a:srgbClr val="1A2B5F"/>
                </a:solidFill>
                <a:latin typeface="Calibri" pitchFamily="34" charset="0"/>
                <a:ea typeface="Calibri" pitchFamily="34" charset="-122"/>
                <a:cs typeface="Calibri" pitchFamily="34" charset="-120"/>
              </a:rPr>
              <a:t>1.3 Key Traits</a:t>
            </a:r>
            <a:endParaRPr lang="en-US" sz="1400" dirty="0"/>
          </a:p>
        </p:txBody>
      </p:sp>
      <p:sp>
        <p:nvSpPr>
          <p:cNvPr id="11" name="Text 9"/>
          <p:cNvSpPr/>
          <p:nvPr/>
        </p:nvSpPr>
        <p:spPr>
          <a:xfrm>
            <a:off x="548640" y="1234440"/>
            <a:ext cx="8046720" cy="868680"/>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After thinking around my learning, I realize that I learn by seeing and understanding things. I find it easier to learn through diagrams, videos and examples rather than just reading. </a:t>
            </a:r>
            <a:r>
              <a:rPr lang="en-US" sz="1400" dirty="0">
                <a:latin typeface="Arial" panose="020B0604020202020204" pitchFamily="34" charset="0"/>
                <a:cs typeface="Arial" panose="020B0604020202020204" pitchFamily="34" charset="0"/>
              </a:rPr>
              <a:t>I carefully check </a:t>
            </a:r>
            <a:r>
              <a:rPr lang="en-GB" sz="1400" dirty="0">
                <a:latin typeface="Arial" panose="020B0604020202020204" pitchFamily="34" charset="0"/>
                <a:cs typeface="Arial" panose="020B0604020202020204" pitchFamily="34" charset="0"/>
              </a:rPr>
              <a:t>details, but sometimes I think too much about tasks, which slows me down. This matches a visual way of learning style identified by Fleming and Mills (1992).</a:t>
            </a:r>
            <a:endParaRPr lang="en-US" sz="1400" dirty="0">
              <a:latin typeface="Arial" panose="020B0604020202020204" pitchFamily="34" charset="0"/>
              <a:cs typeface="Arial" panose="020B0604020202020204" pitchFamily="34" charset="0"/>
            </a:endParaRPr>
          </a:p>
        </p:txBody>
      </p:sp>
      <p:sp>
        <p:nvSpPr>
          <p:cNvPr id="12" name="Shape 10"/>
          <p:cNvSpPr/>
          <p:nvPr/>
        </p:nvSpPr>
        <p:spPr>
          <a:xfrm>
            <a:off x="365760" y="2377440"/>
            <a:ext cx="2651760" cy="228600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sz="1600"/>
          </a:p>
        </p:txBody>
      </p:sp>
      <p:sp>
        <p:nvSpPr>
          <p:cNvPr id="13" name="Shape 11"/>
          <p:cNvSpPr/>
          <p:nvPr/>
        </p:nvSpPr>
        <p:spPr>
          <a:xfrm>
            <a:off x="365760" y="2377440"/>
            <a:ext cx="2651760" cy="64008"/>
          </a:xfrm>
          <a:prstGeom prst="rect">
            <a:avLst/>
          </a:prstGeom>
          <a:solidFill>
            <a:srgbClr val="C9963A"/>
          </a:solidFill>
          <a:ln w="12700">
            <a:solidFill>
              <a:srgbClr val="C9963A"/>
            </a:solidFill>
            <a:prstDash val="solid"/>
          </a:ln>
        </p:spPr>
        <p:txBody>
          <a:bodyPr/>
          <a:lstStyle/>
          <a:p>
            <a:endParaRPr lang="en-US" sz="1600"/>
          </a:p>
        </p:txBody>
      </p:sp>
      <p:sp>
        <p:nvSpPr>
          <p:cNvPr id="14" name="Text 12"/>
          <p:cNvSpPr/>
          <p:nvPr/>
        </p:nvSpPr>
        <p:spPr>
          <a:xfrm>
            <a:off x="502920" y="2487168"/>
            <a:ext cx="365760" cy="36576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1</a:t>
            </a:r>
            <a:endParaRPr lang="en-US" sz="1600" dirty="0"/>
          </a:p>
        </p:txBody>
      </p:sp>
      <p:sp>
        <p:nvSpPr>
          <p:cNvPr id="15" name="Text 13"/>
          <p:cNvSpPr/>
          <p:nvPr/>
        </p:nvSpPr>
        <p:spPr>
          <a:xfrm>
            <a:off x="457200" y="2880360"/>
            <a:ext cx="246888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VARK Questionnaire</a:t>
            </a:r>
            <a:endParaRPr lang="en-US" sz="1600" dirty="0"/>
          </a:p>
        </p:txBody>
      </p:sp>
      <p:sp>
        <p:nvSpPr>
          <p:cNvPr id="16" name="Text 14"/>
          <p:cNvSpPr/>
          <p:nvPr/>
        </p:nvSpPr>
        <p:spPr>
          <a:xfrm>
            <a:off x="475488" y="3383280"/>
            <a:ext cx="2423160" cy="1097280"/>
          </a:xfrm>
          <a:prstGeom prst="rect">
            <a:avLst/>
          </a:prstGeom>
          <a:noFill/>
          <a:ln/>
        </p:spPr>
        <p:txBody>
          <a:bodyPr wrap="square" lIns="0" tIns="0" rIns="0" bIns="0" rtlCol="0" anchor="t"/>
          <a:lstStyle/>
          <a:p>
            <a:pPr algn="ctr"/>
            <a:r>
              <a:rPr lang="en-US" sz="1600" dirty="0">
                <a:solidFill>
                  <a:srgbClr val="F0D28A"/>
                </a:solidFill>
                <a:latin typeface="Calibri" pitchFamily="34" charset="0"/>
                <a:ea typeface="Calibri" pitchFamily="34" charset="-122"/>
                <a:cs typeface="Calibri" pitchFamily="34" charset="-120"/>
              </a:rPr>
              <a:t>Result Visual and read write learner (Fleming and Mills 1992)</a:t>
            </a:r>
            <a:endParaRPr lang="en-US" sz="1600" dirty="0"/>
          </a:p>
        </p:txBody>
      </p:sp>
      <p:sp>
        <p:nvSpPr>
          <p:cNvPr id="17" name="Shape 15"/>
          <p:cNvSpPr/>
          <p:nvPr/>
        </p:nvSpPr>
        <p:spPr>
          <a:xfrm>
            <a:off x="3200400" y="2377440"/>
            <a:ext cx="2651760" cy="228600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sz="1600"/>
          </a:p>
        </p:txBody>
      </p:sp>
      <p:sp>
        <p:nvSpPr>
          <p:cNvPr id="18" name="Shape 16"/>
          <p:cNvSpPr/>
          <p:nvPr/>
        </p:nvSpPr>
        <p:spPr>
          <a:xfrm>
            <a:off x="3200400" y="2377440"/>
            <a:ext cx="2651760" cy="64008"/>
          </a:xfrm>
          <a:prstGeom prst="rect">
            <a:avLst/>
          </a:prstGeom>
          <a:solidFill>
            <a:srgbClr val="C9963A"/>
          </a:solidFill>
          <a:ln w="12700">
            <a:solidFill>
              <a:srgbClr val="C9963A"/>
            </a:solidFill>
            <a:prstDash val="solid"/>
          </a:ln>
        </p:spPr>
        <p:txBody>
          <a:bodyPr/>
          <a:lstStyle/>
          <a:p>
            <a:endParaRPr lang="en-US" sz="1600"/>
          </a:p>
        </p:txBody>
      </p:sp>
      <p:sp>
        <p:nvSpPr>
          <p:cNvPr id="19" name="Text 17"/>
          <p:cNvSpPr/>
          <p:nvPr/>
        </p:nvSpPr>
        <p:spPr>
          <a:xfrm>
            <a:off x="3337560" y="2487168"/>
            <a:ext cx="365760" cy="36576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2</a:t>
            </a:r>
            <a:endParaRPr lang="en-US" sz="1600" dirty="0"/>
          </a:p>
        </p:txBody>
      </p:sp>
      <p:sp>
        <p:nvSpPr>
          <p:cNvPr id="20" name="Text 18"/>
          <p:cNvSpPr/>
          <p:nvPr/>
        </p:nvSpPr>
        <p:spPr>
          <a:xfrm>
            <a:off x="3291840" y="2880360"/>
            <a:ext cx="246888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Belbin Team Roles Test</a:t>
            </a:r>
            <a:endParaRPr lang="en-US" sz="1600" dirty="0"/>
          </a:p>
        </p:txBody>
      </p:sp>
      <p:sp>
        <p:nvSpPr>
          <p:cNvPr id="21" name="Text 19"/>
          <p:cNvSpPr/>
          <p:nvPr/>
        </p:nvSpPr>
        <p:spPr>
          <a:xfrm>
            <a:off x="3310128" y="3383280"/>
            <a:ext cx="2423160" cy="1097280"/>
          </a:xfrm>
          <a:prstGeom prst="rect">
            <a:avLst/>
          </a:prstGeom>
          <a:noFill/>
          <a:ln/>
        </p:spPr>
        <p:txBody>
          <a:bodyPr wrap="square" lIns="0" tIns="0" rIns="0" bIns="0" rtlCol="0" anchor="t"/>
          <a:lstStyle/>
          <a:p>
            <a:pPr marL="0" indent="0" algn="ctr">
              <a:buNone/>
            </a:pPr>
            <a:r>
              <a:rPr lang="en-US" sz="1600" dirty="0">
                <a:solidFill>
                  <a:srgbClr val="F0D28A"/>
                </a:solidFill>
                <a:latin typeface="Calibri" pitchFamily="34" charset="0"/>
                <a:ea typeface="Calibri" pitchFamily="34" charset="-122"/>
                <a:cs typeface="Calibri" pitchFamily="34" charset="-120"/>
              </a:rPr>
              <a:t>Result Preferred role is Task Finisher (Belbin, 2010)</a:t>
            </a:r>
            <a:endParaRPr lang="en-US" sz="1600" dirty="0"/>
          </a:p>
        </p:txBody>
      </p:sp>
      <p:sp>
        <p:nvSpPr>
          <p:cNvPr id="22" name="Shape 20"/>
          <p:cNvSpPr/>
          <p:nvPr/>
        </p:nvSpPr>
        <p:spPr>
          <a:xfrm>
            <a:off x="6035040" y="2377440"/>
            <a:ext cx="2651760" cy="228600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sz="1600"/>
          </a:p>
        </p:txBody>
      </p:sp>
      <p:sp>
        <p:nvSpPr>
          <p:cNvPr id="23" name="Shape 21"/>
          <p:cNvSpPr/>
          <p:nvPr/>
        </p:nvSpPr>
        <p:spPr>
          <a:xfrm>
            <a:off x="6035040" y="2377440"/>
            <a:ext cx="2651760" cy="64008"/>
          </a:xfrm>
          <a:prstGeom prst="rect">
            <a:avLst/>
          </a:prstGeom>
          <a:solidFill>
            <a:srgbClr val="C9963A"/>
          </a:solidFill>
          <a:ln w="12700">
            <a:solidFill>
              <a:srgbClr val="C9963A"/>
            </a:solidFill>
            <a:prstDash val="solid"/>
          </a:ln>
        </p:spPr>
        <p:txBody>
          <a:bodyPr/>
          <a:lstStyle/>
          <a:p>
            <a:endParaRPr lang="en-US" sz="1600"/>
          </a:p>
        </p:txBody>
      </p:sp>
      <p:sp>
        <p:nvSpPr>
          <p:cNvPr id="24" name="Text 22"/>
          <p:cNvSpPr/>
          <p:nvPr/>
        </p:nvSpPr>
        <p:spPr>
          <a:xfrm>
            <a:off x="6172200" y="2487168"/>
            <a:ext cx="365760" cy="36576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3</a:t>
            </a:r>
            <a:endParaRPr lang="en-US" sz="1600" dirty="0"/>
          </a:p>
        </p:txBody>
      </p:sp>
      <p:sp>
        <p:nvSpPr>
          <p:cNvPr id="25" name="Text 23"/>
          <p:cNvSpPr/>
          <p:nvPr/>
        </p:nvSpPr>
        <p:spPr>
          <a:xfrm>
            <a:off x="6126480" y="2880360"/>
            <a:ext cx="246888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SWOT Analysis</a:t>
            </a:r>
            <a:endParaRPr lang="en-US" sz="1600" dirty="0"/>
          </a:p>
        </p:txBody>
      </p:sp>
      <p:sp>
        <p:nvSpPr>
          <p:cNvPr id="26" name="Text 24"/>
          <p:cNvSpPr/>
          <p:nvPr/>
        </p:nvSpPr>
        <p:spPr>
          <a:xfrm>
            <a:off x="6144768" y="3383280"/>
            <a:ext cx="2423160" cy="1097280"/>
          </a:xfrm>
          <a:prstGeom prst="rect">
            <a:avLst/>
          </a:prstGeom>
          <a:noFill/>
          <a:ln/>
        </p:spPr>
        <p:txBody>
          <a:bodyPr wrap="square" lIns="0" tIns="0" rIns="0" bIns="0" rtlCol="0" anchor="t"/>
          <a:lstStyle/>
          <a:p>
            <a:pPr marL="0" indent="0" algn="ctr">
              <a:buNone/>
            </a:pPr>
            <a:r>
              <a:rPr lang="en-US" sz="1600" dirty="0">
                <a:solidFill>
                  <a:srgbClr val="F0D28A"/>
                </a:solidFill>
                <a:latin typeface="Calibri" pitchFamily="34" charset="0"/>
                <a:ea typeface="Calibri" pitchFamily="34" charset="-122"/>
                <a:cs typeface="Calibri" pitchFamily="34" charset="-120"/>
              </a:rPr>
              <a:t>Helped understand strengths, weaknesses, opportunities &amp; fears (Cottrell, 2019)</a:t>
            </a:r>
            <a:endParaRPr lang="en-US" sz="1600" dirty="0"/>
          </a:p>
        </p:txBody>
      </p:sp>
    </p:spTree>
  </p:cSld>
  <p:clrMapOvr>
    <a:masterClrMapping/>
  </p:clrMapOvr>
  <mc:AlternateContent xmlns:mc="http://schemas.openxmlformats.org/markup-compatibility/2006" xmlns:p14="http://schemas.microsoft.com/office/powerpoint/2010/main">
    <mc:Choice Requires="p14">
      <p:transition spd="slow" p14:dur="2000" advTm="22742"/>
    </mc:Choice>
    <mc:Fallback xmlns="">
      <p:transition spd="slow" advTm="2274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1A2B5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Text 2"/>
          <p:cNvSpPr/>
          <p:nvPr/>
        </p:nvSpPr>
        <p:spPr>
          <a:xfrm>
            <a:off x="457200" y="914400"/>
            <a:ext cx="1828800" cy="2286000"/>
          </a:xfrm>
          <a:prstGeom prst="rect">
            <a:avLst/>
          </a:prstGeom>
          <a:noFill/>
          <a:ln/>
        </p:spPr>
        <p:txBody>
          <a:bodyPr wrap="square" lIns="0" tIns="0" rIns="0" bIns="0" rtlCol="0" anchor="ctr"/>
          <a:lstStyle/>
          <a:p>
            <a:pPr marL="0" indent="0" algn="ctr">
              <a:buNone/>
            </a:pPr>
            <a:r>
              <a:rPr lang="en-US" sz="9600" b="1" dirty="0">
                <a:solidFill>
                  <a:srgbClr val="F0D28A"/>
                </a:solidFill>
                <a:latin typeface="Calibri" pitchFamily="34" charset="0"/>
                <a:ea typeface="Calibri" pitchFamily="34" charset="-122"/>
                <a:cs typeface="Calibri" pitchFamily="34" charset="-120"/>
              </a:rPr>
              <a:t>02</a:t>
            </a:r>
            <a:endParaRPr lang="en-US" sz="9600" dirty="0"/>
          </a:p>
        </p:txBody>
      </p:sp>
      <p:sp>
        <p:nvSpPr>
          <p:cNvPr id="5" name="Text 3"/>
          <p:cNvSpPr/>
          <p:nvPr/>
        </p:nvSpPr>
        <p:spPr>
          <a:xfrm>
            <a:off x="2286000" y="1645920"/>
            <a:ext cx="6400800" cy="91440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Task 2: Professional Development Plan</a:t>
            </a:r>
            <a:endParaRPr lang="en-US" sz="3200" dirty="0"/>
          </a:p>
        </p:txBody>
      </p:sp>
      <p:sp>
        <p:nvSpPr>
          <p:cNvPr id="6" name="Text 4"/>
          <p:cNvSpPr/>
          <p:nvPr/>
        </p:nvSpPr>
        <p:spPr>
          <a:xfrm>
            <a:off x="2286000" y="2697480"/>
            <a:ext cx="6400800" cy="822960"/>
          </a:xfrm>
          <a:prstGeom prst="rect">
            <a:avLst/>
          </a:prstGeom>
          <a:noFill/>
          <a:ln/>
        </p:spPr>
        <p:txBody>
          <a:bodyPr wrap="square" lIns="0" tIns="0" rIns="0" bIns="0" rtlCol="0" anchor="t"/>
          <a:lstStyle/>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Structured using Gibbs' Reflective Cycle (1988) and SMART Goals framework (Doran, 1981)</a:t>
            </a:r>
            <a:endParaRPr lang="en-US" dirty="0">
              <a:latin typeface="Arial" panose="020B0604020202020204" pitchFamily="34" charset="0"/>
              <a:cs typeface="Arial" panose="020B0604020202020204" pitchFamily="34" charset="0"/>
            </a:endParaRPr>
          </a:p>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to guide personal and professional growth.</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513"/>
    </mc:Choice>
    <mc:Fallback xmlns="">
      <p:transition spd="slow" advTm="551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2286000" cy="457200"/>
          </a:xfrm>
          <a:prstGeom prst="rect">
            <a:avLst/>
          </a:prstGeom>
          <a:noFill/>
          <a:ln/>
        </p:spPr>
        <p:txBody>
          <a:bodyPr wrap="square" lIns="0" tIns="0" rIns="0" bIns="0" rtlCol="0" anchor="ctr"/>
          <a:lstStyle/>
          <a:p>
            <a:pPr marL="0" indent="0">
              <a:buNone/>
            </a:pPr>
            <a:r>
              <a:rPr lang="en-US" b="1" kern="0" spc="200" dirty="0">
                <a:solidFill>
                  <a:srgbClr val="F0D28A"/>
                </a:solidFill>
                <a:latin typeface="Arial" panose="020B0604020202020204" pitchFamily="34" charset="0"/>
                <a:ea typeface="Calibri" pitchFamily="34" charset="-122"/>
                <a:cs typeface="Arial" panose="020B0604020202020204" pitchFamily="34" charset="0"/>
              </a:rPr>
              <a:t>TASK 2 - PDP</a:t>
            </a:r>
            <a:endParaRPr lang="en-US"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b="1" dirty="0">
                <a:solidFill>
                  <a:srgbClr val="FFFFFF"/>
                </a:solidFill>
                <a:latin typeface="Arial" panose="020B0604020202020204" pitchFamily="34" charset="0"/>
                <a:ea typeface="Calibri" pitchFamily="34" charset="-122"/>
                <a:cs typeface="Arial" panose="020B0604020202020204" pitchFamily="34" charset="0"/>
              </a:rPr>
              <a:t>2.1 Reflection Using Gibbs' Reflective Cycle (1988)</a:t>
            </a:r>
            <a:endParaRPr lang="en-US"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20040" y="822960"/>
            <a:ext cx="2743200" cy="178308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9" name="Shape 7"/>
          <p:cNvSpPr/>
          <p:nvPr/>
        </p:nvSpPr>
        <p:spPr>
          <a:xfrm>
            <a:off x="320040" y="822960"/>
            <a:ext cx="2743200" cy="320040"/>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0" name="Text 8"/>
          <p:cNvSpPr/>
          <p:nvPr/>
        </p:nvSpPr>
        <p:spPr>
          <a:xfrm>
            <a:off x="411480" y="859536"/>
            <a:ext cx="2560320" cy="25603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1. Description</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411480" y="1207008"/>
            <a:ext cx="2560320" cy="128016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I was submitting work at the last minute and had trouble organizing assignments well during my first semester.</a:t>
            </a:r>
            <a:endParaRPr lang="en-US" sz="1600" dirty="0">
              <a:latin typeface="Arial" panose="020B0604020202020204" pitchFamily="34" charset="0"/>
              <a:cs typeface="Arial" panose="020B0604020202020204" pitchFamily="34" charset="0"/>
            </a:endParaRPr>
          </a:p>
        </p:txBody>
      </p:sp>
      <p:sp>
        <p:nvSpPr>
          <p:cNvPr id="12" name="Shape 10"/>
          <p:cNvSpPr/>
          <p:nvPr/>
        </p:nvSpPr>
        <p:spPr>
          <a:xfrm>
            <a:off x="3154680" y="822960"/>
            <a:ext cx="2743200" cy="178308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13" name="Shape 11"/>
          <p:cNvSpPr/>
          <p:nvPr/>
        </p:nvSpPr>
        <p:spPr>
          <a:xfrm>
            <a:off x="3154680" y="822960"/>
            <a:ext cx="2743200" cy="320040"/>
          </a:xfrm>
          <a:prstGeom prst="rect">
            <a:avLst/>
          </a:prstGeom>
          <a:solidFill>
            <a:srgbClr val="1E4DA0"/>
          </a:solidFill>
          <a:ln w="12700">
            <a:solidFill>
              <a:srgbClr val="1E4DA0"/>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4" name="Text 12"/>
          <p:cNvSpPr/>
          <p:nvPr/>
        </p:nvSpPr>
        <p:spPr>
          <a:xfrm>
            <a:off x="3246120" y="859536"/>
            <a:ext cx="2560320" cy="25603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2. Feelings</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3246120" y="1207008"/>
            <a:ext cx="2560320" cy="128016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I felt stressed and lacked confidence, specifically about academic writing and coding tasks.</a:t>
            </a:r>
            <a:endParaRPr lang="en-US" sz="1600" dirty="0">
              <a:latin typeface="Arial" panose="020B0604020202020204" pitchFamily="34" charset="0"/>
              <a:cs typeface="Arial" panose="020B0604020202020204" pitchFamily="34" charset="0"/>
            </a:endParaRPr>
          </a:p>
        </p:txBody>
      </p:sp>
      <p:sp>
        <p:nvSpPr>
          <p:cNvPr id="16" name="Shape 14"/>
          <p:cNvSpPr/>
          <p:nvPr/>
        </p:nvSpPr>
        <p:spPr>
          <a:xfrm>
            <a:off x="5989320" y="822960"/>
            <a:ext cx="2743200" cy="178308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17" name="Shape 15"/>
          <p:cNvSpPr/>
          <p:nvPr/>
        </p:nvSpPr>
        <p:spPr>
          <a:xfrm>
            <a:off x="5989320" y="822960"/>
            <a:ext cx="2743200" cy="320040"/>
          </a:xfrm>
          <a:prstGeom prst="rect">
            <a:avLst/>
          </a:prstGeom>
          <a:solidFill>
            <a:srgbClr val="2563EB"/>
          </a:solidFill>
          <a:ln w="12700">
            <a:solidFill>
              <a:srgbClr val="2563E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8" name="Text 16"/>
          <p:cNvSpPr/>
          <p:nvPr/>
        </p:nvSpPr>
        <p:spPr>
          <a:xfrm>
            <a:off x="6080760" y="859536"/>
            <a:ext cx="2560320" cy="25603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3. Evaluation</a:t>
            </a:r>
            <a:endParaRPr lang="en-US" sz="1600" dirty="0">
              <a:latin typeface="Arial" panose="020B0604020202020204" pitchFamily="34" charset="0"/>
              <a:cs typeface="Arial" panose="020B0604020202020204" pitchFamily="34" charset="0"/>
            </a:endParaRPr>
          </a:p>
        </p:txBody>
      </p:sp>
      <p:sp>
        <p:nvSpPr>
          <p:cNvPr id="19" name="Text 17"/>
          <p:cNvSpPr/>
          <p:nvPr/>
        </p:nvSpPr>
        <p:spPr>
          <a:xfrm>
            <a:off x="6080760" y="1207008"/>
            <a:ext cx="2560320" cy="128016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Although I completed assignments, the quality could have been better with earlier planning.</a:t>
            </a:r>
            <a:endParaRPr lang="en-US" sz="1600" dirty="0">
              <a:latin typeface="Arial" panose="020B0604020202020204" pitchFamily="34" charset="0"/>
              <a:cs typeface="Arial" panose="020B0604020202020204" pitchFamily="34" charset="0"/>
            </a:endParaRPr>
          </a:p>
        </p:txBody>
      </p:sp>
      <p:sp>
        <p:nvSpPr>
          <p:cNvPr id="20" name="Shape 18"/>
          <p:cNvSpPr/>
          <p:nvPr/>
        </p:nvSpPr>
        <p:spPr>
          <a:xfrm>
            <a:off x="320040" y="2834640"/>
            <a:ext cx="2743200" cy="178308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21" name="Shape 19"/>
          <p:cNvSpPr/>
          <p:nvPr/>
        </p:nvSpPr>
        <p:spPr>
          <a:xfrm>
            <a:off x="320040" y="2834640"/>
            <a:ext cx="2743200" cy="320040"/>
          </a:xfrm>
          <a:prstGeom prst="rect">
            <a:avLst/>
          </a:prstGeom>
          <a:solidFill>
            <a:srgbClr val="0F766E"/>
          </a:solidFill>
          <a:ln w="12700">
            <a:solidFill>
              <a:srgbClr val="0F766E"/>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2" name="Text 20"/>
          <p:cNvSpPr/>
          <p:nvPr/>
        </p:nvSpPr>
        <p:spPr>
          <a:xfrm>
            <a:off x="411480" y="2871216"/>
            <a:ext cx="2560320" cy="25603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4. Analysis</a:t>
            </a: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411480" y="3218688"/>
            <a:ext cx="2560320" cy="128016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My issues stemmed from poor time management and lack of familiarity with university-level academic conventions. (Gibbs, 1988)</a:t>
            </a:r>
            <a:endParaRPr lang="en-US" sz="1600" dirty="0">
              <a:latin typeface="Arial" panose="020B0604020202020204" pitchFamily="34" charset="0"/>
              <a:cs typeface="Arial" panose="020B0604020202020204" pitchFamily="34" charset="0"/>
            </a:endParaRPr>
          </a:p>
        </p:txBody>
      </p:sp>
      <p:sp>
        <p:nvSpPr>
          <p:cNvPr id="24" name="Shape 22"/>
          <p:cNvSpPr/>
          <p:nvPr/>
        </p:nvSpPr>
        <p:spPr>
          <a:xfrm>
            <a:off x="3154680" y="2834640"/>
            <a:ext cx="2743200" cy="178308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25" name="Shape 23"/>
          <p:cNvSpPr/>
          <p:nvPr/>
        </p:nvSpPr>
        <p:spPr>
          <a:xfrm>
            <a:off x="3154680" y="2834640"/>
            <a:ext cx="2743200" cy="320040"/>
          </a:xfrm>
          <a:prstGeom prst="rect">
            <a:avLst/>
          </a:prstGeom>
          <a:solidFill>
            <a:srgbClr val="16A34A"/>
          </a:solidFill>
          <a:ln w="12700">
            <a:solidFill>
              <a:srgbClr val="16A34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6" name="Text 24"/>
          <p:cNvSpPr/>
          <p:nvPr/>
        </p:nvSpPr>
        <p:spPr>
          <a:xfrm>
            <a:off x="3246120" y="2871216"/>
            <a:ext cx="2560320" cy="25603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5. Conclusion</a:t>
            </a:r>
            <a:endParaRPr lang="en-US" sz="1600" dirty="0">
              <a:latin typeface="Arial" panose="020B0604020202020204" pitchFamily="34" charset="0"/>
              <a:cs typeface="Arial" panose="020B0604020202020204" pitchFamily="34" charset="0"/>
            </a:endParaRPr>
          </a:p>
        </p:txBody>
      </p:sp>
      <p:sp>
        <p:nvSpPr>
          <p:cNvPr id="27" name="Text 25"/>
          <p:cNvSpPr/>
          <p:nvPr/>
        </p:nvSpPr>
        <p:spPr>
          <a:xfrm>
            <a:off x="3246120" y="3218688"/>
            <a:ext cx="2560320" cy="128016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I need to develop structured study habits, improve academic writing, and build foundational programming skills.</a:t>
            </a:r>
            <a:endParaRPr lang="en-US" sz="1600" dirty="0">
              <a:latin typeface="Arial" panose="020B0604020202020204" pitchFamily="34" charset="0"/>
              <a:cs typeface="Arial" panose="020B0604020202020204" pitchFamily="34" charset="0"/>
            </a:endParaRPr>
          </a:p>
        </p:txBody>
      </p:sp>
      <p:sp>
        <p:nvSpPr>
          <p:cNvPr id="28" name="Shape 26"/>
          <p:cNvSpPr/>
          <p:nvPr/>
        </p:nvSpPr>
        <p:spPr>
          <a:xfrm>
            <a:off x="5989320" y="2834640"/>
            <a:ext cx="2743200" cy="1783080"/>
          </a:xfrm>
          <a:prstGeom prst="rect">
            <a:avLst/>
          </a:prstGeom>
          <a:solidFill>
            <a:srgbClr val="FFFFFF"/>
          </a:solidFill>
          <a:ln w="6350">
            <a:solidFill>
              <a:srgbClr val="D1D5DB"/>
            </a:solidFill>
            <a:prstDash val="solid"/>
          </a:ln>
          <a:effectLst>
            <a:outerShdw blurRad="76200" dist="25400" dir="8100000" algn="bl" rotWithShape="0">
              <a:srgbClr val="000000">
                <a:alpha val="8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29" name="Shape 27"/>
          <p:cNvSpPr/>
          <p:nvPr/>
        </p:nvSpPr>
        <p:spPr>
          <a:xfrm>
            <a:off x="5989320" y="2834640"/>
            <a:ext cx="2743200" cy="320040"/>
          </a:xfrm>
          <a:prstGeom prst="rect">
            <a:avLst/>
          </a:prstGeom>
          <a:solidFill>
            <a:srgbClr val="D97706"/>
          </a:solidFill>
          <a:ln w="12700">
            <a:solidFill>
              <a:srgbClr val="D97706"/>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30" name="Text 28"/>
          <p:cNvSpPr/>
          <p:nvPr/>
        </p:nvSpPr>
        <p:spPr>
          <a:xfrm>
            <a:off x="6080760" y="2871216"/>
            <a:ext cx="2560320" cy="25603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6. Action Plan</a:t>
            </a:r>
            <a:endParaRPr lang="en-US" sz="1600" dirty="0">
              <a:latin typeface="Arial" panose="020B0604020202020204" pitchFamily="34" charset="0"/>
              <a:cs typeface="Arial" panose="020B0604020202020204" pitchFamily="34" charset="0"/>
            </a:endParaRPr>
          </a:p>
        </p:txBody>
      </p:sp>
      <p:sp>
        <p:nvSpPr>
          <p:cNvPr id="31" name="Text 29"/>
          <p:cNvSpPr/>
          <p:nvPr/>
        </p:nvSpPr>
        <p:spPr>
          <a:xfrm>
            <a:off x="6080760" y="3218688"/>
            <a:ext cx="2560320" cy="128016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I will pursue specific SMART development goals (Doran, 1981) outlined in the PDP table to address each gap.</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3973"/>
    </mc:Choice>
    <mc:Fallback xmlns="">
      <p:transition spd="slow" advTm="5397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2286000"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Arial" panose="020B0604020202020204" pitchFamily="34" charset="0"/>
                <a:ea typeface="Calibri" pitchFamily="34" charset="-122"/>
                <a:cs typeface="Arial" panose="020B0604020202020204" pitchFamily="34" charset="0"/>
              </a:rPr>
              <a:t>TASK 2 - PDP</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2.2 SMART Goals — Professional Development Plan Table</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graphicFrame>
        <p:nvGraphicFramePr>
          <p:cNvPr id="9" name="Table 0"/>
          <p:cNvGraphicFramePr>
            <a:graphicFrameLocks noGrp="1"/>
          </p:cNvGraphicFramePr>
          <p:nvPr>
            <p:extLst>
              <p:ext uri="{D42A27DB-BD31-4B8C-83A1-F6EECF244321}">
                <p14:modId xmlns:p14="http://schemas.microsoft.com/office/powerpoint/2010/main" val="2595368470"/>
              </p:ext>
            </p:extLst>
          </p:nvPr>
        </p:nvGraphicFramePr>
        <p:xfrm>
          <a:off x="146304" y="795528"/>
          <a:ext cx="8842248" cy="3236977"/>
        </p:xfrm>
        <a:graphic>
          <a:graphicData uri="http://schemas.openxmlformats.org/drawingml/2006/table">
            <a:tbl>
              <a:tblPr/>
              <a:tblGrid>
                <a:gridCol w="865412">
                  <a:extLst>
                    <a:ext uri="{9D8B030D-6E8A-4147-A177-3AD203B41FA5}">
                      <a16:colId xmlns:a16="http://schemas.microsoft.com/office/drawing/2014/main" val="20000"/>
                    </a:ext>
                  </a:extLst>
                </a:gridCol>
                <a:gridCol w="1721416">
                  <a:extLst>
                    <a:ext uri="{9D8B030D-6E8A-4147-A177-3AD203B41FA5}">
                      <a16:colId xmlns:a16="http://schemas.microsoft.com/office/drawing/2014/main" val="20001"/>
                    </a:ext>
                  </a:extLst>
                </a:gridCol>
                <a:gridCol w="2351662">
                  <a:extLst>
                    <a:ext uri="{9D8B030D-6E8A-4147-A177-3AD203B41FA5}">
                      <a16:colId xmlns:a16="http://schemas.microsoft.com/office/drawing/2014/main" val="20002"/>
                    </a:ext>
                  </a:extLst>
                </a:gridCol>
                <a:gridCol w="1222864">
                  <a:extLst>
                    <a:ext uri="{9D8B030D-6E8A-4147-A177-3AD203B41FA5}">
                      <a16:colId xmlns:a16="http://schemas.microsoft.com/office/drawing/2014/main" val="20003"/>
                    </a:ext>
                  </a:extLst>
                </a:gridCol>
                <a:gridCol w="1702486">
                  <a:extLst>
                    <a:ext uri="{9D8B030D-6E8A-4147-A177-3AD203B41FA5}">
                      <a16:colId xmlns:a16="http://schemas.microsoft.com/office/drawing/2014/main" val="20004"/>
                    </a:ext>
                  </a:extLst>
                </a:gridCol>
                <a:gridCol w="978408">
                  <a:extLst>
                    <a:ext uri="{9D8B030D-6E8A-4147-A177-3AD203B41FA5}">
                      <a16:colId xmlns:a16="http://schemas.microsoft.com/office/drawing/2014/main" val="20005"/>
                    </a:ext>
                  </a:extLst>
                </a:gridCol>
              </a:tblGrid>
              <a:tr h="703690">
                <a:tc>
                  <a:txBody>
                    <a:bodyPr/>
                    <a:lstStyle/>
                    <a:p>
                      <a:pPr marL="0" indent="0" algn="ctr">
                        <a:buNone/>
                      </a:pPr>
                      <a:r>
                        <a:rPr lang="en-US" sz="1800" b="1" dirty="0">
                          <a:solidFill>
                            <a:srgbClr val="FFFFFF"/>
                          </a:solidFill>
                          <a:latin typeface="Arial" panose="020B0604020202020204" pitchFamily="34" charset="0"/>
                          <a:cs typeface="Arial" panose="020B0604020202020204" pitchFamily="34" charset="0"/>
                        </a:rPr>
                        <a:t>Goal</a:t>
                      </a:r>
                      <a:endParaRPr lang="en-US" sz="18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121E45"/>
                    </a:solidFill>
                  </a:tcPr>
                </a:tc>
                <a:tc>
                  <a:txBody>
                    <a:bodyPr/>
                    <a:lstStyle/>
                    <a:p>
                      <a:pPr marL="0" indent="0" algn="ctr">
                        <a:buNone/>
                      </a:pPr>
                      <a:r>
                        <a:rPr lang="en-US" sz="1800" b="1" dirty="0">
                          <a:solidFill>
                            <a:srgbClr val="FFFFFF"/>
                          </a:solidFill>
                          <a:latin typeface="Arial" panose="020B0604020202020204" pitchFamily="34" charset="0"/>
                          <a:cs typeface="Arial" panose="020B0604020202020204" pitchFamily="34" charset="0"/>
                        </a:rPr>
                        <a:t>Development Goal</a:t>
                      </a:r>
                      <a:endParaRPr lang="en-US" sz="18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121E45"/>
                    </a:solidFill>
                  </a:tcPr>
                </a:tc>
                <a:tc>
                  <a:txBody>
                    <a:bodyPr/>
                    <a:lstStyle/>
                    <a:p>
                      <a:pPr marL="0" indent="0" algn="ctr">
                        <a:buNone/>
                      </a:pPr>
                      <a:r>
                        <a:rPr lang="en-US" sz="1800" b="1" dirty="0">
                          <a:solidFill>
                            <a:srgbClr val="FFFFFF"/>
                          </a:solidFill>
                          <a:latin typeface="Arial" panose="020B0604020202020204" pitchFamily="34" charset="0"/>
                          <a:cs typeface="Arial" panose="020B0604020202020204" pitchFamily="34" charset="0"/>
                        </a:rPr>
                        <a:t>Action Plan</a:t>
                      </a:r>
                      <a:endParaRPr lang="en-US" sz="18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121E45"/>
                    </a:solidFill>
                  </a:tcPr>
                </a:tc>
                <a:tc>
                  <a:txBody>
                    <a:bodyPr/>
                    <a:lstStyle/>
                    <a:p>
                      <a:pPr marL="0" indent="0" algn="ctr">
                        <a:buNone/>
                      </a:pPr>
                      <a:r>
                        <a:rPr lang="en-US" sz="1800" b="1" dirty="0">
                          <a:solidFill>
                            <a:srgbClr val="FFFFFF"/>
                          </a:solidFill>
                          <a:latin typeface="Arial" panose="020B0604020202020204" pitchFamily="34" charset="0"/>
                          <a:cs typeface="Arial" panose="020B0604020202020204" pitchFamily="34" charset="0"/>
                        </a:rPr>
                        <a:t>Target Date</a:t>
                      </a:r>
                      <a:endParaRPr lang="en-US" sz="18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121E45"/>
                    </a:solidFill>
                  </a:tcPr>
                </a:tc>
                <a:tc>
                  <a:txBody>
                    <a:bodyPr/>
                    <a:lstStyle/>
                    <a:p>
                      <a:pPr marL="0" indent="0" algn="ctr">
                        <a:buNone/>
                      </a:pPr>
                      <a:r>
                        <a:rPr lang="en-US" sz="1800" b="1" dirty="0">
                          <a:solidFill>
                            <a:srgbClr val="FFFFFF"/>
                          </a:solidFill>
                          <a:latin typeface="Arial" panose="020B0604020202020204" pitchFamily="34" charset="0"/>
                          <a:cs typeface="Arial" panose="020B0604020202020204" pitchFamily="34" charset="0"/>
                        </a:rPr>
                        <a:t>Progress</a:t>
                      </a:r>
                      <a:endParaRPr lang="en-US" sz="18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121E45"/>
                    </a:solidFill>
                  </a:tcPr>
                </a:tc>
                <a:tc>
                  <a:txBody>
                    <a:bodyPr/>
                    <a:lstStyle/>
                    <a:p>
                      <a:pPr marL="0" indent="0" algn="ctr">
                        <a:buNone/>
                      </a:pPr>
                      <a:r>
                        <a:rPr lang="en-US" sz="1800" b="1" dirty="0">
                          <a:solidFill>
                            <a:srgbClr val="FFFFFF"/>
                          </a:solidFill>
                          <a:latin typeface="Arial" panose="020B0604020202020204" pitchFamily="34" charset="0"/>
                          <a:cs typeface="Arial" panose="020B0604020202020204" pitchFamily="34" charset="0"/>
                        </a:rPr>
                        <a:t>Status</a:t>
                      </a:r>
                      <a:endParaRPr lang="en-US" sz="18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121E45"/>
                    </a:solidFill>
                  </a:tcPr>
                </a:tc>
                <a:extLst>
                  <a:ext uri="{0D108BD9-81ED-4DB2-BD59-A6C34878D82A}">
                    <a16:rowId xmlns:a16="http://schemas.microsoft.com/office/drawing/2014/main" val="10000"/>
                  </a:ext>
                </a:extLst>
              </a:tr>
              <a:tr h="844429">
                <a:tc>
                  <a:txBody>
                    <a:bodyPr/>
                    <a:lstStyle/>
                    <a:p>
                      <a:pPr marL="0" indent="0" algn="ctr">
                        <a:buNone/>
                      </a:pPr>
                      <a:r>
                        <a:rPr lang="en-US" sz="1600" b="1" dirty="0">
                          <a:solidFill>
                            <a:srgbClr val="1A2B5F"/>
                          </a:solidFill>
                          <a:latin typeface="Arial" panose="020B0604020202020204" pitchFamily="34" charset="0"/>
                          <a:cs typeface="Arial" panose="020B0604020202020204" pitchFamily="34" charset="0"/>
                        </a:rPr>
                        <a:t>1</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Improve time management skills</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Enrol in a LinkedIn Learning time management course</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lgn="ctr">
                        <a:buNone/>
                      </a:pPr>
                      <a:r>
                        <a:rPr lang="en-US" sz="1600" dirty="0">
                          <a:solidFill>
                            <a:srgbClr val="1E293B"/>
                          </a:solidFill>
                          <a:latin typeface="Arial" panose="020B0604020202020204" pitchFamily="34" charset="0"/>
                          <a:cs typeface="Arial" panose="020B0604020202020204" pitchFamily="34" charset="0"/>
                        </a:rPr>
                        <a:t>April 30, 2026</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50% – Completed Module 1</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lgn="ctr">
                        <a:buNone/>
                      </a:pPr>
                      <a:r>
                        <a:rPr lang="en-US" sz="1600" b="1" dirty="0">
                          <a:solidFill>
                            <a:srgbClr val="D97706"/>
                          </a:solidFill>
                          <a:latin typeface="Arial" panose="020B0604020202020204" pitchFamily="34" charset="0"/>
                          <a:cs typeface="Arial" panose="020B0604020202020204" pitchFamily="34" charset="0"/>
                        </a:rPr>
                        <a:t>In Progress</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844429">
                <a:tc>
                  <a:txBody>
                    <a:bodyPr/>
                    <a:lstStyle/>
                    <a:p>
                      <a:pPr marL="0" indent="0" algn="ctr">
                        <a:buNone/>
                      </a:pPr>
                      <a:r>
                        <a:rPr lang="en-US" sz="1600" b="1" dirty="0">
                          <a:solidFill>
                            <a:srgbClr val="1A2B5F"/>
                          </a:solidFill>
                          <a:latin typeface="Arial" panose="020B0604020202020204" pitchFamily="34" charset="0"/>
                          <a:cs typeface="Arial" panose="020B0604020202020204" pitchFamily="34" charset="0"/>
                        </a:rPr>
                        <a:t>2</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Develop Python programming skills</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Complete Microsoft Learn Python Fundamentals</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lgn="ctr">
                        <a:buNone/>
                      </a:pPr>
                      <a:r>
                        <a:rPr lang="en-US" sz="1600" dirty="0">
                          <a:solidFill>
                            <a:srgbClr val="1E293B"/>
                          </a:solidFill>
                          <a:latin typeface="Arial" panose="020B0604020202020204" pitchFamily="34" charset="0"/>
                          <a:cs typeface="Arial" panose="020B0604020202020204" pitchFamily="34" charset="0"/>
                        </a:rPr>
                        <a:t>May 15, 2026</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Not started</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lgn="ctr">
                        <a:buNone/>
                      </a:pPr>
                      <a:r>
                        <a:rPr lang="en-US" sz="1600" b="1" dirty="0">
                          <a:solidFill>
                            <a:srgbClr val="64748B"/>
                          </a:solidFill>
                          <a:latin typeface="Arial" panose="020B0604020202020204" pitchFamily="34" charset="0"/>
                          <a:cs typeface="Arial" panose="020B0604020202020204" pitchFamily="34" charset="0"/>
                        </a:rPr>
                        <a:t>Planned</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44429">
                <a:tc>
                  <a:txBody>
                    <a:bodyPr/>
                    <a:lstStyle/>
                    <a:p>
                      <a:pPr marL="0" indent="0" algn="ctr">
                        <a:buNone/>
                      </a:pPr>
                      <a:r>
                        <a:rPr lang="en-US" sz="1600" b="1" dirty="0">
                          <a:solidFill>
                            <a:srgbClr val="1A2B5F"/>
                          </a:solidFill>
                          <a:latin typeface="Arial" panose="020B0604020202020204" pitchFamily="34" charset="0"/>
                          <a:cs typeface="Arial" panose="020B0604020202020204" pitchFamily="34" charset="0"/>
                        </a:rPr>
                        <a:t>3</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Strengthen academic writing</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Practice referencing using IEEE format in all assignments</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lgn="ctr">
                        <a:buNone/>
                      </a:pPr>
                      <a:r>
                        <a:rPr lang="en-US" sz="1600" dirty="0">
                          <a:solidFill>
                            <a:srgbClr val="1E293B"/>
                          </a:solidFill>
                          <a:latin typeface="Arial" panose="020B0604020202020204" pitchFamily="34" charset="0"/>
                          <a:cs typeface="Arial" panose="020B0604020202020204" pitchFamily="34" charset="0"/>
                        </a:rPr>
                        <a:t>March 24, 2026</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buNone/>
                      </a:pPr>
                      <a:r>
                        <a:rPr lang="en-US" sz="1600" dirty="0">
                          <a:solidFill>
                            <a:srgbClr val="1E293B"/>
                          </a:solidFill>
                          <a:latin typeface="Arial" panose="020B0604020202020204" pitchFamily="34" charset="0"/>
                          <a:cs typeface="Arial" panose="020B0604020202020204" pitchFamily="34" charset="0"/>
                        </a:rPr>
                        <a:t>Ongoing</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tc>
                  <a:txBody>
                    <a:bodyPr/>
                    <a:lstStyle/>
                    <a:p>
                      <a:pPr marL="0" indent="0" algn="ctr">
                        <a:buNone/>
                      </a:pPr>
                      <a:r>
                        <a:rPr lang="en-US" sz="1600" b="1" dirty="0">
                          <a:solidFill>
                            <a:srgbClr val="D97706"/>
                          </a:solidFill>
                          <a:latin typeface="Arial" panose="020B0604020202020204" pitchFamily="34" charset="0"/>
                          <a:cs typeface="Arial" panose="020B0604020202020204" pitchFamily="34" charset="0"/>
                        </a:rPr>
                        <a:t>In Progress</a:t>
                      </a:r>
                      <a:endParaRPr lang="en-US" sz="1600" dirty="0">
                        <a:latin typeface="Arial" panose="020B0604020202020204" pitchFamily="34" charset="0"/>
                        <a:cs typeface="Arial" panose="020B0604020202020204" pitchFamily="34" charset="0"/>
                      </a:endParaRPr>
                    </a:p>
                  </a:txBody>
                  <a:tcPr>
                    <a:lnL w="6350" cap="flat" cmpd="sng" algn="ctr">
                      <a:solidFill>
                        <a:srgbClr val="D1D5DB"/>
                      </a:solidFill>
                      <a:prstDash val="solid"/>
                      <a:round/>
                      <a:headEnd type="none" w="med" len="med"/>
                      <a:tailEnd type="none" w="med" len="med"/>
                    </a:lnL>
                    <a:lnR w="6350" cap="flat" cmpd="sng" algn="ctr">
                      <a:solidFill>
                        <a:srgbClr val="D1D5DB"/>
                      </a:solidFill>
                      <a:prstDash val="solid"/>
                      <a:round/>
                      <a:headEnd type="none" w="med" len="med"/>
                      <a:tailEnd type="none" w="med" len="med"/>
                    </a:lnR>
                    <a:lnT w="6350" cap="flat" cmpd="sng" algn="ctr">
                      <a:solidFill>
                        <a:srgbClr val="D1D5DB"/>
                      </a:solidFill>
                      <a:prstDash val="solid"/>
                      <a:round/>
                      <a:headEnd type="none" w="med" len="med"/>
                      <a:tailEnd type="none" w="med" len="med"/>
                    </a:lnT>
                    <a:lnB w="6350" cap="flat" cmpd="sng" algn="ctr">
                      <a:solidFill>
                        <a:srgbClr val="D1D5DB"/>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8" name="Text 6"/>
          <p:cNvSpPr/>
          <p:nvPr/>
        </p:nvSpPr>
        <p:spPr>
          <a:xfrm>
            <a:off x="274320" y="4526280"/>
            <a:ext cx="8595360" cy="256032"/>
          </a:xfrm>
          <a:prstGeom prst="rect">
            <a:avLst/>
          </a:prstGeom>
          <a:noFill/>
          <a:ln/>
        </p:spPr>
        <p:txBody>
          <a:bodyPr wrap="square" lIns="0" tIns="0" rIns="0" bIns="0" rtlCol="0" anchor="ctr"/>
          <a:lstStyle/>
          <a:p>
            <a:pPr marL="0" indent="0" algn="ctr">
              <a:buNone/>
            </a:pPr>
            <a:r>
              <a:rPr lang="en-US" sz="900" i="1" dirty="0">
                <a:solidFill>
                  <a:srgbClr val="64748B"/>
                </a:solidFill>
                <a:latin typeface="Calibri" pitchFamily="34" charset="0"/>
                <a:ea typeface="Calibri" pitchFamily="34" charset="-122"/>
                <a:cs typeface="Calibri" pitchFamily="34" charset="-120"/>
              </a:rPr>
              <a:t>SMART = Specific · Measurable · Achievable · Relevant · Time-bound  (Doran, 1981)</a:t>
            </a:r>
            <a:endParaRPr lang="en-US" sz="900" dirty="0"/>
          </a:p>
        </p:txBody>
      </p:sp>
    </p:spTree>
  </p:cSld>
  <p:clrMapOvr>
    <a:masterClrMapping/>
  </p:clrMapOvr>
  <mc:AlternateContent xmlns:mc="http://schemas.openxmlformats.org/markup-compatibility/2006" xmlns:p14="http://schemas.microsoft.com/office/powerpoint/2010/main">
    <mc:Choice Requires="p14">
      <p:transition spd="slow" p14:dur="2000" advTm="6558"/>
    </mc:Choice>
    <mc:Fallback xmlns="">
      <p:transition spd="slow" advTm="655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2286000"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Arial" panose="020B0604020202020204" pitchFamily="34" charset="0"/>
                <a:ea typeface="Calibri" pitchFamily="34" charset="-122"/>
                <a:cs typeface="Arial" panose="020B0604020202020204" pitchFamily="34" charset="0"/>
              </a:rPr>
              <a:t>TASK 2 - PDP</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2.3 PDP Cloud Link  &amp;  2.4 Goal Progress Evidence</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68680"/>
            <a:ext cx="8412480" cy="123444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9" name="Shape 7"/>
          <p:cNvSpPr/>
          <p:nvPr/>
        </p:nvSpPr>
        <p:spPr>
          <a:xfrm>
            <a:off x="365760" y="868680"/>
            <a:ext cx="841248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0" name="Text 8"/>
          <p:cNvSpPr/>
          <p:nvPr/>
        </p:nvSpPr>
        <p:spPr>
          <a:xfrm>
            <a:off x="548640" y="987552"/>
            <a:ext cx="3657600" cy="274320"/>
          </a:xfrm>
          <a:prstGeom prst="rect">
            <a:avLst/>
          </a:prstGeom>
          <a:noFill/>
          <a:ln/>
        </p:spPr>
        <p:txBody>
          <a:bodyPr wrap="square" lIns="0" tIns="0" rIns="0" bIns="0" rtlCol="0" anchor="ctr"/>
          <a:lstStyle/>
          <a:p>
            <a:pPr marL="0" indent="0">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  2.3 PDP Cloud Link</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548640" y="1325880"/>
            <a:ext cx="7863840" cy="594360"/>
          </a:xfrm>
          <a:prstGeom prst="rect">
            <a:avLst/>
          </a:prstGeom>
          <a:noFill/>
          <a:ln/>
        </p:spPr>
        <p:txBody>
          <a:bodyPr wrap="square" lIns="0" tIns="0" rIns="0" bIns="0" rtlCol="0" anchor="t"/>
          <a:lstStyle/>
          <a:p>
            <a:pPr marL="0" indent="0">
              <a:buNone/>
            </a:pPr>
            <a:r>
              <a:rPr lang="en-US" sz="1600" dirty="0">
                <a:solidFill>
                  <a:srgbClr val="F0D28A"/>
                </a:solidFill>
                <a:latin typeface="Arial" panose="020B0604020202020204" pitchFamily="34" charset="0"/>
                <a:ea typeface="Calibri" pitchFamily="34" charset="-122"/>
                <a:cs typeface="Arial" panose="020B0604020202020204" pitchFamily="34" charset="0"/>
              </a:rPr>
              <a:t>View / download the full PDP from cloud storage. Link available in the submitted Word document.</a:t>
            </a:r>
            <a:endParaRPr lang="en-US" sz="1600" dirty="0">
              <a:latin typeface="Arial" panose="020B0604020202020204" pitchFamily="34" charset="0"/>
              <a:cs typeface="Arial" panose="020B0604020202020204" pitchFamily="34" charset="0"/>
            </a:endParaRPr>
          </a:p>
        </p:txBody>
      </p:sp>
      <p:sp>
        <p:nvSpPr>
          <p:cNvPr id="12" name="TextBox 11"/>
          <p:cNvSpPr txBox="1"/>
          <p:nvPr/>
        </p:nvSpPr>
        <p:spPr>
          <a:xfrm>
            <a:off x="365760" y="2286000"/>
            <a:ext cx="6688049" cy="338554"/>
          </a:xfrm>
          <a:prstGeom prst="rect">
            <a:avLst/>
          </a:prstGeom>
          <a:noFill/>
        </p:spPr>
        <p:txBody>
          <a:bodyPr wrap="none">
            <a:spAutoFit/>
          </a:bodyPr>
          <a:lstStyle/>
          <a:p>
            <a:r>
              <a:rPr sz="1600" b="1">
                <a:solidFill>
                  <a:srgbClr val="1A2B5F"/>
                </a:solidFill>
                <a:latin typeface="Arial" panose="020B0604020202020204" pitchFamily="34" charset="0"/>
                <a:cs typeface="Arial" panose="020B0604020202020204" pitchFamily="34" charset="0"/>
              </a:rPr>
              <a:t>📸  2.4 Goal Progress Evidence — LinkedIn Learning (Uns Rashid)</a:t>
            </a:r>
          </a:p>
        </p:txBody>
      </p:sp>
      <p:pic>
        <p:nvPicPr>
          <p:cNvPr id="13" name="Picture 12" descr="1774286742232_image.png"/>
          <p:cNvPicPr>
            <a:picLocks noChangeAspect="1"/>
          </p:cNvPicPr>
          <p:nvPr/>
        </p:nvPicPr>
        <p:blipFill>
          <a:blip r:embed="rId3"/>
          <a:stretch>
            <a:fillRect/>
          </a:stretch>
        </p:blipFill>
        <p:spPr>
          <a:xfrm>
            <a:off x="365760" y="2743200"/>
            <a:ext cx="4114800" cy="1664208"/>
          </a:xfrm>
          <a:prstGeom prst="rect">
            <a:avLst/>
          </a:prstGeom>
        </p:spPr>
      </p:pic>
      <p:pic>
        <p:nvPicPr>
          <p:cNvPr id="14" name="Picture 13" descr="1774286751134_image.png"/>
          <p:cNvPicPr>
            <a:picLocks noChangeAspect="1"/>
          </p:cNvPicPr>
          <p:nvPr/>
        </p:nvPicPr>
        <p:blipFill>
          <a:blip r:embed="rId4"/>
          <a:stretch>
            <a:fillRect/>
          </a:stretch>
        </p:blipFill>
        <p:spPr>
          <a:xfrm>
            <a:off x="4663440" y="2743200"/>
            <a:ext cx="4114800" cy="1517904"/>
          </a:xfrm>
          <a:prstGeom prst="rect">
            <a:avLst/>
          </a:prstGeom>
        </p:spPr>
      </p:pic>
      <p:sp>
        <p:nvSpPr>
          <p:cNvPr id="15" name="TextBox 14"/>
          <p:cNvSpPr txBox="1"/>
          <p:nvPr/>
        </p:nvSpPr>
        <p:spPr>
          <a:xfrm>
            <a:off x="365760" y="4462272"/>
            <a:ext cx="8412480" cy="256032"/>
          </a:xfrm>
          <a:prstGeom prst="rect">
            <a:avLst/>
          </a:prstGeom>
          <a:noFill/>
        </p:spPr>
        <p:txBody>
          <a:bodyPr wrap="none">
            <a:spAutoFit/>
          </a:bodyPr>
          <a:lstStyle/>
          <a:p>
            <a:pPr algn="ctr"/>
            <a:r>
              <a:rPr sz="900" i="1">
                <a:solidFill>
                  <a:srgbClr val="64748B"/>
                </a:solidFill>
              </a:rPr>
              <a:t>Screenshots confirm Uns Rashid is enrolled in 'Time Management Fundamentals' with modules completed (✓) — LinkedIn Learning, 2026</a:t>
            </a:r>
          </a:p>
        </p:txBody>
      </p:sp>
    </p:spTree>
  </p:cSld>
  <p:clrMapOvr>
    <a:masterClrMapping/>
  </p:clrMapOvr>
  <mc:AlternateContent xmlns:mc="http://schemas.openxmlformats.org/markup-compatibility/2006" xmlns:p14="http://schemas.microsoft.com/office/powerpoint/2010/main">
    <mc:Choice Requires="p14">
      <p:transition spd="slow" p14:dur="2000" advTm="4609"/>
    </mc:Choice>
    <mc:Fallback xmlns="">
      <p:transition spd="slow" advTm="460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A2B5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Text 2"/>
          <p:cNvSpPr/>
          <p:nvPr/>
        </p:nvSpPr>
        <p:spPr>
          <a:xfrm>
            <a:off x="457200" y="914400"/>
            <a:ext cx="1828800" cy="2286000"/>
          </a:xfrm>
          <a:prstGeom prst="rect">
            <a:avLst/>
          </a:prstGeom>
          <a:noFill/>
          <a:ln/>
        </p:spPr>
        <p:txBody>
          <a:bodyPr wrap="square" lIns="0" tIns="0" rIns="0" bIns="0" rtlCol="0" anchor="ctr"/>
          <a:lstStyle/>
          <a:p>
            <a:pPr marL="0" indent="0" algn="ctr">
              <a:buNone/>
            </a:pPr>
            <a:r>
              <a:rPr lang="en-US" sz="9600" b="1" dirty="0">
                <a:solidFill>
                  <a:srgbClr val="F0D28A"/>
                </a:solidFill>
                <a:latin typeface="Calibri" pitchFamily="34" charset="0"/>
                <a:ea typeface="Calibri" pitchFamily="34" charset="-122"/>
                <a:cs typeface="Calibri" pitchFamily="34" charset="-120"/>
              </a:rPr>
              <a:t>03</a:t>
            </a:r>
            <a:endParaRPr lang="en-US" sz="9600" dirty="0"/>
          </a:p>
        </p:txBody>
      </p:sp>
      <p:sp>
        <p:nvSpPr>
          <p:cNvPr id="5" name="Text 3"/>
          <p:cNvSpPr/>
          <p:nvPr/>
        </p:nvSpPr>
        <p:spPr>
          <a:xfrm>
            <a:off x="2286000" y="1645920"/>
            <a:ext cx="6400800" cy="91440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Task 3: Unit 4 Topic Summary</a:t>
            </a:r>
            <a:endParaRPr lang="en-US" sz="3200" dirty="0"/>
          </a:p>
        </p:txBody>
      </p:sp>
      <p:sp>
        <p:nvSpPr>
          <p:cNvPr id="6" name="Text 4"/>
          <p:cNvSpPr/>
          <p:nvPr/>
        </p:nvSpPr>
        <p:spPr>
          <a:xfrm>
            <a:off x="2286000" y="2697480"/>
            <a:ext cx="6400800" cy="822960"/>
          </a:xfrm>
          <a:prstGeom prst="rect">
            <a:avLst/>
          </a:prstGeom>
          <a:noFill/>
          <a:ln/>
        </p:spPr>
        <p:txBody>
          <a:bodyPr wrap="square" lIns="0" tIns="0" rIns="0" bIns="0" rtlCol="0" anchor="t"/>
          <a:lstStyle/>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Topic Selected: Growth Mindset and Lifelong Learning</a:t>
            </a:r>
            <a:endParaRPr lang="en-US" dirty="0">
              <a:latin typeface="Arial" panose="020B0604020202020204" pitchFamily="34" charset="0"/>
              <a:cs typeface="Arial" panose="020B0604020202020204" pitchFamily="34" charset="0"/>
            </a:endParaRPr>
          </a:p>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From Moodle Unit 4 - Becoming a Lifelong Learner</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914"/>
    </mc:Choice>
    <mc:Fallback xmlns="">
      <p:transition spd="slow" advTm="191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4297680"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Arial" panose="020B0604020202020204" pitchFamily="34" charset="0"/>
                <a:ea typeface="Calibri" pitchFamily="34" charset="-122"/>
                <a:cs typeface="Arial" panose="020B0604020202020204" pitchFamily="34" charset="0"/>
              </a:rPr>
              <a:t>TASK 3 - UNIT 4 TOPIC SUMMARY</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3.1 What is a Growth Mindset?</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68680"/>
            <a:ext cx="8412480" cy="502920"/>
          </a:xfrm>
          <a:prstGeom prst="rect">
            <a:avLst/>
          </a:prstGeom>
          <a:solidFill>
            <a:srgbClr val="121E45"/>
          </a:solidFill>
          <a:ln w="12700">
            <a:solidFill>
              <a:srgbClr val="121E45"/>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9" name="Text 7"/>
          <p:cNvSpPr/>
          <p:nvPr/>
        </p:nvSpPr>
        <p:spPr>
          <a:xfrm>
            <a:off x="548640" y="905256"/>
            <a:ext cx="8046720" cy="411480"/>
          </a:xfrm>
          <a:prstGeom prst="rect">
            <a:avLst/>
          </a:prstGeom>
          <a:noFill/>
          <a:ln/>
        </p:spPr>
        <p:txBody>
          <a:bodyPr wrap="square" lIns="0" tIns="0" rIns="0" bIns="0" rtlCol="0" anchor="ctr"/>
          <a:lstStyle/>
          <a:p>
            <a:pPr marL="0" indent="0">
              <a:buNone/>
            </a:pPr>
            <a:r>
              <a:rPr lang="en-US" sz="1600" i="1" dirty="0">
                <a:solidFill>
                  <a:srgbClr val="F0D28A"/>
                </a:solidFill>
                <a:latin typeface="Arial" panose="020B0604020202020204" pitchFamily="34" charset="0"/>
                <a:ea typeface="Calibri" pitchFamily="34" charset="-122"/>
                <a:cs typeface="Arial" panose="020B0604020202020204" pitchFamily="34" charset="0"/>
              </a:rPr>
              <a:t>Concept developed by Carol Dweck — Psychologist &amp; Author  |  Mindset: The New Psychology of Success (2006)</a:t>
            </a:r>
            <a:endParaRPr lang="en-US" sz="1600" dirty="0">
              <a:latin typeface="Arial" panose="020B0604020202020204" pitchFamily="34" charset="0"/>
              <a:cs typeface="Arial" panose="020B0604020202020204" pitchFamily="34" charset="0"/>
            </a:endParaRPr>
          </a:p>
        </p:txBody>
      </p:sp>
      <p:sp>
        <p:nvSpPr>
          <p:cNvPr id="10" name="Shape 8"/>
          <p:cNvSpPr/>
          <p:nvPr/>
        </p:nvSpPr>
        <p:spPr>
          <a:xfrm>
            <a:off x="365760" y="1508760"/>
            <a:ext cx="4114800" cy="315468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a:p>
        </p:txBody>
      </p:sp>
      <p:sp>
        <p:nvSpPr>
          <p:cNvPr id="11" name="Shape 9"/>
          <p:cNvSpPr/>
          <p:nvPr/>
        </p:nvSpPr>
        <p:spPr>
          <a:xfrm>
            <a:off x="365760" y="1508760"/>
            <a:ext cx="4114800" cy="411480"/>
          </a:xfrm>
          <a:prstGeom prst="rect">
            <a:avLst/>
          </a:prstGeom>
          <a:solidFill>
            <a:srgbClr val="16A34A"/>
          </a:solidFill>
          <a:ln w="12700">
            <a:solidFill>
              <a:srgbClr val="16A34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2" name="Text 10"/>
          <p:cNvSpPr/>
          <p:nvPr/>
        </p:nvSpPr>
        <p:spPr>
          <a:xfrm>
            <a:off x="457200" y="1536192"/>
            <a:ext cx="3931920" cy="34747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  GROWTH MINDSET</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502920" y="1993392"/>
            <a:ext cx="3840480" cy="246888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You can improve your skills and intelligence through </a:t>
            </a:r>
            <a:r>
              <a:rPr lang="en-US" sz="1600" b="1" dirty="0">
                <a:solidFill>
                  <a:srgbClr val="374151"/>
                </a:solidFill>
                <a:latin typeface="Arial" panose="020B0604020202020204" pitchFamily="34" charset="0"/>
                <a:ea typeface="Calibri" pitchFamily="34" charset="-122"/>
                <a:cs typeface="Arial" panose="020B0604020202020204" pitchFamily="34" charset="0"/>
              </a:rPr>
              <a:t>hard work, practice, and learning from mistakes.</a:t>
            </a: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
</a:t>
            </a:r>
            <a:r>
              <a:rPr lang="en-US" sz="1600" b="1" dirty="0">
                <a:solidFill>
                  <a:srgbClr val="374151"/>
                </a:solidFill>
                <a:latin typeface="Arial" panose="020B0604020202020204" pitchFamily="34" charset="0"/>
                <a:ea typeface="Calibri" pitchFamily="34" charset="-122"/>
                <a:cs typeface="Arial" panose="020B0604020202020204" pitchFamily="34" charset="0"/>
              </a:rPr>
              <a:t>Key beliefs:</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Difficulties are accepted</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Mistakes are seen as opportunities to improve</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Effort leads to mastery</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Challenges are welcomed</a:t>
            </a:r>
            <a:endParaRPr lang="en-US" sz="1600" dirty="0">
              <a:latin typeface="Arial" panose="020B0604020202020204" pitchFamily="34" charset="0"/>
              <a:cs typeface="Arial" panose="020B0604020202020204" pitchFamily="34" charset="0"/>
            </a:endParaRPr>
          </a:p>
        </p:txBody>
      </p:sp>
      <p:sp>
        <p:nvSpPr>
          <p:cNvPr id="14" name="Shape 12"/>
          <p:cNvSpPr/>
          <p:nvPr/>
        </p:nvSpPr>
        <p:spPr>
          <a:xfrm>
            <a:off x="4663440" y="1508760"/>
            <a:ext cx="4114800" cy="315468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a:p>
        </p:txBody>
      </p:sp>
      <p:sp>
        <p:nvSpPr>
          <p:cNvPr id="15" name="Shape 13"/>
          <p:cNvSpPr/>
          <p:nvPr/>
        </p:nvSpPr>
        <p:spPr>
          <a:xfrm>
            <a:off x="4663440" y="1508760"/>
            <a:ext cx="4114800" cy="411480"/>
          </a:xfrm>
          <a:prstGeom prst="rect">
            <a:avLst/>
          </a:prstGeom>
          <a:solidFill>
            <a:srgbClr val="DC2626"/>
          </a:solidFill>
          <a:ln w="12700">
            <a:solidFill>
              <a:srgbClr val="DC2626"/>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6" name="Text 14"/>
          <p:cNvSpPr/>
          <p:nvPr/>
        </p:nvSpPr>
        <p:spPr>
          <a:xfrm>
            <a:off x="4754880" y="1536192"/>
            <a:ext cx="3931920" cy="347472"/>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  FIXED MINDSET</a:t>
            </a:r>
            <a:endParaRPr lang="en-US" sz="1600" dirty="0">
              <a:latin typeface="Arial" panose="020B0604020202020204" pitchFamily="34" charset="0"/>
              <a:cs typeface="Arial" panose="020B0604020202020204" pitchFamily="34" charset="0"/>
            </a:endParaRPr>
          </a:p>
        </p:txBody>
      </p:sp>
      <p:sp>
        <p:nvSpPr>
          <p:cNvPr id="17" name="Text 15"/>
          <p:cNvSpPr/>
          <p:nvPr/>
        </p:nvSpPr>
        <p:spPr>
          <a:xfrm>
            <a:off x="4800600" y="1993392"/>
            <a:ext cx="3840480" cy="246888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Believes that talents and skills </a:t>
            </a:r>
            <a:r>
              <a:rPr lang="en-US" sz="1600" b="1" dirty="0">
                <a:solidFill>
                  <a:srgbClr val="374151"/>
                </a:solidFill>
                <a:latin typeface="Arial" panose="020B0604020202020204" pitchFamily="34" charset="0"/>
                <a:ea typeface="Calibri" pitchFamily="34" charset="-122"/>
                <a:cs typeface="Arial" panose="020B0604020202020204" pitchFamily="34" charset="0"/>
              </a:rPr>
              <a:t>cannot change or be developed.</a:t>
            </a: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
</a:t>
            </a:r>
            <a:r>
              <a:rPr lang="en-US" sz="1600" b="1" dirty="0">
                <a:solidFill>
                  <a:srgbClr val="374151"/>
                </a:solidFill>
                <a:latin typeface="Arial" panose="020B0604020202020204" pitchFamily="34" charset="0"/>
                <a:ea typeface="Calibri" pitchFamily="34" charset="-122"/>
                <a:cs typeface="Arial" panose="020B0604020202020204" pitchFamily="34" charset="0"/>
              </a:rPr>
              <a:t>Key beliefs:</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Avoid difficult tasks</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Treat failure as a sign of inability</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Give up when challenged</a:t>
            </a:r>
            <a:endParaRPr lang="en-US" sz="1600" dirty="0">
              <a:latin typeface="Arial" panose="020B0604020202020204" pitchFamily="34" charset="0"/>
              <a:cs typeface="Arial" panose="020B0604020202020204" pitchFamily="34" charset="0"/>
            </a:endParaRPr>
          </a:p>
          <a:p>
            <a:pPr marL="342900" indent="-342900">
              <a:buSzPct val="100000"/>
              <a:buChar char="•"/>
            </a:pPr>
            <a:r>
              <a:rPr lang="en-US" sz="1600" dirty="0">
                <a:solidFill>
                  <a:srgbClr val="374151"/>
                </a:solidFill>
                <a:latin typeface="Arial" panose="020B0604020202020204" pitchFamily="34" charset="0"/>
                <a:ea typeface="Calibri" pitchFamily="34" charset="-122"/>
                <a:cs typeface="Arial" panose="020B0604020202020204" pitchFamily="34" charset="0"/>
              </a:rPr>
              <a:t>Can slow personal and career growth</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5374"/>
    </mc:Choice>
    <mc:Fallback xmlns="">
      <p:transition spd="slow" advTm="3537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sz="1600"/>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p>
        </p:txBody>
      </p:sp>
      <p:sp>
        <p:nvSpPr>
          <p:cNvPr id="4" name="Text 2"/>
          <p:cNvSpPr/>
          <p:nvPr/>
        </p:nvSpPr>
        <p:spPr>
          <a:xfrm>
            <a:off x="365760" y="91440"/>
            <a:ext cx="3374136"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Calibri" pitchFamily="34" charset="0"/>
                <a:ea typeface="Calibri" pitchFamily="34" charset="-122"/>
                <a:cs typeface="Calibri" pitchFamily="34" charset="-120"/>
              </a:rPr>
              <a:t>TASK 3 - UNIT 4 TOPIC SUMMARY</a:t>
            </a:r>
            <a:endParaRPr lang="en-US" sz="1600" dirty="0"/>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Calibri" pitchFamily="34" charset="0"/>
                <a:ea typeface="Calibri" pitchFamily="34" charset="-122"/>
                <a:cs typeface="Calibri" pitchFamily="34" charset="-120"/>
              </a:rPr>
              <a:t>3.2 Lifelong Learning  &amp;  3.3 Why It Matters in Computing</a:t>
            </a:r>
            <a:endParaRPr lang="en-US" sz="1600" dirty="0"/>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41248"/>
            <a:ext cx="8412480" cy="1188720"/>
          </a:xfrm>
          <a:prstGeom prst="rect">
            <a:avLst/>
          </a:prstGeom>
          <a:solidFill>
            <a:srgbClr val="FFFFFF"/>
          </a:solidFill>
          <a:ln w="6350">
            <a:solidFill>
              <a:srgbClr val="D1D5DB"/>
            </a:solidFill>
            <a:prstDash val="solid"/>
          </a:ln>
          <a:effectLst>
            <a:outerShdw blurRad="76200" dist="25400" dir="8100000" algn="bl" rotWithShape="0">
              <a:srgbClr val="000000">
                <a:alpha val="7000"/>
              </a:srgbClr>
            </a:outerShdw>
          </a:effectLst>
        </p:spPr>
        <p:txBody>
          <a:bodyPr/>
          <a:lstStyle/>
          <a:p>
            <a:endParaRPr lang="en-US" sz="1400"/>
          </a:p>
        </p:txBody>
      </p:sp>
      <p:sp>
        <p:nvSpPr>
          <p:cNvPr id="9" name="Shape 7"/>
          <p:cNvSpPr/>
          <p:nvPr/>
        </p:nvSpPr>
        <p:spPr>
          <a:xfrm>
            <a:off x="365760" y="841248"/>
            <a:ext cx="54864" cy="1188720"/>
          </a:xfrm>
          <a:prstGeom prst="rect">
            <a:avLst/>
          </a:prstGeom>
          <a:solidFill>
            <a:srgbClr val="1A2B5F"/>
          </a:solidFill>
          <a:ln w="12700">
            <a:solidFill>
              <a:srgbClr val="1A2B5F"/>
            </a:solidFill>
            <a:prstDash val="solid"/>
          </a:ln>
        </p:spPr>
        <p:txBody>
          <a:bodyPr/>
          <a:lstStyle/>
          <a:p>
            <a:endParaRPr lang="en-US" sz="1400"/>
          </a:p>
        </p:txBody>
      </p:sp>
      <p:sp>
        <p:nvSpPr>
          <p:cNvPr id="10" name="Text 8"/>
          <p:cNvSpPr/>
          <p:nvPr/>
        </p:nvSpPr>
        <p:spPr>
          <a:xfrm>
            <a:off x="548640" y="886968"/>
            <a:ext cx="4572000" cy="274320"/>
          </a:xfrm>
          <a:prstGeom prst="rect">
            <a:avLst/>
          </a:prstGeom>
          <a:noFill/>
          <a:ln/>
        </p:spPr>
        <p:txBody>
          <a:bodyPr wrap="square" lIns="0" tIns="0" rIns="0" bIns="0" rtlCol="0" anchor="ctr"/>
          <a:lstStyle/>
          <a:p>
            <a:pPr marL="0" indent="0">
              <a:buNone/>
            </a:pPr>
            <a:r>
              <a:rPr lang="en-US" sz="1400" b="1" dirty="0">
                <a:solidFill>
                  <a:srgbClr val="1A2B5F"/>
                </a:solidFill>
                <a:latin typeface="Calibri" pitchFamily="34" charset="0"/>
                <a:ea typeface="Calibri" pitchFamily="34" charset="-122"/>
                <a:cs typeface="Calibri" pitchFamily="34" charset="-120"/>
              </a:rPr>
              <a:t>📚  3.2 Lifelong Learning</a:t>
            </a:r>
            <a:endParaRPr lang="en-US" sz="1400" dirty="0"/>
          </a:p>
        </p:txBody>
      </p:sp>
      <p:sp>
        <p:nvSpPr>
          <p:cNvPr id="11" name="Text 9"/>
          <p:cNvSpPr/>
          <p:nvPr/>
        </p:nvSpPr>
        <p:spPr>
          <a:xfrm>
            <a:off x="548640" y="1207008"/>
            <a:ext cx="8046720" cy="685800"/>
          </a:xfrm>
          <a:prstGeom prst="rect">
            <a:avLst/>
          </a:prstGeom>
          <a:noFill/>
          <a:ln/>
        </p:spPr>
        <p:txBody>
          <a:bodyPr wrap="square" lIns="0" tIns="0" rIns="0" bIns="0" rtlCol="0" anchor="t"/>
          <a:lstStyle/>
          <a:p>
            <a:pPr marL="0" indent="0">
              <a:buNone/>
            </a:pPr>
            <a:r>
              <a:rPr lang="en-US" sz="1400" dirty="0">
                <a:solidFill>
                  <a:srgbClr val="374151"/>
                </a:solidFill>
                <a:latin typeface="Calibri" pitchFamily="34" charset="0"/>
                <a:ea typeface="Calibri" pitchFamily="34" charset="-122"/>
                <a:cs typeface="Calibri" pitchFamily="34" charset="-120"/>
              </a:rPr>
              <a:t>Continuously learning new skills throughout life for personal growth and professional development. As Candy (1991) emphasises, people should keep improving their skills to remain effective in their professional field. Today, with technology changing rapidly, this is especially important.</a:t>
            </a:r>
            <a:endParaRPr lang="en-US" sz="1400" dirty="0"/>
          </a:p>
        </p:txBody>
      </p:sp>
      <p:sp>
        <p:nvSpPr>
          <p:cNvPr id="12" name="Shape 10"/>
          <p:cNvSpPr/>
          <p:nvPr/>
        </p:nvSpPr>
        <p:spPr>
          <a:xfrm>
            <a:off x="365760" y="2240280"/>
            <a:ext cx="1993392" cy="242316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a:p>
        </p:txBody>
      </p:sp>
      <p:sp>
        <p:nvSpPr>
          <p:cNvPr id="13" name="Shape 11"/>
          <p:cNvSpPr/>
          <p:nvPr/>
        </p:nvSpPr>
        <p:spPr>
          <a:xfrm>
            <a:off x="365760" y="2240280"/>
            <a:ext cx="1993392" cy="54864"/>
          </a:xfrm>
          <a:prstGeom prst="rect">
            <a:avLst/>
          </a:prstGeom>
          <a:solidFill>
            <a:srgbClr val="C9963A"/>
          </a:solidFill>
          <a:ln w="12700">
            <a:solidFill>
              <a:srgbClr val="C9963A"/>
            </a:solidFill>
            <a:prstDash val="solid"/>
          </a:ln>
        </p:spPr>
        <p:txBody>
          <a:bodyPr/>
          <a:lstStyle/>
          <a:p>
            <a:endParaRPr lang="en-US"/>
          </a:p>
        </p:txBody>
      </p:sp>
      <p:sp>
        <p:nvSpPr>
          <p:cNvPr id="14" name="Text 12"/>
          <p:cNvSpPr/>
          <p:nvPr/>
        </p:nvSpPr>
        <p:spPr>
          <a:xfrm>
            <a:off x="448056" y="2331720"/>
            <a:ext cx="1828800" cy="457200"/>
          </a:xfrm>
          <a:prstGeom prst="rect">
            <a:avLst/>
          </a:prstGeom>
          <a:noFill/>
          <a:ln/>
        </p:spPr>
        <p:txBody>
          <a:bodyPr wrap="square" lIns="0" tIns="0" rIns="0" bIns="0" rtlCol="0" anchor="ctr"/>
          <a:lstStyle/>
          <a:p>
            <a:pPr marL="0" indent="0" algn="ctr">
              <a:buNone/>
            </a:pPr>
            <a:r>
              <a:rPr lang="en-US" sz="1600" dirty="0">
                <a:solidFill>
                  <a:srgbClr val="000000"/>
                </a:solidFill>
              </a:rPr>
              <a:t>💻</a:t>
            </a:r>
            <a:endParaRPr lang="en-US" sz="1600" dirty="0"/>
          </a:p>
        </p:txBody>
      </p:sp>
      <p:sp>
        <p:nvSpPr>
          <p:cNvPr id="15" name="Text 13"/>
          <p:cNvSpPr/>
          <p:nvPr/>
        </p:nvSpPr>
        <p:spPr>
          <a:xfrm>
            <a:off x="448056" y="2834640"/>
            <a:ext cx="1828800" cy="41148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New Languages</a:t>
            </a:r>
            <a:endParaRPr lang="en-US" sz="1600" dirty="0"/>
          </a:p>
        </p:txBody>
      </p:sp>
      <p:sp>
        <p:nvSpPr>
          <p:cNvPr id="16" name="Text 14"/>
          <p:cNvSpPr/>
          <p:nvPr/>
        </p:nvSpPr>
        <p:spPr>
          <a:xfrm>
            <a:off x="457200" y="3291840"/>
            <a:ext cx="1810512" cy="1188720"/>
          </a:xfrm>
          <a:prstGeom prst="rect">
            <a:avLst/>
          </a:prstGeom>
          <a:noFill/>
          <a:ln/>
        </p:spPr>
        <p:txBody>
          <a:bodyPr wrap="square" lIns="0" tIns="0" rIns="0" bIns="0" rtlCol="0" anchor="t"/>
          <a:lstStyle/>
          <a:p>
            <a:pPr marL="0" indent="0" algn="ctr">
              <a:buNone/>
            </a:pPr>
            <a:r>
              <a:rPr lang="en-US" sz="1600" dirty="0">
                <a:solidFill>
                  <a:srgbClr val="F0D28A"/>
                </a:solidFill>
                <a:latin typeface="Calibri" pitchFamily="34" charset="0"/>
                <a:ea typeface="Calibri" pitchFamily="34" charset="-122"/>
                <a:cs typeface="Calibri" pitchFamily="34" charset="-120"/>
              </a:rPr>
              <a:t>New programming languages develop constantly, requiring ongoing skill development.</a:t>
            </a:r>
            <a:endParaRPr lang="en-US" sz="1600" dirty="0"/>
          </a:p>
        </p:txBody>
      </p:sp>
      <p:sp>
        <p:nvSpPr>
          <p:cNvPr id="17" name="Shape 15"/>
          <p:cNvSpPr/>
          <p:nvPr/>
        </p:nvSpPr>
        <p:spPr>
          <a:xfrm>
            <a:off x="2514600" y="2240280"/>
            <a:ext cx="1993392" cy="242316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a:p>
        </p:txBody>
      </p:sp>
      <p:sp>
        <p:nvSpPr>
          <p:cNvPr id="18" name="Shape 16"/>
          <p:cNvSpPr/>
          <p:nvPr/>
        </p:nvSpPr>
        <p:spPr>
          <a:xfrm>
            <a:off x="2514600" y="2240280"/>
            <a:ext cx="1993392" cy="54864"/>
          </a:xfrm>
          <a:prstGeom prst="rect">
            <a:avLst/>
          </a:prstGeom>
          <a:solidFill>
            <a:srgbClr val="C9963A"/>
          </a:solidFill>
          <a:ln w="12700">
            <a:solidFill>
              <a:srgbClr val="C9963A"/>
            </a:solidFill>
            <a:prstDash val="solid"/>
          </a:ln>
        </p:spPr>
        <p:txBody>
          <a:bodyPr/>
          <a:lstStyle/>
          <a:p>
            <a:endParaRPr lang="en-US"/>
          </a:p>
        </p:txBody>
      </p:sp>
      <p:sp>
        <p:nvSpPr>
          <p:cNvPr id="19" name="Text 17"/>
          <p:cNvSpPr/>
          <p:nvPr/>
        </p:nvSpPr>
        <p:spPr>
          <a:xfrm>
            <a:off x="2596896" y="2331720"/>
            <a:ext cx="1828800" cy="457200"/>
          </a:xfrm>
          <a:prstGeom prst="rect">
            <a:avLst/>
          </a:prstGeom>
          <a:noFill/>
          <a:ln/>
        </p:spPr>
        <p:txBody>
          <a:bodyPr wrap="square" lIns="0" tIns="0" rIns="0" bIns="0" rtlCol="0" anchor="ctr"/>
          <a:lstStyle/>
          <a:p>
            <a:pPr marL="0" indent="0" algn="ctr">
              <a:buNone/>
            </a:pPr>
            <a:r>
              <a:rPr lang="en-US" sz="1600" dirty="0">
                <a:solidFill>
                  <a:srgbClr val="000000"/>
                </a:solidFill>
              </a:rPr>
              <a:t>🔐</a:t>
            </a:r>
            <a:endParaRPr lang="en-US" sz="1600" dirty="0"/>
          </a:p>
        </p:txBody>
      </p:sp>
      <p:sp>
        <p:nvSpPr>
          <p:cNvPr id="20" name="Text 18"/>
          <p:cNvSpPr/>
          <p:nvPr/>
        </p:nvSpPr>
        <p:spPr>
          <a:xfrm>
            <a:off x="2596896" y="2834640"/>
            <a:ext cx="1828800" cy="41148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Cybersecurity</a:t>
            </a:r>
            <a:endParaRPr lang="en-US" sz="1600" dirty="0"/>
          </a:p>
        </p:txBody>
      </p:sp>
      <p:sp>
        <p:nvSpPr>
          <p:cNvPr id="21" name="Text 19"/>
          <p:cNvSpPr/>
          <p:nvPr/>
        </p:nvSpPr>
        <p:spPr>
          <a:xfrm>
            <a:off x="2606040" y="3291840"/>
            <a:ext cx="1810512" cy="1188720"/>
          </a:xfrm>
          <a:prstGeom prst="rect">
            <a:avLst/>
          </a:prstGeom>
          <a:noFill/>
          <a:ln/>
        </p:spPr>
        <p:txBody>
          <a:bodyPr wrap="square" lIns="0" tIns="0" rIns="0" bIns="0" rtlCol="0" anchor="t"/>
          <a:lstStyle/>
          <a:p>
            <a:pPr marL="0" indent="0" algn="ctr">
              <a:buNone/>
            </a:pPr>
            <a:r>
              <a:rPr lang="en-US" sz="1600" dirty="0">
                <a:solidFill>
                  <a:srgbClr val="F0D28A"/>
                </a:solidFill>
                <a:latin typeface="Calibri" pitchFamily="34" charset="0"/>
                <a:ea typeface="Calibri" pitchFamily="34" charset="-122"/>
                <a:cs typeface="Calibri" pitchFamily="34" charset="-120"/>
              </a:rPr>
              <a:t>Cybersecurity threats evolve rapidly  staying current is essential for IT professionals.</a:t>
            </a:r>
            <a:endParaRPr lang="en-US" sz="1600" dirty="0"/>
          </a:p>
        </p:txBody>
      </p:sp>
      <p:sp>
        <p:nvSpPr>
          <p:cNvPr id="22" name="Shape 20"/>
          <p:cNvSpPr/>
          <p:nvPr/>
        </p:nvSpPr>
        <p:spPr>
          <a:xfrm>
            <a:off x="4663440" y="2240280"/>
            <a:ext cx="1993392" cy="242316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a:p>
        </p:txBody>
      </p:sp>
      <p:sp>
        <p:nvSpPr>
          <p:cNvPr id="23" name="Shape 21"/>
          <p:cNvSpPr/>
          <p:nvPr/>
        </p:nvSpPr>
        <p:spPr>
          <a:xfrm>
            <a:off x="4663440" y="2240280"/>
            <a:ext cx="1993392" cy="54864"/>
          </a:xfrm>
          <a:prstGeom prst="rect">
            <a:avLst/>
          </a:prstGeom>
          <a:solidFill>
            <a:srgbClr val="C9963A"/>
          </a:solidFill>
          <a:ln w="12700">
            <a:solidFill>
              <a:srgbClr val="C9963A"/>
            </a:solidFill>
            <a:prstDash val="solid"/>
          </a:ln>
        </p:spPr>
        <p:txBody>
          <a:bodyPr/>
          <a:lstStyle/>
          <a:p>
            <a:endParaRPr lang="en-US"/>
          </a:p>
        </p:txBody>
      </p:sp>
      <p:sp>
        <p:nvSpPr>
          <p:cNvPr id="24" name="Text 22"/>
          <p:cNvSpPr/>
          <p:nvPr/>
        </p:nvSpPr>
        <p:spPr>
          <a:xfrm>
            <a:off x="4745736" y="2331720"/>
            <a:ext cx="1828800" cy="457200"/>
          </a:xfrm>
          <a:prstGeom prst="rect">
            <a:avLst/>
          </a:prstGeom>
          <a:noFill/>
          <a:ln/>
        </p:spPr>
        <p:txBody>
          <a:bodyPr wrap="square" lIns="0" tIns="0" rIns="0" bIns="0" rtlCol="0" anchor="ctr"/>
          <a:lstStyle/>
          <a:p>
            <a:pPr marL="0" indent="0" algn="ctr">
              <a:buNone/>
            </a:pPr>
            <a:r>
              <a:rPr lang="en-US" sz="1600" dirty="0">
                <a:solidFill>
                  <a:srgbClr val="000000"/>
                </a:solidFill>
              </a:rPr>
              <a:t>🔧</a:t>
            </a:r>
            <a:endParaRPr lang="en-US" sz="1600" dirty="0"/>
          </a:p>
        </p:txBody>
      </p:sp>
      <p:sp>
        <p:nvSpPr>
          <p:cNvPr id="25" name="Text 23"/>
          <p:cNvSpPr/>
          <p:nvPr/>
        </p:nvSpPr>
        <p:spPr>
          <a:xfrm>
            <a:off x="4745736" y="2834640"/>
            <a:ext cx="1828800" cy="41148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New Tools</a:t>
            </a:r>
            <a:endParaRPr lang="en-US" sz="1600" dirty="0"/>
          </a:p>
        </p:txBody>
      </p:sp>
      <p:sp>
        <p:nvSpPr>
          <p:cNvPr id="26" name="Text 24"/>
          <p:cNvSpPr/>
          <p:nvPr/>
        </p:nvSpPr>
        <p:spPr>
          <a:xfrm>
            <a:off x="4754880" y="3291840"/>
            <a:ext cx="1810512" cy="1188720"/>
          </a:xfrm>
          <a:prstGeom prst="rect">
            <a:avLst/>
          </a:prstGeom>
          <a:noFill/>
          <a:ln/>
        </p:spPr>
        <p:txBody>
          <a:bodyPr wrap="square" lIns="0" tIns="0" rIns="0" bIns="0" rtlCol="0" anchor="t"/>
          <a:lstStyle/>
          <a:p>
            <a:pPr marL="0" indent="0" algn="ctr">
              <a:buNone/>
            </a:pPr>
            <a:r>
              <a:rPr lang="en-US" sz="1600" dirty="0">
                <a:solidFill>
                  <a:srgbClr val="F0D28A"/>
                </a:solidFill>
                <a:latin typeface="Calibri" pitchFamily="34" charset="0"/>
                <a:ea typeface="Calibri" pitchFamily="34" charset="-122"/>
                <a:cs typeface="Calibri" pitchFamily="34" charset="-120"/>
              </a:rPr>
              <a:t>New frameworks and tools regularly replace old ones across all computing disciplines.</a:t>
            </a:r>
            <a:endParaRPr lang="en-US" sz="1600" dirty="0"/>
          </a:p>
        </p:txBody>
      </p:sp>
      <p:sp>
        <p:nvSpPr>
          <p:cNvPr id="27" name="Shape 25"/>
          <p:cNvSpPr/>
          <p:nvPr/>
        </p:nvSpPr>
        <p:spPr>
          <a:xfrm>
            <a:off x="6812280" y="2240280"/>
            <a:ext cx="1993392" cy="242316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a:p>
        </p:txBody>
      </p:sp>
      <p:sp>
        <p:nvSpPr>
          <p:cNvPr id="28" name="Shape 26"/>
          <p:cNvSpPr/>
          <p:nvPr/>
        </p:nvSpPr>
        <p:spPr>
          <a:xfrm>
            <a:off x="6812280" y="2240280"/>
            <a:ext cx="1993392" cy="54864"/>
          </a:xfrm>
          <a:prstGeom prst="rect">
            <a:avLst/>
          </a:prstGeom>
          <a:solidFill>
            <a:srgbClr val="C9963A"/>
          </a:solidFill>
          <a:ln w="12700">
            <a:solidFill>
              <a:srgbClr val="C9963A"/>
            </a:solidFill>
            <a:prstDash val="solid"/>
          </a:ln>
        </p:spPr>
        <p:txBody>
          <a:bodyPr/>
          <a:lstStyle/>
          <a:p>
            <a:endParaRPr lang="en-US"/>
          </a:p>
        </p:txBody>
      </p:sp>
      <p:sp>
        <p:nvSpPr>
          <p:cNvPr id="29" name="Text 27"/>
          <p:cNvSpPr/>
          <p:nvPr/>
        </p:nvSpPr>
        <p:spPr>
          <a:xfrm>
            <a:off x="6894576" y="2331720"/>
            <a:ext cx="1828800" cy="457200"/>
          </a:xfrm>
          <a:prstGeom prst="rect">
            <a:avLst/>
          </a:prstGeom>
          <a:noFill/>
          <a:ln/>
        </p:spPr>
        <p:txBody>
          <a:bodyPr wrap="square" lIns="0" tIns="0" rIns="0" bIns="0" rtlCol="0" anchor="ctr"/>
          <a:lstStyle/>
          <a:p>
            <a:pPr marL="0" indent="0" algn="ctr">
              <a:buNone/>
            </a:pPr>
            <a:r>
              <a:rPr lang="en-US" sz="1600" dirty="0">
                <a:solidFill>
                  <a:srgbClr val="000000"/>
                </a:solidFill>
              </a:rPr>
              <a:t>🌱</a:t>
            </a:r>
            <a:endParaRPr lang="en-US" sz="1600" dirty="0"/>
          </a:p>
        </p:txBody>
      </p:sp>
      <p:sp>
        <p:nvSpPr>
          <p:cNvPr id="30" name="Text 28"/>
          <p:cNvSpPr/>
          <p:nvPr/>
        </p:nvSpPr>
        <p:spPr>
          <a:xfrm>
            <a:off x="6894576" y="2834640"/>
            <a:ext cx="1828800" cy="411480"/>
          </a:xfrm>
          <a:prstGeom prst="rect">
            <a:avLst/>
          </a:prstGeom>
          <a:noFill/>
          <a:ln/>
        </p:spPr>
        <p:txBody>
          <a:bodyPr wrap="square" lIns="0" tIns="0" rIns="0" bIns="0" rtlCol="0" anchor="ctr"/>
          <a:lstStyle/>
          <a:p>
            <a:pPr marL="0" indent="0" algn="ctr">
              <a:buNone/>
            </a:pPr>
            <a:r>
              <a:rPr lang="en-US" sz="1600" b="1" dirty="0">
                <a:solidFill>
                  <a:srgbClr val="C9963A"/>
                </a:solidFill>
                <a:latin typeface="Calibri" pitchFamily="34" charset="0"/>
                <a:ea typeface="Calibri" pitchFamily="34" charset="-122"/>
                <a:cs typeface="Calibri" pitchFamily="34" charset="-120"/>
              </a:rPr>
              <a:t>Career Resilience</a:t>
            </a:r>
            <a:endParaRPr lang="en-US" sz="1600" dirty="0"/>
          </a:p>
        </p:txBody>
      </p:sp>
      <p:sp>
        <p:nvSpPr>
          <p:cNvPr id="31" name="Text 29"/>
          <p:cNvSpPr/>
          <p:nvPr/>
        </p:nvSpPr>
        <p:spPr>
          <a:xfrm>
            <a:off x="6903720" y="3291840"/>
            <a:ext cx="1810512" cy="1188720"/>
          </a:xfrm>
          <a:prstGeom prst="rect">
            <a:avLst/>
          </a:prstGeom>
          <a:noFill/>
          <a:ln/>
        </p:spPr>
        <p:txBody>
          <a:bodyPr wrap="square" lIns="0" tIns="0" rIns="0" bIns="0" rtlCol="0" anchor="t"/>
          <a:lstStyle/>
          <a:p>
            <a:pPr marL="0" indent="0" algn="ctr">
              <a:buNone/>
            </a:pPr>
            <a:r>
              <a:rPr lang="en-US" sz="1600" dirty="0">
                <a:solidFill>
                  <a:srgbClr val="F0D28A"/>
                </a:solidFill>
                <a:latin typeface="Calibri" pitchFamily="34" charset="0"/>
                <a:ea typeface="Calibri" pitchFamily="34" charset="-122"/>
                <a:cs typeface="Calibri" pitchFamily="34" charset="-120"/>
              </a:rPr>
              <a:t>A growth mindset (Dweck, 2006) builds career resilience and adaptability to change.</a:t>
            </a:r>
            <a:endParaRPr lang="en-US" sz="1600" dirty="0"/>
          </a:p>
        </p:txBody>
      </p:sp>
      <p:sp>
        <p:nvSpPr>
          <p:cNvPr id="32" name="Text 30"/>
          <p:cNvSpPr/>
          <p:nvPr/>
        </p:nvSpPr>
        <p:spPr>
          <a:xfrm>
            <a:off x="365760" y="4663440"/>
            <a:ext cx="8412480" cy="182880"/>
          </a:xfrm>
          <a:prstGeom prst="rect">
            <a:avLst/>
          </a:prstGeom>
          <a:noFill/>
          <a:ln/>
        </p:spPr>
        <p:txBody>
          <a:bodyPr wrap="square" lIns="0" tIns="0" rIns="0" bIns="0" rtlCol="0" anchor="ctr"/>
          <a:lstStyle/>
          <a:p>
            <a:pPr marL="0" indent="0" algn="ctr">
              <a:buNone/>
            </a:pPr>
            <a:r>
              <a:rPr lang="en-US" sz="900" i="1" dirty="0">
                <a:solidFill>
                  <a:srgbClr val="64748B"/>
                </a:solidFill>
                <a:latin typeface="Calibri" pitchFamily="34" charset="0"/>
                <a:ea typeface="Calibri" pitchFamily="34" charset="-122"/>
                <a:cs typeface="Calibri" pitchFamily="34" charset="-120"/>
              </a:rPr>
              <a:t>The European Commission (2021) highlights digital skills development as a key priority for the modern workforce.</a:t>
            </a:r>
            <a:endParaRPr lang="en-US" sz="900" dirty="0"/>
          </a:p>
        </p:txBody>
      </p:sp>
    </p:spTree>
  </p:cSld>
  <p:clrMapOvr>
    <a:masterClrMapping/>
  </p:clrMapOvr>
  <mc:AlternateContent xmlns:mc="http://schemas.openxmlformats.org/markup-compatibility/2006" xmlns:p14="http://schemas.microsoft.com/office/powerpoint/2010/main">
    <mc:Choice Requires="p14">
      <p:transition spd="slow" p14:dur="2000" advTm="27781"/>
    </mc:Choice>
    <mc:Fallback xmlns="">
      <p:transition spd="slow" advTm="2778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4133088"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Arial" panose="020B0604020202020204" pitchFamily="34" charset="0"/>
                <a:ea typeface="Calibri" pitchFamily="34" charset="-122"/>
                <a:cs typeface="Arial" panose="020B0604020202020204" pitchFamily="34" charset="0"/>
              </a:rPr>
              <a:t>TASK 3 - UNIT 4 TOPIC SUMMARY</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3.4 Key Strategies for Lifelong Learning</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20040" y="822960"/>
            <a:ext cx="2743200" cy="384048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a:p>
        </p:txBody>
      </p:sp>
      <p:sp>
        <p:nvSpPr>
          <p:cNvPr id="9" name="Shape 7"/>
          <p:cNvSpPr/>
          <p:nvPr/>
        </p:nvSpPr>
        <p:spPr>
          <a:xfrm>
            <a:off x="320040" y="822960"/>
            <a:ext cx="2743200" cy="1005840"/>
          </a:xfrm>
          <a:prstGeom prst="rect">
            <a:avLst/>
          </a:prstGeom>
          <a:solidFill>
            <a:srgbClr val="1A2B5F"/>
          </a:solidFill>
          <a:ln w="12700">
            <a:solidFill>
              <a:srgbClr val="1A2B5F"/>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0" name="Text 8"/>
          <p:cNvSpPr/>
          <p:nvPr/>
        </p:nvSpPr>
        <p:spPr>
          <a:xfrm>
            <a:off x="429768" y="868680"/>
            <a:ext cx="502920" cy="457200"/>
          </a:xfrm>
          <a:prstGeom prst="rect">
            <a:avLst/>
          </a:prstGeom>
          <a:noFill/>
          <a:ln/>
        </p:spPr>
        <p:txBody>
          <a:bodyPr wrap="square" lIns="0" tIns="0" rIns="0" bIns="0" rtlCol="0" anchor="ctr"/>
          <a:lstStyle/>
          <a:p>
            <a:pPr marL="0" indent="0">
              <a:buNone/>
            </a:pPr>
            <a:r>
              <a:rPr lang="en-US" sz="1600" b="1" dirty="0">
                <a:solidFill>
                  <a:srgbClr val="F0D28A"/>
                </a:solidFill>
                <a:latin typeface="Arial" panose="020B0604020202020204" pitchFamily="34" charset="0"/>
                <a:ea typeface="Calibri"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1691640" y="896112"/>
            <a:ext cx="1188720" cy="822960"/>
          </a:xfrm>
          <a:prstGeom prst="rect">
            <a:avLst/>
          </a:prstGeom>
          <a:noFill/>
          <a:ln/>
        </p:spPr>
        <p:txBody>
          <a:bodyPr wrap="square" lIns="0" tIns="0" rIns="0" bIns="0" rtlCol="0" anchor="ctr"/>
          <a:lstStyle/>
          <a:p>
            <a:pPr marL="0" indent="0" algn="ctr">
              <a:buNone/>
            </a:pPr>
            <a:r>
              <a:rPr lang="en-US" sz="1600" dirty="0">
                <a:solidFill>
                  <a:srgbClr val="00000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429768" y="1920240"/>
            <a:ext cx="2523744" cy="457200"/>
          </a:xfrm>
          <a:prstGeom prst="rect">
            <a:avLst/>
          </a:prstGeom>
          <a:noFill/>
          <a:ln/>
        </p:spPr>
        <p:txBody>
          <a:bodyPr wrap="square" lIns="0" tIns="0" rIns="0" bIns="0" rtlCol="0" anchor="ctr"/>
          <a:lstStyle/>
          <a:p>
            <a:pPr marL="0" indent="0" algn="ctr">
              <a:buNone/>
            </a:pPr>
            <a:r>
              <a:rPr lang="en-US" sz="1600" b="1" dirty="0">
                <a:solidFill>
                  <a:srgbClr val="1A2B5F"/>
                </a:solidFill>
                <a:latin typeface="Arial" panose="020B0604020202020204" pitchFamily="34" charset="0"/>
                <a:ea typeface="Calibri" pitchFamily="34" charset="-122"/>
                <a:cs typeface="Arial" panose="020B0604020202020204" pitchFamily="34" charset="0"/>
              </a:rPr>
              <a:t>Reflective Practice</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429768" y="2423160"/>
            <a:ext cx="2523744" cy="201168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Think what you did, what went well and how to improve. Use Gibbs Reflective Cycle (1988) as a one-by-one guide to structure learning and personal growth.</a:t>
            </a:r>
            <a:endParaRPr lang="en-US" sz="1600" dirty="0">
              <a:latin typeface="Arial" panose="020B0604020202020204" pitchFamily="34" charset="0"/>
              <a:cs typeface="Arial" panose="020B0604020202020204" pitchFamily="34" charset="0"/>
            </a:endParaRPr>
          </a:p>
        </p:txBody>
      </p:sp>
      <p:sp>
        <p:nvSpPr>
          <p:cNvPr id="14" name="Shape 12"/>
          <p:cNvSpPr/>
          <p:nvPr/>
        </p:nvSpPr>
        <p:spPr>
          <a:xfrm>
            <a:off x="3200400" y="822960"/>
            <a:ext cx="2743200" cy="384048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a:p>
        </p:txBody>
      </p:sp>
      <p:sp>
        <p:nvSpPr>
          <p:cNvPr id="15" name="Shape 13"/>
          <p:cNvSpPr/>
          <p:nvPr/>
        </p:nvSpPr>
        <p:spPr>
          <a:xfrm>
            <a:off x="3200400" y="822960"/>
            <a:ext cx="2743200" cy="1005840"/>
          </a:xfrm>
          <a:prstGeom prst="rect">
            <a:avLst/>
          </a:prstGeom>
          <a:solidFill>
            <a:srgbClr val="1E4DA0"/>
          </a:solidFill>
          <a:ln w="12700">
            <a:solidFill>
              <a:srgbClr val="1E4DA0"/>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6" name="Text 14"/>
          <p:cNvSpPr/>
          <p:nvPr/>
        </p:nvSpPr>
        <p:spPr>
          <a:xfrm>
            <a:off x="3310128" y="868680"/>
            <a:ext cx="502920" cy="457200"/>
          </a:xfrm>
          <a:prstGeom prst="rect">
            <a:avLst/>
          </a:prstGeom>
          <a:noFill/>
          <a:ln/>
        </p:spPr>
        <p:txBody>
          <a:bodyPr wrap="square" lIns="0" tIns="0" rIns="0" bIns="0" rtlCol="0" anchor="ctr"/>
          <a:lstStyle/>
          <a:p>
            <a:pPr marL="0" indent="0">
              <a:buNone/>
            </a:pPr>
            <a:r>
              <a:rPr lang="en-US" sz="1600" b="1" dirty="0">
                <a:solidFill>
                  <a:srgbClr val="F0D28A"/>
                </a:solidFill>
                <a:latin typeface="Arial" panose="020B0604020202020204" pitchFamily="34" charset="0"/>
                <a:ea typeface="Calibri"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7" name="Text 15"/>
          <p:cNvSpPr/>
          <p:nvPr/>
        </p:nvSpPr>
        <p:spPr>
          <a:xfrm>
            <a:off x="4572000" y="896112"/>
            <a:ext cx="1188720" cy="822960"/>
          </a:xfrm>
          <a:prstGeom prst="rect">
            <a:avLst/>
          </a:prstGeom>
          <a:noFill/>
          <a:ln/>
        </p:spPr>
        <p:txBody>
          <a:bodyPr wrap="square" lIns="0" tIns="0" rIns="0" bIns="0" rtlCol="0" anchor="ctr"/>
          <a:lstStyle/>
          <a:p>
            <a:pPr marL="0" indent="0" algn="ctr">
              <a:buNone/>
            </a:pPr>
            <a:r>
              <a:rPr lang="en-US" sz="1600" dirty="0">
                <a:solidFill>
                  <a:srgbClr val="00000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8" name="Text 16"/>
          <p:cNvSpPr/>
          <p:nvPr/>
        </p:nvSpPr>
        <p:spPr>
          <a:xfrm>
            <a:off x="3310128" y="1920240"/>
            <a:ext cx="2523744" cy="457200"/>
          </a:xfrm>
          <a:prstGeom prst="rect">
            <a:avLst/>
          </a:prstGeom>
          <a:noFill/>
          <a:ln/>
        </p:spPr>
        <p:txBody>
          <a:bodyPr wrap="square" lIns="0" tIns="0" rIns="0" bIns="0" rtlCol="0" anchor="ctr"/>
          <a:lstStyle/>
          <a:p>
            <a:pPr marL="0" indent="0" algn="ctr">
              <a:buNone/>
            </a:pPr>
            <a:r>
              <a:rPr lang="en-US" sz="1600" b="1" dirty="0">
                <a:solidFill>
                  <a:srgbClr val="1E4DA0"/>
                </a:solidFill>
                <a:latin typeface="Arial" panose="020B0604020202020204" pitchFamily="34" charset="0"/>
                <a:ea typeface="Calibri" pitchFamily="34" charset="-122"/>
                <a:cs typeface="Arial" panose="020B0604020202020204" pitchFamily="34" charset="0"/>
              </a:rPr>
              <a:t>Self-Directed Learning</a:t>
            </a:r>
            <a:endParaRPr lang="en-US" sz="1600" dirty="0">
              <a:latin typeface="Arial" panose="020B0604020202020204" pitchFamily="34" charset="0"/>
              <a:cs typeface="Arial" panose="020B0604020202020204" pitchFamily="34" charset="0"/>
            </a:endParaRPr>
          </a:p>
        </p:txBody>
      </p:sp>
      <p:sp>
        <p:nvSpPr>
          <p:cNvPr id="19" name="Text 17"/>
          <p:cNvSpPr/>
          <p:nvPr/>
        </p:nvSpPr>
        <p:spPr>
          <a:xfrm>
            <a:off x="3310128" y="2423160"/>
            <a:ext cx="2523744" cy="201168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Take control enrol in online courses, earn certificates and set SMART goals (Doran, 1981) to drive your own professional development. Candy (1991) identifies self-direction as a core skill for lifelong learners.</a:t>
            </a:r>
            <a:endParaRPr lang="en-US" sz="1600" dirty="0">
              <a:latin typeface="Arial" panose="020B0604020202020204" pitchFamily="34" charset="0"/>
              <a:cs typeface="Arial" panose="020B0604020202020204" pitchFamily="34" charset="0"/>
            </a:endParaRPr>
          </a:p>
        </p:txBody>
      </p:sp>
      <p:sp>
        <p:nvSpPr>
          <p:cNvPr id="20" name="Shape 18"/>
          <p:cNvSpPr/>
          <p:nvPr/>
        </p:nvSpPr>
        <p:spPr>
          <a:xfrm>
            <a:off x="6080760" y="822960"/>
            <a:ext cx="2743200" cy="3840480"/>
          </a:xfrm>
          <a:prstGeom prst="rect">
            <a:avLst/>
          </a:prstGeom>
          <a:solidFill>
            <a:srgbClr val="FFFFFF"/>
          </a:solidFill>
          <a:ln w="6350">
            <a:solidFill>
              <a:srgbClr val="D1D5DB"/>
            </a:solidFill>
            <a:prstDash val="solid"/>
          </a:ln>
          <a:effectLst>
            <a:outerShdw blurRad="101600" dist="25400" dir="8100000" algn="bl" rotWithShape="0">
              <a:srgbClr val="000000">
                <a:alpha val="10000"/>
              </a:srgbClr>
            </a:outerShdw>
          </a:effectLst>
        </p:spPr>
        <p:txBody>
          <a:bodyPr/>
          <a:lstStyle/>
          <a:p>
            <a:endParaRPr lang="en-US"/>
          </a:p>
        </p:txBody>
      </p:sp>
      <p:sp>
        <p:nvSpPr>
          <p:cNvPr id="21" name="Shape 19"/>
          <p:cNvSpPr/>
          <p:nvPr/>
        </p:nvSpPr>
        <p:spPr>
          <a:xfrm>
            <a:off x="6080760" y="822960"/>
            <a:ext cx="2743200" cy="1005840"/>
          </a:xfrm>
          <a:prstGeom prst="rect">
            <a:avLst/>
          </a:prstGeom>
          <a:solidFill>
            <a:srgbClr val="2563EB"/>
          </a:solidFill>
          <a:ln w="12700">
            <a:solidFill>
              <a:srgbClr val="2563E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22" name="Text 20"/>
          <p:cNvSpPr/>
          <p:nvPr/>
        </p:nvSpPr>
        <p:spPr>
          <a:xfrm>
            <a:off x="6190488" y="868680"/>
            <a:ext cx="502920" cy="457200"/>
          </a:xfrm>
          <a:prstGeom prst="rect">
            <a:avLst/>
          </a:prstGeom>
          <a:noFill/>
          <a:ln/>
        </p:spPr>
        <p:txBody>
          <a:bodyPr wrap="square" lIns="0" tIns="0" rIns="0" bIns="0" rtlCol="0" anchor="ctr"/>
          <a:lstStyle/>
          <a:p>
            <a:pPr marL="0" indent="0">
              <a:buNone/>
            </a:pPr>
            <a:r>
              <a:rPr lang="en-US" sz="1600" b="1" dirty="0">
                <a:solidFill>
                  <a:srgbClr val="F0D28A"/>
                </a:solidFill>
                <a:latin typeface="Arial" panose="020B0604020202020204" pitchFamily="34" charset="0"/>
                <a:ea typeface="Calibri"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7452360" y="896112"/>
            <a:ext cx="1188720" cy="822960"/>
          </a:xfrm>
          <a:prstGeom prst="rect">
            <a:avLst/>
          </a:prstGeom>
          <a:noFill/>
          <a:ln/>
        </p:spPr>
        <p:txBody>
          <a:bodyPr wrap="square" lIns="0" tIns="0" rIns="0" bIns="0" rtlCol="0" anchor="ctr"/>
          <a:lstStyle/>
          <a:p>
            <a:pPr marL="0" indent="0" algn="ctr">
              <a:buNone/>
            </a:pPr>
            <a:r>
              <a:rPr lang="en-US" sz="1600" dirty="0">
                <a:solidFill>
                  <a:srgbClr val="00000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24" name="Text 22"/>
          <p:cNvSpPr/>
          <p:nvPr/>
        </p:nvSpPr>
        <p:spPr>
          <a:xfrm>
            <a:off x="6190488" y="1920240"/>
            <a:ext cx="2523744" cy="457200"/>
          </a:xfrm>
          <a:prstGeom prst="rect">
            <a:avLst/>
          </a:prstGeom>
          <a:noFill/>
          <a:ln/>
        </p:spPr>
        <p:txBody>
          <a:bodyPr wrap="square" lIns="0" tIns="0" rIns="0" bIns="0" rtlCol="0" anchor="ctr"/>
          <a:lstStyle/>
          <a:p>
            <a:pPr marL="0" indent="0" algn="ctr">
              <a:buNone/>
            </a:pPr>
            <a:r>
              <a:rPr lang="en-US" sz="1600" b="1" dirty="0">
                <a:solidFill>
                  <a:srgbClr val="2563EB"/>
                </a:solidFill>
                <a:latin typeface="Arial" panose="020B0604020202020204" pitchFamily="34" charset="0"/>
                <a:ea typeface="Calibri" pitchFamily="34" charset="-122"/>
                <a:cs typeface="Arial" panose="020B0604020202020204" pitchFamily="34" charset="0"/>
              </a:rPr>
              <a:t>Digital Learning Tools</a:t>
            </a:r>
            <a:endParaRPr lang="en-US" sz="1600" dirty="0">
              <a:latin typeface="Arial" panose="020B0604020202020204" pitchFamily="34" charset="0"/>
              <a:cs typeface="Arial" panose="020B0604020202020204" pitchFamily="34" charset="0"/>
            </a:endParaRPr>
          </a:p>
        </p:txBody>
      </p:sp>
      <p:sp>
        <p:nvSpPr>
          <p:cNvPr id="25" name="Text 23"/>
          <p:cNvSpPr/>
          <p:nvPr/>
        </p:nvSpPr>
        <p:spPr>
          <a:xfrm>
            <a:off x="6190488" y="2423160"/>
            <a:ext cx="2523744" cy="2011680"/>
          </a:xfrm>
          <a:prstGeom prst="rect">
            <a:avLst/>
          </a:prstGeom>
          <a:noFill/>
          <a:ln/>
        </p:spPr>
        <p:txBody>
          <a:bodyPr wrap="square" lIns="0" tIns="0" rIns="0" bIns="0" rtlCol="0" anchor="t"/>
          <a:lstStyle/>
          <a:p>
            <a:pPr marL="0" indent="0">
              <a:buNone/>
            </a:pPr>
            <a:r>
              <a:rPr lang="en-US" sz="1600" dirty="0">
                <a:solidFill>
                  <a:srgbClr val="374151"/>
                </a:solidFill>
                <a:latin typeface="Arial" panose="020B0604020202020204" pitchFamily="34" charset="0"/>
                <a:ea typeface="Calibri" pitchFamily="34" charset="-122"/>
                <a:cs typeface="Arial" panose="020B0604020202020204" pitchFamily="34" charset="0"/>
              </a:rPr>
              <a:t>Use platforms like LinkedIn Learning, Microsoft Learn and Cisco Networking Academy to continuously build new skills and knowledge relevant to the computing field.</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3576"/>
    </mc:Choice>
    <mc:Fallback xmlns="">
      <p:transition spd="slow" advTm="3357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A2B5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Text 2"/>
          <p:cNvSpPr/>
          <p:nvPr/>
        </p:nvSpPr>
        <p:spPr>
          <a:xfrm>
            <a:off x="457200" y="914400"/>
            <a:ext cx="1828800" cy="2286000"/>
          </a:xfrm>
          <a:prstGeom prst="rect">
            <a:avLst/>
          </a:prstGeom>
          <a:noFill/>
          <a:ln/>
        </p:spPr>
        <p:txBody>
          <a:bodyPr wrap="square" lIns="0" tIns="0" rIns="0" bIns="0" rtlCol="0" anchor="ctr"/>
          <a:lstStyle/>
          <a:p>
            <a:pPr marL="0" indent="0" algn="ctr">
              <a:buNone/>
            </a:pPr>
            <a:r>
              <a:rPr lang="en-US" sz="9600" b="1" dirty="0">
                <a:solidFill>
                  <a:srgbClr val="F0D28A"/>
                </a:solidFill>
                <a:latin typeface="Calibri" pitchFamily="34" charset="0"/>
                <a:ea typeface="Calibri" pitchFamily="34" charset="-122"/>
                <a:cs typeface="Calibri" pitchFamily="34" charset="-120"/>
              </a:rPr>
              <a:t>04</a:t>
            </a:r>
            <a:endParaRPr lang="en-US" sz="9600" dirty="0"/>
          </a:p>
        </p:txBody>
      </p:sp>
      <p:sp>
        <p:nvSpPr>
          <p:cNvPr id="5" name="Text 3"/>
          <p:cNvSpPr/>
          <p:nvPr/>
        </p:nvSpPr>
        <p:spPr>
          <a:xfrm>
            <a:off x="2286000" y="1645920"/>
            <a:ext cx="6400800" cy="91440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Task 4: Video Presentation</a:t>
            </a:r>
            <a:endParaRPr lang="en-US" sz="3200" dirty="0"/>
          </a:p>
        </p:txBody>
      </p:sp>
      <p:sp>
        <p:nvSpPr>
          <p:cNvPr id="6" name="Text 4"/>
          <p:cNvSpPr/>
          <p:nvPr/>
        </p:nvSpPr>
        <p:spPr>
          <a:xfrm>
            <a:off x="2286000" y="2468880"/>
            <a:ext cx="6400800" cy="822960"/>
          </a:xfrm>
          <a:prstGeom prst="rect">
            <a:avLst/>
          </a:prstGeom>
          <a:noFill/>
          <a:ln/>
        </p:spPr>
        <p:txBody>
          <a:bodyPr wrap="square" lIns="0" tIns="0" rIns="0" bIns="0" rtlCol="0" anchor="t"/>
          <a:lstStyle/>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3 - 4  minutes video summarising the key content of this assignment</a:t>
            </a:r>
            <a:r>
              <a:rPr lang="en-US" dirty="0">
                <a:latin typeface="Arial" panose="020B0604020202020204" pitchFamily="34" charset="0"/>
                <a:cs typeface="Arial" panose="020B0604020202020204" pitchFamily="34" charset="0"/>
              </a:rPr>
              <a:t> </a:t>
            </a:r>
            <a:r>
              <a:rPr lang="en-US" dirty="0">
                <a:solidFill>
                  <a:srgbClr val="F0D28A"/>
                </a:solidFill>
                <a:latin typeface="Arial" panose="020B0604020202020204" pitchFamily="34" charset="0"/>
                <a:ea typeface="Calibri" pitchFamily="34" charset="-122"/>
                <a:cs typeface="Arial" panose="020B0604020202020204" pitchFamily="34" charset="0"/>
              </a:rPr>
              <a:t>including self-evaluation, PDP goals, and the Unit 4 topic summary.</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728"/>
    </mc:Choice>
    <mc:Fallback xmlns="">
      <p:transition spd="slow" advTm="172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60" y="91440"/>
            <a:ext cx="2971800"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Arial" panose="020B0604020202020204" pitchFamily="34" charset="0"/>
                <a:ea typeface="Calibri" pitchFamily="34" charset="-122"/>
                <a:cs typeface="Arial" panose="020B0604020202020204" pitchFamily="34" charset="0"/>
              </a:rPr>
              <a:t>TASK 4 - VIDEO PRESENTATION</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4.1 Video Link  |  4.2 Screenshot  |  4.3 PowerPoint Link</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22960"/>
            <a:ext cx="8412480" cy="141732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9" name="Shape 7"/>
          <p:cNvSpPr/>
          <p:nvPr/>
        </p:nvSpPr>
        <p:spPr>
          <a:xfrm>
            <a:off x="365760" y="822960"/>
            <a:ext cx="841248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0" name="Text 8"/>
          <p:cNvSpPr/>
          <p:nvPr/>
        </p:nvSpPr>
        <p:spPr>
          <a:xfrm>
            <a:off x="548640" y="914400"/>
            <a:ext cx="3657600" cy="320040"/>
          </a:xfrm>
          <a:prstGeom prst="rect">
            <a:avLst/>
          </a:prstGeom>
          <a:noFill/>
          <a:ln/>
        </p:spPr>
        <p:txBody>
          <a:bodyPr wrap="square" lIns="0" tIns="0" rIns="0" bIns="0" rtlCol="0" anchor="ctr"/>
          <a:lstStyle/>
          <a:p>
            <a:pPr marL="0" indent="0">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  4.1 Video Link</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548640" y="1261872"/>
            <a:ext cx="7863840" cy="777240"/>
          </a:xfrm>
          <a:prstGeom prst="rect">
            <a:avLst/>
          </a:prstGeom>
          <a:noFill/>
          <a:ln/>
        </p:spPr>
        <p:txBody>
          <a:bodyPr wrap="square" lIns="0" tIns="0" rIns="0" bIns="0" rtlCol="0" anchor="t"/>
          <a:lstStyle/>
          <a:p>
            <a:pPr marL="0" indent="0">
              <a:buNone/>
            </a:pPr>
            <a:r>
              <a:rPr lang="en-US" sz="1600" dirty="0">
                <a:solidFill>
                  <a:srgbClr val="F0D28A"/>
                </a:solidFill>
                <a:latin typeface="Arial" panose="020B0604020202020204" pitchFamily="34" charset="0"/>
                <a:ea typeface="Calibri" pitchFamily="34" charset="-122"/>
                <a:cs typeface="Arial" panose="020B0604020202020204" pitchFamily="34" charset="0"/>
              </a:rPr>
              <a:t>The video presentation is available at the link submitted in the assignment Word document.</a:t>
            </a: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F0D28A"/>
                </a:solidFill>
                <a:latin typeface="Arial" panose="020B0604020202020204" pitchFamily="34" charset="0"/>
                <a:ea typeface="Calibri" pitchFamily="34" charset="-122"/>
                <a:cs typeface="Arial" panose="020B0604020202020204" pitchFamily="34" charset="0"/>
              </a:rPr>
              <a:t>(3–4 minute video — public/unlisted on YouTube or Vimeo)</a:t>
            </a:r>
            <a:endParaRPr lang="en-US" sz="1600" dirty="0">
              <a:latin typeface="Arial" panose="020B0604020202020204" pitchFamily="34" charset="0"/>
              <a:cs typeface="Arial" panose="020B0604020202020204" pitchFamily="34" charset="0"/>
            </a:endParaRPr>
          </a:p>
        </p:txBody>
      </p:sp>
      <p:sp>
        <p:nvSpPr>
          <p:cNvPr id="12" name="Shape 10"/>
          <p:cNvSpPr/>
          <p:nvPr/>
        </p:nvSpPr>
        <p:spPr>
          <a:xfrm>
            <a:off x="365760" y="2377440"/>
            <a:ext cx="5029200" cy="2286000"/>
          </a:xfrm>
          <a:prstGeom prst="rect">
            <a:avLst/>
          </a:prstGeom>
          <a:solidFill>
            <a:srgbClr val="E8EBF7"/>
          </a:solidFill>
          <a:ln w="6350">
            <a:solidFill>
              <a:srgbClr val="D1D5DB"/>
            </a:solidFill>
            <a:prstDash val="solid"/>
          </a:ln>
          <a:effectLst>
            <a:outerShdw blurRad="76200" dist="25400" dir="8100000" algn="bl" rotWithShape="0">
              <a:srgbClr val="000000">
                <a:alpha val="7000"/>
              </a:srgbClr>
            </a:outerShdw>
          </a:effectLst>
        </p:spPr>
        <p:txBody>
          <a:bodyPr/>
          <a:lstStyle/>
          <a:p>
            <a:endParaRPr lang="en-US" sz="1600" dirty="0">
              <a:latin typeface="Arial" panose="020B0604020202020204" pitchFamily="34" charset="0"/>
              <a:cs typeface="Arial" panose="020B0604020202020204" pitchFamily="34" charset="0"/>
            </a:endParaRPr>
          </a:p>
        </p:txBody>
      </p:sp>
      <p:sp>
        <p:nvSpPr>
          <p:cNvPr id="13" name="Text 11"/>
          <p:cNvSpPr/>
          <p:nvPr/>
        </p:nvSpPr>
        <p:spPr>
          <a:xfrm>
            <a:off x="548640" y="2514600"/>
            <a:ext cx="4663440" cy="1965960"/>
          </a:xfrm>
          <a:prstGeom prst="rect">
            <a:avLst/>
          </a:prstGeom>
          <a:noFill/>
          <a:ln/>
        </p:spPr>
        <p:txBody>
          <a:bodyPr wrap="square" lIns="0" tIns="0" rIns="0" bIns="0" rtlCol="0" anchor="ctr"/>
          <a:lstStyle/>
          <a:p>
            <a:pPr marL="0" indent="0" algn="ctr">
              <a:buNone/>
            </a:pPr>
            <a:r>
              <a:rPr lang="en-US" sz="1600" dirty="0">
                <a:solidFill>
                  <a:srgbClr val="64748B"/>
                </a:solidFill>
                <a:latin typeface="Arial" panose="020B0604020202020204" pitchFamily="34" charset="0"/>
                <a:ea typeface="Calibri" pitchFamily="34" charset="-122"/>
                <a:cs typeface="Arial" panose="020B0604020202020204" pitchFamily="34" charset="0"/>
              </a:rPr>
              <a:t>📸  4.2 Video Screenshot</a:t>
            </a:r>
            <a:endParaRPr lang="en-US" sz="1600" dirty="0">
              <a:latin typeface="Arial" panose="020B0604020202020204" pitchFamily="34" charset="0"/>
              <a:cs typeface="Arial" panose="020B0604020202020204" pitchFamily="34" charset="0"/>
            </a:endParaRPr>
          </a:p>
          <a:p>
            <a:pPr marL="0" indent="0" algn="ctr">
              <a:buNone/>
            </a:pPr>
            <a:endParaRPr lang="en-US" sz="1600" dirty="0">
              <a:latin typeface="Arial" panose="020B0604020202020204" pitchFamily="34" charset="0"/>
              <a:cs typeface="Arial" panose="020B0604020202020204" pitchFamily="34" charset="0"/>
            </a:endParaRPr>
          </a:p>
          <a:p>
            <a:pPr marL="0" indent="0" algn="ctr">
              <a:buNone/>
            </a:pPr>
            <a:r>
              <a:rPr lang="en-GB" sz="1600" dirty="0" err="1">
                <a:hlinkClick r:id="rId3"/>
              </a:rPr>
              <a:t>Uns</a:t>
            </a:r>
            <a:r>
              <a:rPr lang="en-GB" sz="1600" dirty="0">
                <a:hlinkClick r:id="rId3"/>
              </a:rPr>
              <a:t> </a:t>
            </a:r>
            <a:r>
              <a:rPr lang="en-GB" sz="1600" dirty="0" err="1">
                <a:hlinkClick r:id="rId3"/>
              </a:rPr>
              <a:t>rashid</a:t>
            </a:r>
            <a:r>
              <a:rPr lang="en-GB" sz="1600" dirty="0">
                <a:hlinkClick r:id="rId3"/>
              </a:rPr>
              <a:t> assignment 2 video student 2504612</a:t>
            </a:r>
            <a:endParaRPr lang="en-GB" sz="1600" dirty="0"/>
          </a:p>
          <a:p>
            <a:pPr marL="0" indent="0" algn="ctr">
              <a:buNone/>
            </a:pPr>
            <a:r>
              <a:rPr lang="en-US" sz="1600" dirty="0">
                <a:latin typeface="Arial" panose="020B0604020202020204" pitchFamily="34" charset="0"/>
                <a:cs typeface="Arial" panose="020B0604020202020204" pitchFamily="34" charset="0"/>
              </a:rPr>
              <a:t>https://www.youtube.com/watch?v=EBq0WlOaDdI</a:t>
            </a:r>
          </a:p>
        </p:txBody>
      </p:sp>
      <p:sp>
        <p:nvSpPr>
          <p:cNvPr id="14" name="Shape 12"/>
          <p:cNvSpPr/>
          <p:nvPr/>
        </p:nvSpPr>
        <p:spPr>
          <a:xfrm>
            <a:off x="5577840" y="2377440"/>
            <a:ext cx="3200400" cy="2286000"/>
          </a:xfrm>
          <a:prstGeom prst="rect">
            <a:avLst/>
          </a:prstGeom>
          <a:solidFill>
            <a:srgbClr val="1A2B5F"/>
          </a:solidFill>
          <a:ln w="12700">
            <a:solidFill>
              <a:srgbClr val="1A2B5F"/>
            </a:solidFill>
            <a:prstDash val="solid"/>
          </a:ln>
          <a:effectLst>
            <a:outerShdw blurRad="101600" dist="25400" dir="8100000" algn="bl" rotWithShape="0">
              <a:srgbClr val="000000">
                <a:alpha val="12000"/>
              </a:srgbClr>
            </a:outerShdw>
          </a:effectLst>
        </p:spPr>
        <p:txBody>
          <a:bodyPr/>
          <a:lstStyle/>
          <a:p>
            <a:endParaRPr lang="en-US" sz="1600">
              <a:latin typeface="Arial" panose="020B0604020202020204" pitchFamily="34" charset="0"/>
              <a:cs typeface="Arial" panose="020B0604020202020204" pitchFamily="34" charset="0"/>
            </a:endParaRPr>
          </a:p>
        </p:txBody>
      </p:sp>
      <p:sp>
        <p:nvSpPr>
          <p:cNvPr id="15" name="Shape 13"/>
          <p:cNvSpPr/>
          <p:nvPr/>
        </p:nvSpPr>
        <p:spPr>
          <a:xfrm>
            <a:off x="5577840" y="2377440"/>
            <a:ext cx="3200400" cy="54864"/>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6" name="Text 14"/>
          <p:cNvSpPr/>
          <p:nvPr/>
        </p:nvSpPr>
        <p:spPr>
          <a:xfrm>
            <a:off x="5687568" y="2468880"/>
            <a:ext cx="2926080" cy="365760"/>
          </a:xfrm>
          <a:prstGeom prst="rect">
            <a:avLst/>
          </a:prstGeom>
          <a:noFill/>
          <a:ln/>
        </p:spPr>
        <p:txBody>
          <a:bodyPr wrap="square" lIns="0" tIns="0" rIns="0" bIns="0" rtlCol="0" anchor="ctr"/>
          <a:lstStyle/>
          <a:p>
            <a:pPr marL="0" indent="0">
              <a:buNone/>
            </a:pPr>
            <a:r>
              <a:rPr lang="en-US" sz="1600" b="1" dirty="0">
                <a:solidFill>
                  <a:srgbClr val="C9963A"/>
                </a:solidFill>
                <a:latin typeface="Arial" panose="020B0604020202020204" pitchFamily="34" charset="0"/>
                <a:ea typeface="Calibri" pitchFamily="34" charset="-122"/>
                <a:cs typeface="Arial" panose="020B0604020202020204" pitchFamily="34" charset="0"/>
              </a:rPr>
              <a:t>📊  4.3 PowerPoint Link</a:t>
            </a:r>
            <a:endParaRPr lang="en-US" sz="1600" dirty="0">
              <a:latin typeface="Arial" panose="020B0604020202020204" pitchFamily="34" charset="0"/>
              <a:cs typeface="Arial" panose="020B0604020202020204" pitchFamily="34" charset="0"/>
            </a:endParaRPr>
          </a:p>
        </p:txBody>
      </p:sp>
      <p:sp>
        <p:nvSpPr>
          <p:cNvPr id="17" name="Text 15"/>
          <p:cNvSpPr/>
          <p:nvPr/>
        </p:nvSpPr>
        <p:spPr>
          <a:xfrm>
            <a:off x="5687568" y="2907792"/>
            <a:ext cx="2926080" cy="1508760"/>
          </a:xfrm>
          <a:prstGeom prst="rect">
            <a:avLst/>
          </a:prstGeom>
          <a:noFill/>
          <a:ln/>
        </p:spPr>
        <p:txBody>
          <a:bodyPr wrap="square" lIns="0" tIns="0" rIns="0" bIns="0" rtlCol="0" anchor="t"/>
          <a:lstStyle/>
          <a:p>
            <a:pPr marL="0" indent="0">
              <a:buNone/>
            </a:pPr>
            <a:r>
              <a:rPr lang="en-US" sz="1600" dirty="0">
                <a:solidFill>
                  <a:srgbClr val="F0D28A"/>
                </a:solidFill>
                <a:latin typeface="Arial" panose="020B0604020202020204" pitchFamily="34" charset="0"/>
                <a:ea typeface="Calibri" pitchFamily="34" charset="-122"/>
                <a:cs typeface="Arial" panose="020B0604020202020204" pitchFamily="34" charset="0"/>
              </a:rPr>
              <a:t>View / download the PowerPoint from the cloud storage link provided in the submitted assignment document.</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491"/>
    </mc:Choice>
    <mc:Fallback xmlns="">
      <p:transition spd="slow" advTm="449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1A2B5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Text 2"/>
          <p:cNvSpPr/>
          <p:nvPr/>
        </p:nvSpPr>
        <p:spPr>
          <a:xfrm>
            <a:off x="457200" y="914400"/>
            <a:ext cx="1828800" cy="2286000"/>
          </a:xfrm>
          <a:prstGeom prst="rect">
            <a:avLst/>
          </a:prstGeom>
          <a:noFill/>
          <a:ln/>
        </p:spPr>
        <p:txBody>
          <a:bodyPr wrap="square" lIns="0" tIns="0" rIns="0" bIns="0" rtlCol="0" anchor="ctr"/>
          <a:lstStyle/>
          <a:p>
            <a:pPr marL="0" indent="0" algn="ctr">
              <a:buNone/>
            </a:pPr>
            <a:r>
              <a:rPr lang="en-US" sz="9600" b="1" dirty="0">
                <a:solidFill>
                  <a:srgbClr val="F0D28A"/>
                </a:solidFill>
                <a:latin typeface="Calibri" pitchFamily="34" charset="0"/>
                <a:ea typeface="Calibri" pitchFamily="34" charset="-122"/>
                <a:cs typeface="Calibri" pitchFamily="34" charset="-120"/>
              </a:rPr>
              <a:t>05</a:t>
            </a:r>
            <a:endParaRPr lang="en-US" sz="9600" dirty="0"/>
          </a:p>
        </p:txBody>
      </p:sp>
      <p:sp>
        <p:nvSpPr>
          <p:cNvPr id="5" name="Text 3"/>
          <p:cNvSpPr/>
          <p:nvPr/>
        </p:nvSpPr>
        <p:spPr>
          <a:xfrm>
            <a:off x="2286000" y="1645920"/>
            <a:ext cx="6400800" cy="91440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References &amp; AI Acknowledgement</a:t>
            </a:r>
            <a:endParaRPr lang="en-US" sz="3200" dirty="0"/>
          </a:p>
        </p:txBody>
      </p:sp>
      <p:sp>
        <p:nvSpPr>
          <p:cNvPr id="6" name="Text 4"/>
          <p:cNvSpPr/>
          <p:nvPr/>
        </p:nvSpPr>
        <p:spPr>
          <a:xfrm>
            <a:off x="2286000" y="2697480"/>
            <a:ext cx="6400800" cy="822960"/>
          </a:xfrm>
          <a:prstGeom prst="rect">
            <a:avLst/>
          </a:prstGeom>
          <a:noFill/>
          <a:ln/>
        </p:spPr>
        <p:txBody>
          <a:bodyPr wrap="square" lIns="0" tIns="0" rIns="0" bIns="0" rtlCol="0" anchor="t"/>
          <a:lstStyle/>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Academic sources cited throughout this assignment</a:t>
            </a:r>
            <a:endParaRPr lang="en-US" dirty="0">
              <a:latin typeface="Arial" panose="020B0604020202020204" pitchFamily="34" charset="0"/>
              <a:cs typeface="Arial" panose="020B0604020202020204" pitchFamily="34" charset="0"/>
            </a:endParaRPr>
          </a:p>
          <a:p>
            <a:pPr marL="0" indent="0">
              <a:buNone/>
            </a:pPr>
            <a:r>
              <a:rPr lang="en-US" dirty="0">
                <a:solidFill>
                  <a:srgbClr val="F0D28A"/>
                </a:solidFill>
                <a:latin typeface="Arial" panose="020B0604020202020204" pitchFamily="34" charset="0"/>
                <a:ea typeface="Calibri" pitchFamily="34" charset="-122"/>
                <a:cs typeface="Arial" panose="020B0604020202020204" pitchFamily="34" charset="0"/>
              </a:rPr>
              <a:t>and a declaration of AI tool usage in accordance with module guidelines.</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889"/>
    </mc:Choice>
    <mc:Fallback xmlns="">
      <p:transition spd="slow" advTm="288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sz="1600"/>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p>
        </p:txBody>
      </p:sp>
      <p:sp>
        <p:nvSpPr>
          <p:cNvPr id="4" name="Text 2"/>
          <p:cNvSpPr/>
          <p:nvPr/>
        </p:nvSpPr>
        <p:spPr>
          <a:xfrm>
            <a:off x="365760" y="91440"/>
            <a:ext cx="2286000"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Calibri" pitchFamily="34" charset="0"/>
                <a:ea typeface="Calibri" pitchFamily="34" charset="-122"/>
                <a:cs typeface="Calibri" pitchFamily="34" charset="-120"/>
              </a:rPr>
              <a:t>REFERENCES</a:t>
            </a:r>
            <a:endParaRPr lang="en-US" sz="1600" dirty="0"/>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Calibri" pitchFamily="34" charset="0"/>
                <a:ea typeface="Calibri" pitchFamily="34" charset="-122"/>
                <a:cs typeface="Calibri" pitchFamily="34" charset="-120"/>
              </a:rPr>
              <a:t>Academic References (IEEE Format)</a:t>
            </a:r>
            <a:endParaRPr lang="en-US" sz="1600" dirty="0"/>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41248"/>
            <a:ext cx="8412480" cy="3931920"/>
          </a:xfrm>
          <a:prstGeom prst="rect">
            <a:avLst/>
          </a:prstGeom>
          <a:solidFill>
            <a:srgbClr val="FFFFFF"/>
          </a:solidFill>
          <a:ln w="6350">
            <a:solidFill>
              <a:srgbClr val="D1D5DB"/>
            </a:solidFill>
            <a:prstDash val="solid"/>
          </a:ln>
          <a:effectLst>
            <a:outerShdw blurRad="76200" dist="25400" dir="8100000" algn="bl" rotWithShape="0">
              <a:srgbClr val="000000">
                <a:alpha val="7000"/>
              </a:srgbClr>
            </a:outerShdw>
          </a:effectLst>
        </p:spPr>
        <p:txBody>
          <a:bodyPr/>
          <a:lstStyle/>
          <a:p>
            <a:endParaRPr lang="en-US" sz="1600" dirty="0"/>
          </a:p>
        </p:txBody>
      </p:sp>
      <p:sp>
        <p:nvSpPr>
          <p:cNvPr id="9" name="Shape 7"/>
          <p:cNvSpPr/>
          <p:nvPr/>
        </p:nvSpPr>
        <p:spPr>
          <a:xfrm>
            <a:off x="365760" y="841248"/>
            <a:ext cx="54864" cy="3931920"/>
          </a:xfrm>
          <a:prstGeom prst="rect">
            <a:avLst/>
          </a:prstGeom>
          <a:solidFill>
            <a:srgbClr val="1A2B5F"/>
          </a:solidFill>
          <a:ln w="12700">
            <a:solidFill>
              <a:srgbClr val="1A2B5F"/>
            </a:solidFill>
            <a:prstDash val="solid"/>
          </a:ln>
        </p:spPr>
        <p:txBody>
          <a:bodyPr/>
          <a:lstStyle/>
          <a:p>
            <a:endParaRPr lang="en-US"/>
          </a:p>
        </p:txBody>
      </p:sp>
      <p:sp>
        <p:nvSpPr>
          <p:cNvPr id="10" name="Text 8"/>
          <p:cNvSpPr/>
          <p:nvPr/>
        </p:nvSpPr>
        <p:spPr>
          <a:xfrm>
            <a:off x="530352" y="914400"/>
            <a:ext cx="8138160" cy="3913632"/>
          </a:xfrm>
          <a:prstGeom prst="rect">
            <a:avLst/>
          </a:prstGeom>
          <a:noFill/>
          <a:ln/>
        </p:spPr>
        <p:txBody>
          <a:bodyPr wrap="square" lIns="0" tIns="0" rIns="0" bIns="0" rtlCol="0" anchor="t"/>
          <a:lstStyle/>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N. D. Fleming and C. E. Mills, 'Not another inventory, rather a catalyst for reflection,' To Improve the Academy, vol. 11, pp. 137-155, 1992.</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R. M. Belbin, Management Teams: Why They Succeed or Fail, 3rd ed. Oxford: Butterworth-Heinemann, 2010.</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S. Cottrell, The Study Skills Handbook, 5th ed. London: Bloomsbury Academic, 2019.</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G. Gibbs, Learning by Doing: A Guide to Teaching and Learning Methods. Oxford: Further Education Unit, Oxford Polytechnic, 1988.</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G. T. Doran, 'There's a S.M.A.R.T. way to write management goals and objectives,' Management Review, vol. 70, no. 11, pp. 35-36, 1981.</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C. S. Dweck, Mindset: The New Psychology of Success. New York: Random House, 2006.</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P. C. Candy, Self-Direction for Lifelong Learning. San Francisco, CA: Jossey-Bass, 1991.</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LinkedIn Learning, Time Management Fundamentals. [Online]. Available: https://www.linkedin.com/learning/ [Accessed: 20 Mar. 2026].</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Microsoft Learn, Python for Beginners. [Online]. Available: https://learn.microsoft.com/ [Accessed: 20 Mar. 2026].</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 European Commission, Digital Education Action Plan 2021–2027. [Online]. Available: https://ec.europa.eu/education [Accessed: 20 Mar. 2026].</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Cisco Networking Academy, Introduction to Networks (ITN). [Online]. Available: https://www.netacad.com/ [Accessed: 20 Mar. 2026].</a:t>
            </a:r>
            <a:endParaRPr lang="en-US" sz="1200" dirty="0">
              <a:latin typeface="Arial" panose="020B0604020202020204" pitchFamily="34" charset="0"/>
              <a:cs typeface="Arial" panose="020B0604020202020204" pitchFamily="34" charset="0"/>
            </a:endParaRPr>
          </a:p>
          <a:p>
            <a:pPr marL="0" indent="0">
              <a:spcAft>
                <a:spcPts val="400"/>
              </a:spcAft>
              <a:buNone/>
            </a:pPr>
            <a:r>
              <a:rPr lang="en-US" sz="1200" dirty="0">
                <a:solidFill>
                  <a:srgbClr val="374151"/>
                </a:solidFill>
                <a:latin typeface="Arial" panose="020B0604020202020204" pitchFamily="34" charset="0"/>
                <a:ea typeface="Calibri" pitchFamily="34" charset="-122"/>
                <a:cs typeface="Arial" panose="020B0604020202020204" pitchFamily="34" charset="0"/>
              </a:rPr>
              <a:t>[OpenAI, ChatGPT. Private communication, 2026.</a:t>
            </a:r>
            <a:endParaRPr lang="en-US" sz="12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562"/>
    </mc:Choice>
    <mc:Fallback xmlns="">
      <p:transition spd="slow" advTm="356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2B5F"/>
          </a:solidFill>
          <a:ln w="12700">
            <a:solidFill>
              <a:srgbClr val="1A2B5F"/>
            </a:solidFill>
            <a:prstDash val="solid"/>
          </a:ln>
        </p:spPr>
        <p:txBody>
          <a:bodyPr/>
          <a:lstStyle/>
          <a:p>
            <a:endParaRPr lang="en-US"/>
          </a:p>
        </p:txBody>
      </p:sp>
      <p:sp>
        <p:nvSpPr>
          <p:cNvPr id="3" name="Shape 1"/>
          <p:cNvSpPr/>
          <p:nvPr/>
        </p:nvSpPr>
        <p:spPr>
          <a:xfrm>
            <a:off x="0" y="685800"/>
            <a:ext cx="9144000" cy="64008"/>
          </a:xfrm>
          <a:prstGeom prst="rect">
            <a:avLst/>
          </a:prstGeom>
          <a:solidFill>
            <a:srgbClr val="C9963A"/>
          </a:solidFill>
          <a:ln w="12700">
            <a:solidFill>
              <a:srgbClr val="C9963A"/>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4" name="Text 2"/>
          <p:cNvSpPr/>
          <p:nvPr/>
        </p:nvSpPr>
        <p:spPr>
          <a:xfrm>
            <a:off x="365759" y="91440"/>
            <a:ext cx="4015171" cy="457200"/>
          </a:xfrm>
          <a:prstGeom prst="rect">
            <a:avLst/>
          </a:prstGeom>
          <a:noFill/>
          <a:ln/>
        </p:spPr>
        <p:txBody>
          <a:bodyPr wrap="square" lIns="0" tIns="0" rIns="0" bIns="0" rtlCol="0" anchor="ctr"/>
          <a:lstStyle/>
          <a:p>
            <a:pPr marL="0" indent="0">
              <a:buNone/>
            </a:pPr>
            <a:r>
              <a:rPr lang="en-US" sz="1600" b="1" kern="0" spc="200" dirty="0">
                <a:solidFill>
                  <a:srgbClr val="F0D28A"/>
                </a:solidFill>
                <a:latin typeface="Calibri" pitchFamily="34" charset="0"/>
                <a:ea typeface="Calibri" pitchFamily="34" charset="-122"/>
                <a:cs typeface="Calibri" pitchFamily="34" charset="-120"/>
              </a:rPr>
              <a:t>AI USE ACKNOWLEDGEMENT</a:t>
            </a:r>
            <a:endParaRPr lang="en-US" sz="1600" dirty="0"/>
          </a:p>
        </p:txBody>
      </p:sp>
      <p:sp>
        <p:nvSpPr>
          <p:cNvPr id="5" name="Text 3"/>
          <p:cNvSpPr/>
          <p:nvPr/>
        </p:nvSpPr>
        <p:spPr>
          <a:xfrm>
            <a:off x="365760" y="73152"/>
            <a:ext cx="8412480" cy="548640"/>
          </a:xfrm>
          <a:prstGeom prst="rect">
            <a:avLst/>
          </a:prstGeom>
          <a:noFill/>
          <a:ln/>
        </p:spPr>
        <p:txBody>
          <a:bodyPr wrap="square" lIns="0" tIns="0" rIns="0" bIns="0" rtlCol="0" anchor="ctr"/>
          <a:lstStyle/>
          <a:p>
            <a:pPr marL="0" indent="0" algn="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AI Use Acknowledgement</a:t>
            </a:r>
            <a:endParaRPr lang="en-US" sz="1600" dirty="0">
              <a:latin typeface="Arial" panose="020B0604020202020204" pitchFamily="34" charset="0"/>
              <a:cs typeface="Arial" panose="020B0604020202020204" pitchFamily="34" charset="0"/>
            </a:endParaRPr>
          </a:p>
        </p:txBody>
      </p:sp>
      <p:sp>
        <p:nvSpPr>
          <p:cNvPr id="6" name="Shape 4"/>
          <p:cNvSpPr/>
          <p:nvPr/>
        </p:nvSpPr>
        <p:spPr>
          <a:xfrm>
            <a:off x="0" y="4892040"/>
            <a:ext cx="9144000" cy="246888"/>
          </a:xfrm>
          <a:prstGeom prst="rect">
            <a:avLst/>
          </a:prstGeom>
          <a:solidFill>
            <a:srgbClr val="1A2B5F"/>
          </a:solidFill>
          <a:ln w="12700">
            <a:solidFill>
              <a:srgbClr val="1A2B5F"/>
            </a:solidFill>
            <a:prstDash val="solid"/>
          </a:ln>
        </p:spPr>
        <p:txBody>
          <a:bodyPr/>
          <a:lstStyle/>
          <a:p>
            <a:endParaRPr lang="en-US"/>
          </a:p>
        </p:txBody>
      </p:sp>
      <p:sp>
        <p:nvSpPr>
          <p:cNvPr id="7" name="Text 5"/>
          <p:cNvSpPr/>
          <p:nvPr/>
        </p:nvSpPr>
        <p:spPr>
          <a:xfrm>
            <a:off x="274320" y="4901184"/>
            <a:ext cx="8595360" cy="228600"/>
          </a:xfrm>
          <a:prstGeom prst="rect">
            <a:avLst/>
          </a:prstGeom>
          <a:noFill/>
          <a:ln/>
        </p:spPr>
        <p:txBody>
          <a:bodyPr wrap="square" lIns="0" tIns="0" rIns="0" bIns="0" rtlCol="0" anchor="ctr"/>
          <a:lstStyle/>
          <a:p>
            <a:pPr marL="0" indent="0" algn="ctr">
              <a:buNone/>
            </a:pPr>
            <a:r>
              <a:rPr lang="en-US" sz="800" dirty="0">
                <a:solidFill>
                  <a:srgbClr val="F0D28A"/>
                </a:solidFill>
                <a:latin typeface="Calibri" pitchFamily="34" charset="0"/>
                <a:ea typeface="Calibri" pitchFamily="34" charset="-122"/>
                <a:cs typeface="Calibri" pitchFamily="34" charset="-120"/>
              </a:rPr>
              <a:t>Uns Rashid  |  2504612  |  ACCA4025  |  UWTSD  |  2026</a:t>
            </a:r>
            <a:endParaRPr lang="en-US" sz="800" dirty="0"/>
          </a:p>
        </p:txBody>
      </p:sp>
      <p:sp>
        <p:nvSpPr>
          <p:cNvPr id="8" name="Shape 6"/>
          <p:cNvSpPr/>
          <p:nvPr/>
        </p:nvSpPr>
        <p:spPr>
          <a:xfrm>
            <a:off x="365760" y="841248"/>
            <a:ext cx="8412480" cy="3931920"/>
          </a:xfrm>
          <a:prstGeom prst="rect">
            <a:avLst/>
          </a:prstGeom>
          <a:solidFill>
            <a:srgbClr val="FFFFFF"/>
          </a:solidFill>
          <a:ln w="6350">
            <a:solidFill>
              <a:srgbClr val="D1D5DB"/>
            </a:solidFill>
            <a:prstDash val="solid"/>
          </a:ln>
          <a:effectLst>
            <a:outerShdw blurRad="76200" dist="25400" dir="8100000" algn="bl" rotWithShape="0">
              <a:srgbClr val="000000">
                <a:alpha val="7000"/>
              </a:srgbClr>
            </a:outerShdw>
          </a:effectLst>
        </p:spPr>
        <p:txBody>
          <a:bodyPr/>
          <a:lstStyle/>
          <a:p>
            <a:endParaRPr lang="en-US"/>
          </a:p>
        </p:txBody>
      </p:sp>
      <p:sp>
        <p:nvSpPr>
          <p:cNvPr id="9" name="Shape 7"/>
          <p:cNvSpPr/>
          <p:nvPr/>
        </p:nvSpPr>
        <p:spPr>
          <a:xfrm>
            <a:off x="365760" y="841248"/>
            <a:ext cx="8412480" cy="457200"/>
          </a:xfrm>
          <a:prstGeom prst="rect">
            <a:avLst/>
          </a:prstGeom>
          <a:solidFill>
            <a:srgbClr val="D97706"/>
          </a:solidFill>
          <a:ln w="12700">
            <a:solidFill>
              <a:srgbClr val="D97706"/>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0" name="Text 8"/>
          <p:cNvSpPr/>
          <p:nvPr/>
        </p:nvSpPr>
        <p:spPr>
          <a:xfrm>
            <a:off x="502920" y="877824"/>
            <a:ext cx="8138160" cy="384048"/>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  In agreement with the module guidelines, I acknowledge the following use of Generative AI in this assessment:</a:t>
            </a:r>
            <a:endParaRPr lang="en-US" sz="1600" dirty="0">
              <a:latin typeface="Arial" panose="020B0604020202020204" pitchFamily="34" charset="0"/>
              <a:cs typeface="Arial" panose="020B0604020202020204" pitchFamily="34" charset="0"/>
            </a:endParaRPr>
          </a:p>
        </p:txBody>
      </p:sp>
      <p:sp>
        <p:nvSpPr>
          <p:cNvPr id="11" name="Shape 9"/>
          <p:cNvSpPr/>
          <p:nvPr/>
        </p:nvSpPr>
        <p:spPr>
          <a:xfrm>
            <a:off x="502920" y="1463040"/>
            <a:ext cx="8229600" cy="822960"/>
          </a:xfrm>
          <a:prstGeom prst="rect">
            <a:avLst/>
          </a:prstGeom>
          <a:solidFill>
            <a:srgbClr val="F0FDF4"/>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2" name="Text 10"/>
          <p:cNvSpPr/>
          <p:nvPr/>
        </p:nvSpPr>
        <p:spPr>
          <a:xfrm>
            <a:off x="548640" y="1508760"/>
            <a:ext cx="457200" cy="731520"/>
          </a:xfrm>
          <a:prstGeom prst="rect">
            <a:avLst/>
          </a:prstGeom>
          <a:noFill/>
          <a:ln/>
        </p:spPr>
        <p:txBody>
          <a:bodyPr wrap="square" lIns="0" tIns="0" rIns="0" bIns="0" rtlCol="0" anchor="ctr"/>
          <a:lstStyle/>
          <a:p>
            <a:pPr marL="0" indent="0" algn="ctr">
              <a:buNone/>
            </a:pPr>
            <a:r>
              <a:rPr lang="en-US" sz="1600" dirty="0">
                <a:solidFill>
                  <a:srgbClr val="00000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3" name="Text 11"/>
          <p:cNvSpPr/>
          <p:nvPr/>
        </p:nvSpPr>
        <p:spPr>
          <a:xfrm>
            <a:off x="1051560" y="1536192"/>
            <a:ext cx="7498080" cy="685800"/>
          </a:xfrm>
          <a:prstGeom prst="rect">
            <a:avLst/>
          </a:prstGeom>
          <a:noFill/>
          <a:ln/>
        </p:spPr>
        <p:txBody>
          <a:bodyPr wrap="square" lIns="0" tIns="0" rIns="0" bIns="0" rtlCol="0" anchor="ctr"/>
          <a:lstStyle/>
          <a:p>
            <a:r>
              <a:rPr lang="en-US" sz="1600" b="1" dirty="0">
                <a:solidFill>
                  <a:srgbClr val="1E293B"/>
                </a:solidFill>
                <a:latin typeface="Arial" panose="020B0604020202020204" pitchFamily="34" charset="0"/>
                <a:ea typeface="Calibri" pitchFamily="34" charset="-122"/>
                <a:cs typeface="Arial" panose="020B0604020202020204" pitchFamily="34" charset="0"/>
              </a:rPr>
              <a:t>ChatGPT (OpenAI)</a:t>
            </a:r>
            <a:r>
              <a:rPr lang="en-US" sz="1600" dirty="0">
                <a:solidFill>
                  <a:srgbClr val="374151"/>
                </a:solidFill>
                <a:latin typeface="Arial" panose="020B0604020202020204" pitchFamily="34" charset="0"/>
                <a:ea typeface="Calibri" pitchFamily="34" charset="-122"/>
                <a:cs typeface="Arial" panose="020B0604020202020204" pitchFamily="34" charset="0"/>
              </a:rPr>
              <a:t> was used to for research in Task 1 only, referenced as [12] in this document. </a:t>
            </a:r>
            <a:r>
              <a:rPr lang="en-GB" sz="1600" dirty="0">
                <a:latin typeface="Arial" panose="020B0604020202020204" pitchFamily="34" charset="0"/>
                <a:cs typeface="Arial" panose="020B0604020202020204" pitchFamily="34" charset="0"/>
              </a:rPr>
              <a:t>A second reliable academic source</a:t>
            </a:r>
            <a:r>
              <a:rPr lang="en-US" sz="1600" dirty="0">
                <a:solidFill>
                  <a:srgbClr val="374151"/>
                </a:solidFill>
                <a:latin typeface="Arial" panose="020B0604020202020204" pitchFamily="34" charset="0"/>
                <a:ea typeface="Calibri" pitchFamily="34" charset="-122"/>
                <a:cs typeface="Arial" panose="020B0604020202020204" pitchFamily="34" charset="0"/>
              </a:rPr>
              <a:t> was used together with each AI-generated point to verify accuracy.</a:t>
            </a:r>
            <a:endParaRPr lang="en-US" sz="1600" dirty="0">
              <a:latin typeface="Arial" panose="020B0604020202020204" pitchFamily="34" charset="0"/>
              <a:cs typeface="Arial" panose="020B0604020202020204" pitchFamily="34" charset="0"/>
            </a:endParaRPr>
          </a:p>
        </p:txBody>
      </p:sp>
      <p:sp>
        <p:nvSpPr>
          <p:cNvPr id="14" name="Shape 12"/>
          <p:cNvSpPr/>
          <p:nvPr/>
        </p:nvSpPr>
        <p:spPr>
          <a:xfrm>
            <a:off x="502920" y="2468880"/>
            <a:ext cx="8229600" cy="822960"/>
          </a:xfrm>
          <a:prstGeom prst="rect">
            <a:avLst/>
          </a:prstGeom>
          <a:solidFill>
            <a:srgbClr val="FEF2F2"/>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5" name="Text 13"/>
          <p:cNvSpPr/>
          <p:nvPr/>
        </p:nvSpPr>
        <p:spPr>
          <a:xfrm>
            <a:off x="548640" y="2514600"/>
            <a:ext cx="457200" cy="731520"/>
          </a:xfrm>
          <a:prstGeom prst="rect">
            <a:avLst/>
          </a:prstGeom>
          <a:noFill/>
          <a:ln/>
        </p:spPr>
        <p:txBody>
          <a:bodyPr wrap="square" lIns="0" tIns="0" rIns="0" bIns="0" rtlCol="0" anchor="ctr"/>
          <a:lstStyle/>
          <a:p>
            <a:pPr marL="0" indent="0" algn="ctr">
              <a:buNone/>
            </a:pPr>
            <a:r>
              <a:rPr lang="en-US" sz="1600" dirty="0">
                <a:solidFill>
                  <a:srgbClr val="00000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6" name="Text 14"/>
          <p:cNvSpPr/>
          <p:nvPr/>
        </p:nvSpPr>
        <p:spPr>
          <a:xfrm>
            <a:off x="1051560" y="2542032"/>
            <a:ext cx="7498080" cy="685800"/>
          </a:xfrm>
          <a:prstGeom prst="rect">
            <a:avLst/>
          </a:prstGeom>
          <a:noFill/>
          <a:ln/>
        </p:spPr>
        <p:txBody>
          <a:bodyPr wrap="square" lIns="0" tIns="0" rIns="0" bIns="0" rtlCol="0" anchor="ctr"/>
          <a:lstStyle/>
          <a:p>
            <a:r>
              <a:rPr lang="en-US" sz="1600" b="1" dirty="0">
                <a:solidFill>
                  <a:srgbClr val="1E293B"/>
                </a:solidFill>
                <a:latin typeface="Arial" panose="020B0604020202020204" pitchFamily="34" charset="0"/>
                <a:ea typeface="Calibri" pitchFamily="34" charset="-122"/>
                <a:cs typeface="Arial" panose="020B0604020202020204" pitchFamily="34" charset="0"/>
              </a:rPr>
              <a:t>AI was NOT used</a:t>
            </a:r>
            <a:r>
              <a:rPr lang="en-US" sz="1600" dirty="0">
                <a:solidFill>
                  <a:srgbClr val="374151"/>
                </a:solidFill>
                <a:latin typeface="Arial" panose="020B0604020202020204" pitchFamily="34" charset="0"/>
                <a:ea typeface="Calibri" pitchFamily="34" charset="-122"/>
                <a:cs typeface="Arial" panose="020B0604020202020204" pitchFamily="34" charset="0"/>
              </a:rPr>
              <a:t> for structuring this submission, writing assignment text </a:t>
            </a:r>
            <a:r>
              <a:rPr lang="en-US" sz="1600" dirty="0">
                <a:latin typeface="Arial" panose="020B0604020202020204" pitchFamily="34" charset="0"/>
                <a:cs typeface="Arial" panose="020B0604020202020204" pitchFamily="34" charset="0"/>
              </a:rPr>
              <a:t>word for word</a:t>
            </a:r>
            <a:r>
              <a:rPr lang="en-US" sz="1600" dirty="0">
                <a:solidFill>
                  <a:srgbClr val="374151"/>
                </a:solidFill>
                <a:latin typeface="Arial" panose="020B0604020202020204" pitchFamily="34" charset="0"/>
                <a:ea typeface="Calibri" pitchFamily="34" charset="-122"/>
                <a:cs typeface="Arial" panose="020B0604020202020204" pitchFamily="34" charset="0"/>
              </a:rPr>
              <a:t>, creating images, or generating code.</a:t>
            </a:r>
            <a:endParaRPr lang="en-US" sz="1600" dirty="0">
              <a:latin typeface="Arial" panose="020B0604020202020204" pitchFamily="34" charset="0"/>
              <a:cs typeface="Arial" panose="020B0604020202020204" pitchFamily="34" charset="0"/>
            </a:endParaRPr>
          </a:p>
        </p:txBody>
      </p:sp>
      <p:sp>
        <p:nvSpPr>
          <p:cNvPr id="17" name="Shape 15"/>
          <p:cNvSpPr/>
          <p:nvPr/>
        </p:nvSpPr>
        <p:spPr>
          <a:xfrm>
            <a:off x="502920" y="3474720"/>
            <a:ext cx="8229600" cy="822960"/>
          </a:xfrm>
          <a:prstGeom prst="rect">
            <a:avLst/>
          </a:prstGeom>
          <a:solidFill>
            <a:srgbClr val="E8EBF7"/>
          </a:solidFill>
          <a:ln w="6350">
            <a:solidFill>
              <a:srgbClr val="D1D5DB"/>
            </a:solidFill>
            <a:prstDash val="solid"/>
          </a:ln>
        </p:spPr>
        <p:txBody>
          <a:bodyPr/>
          <a:lstStyle/>
          <a:p>
            <a:endParaRPr lang="en-US" sz="1600">
              <a:latin typeface="Arial" panose="020B0604020202020204" pitchFamily="34" charset="0"/>
              <a:cs typeface="Arial" panose="020B0604020202020204" pitchFamily="34" charset="0"/>
            </a:endParaRPr>
          </a:p>
        </p:txBody>
      </p:sp>
      <p:sp>
        <p:nvSpPr>
          <p:cNvPr id="18" name="Text 16"/>
          <p:cNvSpPr/>
          <p:nvPr/>
        </p:nvSpPr>
        <p:spPr>
          <a:xfrm>
            <a:off x="548640" y="3520440"/>
            <a:ext cx="457200" cy="731520"/>
          </a:xfrm>
          <a:prstGeom prst="rect">
            <a:avLst/>
          </a:prstGeom>
          <a:noFill/>
          <a:ln/>
        </p:spPr>
        <p:txBody>
          <a:bodyPr wrap="square" lIns="0" tIns="0" rIns="0" bIns="0" rtlCol="0" anchor="ctr"/>
          <a:lstStyle/>
          <a:p>
            <a:pPr marL="0" indent="0" algn="ctr">
              <a:buNone/>
            </a:pPr>
            <a:r>
              <a:rPr lang="en-US" sz="1600" dirty="0">
                <a:solidFill>
                  <a:srgbClr val="00000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9" name="Text 17"/>
          <p:cNvSpPr/>
          <p:nvPr/>
        </p:nvSpPr>
        <p:spPr>
          <a:xfrm>
            <a:off x="1051560" y="3547872"/>
            <a:ext cx="7498080" cy="685800"/>
          </a:xfrm>
          <a:prstGeom prst="rect">
            <a:avLst/>
          </a:prstGeom>
          <a:noFill/>
          <a:ln/>
        </p:spPr>
        <p:txBody>
          <a:bodyPr wrap="square" lIns="0" tIns="0" rIns="0" bIns="0" rtlCol="0" anchor="ctr"/>
          <a:lstStyle/>
          <a:p>
            <a:pPr marL="0" indent="0">
              <a:buNone/>
            </a:pPr>
            <a:r>
              <a:rPr lang="en-US" sz="1600" b="1" dirty="0">
                <a:solidFill>
                  <a:srgbClr val="1E293B"/>
                </a:solidFill>
                <a:latin typeface="Arial" panose="020B0604020202020204" pitchFamily="34" charset="0"/>
                <a:ea typeface="Calibri" pitchFamily="34" charset="-122"/>
                <a:cs typeface="Arial" panose="020B0604020202020204" pitchFamily="34" charset="0"/>
              </a:rPr>
              <a:t>All AI-generated content</a:t>
            </a:r>
            <a:r>
              <a:rPr lang="en-US" sz="1600" dirty="0">
                <a:solidFill>
                  <a:srgbClr val="374151"/>
                </a:solidFill>
                <a:latin typeface="Arial" panose="020B0604020202020204" pitchFamily="34" charset="0"/>
                <a:ea typeface="Calibri" pitchFamily="34" charset="-122"/>
                <a:cs typeface="Arial" panose="020B0604020202020204" pitchFamily="34" charset="0"/>
              </a:rPr>
              <a:t> has been translated, referenced and confirmed against academic sources in accordance with the module's academic integrity guidelines.</a:t>
            </a:r>
            <a:endParaRPr lang="en-US" sz="16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1371"/>
    </mc:Choice>
    <mc:Fallback xmlns="">
      <p:transition spd="slow" advTm="1137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121E45"/>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C9963A"/>
          </a:solidFill>
          <a:ln w="12700">
            <a:solidFill>
              <a:srgbClr val="C9963A"/>
            </a:solidFill>
            <a:prstDash val="solid"/>
          </a:ln>
        </p:spPr>
        <p:txBody>
          <a:bodyPr/>
          <a:lstStyle/>
          <a:p>
            <a:endParaRPr lang="en-US"/>
          </a:p>
        </p:txBody>
      </p:sp>
      <p:sp>
        <p:nvSpPr>
          <p:cNvPr id="3" name="Shape 1"/>
          <p:cNvSpPr/>
          <p:nvPr/>
        </p:nvSpPr>
        <p:spPr>
          <a:xfrm>
            <a:off x="0" y="5070348"/>
            <a:ext cx="9144000" cy="73152"/>
          </a:xfrm>
          <a:prstGeom prst="rect">
            <a:avLst/>
          </a:prstGeom>
          <a:solidFill>
            <a:srgbClr val="C9963A"/>
          </a:solidFill>
          <a:ln w="12700">
            <a:solidFill>
              <a:srgbClr val="C9963A"/>
            </a:solidFill>
            <a:prstDash val="solid"/>
          </a:ln>
        </p:spPr>
        <p:txBody>
          <a:bodyPr/>
          <a:lstStyle/>
          <a:p>
            <a:endParaRPr lang="en-US"/>
          </a:p>
        </p:txBody>
      </p:sp>
      <p:sp>
        <p:nvSpPr>
          <p:cNvPr id="4" name="Text 2"/>
          <p:cNvSpPr/>
          <p:nvPr/>
        </p:nvSpPr>
        <p:spPr>
          <a:xfrm>
            <a:off x="457200" y="182880"/>
            <a:ext cx="8229600" cy="502920"/>
          </a:xfrm>
          <a:prstGeom prst="rect">
            <a:avLst/>
          </a:prstGeom>
          <a:noFill/>
          <a:ln/>
        </p:spPr>
        <p:txBody>
          <a:bodyPr wrap="square" lIns="0" tIns="0" rIns="0" bIns="0" rtlCol="0" anchor="ctr"/>
          <a:lstStyle/>
          <a:p>
            <a:pPr marL="0" indent="0" algn="ctr">
              <a:buNone/>
            </a:pPr>
            <a:r>
              <a:rPr lang="en-US" sz="2600" b="1" dirty="0">
                <a:solidFill>
                  <a:srgbClr val="FFFFFF"/>
                </a:solidFill>
                <a:latin typeface="Calibri" pitchFamily="34" charset="0"/>
                <a:ea typeface="Calibri" pitchFamily="34" charset="-122"/>
                <a:cs typeface="Calibri" pitchFamily="34" charset="-120"/>
              </a:rPr>
              <a:t>Key Points</a:t>
            </a:r>
            <a:endParaRPr lang="en-US" sz="2600" dirty="0"/>
          </a:p>
        </p:txBody>
      </p:sp>
      <p:sp>
        <p:nvSpPr>
          <p:cNvPr id="5" name="Shape 3"/>
          <p:cNvSpPr/>
          <p:nvPr/>
        </p:nvSpPr>
        <p:spPr>
          <a:xfrm>
            <a:off x="365760" y="822960"/>
            <a:ext cx="8412480" cy="704088"/>
          </a:xfrm>
          <a:prstGeom prst="rect">
            <a:avLst/>
          </a:prstGeom>
          <a:solidFill>
            <a:srgbClr val="FFFFFF">
              <a:alpha val="12000"/>
            </a:srgbClr>
          </a:solidFill>
          <a:ln w="8890">
            <a:solidFill>
              <a:srgbClr val="C9963A"/>
            </a:solidFill>
            <a:prstDash val="solid"/>
          </a:ln>
        </p:spPr>
        <p:txBody>
          <a:bodyPr/>
          <a:lstStyle/>
          <a:p>
            <a:endParaRPr lang="en-US" sz="1600"/>
          </a:p>
        </p:txBody>
      </p:sp>
      <p:sp>
        <p:nvSpPr>
          <p:cNvPr id="6" name="Shape 4"/>
          <p:cNvSpPr/>
          <p:nvPr/>
        </p:nvSpPr>
        <p:spPr>
          <a:xfrm>
            <a:off x="365760" y="822960"/>
            <a:ext cx="594360" cy="704088"/>
          </a:xfrm>
          <a:prstGeom prst="rect">
            <a:avLst/>
          </a:prstGeom>
          <a:solidFill>
            <a:srgbClr val="C9963A"/>
          </a:solidFill>
          <a:ln w="12700">
            <a:solidFill>
              <a:srgbClr val="C9963A"/>
            </a:solidFill>
            <a:prstDash val="solid"/>
          </a:ln>
        </p:spPr>
        <p:txBody>
          <a:bodyPr/>
          <a:lstStyle/>
          <a:p>
            <a:endParaRPr lang="en-US" sz="1600"/>
          </a:p>
        </p:txBody>
      </p:sp>
      <p:sp>
        <p:nvSpPr>
          <p:cNvPr id="7" name="Text 5"/>
          <p:cNvSpPr/>
          <p:nvPr/>
        </p:nvSpPr>
        <p:spPr>
          <a:xfrm>
            <a:off x="365760" y="822960"/>
            <a:ext cx="594360" cy="704088"/>
          </a:xfrm>
          <a:prstGeom prst="rect">
            <a:avLst/>
          </a:prstGeom>
          <a:noFill/>
          <a:ln/>
        </p:spPr>
        <p:txBody>
          <a:bodyPr wrap="square" lIns="0" tIns="0" rIns="0" bIns="0" rtlCol="0" anchor="ctr"/>
          <a:lstStyle/>
          <a:p>
            <a:pPr marL="0" indent="0" algn="ctr">
              <a:buNone/>
            </a:pPr>
            <a:r>
              <a:rPr lang="en-US" sz="1600" b="1" dirty="0">
                <a:solidFill>
                  <a:srgbClr val="121E45"/>
                </a:solidFill>
                <a:latin typeface="Calibri" pitchFamily="34" charset="0"/>
                <a:ea typeface="Calibri" pitchFamily="34" charset="-122"/>
                <a:cs typeface="Calibri" pitchFamily="34" charset="-120"/>
              </a:rPr>
              <a:t>01</a:t>
            </a:r>
            <a:endParaRPr lang="en-US" sz="1600" dirty="0"/>
          </a:p>
        </p:txBody>
      </p:sp>
      <p:sp>
        <p:nvSpPr>
          <p:cNvPr id="8" name="Text 6"/>
          <p:cNvSpPr/>
          <p:nvPr/>
        </p:nvSpPr>
        <p:spPr>
          <a:xfrm>
            <a:off x="1051560" y="896112"/>
            <a:ext cx="7589520" cy="566928"/>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A growth mind (Dweck, 2006) allows skill development through strength, perseverance and learning from failure.</a:t>
            </a:r>
            <a:endParaRPr lang="en-US" sz="1600" dirty="0"/>
          </a:p>
        </p:txBody>
      </p:sp>
      <p:sp>
        <p:nvSpPr>
          <p:cNvPr id="9" name="Shape 7"/>
          <p:cNvSpPr/>
          <p:nvPr/>
        </p:nvSpPr>
        <p:spPr>
          <a:xfrm>
            <a:off x="365760" y="1618488"/>
            <a:ext cx="8412480" cy="704088"/>
          </a:xfrm>
          <a:prstGeom prst="rect">
            <a:avLst/>
          </a:prstGeom>
          <a:solidFill>
            <a:srgbClr val="FFFFFF">
              <a:alpha val="12000"/>
            </a:srgbClr>
          </a:solidFill>
          <a:ln w="8890">
            <a:solidFill>
              <a:srgbClr val="C9963A"/>
            </a:solidFill>
            <a:prstDash val="solid"/>
          </a:ln>
        </p:spPr>
        <p:txBody>
          <a:bodyPr/>
          <a:lstStyle/>
          <a:p>
            <a:endParaRPr lang="en-US" sz="1600"/>
          </a:p>
        </p:txBody>
      </p:sp>
      <p:sp>
        <p:nvSpPr>
          <p:cNvPr id="10" name="Shape 8"/>
          <p:cNvSpPr/>
          <p:nvPr/>
        </p:nvSpPr>
        <p:spPr>
          <a:xfrm>
            <a:off x="365760" y="1618488"/>
            <a:ext cx="594360" cy="704088"/>
          </a:xfrm>
          <a:prstGeom prst="rect">
            <a:avLst/>
          </a:prstGeom>
          <a:solidFill>
            <a:srgbClr val="C9963A"/>
          </a:solidFill>
          <a:ln w="12700">
            <a:solidFill>
              <a:srgbClr val="C9963A"/>
            </a:solidFill>
            <a:prstDash val="solid"/>
          </a:ln>
        </p:spPr>
        <p:txBody>
          <a:bodyPr/>
          <a:lstStyle/>
          <a:p>
            <a:endParaRPr lang="en-US" sz="1600"/>
          </a:p>
        </p:txBody>
      </p:sp>
      <p:sp>
        <p:nvSpPr>
          <p:cNvPr id="11" name="Text 9"/>
          <p:cNvSpPr/>
          <p:nvPr/>
        </p:nvSpPr>
        <p:spPr>
          <a:xfrm>
            <a:off x="365760" y="1618488"/>
            <a:ext cx="594360" cy="704088"/>
          </a:xfrm>
          <a:prstGeom prst="rect">
            <a:avLst/>
          </a:prstGeom>
          <a:noFill/>
          <a:ln/>
        </p:spPr>
        <p:txBody>
          <a:bodyPr wrap="square" lIns="0" tIns="0" rIns="0" bIns="0" rtlCol="0" anchor="ctr"/>
          <a:lstStyle/>
          <a:p>
            <a:pPr marL="0" indent="0" algn="ctr">
              <a:buNone/>
            </a:pPr>
            <a:r>
              <a:rPr lang="en-US" sz="1600" b="1" dirty="0">
                <a:solidFill>
                  <a:srgbClr val="121E45"/>
                </a:solidFill>
                <a:latin typeface="Calibri" pitchFamily="34" charset="0"/>
                <a:ea typeface="Calibri" pitchFamily="34" charset="-122"/>
                <a:cs typeface="Calibri" pitchFamily="34" charset="-120"/>
              </a:rPr>
              <a:t>02</a:t>
            </a:r>
            <a:endParaRPr lang="en-US" sz="1600" dirty="0"/>
          </a:p>
        </p:txBody>
      </p:sp>
      <p:sp>
        <p:nvSpPr>
          <p:cNvPr id="12" name="Text 10"/>
          <p:cNvSpPr/>
          <p:nvPr/>
        </p:nvSpPr>
        <p:spPr>
          <a:xfrm>
            <a:off x="1051560" y="1691640"/>
            <a:ext cx="7589520" cy="566928"/>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Lifetime learning is essential in computing the field changes too fast to depend on on past knowledge alone.</a:t>
            </a:r>
            <a:endParaRPr lang="en-US" sz="1600" dirty="0"/>
          </a:p>
        </p:txBody>
      </p:sp>
      <p:sp>
        <p:nvSpPr>
          <p:cNvPr id="13" name="Shape 11"/>
          <p:cNvSpPr/>
          <p:nvPr/>
        </p:nvSpPr>
        <p:spPr>
          <a:xfrm>
            <a:off x="365760" y="2414016"/>
            <a:ext cx="8412480" cy="704088"/>
          </a:xfrm>
          <a:prstGeom prst="rect">
            <a:avLst/>
          </a:prstGeom>
          <a:solidFill>
            <a:srgbClr val="FFFFFF">
              <a:alpha val="12000"/>
            </a:srgbClr>
          </a:solidFill>
          <a:ln w="8890">
            <a:solidFill>
              <a:srgbClr val="C9963A"/>
            </a:solidFill>
            <a:prstDash val="solid"/>
          </a:ln>
        </p:spPr>
        <p:txBody>
          <a:bodyPr/>
          <a:lstStyle/>
          <a:p>
            <a:endParaRPr lang="en-US" sz="1600"/>
          </a:p>
        </p:txBody>
      </p:sp>
      <p:sp>
        <p:nvSpPr>
          <p:cNvPr id="14" name="Shape 12"/>
          <p:cNvSpPr/>
          <p:nvPr/>
        </p:nvSpPr>
        <p:spPr>
          <a:xfrm>
            <a:off x="365760" y="2414016"/>
            <a:ext cx="594360" cy="704088"/>
          </a:xfrm>
          <a:prstGeom prst="rect">
            <a:avLst/>
          </a:prstGeom>
          <a:solidFill>
            <a:srgbClr val="C9963A"/>
          </a:solidFill>
          <a:ln w="12700">
            <a:solidFill>
              <a:srgbClr val="C9963A"/>
            </a:solidFill>
            <a:prstDash val="solid"/>
          </a:ln>
        </p:spPr>
        <p:txBody>
          <a:bodyPr/>
          <a:lstStyle/>
          <a:p>
            <a:endParaRPr lang="en-US" sz="1600"/>
          </a:p>
        </p:txBody>
      </p:sp>
      <p:sp>
        <p:nvSpPr>
          <p:cNvPr id="15" name="Text 13"/>
          <p:cNvSpPr/>
          <p:nvPr/>
        </p:nvSpPr>
        <p:spPr>
          <a:xfrm>
            <a:off x="365760" y="2414016"/>
            <a:ext cx="594360" cy="704088"/>
          </a:xfrm>
          <a:prstGeom prst="rect">
            <a:avLst/>
          </a:prstGeom>
          <a:noFill/>
          <a:ln/>
        </p:spPr>
        <p:txBody>
          <a:bodyPr wrap="square" lIns="0" tIns="0" rIns="0" bIns="0" rtlCol="0" anchor="ctr"/>
          <a:lstStyle/>
          <a:p>
            <a:pPr marL="0" indent="0" algn="ctr">
              <a:buNone/>
            </a:pPr>
            <a:r>
              <a:rPr lang="en-US" sz="1600" b="1" dirty="0">
                <a:solidFill>
                  <a:srgbClr val="121E45"/>
                </a:solidFill>
                <a:latin typeface="Calibri" pitchFamily="34" charset="0"/>
                <a:ea typeface="Calibri" pitchFamily="34" charset="-122"/>
                <a:cs typeface="Calibri" pitchFamily="34" charset="-120"/>
              </a:rPr>
              <a:t>03</a:t>
            </a:r>
            <a:endParaRPr lang="en-US" sz="1600" dirty="0"/>
          </a:p>
        </p:txBody>
      </p:sp>
      <p:sp>
        <p:nvSpPr>
          <p:cNvPr id="16" name="Text 14"/>
          <p:cNvSpPr/>
          <p:nvPr/>
        </p:nvSpPr>
        <p:spPr>
          <a:xfrm>
            <a:off x="1051560" y="2487168"/>
            <a:ext cx="7589520" cy="566928"/>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Reflective practice, self learning and digital tools are the core strategies for continuous growth.</a:t>
            </a:r>
            <a:endParaRPr lang="en-US" sz="1600" dirty="0"/>
          </a:p>
        </p:txBody>
      </p:sp>
      <p:sp>
        <p:nvSpPr>
          <p:cNvPr id="17" name="Shape 15"/>
          <p:cNvSpPr/>
          <p:nvPr/>
        </p:nvSpPr>
        <p:spPr>
          <a:xfrm>
            <a:off x="365760" y="3209544"/>
            <a:ext cx="8412480" cy="704088"/>
          </a:xfrm>
          <a:prstGeom prst="rect">
            <a:avLst/>
          </a:prstGeom>
          <a:solidFill>
            <a:srgbClr val="FFFFFF">
              <a:alpha val="12000"/>
            </a:srgbClr>
          </a:solidFill>
          <a:ln w="8890">
            <a:solidFill>
              <a:srgbClr val="C9963A"/>
            </a:solidFill>
            <a:prstDash val="solid"/>
          </a:ln>
        </p:spPr>
        <p:txBody>
          <a:bodyPr/>
          <a:lstStyle/>
          <a:p>
            <a:endParaRPr lang="en-US" sz="1600"/>
          </a:p>
        </p:txBody>
      </p:sp>
      <p:sp>
        <p:nvSpPr>
          <p:cNvPr id="18" name="Shape 16"/>
          <p:cNvSpPr/>
          <p:nvPr/>
        </p:nvSpPr>
        <p:spPr>
          <a:xfrm>
            <a:off x="365760" y="3209544"/>
            <a:ext cx="594360" cy="704088"/>
          </a:xfrm>
          <a:prstGeom prst="rect">
            <a:avLst/>
          </a:prstGeom>
          <a:solidFill>
            <a:srgbClr val="C9963A"/>
          </a:solidFill>
          <a:ln w="12700">
            <a:solidFill>
              <a:srgbClr val="C9963A"/>
            </a:solidFill>
            <a:prstDash val="solid"/>
          </a:ln>
        </p:spPr>
        <p:txBody>
          <a:bodyPr/>
          <a:lstStyle/>
          <a:p>
            <a:endParaRPr lang="en-US" sz="1600"/>
          </a:p>
        </p:txBody>
      </p:sp>
      <p:sp>
        <p:nvSpPr>
          <p:cNvPr id="19" name="Text 17"/>
          <p:cNvSpPr/>
          <p:nvPr/>
        </p:nvSpPr>
        <p:spPr>
          <a:xfrm>
            <a:off x="365760" y="3209544"/>
            <a:ext cx="594360" cy="704088"/>
          </a:xfrm>
          <a:prstGeom prst="rect">
            <a:avLst/>
          </a:prstGeom>
          <a:noFill/>
          <a:ln/>
        </p:spPr>
        <p:txBody>
          <a:bodyPr wrap="square" lIns="0" tIns="0" rIns="0" bIns="0" rtlCol="0" anchor="ctr"/>
          <a:lstStyle/>
          <a:p>
            <a:pPr marL="0" indent="0" algn="ctr">
              <a:buNone/>
            </a:pPr>
            <a:r>
              <a:rPr lang="en-US" sz="1600" b="1" dirty="0">
                <a:solidFill>
                  <a:srgbClr val="121E45"/>
                </a:solidFill>
                <a:latin typeface="Calibri" pitchFamily="34" charset="0"/>
                <a:ea typeface="Calibri" pitchFamily="34" charset="-122"/>
                <a:cs typeface="Calibri" pitchFamily="34" charset="-120"/>
              </a:rPr>
              <a:t>04</a:t>
            </a:r>
            <a:endParaRPr lang="en-US" sz="1600" dirty="0"/>
          </a:p>
        </p:txBody>
      </p:sp>
      <p:sp>
        <p:nvSpPr>
          <p:cNvPr id="20" name="Text 18"/>
          <p:cNvSpPr/>
          <p:nvPr/>
        </p:nvSpPr>
        <p:spPr>
          <a:xfrm>
            <a:off x="1051560" y="3282696"/>
            <a:ext cx="7589520" cy="566928"/>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SMART goals (Doran, 1981) and Gibbs Reflective Cycle (1988) provide frameworks for personal development.</a:t>
            </a:r>
            <a:endParaRPr lang="en-US" sz="1600" dirty="0"/>
          </a:p>
        </p:txBody>
      </p:sp>
      <p:sp>
        <p:nvSpPr>
          <p:cNvPr id="21" name="Shape 19"/>
          <p:cNvSpPr/>
          <p:nvPr/>
        </p:nvSpPr>
        <p:spPr>
          <a:xfrm>
            <a:off x="365760" y="4005072"/>
            <a:ext cx="8412480" cy="704088"/>
          </a:xfrm>
          <a:prstGeom prst="rect">
            <a:avLst/>
          </a:prstGeom>
          <a:solidFill>
            <a:srgbClr val="FFFFFF">
              <a:alpha val="12000"/>
            </a:srgbClr>
          </a:solidFill>
          <a:ln w="8890">
            <a:solidFill>
              <a:srgbClr val="C9963A"/>
            </a:solidFill>
            <a:prstDash val="solid"/>
          </a:ln>
        </p:spPr>
        <p:txBody>
          <a:bodyPr/>
          <a:lstStyle/>
          <a:p>
            <a:endParaRPr lang="en-US" sz="1600"/>
          </a:p>
        </p:txBody>
      </p:sp>
      <p:sp>
        <p:nvSpPr>
          <p:cNvPr id="22" name="Shape 20"/>
          <p:cNvSpPr/>
          <p:nvPr/>
        </p:nvSpPr>
        <p:spPr>
          <a:xfrm>
            <a:off x="365760" y="4005072"/>
            <a:ext cx="594360" cy="704088"/>
          </a:xfrm>
          <a:prstGeom prst="rect">
            <a:avLst/>
          </a:prstGeom>
          <a:solidFill>
            <a:srgbClr val="C9963A"/>
          </a:solidFill>
          <a:ln w="12700">
            <a:solidFill>
              <a:srgbClr val="C9963A"/>
            </a:solidFill>
            <a:prstDash val="solid"/>
          </a:ln>
        </p:spPr>
        <p:txBody>
          <a:bodyPr/>
          <a:lstStyle/>
          <a:p>
            <a:endParaRPr lang="en-US" sz="1600"/>
          </a:p>
        </p:txBody>
      </p:sp>
      <p:sp>
        <p:nvSpPr>
          <p:cNvPr id="23" name="Text 21"/>
          <p:cNvSpPr/>
          <p:nvPr/>
        </p:nvSpPr>
        <p:spPr>
          <a:xfrm>
            <a:off x="365760" y="4005072"/>
            <a:ext cx="594360" cy="704088"/>
          </a:xfrm>
          <a:prstGeom prst="rect">
            <a:avLst/>
          </a:prstGeom>
          <a:noFill/>
          <a:ln/>
        </p:spPr>
        <p:txBody>
          <a:bodyPr wrap="square" lIns="0" tIns="0" rIns="0" bIns="0" rtlCol="0" anchor="ctr"/>
          <a:lstStyle/>
          <a:p>
            <a:pPr marL="0" indent="0" algn="ctr">
              <a:buNone/>
            </a:pPr>
            <a:r>
              <a:rPr lang="en-US" sz="1600" b="1" dirty="0">
                <a:solidFill>
                  <a:srgbClr val="121E45"/>
                </a:solidFill>
                <a:latin typeface="Calibri" pitchFamily="34" charset="0"/>
                <a:ea typeface="Calibri" pitchFamily="34" charset="-122"/>
                <a:cs typeface="Calibri" pitchFamily="34" charset="-120"/>
              </a:rPr>
              <a:t>05</a:t>
            </a:r>
            <a:endParaRPr lang="en-US" sz="1600" dirty="0"/>
          </a:p>
        </p:txBody>
      </p:sp>
      <p:sp>
        <p:nvSpPr>
          <p:cNvPr id="24" name="Text 22"/>
          <p:cNvSpPr/>
          <p:nvPr/>
        </p:nvSpPr>
        <p:spPr>
          <a:xfrm>
            <a:off x="1051560" y="4078224"/>
            <a:ext cx="7589520" cy="566928"/>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Constant professional development shows commitment to career resilience and academic excellence.</a:t>
            </a:r>
            <a:endParaRPr lang="en-US" sz="1600" dirty="0"/>
          </a:p>
        </p:txBody>
      </p:sp>
      <p:sp>
        <p:nvSpPr>
          <p:cNvPr id="25" name="Text 23"/>
          <p:cNvSpPr/>
          <p:nvPr/>
        </p:nvSpPr>
        <p:spPr>
          <a:xfrm>
            <a:off x="457200" y="4800600"/>
            <a:ext cx="8229600" cy="256032"/>
          </a:xfrm>
          <a:prstGeom prst="rect">
            <a:avLst/>
          </a:prstGeom>
          <a:noFill/>
          <a:ln/>
        </p:spPr>
        <p:txBody>
          <a:bodyPr wrap="square" lIns="0" tIns="0" rIns="0" bIns="0" rtlCol="0" anchor="ctr"/>
          <a:lstStyle/>
          <a:p>
            <a:pPr marL="0" indent="0" algn="ctr">
              <a:buNone/>
            </a:pPr>
            <a:r>
              <a:rPr lang="en-US" sz="900" dirty="0">
                <a:solidFill>
                  <a:srgbClr val="F0D28A"/>
                </a:solidFill>
                <a:latin typeface="Calibri" pitchFamily="34" charset="0"/>
                <a:ea typeface="Calibri" pitchFamily="34" charset="-122"/>
                <a:cs typeface="Calibri" pitchFamily="34" charset="-120"/>
              </a:rPr>
              <a:t>Uns Rashid  |  2504612  |  ACCA4025  |  UWTSD  |  2026</a:t>
            </a:r>
            <a:endParaRPr lang="en-US" sz="900" dirty="0"/>
          </a:p>
        </p:txBody>
      </p:sp>
    </p:spTree>
  </p:cSld>
  <p:clrMapOvr>
    <a:masterClrMapping/>
  </p:clrMapOvr>
  <mc:AlternateContent xmlns:mc="http://schemas.openxmlformats.org/markup-compatibility/2006" xmlns:p14="http://schemas.microsoft.com/office/powerpoint/2010/main">
    <mc:Choice Requires="p14">
      <p:transition spd="slow" p14:dur="2000" advTm="1995"/>
    </mc:Choice>
    <mc:Fallback xmlns="">
      <p:transition spd="slow" advTm="199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C84E12-87CD-47F5-8626-60403B38EF8E}"/>
              </a:ext>
            </a:extLst>
          </p:cNvPr>
          <p:cNvSpPr txBox="1"/>
          <p:nvPr/>
        </p:nvSpPr>
        <p:spPr>
          <a:xfrm>
            <a:off x="2866571" y="624114"/>
            <a:ext cx="3054298" cy="646331"/>
          </a:xfrm>
          <a:prstGeom prst="rect">
            <a:avLst/>
          </a:prstGeom>
          <a:noFill/>
        </p:spPr>
        <p:txBody>
          <a:bodyPr wrap="none" rtlCol="0">
            <a:spAutoFit/>
          </a:bodyPr>
          <a:lstStyle/>
          <a:p>
            <a:r>
              <a:rPr lang="en-GB" b="1" i="1" u="sng" dirty="0">
                <a:solidFill>
                  <a:srgbClr val="0070C0"/>
                </a:solidFill>
              </a:rPr>
              <a:t>Four of my Homework Badges</a:t>
            </a:r>
          </a:p>
          <a:p>
            <a:endParaRPr lang="en-GB" dirty="0"/>
          </a:p>
        </p:txBody>
      </p:sp>
      <p:pic>
        <p:nvPicPr>
          <p:cNvPr id="4" name="Picture 3">
            <a:extLst>
              <a:ext uri="{FF2B5EF4-FFF2-40B4-BE49-F238E27FC236}">
                <a16:creationId xmlns:a16="http://schemas.microsoft.com/office/drawing/2014/main" id="{5BC1C117-399F-4A93-B1C0-C941928290D7}"/>
              </a:ext>
            </a:extLst>
          </p:cNvPr>
          <p:cNvPicPr>
            <a:picLocks noChangeAspect="1"/>
          </p:cNvPicPr>
          <p:nvPr/>
        </p:nvPicPr>
        <p:blipFill>
          <a:blip r:embed="rId2"/>
          <a:stretch>
            <a:fillRect/>
          </a:stretch>
        </p:blipFill>
        <p:spPr>
          <a:xfrm>
            <a:off x="2410676" y="1828800"/>
            <a:ext cx="2074389" cy="2074389"/>
          </a:xfrm>
          <a:prstGeom prst="rect">
            <a:avLst/>
          </a:prstGeom>
        </p:spPr>
      </p:pic>
      <p:pic>
        <p:nvPicPr>
          <p:cNvPr id="6" name="Picture 5">
            <a:extLst>
              <a:ext uri="{FF2B5EF4-FFF2-40B4-BE49-F238E27FC236}">
                <a16:creationId xmlns:a16="http://schemas.microsoft.com/office/drawing/2014/main" id="{F5710C54-3DA7-42C6-8AB0-7A7CCF7D9695}"/>
              </a:ext>
            </a:extLst>
          </p:cNvPr>
          <p:cNvPicPr>
            <a:picLocks noChangeAspect="1"/>
          </p:cNvPicPr>
          <p:nvPr/>
        </p:nvPicPr>
        <p:blipFill>
          <a:blip r:embed="rId3"/>
          <a:stretch>
            <a:fillRect/>
          </a:stretch>
        </p:blipFill>
        <p:spPr>
          <a:xfrm>
            <a:off x="4736761" y="1841793"/>
            <a:ext cx="2074389" cy="2074389"/>
          </a:xfrm>
          <a:prstGeom prst="rect">
            <a:avLst/>
          </a:prstGeom>
        </p:spPr>
      </p:pic>
      <p:pic>
        <p:nvPicPr>
          <p:cNvPr id="8" name="Picture 7">
            <a:extLst>
              <a:ext uri="{FF2B5EF4-FFF2-40B4-BE49-F238E27FC236}">
                <a16:creationId xmlns:a16="http://schemas.microsoft.com/office/drawing/2014/main" id="{B8E5A9B6-5A87-4B5D-BBFC-BFAC27AE9A71}"/>
              </a:ext>
            </a:extLst>
          </p:cNvPr>
          <p:cNvPicPr>
            <a:picLocks noChangeAspect="1"/>
          </p:cNvPicPr>
          <p:nvPr/>
        </p:nvPicPr>
        <p:blipFill>
          <a:blip r:embed="rId4"/>
          <a:stretch>
            <a:fillRect/>
          </a:stretch>
        </p:blipFill>
        <p:spPr>
          <a:xfrm>
            <a:off x="142233" y="1828800"/>
            <a:ext cx="2019299" cy="2019299"/>
          </a:xfrm>
          <a:prstGeom prst="rect">
            <a:avLst/>
          </a:prstGeom>
        </p:spPr>
      </p:pic>
      <p:pic>
        <p:nvPicPr>
          <p:cNvPr id="10" name="Picture 9">
            <a:extLst>
              <a:ext uri="{FF2B5EF4-FFF2-40B4-BE49-F238E27FC236}">
                <a16:creationId xmlns:a16="http://schemas.microsoft.com/office/drawing/2014/main" id="{142463E9-33CB-45E6-B87A-06E57DFEFDA0}"/>
              </a:ext>
            </a:extLst>
          </p:cNvPr>
          <p:cNvPicPr>
            <a:picLocks noChangeAspect="1"/>
          </p:cNvPicPr>
          <p:nvPr/>
        </p:nvPicPr>
        <p:blipFill>
          <a:blip r:embed="rId5"/>
          <a:stretch>
            <a:fillRect/>
          </a:stretch>
        </p:blipFill>
        <p:spPr>
          <a:xfrm>
            <a:off x="7017657" y="1773710"/>
            <a:ext cx="2126343" cy="2126343"/>
          </a:xfrm>
          <a:prstGeom prst="rect">
            <a:avLst/>
          </a:prstGeom>
        </p:spPr>
      </p:pic>
    </p:spTree>
    <p:extLst>
      <p:ext uri="{BB962C8B-B14F-4D97-AF65-F5344CB8AC3E}">
        <p14:creationId xmlns:p14="http://schemas.microsoft.com/office/powerpoint/2010/main" val="2761305444"/>
      </p:ext>
    </p:extLst>
  </p:cSld>
  <p:clrMapOvr>
    <a:masterClrMapping/>
  </p:clrMapOvr>
  <mc:AlternateContent xmlns:mc="http://schemas.openxmlformats.org/markup-compatibility/2006" xmlns:p14="http://schemas.microsoft.com/office/powerpoint/2010/main">
    <mc:Choice Requires="p14">
      <p:transition spd="slow" p14:dur="2000" advTm="7301"/>
    </mc:Choice>
    <mc:Fallback xmlns="">
      <p:transition spd="slow" advTm="730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232</TotalTime>
  <Words>2006</Words>
  <Application>Microsoft Office PowerPoint</Application>
  <PresentationFormat>On-screen Show (16:9)</PresentationFormat>
  <Paragraphs>242</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 Professional Development Plan</dc:title>
  <dc:subject>PptxGenJS Presentation</dc:subject>
  <dc:creator>Uns Rashid</dc:creator>
  <cp:lastModifiedBy>Dell</cp:lastModifiedBy>
  <cp:revision>9</cp:revision>
  <dcterms:created xsi:type="dcterms:W3CDTF">2026-03-23T17:17:09Z</dcterms:created>
  <dcterms:modified xsi:type="dcterms:W3CDTF">2026-03-24T01:49:57Z</dcterms:modified>
</cp:coreProperties>
</file>