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6" r:id="rId2"/>
    <p:sldId id="269" r:id="rId3"/>
    <p:sldId id="262" r:id="rId4"/>
    <p:sldId id="263" r:id="rId5"/>
    <p:sldId id="270" r:id="rId6"/>
    <p:sldId id="264" r:id="rId7"/>
    <p:sldId id="257" r:id="rId8"/>
    <p:sldId id="258" r:id="rId9"/>
    <p:sldId id="265" r:id="rId10"/>
    <p:sldId id="259" r:id="rId11"/>
    <p:sldId id="266" r:id="rId12"/>
    <p:sldId id="267" r:id="rId13"/>
    <p:sldId id="260" r:id="rId14"/>
    <p:sldId id="261"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75000"/>
  </p:normalViewPr>
  <p:slideViewPr>
    <p:cSldViewPr snapToGrid="0">
      <p:cViewPr varScale="1">
        <p:scale>
          <a:sx n="50" d="100"/>
          <a:sy n="50" d="100"/>
        </p:scale>
        <p:origin x="128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1562C5-279F-48E0-90AC-6D07143C22CD}" type="doc">
      <dgm:prSet loTypeId="urn:microsoft.com/office/officeart/2008/layout/VerticalCurvedList" loCatId="list" qsTypeId="urn:microsoft.com/office/officeart/2005/8/quickstyle/simple3" qsCatId="simple" csTypeId="urn:microsoft.com/office/officeart/2005/8/colors/accent0_3" csCatId="mainScheme" phldr="1"/>
      <dgm:spPr/>
      <dgm:t>
        <a:bodyPr/>
        <a:lstStyle/>
        <a:p>
          <a:endParaRPr lang="en-US"/>
        </a:p>
      </dgm:t>
    </dgm:pt>
    <dgm:pt modelId="{2D0BE2AD-0C6B-4DF9-86AE-0D2071DF5566}">
      <dgm:prSet phldrT="[Text]"/>
      <dgm:spPr/>
      <dgm:t>
        <a:bodyPr/>
        <a:lstStyle/>
        <a:p>
          <a:r>
            <a:rPr lang="en-US" dirty="0"/>
            <a:t>Hard HRM approach</a:t>
          </a:r>
        </a:p>
      </dgm:t>
    </dgm:pt>
    <dgm:pt modelId="{2FE376E8-3D85-41BE-AE02-7720F33155A2}" type="parTrans" cxnId="{BF5FC4A5-9BE9-4D26-BB9C-121CCFE575A2}">
      <dgm:prSet/>
      <dgm:spPr/>
      <dgm:t>
        <a:bodyPr/>
        <a:lstStyle/>
        <a:p>
          <a:endParaRPr lang="en-US"/>
        </a:p>
      </dgm:t>
    </dgm:pt>
    <dgm:pt modelId="{FE0B5C03-47FF-4735-9BE7-A88AE4328D22}" type="sibTrans" cxnId="{BF5FC4A5-9BE9-4D26-BB9C-121CCFE575A2}">
      <dgm:prSet/>
      <dgm:spPr/>
      <dgm:t>
        <a:bodyPr/>
        <a:lstStyle/>
        <a:p>
          <a:endParaRPr lang="en-US"/>
        </a:p>
      </dgm:t>
    </dgm:pt>
    <dgm:pt modelId="{8A6B53A7-8AB8-448C-8F04-628DD4C94B18}">
      <dgm:prSet phldrT="[Text]"/>
      <dgm:spPr/>
      <dgm:t>
        <a:bodyPr/>
        <a:lstStyle/>
        <a:p>
          <a:r>
            <a:rPr lang="en-US" dirty="0"/>
            <a:t>Soft HRM approach</a:t>
          </a:r>
        </a:p>
      </dgm:t>
    </dgm:pt>
    <dgm:pt modelId="{FB24F2C6-4FDD-4A05-A553-7235A43CB0F6}" type="parTrans" cxnId="{1BF6DED0-4BF0-4F8F-9FF6-EF2357B10408}">
      <dgm:prSet/>
      <dgm:spPr/>
      <dgm:t>
        <a:bodyPr/>
        <a:lstStyle/>
        <a:p>
          <a:endParaRPr lang="en-US"/>
        </a:p>
      </dgm:t>
    </dgm:pt>
    <dgm:pt modelId="{2472C567-3C7D-4C3A-8712-9AD5E539CD5E}" type="sibTrans" cxnId="{1BF6DED0-4BF0-4F8F-9FF6-EF2357B10408}">
      <dgm:prSet/>
      <dgm:spPr/>
      <dgm:t>
        <a:bodyPr/>
        <a:lstStyle/>
        <a:p>
          <a:endParaRPr lang="en-US"/>
        </a:p>
      </dgm:t>
    </dgm:pt>
    <dgm:pt modelId="{029E328C-DA18-4B40-80AA-9CA034C2125E}" type="pres">
      <dgm:prSet presAssocID="{371562C5-279F-48E0-90AC-6D07143C22CD}" presName="Name0" presStyleCnt="0">
        <dgm:presLayoutVars>
          <dgm:chMax val="7"/>
          <dgm:chPref val="7"/>
          <dgm:dir/>
        </dgm:presLayoutVars>
      </dgm:prSet>
      <dgm:spPr/>
    </dgm:pt>
    <dgm:pt modelId="{AEDD5063-09B5-44F9-B516-06B2B8F33B6A}" type="pres">
      <dgm:prSet presAssocID="{371562C5-279F-48E0-90AC-6D07143C22CD}" presName="Name1" presStyleCnt="0"/>
      <dgm:spPr/>
    </dgm:pt>
    <dgm:pt modelId="{EAF4F828-22D5-45C3-AC4B-34B9747AB858}" type="pres">
      <dgm:prSet presAssocID="{371562C5-279F-48E0-90AC-6D07143C22CD}" presName="cycle" presStyleCnt="0"/>
      <dgm:spPr/>
    </dgm:pt>
    <dgm:pt modelId="{A87ED4A5-64CF-4486-9318-A5DE5619EF69}" type="pres">
      <dgm:prSet presAssocID="{371562C5-279F-48E0-90AC-6D07143C22CD}" presName="srcNode" presStyleLbl="node1" presStyleIdx="0" presStyleCnt="2"/>
      <dgm:spPr/>
    </dgm:pt>
    <dgm:pt modelId="{904D52F1-5FD6-4465-BFD7-C4F7ADB25E88}" type="pres">
      <dgm:prSet presAssocID="{371562C5-279F-48E0-90AC-6D07143C22CD}" presName="conn" presStyleLbl="parChTrans1D2" presStyleIdx="0" presStyleCnt="1"/>
      <dgm:spPr/>
    </dgm:pt>
    <dgm:pt modelId="{48C9FD38-24C8-4624-BDF0-165F3B644EAD}" type="pres">
      <dgm:prSet presAssocID="{371562C5-279F-48E0-90AC-6D07143C22CD}" presName="extraNode" presStyleLbl="node1" presStyleIdx="0" presStyleCnt="2"/>
      <dgm:spPr/>
    </dgm:pt>
    <dgm:pt modelId="{92F23E96-C4C3-4648-BBB4-7948F71F4FF6}" type="pres">
      <dgm:prSet presAssocID="{371562C5-279F-48E0-90AC-6D07143C22CD}" presName="dstNode" presStyleLbl="node1" presStyleIdx="0" presStyleCnt="2"/>
      <dgm:spPr/>
    </dgm:pt>
    <dgm:pt modelId="{A5AA60B9-B7FF-450D-A73F-84D031F04934}" type="pres">
      <dgm:prSet presAssocID="{2D0BE2AD-0C6B-4DF9-86AE-0D2071DF5566}" presName="text_1" presStyleLbl="node1" presStyleIdx="0" presStyleCnt="2">
        <dgm:presLayoutVars>
          <dgm:bulletEnabled val="1"/>
        </dgm:presLayoutVars>
      </dgm:prSet>
      <dgm:spPr/>
    </dgm:pt>
    <dgm:pt modelId="{CFF312E1-9D66-44FF-960E-5387110354FA}" type="pres">
      <dgm:prSet presAssocID="{2D0BE2AD-0C6B-4DF9-86AE-0D2071DF5566}" presName="accent_1" presStyleCnt="0"/>
      <dgm:spPr/>
    </dgm:pt>
    <dgm:pt modelId="{D457DEEB-6A68-4F94-BEED-483A5BCC1680}" type="pres">
      <dgm:prSet presAssocID="{2D0BE2AD-0C6B-4DF9-86AE-0D2071DF5566}" presName="accentRepeatNode" presStyleLbl="solidFgAcc1" presStyleIdx="0" presStyleCnt="2"/>
      <dgm:spPr/>
    </dgm:pt>
    <dgm:pt modelId="{E69C2871-DD46-4A2A-AEC3-3285DB4995D9}" type="pres">
      <dgm:prSet presAssocID="{8A6B53A7-8AB8-448C-8F04-628DD4C94B18}" presName="text_2" presStyleLbl="node1" presStyleIdx="1" presStyleCnt="2" custLinFactNeighborX="438" custLinFactNeighborY="2762">
        <dgm:presLayoutVars>
          <dgm:bulletEnabled val="1"/>
        </dgm:presLayoutVars>
      </dgm:prSet>
      <dgm:spPr/>
    </dgm:pt>
    <dgm:pt modelId="{5FBE205A-086A-432F-9FFE-A2857B359382}" type="pres">
      <dgm:prSet presAssocID="{8A6B53A7-8AB8-448C-8F04-628DD4C94B18}" presName="accent_2" presStyleCnt="0"/>
      <dgm:spPr/>
    </dgm:pt>
    <dgm:pt modelId="{461CDB39-7686-4A42-9E44-AD05FC2D1FDE}" type="pres">
      <dgm:prSet presAssocID="{8A6B53A7-8AB8-448C-8F04-628DD4C94B18}" presName="accentRepeatNode" presStyleLbl="solidFgAcc1" presStyleIdx="1" presStyleCnt="2"/>
      <dgm:spPr/>
    </dgm:pt>
  </dgm:ptLst>
  <dgm:cxnLst>
    <dgm:cxn modelId="{17A9EB2C-4331-430A-BD07-3FA18E25B4E0}" type="presOf" srcId="{371562C5-279F-48E0-90AC-6D07143C22CD}" destId="{029E328C-DA18-4B40-80AA-9CA034C2125E}" srcOrd="0" destOrd="0" presId="urn:microsoft.com/office/officeart/2008/layout/VerticalCurvedList"/>
    <dgm:cxn modelId="{857EE03F-6A3D-4199-98C6-C234C0C30815}" type="presOf" srcId="{FE0B5C03-47FF-4735-9BE7-A88AE4328D22}" destId="{904D52F1-5FD6-4465-BFD7-C4F7ADB25E88}" srcOrd="0" destOrd="0" presId="urn:microsoft.com/office/officeart/2008/layout/VerticalCurvedList"/>
    <dgm:cxn modelId="{BF5FC4A5-9BE9-4D26-BB9C-121CCFE575A2}" srcId="{371562C5-279F-48E0-90AC-6D07143C22CD}" destId="{2D0BE2AD-0C6B-4DF9-86AE-0D2071DF5566}" srcOrd="0" destOrd="0" parTransId="{2FE376E8-3D85-41BE-AE02-7720F33155A2}" sibTransId="{FE0B5C03-47FF-4735-9BE7-A88AE4328D22}"/>
    <dgm:cxn modelId="{668863B6-DA19-4C75-985A-A3AFD146BB07}" type="presOf" srcId="{8A6B53A7-8AB8-448C-8F04-628DD4C94B18}" destId="{E69C2871-DD46-4A2A-AEC3-3285DB4995D9}" srcOrd="0" destOrd="0" presId="urn:microsoft.com/office/officeart/2008/layout/VerticalCurvedList"/>
    <dgm:cxn modelId="{7818C8B6-5441-44F0-96CE-AD3DED1A3867}" type="presOf" srcId="{2D0BE2AD-0C6B-4DF9-86AE-0D2071DF5566}" destId="{A5AA60B9-B7FF-450D-A73F-84D031F04934}" srcOrd="0" destOrd="0" presId="urn:microsoft.com/office/officeart/2008/layout/VerticalCurvedList"/>
    <dgm:cxn modelId="{1BF6DED0-4BF0-4F8F-9FF6-EF2357B10408}" srcId="{371562C5-279F-48E0-90AC-6D07143C22CD}" destId="{8A6B53A7-8AB8-448C-8F04-628DD4C94B18}" srcOrd="1" destOrd="0" parTransId="{FB24F2C6-4FDD-4A05-A553-7235A43CB0F6}" sibTransId="{2472C567-3C7D-4C3A-8712-9AD5E539CD5E}"/>
    <dgm:cxn modelId="{72AEAF32-3259-48D7-8689-B765045707C5}" type="presParOf" srcId="{029E328C-DA18-4B40-80AA-9CA034C2125E}" destId="{AEDD5063-09B5-44F9-B516-06B2B8F33B6A}" srcOrd="0" destOrd="0" presId="urn:microsoft.com/office/officeart/2008/layout/VerticalCurvedList"/>
    <dgm:cxn modelId="{C42CDE02-07ED-420A-9950-55404445E2B4}" type="presParOf" srcId="{AEDD5063-09B5-44F9-B516-06B2B8F33B6A}" destId="{EAF4F828-22D5-45C3-AC4B-34B9747AB858}" srcOrd="0" destOrd="0" presId="urn:microsoft.com/office/officeart/2008/layout/VerticalCurvedList"/>
    <dgm:cxn modelId="{0F4D64F6-5D14-4212-89BC-13A1B0FC6600}" type="presParOf" srcId="{EAF4F828-22D5-45C3-AC4B-34B9747AB858}" destId="{A87ED4A5-64CF-4486-9318-A5DE5619EF69}" srcOrd="0" destOrd="0" presId="urn:microsoft.com/office/officeart/2008/layout/VerticalCurvedList"/>
    <dgm:cxn modelId="{33782249-BEA6-4154-937B-81FA9964407B}" type="presParOf" srcId="{EAF4F828-22D5-45C3-AC4B-34B9747AB858}" destId="{904D52F1-5FD6-4465-BFD7-C4F7ADB25E88}" srcOrd="1" destOrd="0" presId="urn:microsoft.com/office/officeart/2008/layout/VerticalCurvedList"/>
    <dgm:cxn modelId="{CDB43DF5-3919-4A0B-8E9C-93E9F97256B6}" type="presParOf" srcId="{EAF4F828-22D5-45C3-AC4B-34B9747AB858}" destId="{48C9FD38-24C8-4624-BDF0-165F3B644EAD}" srcOrd="2" destOrd="0" presId="urn:microsoft.com/office/officeart/2008/layout/VerticalCurvedList"/>
    <dgm:cxn modelId="{6F338130-9639-4142-B49B-95E89173C63F}" type="presParOf" srcId="{EAF4F828-22D5-45C3-AC4B-34B9747AB858}" destId="{92F23E96-C4C3-4648-BBB4-7948F71F4FF6}" srcOrd="3" destOrd="0" presId="urn:microsoft.com/office/officeart/2008/layout/VerticalCurvedList"/>
    <dgm:cxn modelId="{3D634998-12E3-47E4-A2CA-C03E2952E9BC}" type="presParOf" srcId="{AEDD5063-09B5-44F9-B516-06B2B8F33B6A}" destId="{A5AA60B9-B7FF-450D-A73F-84D031F04934}" srcOrd="1" destOrd="0" presId="urn:microsoft.com/office/officeart/2008/layout/VerticalCurvedList"/>
    <dgm:cxn modelId="{A63E7A0E-24CB-446F-8D36-D1F72EEEA2F7}" type="presParOf" srcId="{AEDD5063-09B5-44F9-B516-06B2B8F33B6A}" destId="{CFF312E1-9D66-44FF-960E-5387110354FA}" srcOrd="2" destOrd="0" presId="urn:microsoft.com/office/officeart/2008/layout/VerticalCurvedList"/>
    <dgm:cxn modelId="{F3022981-68D2-4177-895E-D21DFE7B49F1}" type="presParOf" srcId="{CFF312E1-9D66-44FF-960E-5387110354FA}" destId="{D457DEEB-6A68-4F94-BEED-483A5BCC1680}" srcOrd="0" destOrd="0" presId="urn:microsoft.com/office/officeart/2008/layout/VerticalCurvedList"/>
    <dgm:cxn modelId="{977A72A3-E7DE-4501-A4C5-66B95E15C91D}" type="presParOf" srcId="{AEDD5063-09B5-44F9-B516-06B2B8F33B6A}" destId="{E69C2871-DD46-4A2A-AEC3-3285DB4995D9}" srcOrd="3" destOrd="0" presId="urn:microsoft.com/office/officeart/2008/layout/VerticalCurvedList"/>
    <dgm:cxn modelId="{87C7ADAD-AEAA-4AE7-B0DE-2754E07584DF}" type="presParOf" srcId="{AEDD5063-09B5-44F9-B516-06B2B8F33B6A}" destId="{5FBE205A-086A-432F-9FFE-A2857B359382}" srcOrd="4" destOrd="0" presId="urn:microsoft.com/office/officeart/2008/layout/VerticalCurvedList"/>
    <dgm:cxn modelId="{B5A84B79-4422-4B47-9025-DDA8AAF46E13}" type="presParOf" srcId="{5FBE205A-086A-432F-9FFE-A2857B359382}" destId="{461CDB39-7686-4A42-9E44-AD05FC2D1FD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C6F783-B915-48C3-8235-218645F95579}" type="doc">
      <dgm:prSet loTypeId="urn:microsoft.com/office/officeart/2008/layout/VerticalCurvedList" loCatId="list" qsTypeId="urn:microsoft.com/office/officeart/2005/8/quickstyle/simple3" qsCatId="simple" csTypeId="urn:microsoft.com/office/officeart/2005/8/colors/accent0_3" csCatId="mainScheme" phldr="1"/>
      <dgm:spPr/>
      <dgm:t>
        <a:bodyPr/>
        <a:lstStyle/>
        <a:p>
          <a:endParaRPr lang="en-US"/>
        </a:p>
      </dgm:t>
    </dgm:pt>
    <dgm:pt modelId="{F5C8660B-CC51-4F1B-9E73-87A117CE6222}">
      <dgm:prSet phldrT="[Text]" custT="1"/>
      <dgm:spPr/>
      <dgm:t>
        <a:bodyPr/>
        <a:lstStyle/>
        <a:p>
          <a:r>
            <a:rPr lang="en-US" sz="2800" dirty="0">
              <a:latin typeface="Times New Roman" panose="02020603050405020304" pitchFamily="18" charset="0"/>
              <a:cs typeface="Times New Roman" panose="02020603050405020304" pitchFamily="18" charset="0"/>
            </a:rPr>
            <a:t>Listen to the employee’s feedback</a:t>
          </a:r>
        </a:p>
      </dgm:t>
    </dgm:pt>
    <dgm:pt modelId="{AA988B3C-5F6C-4131-835A-85987B325D93}" type="parTrans" cxnId="{B9E1BC66-B551-40B7-A8B1-B4E85586B327}">
      <dgm:prSet/>
      <dgm:spPr/>
      <dgm:t>
        <a:bodyPr/>
        <a:lstStyle/>
        <a:p>
          <a:endParaRPr lang="en-US"/>
        </a:p>
      </dgm:t>
    </dgm:pt>
    <dgm:pt modelId="{DD7D8828-C10E-4AB9-BF9E-8529CC50E930}" type="sibTrans" cxnId="{B9E1BC66-B551-40B7-A8B1-B4E85586B327}">
      <dgm:prSet/>
      <dgm:spPr/>
      <dgm:t>
        <a:bodyPr/>
        <a:lstStyle/>
        <a:p>
          <a:endParaRPr lang="en-US"/>
        </a:p>
      </dgm:t>
    </dgm:pt>
    <dgm:pt modelId="{F221E0E4-B752-43B8-940A-00E04525D522}">
      <dgm:prSet phldrT="[Text]" custT="1"/>
      <dgm:spPr/>
      <dgm:t>
        <a:bodyPr/>
        <a:lstStyle/>
        <a:p>
          <a:r>
            <a:rPr lang="en-US" sz="2800" dirty="0">
              <a:latin typeface="Times New Roman" panose="02020603050405020304" pitchFamily="18" charset="0"/>
              <a:cs typeface="Times New Roman" panose="02020603050405020304" pitchFamily="18" charset="0"/>
            </a:rPr>
            <a:t>Support an inclusive culture</a:t>
          </a:r>
        </a:p>
      </dgm:t>
    </dgm:pt>
    <dgm:pt modelId="{4D125EFC-CE39-4994-B508-AAC70390A60B}" type="parTrans" cxnId="{4A46472A-6A0D-4D5F-A490-0A89C92DEEE8}">
      <dgm:prSet/>
      <dgm:spPr/>
      <dgm:t>
        <a:bodyPr/>
        <a:lstStyle/>
        <a:p>
          <a:endParaRPr lang="en-US"/>
        </a:p>
      </dgm:t>
    </dgm:pt>
    <dgm:pt modelId="{5D59092F-F949-49DE-A802-426A24FD2928}" type="sibTrans" cxnId="{4A46472A-6A0D-4D5F-A490-0A89C92DEEE8}">
      <dgm:prSet/>
      <dgm:spPr/>
      <dgm:t>
        <a:bodyPr/>
        <a:lstStyle/>
        <a:p>
          <a:endParaRPr lang="en-US"/>
        </a:p>
      </dgm:t>
    </dgm:pt>
    <dgm:pt modelId="{9052E39F-887D-4506-B3E6-40C6001A1EF7}">
      <dgm:prSet phldrT="[Text]" custT="1"/>
      <dgm:spPr/>
      <dgm:t>
        <a:bodyPr/>
        <a:lstStyle/>
        <a:p>
          <a:r>
            <a:rPr lang="en-US" sz="2400" dirty="0">
              <a:latin typeface="Times New Roman" panose="02020603050405020304" pitchFamily="18" charset="0"/>
              <a:cs typeface="Times New Roman" panose="02020603050405020304" pitchFamily="18" charset="0"/>
            </a:rPr>
            <a:t>Create employee growth opportunities</a:t>
          </a:r>
        </a:p>
      </dgm:t>
    </dgm:pt>
    <dgm:pt modelId="{64F829E5-AFF0-4C12-9424-DC6532680F9D}" type="parTrans" cxnId="{00BA2DAB-F52D-4B54-980A-A544F5C7643D}">
      <dgm:prSet/>
      <dgm:spPr/>
      <dgm:t>
        <a:bodyPr/>
        <a:lstStyle/>
        <a:p>
          <a:endParaRPr lang="en-US"/>
        </a:p>
      </dgm:t>
    </dgm:pt>
    <dgm:pt modelId="{9E73A43E-5D27-4399-B138-EA0B2C3A8292}" type="sibTrans" cxnId="{00BA2DAB-F52D-4B54-980A-A544F5C7643D}">
      <dgm:prSet/>
      <dgm:spPr/>
      <dgm:t>
        <a:bodyPr/>
        <a:lstStyle/>
        <a:p>
          <a:endParaRPr lang="en-US"/>
        </a:p>
      </dgm:t>
    </dgm:pt>
    <dgm:pt modelId="{6CE6345B-C835-4788-94DC-1D5BA7CDF3BE}">
      <dgm:prSet custT="1"/>
      <dgm:spPr/>
      <dgm:t>
        <a:bodyPr/>
        <a:lstStyle/>
        <a:p>
          <a:pPr>
            <a:buFont typeface="Symbol" panose="05050102010706020507" pitchFamily="18" charset="2"/>
            <a:buChar char=""/>
          </a:pPr>
          <a:r>
            <a:rPr lang="en-US" sz="2800" dirty="0">
              <a:latin typeface="Times New Roman" panose="02020603050405020304" pitchFamily="18" charset="0"/>
              <a:cs typeface="Times New Roman" panose="02020603050405020304" pitchFamily="18" charset="0"/>
            </a:rPr>
            <a:t>Prioritize work-life balance</a:t>
          </a:r>
          <a:r>
            <a:rPr lang="en-US" sz="3100" dirty="0"/>
            <a:t>.</a:t>
          </a:r>
        </a:p>
      </dgm:t>
    </dgm:pt>
    <dgm:pt modelId="{F080E846-AEB7-4B27-8EB4-996CC8D6B935}" type="parTrans" cxnId="{DDB8C972-38C8-4337-964B-BFE4A24E2486}">
      <dgm:prSet/>
      <dgm:spPr/>
      <dgm:t>
        <a:bodyPr/>
        <a:lstStyle/>
        <a:p>
          <a:endParaRPr lang="en-US"/>
        </a:p>
      </dgm:t>
    </dgm:pt>
    <dgm:pt modelId="{A21C57BA-6B2B-4923-B279-D55AB2FEB610}" type="sibTrans" cxnId="{DDB8C972-38C8-4337-964B-BFE4A24E2486}">
      <dgm:prSet/>
      <dgm:spPr/>
      <dgm:t>
        <a:bodyPr/>
        <a:lstStyle/>
        <a:p>
          <a:endParaRPr lang="en-US"/>
        </a:p>
      </dgm:t>
    </dgm:pt>
    <dgm:pt modelId="{D6E04B23-A3FA-46CD-8A5E-B66DA2EDF14B}" type="pres">
      <dgm:prSet presAssocID="{DCC6F783-B915-48C3-8235-218645F95579}" presName="Name0" presStyleCnt="0">
        <dgm:presLayoutVars>
          <dgm:chMax val="7"/>
          <dgm:chPref val="7"/>
          <dgm:dir/>
        </dgm:presLayoutVars>
      </dgm:prSet>
      <dgm:spPr/>
    </dgm:pt>
    <dgm:pt modelId="{407447E3-501E-4201-B30E-6048DD939210}" type="pres">
      <dgm:prSet presAssocID="{DCC6F783-B915-48C3-8235-218645F95579}" presName="Name1" presStyleCnt="0"/>
      <dgm:spPr/>
    </dgm:pt>
    <dgm:pt modelId="{BBAD2954-B7AD-49F7-A40F-E134EE4CB732}" type="pres">
      <dgm:prSet presAssocID="{DCC6F783-B915-48C3-8235-218645F95579}" presName="cycle" presStyleCnt="0"/>
      <dgm:spPr/>
    </dgm:pt>
    <dgm:pt modelId="{BA66634A-85DB-441E-BBCA-FAEBBED48BF6}" type="pres">
      <dgm:prSet presAssocID="{DCC6F783-B915-48C3-8235-218645F95579}" presName="srcNode" presStyleLbl="node1" presStyleIdx="0" presStyleCnt="4"/>
      <dgm:spPr/>
    </dgm:pt>
    <dgm:pt modelId="{1ED59BEE-C9F0-4A61-8ED7-2A857BB190D0}" type="pres">
      <dgm:prSet presAssocID="{DCC6F783-B915-48C3-8235-218645F95579}" presName="conn" presStyleLbl="parChTrans1D2" presStyleIdx="0" presStyleCnt="1"/>
      <dgm:spPr/>
    </dgm:pt>
    <dgm:pt modelId="{B0A622BB-39F5-4CE5-BD29-0F88AA96B046}" type="pres">
      <dgm:prSet presAssocID="{DCC6F783-B915-48C3-8235-218645F95579}" presName="extraNode" presStyleLbl="node1" presStyleIdx="0" presStyleCnt="4"/>
      <dgm:spPr/>
    </dgm:pt>
    <dgm:pt modelId="{6D5AE7D0-5BD5-493E-8640-374D1A544982}" type="pres">
      <dgm:prSet presAssocID="{DCC6F783-B915-48C3-8235-218645F95579}" presName="dstNode" presStyleLbl="node1" presStyleIdx="0" presStyleCnt="4"/>
      <dgm:spPr/>
    </dgm:pt>
    <dgm:pt modelId="{BE457E10-33E8-42A0-9713-D76938E86CFD}" type="pres">
      <dgm:prSet presAssocID="{F5C8660B-CC51-4F1B-9E73-87A117CE6222}" presName="text_1" presStyleLbl="node1" presStyleIdx="0" presStyleCnt="4">
        <dgm:presLayoutVars>
          <dgm:bulletEnabled val="1"/>
        </dgm:presLayoutVars>
      </dgm:prSet>
      <dgm:spPr/>
    </dgm:pt>
    <dgm:pt modelId="{1C51EDD7-1DDB-4689-ABF0-9706E4F3664E}" type="pres">
      <dgm:prSet presAssocID="{F5C8660B-CC51-4F1B-9E73-87A117CE6222}" presName="accent_1" presStyleCnt="0"/>
      <dgm:spPr/>
    </dgm:pt>
    <dgm:pt modelId="{6C5A82F0-00FF-4927-B527-CDD68BFBF4DF}" type="pres">
      <dgm:prSet presAssocID="{F5C8660B-CC51-4F1B-9E73-87A117CE6222}" presName="accentRepeatNode" presStyleLbl="solidFgAcc1" presStyleIdx="0" presStyleCnt="4"/>
      <dgm:spPr/>
    </dgm:pt>
    <dgm:pt modelId="{C25DC35B-7C9F-4BC5-9E1E-34A465DB61B5}" type="pres">
      <dgm:prSet presAssocID="{F221E0E4-B752-43B8-940A-00E04525D522}" presName="text_2" presStyleLbl="node1" presStyleIdx="1" presStyleCnt="4">
        <dgm:presLayoutVars>
          <dgm:bulletEnabled val="1"/>
        </dgm:presLayoutVars>
      </dgm:prSet>
      <dgm:spPr/>
    </dgm:pt>
    <dgm:pt modelId="{94F0FA0B-FCF3-4A81-83BD-A7B1BBF8D641}" type="pres">
      <dgm:prSet presAssocID="{F221E0E4-B752-43B8-940A-00E04525D522}" presName="accent_2" presStyleCnt="0"/>
      <dgm:spPr/>
    </dgm:pt>
    <dgm:pt modelId="{B14AF031-1400-419B-AC2D-66443919E95A}" type="pres">
      <dgm:prSet presAssocID="{F221E0E4-B752-43B8-940A-00E04525D522}" presName="accentRepeatNode" presStyleLbl="solidFgAcc1" presStyleIdx="1" presStyleCnt="4"/>
      <dgm:spPr/>
    </dgm:pt>
    <dgm:pt modelId="{FF7C841B-8B50-42C9-94CB-1CB314F2A112}" type="pres">
      <dgm:prSet presAssocID="{9052E39F-887D-4506-B3E6-40C6001A1EF7}" presName="text_3" presStyleLbl="node1" presStyleIdx="2" presStyleCnt="4">
        <dgm:presLayoutVars>
          <dgm:bulletEnabled val="1"/>
        </dgm:presLayoutVars>
      </dgm:prSet>
      <dgm:spPr/>
    </dgm:pt>
    <dgm:pt modelId="{49690D87-8F69-4F79-8E4F-B8A2EFB11E92}" type="pres">
      <dgm:prSet presAssocID="{9052E39F-887D-4506-B3E6-40C6001A1EF7}" presName="accent_3" presStyleCnt="0"/>
      <dgm:spPr/>
    </dgm:pt>
    <dgm:pt modelId="{4EE0D6C8-CA6A-43E4-9407-CA2CC47DD254}" type="pres">
      <dgm:prSet presAssocID="{9052E39F-887D-4506-B3E6-40C6001A1EF7}" presName="accentRepeatNode" presStyleLbl="solidFgAcc1" presStyleIdx="2" presStyleCnt="4"/>
      <dgm:spPr/>
    </dgm:pt>
    <dgm:pt modelId="{9755375B-49EB-4AE7-BA7C-6CE4F2241BCF}" type="pres">
      <dgm:prSet presAssocID="{6CE6345B-C835-4788-94DC-1D5BA7CDF3BE}" presName="text_4" presStyleLbl="node1" presStyleIdx="3" presStyleCnt="4">
        <dgm:presLayoutVars>
          <dgm:bulletEnabled val="1"/>
        </dgm:presLayoutVars>
      </dgm:prSet>
      <dgm:spPr/>
    </dgm:pt>
    <dgm:pt modelId="{28255992-21BA-47CD-836F-786DEA86E7B8}" type="pres">
      <dgm:prSet presAssocID="{6CE6345B-C835-4788-94DC-1D5BA7CDF3BE}" presName="accent_4" presStyleCnt="0"/>
      <dgm:spPr/>
    </dgm:pt>
    <dgm:pt modelId="{A5248C30-0F15-4D97-B420-3D2F8B0929F8}" type="pres">
      <dgm:prSet presAssocID="{6CE6345B-C835-4788-94DC-1D5BA7CDF3BE}" presName="accentRepeatNode" presStyleLbl="solidFgAcc1" presStyleIdx="3" presStyleCnt="4"/>
      <dgm:spPr/>
    </dgm:pt>
  </dgm:ptLst>
  <dgm:cxnLst>
    <dgm:cxn modelId="{6EB0DF0C-80B1-4CFB-8351-51F199231FAF}" type="presOf" srcId="{6CE6345B-C835-4788-94DC-1D5BA7CDF3BE}" destId="{9755375B-49EB-4AE7-BA7C-6CE4F2241BCF}" srcOrd="0" destOrd="0" presId="urn:microsoft.com/office/officeart/2008/layout/VerticalCurvedList"/>
    <dgm:cxn modelId="{4A46472A-6A0D-4D5F-A490-0A89C92DEEE8}" srcId="{DCC6F783-B915-48C3-8235-218645F95579}" destId="{F221E0E4-B752-43B8-940A-00E04525D522}" srcOrd="1" destOrd="0" parTransId="{4D125EFC-CE39-4994-B508-AAC70390A60B}" sibTransId="{5D59092F-F949-49DE-A802-426A24FD2928}"/>
    <dgm:cxn modelId="{2E88F03D-FAA1-40B5-A805-89FDB18BC2FE}" type="presOf" srcId="{F5C8660B-CC51-4F1B-9E73-87A117CE6222}" destId="{BE457E10-33E8-42A0-9713-D76938E86CFD}" srcOrd="0" destOrd="0" presId="urn:microsoft.com/office/officeart/2008/layout/VerticalCurvedList"/>
    <dgm:cxn modelId="{B9E1BC66-B551-40B7-A8B1-B4E85586B327}" srcId="{DCC6F783-B915-48C3-8235-218645F95579}" destId="{F5C8660B-CC51-4F1B-9E73-87A117CE6222}" srcOrd="0" destOrd="0" parTransId="{AA988B3C-5F6C-4131-835A-85987B325D93}" sibTransId="{DD7D8828-C10E-4AB9-BF9E-8529CC50E930}"/>
    <dgm:cxn modelId="{DDB8C972-38C8-4337-964B-BFE4A24E2486}" srcId="{DCC6F783-B915-48C3-8235-218645F95579}" destId="{6CE6345B-C835-4788-94DC-1D5BA7CDF3BE}" srcOrd="3" destOrd="0" parTransId="{F080E846-AEB7-4B27-8EB4-996CC8D6B935}" sibTransId="{A21C57BA-6B2B-4923-B279-D55AB2FEB610}"/>
    <dgm:cxn modelId="{00BA2DAB-F52D-4B54-980A-A544F5C7643D}" srcId="{DCC6F783-B915-48C3-8235-218645F95579}" destId="{9052E39F-887D-4506-B3E6-40C6001A1EF7}" srcOrd="2" destOrd="0" parTransId="{64F829E5-AFF0-4C12-9424-DC6532680F9D}" sibTransId="{9E73A43E-5D27-4399-B138-EA0B2C3A8292}"/>
    <dgm:cxn modelId="{EFF88AB9-8D96-402E-849C-588AECAE35FD}" type="presOf" srcId="{DD7D8828-C10E-4AB9-BF9E-8529CC50E930}" destId="{1ED59BEE-C9F0-4A61-8ED7-2A857BB190D0}" srcOrd="0" destOrd="0" presId="urn:microsoft.com/office/officeart/2008/layout/VerticalCurvedList"/>
    <dgm:cxn modelId="{DCF60FD3-DEE9-4D6F-BFC7-A5E16E60BBA8}" type="presOf" srcId="{DCC6F783-B915-48C3-8235-218645F95579}" destId="{D6E04B23-A3FA-46CD-8A5E-B66DA2EDF14B}" srcOrd="0" destOrd="0" presId="urn:microsoft.com/office/officeart/2008/layout/VerticalCurvedList"/>
    <dgm:cxn modelId="{AD0D60E9-BB97-4BA6-B476-1EFD7B137BA2}" type="presOf" srcId="{F221E0E4-B752-43B8-940A-00E04525D522}" destId="{C25DC35B-7C9F-4BC5-9E1E-34A465DB61B5}" srcOrd="0" destOrd="0" presId="urn:microsoft.com/office/officeart/2008/layout/VerticalCurvedList"/>
    <dgm:cxn modelId="{117CBFFA-B7D1-41C3-A126-82821546E6FF}" type="presOf" srcId="{9052E39F-887D-4506-B3E6-40C6001A1EF7}" destId="{FF7C841B-8B50-42C9-94CB-1CB314F2A112}" srcOrd="0" destOrd="0" presId="urn:microsoft.com/office/officeart/2008/layout/VerticalCurvedList"/>
    <dgm:cxn modelId="{6B93E441-E6B0-46D4-9F96-362599639ADB}" type="presParOf" srcId="{D6E04B23-A3FA-46CD-8A5E-B66DA2EDF14B}" destId="{407447E3-501E-4201-B30E-6048DD939210}" srcOrd="0" destOrd="0" presId="urn:microsoft.com/office/officeart/2008/layout/VerticalCurvedList"/>
    <dgm:cxn modelId="{BAB37AF7-4300-4925-9E44-1EEA70AFB654}" type="presParOf" srcId="{407447E3-501E-4201-B30E-6048DD939210}" destId="{BBAD2954-B7AD-49F7-A40F-E134EE4CB732}" srcOrd="0" destOrd="0" presId="urn:microsoft.com/office/officeart/2008/layout/VerticalCurvedList"/>
    <dgm:cxn modelId="{DA9EFB0C-2E91-4D14-B32C-1749EAE8F05C}" type="presParOf" srcId="{BBAD2954-B7AD-49F7-A40F-E134EE4CB732}" destId="{BA66634A-85DB-441E-BBCA-FAEBBED48BF6}" srcOrd="0" destOrd="0" presId="urn:microsoft.com/office/officeart/2008/layout/VerticalCurvedList"/>
    <dgm:cxn modelId="{07C660D6-86E0-464E-85F7-2B59D6F00ED7}" type="presParOf" srcId="{BBAD2954-B7AD-49F7-A40F-E134EE4CB732}" destId="{1ED59BEE-C9F0-4A61-8ED7-2A857BB190D0}" srcOrd="1" destOrd="0" presId="urn:microsoft.com/office/officeart/2008/layout/VerticalCurvedList"/>
    <dgm:cxn modelId="{ACBCBCA9-A9AE-4906-A36B-E0B924194197}" type="presParOf" srcId="{BBAD2954-B7AD-49F7-A40F-E134EE4CB732}" destId="{B0A622BB-39F5-4CE5-BD29-0F88AA96B046}" srcOrd="2" destOrd="0" presId="urn:microsoft.com/office/officeart/2008/layout/VerticalCurvedList"/>
    <dgm:cxn modelId="{826DA7FF-C927-4034-B255-10E946237030}" type="presParOf" srcId="{BBAD2954-B7AD-49F7-A40F-E134EE4CB732}" destId="{6D5AE7D0-5BD5-493E-8640-374D1A544982}" srcOrd="3" destOrd="0" presId="urn:microsoft.com/office/officeart/2008/layout/VerticalCurvedList"/>
    <dgm:cxn modelId="{B928E668-049F-4F2D-AEF3-2B563765E9B0}" type="presParOf" srcId="{407447E3-501E-4201-B30E-6048DD939210}" destId="{BE457E10-33E8-42A0-9713-D76938E86CFD}" srcOrd="1" destOrd="0" presId="urn:microsoft.com/office/officeart/2008/layout/VerticalCurvedList"/>
    <dgm:cxn modelId="{AE3C3ED5-3A06-4D1C-9042-D77B1042D75F}" type="presParOf" srcId="{407447E3-501E-4201-B30E-6048DD939210}" destId="{1C51EDD7-1DDB-4689-ABF0-9706E4F3664E}" srcOrd="2" destOrd="0" presId="urn:microsoft.com/office/officeart/2008/layout/VerticalCurvedList"/>
    <dgm:cxn modelId="{BC5FFD4A-C381-4212-A19A-3FB2BC8A7592}" type="presParOf" srcId="{1C51EDD7-1DDB-4689-ABF0-9706E4F3664E}" destId="{6C5A82F0-00FF-4927-B527-CDD68BFBF4DF}" srcOrd="0" destOrd="0" presId="urn:microsoft.com/office/officeart/2008/layout/VerticalCurvedList"/>
    <dgm:cxn modelId="{23AF9BE6-372C-4A05-8EFB-CAA2A51F5A81}" type="presParOf" srcId="{407447E3-501E-4201-B30E-6048DD939210}" destId="{C25DC35B-7C9F-4BC5-9E1E-34A465DB61B5}" srcOrd="3" destOrd="0" presId="urn:microsoft.com/office/officeart/2008/layout/VerticalCurvedList"/>
    <dgm:cxn modelId="{06FC061F-F7FD-425C-9B2B-0731A3BCAA38}" type="presParOf" srcId="{407447E3-501E-4201-B30E-6048DD939210}" destId="{94F0FA0B-FCF3-4A81-83BD-A7B1BBF8D641}" srcOrd="4" destOrd="0" presId="urn:microsoft.com/office/officeart/2008/layout/VerticalCurvedList"/>
    <dgm:cxn modelId="{6704984D-353A-494A-842C-EE009C6C9637}" type="presParOf" srcId="{94F0FA0B-FCF3-4A81-83BD-A7B1BBF8D641}" destId="{B14AF031-1400-419B-AC2D-66443919E95A}" srcOrd="0" destOrd="0" presId="urn:microsoft.com/office/officeart/2008/layout/VerticalCurvedList"/>
    <dgm:cxn modelId="{99ED52E8-193E-4B18-AA8A-6664476B1164}" type="presParOf" srcId="{407447E3-501E-4201-B30E-6048DD939210}" destId="{FF7C841B-8B50-42C9-94CB-1CB314F2A112}" srcOrd="5" destOrd="0" presId="urn:microsoft.com/office/officeart/2008/layout/VerticalCurvedList"/>
    <dgm:cxn modelId="{043D3CA0-0788-4351-93F2-207E049D5429}" type="presParOf" srcId="{407447E3-501E-4201-B30E-6048DD939210}" destId="{49690D87-8F69-4F79-8E4F-B8A2EFB11E92}" srcOrd="6" destOrd="0" presId="urn:microsoft.com/office/officeart/2008/layout/VerticalCurvedList"/>
    <dgm:cxn modelId="{6D9B4F4F-4AA6-4C96-B35F-20FF7311E701}" type="presParOf" srcId="{49690D87-8F69-4F79-8E4F-B8A2EFB11E92}" destId="{4EE0D6C8-CA6A-43E4-9407-CA2CC47DD254}" srcOrd="0" destOrd="0" presId="urn:microsoft.com/office/officeart/2008/layout/VerticalCurvedList"/>
    <dgm:cxn modelId="{CDE33B91-6E91-4A13-AE48-29CE7D6E2BB8}" type="presParOf" srcId="{407447E3-501E-4201-B30E-6048DD939210}" destId="{9755375B-49EB-4AE7-BA7C-6CE4F2241BCF}" srcOrd="7" destOrd="0" presId="urn:microsoft.com/office/officeart/2008/layout/VerticalCurvedList"/>
    <dgm:cxn modelId="{05B78575-250E-4EAB-80F6-1DA1A8D4B4B1}" type="presParOf" srcId="{407447E3-501E-4201-B30E-6048DD939210}" destId="{28255992-21BA-47CD-836F-786DEA86E7B8}" srcOrd="8" destOrd="0" presId="urn:microsoft.com/office/officeart/2008/layout/VerticalCurvedList"/>
    <dgm:cxn modelId="{BFB43CDB-B695-4BE4-BE2C-872A58371057}" type="presParOf" srcId="{28255992-21BA-47CD-836F-786DEA86E7B8}" destId="{A5248C30-0F15-4D97-B420-3D2F8B0929F8}"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2F185A-4096-4AAA-9741-B24A1F824043}" type="doc">
      <dgm:prSet loTypeId="urn:microsoft.com/office/officeart/2005/8/layout/list1" loCatId="list" qsTypeId="urn:microsoft.com/office/officeart/2005/8/quickstyle/simple3" qsCatId="simple" csTypeId="urn:microsoft.com/office/officeart/2005/8/colors/accent0_3" csCatId="mainScheme" phldr="1"/>
      <dgm:spPr/>
      <dgm:t>
        <a:bodyPr/>
        <a:lstStyle/>
        <a:p>
          <a:endParaRPr lang="en-US"/>
        </a:p>
      </dgm:t>
    </dgm:pt>
    <dgm:pt modelId="{5E6CB5BE-ED24-4148-A77B-908D28935448}">
      <dgm:prSet phldrT="[Text]" custT="1"/>
      <dgm:spPr/>
      <dgm:t>
        <a:bodyPr/>
        <a:lstStyle/>
        <a:p>
          <a:r>
            <a:rPr lang="en-US" sz="2800" dirty="0">
              <a:latin typeface="Times New Roman" panose="02020603050405020304" pitchFamily="18" charset="0"/>
              <a:cs typeface="Times New Roman" panose="02020603050405020304" pitchFamily="18" charset="0"/>
            </a:rPr>
            <a:t>Proper reward system</a:t>
          </a:r>
          <a:endParaRPr lang="en-US" sz="2800" dirty="0"/>
        </a:p>
      </dgm:t>
    </dgm:pt>
    <dgm:pt modelId="{8CFE9387-EE87-4298-BF87-70DDB862DDE4}" type="parTrans" cxnId="{FBCA59EA-5C3D-4B1E-B065-1C54567F65D4}">
      <dgm:prSet/>
      <dgm:spPr/>
      <dgm:t>
        <a:bodyPr/>
        <a:lstStyle/>
        <a:p>
          <a:endParaRPr lang="en-US"/>
        </a:p>
      </dgm:t>
    </dgm:pt>
    <dgm:pt modelId="{1C1E11E1-BBE5-45A8-8247-D9B176D4ADB3}" type="sibTrans" cxnId="{FBCA59EA-5C3D-4B1E-B065-1C54567F65D4}">
      <dgm:prSet/>
      <dgm:spPr/>
      <dgm:t>
        <a:bodyPr/>
        <a:lstStyle/>
        <a:p>
          <a:endParaRPr lang="en-US"/>
        </a:p>
      </dgm:t>
    </dgm:pt>
    <dgm:pt modelId="{3ADC2D52-2A0B-42C8-87BE-55262B4911C3}">
      <dgm:prSet phldrT="[Text]" custT="1"/>
      <dgm:spPr/>
      <dgm:t>
        <a:bodyPr/>
        <a:lstStyle/>
        <a:p>
          <a:r>
            <a:rPr lang="en-US" sz="2800" dirty="0">
              <a:latin typeface="Times New Roman" panose="02020603050405020304" pitchFamily="18" charset="0"/>
              <a:cs typeface="Times New Roman" panose="02020603050405020304" pitchFamily="18" charset="0"/>
            </a:rPr>
            <a:t>Share positive feedback</a:t>
          </a:r>
          <a:endParaRPr lang="en-US" sz="2800" dirty="0"/>
        </a:p>
      </dgm:t>
    </dgm:pt>
    <dgm:pt modelId="{36FF26A9-52A3-47F0-8C45-CEB4C1B290C5}" type="parTrans" cxnId="{C573368A-56BA-43CB-9157-8DFBD94E4108}">
      <dgm:prSet/>
      <dgm:spPr/>
      <dgm:t>
        <a:bodyPr/>
        <a:lstStyle/>
        <a:p>
          <a:endParaRPr lang="en-US"/>
        </a:p>
      </dgm:t>
    </dgm:pt>
    <dgm:pt modelId="{1F4DF4B8-7FDB-4E9A-82A3-FB8064010301}" type="sibTrans" cxnId="{C573368A-56BA-43CB-9157-8DFBD94E4108}">
      <dgm:prSet/>
      <dgm:spPr/>
      <dgm:t>
        <a:bodyPr/>
        <a:lstStyle/>
        <a:p>
          <a:endParaRPr lang="en-US"/>
        </a:p>
      </dgm:t>
    </dgm:pt>
    <dgm:pt modelId="{FB6F5550-8F2F-4012-8BCE-B98770E3E6B4}">
      <dgm:prSet phldrT="[Text]" custT="1"/>
      <dgm:spPr/>
      <dgm:t>
        <a:bodyPr/>
        <a:lstStyle/>
        <a:p>
          <a:r>
            <a:rPr lang="en-US" sz="2400" dirty="0">
              <a:latin typeface="Times New Roman" panose="02020603050405020304" pitchFamily="18" charset="0"/>
              <a:cs typeface="Times New Roman" panose="02020603050405020304" pitchFamily="18" charset="0"/>
            </a:rPr>
            <a:t>Be respectful, honest and supportive.</a:t>
          </a:r>
          <a:endParaRPr lang="en-US" sz="2400" dirty="0"/>
        </a:p>
      </dgm:t>
    </dgm:pt>
    <dgm:pt modelId="{DF67685E-7EFE-45A7-B330-38FDD4B2C6B9}" type="parTrans" cxnId="{EDF5BA6F-4102-4924-8E5D-BE48867F0334}">
      <dgm:prSet/>
      <dgm:spPr/>
      <dgm:t>
        <a:bodyPr/>
        <a:lstStyle/>
        <a:p>
          <a:endParaRPr lang="en-US"/>
        </a:p>
      </dgm:t>
    </dgm:pt>
    <dgm:pt modelId="{1974F3E0-44BA-4540-88B8-D3B81880EC79}" type="sibTrans" cxnId="{EDF5BA6F-4102-4924-8E5D-BE48867F0334}">
      <dgm:prSet/>
      <dgm:spPr/>
      <dgm:t>
        <a:bodyPr/>
        <a:lstStyle/>
        <a:p>
          <a:endParaRPr lang="en-US"/>
        </a:p>
      </dgm:t>
    </dgm:pt>
    <dgm:pt modelId="{2A4FB7BD-C6EE-4D2E-AAD3-DCD853717FFA}" type="pres">
      <dgm:prSet presAssocID="{A02F185A-4096-4AAA-9741-B24A1F824043}" presName="linear" presStyleCnt="0">
        <dgm:presLayoutVars>
          <dgm:dir/>
          <dgm:animLvl val="lvl"/>
          <dgm:resizeHandles val="exact"/>
        </dgm:presLayoutVars>
      </dgm:prSet>
      <dgm:spPr/>
    </dgm:pt>
    <dgm:pt modelId="{1DDB76C8-A487-46B3-9146-274E4ED4C3F1}" type="pres">
      <dgm:prSet presAssocID="{5E6CB5BE-ED24-4148-A77B-908D28935448}" presName="parentLin" presStyleCnt="0"/>
      <dgm:spPr/>
    </dgm:pt>
    <dgm:pt modelId="{1B45CA99-F691-487F-8813-E997879F55B9}" type="pres">
      <dgm:prSet presAssocID="{5E6CB5BE-ED24-4148-A77B-908D28935448}" presName="parentLeftMargin" presStyleLbl="node1" presStyleIdx="0" presStyleCnt="3"/>
      <dgm:spPr/>
    </dgm:pt>
    <dgm:pt modelId="{AC5C8CF6-B83D-4EDC-A5B0-7A55E668DD2F}" type="pres">
      <dgm:prSet presAssocID="{5E6CB5BE-ED24-4148-A77B-908D28935448}" presName="parentText" presStyleLbl="node1" presStyleIdx="0" presStyleCnt="3">
        <dgm:presLayoutVars>
          <dgm:chMax val="0"/>
          <dgm:bulletEnabled val="1"/>
        </dgm:presLayoutVars>
      </dgm:prSet>
      <dgm:spPr/>
    </dgm:pt>
    <dgm:pt modelId="{0D9CCD51-8215-4476-A1BC-902CCDC351C1}" type="pres">
      <dgm:prSet presAssocID="{5E6CB5BE-ED24-4148-A77B-908D28935448}" presName="negativeSpace" presStyleCnt="0"/>
      <dgm:spPr/>
    </dgm:pt>
    <dgm:pt modelId="{30DC679B-2243-48A9-B590-7DA9976227ED}" type="pres">
      <dgm:prSet presAssocID="{5E6CB5BE-ED24-4148-A77B-908D28935448}" presName="childText" presStyleLbl="conFgAcc1" presStyleIdx="0" presStyleCnt="3">
        <dgm:presLayoutVars>
          <dgm:bulletEnabled val="1"/>
        </dgm:presLayoutVars>
      </dgm:prSet>
      <dgm:spPr/>
    </dgm:pt>
    <dgm:pt modelId="{9933EC42-8DE7-4B9F-BDB2-BAD9174E9531}" type="pres">
      <dgm:prSet presAssocID="{1C1E11E1-BBE5-45A8-8247-D9B176D4ADB3}" presName="spaceBetweenRectangles" presStyleCnt="0"/>
      <dgm:spPr/>
    </dgm:pt>
    <dgm:pt modelId="{613D6063-1E46-4537-8086-CCDA0E65178E}" type="pres">
      <dgm:prSet presAssocID="{3ADC2D52-2A0B-42C8-87BE-55262B4911C3}" presName="parentLin" presStyleCnt="0"/>
      <dgm:spPr/>
    </dgm:pt>
    <dgm:pt modelId="{50228338-3B5A-497B-8DCA-3A3A76DCE055}" type="pres">
      <dgm:prSet presAssocID="{3ADC2D52-2A0B-42C8-87BE-55262B4911C3}" presName="parentLeftMargin" presStyleLbl="node1" presStyleIdx="0" presStyleCnt="3"/>
      <dgm:spPr/>
    </dgm:pt>
    <dgm:pt modelId="{6CE8FB21-6722-4F67-A3E4-F97E96D2277A}" type="pres">
      <dgm:prSet presAssocID="{3ADC2D52-2A0B-42C8-87BE-55262B4911C3}" presName="parentText" presStyleLbl="node1" presStyleIdx="1" presStyleCnt="3">
        <dgm:presLayoutVars>
          <dgm:chMax val="0"/>
          <dgm:bulletEnabled val="1"/>
        </dgm:presLayoutVars>
      </dgm:prSet>
      <dgm:spPr/>
    </dgm:pt>
    <dgm:pt modelId="{D54FCA08-C3FA-4982-BE38-0CFFB408AD4A}" type="pres">
      <dgm:prSet presAssocID="{3ADC2D52-2A0B-42C8-87BE-55262B4911C3}" presName="negativeSpace" presStyleCnt="0"/>
      <dgm:spPr/>
    </dgm:pt>
    <dgm:pt modelId="{A16CF0A3-CF57-4CA8-A8DF-BC093717E446}" type="pres">
      <dgm:prSet presAssocID="{3ADC2D52-2A0B-42C8-87BE-55262B4911C3}" presName="childText" presStyleLbl="conFgAcc1" presStyleIdx="1" presStyleCnt="3">
        <dgm:presLayoutVars>
          <dgm:bulletEnabled val="1"/>
        </dgm:presLayoutVars>
      </dgm:prSet>
      <dgm:spPr/>
    </dgm:pt>
    <dgm:pt modelId="{3F700358-E82E-4E59-BB8D-05424D61252E}" type="pres">
      <dgm:prSet presAssocID="{1F4DF4B8-7FDB-4E9A-82A3-FB8064010301}" presName="spaceBetweenRectangles" presStyleCnt="0"/>
      <dgm:spPr/>
    </dgm:pt>
    <dgm:pt modelId="{CD95A991-2F0C-4185-AA20-E36074A14D3C}" type="pres">
      <dgm:prSet presAssocID="{FB6F5550-8F2F-4012-8BCE-B98770E3E6B4}" presName="parentLin" presStyleCnt="0"/>
      <dgm:spPr/>
    </dgm:pt>
    <dgm:pt modelId="{98B7947C-2E98-45FC-9767-864C50CBFF3E}" type="pres">
      <dgm:prSet presAssocID="{FB6F5550-8F2F-4012-8BCE-B98770E3E6B4}" presName="parentLeftMargin" presStyleLbl="node1" presStyleIdx="1" presStyleCnt="3"/>
      <dgm:spPr/>
    </dgm:pt>
    <dgm:pt modelId="{F49977D0-0194-4B4B-A15F-B947B276C76F}" type="pres">
      <dgm:prSet presAssocID="{FB6F5550-8F2F-4012-8BCE-B98770E3E6B4}" presName="parentText" presStyleLbl="node1" presStyleIdx="2" presStyleCnt="3">
        <dgm:presLayoutVars>
          <dgm:chMax val="0"/>
          <dgm:bulletEnabled val="1"/>
        </dgm:presLayoutVars>
      </dgm:prSet>
      <dgm:spPr/>
    </dgm:pt>
    <dgm:pt modelId="{35118515-EB4D-4E6F-9DA6-0ECB0343A737}" type="pres">
      <dgm:prSet presAssocID="{FB6F5550-8F2F-4012-8BCE-B98770E3E6B4}" presName="negativeSpace" presStyleCnt="0"/>
      <dgm:spPr/>
    </dgm:pt>
    <dgm:pt modelId="{379874F9-20DA-424E-92F8-50C1950C5BE4}" type="pres">
      <dgm:prSet presAssocID="{FB6F5550-8F2F-4012-8BCE-B98770E3E6B4}" presName="childText" presStyleLbl="conFgAcc1" presStyleIdx="2" presStyleCnt="3">
        <dgm:presLayoutVars>
          <dgm:bulletEnabled val="1"/>
        </dgm:presLayoutVars>
      </dgm:prSet>
      <dgm:spPr/>
    </dgm:pt>
  </dgm:ptLst>
  <dgm:cxnLst>
    <dgm:cxn modelId="{8221300F-4238-4BCE-83EB-3578C0031111}" type="presOf" srcId="{3ADC2D52-2A0B-42C8-87BE-55262B4911C3}" destId="{50228338-3B5A-497B-8DCA-3A3A76DCE055}" srcOrd="0" destOrd="0" presId="urn:microsoft.com/office/officeart/2005/8/layout/list1"/>
    <dgm:cxn modelId="{89E5DB21-14B8-4E0A-9BDD-E79D7E85CE83}" type="presOf" srcId="{FB6F5550-8F2F-4012-8BCE-B98770E3E6B4}" destId="{F49977D0-0194-4B4B-A15F-B947B276C76F}" srcOrd="1" destOrd="0" presId="urn:microsoft.com/office/officeart/2005/8/layout/list1"/>
    <dgm:cxn modelId="{60F0A124-C014-453C-BC03-8C22BF6E07B2}" type="presOf" srcId="{5E6CB5BE-ED24-4148-A77B-908D28935448}" destId="{1B45CA99-F691-487F-8813-E997879F55B9}" srcOrd="0" destOrd="0" presId="urn:microsoft.com/office/officeart/2005/8/layout/list1"/>
    <dgm:cxn modelId="{B058AD2C-8203-4B64-BC48-9B248C563DBF}" type="presOf" srcId="{5E6CB5BE-ED24-4148-A77B-908D28935448}" destId="{AC5C8CF6-B83D-4EDC-A5B0-7A55E668DD2F}" srcOrd="1" destOrd="0" presId="urn:microsoft.com/office/officeart/2005/8/layout/list1"/>
    <dgm:cxn modelId="{807EFC36-3E5B-4645-8514-886C1E4FC069}" type="presOf" srcId="{A02F185A-4096-4AAA-9741-B24A1F824043}" destId="{2A4FB7BD-C6EE-4D2E-AAD3-DCD853717FFA}" srcOrd="0" destOrd="0" presId="urn:microsoft.com/office/officeart/2005/8/layout/list1"/>
    <dgm:cxn modelId="{D3D8D64E-6BB0-438F-99D0-9E7AA6FF009D}" type="presOf" srcId="{FB6F5550-8F2F-4012-8BCE-B98770E3E6B4}" destId="{98B7947C-2E98-45FC-9767-864C50CBFF3E}" srcOrd="0" destOrd="0" presId="urn:microsoft.com/office/officeart/2005/8/layout/list1"/>
    <dgm:cxn modelId="{EDF5BA6F-4102-4924-8E5D-BE48867F0334}" srcId="{A02F185A-4096-4AAA-9741-B24A1F824043}" destId="{FB6F5550-8F2F-4012-8BCE-B98770E3E6B4}" srcOrd="2" destOrd="0" parTransId="{DF67685E-7EFE-45A7-B330-38FDD4B2C6B9}" sibTransId="{1974F3E0-44BA-4540-88B8-D3B81880EC79}"/>
    <dgm:cxn modelId="{C573368A-56BA-43CB-9157-8DFBD94E4108}" srcId="{A02F185A-4096-4AAA-9741-B24A1F824043}" destId="{3ADC2D52-2A0B-42C8-87BE-55262B4911C3}" srcOrd="1" destOrd="0" parTransId="{36FF26A9-52A3-47F0-8C45-CEB4C1B290C5}" sibTransId="{1F4DF4B8-7FDB-4E9A-82A3-FB8064010301}"/>
    <dgm:cxn modelId="{DCDEBEBF-A99B-44DF-BE8D-0BF9049C2978}" type="presOf" srcId="{3ADC2D52-2A0B-42C8-87BE-55262B4911C3}" destId="{6CE8FB21-6722-4F67-A3E4-F97E96D2277A}" srcOrd="1" destOrd="0" presId="urn:microsoft.com/office/officeart/2005/8/layout/list1"/>
    <dgm:cxn modelId="{FBCA59EA-5C3D-4B1E-B065-1C54567F65D4}" srcId="{A02F185A-4096-4AAA-9741-B24A1F824043}" destId="{5E6CB5BE-ED24-4148-A77B-908D28935448}" srcOrd="0" destOrd="0" parTransId="{8CFE9387-EE87-4298-BF87-70DDB862DDE4}" sibTransId="{1C1E11E1-BBE5-45A8-8247-D9B176D4ADB3}"/>
    <dgm:cxn modelId="{83CBBBE6-42B1-4C31-A49A-D9C5CCCEEEEF}" type="presParOf" srcId="{2A4FB7BD-C6EE-4D2E-AAD3-DCD853717FFA}" destId="{1DDB76C8-A487-46B3-9146-274E4ED4C3F1}" srcOrd="0" destOrd="0" presId="urn:microsoft.com/office/officeart/2005/8/layout/list1"/>
    <dgm:cxn modelId="{9171802F-8F15-44F1-975E-08E4D6DA906A}" type="presParOf" srcId="{1DDB76C8-A487-46B3-9146-274E4ED4C3F1}" destId="{1B45CA99-F691-487F-8813-E997879F55B9}" srcOrd="0" destOrd="0" presId="urn:microsoft.com/office/officeart/2005/8/layout/list1"/>
    <dgm:cxn modelId="{DC50A676-0A60-4903-8566-3C87325E8C5D}" type="presParOf" srcId="{1DDB76C8-A487-46B3-9146-274E4ED4C3F1}" destId="{AC5C8CF6-B83D-4EDC-A5B0-7A55E668DD2F}" srcOrd="1" destOrd="0" presId="urn:microsoft.com/office/officeart/2005/8/layout/list1"/>
    <dgm:cxn modelId="{6523F6F7-FA5D-4F79-A41E-DD5D667EC9BF}" type="presParOf" srcId="{2A4FB7BD-C6EE-4D2E-AAD3-DCD853717FFA}" destId="{0D9CCD51-8215-4476-A1BC-902CCDC351C1}" srcOrd="1" destOrd="0" presId="urn:microsoft.com/office/officeart/2005/8/layout/list1"/>
    <dgm:cxn modelId="{4FFF969D-C2F6-46F4-AB7A-D6BC01EAC484}" type="presParOf" srcId="{2A4FB7BD-C6EE-4D2E-AAD3-DCD853717FFA}" destId="{30DC679B-2243-48A9-B590-7DA9976227ED}" srcOrd="2" destOrd="0" presId="urn:microsoft.com/office/officeart/2005/8/layout/list1"/>
    <dgm:cxn modelId="{2D7DA244-C3CA-49A1-B8EF-EE4D5B91FB2B}" type="presParOf" srcId="{2A4FB7BD-C6EE-4D2E-AAD3-DCD853717FFA}" destId="{9933EC42-8DE7-4B9F-BDB2-BAD9174E9531}" srcOrd="3" destOrd="0" presId="urn:microsoft.com/office/officeart/2005/8/layout/list1"/>
    <dgm:cxn modelId="{4067160C-5C19-4803-8A17-6E9EB0499A86}" type="presParOf" srcId="{2A4FB7BD-C6EE-4D2E-AAD3-DCD853717FFA}" destId="{613D6063-1E46-4537-8086-CCDA0E65178E}" srcOrd="4" destOrd="0" presId="urn:microsoft.com/office/officeart/2005/8/layout/list1"/>
    <dgm:cxn modelId="{1CA74875-C68F-4F33-AC11-2BDD32E60A7A}" type="presParOf" srcId="{613D6063-1E46-4537-8086-CCDA0E65178E}" destId="{50228338-3B5A-497B-8DCA-3A3A76DCE055}" srcOrd="0" destOrd="0" presId="urn:microsoft.com/office/officeart/2005/8/layout/list1"/>
    <dgm:cxn modelId="{E8CB9478-3AB8-4CD3-869F-BF0F01C498A5}" type="presParOf" srcId="{613D6063-1E46-4537-8086-CCDA0E65178E}" destId="{6CE8FB21-6722-4F67-A3E4-F97E96D2277A}" srcOrd="1" destOrd="0" presId="urn:microsoft.com/office/officeart/2005/8/layout/list1"/>
    <dgm:cxn modelId="{4906B5D6-787F-48B9-A671-A6205F9081FD}" type="presParOf" srcId="{2A4FB7BD-C6EE-4D2E-AAD3-DCD853717FFA}" destId="{D54FCA08-C3FA-4982-BE38-0CFFB408AD4A}" srcOrd="5" destOrd="0" presId="urn:microsoft.com/office/officeart/2005/8/layout/list1"/>
    <dgm:cxn modelId="{FECD23F9-CE77-42AA-834E-5E85388EBE15}" type="presParOf" srcId="{2A4FB7BD-C6EE-4D2E-AAD3-DCD853717FFA}" destId="{A16CF0A3-CF57-4CA8-A8DF-BC093717E446}" srcOrd="6" destOrd="0" presId="urn:microsoft.com/office/officeart/2005/8/layout/list1"/>
    <dgm:cxn modelId="{01328288-6CE4-48F6-9163-3F5418C3C801}" type="presParOf" srcId="{2A4FB7BD-C6EE-4D2E-AAD3-DCD853717FFA}" destId="{3F700358-E82E-4E59-BB8D-05424D61252E}" srcOrd="7" destOrd="0" presId="urn:microsoft.com/office/officeart/2005/8/layout/list1"/>
    <dgm:cxn modelId="{C6C58D0C-400C-4E39-A354-1594611267F3}" type="presParOf" srcId="{2A4FB7BD-C6EE-4D2E-AAD3-DCD853717FFA}" destId="{CD95A991-2F0C-4185-AA20-E36074A14D3C}" srcOrd="8" destOrd="0" presId="urn:microsoft.com/office/officeart/2005/8/layout/list1"/>
    <dgm:cxn modelId="{D8B4C1BE-37D3-4519-B6BB-1B6E5AECB092}" type="presParOf" srcId="{CD95A991-2F0C-4185-AA20-E36074A14D3C}" destId="{98B7947C-2E98-45FC-9767-864C50CBFF3E}" srcOrd="0" destOrd="0" presId="urn:microsoft.com/office/officeart/2005/8/layout/list1"/>
    <dgm:cxn modelId="{171FDA55-17B8-46A5-B119-055336DAACCE}" type="presParOf" srcId="{CD95A991-2F0C-4185-AA20-E36074A14D3C}" destId="{F49977D0-0194-4B4B-A15F-B947B276C76F}" srcOrd="1" destOrd="0" presId="urn:microsoft.com/office/officeart/2005/8/layout/list1"/>
    <dgm:cxn modelId="{FBD653F5-950B-4D5C-BDF0-4D8F90A30603}" type="presParOf" srcId="{2A4FB7BD-C6EE-4D2E-AAD3-DCD853717FFA}" destId="{35118515-EB4D-4E6F-9DA6-0ECB0343A737}" srcOrd="9" destOrd="0" presId="urn:microsoft.com/office/officeart/2005/8/layout/list1"/>
    <dgm:cxn modelId="{7173CCC0-161E-4957-B89C-3D3A880F0B8B}" type="presParOf" srcId="{2A4FB7BD-C6EE-4D2E-AAD3-DCD853717FFA}" destId="{379874F9-20DA-424E-92F8-50C1950C5BE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D52F1-5FD6-4465-BFD7-C4F7ADB25E88}">
      <dsp:nvSpPr>
        <dsp:cNvPr id="0" name=""/>
        <dsp:cNvSpPr/>
      </dsp:nvSpPr>
      <dsp:spPr>
        <a:xfrm>
          <a:off x="-2298500" y="-357283"/>
          <a:ext cx="2760402" cy="2760402"/>
        </a:xfrm>
        <a:prstGeom prst="blockArc">
          <a:avLst>
            <a:gd name="adj1" fmla="val 18900000"/>
            <a:gd name="adj2" fmla="val 2700000"/>
            <a:gd name="adj3" fmla="val 782"/>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AA60B9-B7FF-450D-A73F-84D031F04934}">
      <dsp:nvSpPr>
        <dsp:cNvPr id="0" name=""/>
        <dsp:cNvSpPr/>
      </dsp:nvSpPr>
      <dsp:spPr>
        <a:xfrm>
          <a:off x="376075" y="292267"/>
          <a:ext cx="5411765" cy="58445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63910" tIns="76200" rIns="76200" bIns="76200" numCol="1" spcCol="1270" anchor="ctr" anchorCtr="0">
          <a:noAutofit/>
        </a:bodyPr>
        <a:lstStyle/>
        <a:p>
          <a:pPr marL="0" lvl="0" indent="0" algn="l" defTabSz="1333500">
            <a:lnSpc>
              <a:spcPct val="90000"/>
            </a:lnSpc>
            <a:spcBef>
              <a:spcPct val="0"/>
            </a:spcBef>
            <a:spcAft>
              <a:spcPct val="35000"/>
            </a:spcAft>
            <a:buNone/>
          </a:pPr>
          <a:r>
            <a:rPr lang="en-US" sz="3000" kern="1200" dirty="0"/>
            <a:t>Hard HRM approach</a:t>
          </a:r>
        </a:p>
      </dsp:txBody>
      <dsp:txXfrm>
        <a:off x="376075" y="292267"/>
        <a:ext cx="5411765" cy="584454"/>
      </dsp:txXfrm>
    </dsp:sp>
    <dsp:sp modelId="{D457DEEB-6A68-4F94-BEED-483A5BCC1680}">
      <dsp:nvSpPr>
        <dsp:cNvPr id="0" name=""/>
        <dsp:cNvSpPr/>
      </dsp:nvSpPr>
      <dsp:spPr>
        <a:xfrm>
          <a:off x="10791" y="219211"/>
          <a:ext cx="730567" cy="730567"/>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E69C2871-DD46-4A2A-AEC3-3285DB4995D9}">
      <dsp:nvSpPr>
        <dsp:cNvPr id="0" name=""/>
        <dsp:cNvSpPr/>
      </dsp:nvSpPr>
      <dsp:spPr>
        <a:xfrm>
          <a:off x="386867" y="1185255"/>
          <a:ext cx="5411765" cy="58445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63910" tIns="76200" rIns="76200" bIns="76200" numCol="1" spcCol="1270" anchor="ctr" anchorCtr="0">
          <a:noAutofit/>
        </a:bodyPr>
        <a:lstStyle/>
        <a:p>
          <a:pPr marL="0" lvl="0" indent="0" algn="l" defTabSz="1333500">
            <a:lnSpc>
              <a:spcPct val="90000"/>
            </a:lnSpc>
            <a:spcBef>
              <a:spcPct val="0"/>
            </a:spcBef>
            <a:spcAft>
              <a:spcPct val="35000"/>
            </a:spcAft>
            <a:buNone/>
          </a:pPr>
          <a:r>
            <a:rPr lang="en-US" sz="3000" kern="1200" dirty="0"/>
            <a:t>Soft HRM approach</a:t>
          </a:r>
        </a:p>
      </dsp:txBody>
      <dsp:txXfrm>
        <a:off x="386867" y="1185255"/>
        <a:ext cx="5411765" cy="584454"/>
      </dsp:txXfrm>
    </dsp:sp>
    <dsp:sp modelId="{461CDB39-7686-4A42-9E44-AD05FC2D1FDE}">
      <dsp:nvSpPr>
        <dsp:cNvPr id="0" name=""/>
        <dsp:cNvSpPr/>
      </dsp:nvSpPr>
      <dsp:spPr>
        <a:xfrm>
          <a:off x="10791" y="1096056"/>
          <a:ext cx="730567" cy="730567"/>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59BEE-C9F0-4A61-8ED7-2A857BB190D0}">
      <dsp:nvSpPr>
        <dsp:cNvPr id="0" name=""/>
        <dsp:cNvSpPr/>
      </dsp:nvSpPr>
      <dsp:spPr>
        <a:xfrm>
          <a:off x="-3765280" y="-578369"/>
          <a:ext cx="4487958" cy="4487958"/>
        </a:xfrm>
        <a:prstGeom prst="blockArc">
          <a:avLst>
            <a:gd name="adj1" fmla="val 18900000"/>
            <a:gd name="adj2" fmla="val 2700000"/>
            <a:gd name="adj3" fmla="val 481"/>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E457E10-33E8-42A0-9713-D76938E86CFD}">
      <dsp:nvSpPr>
        <dsp:cNvPr id="0" name=""/>
        <dsp:cNvSpPr/>
      </dsp:nvSpPr>
      <dsp:spPr>
        <a:xfrm>
          <a:off x="378785" y="256104"/>
          <a:ext cx="5752899"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71120" rIns="71120" bIns="7112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Listen to the employee’s feedback</a:t>
          </a:r>
        </a:p>
      </dsp:txBody>
      <dsp:txXfrm>
        <a:off x="378785" y="256104"/>
        <a:ext cx="5752899" cy="512474"/>
      </dsp:txXfrm>
    </dsp:sp>
    <dsp:sp modelId="{6C5A82F0-00FF-4927-B527-CDD68BFBF4DF}">
      <dsp:nvSpPr>
        <dsp:cNvPr id="0" name=""/>
        <dsp:cNvSpPr/>
      </dsp:nvSpPr>
      <dsp:spPr>
        <a:xfrm>
          <a:off x="58488" y="192044"/>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C25DC35B-7C9F-4BC5-9E1E-34A465DB61B5}">
      <dsp:nvSpPr>
        <dsp:cNvPr id="0" name=""/>
        <dsp:cNvSpPr/>
      </dsp:nvSpPr>
      <dsp:spPr>
        <a:xfrm>
          <a:off x="672599" y="1024949"/>
          <a:ext cx="5459085"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71120" rIns="71120" bIns="7112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Support an inclusive culture</a:t>
          </a:r>
        </a:p>
      </dsp:txBody>
      <dsp:txXfrm>
        <a:off x="672599" y="1024949"/>
        <a:ext cx="5459085" cy="512474"/>
      </dsp:txXfrm>
    </dsp:sp>
    <dsp:sp modelId="{B14AF031-1400-419B-AC2D-66443919E95A}">
      <dsp:nvSpPr>
        <dsp:cNvPr id="0" name=""/>
        <dsp:cNvSpPr/>
      </dsp:nvSpPr>
      <dsp:spPr>
        <a:xfrm>
          <a:off x="352302" y="960890"/>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FF7C841B-8B50-42C9-94CB-1CB314F2A112}">
      <dsp:nvSpPr>
        <dsp:cNvPr id="0" name=""/>
        <dsp:cNvSpPr/>
      </dsp:nvSpPr>
      <dsp:spPr>
        <a:xfrm>
          <a:off x="672599" y="1793794"/>
          <a:ext cx="5459085"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Create employee growth opportunities</a:t>
          </a:r>
        </a:p>
      </dsp:txBody>
      <dsp:txXfrm>
        <a:off x="672599" y="1793794"/>
        <a:ext cx="5459085" cy="512474"/>
      </dsp:txXfrm>
    </dsp:sp>
    <dsp:sp modelId="{4EE0D6C8-CA6A-43E4-9407-CA2CC47DD254}">
      <dsp:nvSpPr>
        <dsp:cNvPr id="0" name=""/>
        <dsp:cNvSpPr/>
      </dsp:nvSpPr>
      <dsp:spPr>
        <a:xfrm>
          <a:off x="352302" y="1729735"/>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9755375B-49EB-4AE7-BA7C-6CE4F2241BCF}">
      <dsp:nvSpPr>
        <dsp:cNvPr id="0" name=""/>
        <dsp:cNvSpPr/>
      </dsp:nvSpPr>
      <dsp:spPr>
        <a:xfrm>
          <a:off x="378785" y="2562640"/>
          <a:ext cx="5752899" cy="512474"/>
        </a:xfrm>
        <a:prstGeom prst="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06777" tIns="71120" rIns="71120" bIns="71120" numCol="1" spcCol="1270" anchor="ctr" anchorCtr="0">
          <a:noAutofit/>
        </a:bodyPr>
        <a:lstStyle/>
        <a:p>
          <a:pPr marL="0" lvl="0" indent="0" algn="l" defTabSz="1244600">
            <a:lnSpc>
              <a:spcPct val="90000"/>
            </a:lnSpc>
            <a:spcBef>
              <a:spcPct val="0"/>
            </a:spcBef>
            <a:spcAft>
              <a:spcPct val="35000"/>
            </a:spcAft>
            <a:buFont typeface="Symbol" panose="05050102010706020507" pitchFamily="18" charset="2"/>
            <a:buNone/>
          </a:pPr>
          <a:r>
            <a:rPr lang="en-US" sz="2800" kern="1200" dirty="0">
              <a:latin typeface="Times New Roman" panose="02020603050405020304" pitchFamily="18" charset="0"/>
              <a:cs typeface="Times New Roman" panose="02020603050405020304" pitchFamily="18" charset="0"/>
            </a:rPr>
            <a:t>Prioritize work-life balance</a:t>
          </a:r>
          <a:r>
            <a:rPr lang="en-US" sz="3100" kern="1200" dirty="0"/>
            <a:t>.</a:t>
          </a:r>
        </a:p>
      </dsp:txBody>
      <dsp:txXfrm>
        <a:off x="378785" y="2562640"/>
        <a:ext cx="5752899" cy="512474"/>
      </dsp:txXfrm>
    </dsp:sp>
    <dsp:sp modelId="{A5248C30-0F15-4D97-B420-3D2F8B0929F8}">
      <dsp:nvSpPr>
        <dsp:cNvPr id="0" name=""/>
        <dsp:cNvSpPr/>
      </dsp:nvSpPr>
      <dsp:spPr>
        <a:xfrm>
          <a:off x="58488" y="2498580"/>
          <a:ext cx="640593" cy="640593"/>
        </a:xfrm>
        <a:prstGeom prst="ellipse">
          <a:avLst/>
        </a:prstGeom>
        <a:gradFill rotWithShape="0">
          <a:gsLst>
            <a:gs pos="0">
              <a:schemeClr val="lt2">
                <a:hueOff val="0"/>
                <a:satOff val="0"/>
                <a:lumOff val="0"/>
                <a:alphaOff val="0"/>
                <a:lumMod val="110000"/>
                <a:satMod val="105000"/>
                <a:tint val="67000"/>
              </a:schemeClr>
            </a:gs>
            <a:gs pos="50000">
              <a:schemeClr val="lt2">
                <a:hueOff val="0"/>
                <a:satOff val="0"/>
                <a:lumOff val="0"/>
                <a:alphaOff val="0"/>
                <a:lumMod val="105000"/>
                <a:satMod val="103000"/>
                <a:tint val="73000"/>
              </a:schemeClr>
            </a:gs>
            <a:gs pos="100000">
              <a:schemeClr val="lt2">
                <a:hueOff val="0"/>
                <a:satOff val="0"/>
                <a:lumOff val="0"/>
                <a:alphaOff val="0"/>
                <a:lumMod val="105000"/>
                <a:satMod val="109000"/>
                <a:tint val="81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C679B-2243-48A9-B590-7DA9976227ED}">
      <dsp:nvSpPr>
        <dsp:cNvPr id="0" name=""/>
        <dsp:cNvSpPr/>
      </dsp:nvSpPr>
      <dsp:spPr>
        <a:xfrm>
          <a:off x="0" y="410364"/>
          <a:ext cx="6744010" cy="6552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C5C8CF6-B83D-4EDC-A5B0-7A55E668DD2F}">
      <dsp:nvSpPr>
        <dsp:cNvPr id="0" name=""/>
        <dsp:cNvSpPr/>
      </dsp:nvSpPr>
      <dsp:spPr>
        <a:xfrm>
          <a:off x="337200" y="26604"/>
          <a:ext cx="4720807" cy="767520"/>
        </a:xfrm>
        <a:prstGeom prst="round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8435" tIns="0" rIns="17843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Proper reward system</a:t>
          </a:r>
          <a:endParaRPr lang="en-US" sz="2800" kern="1200" dirty="0"/>
        </a:p>
      </dsp:txBody>
      <dsp:txXfrm>
        <a:off x="374667" y="64071"/>
        <a:ext cx="4645873" cy="692586"/>
      </dsp:txXfrm>
    </dsp:sp>
    <dsp:sp modelId="{A16CF0A3-CF57-4CA8-A8DF-BC093717E446}">
      <dsp:nvSpPr>
        <dsp:cNvPr id="0" name=""/>
        <dsp:cNvSpPr/>
      </dsp:nvSpPr>
      <dsp:spPr>
        <a:xfrm>
          <a:off x="0" y="1589724"/>
          <a:ext cx="6744010" cy="6552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6CE8FB21-6722-4F67-A3E4-F97E96D2277A}">
      <dsp:nvSpPr>
        <dsp:cNvPr id="0" name=""/>
        <dsp:cNvSpPr/>
      </dsp:nvSpPr>
      <dsp:spPr>
        <a:xfrm>
          <a:off x="337200" y="1205965"/>
          <a:ext cx="4720807" cy="767520"/>
        </a:xfrm>
        <a:prstGeom prst="round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8435" tIns="0" rIns="178435" bIns="0" numCol="1" spcCol="1270" anchor="ctr"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Share positive feedback</a:t>
          </a:r>
          <a:endParaRPr lang="en-US" sz="2800" kern="1200" dirty="0"/>
        </a:p>
      </dsp:txBody>
      <dsp:txXfrm>
        <a:off x="374667" y="1243432"/>
        <a:ext cx="4645873" cy="692586"/>
      </dsp:txXfrm>
    </dsp:sp>
    <dsp:sp modelId="{379874F9-20DA-424E-92F8-50C1950C5BE4}">
      <dsp:nvSpPr>
        <dsp:cNvPr id="0" name=""/>
        <dsp:cNvSpPr/>
      </dsp:nvSpPr>
      <dsp:spPr>
        <a:xfrm>
          <a:off x="0" y="2769085"/>
          <a:ext cx="6744010" cy="655200"/>
        </a:xfrm>
        <a:prstGeom prst="rect">
          <a:avLst/>
        </a:prstGeom>
        <a:solidFill>
          <a:schemeClr val="lt2">
            <a:alpha val="90000"/>
            <a:hueOff val="0"/>
            <a:satOff val="0"/>
            <a:lumOff val="0"/>
            <a:alphaOff val="0"/>
          </a:schemeClr>
        </a:solidFill>
        <a:ln w="635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49977D0-0194-4B4B-A15F-B947B276C76F}">
      <dsp:nvSpPr>
        <dsp:cNvPr id="0" name=""/>
        <dsp:cNvSpPr/>
      </dsp:nvSpPr>
      <dsp:spPr>
        <a:xfrm>
          <a:off x="337200" y="2385325"/>
          <a:ext cx="4720807" cy="767520"/>
        </a:xfrm>
        <a:prstGeom prst="roundRect">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8435" tIns="0" rIns="17843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 respectful, honest and supportive.</a:t>
          </a:r>
          <a:endParaRPr lang="en-US" sz="2400" kern="1200" dirty="0"/>
        </a:p>
      </dsp:txBody>
      <dsp:txXfrm>
        <a:off x="374667" y="2422792"/>
        <a:ext cx="4645873" cy="692586"/>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35809-D7DE-4A86-9AD2-26127B0618FD}" type="datetimeFigureOut">
              <a:rPr lang="en-US" smtClean="0"/>
              <a:t>10/19/2022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BE07C-402B-423D-9FF8-403C9AC72F49}" type="slidenum">
              <a:rPr lang="en-US" smtClean="0"/>
              <a:t>‹#›</a:t>
            </a:fld>
            <a:endParaRPr lang="en-US"/>
          </a:p>
        </p:txBody>
      </p:sp>
    </p:spTree>
    <p:extLst>
      <p:ext uri="{BB962C8B-B14F-4D97-AF65-F5344CB8AC3E}">
        <p14:creationId xmlns:p14="http://schemas.microsoft.com/office/powerpoint/2010/main" val="741186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effectiveness of an organization is directly proportional to the efficiency and dedication of its employees. Therefore, effectively managing the needs and competencies of people within an organization is fundamental for sustaining reliable performance and maximizing employee longevity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(Boxall and Purcell, 2013)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with personnel management might impede a company's expansion over the long term. Retaining a departing worker is what is meant by "employee retention." People need to be challenged to excel at their employment and remain with a company for a significant amount of time. One of the most important skills small business managers may have is the ability to motivate and challenge their staff. A high-performing and expanding team is the result of careful personnel selection and competent leadership. The feelings and actions of a rejected worker can quickly escalate, putting the company's customers, products, employees, and bottom line in jeopardy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(McEvoy and Henderson, 2012)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report has given regarding Unilever, its human resource strategy, and the most effective strategy of it to address retention, motivation and engagement in organizations.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1</a:t>
            </a:fld>
            <a:endParaRPr lang="en-US"/>
          </a:p>
        </p:txBody>
      </p:sp>
    </p:spTree>
    <p:extLst>
      <p:ext uri="{BB962C8B-B14F-4D97-AF65-F5344CB8AC3E}">
        <p14:creationId xmlns:p14="http://schemas.microsoft.com/office/powerpoint/2010/main" val="2412115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Engaged employees contributes to the achievement of vision and mission of the organization  </a:t>
            </a:r>
          </a:p>
          <a:p>
            <a:pPr marL="285750" indent="-285750">
              <a:buFont typeface="Wingdings" panose="05000000000000000000" pitchFamily="2" charset="2"/>
              <a:buChar char="q"/>
            </a:pPr>
            <a:r>
              <a:rPr lang="en-US" sz="1200" dirty="0">
                <a:latin typeface="Times New Roman" panose="02020603050405020304" pitchFamily="18" charset="0"/>
                <a:cs typeface="Times New Roman" panose="02020603050405020304" pitchFamily="18" charset="0"/>
              </a:rPr>
              <a:t> Employee engagement has also contribution on employee retention </a:t>
            </a:r>
          </a:p>
          <a:p>
            <a:pPr marL="285750" indent="-285750">
              <a:buFont typeface="Wingdings" panose="05000000000000000000" pitchFamily="2" charset="2"/>
              <a:buChar char="q"/>
            </a:pPr>
            <a:r>
              <a:rPr lang="en-US" sz="1200">
                <a:latin typeface="Times New Roman" panose="02020603050405020304" pitchFamily="18" charset="0"/>
                <a:cs typeface="Times New Roman" panose="02020603050405020304" pitchFamily="18" charset="0"/>
              </a:rPr>
              <a:t> It increases innovation and organizational commitment which are necessary for the sustainable growth and development of the organization. </a:t>
            </a:r>
          </a:p>
          <a:p>
            <a:endParaRPr lang="en-GB"/>
          </a:p>
        </p:txBody>
      </p:sp>
      <p:sp>
        <p:nvSpPr>
          <p:cNvPr id="4" name="Slide Number Placeholder 3"/>
          <p:cNvSpPr>
            <a:spLocks noGrp="1"/>
          </p:cNvSpPr>
          <p:nvPr>
            <p:ph type="sldNum" sz="quarter" idx="10"/>
          </p:nvPr>
        </p:nvSpPr>
        <p:spPr/>
        <p:txBody>
          <a:bodyPr/>
          <a:lstStyle/>
          <a:p>
            <a:fld id="{800BE07C-402B-423D-9FF8-403C9AC72F49}" type="slidenum">
              <a:rPr lang="en-US" smtClean="0"/>
              <a:t>5</a:t>
            </a:fld>
            <a:endParaRPr lang="en-US"/>
          </a:p>
        </p:txBody>
      </p:sp>
    </p:spTree>
    <p:extLst>
      <p:ext uri="{BB962C8B-B14F-4D97-AF65-F5344CB8AC3E}">
        <p14:creationId xmlns:p14="http://schemas.microsoft.com/office/powerpoint/2010/main" val="3313394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HRM strategy-Unilever's HR policies are geared toward recruiting and retaining a talented workforce that can support the company's planned expansion. To take advantage of its expansion, the company makes sure that its most capable and experienced employees are on hand to steer the expansion. Unilever restructured the company, altered its recruitment techniques, reevaluated its approach to employee retention, altered its corporate culture, and provided intensive training to its employees so that they would have the skills necessary to contribute to the company's continued success (</a:t>
            </a:r>
            <a:r>
              <a:rPr lang="en-US" sz="1200" kern="1200" dirty="0" err="1">
                <a:solidFill>
                  <a:schemeClr val="tx1"/>
                </a:solidFill>
                <a:effectLst/>
                <a:latin typeface="+mn-lt"/>
                <a:ea typeface="+mn-ea"/>
                <a:cs typeface="+mn-cs"/>
              </a:rPr>
              <a:t>Juul</a:t>
            </a:r>
            <a:r>
              <a:rPr lang="en-US" sz="1200" kern="1200" dirty="0">
                <a:solidFill>
                  <a:schemeClr val="tx1"/>
                </a:solidFill>
                <a:effectLst/>
                <a:latin typeface="+mn-lt"/>
                <a:ea typeface="+mn-ea"/>
                <a:cs typeface="+mn-cs"/>
              </a:rPr>
              <a:t> Andersen and </a:t>
            </a:r>
            <a:r>
              <a:rPr lang="en-US" sz="1200" kern="1200" dirty="0" err="1">
                <a:solidFill>
                  <a:schemeClr val="tx1"/>
                </a:solidFill>
                <a:effectLst/>
                <a:latin typeface="+mn-lt"/>
                <a:ea typeface="+mn-ea"/>
                <a:cs typeface="+mn-cs"/>
              </a:rPr>
              <a:t>Minbaeva</a:t>
            </a:r>
            <a:r>
              <a:rPr lang="en-US" sz="1200" kern="1200" dirty="0">
                <a:solidFill>
                  <a:schemeClr val="tx1"/>
                </a:solidFill>
                <a:effectLst/>
                <a:latin typeface="+mn-lt"/>
                <a:ea typeface="+mn-ea"/>
                <a:cs typeface="+mn-cs"/>
              </a:rPr>
              <a:t>, 2013). Unilever's current hiring practices emphasize building a culturally diversified workforce that can service clients across borders and demographics. In addition, the organization does its best to alleviate the anxiety its employees feel about the unclear nature of their roles and the mission they are tasked with achieving</a:t>
            </a:r>
            <a:endParaRPr lang="en-US" dirty="0"/>
          </a:p>
        </p:txBody>
      </p:sp>
      <p:sp>
        <p:nvSpPr>
          <p:cNvPr id="4" name="Slide Number Placeholder 3"/>
          <p:cNvSpPr>
            <a:spLocks noGrp="1"/>
          </p:cNvSpPr>
          <p:nvPr>
            <p:ph type="sldNum" sz="quarter" idx="10"/>
          </p:nvPr>
        </p:nvSpPr>
        <p:spPr/>
        <p:txBody>
          <a:bodyPr/>
          <a:lstStyle/>
          <a:p>
            <a:fld id="{800BE07C-402B-423D-9FF8-403C9AC72F49}" type="slidenum">
              <a:rPr lang="en-US" smtClean="0"/>
              <a:t>6</a:t>
            </a:fld>
            <a:endParaRPr lang="en-US"/>
          </a:p>
        </p:txBody>
      </p:sp>
    </p:spTree>
    <p:extLst>
      <p:ext uri="{BB962C8B-B14F-4D97-AF65-F5344CB8AC3E}">
        <p14:creationId xmlns:p14="http://schemas.microsoft.com/office/powerpoint/2010/main" val="645178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Hard HRM approach-The Michigan School Model, a rigorous approach to HRM, places a premium on making effective use of personnel to realize the business's overarching goals. Management and employees in this setting view human beings not as unique but as interchangeable components of the industrial process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(Cook,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MacKenzie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Forde, 2016)</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Human resource management (HRM) is based on the company's stated goals and objectives, and HR policies are designed to complement the company's overarching strategic plan and policies. McGregor's X theory is the most well-known example of this strategy; in it, the author contends that human beings have an inherently evil character and that they will do everything in their power to avoid doing any work. Thus, the company needs to maintain strict control to get its work done.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Soft HRM approach- workers are seen as a resource rather than a commodity. It's a cutting-edge method of HR management that places a premium on letting workers follow their professional curiosities and hobbies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(Steve Smith, 2014)</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keep the business viable and to make sure that all workers are contributing their best work in an optimal setting, the Human Resources department at Unilever is always planning on the jobs that need to be filled.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Along with it, there are several human resource strategies that Unilever follows including safeguarding the welfare of the workforce. Picking and choosing the right employees. Teams that are both autonomous and productive. remuneration that is both reasonable and based on performance. Relevant skill development education. building a company culture based on equality and transparency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Impact of Human Resource Management Strategy on Human Resource Outsourcing, 2010)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Helping individuals who want or need it to find information quickly and readily. Keeping or retaining the best employees and motivating them to get their best in the workplace.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7</a:t>
            </a:fld>
            <a:endParaRPr lang="en-US"/>
          </a:p>
        </p:txBody>
      </p:sp>
    </p:spTree>
    <p:extLst>
      <p:ext uri="{BB962C8B-B14F-4D97-AF65-F5344CB8AC3E}">
        <p14:creationId xmlns:p14="http://schemas.microsoft.com/office/powerpoint/2010/main" val="3946284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To keep its top executives happy, Unilever offers competitive compensation and perks. Annually, the corporation compares the executives' base pay to both the internal salary structure and the salaries paid by comparable companies outside of the industry </a:t>
            </a:r>
            <a:r>
              <a:rPr lang="en-US" sz="1800" dirty="0">
                <a:solidFill>
                  <a:srgbClr val="000000"/>
                </a:solidFill>
                <a:effectLst/>
                <a:latin typeface="Times New Roman" panose="02020603050405020304" pitchFamily="18" charset="0"/>
                <a:ea typeface="Calibri" panose="020F0502020204030204" pitchFamily="34" charset="0"/>
              </a:rPr>
              <a:t>(Liao, 2011)</a:t>
            </a:r>
            <a:r>
              <a:rPr lang="en-US" sz="1800" dirty="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best ways to keep good employees around is to train them to listen attentively rather than merely hear, to be patient and not interrupt others, and to take turns talking. It helps employees to feel better and do better for the organization. To support an inclusive culture Unilever can train employees to listen actively rather than merely hear, to refrain from interrupting others, and to take turns speaking can go a long way toward retaining valuable staff members. Investment in employees is made when businesses adopt strategies and create initiatives proven to improve employee retention. The business continues to expand thanks to a carefully balanced set of aggressive measures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(Younge and Marx, 2015)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According to the state of the consumer goods market, Unilever adjusts the emphasis of its intensive growth initiatives. The continued success of Unilever's global operations is ensured by the company's mix of a general competitive strategy with intense growth initiatives. Unilever can create a culture to make a work-life balance then the employees will give more importance to the organization.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8</a:t>
            </a:fld>
            <a:endParaRPr lang="en-US"/>
          </a:p>
        </p:txBody>
      </p:sp>
    </p:spTree>
    <p:extLst>
      <p:ext uri="{BB962C8B-B14F-4D97-AF65-F5344CB8AC3E}">
        <p14:creationId xmlns:p14="http://schemas.microsoft.com/office/powerpoint/2010/main" val="182897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Here Unilever, a consumer products company, employs a total reward platform to educate and enthuse its 155,000 employees throughout the world about their compensation and benefits. The company's unique incentive system,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UFlexReward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provides the employer with information about the advantages preferred by its employees. People are motivated to grow and develop when they get constructive criticism. Here are three tips for giving constructive feedback to your staff. Unilever gives its employees positive feedback to make them motivated and always follows the norms that everyone will be respected and motivated in the organization. As well as it follows two ways to motivate employees including extrinsic and intrinsic motivation. Unilever has launched several campaigns around the world to bolster its HRM strategy and boost employee morale. For their "Winning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withIntegrity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week, Unilever celebrated with a global launch of their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SocialImpact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Hub," which is based on an intrinsic motivation strategy. Motivation at Unilever comes in the form of bonuses and raises for individuals who consistently provide above and beyond for the company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Schuckert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Kim,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Paek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Lee, 2018)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Unilever also uses positive discrimination to encourage both high- and low-performing workers to improve their performance to be eligible for bonuses and promotions.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10</a:t>
            </a:fld>
            <a:endParaRPr lang="en-US"/>
          </a:p>
        </p:txBody>
      </p:sp>
    </p:spTree>
    <p:extLst>
      <p:ext uri="{BB962C8B-B14F-4D97-AF65-F5344CB8AC3E}">
        <p14:creationId xmlns:p14="http://schemas.microsoft.com/office/powerpoint/2010/main" val="2139445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current HR strategy of Unilever is designed to provide the best possible service in light of the company's global ambitions. Diverse perspectives are necessary for effective global management. In addition, it places a premium on a global HR approach that may not work in all locations due to differences in factors such as culture, social conventions, and the political climate; the employment terms and culture in Japan, for instance, are vastly different from those in the United States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(Chanda and Shen, 2011)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makes it impossible for the corporation to keep potential employees in China or India.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management style is more kind than strict, and employees have a larger voice in company-wide decisions. As well as Unilever follow some best retention and motivation strategy to keep its employees in the company and to create a more comfortable culture in the organization it knows</a:t>
            </a:r>
            <a:r>
              <a:rPr lang="en-US" sz="1800" dirty="0">
                <a:solidFill>
                  <a:srgbClr val="1D2228"/>
                </a:solidFill>
                <a:effectLst/>
                <a:latin typeface="Times New Roman" panose="02020603050405020304" pitchFamily="18" charset="0"/>
                <a:ea typeface="Calibri" panose="020F0502020204030204" pitchFamily="34" charset="0"/>
                <a:cs typeface="Times New Roman" panose="02020603050405020304" pitchFamily="18" charset="0"/>
              </a:rPr>
              <a:t> its efficiency depends upon the effectiveness of its employees worldwide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00BE07C-402B-423D-9FF8-403C9AC72F49}" type="slidenum">
              <a:rPr lang="en-US" smtClean="0"/>
              <a:t>13</a:t>
            </a:fld>
            <a:endParaRPr lang="en-US"/>
          </a:p>
        </p:txBody>
      </p:sp>
    </p:spTree>
    <p:extLst>
      <p:ext uri="{BB962C8B-B14F-4D97-AF65-F5344CB8AC3E}">
        <p14:creationId xmlns:p14="http://schemas.microsoft.com/office/powerpoint/2010/main" val="3019134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23C1-4D9A-4316-65D8-FCD1F87479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7E4FB81-528B-F807-450C-F90A1A761D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80F0520-049A-5D6C-EE09-3468A2C44068}"/>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5" name="Footer Placeholder 4">
            <a:extLst>
              <a:ext uri="{FF2B5EF4-FFF2-40B4-BE49-F238E27FC236}">
                <a16:creationId xmlns:a16="http://schemas.microsoft.com/office/drawing/2014/main" id="{51743644-1C13-0885-3C30-056072A63B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8711F6-6B79-D2A5-950C-F2A877E73207}"/>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3648431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078DF-C79B-7C37-E547-F0CF2E0F77E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C4B9FB3-901F-6EB1-B1A4-138BE8EF71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AFF4E4-9048-9389-010B-A316019112B3}"/>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5" name="Footer Placeholder 4">
            <a:extLst>
              <a:ext uri="{FF2B5EF4-FFF2-40B4-BE49-F238E27FC236}">
                <a16:creationId xmlns:a16="http://schemas.microsoft.com/office/drawing/2014/main" id="{3E0058C0-3748-A777-DC1F-9CB689BE11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4980FC-0B03-FF12-DA06-E7571A67C24C}"/>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1111126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18F08-5D61-A4F6-27FC-2D29FEBE54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23E7AED-ED75-15E6-2A0E-6BE7D4631E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85C1C3-DCC3-6E04-3235-F426CBB6245E}"/>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5" name="Footer Placeholder 4">
            <a:extLst>
              <a:ext uri="{FF2B5EF4-FFF2-40B4-BE49-F238E27FC236}">
                <a16:creationId xmlns:a16="http://schemas.microsoft.com/office/drawing/2014/main" id="{108D5F88-53DE-81B5-D2B5-EF6EDF245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794DA7-679F-82F3-F623-503A346D8C53}"/>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1820296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85B0B-012C-094A-715D-CFAFFADAE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A1A69A8-91A9-3693-32F1-1E2D81006C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17C05BB-1E37-315E-46A0-5A329E1648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A9CE62-D078-0C92-176D-4A1CCDBE6782}"/>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6" name="Footer Placeholder 5">
            <a:extLst>
              <a:ext uri="{FF2B5EF4-FFF2-40B4-BE49-F238E27FC236}">
                <a16:creationId xmlns:a16="http://schemas.microsoft.com/office/drawing/2014/main" id="{E90C96A5-5121-D869-505D-17D861D29E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DFCF1F-0D55-F054-0570-8D821A4E65FC}"/>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58909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5D0D2-A57B-94B9-B843-2FEE3C05CF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65A660E-8B94-115A-9E99-E98EC588E8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34B202-6A84-E346-C668-B65CF9E42D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1A84DFE-6009-D425-AA93-29E08A5822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483A9F-32DD-9BB4-7B91-B34BC9B9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2CE41D-C4B8-27F4-8549-93EB7CC89020}"/>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8" name="Footer Placeholder 7">
            <a:extLst>
              <a:ext uri="{FF2B5EF4-FFF2-40B4-BE49-F238E27FC236}">
                <a16:creationId xmlns:a16="http://schemas.microsoft.com/office/drawing/2014/main" id="{23389CBB-909B-8D89-74C4-E991C9A819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0D631B4-7BAB-F117-182A-C475CE4C95E0}"/>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604946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5397-85C7-BB34-68E9-0266531D9FB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91D9620-B5B1-72DF-2A41-B11056CD4268}"/>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4" name="Footer Placeholder 3">
            <a:extLst>
              <a:ext uri="{FF2B5EF4-FFF2-40B4-BE49-F238E27FC236}">
                <a16:creationId xmlns:a16="http://schemas.microsoft.com/office/drawing/2014/main" id="{49AFBDA2-4955-9BCC-1F99-1F4BD53140F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16B778F-ABAD-4233-7EA4-D7BD1F041426}"/>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3868327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943B35-E4C7-1E8C-0E2F-861880B829B9}"/>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3" name="Footer Placeholder 2">
            <a:extLst>
              <a:ext uri="{FF2B5EF4-FFF2-40B4-BE49-F238E27FC236}">
                <a16:creationId xmlns:a16="http://schemas.microsoft.com/office/drawing/2014/main" id="{0080D164-150C-6F25-FAA3-5585B5098E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5242A2-84B7-CBF3-090C-492D3BC90D01}"/>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41165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A2815-67B3-693C-ABFC-E5CED7BC4C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DF5EF2-72A3-BB57-4A19-35ABB81B3B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95A0C2-6B3A-FB0B-2D83-23465E3051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2E6BC-B1A5-77CE-8E48-8F307AD06F6E}"/>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6" name="Footer Placeholder 5">
            <a:extLst>
              <a:ext uri="{FF2B5EF4-FFF2-40B4-BE49-F238E27FC236}">
                <a16:creationId xmlns:a16="http://schemas.microsoft.com/office/drawing/2014/main" id="{45C0C852-F08D-3BE8-A8C4-2494637C2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310128-E683-3D26-8B4C-4203A6762430}"/>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464886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AFD3B-4E3B-A1B1-08CB-01BD64083A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3C1E458-25D2-E5B5-2050-A2115BFEB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5934B7C-CA25-CF07-ECF1-56A784D084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338D55-3A32-26F0-E58A-0DD779DA6E72}"/>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6" name="Footer Placeholder 5">
            <a:extLst>
              <a:ext uri="{FF2B5EF4-FFF2-40B4-BE49-F238E27FC236}">
                <a16:creationId xmlns:a16="http://schemas.microsoft.com/office/drawing/2014/main" id="{6B956BB9-31E8-7934-9E24-2281A31AE4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22F05E-8417-FE48-A058-5555E214BAB8}"/>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1857786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59FE9-54D4-02E7-0203-8D4186669EC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5996899-86FE-1ED5-D3C2-0CF847F75C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6CA415-7DCA-3619-0026-6F4564E0C419}"/>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5" name="Footer Placeholder 4">
            <a:extLst>
              <a:ext uri="{FF2B5EF4-FFF2-40B4-BE49-F238E27FC236}">
                <a16:creationId xmlns:a16="http://schemas.microsoft.com/office/drawing/2014/main" id="{3851C171-DB31-B022-B113-5DAFB2B04A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2C337F-0A31-4235-7C15-84B7EA70380A}"/>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2374210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F902E5-A0EE-4446-4625-9A4DDEA2ED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92DF11-61D6-A624-9480-05FAF70EA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88A249-1EE4-59A3-1300-0D05789B1ABD}"/>
              </a:ext>
            </a:extLst>
          </p:cNvPr>
          <p:cNvSpPr>
            <a:spLocks noGrp="1"/>
          </p:cNvSpPr>
          <p:nvPr>
            <p:ph type="dt" sz="half" idx="10"/>
          </p:nvPr>
        </p:nvSpPr>
        <p:spPr/>
        <p:txBody>
          <a:bodyPr/>
          <a:lstStyle/>
          <a:p>
            <a:fld id="{E70A09CE-30A1-4ACF-975A-2D01068EC373}" type="datetimeFigureOut">
              <a:rPr lang="en-US" smtClean="0"/>
              <a:t>10/19/2022</a:t>
            </a:fld>
            <a:endParaRPr lang="en-US"/>
          </a:p>
        </p:txBody>
      </p:sp>
      <p:sp>
        <p:nvSpPr>
          <p:cNvPr id="5" name="Footer Placeholder 4">
            <a:extLst>
              <a:ext uri="{FF2B5EF4-FFF2-40B4-BE49-F238E27FC236}">
                <a16:creationId xmlns:a16="http://schemas.microsoft.com/office/drawing/2014/main" id="{F08EC3C7-C3A7-945F-AA7E-8BE0C83979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C9F48-C48D-2061-5733-7C4127E583F6}"/>
              </a:ext>
            </a:extLst>
          </p:cNvPr>
          <p:cNvSpPr>
            <a:spLocks noGrp="1"/>
          </p:cNvSpPr>
          <p:nvPr>
            <p:ph type="sldNum" sz="quarter" idx="12"/>
          </p:nvPr>
        </p:nvSpPr>
        <p:spPr/>
        <p:txBody>
          <a:bodyPr/>
          <a:lstStyle/>
          <a:p>
            <a:fld id="{80292E32-4EE2-4B01-9E69-6116CCAE52B6}" type="slidenum">
              <a:rPr lang="en-US" smtClean="0"/>
              <a:t>‹#›</a:t>
            </a:fld>
            <a:endParaRPr lang="en-US"/>
          </a:p>
        </p:txBody>
      </p:sp>
    </p:spTree>
    <p:extLst>
      <p:ext uri="{BB962C8B-B14F-4D97-AF65-F5344CB8AC3E}">
        <p14:creationId xmlns:p14="http://schemas.microsoft.com/office/powerpoint/2010/main" val="341616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504D92-FC6B-2815-E40B-BCFC1FD404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2FD5EE7-1F77-2B82-077D-0BFDB86C06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4C8502-A939-325D-E361-0675ED463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0A09CE-30A1-4ACF-975A-2D01068EC373}" type="datetimeFigureOut">
              <a:rPr lang="en-US" smtClean="0"/>
              <a:t>10/19/2022</a:t>
            </a:fld>
            <a:endParaRPr lang="en-US"/>
          </a:p>
        </p:txBody>
      </p:sp>
      <p:sp>
        <p:nvSpPr>
          <p:cNvPr id="5" name="Footer Placeholder 4">
            <a:extLst>
              <a:ext uri="{FF2B5EF4-FFF2-40B4-BE49-F238E27FC236}">
                <a16:creationId xmlns:a16="http://schemas.microsoft.com/office/drawing/2014/main" id="{94CF13C0-3E84-07EC-86F6-3559AF6334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55338B8-B180-B750-8620-242B2AF2BB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292E32-4EE2-4B01-9E69-6116CCAE52B6}" type="slidenum">
              <a:rPr lang="en-US" smtClean="0"/>
              <a:t>‹#›</a:t>
            </a:fld>
            <a:endParaRPr lang="en-US"/>
          </a:p>
        </p:txBody>
      </p:sp>
    </p:spTree>
    <p:extLst>
      <p:ext uri="{BB962C8B-B14F-4D97-AF65-F5344CB8AC3E}">
        <p14:creationId xmlns:p14="http://schemas.microsoft.com/office/powerpoint/2010/main" val="2816885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_Toc116512210"/><Relationship Id="rId3" Type="http://schemas.openxmlformats.org/officeDocument/2006/relationships/hyperlink" Target="#_Toc116512205"/><Relationship Id="rId7" Type="http://schemas.openxmlformats.org/officeDocument/2006/relationships/hyperlink" Target="#_Toc116512209"/><Relationship Id="rId2" Type="http://schemas.openxmlformats.org/officeDocument/2006/relationships/hyperlink" Target="#_Toc116512203"/><Relationship Id="rId1" Type="http://schemas.openxmlformats.org/officeDocument/2006/relationships/slideLayout" Target="../slideLayouts/slideLayout1.xml"/><Relationship Id="rId6" Type="http://schemas.openxmlformats.org/officeDocument/2006/relationships/hyperlink" Target="#_Toc116512208"/><Relationship Id="rId5" Type="http://schemas.openxmlformats.org/officeDocument/2006/relationships/hyperlink" Target="#_Toc116512207"/><Relationship Id="rId4" Type="http://schemas.openxmlformats.org/officeDocument/2006/relationships/hyperlink" Target="#_Toc116512206"/></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EE5CCDD-5C2F-4198-F6C4-8248F054901B}"/>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70F897-4294-7C5D-364C-0180C136CEA5}"/>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25B85671-5B51-E67B-B2C5-1E12FD96148C}"/>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C24FB60-6719-3C6F-BBAE-E33B23004689}"/>
              </a:ext>
            </a:extLst>
          </p:cNvPr>
          <p:cNvSpPr/>
          <p:nvPr/>
        </p:nvSpPr>
        <p:spPr>
          <a:xfrm>
            <a:off x="-188111" y="846545"/>
            <a:ext cx="9498459" cy="12658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latin typeface="Times New Roman" panose="02020603050405020304" pitchFamily="18" charset="0"/>
                <a:cs typeface="Times New Roman" panose="02020603050405020304" pitchFamily="18" charset="0"/>
              </a:rPr>
              <a:t>Human resource strategy in the workplace.</a:t>
            </a:r>
          </a:p>
        </p:txBody>
      </p:sp>
      <p:pic>
        <p:nvPicPr>
          <p:cNvPr id="3" name="Picture 2" descr="Diagram&#10;&#10;Description automatically generated">
            <a:extLst>
              <a:ext uri="{FF2B5EF4-FFF2-40B4-BE49-F238E27FC236}">
                <a16:creationId xmlns:a16="http://schemas.microsoft.com/office/drawing/2014/main" id="{6B0DD13D-F285-6BA4-EB0B-CEA3AECDA6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12629" y="2576758"/>
            <a:ext cx="3951791" cy="3951791"/>
          </a:xfrm>
          <a:prstGeom prst="rect">
            <a:avLst/>
          </a:prstGeom>
        </p:spPr>
      </p:pic>
      <p:sp>
        <p:nvSpPr>
          <p:cNvPr id="8" name="TextBox 7">
            <a:extLst>
              <a:ext uri="{FF2B5EF4-FFF2-40B4-BE49-F238E27FC236}">
                <a16:creationId xmlns:a16="http://schemas.microsoft.com/office/drawing/2014/main" id="{FA6E339A-B424-29CC-6957-6D38800F5974}"/>
              </a:ext>
            </a:extLst>
          </p:cNvPr>
          <p:cNvSpPr txBox="1"/>
          <p:nvPr/>
        </p:nvSpPr>
        <p:spPr>
          <a:xfrm>
            <a:off x="627580" y="2576758"/>
            <a:ext cx="4206240" cy="2031325"/>
          </a:xfrm>
          <a:prstGeom prst="rect">
            <a:avLst/>
          </a:prstGeom>
          <a:noFill/>
        </p:spPr>
        <p:txBody>
          <a:bodyPr wrap="square" rtlCol="0">
            <a:spAutoFit/>
          </a:bodyPr>
          <a:lstStyle/>
          <a:p>
            <a:r>
              <a:rPr lang="en-US" dirty="0"/>
              <a:t>Student name : Elena Oprea</a:t>
            </a:r>
          </a:p>
          <a:p>
            <a:r>
              <a:rPr lang="en-US" dirty="0"/>
              <a:t>Student ID: 2024786</a:t>
            </a:r>
          </a:p>
          <a:p>
            <a:r>
              <a:rPr lang="en-US" dirty="0" err="1"/>
              <a:t>Assignement</a:t>
            </a:r>
            <a:r>
              <a:rPr lang="en-US" dirty="0"/>
              <a:t> title:  Individual Presentation</a:t>
            </a:r>
          </a:p>
          <a:p>
            <a:r>
              <a:rPr lang="en-US" dirty="0"/>
              <a:t>Lecturer name: Dr </a:t>
            </a:r>
            <a:r>
              <a:rPr lang="en-US" dirty="0" err="1"/>
              <a:t>Uju</a:t>
            </a:r>
            <a:r>
              <a:rPr lang="en-US" dirty="0"/>
              <a:t> Ugochukwu</a:t>
            </a:r>
          </a:p>
          <a:p>
            <a:r>
              <a:rPr lang="en-US" dirty="0"/>
              <a:t>Module name/code: Managing people LCBB5004</a:t>
            </a:r>
          </a:p>
          <a:p>
            <a:r>
              <a:rPr lang="en-US" dirty="0"/>
              <a:t> </a:t>
            </a:r>
          </a:p>
        </p:txBody>
      </p:sp>
    </p:spTree>
    <p:extLst>
      <p:ext uri="{BB962C8B-B14F-4D97-AF65-F5344CB8AC3E}">
        <p14:creationId xmlns:p14="http://schemas.microsoft.com/office/powerpoint/2010/main" val="968414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C2A30D-555D-54E1-8D04-CBAB7642A001}"/>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The effectiveness of an organization is directly proportional to the efficiency and dedication of its employees. Therefore, effectively managing the needs and competencies of people within an organization is fundamental for sustaining reliable performance and maximizing employee longevity </a:t>
            </a: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(Boxall and Purcell, 2013)</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Problems with personnel management might impede a company's expansion over the long term. Retaining a departing worker is what is meant by "employee retention." People need to be challenged to excel at their employment and remain with a company for a significant amount of time. One of the most important skills small business managers may have is the ability to motivate and challenge their staff. </a:t>
            </a:r>
            <a:endParaRPr lang="en-US" dirty="0"/>
          </a:p>
          <a:p>
            <a:endParaRPr lang="en-US" dirty="0"/>
          </a:p>
        </p:txBody>
      </p:sp>
      <p:sp>
        <p:nvSpPr>
          <p:cNvPr id="4" name="TextBox 3">
            <a:extLst>
              <a:ext uri="{FF2B5EF4-FFF2-40B4-BE49-F238E27FC236}">
                <a16:creationId xmlns:a16="http://schemas.microsoft.com/office/drawing/2014/main" id="{3B9C3814-7D84-20E6-34C5-C5E34C57B39D}"/>
              </a:ext>
            </a:extLst>
          </p:cNvPr>
          <p:cNvSpPr txBox="1"/>
          <p:nvPr/>
        </p:nvSpPr>
        <p:spPr>
          <a:xfrm>
            <a:off x="3259015" y="563806"/>
            <a:ext cx="5673969" cy="523220"/>
          </a:xfrm>
          <a:prstGeom prst="rect">
            <a:avLst/>
          </a:prstGeom>
          <a:noFill/>
        </p:spPr>
        <p:txBody>
          <a:bodyPr wrap="square" rtlCol="0">
            <a:spAutoFit/>
          </a:bodyPr>
          <a:lstStyle/>
          <a:p>
            <a:r>
              <a:rPr lang="en-US" sz="2800" b="1" dirty="0">
                <a:latin typeface="Times New Roman" panose="02020603050405020304" pitchFamily="18" charset="0"/>
                <a:ea typeface="Calibri" panose="020F0502020204030204" pitchFamily="34" charset="0"/>
                <a:cs typeface="Times New Roman" panose="02020603050405020304" pitchFamily="18" charset="0"/>
              </a:rPr>
              <a:t>E</a:t>
            </a:r>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ffectiveness of an Organization </a:t>
            </a:r>
            <a:endParaRPr lang="en-US" sz="2800" b="1" dirty="0"/>
          </a:p>
        </p:txBody>
      </p:sp>
    </p:spTree>
    <p:extLst>
      <p:ext uri="{BB962C8B-B14F-4D97-AF65-F5344CB8AC3E}">
        <p14:creationId xmlns:p14="http://schemas.microsoft.com/office/powerpoint/2010/main" val="4231189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2D7486-7890-17A0-CB2C-0967B0D5C961}"/>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E7CD54A4-7042-2A93-0985-73C25166D096}"/>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Rectangle 3">
            <a:extLst>
              <a:ext uri="{FF2B5EF4-FFF2-40B4-BE49-F238E27FC236}">
                <a16:creationId xmlns:a16="http://schemas.microsoft.com/office/drawing/2014/main" id="{F8B23915-DD9D-AC1F-0272-EB8DD264F4A2}"/>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42D8DD-8583-E177-7E11-9824A70F87DD}"/>
              </a:ext>
            </a:extLst>
          </p:cNvPr>
          <p:cNvSpPr/>
          <p:nvPr/>
        </p:nvSpPr>
        <p:spPr>
          <a:xfrm>
            <a:off x="836341" y="1304693"/>
            <a:ext cx="10728079" cy="50626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b="0" i="0" u="none" strike="noStrike" cap="none" normalizeH="0" baseline="0" dirty="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Contents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Introduction.</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solidFill>
                  <a:schemeClr val="tx1"/>
                </a:solidFill>
                <a:latin typeface="Arial" panose="020B0604020202020204" pitchFamily="34" charset="0"/>
                <a:ea typeface="Calibri" panose="020F0502020204030204" pitchFamily="34" charset="0"/>
                <a:cs typeface="Times New Roman" panose="02020603050405020304" pitchFamily="18" charset="0"/>
              </a:rPr>
              <a:t>Human resource management strategies of Unilever</a:t>
            </a: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altLang="en-US" sz="2400" dirty="0">
                <a:solidFill>
                  <a:schemeClr val="tx1"/>
                </a:solidFill>
                <a:latin typeface="Arial" panose="020B0604020202020204" pitchFamily="34" charset="0"/>
                <a:ea typeface="Calibri" panose="020F0502020204030204" pitchFamily="34" charset="0"/>
                <a:cs typeface="Times New Roman" panose="02020603050405020304" pitchFamily="18" charset="0"/>
              </a:rPr>
              <a:t>Employees engagement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Hard HRM approach</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Soft HRM approach</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Employee retention strategy of Unilever.</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Strategy to motivate employees.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Conclusion</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References</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34299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2E59491-1DB8-3443-454F-629F5E7E0104}"/>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9D38E126-4BF0-8A20-C183-DCAB63A567B8}"/>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6C7B840-1A1D-6DEF-1FA5-783FAE68BB92}"/>
              </a:ext>
            </a:extLst>
          </p:cNvPr>
          <p:cNvSpPr/>
          <p:nvPr/>
        </p:nvSpPr>
        <p:spPr>
          <a:xfrm>
            <a:off x="100362" y="832207"/>
            <a:ext cx="5315415" cy="11820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solidFill>
                  <a:schemeClr val="tx1"/>
                </a:solidFill>
                <a:latin typeface="Times New Roman" panose="02020603050405020304" pitchFamily="18" charset="0"/>
                <a:cs typeface="Times New Roman" panose="02020603050405020304" pitchFamily="18" charset="0"/>
              </a:rPr>
              <a:t>Introduction</a:t>
            </a:r>
          </a:p>
        </p:txBody>
      </p:sp>
      <p:sp>
        <p:nvSpPr>
          <p:cNvPr id="8" name="Rectangle 7">
            <a:extLst>
              <a:ext uri="{FF2B5EF4-FFF2-40B4-BE49-F238E27FC236}">
                <a16:creationId xmlns:a16="http://schemas.microsoft.com/office/drawing/2014/main" id="{8A1A4EE2-C84A-E403-6309-31D1CAA63422}"/>
              </a:ext>
            </a:extLst>
          </p:cNvPr>
          <p:cNvSpPr/>
          <p:nvPr/>
        </p:nvSpPr>
        <p:spPr>
          <a:xfrm>
            <a:off x="892098" y="1515686"/>
            <a:ext cx="8643114" cy="196261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tx1"/>
                </a:solidFill>
                <a:effectLst/>
                <a:latin typeface="Times New Roman" panose="02020603050405020304" pitchFamily="18" charset="0"/>
                <a:ea typeface="Calibri" panose="020F0502020204030204" pitchFamily="34" charset="0"/>
              </a:rPr>
              <a:t>The effectiveness of an organization is directly proportional to the efficiency and dedication of its employees. The slide has provided regarding:- </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3CB026D-89F4-C4BE-5009-2568B8C5F3D5}"/>
              </a:ext>
            </a:extLst>
          </p:cNvPr>
          <p:cNvSpPr/>
          <p:nvPr/>
        </p:nvSpPr>
        <p:spPr>
          <a:xfrm>
            <a:off x="892098" y="2939225"/>
            <a:ext cx="8257938" cy="293922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Human resource management strategies at Unilever:</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Employees engagement</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Employee retention strategy.</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Strategy to motivate employees</a:t>
            </a:r>
          </a:p>
        </p:txBody>
      </p:sp>
    </p:spTree>
    <p:extLst>
      <p:ext uri="{BB962C8B-B14F-4D97-AF65-F5344CB8AC3E}">
        <p14:creationId xmlns:p14="http://schemas.microsoft.com/office/powerpoint/2010/main" val="912998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2E59491-1DB8-3443-454F-629F5E7E0104}"/>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9D38E126-4BF0-8A20-C183-DCAB63A567B8}"/>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6C7B840-1A1D-6DEF-1FA5-783FAE68BB92}"/>
              </a:ext>
            </a:extLst>
          </p:cNvPr>
          <p:cNvSpPr/>
          <p:nvPr/>
        </p:nvSpPr>
        <p:spPr>
          <a:xfrm>
            <a:off x="100362" y="832207"/>
            <a:ext cx="5315415" cy="11820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dirty="0">
                <a:solidFill>
                  <a:schemeClr val="tx1"/>
                </a:solidFill>
                <a:latin typeface="Times New Roman" panose="02020603050405020304" pitchFamily="18" charset="0"/>
                <a:cs typeface="Times New Roman" panose="02020603050405020304" pitchFamily="18" charset="0"/>
              </a:rPr>
              <a:t>Engagement </a:t>
            </a:r>
          </a:p>
        </p:txBody>
      </p:sp>
      <p:sp>
        <p:nvSpPr>
          <p:cNvPr id="8" name="Rectangle 7">
            <a:extLst>
              <a:ext uri="{FF2B5EF4-FFF2-40B4-BE49-F238E27FC236}">
                <a16:creationId xmlns:a16="http://schemas.microsoft.com/office/drawing/2014/main" id="{8A1A4EE2-C84A-E403-6309-31D1CAA63422}"/>
              </a:ext>
            </a:extLst>
          </p:cNvPr>
          <p:cNvSpPr/>
          <p:nvPr/>
        </p:nvSpPr>
        <p:spPr>
          <a:xfrm>
            <a:off x="892098" y="1515686"/>
            <a:ext cx="8643114" cy="196261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tx1"/>
                </a:solidFill>
                <a:effectLst/>
                <a:latin typeface="Times New Roman" panose="02020603050405020304" pitchFamily="18" charset="0"/>
                <a:ea typeface="Calibri" panose="020F0502020204030204" pitchFamily="34" charset="0"/>
              </a:rPr>
              <a:t>Employee engagement can be defined by the level of devotion of the employees towards their jobs. Engaged employees focus much on their job roles and duties. </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3CB026D-89F4-C4BE-5009-2568B8C5F3D5}"/>
              </a:ext>
            </a:extLst>
          </p:cNvPr>
          <p:cNvSpPr/>
          <p:nvPr/>
        </p:nvSpPr>
        <p:spPr>
          <a:xfrm>
            <a:off x="892098" y="2939225"/>
            <a:ext cx="8257938" cy="293922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Engaged employees contributes to the achievement of vision and mission of the organization  </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 Employee engagement has also contribution on employee retention </a:t>
            </a:r>
          </a:p>
          <a:p>
            <a:pPr marL="285750" indent="-285750">
              <a:buFont typeface="Wingdings" panose="05000000000000000000" pitchFamily="2" charset="2"/>
              <a:buChar char="q"/>
            </a:pPr>
            <a:r>
              <a:rPr lang="en-US" sz="2400" dirty="0">
                <a:latin typeface="Times New Roman" panose="02020603050405020304" pitchFamily="18" charset="0"/>
                <a:cs typeface="Times New Roman" panose="02020603050405020304" pitchFamily="18" charset="0"/>
              </a:rPr>
              <a:t> It increases innovation and organizational commitment which are necessary for the sustainable growth and development of the organization. </a:t>
            </a:r>
          </a:p>
        </p:txBody>
      </p:sp>
    </p:spTree>
    <p:extLst>
      <p:ext uri="{BB962C8B-B14F-4D97-AF65-F5344CB8AC3E}">
        <p14:creationId xmlns:p14="http://schemas.microsoft.com/office/powerpoint/2010/main" val="1669653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2E59491-1DB8-3443-454F-629F5E7E0104}"/>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9D38E126-4BF0-8A20-C183-DCAB63A567B8}"/>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222598" y="1091821"/>
            <a:ext cx="10008924" cy="19516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Some of the Human resource  strategies at Unilever.</a:t>
            </a:r>
          </a:p>
        </p:txBody>
      </p:sp>
      <p:sp>
        <p:nvSpPr>
          <p:cNvPr id="9" name="Rectangle 8"/>
          <p:cNvSpPr/>
          <p:nvPr/>
        </p:nvSpPr>
        <p:spPr>
          <a:xfrm>
            <a:off x="523391" y="2067636"/>
            <a:ext cx="9084633" cy="34119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Recruiting and retaining a talented workforce.</a:t>
            </a:r>
          </a:p>
          <a:p>
            <a:pPr marL="285750" indent="-28575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Collecting  culturally diversified </a:t>
            </a:r>
            <a:r>
              <a:rPr lang="en-US" sz="2400">
                <a:solidFill>
                  <a:schemeClr val="tx1"/>
                </a:solidFill>
                <a:latin typeface="Times New Roman" panose="02020603050405020304" pitchFamily="18" charset="0"/>
                <a:cs typeface="Times New Roman" panose="02020603050405020304" pitchFamily="18" charset="0"/>
              </a:rPr>
              <a:t>workforce .</a:t>
            </a:r>
            <a:endParaRPr lang="en-US" sz="2400" dirty="0">
              <a:solidFill>
                <a:schemeClr val="tx1"/>
              </a:solidFill>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Providing intensive training to its employees.</a:t>
            </a:r>
          </a:p>
        </p:txBody>
      </p:sp>
    </p:spTree>
    <p:extLst>
      <p:ext uri="{BB962C8B-B14F-4D97-AF65-F5344CB8AC3E}">
        <p14:creationId xmlns:p14="http://schemas.microsoft.com/office/powerpoint/2010/main" val="2697346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A2A684-1F67-22E6-C324-ECC6F5B2DBEC}"/>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36A8233-85A2-E208-CAD3-7899C949A326}"/>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19037A8C-9625-65A8-4659-AF9CD02C5DD1}"/>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FB433C-9ACF-56E6-27EE-51678828510B}"/>
              </a:ext>
            </a:extLst>
          </p:cNvPr>
          <p:cNvSpPr/>
          <p:nvPr/>
        </p:nvSpPr>
        <p:spPr>
          <a:xfrm>
            <a:off x="713679" y="1349298"/>
            <a:ext cx="5497550" cy="981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Human resource  strategies at Unilever.</a:t>
            </a:r>
          </a:p>
        </p:txBody>
      </p:sp>
      <p:graphicFrame>
        <p:nvGraphicFramePr>
          <p:cNvPr id="13" name="Diagram 12">
            <a:extLst>
              <a:ext uri="{FF2B5EF4-FFF2-40B4-BE49-F238E27FC236}">
                <a16:creationId xmlns:a16="http://schemas.microsoft.com/office/drawing/2014/main" id="{0D78AE9B-6487-1715-CFDF-79213F2A82A4}"/>
              </a:ext>
            </a:extLst>
          </p:cNvPr>
          <p:cNvGraphicFramePr/>
          <p:nvPr>
            <p:extLst>
              <p:ext uri="{D42A27DB-BD31-4B8C-83A1-F6EECF244321}">
                <p14:modId xmlns:p14="http://schemas.microsoft.com/office/powerpoint/2010/main" val="2031339393"/>
              </p:ext>
            </p:extLst>
          </p:nvPr>
        </p:nvGraphicFramePr>
        <p:xfrm>
          <a:off x="713679" y="2693433"/>
          <a:ext cx="5798633" cy="2045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13">
            <a:extLst>
              <a:ext uri="{FF2B5EF4-FFF2-40B4-BE49-F238E27FC236}">
                <a16:creationId xmlns:a16="http://schemas.microsoft.com/office/drawing/2014/main" id="{96E41C21-B1DB-B976-62CF-BBE457E2C3E5}"/>
              </a:ext>
            </a:extLst>
          </p:cNvPr>
          <p:cNvSpPr/>
          <p:nvPr/>
        </p:nvSpPr>
        <p:spPr>
          <a:xfrm>
            <a:off x="7069580" y="2302727"/>
            <a:ext cx="4414734" cy="225254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Times New Roman" panose="02020603050405020304" pitchFamily="18" charset="0"/>
                <a:cs typeface="Times New Roman" panose="02020603050405020304" pitchFamily="18" charset="0"/>
              </a:rPr>
              <a:t>Hard  HRM approach-it is </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 rigorous approach to HRM, that places a premium on making effective use of personnel to realize the business's overarching goals.</a:t>
            </a: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5666FF01-3EC4-ECBA-B212-2BDCACF78FF9}"/>
              </a:ext>
            </a:extLst>
          </p:cNvPr>
          <p:cNvSpPr/>
          <p:nvPr/>
        </p:nvSpPr>
        <p:spPr>
          <a:xfrm>
            <a:off x="7069580" y="3139068"/>
            <a:ext cx="5082386" cy="24867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Times New Roman" panose="02020603050405020304" pitchFamily="18" charset="0"/>
                <a:cs typeface="Times New Roman" panose="02020603050405020304" pitchFamily="18" charset="0"/>
              </a:rPr>
              <a:t>Soft HRM approach-</a:t>
            </a:r>
            <a:r>
              <a:rPr lang="en-US"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It's a cutting-edge method of HR management that places a premium on letting workers follow their professional curiosities and hobbies.</a:t>
            </a: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227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4F5A29-388E-CD32-1EAE-85D79973333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C8DE15D-EB44-AF8E-C0C2-A58449608370}"/>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B26398F9-5835-E626-EB7A-FF08EE631BBC}"/>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F22E7CA-2F4A-453B-68B1-F16743F5CBFE}"/>
              </a:ext>
            </a:extLst>
          </p:cNvPr>
          <p:cNvSpPr/>
          <p:nvPr/>
        </p:nvSpPr>
        <p:spPr>
          <a:xfrm>
            <a:off x="627580" y="1360449"/>
            <a:ext cx="8181883" cy="11931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Times New Roman" panose="02020603050405020304" pitchFamily="18" charset="0"/>
                <a:cs typeface="Times New Roman" panose="02020603050405020304" pitchFamily="18" charset="0"/>
              </a:rPr>
              <a:t>Employee retention Strategy at Unilever.</a:t>
            </a:r>
          </a:p>
        </p:txBody>
      </p:sp>
      <p:graphicFrame>
        <p:nvGraphicFramePr>
          <p:cNvPr id="8" name="Diagram 7">
            <a:extLst>
              <a:ext uri="{FF2B5EF4-FFF2-40B4-BE49-F238E27FC236}">
                <a16:creationId xmlns:a16="http://schemas.microsoft.com/office/drawing/2014/main" id="{F194DCE3-1005-702F-7605-A16965AA6B51}"/>
              </a:ext>
            </a:extLst>
          </p:cNvPr>
          <p:cNvGraphicFramePr/>
          <p:nvPr>
            <p:extLst>
              <p:ext uri="{D42A27DB-BD31-4B8C-83A1-F6EECF244321}">
                <p14:modId xmlns:p14="http://schemas.microsoft.com/office/powerpoint/2010/main" val="802189079"/>
              </p:ext>
            </p:extLst>
          </p:nvPr>
        </p:nvGraphicFramePr>
        <p:xfrm>
          <a:off x="1452137" y="2553629"/>
          <a:ext cx="6175298" cy="3331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2008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C8DE15D-EB44-AF8E-C0C2-A58449608370}"/>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B26398F9-5835-E626-EB7A-FF08EE631BBC}"/>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0" y="832207"/>
            <a:ext cx="9908275" cy="21699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latin typeface="Times New Roman" panose="02020603050405020304" pitchFamily="18" charset="0"/>
                <a:cs typeface="Times New Roman" panose="02020603050405020304" pitchFamily="18" charset="0"/>
              </a:rPr>
              <a:t>Some of the retention strategy of Unilever</a:t>
            </a:r>
          </a:p>
        </p:txBody>
      </p:sp>
      <p:sp>
        <p:nvSpPr>
          <p:cNvPr id="8" name="Rectangle 7"/>
          <p:cNvSpPr/>
          <p:nvPr/>
        </p:nvSpPr>
        <p:spPr>
          <a:xfrm>
            <a:off x="1064525" y="2715904"/>
            <a:ext cx="8352430" cy="35211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numCol="2" rtlCol="0" anchor="ctr"/>
          <a:lstStyle/>
          <a:p>
            <a:pPr marL="285750" indent="-285750">
              <a:lnSpc>
                <a:spcPct val="150000"/>
              </a:lnSpc>
              <a:buFont typeface="Wingdings" panose="05000000000000000000" pitchFamily="2" charset="2"/>
              <a:buChar char="q"/>
            </a:pPr>
            <a:r>
              <a:rPr lang="en-US" dirty="0">
                <a:solidFill>
                  <a:schemeClr val="tx1"/>
                </a:solidFill>
              </a:rPr>
              <a:t>Offers competitive compensation and perks.</a:t>
            </a:r>
          </a:p>
          <a:p>
            <a:pPr marL="285750" indent="-285750">
              <a:lnSpc>
                <a:spcPct val="150000"/>
              </a:lnSpc>
              <a:buFont typeface="Wingdings" panose="05000000000000000000" pitchFamily="2" charset="2"/>
              <a:buChar char="q"/>
            </a:pPr>
            <a:r>
              <a:rPr lang="en-US" dirty="0">
                <a:solidFill>
                  <a:schemeClr val="tx1"/>
                </a:solidFill>
                <a:latin typeface="Times New Roman" panose="02020603050405020304" pitchFamily="18" charset="0"/>
                <a:cs typeface="Times New Roman" panose="02020603050405020304" pitchFamily="18" charset="0"/>
              </a:rPr>
              <a:t>Provide bonuses which are worth about 200% of their base income.</a:t>
            </a:r>
          </a:p>
          <a:p>
            <a:pPr marL="285750" indent="-285750">
              <a:lnSpc>
                <a:spcPct val="150000"/>
              </a:lnSpc>
              <a:buFont typeface="Wingdings" panose="05000000000000000000" pitchFamily="2" charset="2"/>
              <a:buChar char="q"/>
            </a:pPr>
            <a:r>
              <a:rPr lang="en-US" dirty="0">
                <a:solidFill>
                  <a:schemeClr val="tx1"/>
                </a:solidFill>
                <a:latin typeface="Times New Roman" panose="02020603050405020304" pitchFamily="18" charset="0"/>
                <a:cs typeface="Times New Roman" panose="02020603050405020304" pitchFamily="18" charset="0"/>
              </a:rPr>
              <a:t>Give opportunities to take participation in long term incentive programs.</a:t>
            </a:r>
          </a:p>
          <a:p>
            <a:pPr marL="285750" indent="-285750">
              <a:lnSpc>
                <a:spcPct val="150000"/>
              </a:lnSpc>
              <a:buFont typeface="Wingdings" panose="05000000000000000000" pitchFamily="2" charset="2"/>
              <a:buChar char="q"/>
            </a:pPr>
            <a:r>
              <a:rPr lang="en-US" dirty="0">
                <a:solidFill>
                  <a:schemeClr val="tx1"/>
                </a:solidFill>
                <a:latin typeface="Times New Roman" panose="02020603050405020304" pitchFamily="18" charset="0"/>
                <a:cs typeface="Times New Roman" panose="02020603050405020304" pitchFamily="18" charset="0"/>
              </a:rPr>
              <a:t>Provide proper pension to the executives.</a:t>
            </a:r>
          </a:p>
          <a:p>
            <a:pPr algn="ct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6287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0F395A-EFAC-B92A-26A2-C539968FEE97}"/>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974F356-593C-368E-56F1-824B91A9432B}"/>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E89BFC2B-0065-9CC5-3290-F7E87EA419AA}"/>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6EB23594-DCEF-1895-ECBA-C29CB7F8E3D1}"/>
              </a:ext>
            </a:extLst>
          </p:cNvPr>
          <p:cNvSpPr/>
          <p:nvPr/>
        </p:nvSpPr>
        <p:spPr>
          <a:xfrm>
            <a:off x="-654810" y="832207"/>
            <a:ext cx="9196644" cy="14608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latin typeface="Times New Roman" panose="02020603050405020304" pitchFamily="18" charset="0"/>
                <a:cs typeface="Times New Roman" panose="02020603050405020304" pitchFamily="18" charset="0"/>
              </a:rPr>
              <a:t>Strategy to motivate employees.</a:t>
            </a:r>
          </a:p>
        </p:txBody>
      </p:sp>
      <p:graphicFrame>
        <p:nvGraphicFramePr>
          <p:cNvPr id="8" name="Diagram 7">
            <a:extLst>
              <a:ext uri="{FF2B5EF4-FFF2-40B4-BE49-F238E27FC236}">
                <a16:creationId xmlns:a16="http://schemas.microsoft.com/office/drawing/2014/main" id="{96C8FCB0-6A0C-473A-8AA6-A347F393A80C}"/>
              </a:ext>
            </a:extLst>
          </p:cNvPr>
          <p:cNvGraphicFramePr/>
          <p:nvPr>
            <p:extLst>
              <p:ext uri="{D42A27DB-BD31-4B8C-83A1-F6EECF244321}">
                <p14:modId xmlns:p14="http://schemas.microsoft.com/office/powerpoint/2010/main" val="780736830"/>
              </p:ext>
            </p:extLst>
          </p:nvPr>
        </p:nvGraphicFramePr>
        <p:xfrm>
          <a:off x="571507" y="2293017"/>
          <a:ext cx="6744010" cy="3450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E090A11F-7293-357D-ACDF-F6756C21701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414206" y="2835292"/>
            <a:ext cx="4364998" cy="2729167"/>
          </a:xfrm>
          <a:prstGeom prst="rect">
            <a:avLst/>
          </a:prstGeom>
        </p:spPr>
      </p:pic>
    </p:spTree>
    <p:extLst>
      <p:ext uri="{BB962C8B-B14F-4D97-AF65-F5344CB8AC3E}">
        <p14:creationId xmlns:p14="http://schemas.microsoft.com/office/powerpoint/2010/main" val="2315770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974F356-593C-368E-56F1-824B91A9432B}"/>
              </a:ext>
            </a:extLst>
          </p:cNvPr>
          <p:cNvSpPr/>
          <p:nvPr/>
        </p:nvSpPr>
        <p:spPr>
          <a:xfrm>
            <a:off x="1743157" y="3342012"/>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4" name="Rectangle 3">
            <a:extLst>
              <a:ext uri="{FF2B5EF4-FFF2-40B4-BE49-F238E27FC236}">
                <a16:creationId xmlns:a16="http://schemas.microsoft.com/office/drawing/2014/main" id="{E89BFC2B-0065-9CC5-3290-F7E87EA419AA}"/>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368489" y="924672"/>
            <a:ext cx="8939284" cy="1583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dirty="0">
                <a:solidFill>
                  <a:schemeClr val="tx1"/>
                </a:solidFill>
                <a:latin typeface="Times New Roman" panose="02020603050405020304" pitchFamily="18" charset="0"/>
                <a:cs typeface="Times New Roman" panose="02020603050405020304" pitchFamily="18" charset="0"/>
              </a:rPr>
              <a:t>Some of the motivation strategy of Unilever</a:t>
            </a:r>
          </a:p>
        </p:txBody>
      </p:sp>
      <p:sp>
        <p:nvSpPr>
          <p:cNvPr id="6" name="Rectangle 5"/>
          <p:cNvSpPr/>
          <p:nvPr/>
        </p:nvSpPr>
        <p:spPr>
          <a:xfrm>
            <a:off x="504967" y="1716242"/>
            <a:ext cx="8420669" cy="3384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Provide facilities to educate and enthuse its employees.</a:t>
            </a:r>
          </a:p>
          <a:p>
            <a:pPr marL="285750" indent="-285750">
              <a:lnSpc>
                <a:spcPct val="150000"/>
              </a:lnSpc>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Give a constructive criticism to its employees.</a:t>
            </a:r>
          </a:p>
          <a:p>
            <a:pPr marL="285750" indent="-285750">
              <a:lnSpc>
                <a:spcPct val="150000"/>
              </a:lnSpc>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Launch campaigns to bolster its strategy.</a:t>
            </a:r>
          </a:p>
          <a:p>
            <a:pPr marL="285750" indent="-285750">
              <a:lnSpc>
                <a:spcPct val="150000"/>
              </a:lnSpc>
              <a:buFont typeface="Wingdings" panose="05000000000000000000" pitchFamily="2" charset="2"/>
              <a:buChar char="§"/>
            </a:pPr>
            <a:r>
              <a:rPr lang="en-US" sz="2000" dirty="0">
                <a:solidFill>
                  <a:schemeClr val="tx1"/>
                </a:solidFill>
                <a:latin typeface="Times New Roman" panose="02020603050405020304" pitchFamily="18" charset="0"/>
                <a:cs typeface="Times New Roman" panose="02020603050405020304" pitchFamily="18" charset="0"/>
              </a:rPr>
              <a:t>Initiate social impact Hub.</a:t>
            </a:r>
          </a:p>
        </p:txBody>
      </p:sp>
      <p:sp>
        <p:nvSpPr>
          <p:cNvPr id="7" name="Rectangle 6">
            <a:extLst>
              <a:ext uri="{FF2B5EF4-FFF2-40B4-BE49-F238E27FC236}">
                <a16:creationId xmlns:a16="http://schemas.microsoft.com/office/drawing/2014/main" id="{5974F356-593C-368E-56F1-824B91A9432B}"/>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D8308338-2277-6F6F-EED7-DEB8E5710D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2624" y="3066011"/>
            <a:ext cx="5259376" cy="3511989"/>
          </a:xfrm>
          <a:prstGeom prst="rect">
            <a:avLst/>
          </a:prstGeom>
        </p:spPr>
      </p:pic>
    </p:spTree>
    <p:extLst>
      <p:ext uri="{BB962C8B-B14F-4D97-AF65-F5344CB8AC3E}">
        <p14:creationId xmlns:p14="http://schemas.microsoft.com/office/powerpoint/2010/main" val="24760728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D195C5-F3CD-A5C3-246B-412D60BAB91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974F356-593C-368E-56F1-824B91A9432B}"/>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7" name="Rectangle 6">
            <a:extLst>
              <a:ext uri="{FF2B5EF4-FFF2-40B4-BE49-F238E27FC236}">
                <a16:creationId xmlns:a16="http://schemas.microsoft.com/office/drawing/2014/main" id="{E89BFC2B-0065-9CC5-3290-F7E87EA419AA}"/>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924672"/>
            <a:ext cx="8843749" cy="173326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Times New Roman" panose="02020603050405020304" pitchFamily="18" charset="0"/>
                <a:cs typeface="Times New Roman" panose="02020603050405020304" pitchFamily="18" charset="0"/>
              </a:rPr>
              <a:t>Unilever follows two ways to motivate employees</a:t>
            </a:r>
          </a:p>
        </p:txBody>
      </p:sp>
      <p:sp>
        <p:nvSpPr>
          <p:cNvPr id="9" name="Rectangle 8"/>
          <p:cNvSpPr/>
          <p:nvPr/>
        </p:nvSpPr>
        <p:spPr>
          <a:xfrm>
            <a:off x="504967" y="2384982"/>
            <a:ext cx="6660107" cy="27875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Extrinsic motivation</a:t>
            </a:r>
          </a:p>
          <a:p>
            <a:pPr marL="285750" indent="-285750">
              <a:lnSpc>
                <a:spcPct val="150000"/>
              </a:lnSpc>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Intrinsic motivation</a:t>
            </a:r>
          </a:p>
        </p:txBody>
      </p:sp>
      <p:pic>
        <p:nvPicPr>
          <p:cNvPr id="5" name="Picture 4" descr="A person in a hard hat looking at a tablet&#10;&#10;Description automatically generated with low confidence">
            <a:extLst>
              <a:ext uri="{FF2B5EF4-FFF2-40B4-BE49-F238E27FC236}">
                <a16:creationId xmlns:a16="http://schemas.microsoft.com/office/drawing/2014/main" id="{3F1D9116-7222-FEAF-9957-43B9CB1F1C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9499" y="2392871"/>
            <a:ext cx="6418067" cy="3614385"/>
          </a:xfrm>
          <a:prstGeom prst="rect">
            <a:avLst/>
          </a:prstGeom>
        </p:spPr>
      </p:pic>
    </p:spTree>
    <p:extLst>
      <p:ext uri="{BB962C8B-B14F-4D97-AF65-F5344CB8AC3E}">
        <p14:creationId xmlns:p14="http://schemas.microsoft.com/office/powerpoint/2010/main" val="3307539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B284D6-D8CF-1BF7-79FF-668C3A800352}"/>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39C3CD9-A9B7-826E-4B4F-3802433F7E84}"/>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CC37D845-3B4B-D59D-9088-98968844331D}"/>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9056057-14D8-B10B-50E0-655C048BBFB1}"/>
              </a:ext>
            </a:extLst>
          </p:cNvPr>
          <p:cNvSpPr/>
          <p:nvPr/>
        </p:nvSpPr>
        <p:spPr>
          <a:xfrm>
            <a:off x="1404135" y="832207"/>
            <a:ext cx="8051181" cy="16057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latin typeface="Times New Roman" panose="02020603050405020304" pitchFamily="18" charset="0"/>
                <a:cs typeface="Times New Roman" panose="02020603050405020304" pitchFamily="18" charset="0"/>
              </a:rPr>
              <a:t>Conclusion</a:t>
            </a:r>
          </a:p>
        </p:txBody>
      </p:sp>
      <p:sp>
        <p:nvSpPr>
          <p:cNvPr id="8" name="Rectangle 7">
            <a:extLst>
              <a:ext uri="{FF2B5EF4-FFF2-40B4-BE49-F238E27FC236}">
                <a16:creationId xmlns:a16="http://schemas.microsoft.com/office/drawing/2014/main" id="{5142D99A-937B-CEF1-F7F1-C3885F14F2BF}"/>
              </a:ext>
            </a:extLst>
          </p:cNvPr>
          <p:cNvSpPr/>
          <p:nvPr/>
        </p:nvSpPr>
        <p:spPr>
          <a:xfrm flipH="1">
            <a:off x="1231268" y="1756881"/>
            <a:ext cx="9556597" cy="35878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a:solidFill>
                  <a:schemeClr val="tx1"/>
                </a:solidFill>
                <a:effectLst/>
                <a:latin typeface="Times New Roman" panose="02020603050405020304" pitchFamily="18" charset="0"/>
                <a:ea typeface="Calibri" panose="020F0502020204030204" pitchFamily="34" charset="0"/>
              </a:rPr>
              <a:t>The current HR strategy of Unilever is designed to provide the best possible service in light of the company's global ambitions. Diverse perspectives are necessary for effective global management. In addition, it places a premium on a global HR approach that may not work in all locations due to differences in factors such as culture, social conventions, and the political climate</a:t>
            </a:r>
            <a:endParaRPr lang="en-US" sz="2400" dirty="0">
              <a:solidFill>
                <a:schemeClr val="tx1"/>
              </a:solidFill>
            </a:endParaRPr>
          </a:p>
        </p:txBody>
      </p:sp>
    </p:spTree>
    <p:extLst>
      <p:ext uri="{BB962C8B-B14F-4D97-AF65-F5344CB8AC3E}">
        <p14:creationId xmlns:p14="http://schemas.microsoft.com/office/powerpoint/2010/main" val="1140367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2604EB-D2C6-866C-32CF-AE0FDA9CDC0C}"/>
              </a:ext>
            </a:extLst>
          </p:cNvPr>
          <p:cNvSpPr/>
          <p:nvPr/>
        </p:nvSpPr>
        <p:spPr>
          <a:xfrm>
            <a:off x="0" y="0"/>
            <a:ext cx="12192000" cy="832207"/>
          </a:xfrm>
          <a:prstGeom prst="rect">
            <a:avLst/>
          </a:prstGeom>
          <a:solidFill>
            <a:schemeClr val="tx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04E97671-FB98-5837-D292-19A62EACE866}"/>
              </a:ext>
            </a:extLst>
          </p:cNvPr>
          <p:cNvSpPr/>
          <p:nvPr/>
        </p:nvSpPr>
        <p:spPr>
          <a:xfrm>
            <a:off x="10423133" y="0"/>
            <a:ext cx="364732" cy="92467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6" name="Rectangle 5">
            <a:extLst>
              <a:ext uri="{FF2B5EF4-FFF2-40B4-BE49-F238E27FC236}">
                <a16:creationId xmlns:a16="http://schemas.microsoft.com/office/drawing/2014/main" id="{6ABA28DF-EED2-8AFD-1684-3B442B457030}"/>
              </a:ext>
            </a:extLst>
          </p:cNvPr>
          <p:cNvSpPr/>
          <p:nvPr/>
        </p:nvSpPr>
        <p:spPr>
          <a:xfrm>
            <a:off x="11307566" y="-1"/>
            <a:ext cx="256854" cy="9246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674F0DB-040D-53C6-68C1-6BF33FA057C1}"/>
              </a:ext>
            </a:extLst>
          </p:cNvPr>
          <p:cNvSpPr/>
          <p:nvPr/>
        </p:nvSpPr>
        <p:spPr>
          <a:xfrm>
            <a:off x="92322" y="1014761"/>
            <a:ext cx="3531825" cy="1326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a:solidFill>
                  <a:schemeClr val="tx1"/>
                </a:solidFill>
                <a:latin typeface="Times New Roman" panose="02020603050405020304" pitchFamily="18" charset="0"/>
                <a:cs typeface="Times New Roman" panose="02020603050405020304" pitchFamily="18" charset="0"/>
              </a:rPr>
              <a:t>References</a:t>
            </a: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5D53F467-AEFB-E0EF-3917-A05196016488}"/>
              </a:ext>
            </a:extLst>
          </p:cNvPr>
          <p:cNvSpPr/>
          <p:nvPr/>
        </p:nvSpPr>
        <p:spPr>
          <a:xfrm>
            <a:off x="827048" y="2129884"/>
            <a:ext cx="10537903" cy="42263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Boxall, P. and Purcell, J., 2013.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Strategy and human resource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Bruce, 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Pepitone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2012.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Motivating employees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Maidenhead: McGraw-Hill Professional.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Buller, P. and McEvoy, G., 2012. Strategy, human resource management and performance: Sharpening line of sight.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Review</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22(1), pp.43-56.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Cook, H.,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MacKenzie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and Forde, C., 2016. HRM and performance: the vulnerability of soft HRM practices during recession and retrenchment.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Journal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26(4), pp.557-571.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Juul Andersen, T.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Minbaeva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2013. The Role of Human Resource Management in Strategy Making.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52(5), pp.809-827.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Pak, J. and Chung, G., 2013. "Top Management Commitment to HRM, Visibilities, and HRM Gap: A Qualitative Approach."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Academy of Management Proceedings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2013(1), p.15181.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Schuckert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Kim, 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Paek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Lee, G., 2018. Motivate to innovate.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30(2), pp.776-796.</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3728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E368235-221B-90B7-92DA-BCED593E4E50}"/>
              </a:ext>
            </a:extLst>
          </p:cNvPr>
          <p:cNvSpPr txBox="1"/>
          <p:nvPr/>
        </p:nvSpPr>
        <p:spPr>
          <a:xfrm>
            <a:off x="6590662" y="426783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a:solidFill>
                  <a:schemeClr val="tx2"/>
                </a:solidFill>
                <a:latin typeface="+mj-lt"/>
                <a:ea typeface="+mj-ea"/>
                <a:cs typeface="+mj-cs"/>
              </a:rPr>
              <a:t>Thank you</a:t>
            </a:r>
          </a:p>
        </p:txBody>
      </p:sp>
      <p:pic>
        <p:nvPicPr>
          <p:cNvPr id="8" name="Graphic 7" descr="Smiling Face with No Fill">
            <a:extLst>
              <a:ext uri="{FF2B5EF4-FFF2-40B4-BE49-F238E27FC236}">
                <a16:creationId xmlns:a16="http://schemas.microsoft.com/office/drawing/2014/main" id="{23F9A64C-ACC3-0720-3C65-F5984CCABA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5" name="Group 1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6" name="Freeform: Shape 1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1654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2164</Words>
  <Application>Microsoft Office PowerPoint</Application>
  <PresentationFormat>Widescreen</PresentationFormat>
  <Paragraphs>92</Paragraphs>
  <Slides>15</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
  <cp:revision>2</cp:revision>
  <dcterms:created xsi:type="dcterms:W3CDTF">2022-10-18T05:18:34Z</dcterms:created>
  <dcterms:modified xsi:type="dcterms:W3CDTF">2022-10-19T17:41:08Z</dcterms:modified>
</cp:coreProperties>
</file>