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6" r:id="rId2"/>
    <p:sldId id="258" r:id="rId3"/>
    <p:sldId id="256" r:id="rId4"/>
    <p:sldId id="257" r:id="rId5"/>
    <p:sldId id="262" r:id="rId6"/>
    <p:sldId id="261" r:id="rId7"/>
    <p:sldId id="260" r:id="rId8"/>
    <p:sldId id="263" r:id="rId9"/>
    <p:sldId id="259"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nique Jeffers (1714911)" initials="MJ(" lastIdx="1" clrIdx="0">
    <p:extLst>
      <p:ext uri="{19B8F6BF-5375-455C-9EA6-DF929625EA0E}">
        <p15:presenceInfo xmlns:p15="http://schemas.microsoft.com/office/powerpoint/2012/main" userId="Monique Jeffers (171491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A3C86"/>
    <a:srgbClr val="FAF7FB"/>
    <a:srgbClr val="F6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15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48012A-DB6C-4980-BF70-93F6F03F0B20}" type="datetimeFigureOut">
              <a:rPr lang="en-GB" smtClean="0"/>
              <a:t>24/08/2018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CF547A-DF80-42C8-BC26-515E1923ECE3}" type="slidenum">
              <a:rPr lang="en-GB" smtClean="0"/>
              <a:t>‹#›</a:t>
            </a:fld>
            <a:endParaRPr lang="en-GB"/>
          </a:p>
        </p:txBody>
      </p:sp>
    </p:spTree>
    <p:extLst>
      <p:ext uri="{BB962C8B-B14F-4D97-AF65-F5344CB8AC3E}">
        <p14:creationId xmlns:p14="http://schemas.microsoft.com/office/powerpoint/2010/main" val="3710093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a:t>
            </a:r>
            <a:r>
              <a:rPr lang="en-GB" baseline="0" dirty="0"/>
              <a:t> have chosen to use the successful team option in my group, and today I will go through a few ideas and tips that I have researched online sites like Google.</a:t>
            </a:r>
            <a:endParaRPr lang="en-GB" dirty="0"/>
          </a:p>
          <a:p>
            <a:endParaRPr lang="en-GB" dirty="0"/>
          </a:p>
        </p:txBody>
      </p:sp>
      <p:sp>
        <p:nvSpPr>
          <p:cNvPr id="4" name="Slide Number Placeholder 3"/>
          <p:cNvSpPr>
            <a:spLocks noGrp="1"/>
          </p:cNvSpPr>
          <p:nvPr>
            <p:ph type="sldNum" sz="quarter" idx="10"/>
          </p:nvPr>
        </p:nvSpPr>
        <p:spPr/>
        <p:txBody>
          <a:bodyPr/>
          <a:lstStyle/>
          <a:p>
            <a:fld id="{63CF547A-DF80-42C8-BC26-515E1923ECE3}" type="slidenum">
              <a:rPr lang="en-GB" smtClean="0"/>
              <a:t>7</a:t>
            </a:fld>
            <a:endParaRPr lang="en-GB"/>
          </a:p>
        </p:txBody>
      </p:sp>
    </p:spTree>
    <p:extLst>
      <p:ext uri="{BB962C8B-B14F-4D97-AF65-F5344CB8AC3E}">
        <p14:creationId xmlns:p14="http://schemas.microsoft.com/office/powerpoint/2010/main" val="1013197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a:t>
            </a:r>
            <a:r>
              <a:rPr lang="en-GB" baseline="0" dirty="0"/>
              <a:t> few ideas and tips on how to create a successful team. I have watched programs like dragons den and gained a few ideas, when creating a team its always good to have a team leader who can also take advice as well as they give it. Also you should always have meetings on how everyone feels in the group and take time to listen to each other so there is no miss-communications </a:t>
            </a:r>
            <a:endParaRPr lang="en-GB" dirty="0"/>
          </a:p>
          <a:p>
            <a:endParaRPr lang="en-GB" dirty="0"/>
          </a:p>
        </p:txBody>
      </p:sp>
      <p:sp>
        <p:nvSpPr>
          <p:cNvPr id="4" name="Slide Number Placeholder 3"/>
          <p:cNvSpPr>
            <a:spLocks noGrp="1"/>
          </p:cNvSpPr>
          <p:nvPr>
            <p:ph type="sldNum" sz="quarter" idx="10"/>
          </p:nvPr>
        </p:nvSpPr>
        <p:spPr/>
        <p:txBody>
          <a:bodyPr/>
          <a:lstStyle/>
          <a:p>
            <a:fld id="{63CF547A-DF80-42C8-BC26-515E1923ECE3}" type="slidenum">
              <a:rPr lang="en-GB" smtClean="0"/>
              <a:t>8</a:t>
            </a:fld>
            <a:endParaRPr lang="en-GB"/>
          </a:p>
        </p:txBody>
      </p:sp>
    </p:spTree>
    <p:extLst>
      <p:ext uri="{BB962C8B-B14F-4D97-AF65-F5344CB8AC3E}">
        <p14:creationId xmlns:p14="http://schemas.microsoft.com/office/powerpoint/2010/main" val="1978851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always</a:t>
            </a:r>
            <a:r>
              <a:rPr lang="en-GB" baseline="0" dirty="0"/>
              <a:t> good to have a similar objective when creating a team, Its always good when people are heading into the same direction. </a:t>
            </a:r>
            <a:r>
              <a:rPr lang="en-GB" baseline="0"/>
              <a:t>A Good tip to use also is, Storming Norming Performing adjourning.</a:t>
            </a:r>
            <a:endParaRPr lang="en-GB"/>
          </a:p>
          <a:p>
            <a:endParaRPr lang="en-GB"/>
          </a:p>
        </p:txBody>
      </p:sp>
      <p:sp>
        <p:nvSpPr>
          <p:cNvPr id="4" name="Slide Number Placeholder 3"/>
          <p:cNvSpPr>
            <a:spLocks noGrp="1"/>
          </p:cNvSpPr>
          <p:nvPr>
            <p:ph type="sldNum" sz="quarter" idx="10"/>
          </p:nvPr>
        </p:nvSpPr>
        <p:spPr/>
        <p:txBody>
          <a:bodyPr/>
          <a:lstStyle/>
          <a:p>
            <a:fld id="{63CF547A-DF80-42C8-BC26-515E1923ECE3}" type="slidenum">
              <a:rPr lang="en-GB" smtClean="0"/>
              <a:t>9</a:t>
            </a:fld>
            <a:endParaRPr lang="en-GB"/>
          </a:p>
        </p:txBody>
      </p:sp>
    </p:spTree>
    <p:extLst>
      <p:ext uri="{BB962C8B-B14F-4D97-AF65-F5344CB8AC3E}">
        <p14:creationId xmlns:p14="http://schemas.microsoft.com/office/powerpoint/2010/main" val="3210863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F3CA-57FB-4B56-90E3-9DDFC8BFFD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A61956-7E30-47FD-A076-B3AFBDE921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2F6E6-2A42-4014-A5AC-24F5B5CDBF66}"/>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8B80B1FA-6946-4F08-B372-C7FE7A849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1A4EE4-5C69-4571-9ED7-C2FD44AE1117}"/>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1892873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37D8E-B4AF-453D-9F3D-255D785DAE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125D7F-2404-4623-B066-1EDB67E97A5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B999DA-EDF0-40D1-827D-267CCDB10E97}"/>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7E6328FE-0BAB-45AD-BE47-1E9109C09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FC968-17B8-46CC-8E62-43F86D7743F7}"/>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262437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0142-E231-4C69-B2E9-F72CC21841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EB5938-CB92-403A-9446-6024CBDB60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2BFADD9-354F-4B1D-9549-05B9813A609B}"/>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D472B0A1-D977-43A6-B669-70DAF326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AFAD6A-72C2-4BB1-8785-7929FDF878F7}"/>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2210191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9B2FA-4913-4455-ADE6-3EDEDF13C3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06D534-38B1-40AC-8C2C-0EFF56F97D6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CA24CE-A9EF-4AA5-B3DD-3A369798044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07AAFE-EFB4-4A6A-9DBA-1444C018E418}"/>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6" name="Footer Placeholder 5">
            <a:extLst>
              <a:ext uri="{FF2B5EF4-FFF2-40B4-BE49-F238E27FC236}">
                <a16:creationId xmlns:a16="http://schemas.microsoft.com/office/drawing/2014/main" id="{D521BF76-BD09-4ECA-9BE7-8565CB4926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28F71-B9FC-49A3-B59B-0DFE193F0128}"/>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4064116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FEF6D-7C69-40DC-8599-62DDE52995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EA3473-E082-4E04-8AB4-E8FC977E2F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BE4F0AB-00FD-4F65-BDA8-EE62BC6969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E6B08B-E1FB-4099-B848-11061A366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DA634F-58BC-4FB4-9915-3ABD7F2AEBC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66D503-D3D3-4804-BDC1-DF210EB57714}"/>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8" name="Footer Placeholder 7">
            <a:extLst>
              <a:ext uri="{FF2B5EF4-FFF2-40B4-BE49-F238E27FC236}">
                <a16:creationId xmlns:a16="http://schemas.microsoft.com/office/drawing/2014/main" id="{652A5353-2E53-4B78-B408-DD1E3C7639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8147E4-0DB6-41D8-AAA2-70EA2E31C841}"/>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3695472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94EEC-63EF-4154-8D79-9D0E0511BD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FC6629-866F-4E17-8987-1CD12BF8324A}"/>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4" name="Footer Placeholder 3">
            <a:extLst>
              <a:ext uri="{FF2B5EF4-FFF2-40B4-BE49-F238E27FC236}">
                <a16:creationId xmlns:a16="http://schemas.microsoft.com/office/drawing/2014/main" id="{3424F796-39A8-49FA-B33A-0D9CBF26F2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61F332-45CD-4E44-8704-F31CBE2D71B3}"/>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46521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F934E4-5BA3-4684-A01E-F159E6B39B69}"/>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3" name="Footer Placeholder 2">
            <a:extLst>
              <a:ext uri="{FF2B5EF4-FFF2-40B4-BE49-F238E27FC236}">
                <a16:creationId xmlns:a16="http://schemas.microsoft.com/office/drawing/2014/main" id="{BE715066-FBF6-4A7D-8913-03AB9C5272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3DBCF3-A218-43C6-BF07-7435F66904AB}"/>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1760556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EB151-9399-401F-AFF3-06F69E55A3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A4864-4946-4B8D-92AD-51B2A61454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0A7CBB-B0B3-49B9-A5DF-E52AF132E6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64448E7-374A-4630-AFE9-B09CBAC1E307}"/>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6" name="Footer Placeholder 5">
            <a:extLst>
              <a:ext uri="{FF2B5EF4-FFF2-40B4-BE49-F238E27FC236}">
                <a16:creationId xmlns:a16="http://schemas.microsoft.com/office/drawing/2014/main" id="{69B99C80-8ABC-4AC1-835B-88E29C42A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CFB15-B011-46F1-9DB5-6762C91B3D0E}"/>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491813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69D2-6765-4AEC-AE11-507C07BEDB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C3CC9E-5909-4A3E-A02A-48EDDA6097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51A704-A311-4131-B140-D64AA69282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B33E1F0-6505-4CDF-9527-89286CF07CB2}"/>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6" name="Footer Placeholder 5">
            <a:extLst>
              <a:ext uri="{FF2B5EF4-FFF2-40B4-BE49-F238E27FC236}">
                <a16:creationId xmlns:a16="http://schemas.microsoft.com/office/drawing/2014/main" id="{8927E867-7BE6-4185-9B67-7C7C0BCDCA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F39AF-9D12-4994-B245-4B50BEA9BDBC}"/>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3456151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55CB1-4400-49EB-A2D9-AAF7A0DCFE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2EC746-0A16-4976-B8A5-06DA5988930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4E6D6-B6F5-451E-AD7A-8B04770D653B}"/>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265D74C8-9A85-4230-BE1B-A579A1C93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012D2D-8D28-432C-B638-C83CE19997B6}"/>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4292572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7E894D-AA26-42E3-AD29-93A5CAF854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6B08F5-9188-4E39-A174-81BA7A93884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B843EC-1DD7-44E0-AA6A-6473D93CA4D1}"/>
              </a:ext>
            </a:extLst>
          </p:cNvPr>
          <p:cNvSpPr>
            <a:spLocks noGrp="1"/>
          </p:cNvSpPr>
          <p:nvPr>
            <p:ph type="dt" sz="half" idx="10"/>
          </p:nvPr>
        </p:nvSpPr>
        <p:spPr/>
        <p:txBody>
          <a:body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CEA5AAEA-A569-474E-B8E3-A0033DB4A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54E639-9AAB-4D67-B44D-9295A3D0AEFD}"/>
              </a:ext>
            </a:extLst>
          </p:cNvPr>
          <p:cNvSpPr>
            <a:spLocks noGrp="1"/>
          </p:cNvSpPr>
          <p:nvPr>
            <p:ph type="sldNum" sz="quarter" idx="12"/>
          </p:nvPr>
        </p:nvSpPr>
        <p:spPr/>
        <p:txBody>
          <a:bodyPr/>
          <a:lstStyle/>
          <a:p>
            <a:fld id="{702EF4F0-3826-4BD6-ACB2-CC5E6D2821F5}" type="slidenum">
              <a:rPr lang="en-GB" smtClean="0"/>
              <a:t>‹#›</a:t>
            </a:fld>
            <a:endParaRPr lang="en-GB"/>
          </a:p>
        </p:txBody>
      </p:sp>
    </p:spTree>
    <p:extLst>
      <p:ext uri="{BB962C8B-B14F-4D97-AF65-F5344CB8AC3E}">
        <p14:creationId xmlns:p14="http://schemas.microsoft.com/office/powerpoint/2010/main" val="1909580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1000">
              <a:srgbClr val="FAF7FB"/>
            </a:gs>
            <a:gs pos="0">
              <a:schemeClr val="accent6">
                <a:lumMod val="40000"/>
                <a:lumOff val="60000"/>
              </a:schemeClr>
            </a:gs>
            <a:gs pos="83000">
              <a:srgbClr val="9A3C86"/>
            </a:gs>
            <a:gs pos="58000">
              <a:schemeClr val="accent5">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0EE6D7-ECE3-4E02-8E9C-DC220F724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EB1B13-45C6-4039-BDA8-0763BB3567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4977F-197F-444E-8B15-97AF361831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1C81D-F095-4C77-A965-6B6EF87C779B}" type="datetimeFigureOut">
              <a:rPr lang="en-GB" smtClean="0"/>
              <a:t>24/08/2018</a:t>
            </a:fld>
            <a:endParaRPr lang="en-GB"/>
          </a:p>
        </p:txBody>
      </p:sp>
      <p:sp>
        <p:nvSpPr>
          <p:cNvPr id="5" name="Footer Placeholder 4">
            <a:extLst>
              <a:ext uri="{FF2B5EF4-FFF2-40B4-BE49-F238E27FC236}">
                <a16:creationId xmlns:a16="http://schemas.microsoft.com/office/drawing/2014/main" id="{8D3D32BF-257E-4B66-ABC0-5A73E14023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AA02EF-1633-4CE6-A470-A05B40E510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EF4F0-3826-4BD6-ACB2-CC5E6D2821F5}" type="slidenum">
              <a:rPr lang="en-GB" smtClean="0"/>
              <a:t>‹#›</a:t>
            </a:fld>
            <a:endParaRPr lang="en-GB"/>
          </a:p>
        </p:txBody>
      </p:sp>
    </p:spTree>
    <p:extLst>
      <p:ext uri="{BB962C8B-B14F-4D97-AF65-F5344CB8AC3E}">
        <p14:creationId xmlns:p14="http://schemas.microsoft.com/office/powerpoint/2010/main" val="1862818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C3938-9E2B-4A67-A79C-F2C715084B78}"/>
              </a:ext>
            </a:extLst>
          </p:cNvPr>
          <p:cNvSpPr>
            <a:spLocks noGrp="1"/>
          </p:cNvSpPr>
          <p:nvPr>
            <p:ph type="title"/>
          </p:nvPr>
        </p:nvSpPr>
        <p:spPr/>
        <p:txBody>
          <a:bodyPr>
            <a:normAutofit/>
          </a:bodyPr>
          <a:lstStyle/>
          <a:p>
            <a:pPr algn="ctr"/>
            <a:r>
              <a:rPr lang="en-GB" sz="6000" b="1" u="sng" dirty="0"/>
              <a:t>Implementing Teamworking</a:t>
            </a:r>
          </a:p>
        </p:txBody>
      </p:sp>
      <p:sp>
        <p:nvSpPr>
          <p:cNvPr id="3" name="Content Placeholder 2">
            <a:extLst>
              <a:ext uri="{FF2B5EF4-FFF2-40B4-BE49-F238E27FC236}">
                <a16:creationId xmlns:a16="http://schemas.microsoft.com/office/drawing/2014/main" id="{27B4D73D-E679-4753-8219-B0419F29CF5B}"/>
              </a:ext>
            </a:extLst>
          </p:cNvPr>
          <p:cNvSpPr>
            <a:spLocks noGrp="1"/>
          </p:cNvSpPr>
          <p:nvPr>
            <p:ph idx="1"/>
          </p:nvPr>
        </p:nvSpPr>
        <p:spPr>
          <a:xfrm>
            <a:off x="838200" y="2368964"/>
            <a:ext cx="10515600" cy="4351338"/>
          </a:xfrm>
        </p:spPr>
        <p:txBody>
          <a:bodyPr/>
          <a:lstStyle/>
          <a:p>
            <a:pPr marL="0" indent="0">
              <a:buNone/>
            </a:pPr>
            <a:r>
              <a:rPr lang="en-GB" dirty="0"/>
              <a:t>Contents Page: </a:t>
            </a:r>
          </a:p>
          <a:p>
            <a:pPr marL="0" indent="0">
              <a:buNone/>
            </a:pPr>
            <a:endParaRPr lang="en-GB" dirty="0"/>
          </a:p>
          <a:p>
            <a:pPr marL="0" indent="0">
              <a:buNone/>
            </a:pPr>
            <a:r>
              <a:rPr lang="en-GB" dirty="0"/>
              <a:t>1. Benefits of teamwork – Parisa Raffi</a:t>
            </a:r>
          </a:p>
          <a:p>
            <a:pPr marL="0" indent="0">
              <a:buNone/>
            </a:pPr>
            <a:r>
              <a:rPr lang="en-GB" dirty="0"/>
              <a:t>2. Stages of development – Monique-Martell Jeffers</a:t>
            </a:r>
          </a:p>
          <a:p>
            <a:pPr marL="0" indent="0">
              <a:buNone/>
            </a:pPr>
            <a:r>
              <a:rPr lang="en-GB" dirty="0"/>
              <a:t>3. Team roles – Abdul Gaffer </a:t>
            </a:r>
          </a:p>
          <a:p>
            <a:pPr marL="0" indent="0">
              <a:buNone/>
            </a:pPr>
            <a:r>
              <a:rPr lang="en-GB" dirty="0"/>
              <a:t>4. Successful teams – Duane Thomas</a:t>
            </a:r>
          </a:p>
          <a:p>
            <a:pPr marL="0" indent="0">
              <a:buNone/>
            </a:pPr>
            <a:r>
              <a:rPr lang="en-GB" dirty="0"/>
              <a:t>5. Managing conflict -  Pablo </a:t>
            </a:r>
            <a:r>
              <a:rPr lang="en-GB" dirty="0" err="1"/>
              <a:t>Lobban</a:t>
            </a:r>
            <a:r>
              <a:rPr lang="en-GB" dirty="0"/>
              <a:t>-Taylor</a:t>
            </a:r>
          </a:p>
        </p:txBody>
      </p:sp>
    </p:spTree>
    <p:extLst>
      <p:ext uri="{BB962C8B-B14F-4D97-AF65-F5344CB8AC3E}">
        <p14:creationId xmlns:p14="http://schemas.microsoft.com/office/powerpoint/2010/main" val="3037026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B2A3-FD2F-4BEA-A380-29AF7C5DB87E}"/>
              </a:ext>
            </a:extLst>
          </p:cNvPr>
          <p:cNvSpPr>
            <a:spLocks noGrp="1"/>
          </p:cNvSpPr>
          <p:nvPr>
            <p:ph type="title"/>
          </p:nvPr>
        </p:nvSpPr>
        <p:spPr/>
        <p:txBody>
          <a:bodyPr/>
          <a:lstStyle/>
          <a:p>
            <a:pPr algn="ctr"/>
            <a:r>
              <a:rPr lang="en-GB" b="1" u="sng" dirty="0"/>
              <a:t>Benefits of Teamwork</a:t>
            </a:r>
          </a:p>
        </p:txBody>
      </p:sp>
      <p:sp>
        <p:nvSpPr>
          <p:cNvPr id="3" name="Content Placeholder 2">
            <a:extLst>
              <a:ext uri="{FF2B5EF4-FFF2-40B4-BE49-F238E27FC236}">
                <a16:creationId xmlns:a16="http://schemas.microsoft.com/office/drawing/2014/main" id="{4648A3F7-FE71-48E7-9074-12F4C8058E53}"/>
              </a:ext>
            </a:extLst>
          </p:cNvPr>
          <p:cNvSpPr>
            <a:spLocks noGrp="1"/>
          </p:cNvSpPr>
          <p:nvPr>
            <p:ph idx="1"/>
          </p:nvPr>
        </p:nvSpPr>
        <p:spPr/>
        <p:txBody>
          <a:bodyPr/>
          <a:lstStyle/>
          <a:p>
            <a:r>
              <a:rPr lang="en-GB" dirty="0"/>
              <a:t>Division of work</a:t>
            </a:r>
          </a:p>
          <a:p>
            <a:r>
              <a:rPr lang="en-GB" dirty="0"/>
              <a:t>Collective ideas</a:t>
            </a:r>
          </a:p>
          <a:p>
            <a:r>
              <a:rPr lang="en-GB" dirty="0"/>
              <a:t>Different point of views</a:t>
            </a:r>
          </a:p>
          <a:p>
            <a:r>
              <a:rPr lang="en-GB" dirty="0"/>
              <a:t>Reduction of risk</a:t>
            </a:r>
          </a:p>
          <a:p>
            <a:r>
              <a:rPr lang="en-GB" dirty="0"/>
              <a:t>Job done quicker</a:t>
            </a:r>
          </a:p>
          <a:p>
            <a:r>
              <a:rPr lang="en-GB" dirty="0"/>
              <a:t>Better quality work</a:t>
            </a:r>
          </a:p>
        </p:txBody>
      </p:sp>
      <p:pic>
        <p:nvPicPr>
          <p:cNvPr id="4" name="Picture 3">
            <a:extLst>
              <a:ext uri="{FF2B5EF4-FFF2-40B4-BE49-F238E27FC236}">
                <a16:creationId xmlns:a16="http://schemas.microsoft.com/office/drawing/2014/main" id="{88A699FA-8036-41CE-8FDA-31AFF36756EC}"/>
              </a:ext>
            </a:extLst>
          </p:cNvPr>
          <p:cNvPicPr>
            <a:picLocks noChangeAspect="1"/>
          </p:cNvPicPr>
          <p:nvPr/>
        </p:nvPicPr>
        <p:blipFill>
          <a:blip r:embed="rId2"/>
          <a:stretch>
            <a:fillRect/>
          </a:stretch>
        </p:blipFill>
        <p:spPr>
          <a:xfrm>
            <a:off x="5247861" y="1516166"/>
            <a:ext cx="6573077" cy="4929808"/>
          </a:xfrm>
          <a:prstGeom prst="rect">
            <a:avLst/>
          </a:prstGeom>
        </p:spPr>
      </p:pic>
    </p:spTree>
    <p:extLst>
      <p:ext uri="{BB962C8B-B14F-4D97-AF65-F5344CB8AC3E}">
        <p14:creationId xmlns:p14="http://schemas.microsoft.com/office/powerpoint/2010/main" val="1972544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016F-1743-45E8-8048-2F5EB85B2EBF}"/>
              </a:ext>
            </a:extLst>
          </p:cNvPr>
          <p:cNvSpPr>
            <a:spLocks noGrp="1"/>
          </p:cNvSpPr>
          <p:nvPr>
            <p:ph type="ctrTitle"/>
          </p:nvPr>
        </p:nvSpPr>
        <p:spPr>
          <a:xfrm>
            <a:off x="1338468" y="738809"/>
            <a:ext cx="9144000" cy="1031806"/>
          </a:xfrm>
        </p:spPr>
        <p:txBody>
          <a:bodyPr>
            <a:noAutofit/>
          </a:bodyPr>
          <a:lstStyle/>
          <a:p>
            <a:r>
              <a:rPr lang="en-GB" sz="5400" b="1" u="sng" dirty="0"/>
              <a:t>Stages Of Development</a:t>
            </a:r>
          </a:p>
        </p:txBody>
      </p:sp>
      <p:sp>
        <p:nvSpPr>
          <p:cNvPr id="3" name="Subtitle 2">
            <a:extLst>
              <a:ext uri="{FF2B5EF4-FFF2-40B4-BE49-F238E27FC236}">
                <a16:creationId xmlns:a16="http://schemas.microsoft.com/office/drawing/2014/main" id="{4B55FBC5-9339-4E9F-B020-835B66551B48}"/>
              </a:ext>
            </a:extLst>
          </p:cNvPr>
          <p:cNvSpPr>
            <a:spLocks noGrp="1"/>
          </p:cNvSpPr>
          <p:nvPr>
            <p:ph type="subTitle" idx="1"/>
          </p:nvPr>
        </p:nvSpPr>
        <p:spPr>
          <a:xfrm>
            <a:off x="675861" y="2883798"/>
            <a:ext cx="9806608" cy="1383403"/>
          </a:xfrm>
        </p:spPr>
        <p:txBody>
          <a:bodyPr>
            <a:noAutofit/>
          </a:bodyPr>
          <a:lstStyle/>
          <a:p>
            <a:pPr marL="800100" lvl="1" indent="-342900" algn="l">
              <a:buFont typeface="Arial" panose="020B0604020202020204" pitchFamily="34" charset="0"/>
              <a:buChar char="•"/>
            </a:pPr>
            <a:r>
              <a:rPr lang="en-GB" sz="5400" dirty="0"/>
              <a:t>Forming: </a:t>
            </a:r>
            <a:r>
              <a:rPr lang="en-GB" sz="3200" dirty="0"/>
              <a:t>A group of people are put together.</a:t>
            </a:r>
          </a:p>
          <a:p>
            <a:pPr marL="800100" lvl="1" indent="-342900" algn="l">
              <a:buFont typeface="Arial" panose="020B0604020202020204" pitchFamily="34" charset="0"/>
              <a:buChar char="•"/>
            </a:pPr>
            <a:endParaRPr lang="en-GB" sz="2800" dirty="0"/>
          </a:p>
          <a:p>
            <a:pPr marL="800100" lvl="1" indent="-342900" algn="l">
              <a:buFont typeface="Arial" panose="020B0604020202020204" pitchFamily="34" charset="0"/>
              <a:buChar char="•"/>
            </a:pPr>
            <a:r>
              <a:rPr lang="en-GB" sz="5400" dirty="0"/>
              <a:t>Storming: </a:t>
            </a:r>
            <a:r>
              <a:rPr lang="en-GB" sz="3200" dirty="0"/>
              <a:t>Getting to know each other.</a:t>
            </a:r>
          </a:p>
          <a:p>
            <a:pPr marL="800100" lvl="1" indent="-342900" algn="l">
              <a:buFont typeface="Arial" panose="020B0604020202020204" pitchFamily="34" charset="0"/>
              <a:buChar char="•"/>
            </a:pPr>
            <a:endParaRPr lang="en-GB" sz="2800" dirty="0"/>
          </a:p>
          <a:p>
            <a:pPr marL="800100" lvl="1" indent="-342900" algn="l">
              <a:buFont typeface="Arial" panose="020B0604020202020204" pitchFamily="34" charset="0"/>
              <a:buChar char="•"/>
            </a:pPr>
            <a:r>
              <a:rPr lang="en-GB" sz="5400" dirty="0"/>
              <a:t>Norming: </a:t>
            </a:r>
            <a:r>
              <a:rPr lang="en-GB" sz="3200" dirty="0"/>
              <a:t>Figuring things out.</a:t>
            </a:r>
          </a:p>
        </p:txBody>
      </p:sp>
      <p:pic>
        <p:nvPicPr>
          <p:cNvPr id="6" name="Picture 5">
            <a:extLst>
              <a:ext uri="{FF2B5EF4-FFF2-40B4-BE49-F238E27FC236}">
                <a16:creationId xmlns:a16="http://schemas.microsoft.com/office/drawing/2014/main" id="{A31CA786-A361-424E-A5A1-FB0CF67DA5BF}"/>
              </a:ext>
            </a:extLst>
          </p:cNvPr>
          <p:cNvPicPr>
            <a:picLocks noChangeAspect="1"/>
          </p:cNvPicPr>
          <p:nvPr/>
        </p:nvPicPr>
        <p:blipFill>
          <a:blip r:embed="rId2"/>
          <a:stretch>
            <a:fillRect/>
          </a:stretch>
        </p:blipFill>
        <p:spPr>
          <a:xfrm>
            <a:off x="9037982" y="4452732"/>
            <a:ext cx="2888973" cy="1979002"/>
          </a:xfrm>
          <a:prstGeom prst="rect">
            <a:avLst/>
          </a:prstGeom>
        </p:spPr>
      </p:pic>
    </p:spTree>
    <p:extLst>
      <p:ext uri="{BB962C8B-B14F-4D97-AF65-F5344CB8AC3E}">
        <p14:creationId xmlns:p14="http://schemas.microsoft.com/office/powerpoint/2010/main" val="3756169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ACD6-257C-4DFE-A68B-12F19A0C3179}"/>
              </a:ext>
            </a:extLst>
          </p:cNvPr>
          <p:cNvSpPr>
            <a:spLocks noGrp="1"/>
          </p:cNvSpPr>
          <p:nvPr>
            <p:ph type="title"/>
          </p:nvPr>
        </p:nvSpPr>
        <p:spPr>
          <a:xfrm>
            <a:off x="652670" y="-814318"/>
            <a:ext cx="10515600" cy="1325563"/>
          </a:xfrm>
        </p:spPr>
        <p:txBody>
          <a:bodyPr/>
          <a:lstStyle/>
          <a:p>
            <a:pPr algn="ctr"/>
            <a:endParaRPr lang="en-GB" u="sng" dirty="0"/>
          </a:p>
        </p:txBody>
      </p:sp>
      <p:sp>
        <p:nvSpPr>
          <p:cNvPr id="3" name="Content Placeholder 2">
            <a:extLst>
              <a:ext uri="{FF2B5EF4-FFF2-40B4-BE49-F238E27FC236}">
                <a16:creationId xmlns:a16="http://schemas.microsoft.com/office/drawing/2014/main" id="{A61C76AE-666A-4CDB-9C04-74BCD79732E9}"/>
              </a:ext>
            </a:extLst>
          </p:cNvPr>
          <p:cNvSpPr>
            <a:spLocks noGrp="1"/>
          </p:cNvSpPr>
          <p:nvPr>
            <p:ph idx="1"/>
          </p:nvPr>
        </p:nvSpPr>
        <p:spPr>
          <a:xfrm>
            <a:off x="652670" y="884720"/>
            <a:ext cx="10717695" cy="2388567"/>
          </a:xfrm>
        </p:spPr>
        <p:txBody>
          <a:bodyPr/>
          <a:lstStyle/>
          <a:p>
            <a:r>
              <a:rPr lang="en-GB" sz="5400" dirty="0"/>
              <a:t>Performing: </a:t>
            </a:r>
            <a:r>
              <a:rPr lang="en-GB" sz="3200" dirty="0"/>
              <a:t>Working together to get best results.</a:t>
            </a:r>
          </a:p>
          <a:p>
            <a:endParaRPr lang="en-GB" dirty="0"/>
          </a:p>
          <a:p>
            <a:r>
              <a:rPr lang="en-GB" sz="5400" dirty="0"/>
              <a:t>Adjourning: </a:t>
            </a:r>
            <a:r>
              <a:rPr lang="en-GB" sz="3200" dirty="0"/>
              <a:t>Once the common objective is complete.</a:t>
            </a:r>
          </a:p>
        </p:txBody>
      </p:sp>
      <p:pic>
        <p:nvPicPr>
          <p:cNvPr id="5" name="Picture 4">
            <a:extLst>
              <a:ext uri="{FF2B5EF4-FFF2-40B4-BE49-F238E27FC236}">
                <a16:creationId xmlns:a16="http://schemas.microsoft.com/office/drawing/2014/main" id="{1238029E-80E1-45BD-805E-B6BF9563272E}"/>
              </a:ext>
            </a:extLst>
          </p:cNvPr>
          <p:cNvPicPr>
            <a:picLocks noChangeAspect="1"/>
          </p:cNvPicPr>
          <p:nvPr/>
        </p:nvPicPr>
        <p:blipFill>
          <a:blip r:embed="rId2"/>
          <a:stretch>
            <a:fillRect/>
          </a:stretch>
        </p:blipFill>
        <p:spPr>
          <a:xfrm>
            <a:off x="2869809" y="3174008"/>
            <a:ext cx="6452382" cy="3568167"/>
          </a:xfrm>
          <a:prstGeom prst="rect">
            <a:avLst/>
          </a:prstGeom>
        </p:spPr>
      </p:pic>
    </p:spTree>
    <p:extLst>
      <p:ext uri="{BB962C8B-B14F-4D97-AF65-F5344CB8AC3E}">
        <p14:creationId xmlns:p14="http://schemas.microsoft.com/office/powerpoint/2010/main" val="588861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76D4D-D2B8-43C7-B183-E6C808B3F839}"/>
              </a:ext>
            </a:extLst>
          </p:cNvPr>
          <p:cNvSpPr>
            <a:spLocks noGrp="1"/>
          </p:cNvSpPr>
          <p:nvPr>
            <p:ph type="title"/>
          </p:nvPr>
        </p:nvSpPr>
        <p:spPr>
          <a:xfrm>
            <a:off x="838200" y="18255"/>
            <a:ext cx="10515600" cy="1325563"/>
          </a:xfrm>
        </p:spPr>
        <p:txBody>
          <a:bodyPr/>
          <a:lstStyle/>
          <a:p>
            <a:pPr algn="ctr"/>
            <a:r>
              <a:rPr lang="en-GB" b="1" u="sng" dirty="0"/>
              <a:t>Team Roles</a:t>
            </a:r>
          </a:p>
        </p:txBody>
      </p:sp>
      <p:sp>
        <p:nvSpPr>
          <p:cNvPr id="3" name="Content Placeholder 2">
            <a:extLst>
              <a:ext uri="{FF2B5EF4-FFF2-40B4-BE49-F238E27FC236}">
                <a16:creationId xmlns:a16="http://schemas.microsoft.com/office/drawing/2014/main" id="{984B0C83-22C1-488C-9C45-7A891DB4A3FE}"/>
              </a:ext>
            </a:extLst>
          </p:cNvPr>
          <p:cNvSpPr>
            <a:spLocks noGrp="1"/>
          </p:cNvSpPr>
          <p:nvPr>
            <p:ph idx="1"/>
          </p:nvPr>
        </p:nvSpPr>
        <p:spPr>
          <a:xfrm>
            <a:off x="838200" y="1094824"/>
            <a:ext cx="10515600" cy="3175173"/>
          </a:xfrm>
        </p:spPr>
        <p:txBody>
          <a:bodyPr/>
          <a:lstStyle/>
          <a:p>
            <a:pPr marL="0" indent="0">
              <a:buNone/>
            </a:pPr>
            <a:r>
              <a:rPr lang="en-GB" dirty="0"/>
              <a:t>What are team roles?</a:t>
            </a:r>
          </a:p>
          <a:p>
            <a:pPr marL="0" indent="0">
              <a:buNone/>
            </a:pPr>
            <a:r>
              <a:rPr lang="en-GB" dirty="0"/>
              <a:t>A team leaders primary role is t lead the members of a work team in completing assignment projects and activities. The leader typically does this by leading by example, sharing information in team meetings and coordinating the activities of employees on the team.</a:t>
            </a:r>
          </a:p>
          <a:p>
            <a:pPr marL="0" indent="0">
              <a:buNone/>
            </a:pPr>
            <a:r>
              <a:rPr lang="en-GB" dirty="0"/>
              <a:t>BEBLIN WAS A FAMOUS WRITER WHO INVESTIGATE AND MANAGED TO IDENTIFY NINE ROLES FOR A WORKPLACE PARTNERSHIP.</a:t>
            </a:r>
          </a:p>
        </p:txBody>
      </p:sp>
      <p:pic>
        <p:nvPicPr>
          <p:cNvPr id="1026" name="Picture 2" descr="See the source image">
            <a:extLst>
              <a:ext uri="{FF2B5EF4-FFF2-40B4-BE49-F238E27FC236}">
                <a16:creationId xmlns:a16="http://schemas.microsoft.com/office/drawing/2014/main" id="{DCEADEE0-4D3E-42C3-866D-777283A9D3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319" y="4119736"/>
            <a:ext cx="3925856" cy="24536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DE44384F-429B-4694-BE9D-D51D4BD06F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8301" y="4427403"/>
            <a:ext cx="2838450" cy="1838325"/>
          </a:xfrm>
          <a:prstGeom prst="rect">
            <a:avLst/>
          </a:prstGeom>
        </p:spPr>
      </p:pic>
      <p:pic>
        <p:nvPicPr>
          <p:cNvPr id="7" name="Picture 6">
            <a:extLst>
              <a:ext uri="{FF2B5EF4-FFF2-40B4-BE49-F238E27FC236}">
                <a16:creationId xmlns:a16="http://schemas.microsoft.com/office/drawing/2014/main" id="{24E2B74C-974B-4404-A55B-7CA1FF55F7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4643" y="4294632"/>
            <a:ext cx="3501038" cy="2321610"/>
          </a:xfrm>
          <a:prstGeom prst="rect">
            <a:avLst/>
          </a:prstGeom>
        </p:spPr>
      </p:pic>
    </p:spTree>
    <p:extLst>
      <p:ext uri="{BB962C8B-B14F-4D97-AF65-F5344CB8AC3E}">
        <p14:creationId xmlns:p14="http://schemas.microsoft.com/office/powerpoint/2010/main" val="3691324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9B59-E277-4871-8A2A-A719E42C69E7}"/>
              </a:ext>
            </a:extLst>
          </p:cNvPr>
          <p:cNvSpPr>
            <a:spLocks noGrp="1"/>
          </p:cNvSpPr>
          <p:nvPr>
            <p:ph type="title"/>
          </p:nvPr>
        </p:nvSpPr>
        <p:spPr>
          <a:xfrm>
            <a:off x="838200" y="-172278"/>
            <a:ext cx="10515600" cy="1325563"/>
          </a:xfrm>
        </p:spPr>
        <p:txBody>
          <a:bodyPr/>
          <a:lstStyle/>
          <a:p>
            <a:pPr algn="ctr"/>
            <a:r>
              <a:rPr lang="en-GB" u="sng" dirty="0"/>
              <a:t>Nine Belbin Team Roles </a:t>
            </a:r>
          </a:p>
        </p:txBody>
      </p:sp>
      <p:sp>
        <p:nvSpPr>
          <p:cNvPr id="3" name="Content Placeholder 2">
            <a:extLst>
              <a:ext uri="{FF2B5EF4-FFF2-40B4-BE49-F238E27FC236}">
                <a16:creationId xmlns:a16="http://schemas.microsoft.com/office/drawing/2014/main" id="{CF07F9D6-0E6A-447C-9B0B-0CA9D3FD9A48}"/>
              </a:ext>
            </a:extLst>
          </p:cNvPr>
          <p:cNvSpPr>
            <a:spLocks noGrp="1"/>
          </p:cNvSpPr>
          <p:nvPr>
            <p:ph idx="1"/>
          </p:nvPr>
        </p:nvSpPr>
        <p:spPr>
          <a:xfrm>
            <a:off x="838200" y="884719"/>
            <a:ext cx="10515600" cy="6072671"/>
          </a:xfrm>
        </p:spPr>
        <p:txBody>
          <a:bodyPr>
            <a:normAutofit fontScale="62500" lnSpcReduction="20000"/>
          </a:bodyPr>
          <a:lstStyle/>
          <a:p>
            <a:pPr marL="514350" indent="-514350">
              <a:buFont typeface="+mj-lt"/>
              <a:buAutoNum type="arabicPeriod"/>
            </a:pPr>
            <a:r>
              <a:rPr lang="en-GB" u="sng" dirty="0"/>
              <a:t>Resource Investigator</a:t>
            </a:r>
          </a:p>
          <a:p>
            <a:pPr marL="0" indent="0">
              <a:buNone/>
            </a:pPr>
            <a:r>
              <a:rPr lang="en-GB" dirty="0"/>
              <a:t>Uses their inquisitive nature to find ideas to bring them back to the team.</a:t>
            </a:r>
          </a:p>
          <a:p>
            <a:pPr marL="514350" indent="-514350">
              <a:buAutoNum type="arabicPeriod" startAt="2"/>
            </a:pPr>
            <a:r>
              <a:rPr lang="en-GB" u="sng" dirty="0"/>
              <a:t>Team Worker</a:t>
            </a:r>
          </a:p>
          <a:p>
            <a:pPr marL="0" indent="0">
              <a:buNone/>
            </a:pPr>
            <a:r>
              <a:rPr lang="en-GB" dirty="0"/>
              <a:t>Helps the team gel, using their versatility to identify the work required and complete it on behalf of the team.</a:t>
            </a:r>
          </a:p>
          <a:p>
            <a:pPr marL="514350" indent="-514350">
              <a:buAutoNum type="arabicPeriod" startAt="3"/>
            </a:pPr>
            <a:r>
              <a:rPr lang="en-GB" u="sng" dirty="0"/>
              <a:t>Co-Ordinator</a:t>
            </a:r>
          </a:p>
          <a:p>
            <a:pPr marL="0" indent="0">
              <a:buNone/>
            </a:pPr>
            <a:r>
              <a:rPr lang="en-GB" dirty="0"/>
              <a:t>Needed to focus on the teams objectives, draw out team members and delegate work appropriately.</a:t>
            </a:r>
          </a:p>
          <a:p>
            <a:pPr marL="514350" indent="-514350">
              <a:buAutoNum type="arabicPeriod" startAt="4"/>
            </a:pPr>
            <a:r>
              <a:rPr lang="en-GB" u="sng" dirty="0"/>
              <a:t>Plant</a:t>
            </a:r>
          </a:p>
          <a:p>
            <a:pPr marL="0" indent="0">
              <a:buNone/>
            </a:pPr>
            <a:r>
              <a:rPr lang="en-GB" dirty="0"/>
              <a:t>Tends to be highly creative and good at solving problems in unconventional ways.</a:t>
            </a:r>
          </a:p>
          <a:p>
            <a:pPr marL="514350" indent="-514350">
              <a:buAutoNum type="arabicPeriod" startAt="5"/>
            </a:pPr>
            <a:r>
              <a:rPr lang="en-GB" u="sng" dirty="0"/>
              <a:t>Monitor Evaluator</a:t>
            </a:r>
          </a:p>
          <a:p>
            <a:pPr marL="0" indent="0">
              <a:buNone/>
            </a:pPr>
            <a:r>
              <a:rPr lang="en-GB" dirty="0"/>
              <a:t>Provides a logical eye, making impartial judgement where required and weighs up the teams options in a dispassionate way.</a:t>
            </a:r>
          </a:p>
          <a:p>
            <a:pPr marL="514350" indent="-514350">
              <a:buAutoNum type="arabicPeriod" startAt="6"/>
            </a:pPr>
            <a:r>
              <a:rPr lang="en-GB" u="sng" dirty="0"/>
              <a:t>Specialist </a:t>
            </a:r>
          </a:p>
          <a:p>
            <a:pPr marL="0" indent="0">
              <a:buNone/>
            </a:pPr>
            <a:r>
              <a:rPr lang="en-GB" dirty="0"/>
              <a:t>Brings in-depth knowledge of a key area to the team</a:t>
            </a:r>
          </a:p>
          <a:p>
            <a:pPr marL="514350" indent="-514350">
              <a:buAutoNum type="arabicPeriod" startAt="7"/>
            </a:pPr>
            <a:r>
              <a:rPr lang="en-GB" u="sng" dirty="0"/>
              <a:t>Shaper</a:t>
            </a:r>
            <a:r>
              <a:rPr lang="en-GB" dirty="0"/>
              <a:t> </a:t>
            </a:r>
          </a:p>
          <a:p>
            <a:pPr marL="0" indent="0">
              <a:buNone/>
            </a:pPr>
            <a:r>
              <a:rPr lang="en-GB" dirty="0"/>
              <a:t>Provides the necessary drive to ensure that the team keeps moving and does not loose focus or momentum. </a:t>
            </a:r>
          </a:p>
          <a:p>
            <a:pPr marL="0" indent="0">
              <a:buNone/>
            </a:pPr>
            <a:r>
              <a:rPr lang="en-GB" u="sng" dirty="0"/>
              <a:t>8.         Implementer </a:t>
            </a:r>
          </a:p>
          <a:p>
            <a:pPr marL="0" indent="0">
              <a:buNone/>
            </a:pPr>
            <a:r>
              <a:rPr lang="en-GB" dirty="0"/>
              <a:t>Needed to plan a workable strategy and carry it out as efficiently as possible.</a:t>
            </a:r>
          </a:p>
          <a:p>
            <a:pPr marL="0" indent="0">
              <a:buNone/>
            </a:pPr>
            <a:r>
              <a:rPr lang="en-GB" u="sng" dirty="0"/>
              <a:t>9.         Completer finisher</a:t>
            </a:r>
          </a:p>
          <a:p>
            <a:pPr marL="0" indent="0">
              <a:buNone/>
            </a:pPr>
            <a:r>
              <a:rPr lang="en-GB" dirty="0"/>
              <a:t>Most effectively used at the end of tasks to polish the work of errors made by other team mates.</a:t>
            </a:r>
          </a:p>
          <a:p>
            <a:pPr marL="0" indent="0">
              <a:buNone/>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682113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7BAA-C359-4BF4-9FF6-0A063D30C319}"/>
              </a:ext>
            </a:extLst>
          </p:cNvPr>
          <p:cNvSpPr>
            <a:spLocks noGrp="1"/>
          </p:cNvSpPr>
          <p:nvPr>
            <p:ph type="title"/>
          </p:nvPr>
        </p:nvSpPr>
        <p:spPr/>
        <p:txBody>
          <a:bodyPr/>
          <a:lstStyle/>
          <a:p>
            <a:pPr algn="ctr"/>
            <a:r>
              <a:rPr lang="en-GB" b="1" u="sng" dirty="0"/>
              <a:t>Successful Team</a:t>
            </a:r>
          </a:p>
        </p:txBody>
      </p:sp>
      <p:sp>
        <p:nvSpPr>
          <p:cNvPr id="3" name="Content Placeholder 2">
            <a:extLst>
              <a:ext uri="{FF2B5EF4-FFF2-40B4-BE49-F238E27FC236}">
                <a16:creationId xmlns:a16="http://schemas.microsoft.com/office/drawing/2014/main" id="{8D32F24C-9151-40A0-9023-CC50B6441BE2}"/>
              </a:ext>
            </a:extLst>
          </p:cNvPr>
          <p:cNvSpPr>
            <a:spLocks noGrp="1"/>
          </p:cNvSpPr>
          <p:nvPr>
            <p:ph idx="1"/>
          </p:nvPr>
        </p:nvSpPr>
        <p:spPr/>
        <p:txBody>
          <a:bodyPr/>
          <a:lstStyle/>
          <a:p>
            <a:pPr marL="0" indent="0" algn="ctr">
              <a:buNone/>
            </a:pPr>
            <a:r>
              <a:rPr lang="en-GB" u="sng" dirty="0"/>
              <a:t>How to create a successful team</a:t>
            </a:r>
          </a:p>
          <a:p>
            <a:pPr marL="0" indent="0" algn="ctr">
              <a:buNone/>
            </a:pPr>
            <a:endParaRPr lang="en-GB" dirty="0"/>
          </a:p>
        </p:txBody>
      </p:sp>
      <p:pic>
        <p:nvPicPr>
          <p:cNvPr id="4" name="Picture 3" descr="images.jpg">
            <a:extLst>
              <a:ext uri="{FF2B5EF4-FFF2-40B4-BE49-F238E27FC236}">
                <a16:creationId xmlns:a16="http://schemas.microsoft.com/office/drawing/2014/main" id="{5A632292-CC65-4254-AAA3-0A72D5A4421A}"/>
              </a:ext>
            </a:extLst>
          </p:cNvPr>
          <p:cNvPicPr>
            <a:picLocks noChangeAspect="1"/>
          </p:cNvPicPr>
          <p:nvPr/>
        </p:nvPicPr>
        <p:blipFill>
          <a:blip r:embed="rId3"/>
          <a:stretch>
            <a:fillRect/>
          </a:stretch>
        </p:blipFill>
        <p:spPr>
          <a:xfrm>
            <a:off x="3061025" y="2945084"/>
            <a:ext cx="5834104" cy="2500330"/>
          </a:xfrm>
          <a:prstGeom prst="rect">
            <a:avLst/>
          </a:prstGeom>
        </p:spPr>
      </p:pic>
    </p:spTree>
    <p:extLst>
      <p:ext uri="{BB962C8B-B14F-4D97-AF65-F5344CB8AC3E}">
        <p14:creationId xmlns:p14="http://schemas.microsoft.com/office/powerpoint/2010/main" val="1203275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AC85C-21F3-400F-BF2F-ECE1886DAFFA}"/>
              </a:ext>
            </a:extLst>
          </p:cNvPr>
          <p:cNvSpPr>
            <a:spLocks noGrp="1"/>
          </p:cNvSpPr>
          <p:nvPr>
            <p:ph type="title"/>
          </p:nvPr>
        </p:nvSpPr>
        <p:spPr/>
        <p:txBody>
          <a:bodyPr/>
          <a:lstStyle/>
          <a:p>
            <a:pPr algn="ctr"/>
            <a:r>
              <a:rPr lang="en-GB" u="sng" dirty="0"/>
              <a:t>Successful Team</a:t>
            </a:r>
          </a:p>
        </p:txBody>
      </p:sp>
      <p:sp>
        <p:nvSpPr>
          <p:cNvPr id="3" name="Content Placeholder 2">
            <a:extLst>
              <a:ext uri="{FF2B5EF4-FFF2-40B4-BE49-F238E27FC236}">
                <a16:creationId xmlns:a16="http://schemas.microsoft.com/office/drawing/2014/main" id="{EA81C6E2-A73B-41AC-B2E8-B981B97BAF1C}"/>
              </a:ext>
            </a:extLst>
          </p:cNvPr>
          <p:cNvSpPr>
            <a:spLocks noGrp="1"/>
          </p:cNvSpPr>
          <p:nvPr>
            <p:ph idx="1"/>
          </p:nvPr>
        </p:nvSpPr>
        <p:spPr/>
        <p:txBody>
          <a:bodyPr/>
          <a:lstStyle/>
          <a:p>
            <a:endParaRPr lang="en-GB" dirty="0"/>
          </a:p>
        </p:txBody>
      </p:sp>
      <p:pic>
        <p:nvPicPr>
          <p:cNvPr id="4" name="Picture 2" descr="C:\Users\User\Desktop\e8e25988e886c77ce45242c0649a026d.jpg">
            <a:extLst>
              <a:ext uri="{FF2B5EF4-FFF2-40B4-BE49-F238E27FC236}">
                <a16:creationId xmlns:a16="http://schemas.microsoft.com/office/drawing/2014/main" id="{75AC597D-B1AA-4134-93A0-88F30FF1216C}"/>
              </a:ext>
            </a:extLst>
          </p:cNvPr>
          <p:cNvPicPr>
            <a:picLocks noChangeAspect="1" noChangeArrowheads="1"/>
          </p:cNvPicPr>
          <p:nvPr/>
        </p:nvPicPr>
        <p:blipFill>
          <a:blip r:embed="rId3"/>
          <a:srcRect/>
          <a:stretch>
            <a:fillRect/>
          </a:stretch>
        </p:blipFill>
        <p:spPr bwMode="auto">
          <a:xfrm>
            <a:off x="1696331" y="2619381"/>
            <a:ext cx="4145674" cy="3857652"/>
          </a:xfrm>
          <a:prstGeom prst="rect">
            <a:avLst/>
          </a:prstGeom>
          <a:noFill/>
        </p:spPr>
      </p:pic>
      <p:pic>
        <p:nvPicPr>
          <p:cNvPr id="5" name="Picture 3" descr="C:\Users\User\Desktop\untitled.png">
            <a:extLst>
              <a:ext uri="{FF2B5EF4-FFF2-40B4-BE49-F238E27FC236}">
                <a16:creationId xmlns:a16="http://schemas.microsoft.com/office/drawing/2014/main" id="{B9500EFD-BA0C-4187-BC19-F095FCA7EA07}"/>
              </a:ext>
            </a:extLst>
          </p:cNvPr>
          <p:cNvPicPr>
            <a:picLocks noChangeAspect="1" noChangeArrowheads="1"/>
          </p:cNvPicPr>
          <p:nvPr/>
        </p:nvPicPr>
        <p:blipFill>
          <a:blip r:embed="rId4"/>
          <a:srcRect/>
          <a:stretch>
            <a:fillRect/>
          </a:stretch>
        </p:blipFill>
        <p:spPr bwMode="auto">
          <a:xfrm>
            <a:off x="5839735" y="1690688"/>
            <a:ext cx="4071965" cy="1357321"/>
          </a:xfrm>
          <a:prstGeom prst="rect">
            <a:avLst/>
          </a:prstGeom>
          <a:noFill/>
        </p:spPr>
      </p:pic>
      <p:pic>
        <p:nvPicPr>
          <p:cNvPr id="6" name="Picture 4" descr="C:\Users\User\Desktop\Pic.png">
            <a:extLst>
              <a:ext uri="{FF2B5EF4-FFF2-40B4-BE49-F238E27FC236}">
                <a16:creationId xmlns:a16="http://schemas.microsoft.com/office/drawing/2014/main" id="{A5438EDC-85F1-489C-9476-D322411F7617}"/>
              </a:ext>
            </a:extLst>
          </p:cNvPr>
          <p:cNvPicPr>
            <a:picLocks noChangeAspect="1" noChangeArrowheads="1"/>
          </p:cNvPicPr>
          <p:nvPr/>
        </p:nvPicPr>
        <p:blipFill>
          <a:blip r:embed="rId5"/>
          <a:srcRect/>
          <a:stretch>
            <a:fillRect/>
          </a:stretch>
        </p:blipFill>
        <p:spPr bwMode="auto">
          <a:xfrm>
            <a:off x="1661747" y="1603277"/>
            <a:ext cx="4143404" cy="1099581"/>
          </a:xfrm>
          <a:prstGeom prst="rect">
            <a:avLst/>
          </a:prstGeom>
          <a:noFill/>
        </p:spPr>
      </p:pic>
      <p:pic>
        <p:nvPicPr>
          <p:cNvPr id="7" name="Picture 6" descr="C:\Users\User\Desktop\Bakers-bakery-by-Studio-180-Tel-Aviv-Israel.jpg">
            <a:extLst>
              <a:ext uri="{FF2B5EF4-FFF2-40B4-BE49-F238E27FC236}">
                <a16:creationId xmlns:a16="http://schemas.microsoft.com/office/drawing/2014/main" id="{D1368975-A544-4F4A-AC5A-BB097C8B7856}"/>
              </a:ext>
            </a:extLst>
          </p:cNvPr>
          <p:cNvPicPr>
            <a:picLocks noChangeAspect="1" noChangeArrowheads="1"/>
          </p:cNvPicPr>
          <p:nvPr/>
        </p:nvPicPr>
        <p:blipFill>
          <a:blip r:embed="rId6"/>
          <a:srcRect/>
          <a:stretch>
            <a:fillRect/>
          </a:stretch>
        </p:blipFill>
        <p:spPr bwMode="auto">
          <a:xfrm>
            <a:off x="5805151" y="3012865"/>
            <a:ext cx="4214842" cy="3164098"/>
          </a:xfrm>
          <a:prstGeom prst="rect">
            <a:avLst/>
          </a:prstGeom>
          <a:noFill/>
        </p:spPr>
      </p:pic>
    </p:spTree>
    <p:extLst>
      <p:ext uri="{BB962C8B-B14F-4D97-AF65-F5344CB8AC3E}">
        <p14:creationId xmlns:p14="http://schemas.microsoft.com/office/powerpoint/2010/main" val="2952645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99AF4-524D-4131-B126-440652F05312}"/>
              </a:ext>
            </a:extLst>
          </p:cNvPr>
          <p:cNvSpPr>
            <a:spLocks noGrp="1"/>
          </p:cNvSpPr>
          <p:nvPr>
            <p:ph type="title"/>
          </p:nvPr>
        </p:nvSpPr>
        <p:spPr/>
        <p:txBody>
          <a:bodyPr/>
          <a:lstStyle/>
          <a:p>
            <a:pPr algn="ctr"/>
            <a:r>
              <a:rPr lang="en-GB" u="sng" dirty="0"/>
              <a:t>Successful Team Summary</a:t>
            </a:r>
          </a:p>
        </p:txBody>
      </p:sp>
      <p:sp>
        <p:nvSpPr>
          <p:cNvPr id="3" name="Content Placeholder 2">
            <a:extLst>
              <a:ext uri="{FF2B5EF4-FFF2-40B4-BE49-F238E27FC236}">
                <a16:creationId xmlns:a16="http://schemas.microsoft.com/office/drawing/2014/main" id="{4C4E48C7-E247-4F0D-AE56-785DE6E2E2A6}"/>
              </a:ext>
            </a:extLst>
          </p:cNvPr>
          <p:cNvSpPr>
            <a:spLocks noGrp="1"/>
          </p:cNvSpPr>
          <p:nvPr>
            <p:ph idx="1"/>
          </p:nvPr>
        </p:nvSpPr>
        <p:spPr/>
        <p:txBody>
          <a:bodyPr/>
          <a:lstStyle/>
          <a:p>
            <a:endParaRPr lang="en-GB" dirty="0"/>
          </a:p>
        </p:txBody>
      </p:sp>
      <p:pic>
        <p:nvPicPr>
          <p:cNvPr id="4" name="Picture 2" descr="C:\Users\User\Desktop\images.jpg">
            <a:extLst>
              <a:ext uri="{FF2B5EF4-FFF2-40B4-BE49-F238E27FC236}">
                <a16:creationId xmlns:a16="http://schemas.microsoft.com/office/drawing/2014/main" id="{22CC6607-C72B-4756-B906-4BE4D5FB218F}"/>
              </a:ext>
            </a:extLst>
          </p:cNvPr>
          <p:cNvPicPr>
            <a:picLocks noChangeAspect="1" noChangeArrowheads="1"/>
          </p:cNvPicPr>
          <p:nvPr/>
        </p:nvPicPr>
        <p:blipFill>
          <a:blip r:embed="rId3"/>
          <a:srcRect/>
          <a:stretch>
            <a:fillRect/>
          </a:stretch>
        </p:blipFill>
        <p:spPr bwMode="auto">
          <a:xfrm>
            <a:off x="1952596" y="1825625"/>
            <a:ext cx="4000528" cy="1400175"/>
          </a:xfrm>
          <a:prstGeom prst="rect">
            <a:avLst/>
          </a:prstGeom>
          <a:noFill/>
        </p:spPr>
      </p:pic>
      <p:pic>
        <p:nvPicPr>
          <p:cNvPr id="5" name="Picture 3" descr="C:\Users\User\Desktop\B.A.U SHOP .jpg">
            <a:extLst>
              <a:ext uri="{FF2B5EF4-FFF2-40B4-BE49-F238E27FC236}">
                <a16:creationId xmlns:a16="http://schemas.microsoft.com/office/drawing/2014/main" id="{9AFB7DEE-9F17-40D8-969C-465316D710DB}"/>
              </a:ext>
            </a:extLst>
          </p:cNvPr>
          <p:cNvPicPr>
            <a:picLocks noChangeAspect="1" noChangeArrowheads="1"/>
          </p:cNvPicPr>
          <p:nvPr/>
        </p:nvPicPr>
        <p:blipFill>
          <a:blip r:embed="rId4"/>
          <a:srcRect/>
          <a:stretch>
            <a:fillRect/>
          </a:stretch>
        </p:blipFill>
        <p:spPr bwMode="auto">
          <a:xfrm>
            <a:off x="1952596" y="3254385"/>
            <a:ext cx="4000528" cy="3000396"/>
          </a:xfrm>
          <a:prstGeom prst="rect">
            <a:avLst/>
          </a:prstGeom>
          <a:noFill/>
        </p:spPr>
      </p:pic>
      <p:pic>
        <p:nvPicPr>
          <p:cNvPr id="6" name="Picture 4" descr="C:\Users\User\Desktop\e8e25988e886c77ce45242c0649a026d.jpg">
            <a:extLst>
              <a:ext uri="{FF2B5EF4-FFF2-40B4-BE49-F238E27FC236}">
                <a16:creationId xmlns:a16="http://schemas.microsoft.com/office/drawing/2014/main" id="{22871210-D3AC-4AB6-B373-AC136FC4110A}"/>
              </a:ext>
            </a:extLst>
          </p:cNvPr>
          <p:cNvPicPr>
            <a:picLocks noChangeAspect="1" noChangeArrowheads="1"/>
          </p:cNvPicPr>
          <p:nvPr/>
        </p:nvPicPr>
        <p:blipFill>
          <a:blip r:embed="rId5"/>
          <a:srcRect/>
          <a:stretch>
            <a:fillRect/>
          </a:stretch>
        </p:blipFill>
        <p:spPr bwMode="auto">
          <a:xfrm>
            <a:off x="6096000" y="1825625"/>
            <a:ext cx="4071966" cy="4572032"/>
          </a:xfrm>
          <a:prstGeom prst="rect">
            <a:avLst/>
          </a:prstGeom>
          <a:noFill/>
        </p:spPr>
      </p:pic>
    </p:spTree>
    <p:extLst>
      <p:ext uri="{BB962C8B-B14F-4D97-AF65-F5344CB8AC3E}">
        <p14:creationId xmlns:p14="http://schemas.microsoft.com/office/powerpoint/2010/main" val="3393370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5EFB-D897-4C7A-A218-BEF2EE55F2B9}"/>
              </a:ext>
            </a:extLst>
          </p:cNvPr>
          <p:cNvSpPr>
            <a:spLocks noGrp="1"/>
          </p:cNvSpPr>
          <p:nvPr>
            <p:ph type="title"/>
          </p:nvPr>
        </p:nvSpPr>
        <p:spPr/>
        <p:txBody>
          <a:bodyPr/>
          <a:lstStyle/>
          <a:p>
            <a:pPr algn="ctr"/>
            <a:r>
              <a:rPr lang="en-GB" b="1" u="sng" dirty="0"/>
              <a:t>Managing Conflict</a:t>
            </a:r>
          </a:p>
        </p:txBody>
      </p:sp>
      <p:pic>
        <p:nvPicPr>
          <p:cNvPr id="5" name="Content Placeholder 4">
            <a:extLst>
              <a:ext uri="{FF2B5EF4-FFF2-40B4-BE49-F238E27FC236}">
                <a16:creationId xmlns:a16="http://schemas.microsoft.com/office/drawing/2014/main" id="{A36AB520-84B9-4AB0-AE6D-AF219F32D53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3674" y="2029049"/>
            <a:ext cx="6724651" cy="3833050"/>
          </a:xfrm>
        </p:spPr>
      </p:pic>
    </p:spTree>
    <p:extLst>
      <p:ext uri="{BB962C8B-B14F-4D97-AF65-F5344CB8AC3E}">
        <p14:creationId xmlns:p14="http://schemas.microsoft.com/office/powerpoint/2010/main" val="2493295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482D-FEFC-422D-89B8-1379EF6E539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D58D1D4-6B25-43D2-AD64-A0F4FE8A811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3429000"/>
            <a:ext cx="4514850" cy="3000375"/>
          </a:xfrm>
        </p:spPr>
      </p:pic>
      <p:pic>
        <p:nvPicPr>
          <p:cNvPr id="7" name="Picture 6">
            <a:extLst>
              <a:ext uri="{FF2B5EF4-FFF2-40B4-BE49-F238E27FC236}">
                <a16:creationId xmlns:a16="http://schemas.microsoft.com/office/drawing/2014/main" id="{01DF3DD5-AAC3-420E-A991-DC5CC7E3FF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198" y="190500"/>
            <a:ext cx="4498313" cy="3000375"/>
          </a:xfrm>
          <a:prstGeom prst="rect">
            <a:avLst/>
          </a:prstGeom>
        </p:spPr>
      </p:pic>
      <p:pic>
        <p:nvPicPr>
          <p:cNvPr id="9" name="Picture 8">
            <a:extLst>
              <a:ext uri="{FF2B5EF4-FFF2-40B4-BE49-F238E27FC236}">
                <a16:creationId xmlns:a16="http://schemas.microsoft.com/office/drawing/2014/main" id="{35E1D819-5132-462C-9DA2-1910A08852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3052" y="1233488"/>
            <a:ext cx="6327150" cy="4738688"/>
          </a:xfrm>
          <a:prstGeom prst="rect">
            <a:avLst/>
          </a:prstGeom>
        </p:spPr>
      </p:pic>
    </p:spTree>
    <p:extLst>
      <p:ext uri="{BB962C8B-B14F-4D97-AF65-F5344CB8AC3E}">
        <p14:creationId xmlns:p14="http://schemas.microsoft.com/office/powerpoint/2010/main" val="500964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518</Words>
  <Application>Microsoft Office PowerPoint</Application>
  <PresentationFormat>Widescreen</PresentationFormat>
  <Paragraphs>59</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Implementing Teamworking</vt:lpstr>
      <vt:lpstr>Benefits of Teamwork</vt:lpstr>
      <vt:lpstr>Stages Of Development</vt:lpstr>
      <vt:lpstr>PowerPoint Presentation</vt:lpstr>
      <vt:lpstr>Team Roles</vt:lpstr>
      <vt:lpstr>Nine Belbin Team Roles </vt:lpstr>
      <vt:lpstr>Successful Team</vt:lpstr>
      <vt:lpstr>Successful Team</vt:lpstr>
      <vt:lpstr>Successful Team Summary</vt:lpstr>
      <vt:lpstr>Managing Conflict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Stages Of Development</dc:title>
  <dc:creator>Monique Jeffers (1714911)</dc:creator>
  <cp:lastModifiedBy>Monique Jeffers (1714911)</cp:lastModifiedBy>
  <cp:revision>28</cp:revision>
  <dcterms:created xsi:type="dcterms:W3CDTF">2018-08-01T15:44:05Z</dcterms:created>
  <dcterms:modified xsi:type="dcterms:W3CDTF">2018-08-24T15:46:14Z</dcterms:modified>
</cp:coreProperties>
</file>