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2"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5E9B0F-D197-4DD1-B4B0-B9AD06289715}" v="19" dt="2026-10-14T08:17:02.1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emot Tijani Tijani (2320438)" userId="e32906b8-e775-4bea-9c91-b7328acf1cab" providerId="ADAL" clId="{0D7039A0-CAB4-41D4-8857-66389B4DB028}"/>
    <pc:docChg chg="undo custSel modSld">
      <pc:chgData name="Kareemot Tijani Tijani (2320438)" userId="e32906b8-e775-4bea-9c91-b7328acf1cab" providerId="ADAL" clId="{0D7039A0-CAB4-41D4-8857-66389B4DB028}" dt="2026-10-14T08:21:33.377" v="786" actId="478"/>
      <pc:docMkLst>
        <pc:docMk/>
      </pc:docMkLst>
      <pc:sldChg chg="addSp delSp modSp mod addAnim delAnim">
        <pc:chgData name="Kareemot Tijani Tijani (2320438)" userId="e32906b8-e775-4bea-9c91-b7328acf1cab" providerId="ADAL" clId="{0D7039A0-CAB4-41D4-8857-66389B4DB028}" dt="2026-10-14T07:35:43.259" v="393" actId="20577"/>
        <pc:sldMkLst>
          <pc:docMk/>
          <pc:sldMk cId="1077388528" sldId="256"/>
        </pc:sldMkLst>
        <pc:spChg chg="mod">
          <ac:chgData name="Kareemot Tijani Tijani (2320438)" userId="e32906b8-e775-4bea-9c91-b7328acf1cab" providerId="ADAL" clId="{0D7039A0-CAB4-41D4-8857-66389B4DB028}" dt="2026-10-14T07:35:43.259" v="393" actId="20577"/>
          <ac:spMkLst>
            <pc:docMk/>
            <pc:sldMk cId="1077388528" sldId="256"/>
            <ac:spMk id="2" creationId="{2D912718-BF43-9379-C2CD-479CBCC57481}"/>
          </ac:spMkLst>
        </pc:spChg>
        <pc:spChg chg="add del">
          <ac:chgData name="Kareemot Tijani Tijani (2320438)" userId="e32906b8-e775-4bea-9c91-b7328acf1cab" providerId="ADAL" clId="{0D7039A0-CAB4-41D4-8857-66389B4DB028}" dt="2026-10-14T07:00:39.350" v="292" actId="26606"/>
          <ac:spMkLst>
            <pc:docMk/>
            <pc:sldMk cId="1077388528" sldId="256"/>
            <ac:spMk id="44" creationId="{A8384FB5-9ADC-4DDC-881B-597D56F5B15D}"/>
          </ac:spMkLst>
        </pc:spChg>
        <pc:spChg chg="add del">
          <ac:chgData name="Kareemot Tijani Tijani (2320438)" userId="e32906b8-e775-4bea-9c91-b7328acf1cab" providerId="ADAL" clId="{0D7039A0-CAB4-41D4-8857-66389B4DB028}" dt="2026-10-14T07:00:39.350" v="292" actId="26606"/>
          <ac:spMkLst>
            <pc:docMk/>
            <pc:sldMk cId="1077388528" sldId="256"/>
            <ac:spMk id="46" creationId="{91E5A9A7-95C6-4F4F-B00E-C82E07FE62EF}"/>
          </ac:spMkLst>
        </pc:spChg>
        <pc:spChg chg="add del">
          <ac:chgData name="Kareemot Tijani Tijani (2320438)" userId="e32906b8-e775-4bea-9c91-b7328acf1cab" providerId="ADAL" clId="{0D7039A0-CAB4-41D4-8857-66389B4DB028}" dt="2026-10-14T07:00:39.350" v="292" actId="26606"/>
          <ac:spMkLst>
            <pc:docMk/>
            <pc:sldMk cId="1077388528" sldId="256"/>
            <ac:spMk id="48" creationId="{D07DD2DE-F619-49DD-B5E7-03A290FF4ED1}"/>
          </ac:spMkLst>
        </pc:spChg>
        <pc:spChg chg="add del">
          <ac:chgData name="Kareemot Tijani Tijani (2320438)" userId="e32906b8-e775-4bea-9c91-b7328acf1cab" providerId="ADAL" clId="{0D7039A0-CAB4-41D4-8857-66389B4DB028}" dt="2026-10-14T07:00:39.350" v="292" actId="26606"/>
          <ac:spMkLst>
            <pc:docMk/>
            <pc:sldMk cId="1077388528" sldId="256"/>
            <ac:spMk id="50" creationId="{85149191-5F60-4A28-AAFF-039F96B0F3EC}"/>
          </ac:spMkLst>
        </pc:spChg>
        <pc:spChg chg="add del">
          <ac:chgData name="Kareemot Tijani Tijani (2320438)" userId="e32906b8-e775-4bea-9c91-b7328acf1cab" providerId="ADAL" clId="{0D7039A0-CAB4-41D4-8857-66389B4DB028}" dt="2026-10-14T07:00:39.350" v="292" actId="26606"/>
          <ac:spMkLst>
            <pc:docMk/>
            <pc:sldMk cId="1077388528" sldId="256"/>
            <ac:spMk id="52" creationId="{F8260ED5-17F7-4158-B241-D51DD4CF1B7E}"/>
          </ac:spMkLst>
        </pc:spChg>
        <pc:spChg chg="add del">
          <ac:chgData name="Kareemot Tijani Tijani (2320438)" userId="e32906b8-e775-4bea-9c91-b7328acf1cab" providerId="ADAL" clId="{0D7039A0-CAB4-41D4-8857-66389B4DB028}" dt="2026-10-14T07:00:39.332" v="291" actId="26606"/>
          <ac:spMkLst>
            <pc:docMk/>
            <pc:sldMk cId="1077388528" sldId="256"/>
            <ac:spMk id="57" creationId="{9389D3E0-BA02-41D3-B2AC-8FD6AA893902}"/>
          </ac:spMkLst>
        </pc:spChg>
        <pc:spChg chg="add">
          <ac:chgData name="Kareemot Tijani Tijani (2320438)" userId="e32906b8-e775-4bea-9c91-b7328acf1cab" providerId="ADAL" clId="{0D7039A0-CAB4-41D4-8857-66389B4DB028}" dt="2026-10-14T07:00:39.350" v="292" actId="26606"/>
          <ac:spMkLst>
            <pc:docMk/>
            <pc:sldMk cId="1077388528" sldId="256"/>
            <ac:spMk id="59" creationId="{3F9B0603-37C5-4312-AE4D-A3D015475403}"/>
          </ac:spMkLst>
        </pc:spChg>
        <pc:spChg chg="add">
          <ac:chgData name="Kareemot Tijani Tijani (2320438)" userId="e32906b8-e775-4bea-9c91-b7328acf1cab" providerId="ADAL" clId="{0D7039A0-CAB4-41D4-8857-66389B4DB028}" dt="2026-10-14T07:00:39.350" v="292" actId="26606"/>
          <ac:spMkLst>
            <pc:docMk/>
            <pc:sldMk cId="1077388528" sldId="256"/>
            <ac:spMk id="60" creationId="{9B7AD9F6-8CE7-4299-8FC6-328F4DCD3FF9}"/>
          </ac:spMkLst>
        </pc:spChg>
        <pc:picChg chg="mod">
          <ac:chgData name="Kareemot Tijani Tijani (2320438)" userId="e32906b8-e775-4bea-9c91-b7328acf1cab" providerId="ADAL" clId="{0D7039A0-CAB4-41D4-8857-66389B4DB028}" dt="2026-10-14T07:00:39.350" v="292" actId="26606"/>
          <ac:picMkLst>
            <pc:docMk/>
            <pc:sldMk cId="1077388528" sldId="256"/>
            <ac:picMk id="5" creationId="{CCF00BBD-F279-76A7-36C7-2CB23BECD7E7}"/>
          </ac:picMkLst>
        </pc:picChg>
      </pc:sldChg>
      <pc:sldChg chg="addSp delSp modSp mod">
        <pc:chgData name="Kareemot Tijani Tijani (2320438)" userId="e32906b8-e775-4bea-9c91-b7328acf1cab" providerId="ADAL" clId="{0D7039A0-CAB4-41D4-8857-66389B4DB028}" dt="2026-10-14T08:03:41.239" v="561" actId="255"/>
        <pc:sldMkLst>
          <pc:docMk/>
          <pc:sldMk cId="2095862145" sldId="257"/>
        </pc:sldMkLst>
        <pc:spChg chg="mod">
          <ac:chgData name="Kareemot Tijani Tijani (2320438)" userId="e32906b8-e775-4bea-9c91-b7328acf1cab" providerId="ADAL" clId="{0D7039A0-CAB4-41D4-8857-66389B4DB028}" dt="2026-10-14T08:03:41.239" v="561" actId="255"/>
          <ac:spMkLst>
            <pc:docMk/>
            <pc:sldMk cId="2095862145" sldId="257"/>
            <ac:spMk id="7" creationId="{5C676088-9C94-7F0E-E4E7-9477D7968402}"/>
          </ac:spMkLst>
        </pc:spChg>
        <pc:spChg chg="add del">
          <ac:chgData name="Kareemot Tijani Tijani (2320438)" userId="e32906b8-e775-4bea-9c91-b7328acf1cab" providerId="ADAL" clId="{0D7039A0-CAB4-41D4-8857-66389B4DB028}" dt="2026-10-13T03:23:52.310" v="58"/>
          <ac:spMkLst>
            <pc:docMk/>
            <pc:sldMk cId="2095862145" sldId="257"/>
            <ac:spMk id="29" creationId="{45D37F4E-DDB4-456B-97E0-9937730A039F}"/>
          </ac:spMkLst>
        </pc:spChg>
        <pc:spChg chg="add del">
          <ac:chgData name="Kareemot Tijani Tijani (2320438)" userId="e32906b8-e775-4bea-9c91-b7328acf1cab" providerId="ADAL" clId="{0D7039A0-CAB4-41D4-8857-66389B4DB028}" dt="2026-10-13T03:23:52.310" v="58"/>
          <ac:spMkLst>
            <pc:docMk/>
            <pc:sldMk cId="2095862145" sldId="257"/>
            <ac:spMk id="31" creationId="{B2DD41CD-8F47-4F56-AD12-4E2FF7696987}"/>
          </ac:spMkLst>
        </pc:spChg>
      </pc:sldChg>
      <pc:sldChg chg="addSp delSp modSp mod">
        <pc:chgData name="Kareemot Tijani Tijani (2320438)" userId="e32906b8-e775-4bea-9c91-b7328acf1cab" providerId="ADAL" clId="{0D7039A0-CAB4-41D4-8857-66389B4DB028}" dt="2026-10-14T08:04:40.458" v="564" actId="5793"/>
        <pc:sldMkLst>
          <pc:docMk/>
          <pc:sldMk cId="1804254422" sldId="258"/>
        </pc:sldMkLst>
        <pc:spChg chg="mod">
          <ac:chgData name="Kareemot Tijani Tijani (2320438)" userId="e32906b8-e775-4bea-9c91-b7328acf1cab" providerId="ADAL" clId="{0D7039A0-CAB4-41D4-8857-66389B4DB028}" dt="2026-10-14T08:04:40.458" v="564" actId="5793"/>
          <ac:spMkLst>
            <pc:docMk/>
            <pc:sldMk cId="1804254422" sldId="258"/>
            <ac:spMk id="3" creationId="{2FF850C4-DD05-F49C-EFDD-189B1A9B13E6}"/>
          </ac:spMkLst>
        </pc:spChg>
        <pc:spChg chg="add del">
          <ac:chgData name="Kareemot Tijani Tijani (2320438)" userId="e32906b8-e775-4bea-9c91-b7328acf1cab" providerId="ADAL" clId="{0D7039A0-CAB4-41D4-8857-66389B4DB028}" dt="2026-10-13T03:23:52.310" v="58"/>
          <ac:spMkLst>
            <pc:docMk/>
            <pc:sldMk cId="1804254422" sldId="258"/>
            <ac:spMk id="38" creationId="{77C59BEC-C4CC-4741-B975-08C543178D3D}"/>
          </ac:spMkLst>
        </pc:spChg>
        <pc:spChg chg="add del">
          <ac:chgData name="Kareemot Tijani Tijani (2320438)" userId="e32906b8-e775-4bea-9c91-b7328acf1cab" providerId="ADAL" clId="{0D7039A0-CAB4-41D4-8857-66389B4DB028}" dt="2026-10-13T03:23:52.310" v="58"/>
          <ac:spMkLst>
            <pc:docMk/>
            <pc:sldMk cId="1804254422" sldId="258"/>
            <ac:spMk id="42" creationId="{72DEF309-605D-4117-9340-6D589B6C3A34}"/>
          </ac:spMkLst>
        </pc:spChg>
        <pc:spChg chg="add del">
          <ac:chgData name="Kareemot Tijani Tijani (2320438)" userId="e32906b8-e775-4bea-9c91-b7328acf1cab" providerId="ADAL" clId="{0D7039A0-CAB4-41D4-8857-66389B4DB028}" dt="2026-10-13T03:23:52.310" v="58"/>
          <ac:spMkLst>
            <pc:docMk/>
            <pc:sldMk cId="1804254422" sldId="258"/>
            <ac:spMk id="44" creationId="{A7B99495-F43F-4D80-A44F-2CB4764EB90B}"/>
          </ac:spMkLst>
        </pc:spChg>
        <pc:graphicFrameChg chg="add mod modGraphic">
          <ac:chgData name="Kareemot Tijani Tijani (2320438)" userId="e32906b8-e775-4bea-9c91-b7328acf1cab" providerId="ADAL" clId="{0D7039A0-CAB4-41D4-8857-66389B4DB028}" dt="2026-10-14T07:43:38.256" v="396" actId="14100"/>
          <ac:graphicFrameMkLst>
            <pc:docMk/>
            <pc:sldMk cId="1804254422" sldId="258"/>
            <ac:graphicFrameMk id="7" creationId="{1563C0D2-33AE-C3C2-1524-5A9DF425AF2B}"/>
          </ac:graphicFrameMkLst>
        </pc:graphicFrameChg>
      </pc:sldChg>
      <pc:sldChg chg="addSp delSp modSp mod modTransition">
        <pc:chgData name="Kareemot Tijani Tijani (2320438)" userId="e32906b8-e775-4bea-9c91-b7328acf1cab" providerId="ADAL" clId="{0D7039A0-CAB4-41D4-8857-66389B4DB028}" dt="2026-10-14T08:06:55.539" v="601" actId="5793"/>
        <pc:sldMkLst>
          <pc:docMk/>
          <pc:sldMk cId="186718716" sldId="259"/>
        </pc:sldMkLst>
        <pc:spChg chg="mod">
          <ac:chgData name="Kareemot Tijani Tijani (2320438)" userId="e32906b8-e775-4bea-9c91-b7328acf1cab" providerId="ADAL" clId="{0D7039A0-CAB4-41D4-8857-66389B4DB028}" dt="2026-10-14T08:06:55.539" v="601" actId="5793"/>
          <ac:spMkLst>
            <pc:docMk/>
            <pc:sldMk cId="186718716" sldId="259"/>
            <ac:spMk id="3" creationId="{358A99E2-9D77-A281-3F9A-50F1F797A662}"/>
          </ac:spMkLst>
        </pc:spChg>
        <pc:spChg chg="add del">
          <ac:chgData name="Kareemot Tijani Tijani (2320438)" userId="e32906b8-e775-4bea-9c91-b7328acf1cab" providerId="ADAL" clId="{0D7039A0-CAB4-41D4-8857-66389B4DB028}" dt="2026-10-13T03:23:52.310" v="58"/>
          <ac:spMkLst>
            <pc:docMk/>
            <pc:sldMk cId="186718716" sldId="259"/>
            <ac:spMk id="12" creationId="{45D37F4E-DDB4-456B-97E0-9937730A039F}"/>
          </ac:spMkLst>
        </pc:spChg>
        <pc:spChg chg="add del">
          <ac:chgData name="Kareemot Tijani Tijani (2320438)" userId="e32906b8-e775-4bea-9c91-b7328acf1cab" providerId="ADAL" clId="{0D7039A0-CAB4-41D4-8857-66389B4DB028}" dt="2026-10-13T03:23:52.310" v="58"/>
          <ac:spMkLst>
            <pc:docMk/>
            <pc:sldMk cId="186718716" sldId="259"/>
            <ac:spMk id="14" creationId="{B2DD41CD-8F47-4F56-AD12-4E2FF7696987}"/>
          </ac:spMkLst>
        </pc:spChg>
      </pc:sldChg>
      <pc:sldChg chg="addSp delSp modSp mod">
        <pc:chgData name="Kareemot Tijani Tijani (2320438)" userId="e32906b8-e775-4bea-9c91-b7328acf1cab" providerId="ADAL" clId="{0D7039A0-CAB4-41D4-8857-66389B4DB028}" dt="2026-10-14T08:21:33.377" v="786" actId="478"/>
        <pc:sldMkLst>
          <pc:docMk/>
          <pc:sldMk cId="3583525250" sldId="260"/>
        </pc:sldMkLst>
        <pc:spChg chg="mod">
          <ac:chgData name="Kareemot Tijani Tijani (2320438)" userId="e32906b8-e775-4bea-9c91-b7328acf1cab" providerId="ADAL" clId="{0D7039A0-CAB4-41D4-8857-66389B4DB028}" dt="2026-10-14T08:08:37.136" v="613" actId="255"/>
          <ac:spMkLst>
            <pc:docMk/>
            <pc:sldMk cId="3583525250" sldId="260"/>
            <ac:spMk id="3" creationId="{089CB888-C316-6CF4-CB8E-2F0CE3A0E206}"/>
          </ac:spMkLst>
        </pc:spChg>
        <pc:spChg chg="add del">
          <ac:chgData name="Kareemot Tijani Tijani (2320438)" userId="e32906b8-e775-4bea-9c91-b7328acf1cab" providerId="ADAL" clId="{0D7039A0-CAB4-41D4-8857-66389B4DB028}" dt="2026-10-13T03:23:52.310" v="58"/>
          <ac:spMkLst>
            <pc:docMk/>
            <pc:sldMk cId="3583525250" sldId="260"/>
            <ac:spMk id="51" creationId="{CB6E2F43-29E9-49D9-91FC-E5FEFAAA70DE}"/>
          </ac:spMkLst>
        </pc:spChg>
        <pc:spChg chg="add del">
          <ac:chgData name="Kareemot Tijani Tijani (2320438)" userId="e32906b8-e775-4bea-9c91-b7328acf1cab" providerId="ADAL" clId="{0D7039A0-CAB4-41D4-8857-66389B4DB028}" dt="2026-10-13T03:23:52.310" v="58"/>
          <ac:spMkLst>
            <pc:docMk/>
            <pc:sldMk cId="3583525250" sldId="260"/>
            <ac:spMk id="52" creationId="{3BA62E19-CD42-4C09-B825-844B4943D49D}"/>
          </ac:spMkLst>
        </pc:spChg>
        <pc:spChg chg="add del">
          <ac:chgData name="Kareemot Tijani Tijani (2320438)" userId="e32906b8-e775-4bea-9c91-b7328acf1cab" providerId="ADAL" clId="{0D7039A0-CAB4-41D4-8857-66389B4DB028}" dt="2026-10-13T03:23:52.310" v="58"/>
          <ac:spMkLst>
            <pc:docMk/>
            <pc:sldMk cId="3583525250" sldId="260"/>
            <ac:spMk id="53" creationId="{8E63CC27-1C86-4653-8866-79C24C5C51FB}"/>
          </ac:spMkLst>
        </pc:spChg>
        <pc:graphicFrameChg chg="add mod">
          <ac:chgData name="Kareemot Tijani Tijani (2320438)" userId="e32906b8-e775-4bea-9c91-b7328acf1cab" providerId="ADAL" clId="{0D7039A0-CAB4-41D4-8857-66389B4DB028}" dt="2026-10-12T08:06:26.441" v="4"/>
          <ac:graphicFrameMkLst>
            <pc:docMk/>
            <pc:sldMk cId="3583525250" sldId="260"/>
            <ac:graphicFrameMk id="6" creationId="{6A84494E-EA59-44FA-D767-CD95C1AF3000}"/>
          </ac:graphicFrameMkLst>
        </pc:graphicFrameChg>
        <pc:picChg chg="del">
          <ac:chgData name="Kareemot Tijani Tijani (2320438)" userId="e32906b8-e775-4bea-9c91-b7328acf1cab" providerId="ADAL" clId="{0D7039A0-CAB4-41D4-8857-66389B4DB028}" dt="2026-10-14T08:21:33.377" v="786" actId="478"/>
          <ac:picMkLst>
            <pc:docMk/>
            <pc:sldMk cId="3583525250" sldId="260"/>
            <ac:picMk id="8" creationId="{F3615BE2-5633-65B3-9944-3281D9799CBF}"/>
          </ac:picMkLst>
        </pc:picChg>
      </pc:sldChg>
      <pc:sldChg chg="addSp delSp modSp mod">
        <pc:chgData name="Kareemot Tijani Tijani (2320438)" userId="e32906b8-e775-4bea-9c91-b7328acf1cab" providerId="ADAL" clId="{0D7039A0-CAB4-41D4-8857-66389B4DB028}" dt="2026-10-14T08:09:52.135" v="636" actId="1076"/>
        <pc:sldMkLst>
          <pc:docMk/>
          <pc:sldMk cId="4086028445" sldId="261"/>
        </pc:sldMkLst>
        <pc:spChg chg="mod">
          <ac:chgData name="Kareemot Tijani Tijani (2320438)" userId="e32906b8-e775-4bea-9c91-b7328acf1cab" providerId="ADAL" clId="{0D7039A0-CAB4-41D4-8857-66389B4DB028}" dt="2026-10-14T08:09:17.890" v="625" actId="27636"/>
          <ac:spMkLst>
            <pc:docMk/>
            <pc:sldMk cId="4086028445" sldId="261"/>
            <ac:spMk id="2" creationId="{C7F396F9-05D8-6F44-7C44-94A500674A44}"/>
          </ac:spMkLst>
        </pc:spChg>
        <pc:spChg chg="mod">
          <ac:chgData name="Kareemot Tijani Tijani (2320438)" userId="e32906b8-e775-4bea-9c91-b7328acf1cab" providerId="ADAL" clId="{0D7039A0-CAB4-41D4-8857-66389B4DB028}" dt="2026-10-14T08:09:25.133" v="626" actId="1076"/>
          <ac:spMkLst>
            <pc:docMk/>
            <pc:sldMk cId="4086028445" sldId="261"/>
            <ac:spMk id="3" creationId="{9CEB2C78-F96C-24E3-C58A-E65E5606476B}"/>
          </ac:spMkLst>
        </pc:spChg>
        <pc:spChg chg="add del">
          <ac:chgData name="Kareemot Tijani Tijani (2320438)" userId="e32906b8-e775-4bea-9c91-b7328acf1cab" providerId="ADAL" clId="{0D7039A0-CAB4-41D4-8857-66389B4DB028}" dt="2026-10-13T03:23:52.310" v="58"/>
          <ac:spMkLst>
            <pc:docMk/>
            <pc:sldMk cId="4086028445" sldId="261"/>
            <ac:spMk id="54" creationId="{8D1AA55E-40D5-461B-A5A8-4AE8AAB71B08}"/>
          </ac:spMkLst>
        </pc:spChg>
        <pc:spChg chg="add del">
          <ac:chgData name="Kareemot Tijani Tijani (2320438)" userId="e32906b8-e775-4bea-9c91-b7328acf1cab" providerId="ADAL" clId="{0D7039A0-CAB4-41D4-8857-66389B4DB028}" dt="2026-10-13T03:23:52.310" v="58"/>
          <ac:spMkLst>
            <pc:docMk/>
            <pc:sldMk cId="4086028445" sldId="261"/>
            <ac:spMk id="58" creationId="{6CB927A4-E432-4310-9CD5-E89FF5063179}"/>
          </ac:spMkLst>
        </pc:spChg>
        <pc:spChg chg="add del">
          <ac:chgData name="Kareemot Tijani Tijani (2320438)" userId="e32906b8-e775-4bea-9c91-b7328acf1cab" providerId="ADAL" clId="{0D7039A0-CAB4-41D4-8857-66389B4DB028}" dt="2026-10-13T03:23:52.310" v="58"/>
          <ac:spMkLst>
            <pc:docMk/>
            <pc:sldMk cId="4086028445" sldId="261"/>
            <ac:spMk id="60" creationId="{E3020543-B24B-4EC4-8FFC-8DD88EEA91A8}"/>
          </ac:spMkLst>
        </pc:spChg>
        <pc:picChg chg="mod">
          <ac:chgData name="Kareemot Tijani Tijani (2320438)" userId="e32906b8-e775-4bea-9c91-b7328acf1cab" providerId="ADAL" clId="{0D7039A0-CAB4-41D4-8857-66389B4DB028}" dt="2026-10-14T08:09:52.135" v="636" actId="1076"/>
          <ac:picMkLst>
            <pc:docMk/>
            <pc:sldMk cId="4086028445" sldId="261"/>
            <ac:picMk id="5" creationId="{9DE816F5-C7CB-4B71-8E9D-D0B9016227E7}"/>
          </ac:picMkLst>
        </pc:picChg>
        <pc:cxnChg chg="add del">
          <ac:chgData name="Kareemot Tijani Tijani (2320438)" userId="e32906b8-e775-4bea-9c91-b7328acf1cab" providerId="ADAL" clId="{0D7039A0-CAB4-41D4-8857-66389B4DB028}" dt="2026-10-13T03:23:52.310" v="58"/>
          <ac:cxnSpMkLst>
            <pc:docMk/>
            <pc:sldMk cId="4086028445" sldId="261"/>
            <ac:cxnSpMk id="56" creationId="{7EB498BD-8089-4626-91EA-4978EBEF535E}"/>
          </ac:cxnSpMkLst>
        </pc:cxnChg>
      </pc:sldChg>
      <pc:sldChg chg="addSp delSp modSp mod">
        <pc:chgData name="Kareemot Tijani Tijani (2320438)" userId="e32906b8-e775-4bea-9c91-b7328acf1cab" providerId="ADAL" clId="{0D7039A0-CAB4-41D4-8857-66389B4DB028}" dt="2026-10-14T08:10:08.202" v="647" actId="20577"/>
        <pc:sldMkLst>
          <pc:docMk/>
          <pc:sldMk cId="4158443534" sldId="262"/>
        </pc:sldMkLst>
        <pc:spChg chg="mod">
          <ac:chgData name="Kareemot Tijani Tijani (2320438)" userId="e32906b8-e775-4bea-9c91-b7328acf1cab" providerId="ADAL" clId="{0D7039A0-CAB4-41D4-8857-66389B4DB028}" dt="2026-10-14T06:59:40.620" v="288" actId="1038"/>
          <ac:spMkLst>
            <pc:docMk/>
            <pc:sldMk cId="4158443534" sldId="262"/>
            <ac:spMk id="35" creationId="{D01A3EC6-4AB4-1B57-52E6-90D6D8915A16}"/>
          </ac:spMkLst>
        </pc:spChg>
        <pc:spChg chg="add mod">
          <ac:chgData name="Kareemot Tijani Tijani (2320438)" userId="e32906b8-e775-4bea-9c91-b7328acf1cab" providerId="ADAL" clId="{0D7039A0-CAB4-41D4-8857-66389B4DB028}" dt="2026-10-14T06:59:27.714" v="279" actId="1076"/>
          <ac:spMkLst>
            <pc:docMk/>
            <pc:sldMk cId="4158443534" sldId="262"/>
            <ac:spMk id="36" creationId="{4CB03748-6C13-246D-AB45-B62FD86E13A9}"/>
          </ac:spMkLst>
        </pc:spChg>
        <pc:spChg chg="add mod">
          <ac:chgData name="Kareemot Tijani Tijani (2320438)" userId="e32906b8-e775-4bea-9c91-b7328acf1cab" providerId="ADAL" clId="{0D7039A0-CAB4-41D4-8857-66389B4DB028}" dt="2026-10-14T06:59:16.628" v="278" actId="1076"/>
          <ac:spMkLst>
            <pc:docMk/>
            <pc:sldMk cId="4158443534" sldId="262"/>
            <ac:spMk id="37" creationId="{3E1B36E4-9BBD-466C-7575-E4836B20ABAA}"/>
          </ac:spMkLst>
        </pc:spChg>
        <pc:spChg chg="add del">
          <ac:chgData name="Kareemot Tijani Tijani (2320438)" userId="e32906b8-e775-4bea-9c91-b7328acf1cab" providerId="ADAL" clId="{0D7039A0-CAB4-41D4-8857-66389B4DB028}" dt="2026-10-13T03:23:52.310" v="58"/>
          <ac:spMkLst>
            <pc:docMk/>
            <pc:sldMk cId="4158443534" sldId="262"/>
            <ac:spMk id="38" creationId="{77C59BEC-C4CC-4741-B975-08C543178D3D}"/>
          </ac:spMkLst>
        </pc:spChg>
        <pc:spChg chg="add mod">
          <ac:chgData name="Kareemot Tijani Tijani (2320438)" userId="e32906b8-e775-4bea-9c91-b7328acf1cab" providerId="ADAL" clId="{0D7039A0-CAB4-41D4-8857-66389B4DB028}" dt="2026-10-14T06:59:06.246" v="277" actId="1037"/>
          <ac:spMkLst>
            <pc:docMk/>
            <pc:sldMk cId="4158443534" sldId="262"/>
            <ac:spMk id="39" creationId="{4AF0A1CB-653C-6BA1-9702-8E0F5F84D619}"/>
          </ac:spMkLst>
        </pc:spChg>
        <pc:spChg chg="add del">
          <ac:chgData name="Kareemot Tijani Tijani (2320438)" userId="e32906b8-e775-4bea-9c91-b7328acf1cab" providerId="ADAL" clId="{0D7039A0-CAB4-41D4-8857-66389B4DB028}" dt="2026-10-13T03:23:52.310" v="58"/>
          <ac:spMkLst>
            <pc:docMk/>
            <pc:sldMk cId="4158443534" sldId="262"/>
            <ac:spMk id="40" creationId="{72DEF309-605D-4117-9340-6D589B6C3A34}"/>
          </ac:spMkLst>
        </pc:spChg>
        <pc:spChg chg="add mod">
          <ac:chgData name="Kareemot Tijani Tijani (2320438)" userId="e32906b8-e775-4bea-9c91-b7328acf1cab" providerId="ADAL" clId="{0D7039A0-CAB4-41D4-8857-66389B4DB028}" dt="2026-10-14T06:58:53.243" v="258" actId="1076"/>
          <ac:spMkLst>
            <pc:docMk/>
            <pc:sldMk cId="4158443534" sldId="262"/>
            <ac:spMk id="41" creationId="{AA72EBF0-3CE7-CCA9-F413-D2F7DEA80FED}"/>
          </ac:spMkLst>
        </pc:spChg>
        <pc:spChg chg="add del">
          <ac:chgData name="Kareemot Tijani Tijani (2320438)" userId="e32906b8-e775-4bea-9c91-b7328acf1cab" providerId="ADAL" clId="{0D7039A0-CAB4-41D4-8857-66389B4DB028}" dt="2026-10-13T03:23:52.310" v="58"/>
          <ac:spMkLst>
            <pc:docMk/>
            <pc:sldMk cId="4158443534" sldId="262"/>
            <ac:spMk id="42" creationId="{A7B99495-F43F-4D80-A44F-2CB4764EB90B}"/>
          </ac:spMkLst>
        </pc:spChg>
        <pc:graphicFrameChg chg="mod modGraphic">
          <ac:chgData name="Kareemot Tijani Tijani (2320438)" userId="e32906b8-e775-4bea-9c91-b7328acf1cab" providerId="ADAL" clId="{0D7039A0-CAB4-41D4-8857-66389B4DB028}" dt="2026-10-14T08:10:08.202" v="647" actId="20577"/>
          <ac:graphicFrameMkLst>
            <pc:docMk/>
            <pc:sldMk cId="4158443534" sldId="262"/>
            <ac:graphicFrameMk id="46" creationId="{167B92C8-0F6B-CD72-C7E1-E2E32DE90966}"/>
          </ac:graphicFrameMkLst>
        </pc:graphicFrameChg>
        <pc:picChg chg="add del mod">
          <ac:chgData name="Kareemot Tijani Tijani (2320438)" userId="e32906b8-e775-4bea-9c91-b7328acf1cab" providerId="ADAL" clId="{0D7039A0-CAB4-41D4-8857-66389B4DB028}" dt="2026-10-14T06:54:16.660" v="195" actId="478"/>
          <ac:picMkLst>
            <pc:docMk/>
            <pc:sldMk cId="4158443534" sldId="262"/>
            <ac:picMk id="3" creationId="{37B2EFF9-07E7-6B3E-2D8C-8DF418406FFB}"/>
          </ac:picMkLst>
        </pc:picChg>
        <pc:picChg chg="add mod">
          <ac:chgData name="Kareemot Tijani Tijani (2320438)" userId="e32906b8-e775-4bea-9c91-b7328acf1cab" providerId="ADAL" clId="{0D7039A0-CAB4-41D4-8857-66389B4DB028}" dt="2026-10-14T07:56:01.486" v="407" actId="14100"/>
          <ac:picMkLst>
            <pc:docMk/>
            <pc:sldMk cId="4158443534" sldId="262"/>
            <ac:picMk id="5" creationId="{9AD47262-44E0-7D32-FFD0-FA96CCACDE16}"/>
          </ac:picMkLst>
        </pc:picChg>
      </pc:sldChg>
      <pc:sldChg chg="addSp delSp modSp mod">
        <pc:chgData name="Kareemot Tijani Tijani (2320438)" userId="e32906b8-e775-4bea-9c91-b7328acf1cab" providerId="ADAL" clId="{0D7039A0-CAB4-41D4-8857-66389B4DB028}" dt="2026-10-14T08:10:36.744" v="657" actId="20577"/>
        <pc:sldMkLst>
          <pc:docMk/>
          <pc:sldMk cId="2223752923" sldId="263"/>
        </pc:sldMkLst>
        <pc:spChg chg="mod">
          <ac:chgData name="Kareemot Tijani Tijani (2320438)" userId="e32906b8-e775-4bea-9c91-b7328acf1cab" providerId="ADAL" clId="{0D7039A0-CAB4-41D4-8857-66389B4DB028}" dt="2026-10-14T08:10:36.744" v="657" actId="20577"/>
          <ac:spMkLst>
            <pc:docMk/>
            <pc:sldMk cId="2223752923" sldId="263"/>
            <ac:spMk id="6" creationId="{B83B49FE-9E55-D8D7-9BA6-F03FF9165169}"/>
          </ac:spMkLst>
        </pc:spChg>
        <pc:spChg chg="add del">
          <ac:chgData name="Kareemot Tijani Tijani (2320438)" userId="e32906b8-e775-4bea-9c91-b7328acf1cab" providerId="ADAL" clId="{0D7039A0-CAB4-41D4-8857-66389B4DB028}" dt="2026-10-13T03:23:52.310" v="58"/>
          <ac:spMkLst>
            <pc:docMk/>
            <pc:sldMk cId="2223752923" sldId="263"/>
            <ac:spMk id="45" creationId="{637B2035-1FCB-439A-B421-095E136C7E07}"/>
          </ac:spMkLst>
        </pc:spChg>
        <pc:spChg chg="add del">
          <ac:chgData name="Kareemot Tijani Tijani (2320438)" userId="e32906b8-e775-4bea-9c91-b7328acf1cab" providerId="ADAL" clId="{0D7039A0-CAB4-41D4-8857-66389B4DB028}" dt="2026-10-13T03:23:52.310" v="58"/>
          <ac:spMkLst>
            <pc:docMk/>
            <pc:sldMk cId="2223752923" sldId="263"/>
            <ac:spMk id="50" creationId="{676D6CDF-C512-4739-B158-55EE955EFA39}"/>
          </ac:spMkLst>
        </pc:spChg>
        <pc:graphicFrameChg chg="add mod">
          <ac:chgData name="Kareemot Tijani Tijani (2320438)" userId="e32906b8-e775-4bea-9c91-b7328acf1cab" providerId="ADAL" clId="{0D7039A0-CAB4-41D4-8857-66389B4DB028}" dt="2026-10-12T10:35:11.333" v="11"/>
          <ac:graphicFrameMkLst>
            <pc:docMk/>
            <pc:sldMk cId="2223752923" sldId="263"/>
            <ac:graphicFrameMk id="47" creationId="{171FF394-1794-3EE4-F490-6C43F6F8B0D2}"/>
          </ac:graphicFrameMkLst>
        </pc:graphicFrameChg>
      </pc:sldChg>
      <pc:sldChg chg="addSp modSp mod">
        <pc:chgData name="Kareemot Tijani Tijani (2320438)" userId="e32906b8-e775-4bea-9c91-b7328acf1cab" providerId="ADAL" clId="{0D7039A0-CAB4-41D4-8857-66389B4DB028}" dt="2026-10-14T08:10:49.356" v="667" actId="20577"/>
        <pc:sldMkLst>
          <pc:docMk/>
          <pc:sldMk cId="3737193946" sldId="264"/>
        </pc:sldMkLst>
        <pc:spChg chg="mod">
          <ac:chgData name="Kareemot Tijani Tijani (2320438)" userId="e32906b8-e775-4bea-9c91-b7328acf1cab" providerId="ADAL" clId="{0D7039A0-CAB4-41D4-8857-66389B4DB028}" dt="2026-10-14T08:10:49.356" v="667" actId="20577"/>
          <ac:spMkLst>
            <pc:docMk/>
            <pc:sldMk cId="3737193946" sldId="264"/>
            <ac:spMk id="3" creationId="{7360ED8D-0065-147B-AC41-94744C7C3609}"/>
          </ac:spMkLst>
        </pc:spChg>
        <pc:spChg chg="add mod">
          <ac:chgData name="Kareemot Tijani Tijani (2320438)" userId="e32906b8-e775-4bea-9c91-b7328acf1cab" providerId="ADAL" clId="{0D7039A0-CAB4-41D4-8857-66389B4DB028}" dt="2026-10-13T03:49:23.954" v="71"/>
          <ac:spMkLst>
            <pc:docMk/>
            <pc:sldMk cId="3737193946" sldId="264"/>
            <ac:spMk id="18" creationId="{C7F27DE0-DA34-99D2-065F-63E943237D78}"/>
          </ac:spMkLst>
        </pc:spChg>
        <pc:graphicFrameChg chg="mod">
          <ac:chgData name="Kareemot Tijani Tijani (2320438)" userId="e32906b8-e775-4bea-9c91-b7328acf1cab" providerId="ADAL" clId="{0D7039A0-CAB4-41D4-8857-66389B4DB028}" dt="2026-10-13T03:41:31.866" v="65"/>
          <ac:graphicFrameMkLst>
            <pc:docMk/>
            <pc:sldMk cId="3737193946" sldId="264"/>
            <ac:graphicFrameMk id="15" creationId="{488BD801-A709-BF89-1038-C996D60D7C99}"/>
          </ac:graphicFrameMkLst>
        </pc:graphicFrameChg>
        <pc:graphicFrameChg chg="add mod">
          <ac:chgData name="Kareemot Tijani Tijani (2320438)" userId="e32906b8-e775-4bea-9c91-b7328acf1cab" providerId="ADAL" clId="{0D7039A0-CAB4-41D4-8857-66389B4DB028}" dt="2026-10-13T03:42:49.051" v="68"/>
          <ac:graphicFrameMkLst>
            <pc:docMk/>
            <pc:sldMk cId="3737193946" sldId="264"/>
            <ac:graphicFrameMk id="16" creationId="{909253B6-FD61-E843-2DD8-BF7BF228464A}"/>
          </ac:graphicFrameMkLst>
        </pc:graphicFrameChg>
        <pc:graphicFrameChg chg="add mod">
          <ac:chgData name="Kareemot Tijani Tijani (2320438)" userId="e32906b8-e775-4bea-9c91-b7328acf1cab" providerId="ADAL" clId="{0D7039A0-CAB4-41D4-8857-66389B4DB028}" dt="2026-10-13T03:43:13.501" v="69"/>
          <ac:graphicFrameMkLst>
            <pc:docMk/>
            <pc:sldMk cId="3737193946" sldId="264"/>
            <ac:graphicFrameMk id="17" creationId="{8CF1543E-97D5-8411-2542-41205B8FC9FA}"/>
          </ac:graphicFrameMkLst>
        </pc:graphicFrameChg>
        <pc:graphicFrameChg chg="add mod">
          <ac:chgData name="Kareemot Tijani Tijani (2320438)" userId="e32906b8-e775-4bea-9c91-b7328acf1cab" providerId="ADAL" clId="{0D7039A0-CAB4-41D4-8857-66389B4DB028}" dt="2026-10-13T04:48:00.261" v="88"/>
          <ac:graphicFrameMkLst>
            <pc:docMk/>
            <pc:sldMk cId="3737193946" sldId="264"/>
            <ac:graphicFrameMk id="19" creationId="{85540E99-C7BC-ECAE-75C5-CA07AC30A32F}"/>
          </ac:graphicFrameMkLst>
        </pc:graphicFrameChg>
      </pc:sldChg>
      <pc:sldChg chg="addSp delSp modSp mod">
        <pc:chgData name="Kareemot Tijani Tijani (2320438)" userId="e32906b8-e775-4bea-9c91-b7328acf1cab" providerId="ADAL" clId="{0D7039A0-CAB4-41D4-8857-66389B4DB028}" dt="2026-10-14T08:11:05.720" v="678" actId="20577"/>
        <pc:sldMkLst>
          <pc:docMk/>
          <pc:sldMk cId="917732781" sldId="265"/>
        </pc:sldMkLst>
        <pc:spChg chg="mod">
          <ac:chgData name="Kareemot Tijani Tijani (2320438)" userId="e32906b8-e775-4bea-9c91-b7328acf1cab" providerId="ADAL" clId="{0D7039A0-CAB4-41D4-8857-66389B4DB028}" dt="2026-10-14T08:11:05.720" v="678" actId="20577"/>
          <ac:spMkLst>
            <pc:docMk/>
            <pc:sldMk cId="917732781" sldId="265"/>
            <ac:spMk id="3" creationId="{445AFD54-AF4E-1D89-E660-5086A1A2A634}"/>
          </ac:spMkLst>
        </pc:spChg>
        <pc:spChg chg="add del mod">
          <ac:chgData name="Kareemot Tijani Tijani (2320438)" userId="e32906b8-e775-4bea-9c91-b7328acf1cab" providerId="ADAL" clId="{0D7039A0-CAB4-41D4-8857-66389B4DB028}" dt="2026-10-13T04:25:34.216" v="81"/>
          <ac:spMkLst>
            <pc:docMk/>
            <pc:sldMk cId="917732781" sldId="265"/>
            <ac:spMk id="7" creationId="{C2F5D7E5-C3A5-29A6-565F-165F6A3ABB9F}"/>
          </ac:spMkLst>
        </pc:spChg>
        <pc:spChg chg="add del mod">
          <ac:chgData name="Kareemot Tijani Tijani (2320438)" userId="e32906b8-e775-4bea-9c91-b7328acf1cab" providerId="ADAL" clId="{0D7039A0-CAB4-41D4-8857-66389B4DB028}" dt="2026-10-13T04:25:34.219" v="82"/>
          <ac:spMkLst>
            <pc:docMk/>
            <pc:sldMk cId="917732781" sldId="265"/>
            <ac:spMk id="8" creationId="{B92F39C6-0DB7-43C2-FE9E-5A8CF67144D6}"/>
          </ac:spMkLst>
        </pc:spChg>
        <pc:spChg chg="add del mod">
          <ac:chgData name="Kareemot Tijani Tijani (2320438)" userId="e32906b8-e775-4bea-9c91-b7328acf1cab" providerId="ADAL" clId="{0D7039A0-CAB4-41D4-8857-66389B4DB028}" dt="2026-10-13T04:25:34.219" v="83"/>
          <ac:spMkLst>
            <pc:docMk/>
            <pc:sldMk cId="917732781" sldId="265"/>
            <ac:spMk id="9" creationId="{89AD144D-ECE5-F3CA-C458-D39D478E5006}"/>
          </ac:spMkLst>
        </pc:spChg>
        <pc:spChg chg="add mod">
          <ac:chgData name="Kareemot Tijani Tijani (2320438)" userId="e32906b8-e775-4bea-9c91-b7328acf1cab" providerId="ADAL" clId="{0D7039A0-CAB4-41D4-8857-66389B4DB028}" dt="2026-10-13T04:25:13.953" v="80" actId="767"/>
          <ac:spMkLst>
            <pc:docMk/>
            <pc:sldMk cId="917732781" sldId="265"/>
            <ac:spMk id="11" creationId="{18B0AF6A-4282-18F3-13D0-92334E79178B}"/>
          </ac:spMkLst>
        </pc:spChg>
        <pc:spChg chg="add del">
          <ac:chgData name="Kareemot Tijani Tijani (2320438)" userId="e32906b8-e775-4bea-9c91-b7328acf1cab" providerId="ADAL" clId="{0D7039A0-CAB4-41D4-8857-66389B4DB028}" dt="2026-10-13T03:23:52.310" v="58"/>
          <ac:spMkLst>
            <pc:docMk/>
            <pc:sldMk cId="917732781" sldId="265"/>
            <ac:spMk id="14" creationId="{4300840D-0A0B-4512-BACA-B439D5B9C57C}"/>
          </ac:spMkLst>
        </pc:spChg>
        <pc:spChg chg="add del">
          <ac:chgData name="Kareemot Tijani Tijani (2320438)" userId="e32906b8-e775-4bea-9c91-b7328acf1cab" providerId="ADAL" clId="{0D7039A0-CAB4-41D4-8857-66389B4DB028}" dt="2026-10-13T03:23:52.310" v="58"/>
          <ac:spMkLst>
            <pc:docMk/>
            <pc:sldMk cId="917732781" sldId="265"/>
            <ac:spMk id="15" creationId="{C4285719-470E-454C-AF62-8323075F1F5B}"/>
          </ac:spMkLst>
        </pc:spChg>
        <pc:spChg chg="add del">
          <ac:chgData name="Kareemot Tijani Tijani (2320438)" userId="e32906b8-e775-4bea-9c91-b7328acf1cab" providerId="ADAL" clId="{0D7039A0-CAB4-41D4-8857-66389B4DB028}" dt="2026-10-13T03:23:52.310" v="58"/>
          <ac:spMkLst>
            <pc:docMk/>
            <pc:sldMk cId="917732781" sldId="265"/>
            <ac:spMk id="16" creationId="{D2B78728-A580-49A7-84F9-6EF6F583ADE0}"/>
          </ac:spMkLst>
        </pc:spChg>
        <pc:spChg chg="add del">
          <ac:chgData name="Kareemot Tijani Tijani (2320438)" userId="e32906b8-e775-4bea-9c91-b7328acf1cab" providerId="ADAL" clId="{0D7039A0-CAB4-41D4-8857-66389B4DB028}" dt="2026-10-13T03:23:52.310" v="58"/>
          <ac:spMkLst>
            <pc:docMk/>
            <pc:sldMk cId="917732781" sldId="265"/>
            <ac:spMk id="17" creationId="{CD9FE4EF-C4D8-49A0-B2FF-81D8DB7D8A24}"/>
          </ac:spMkLst>
        </pc:spChg>
        <pc:spChg chg="add del">
          <ac:chgData name="Kareemot Tijani Tijani (2320438)" userId="e32906b8-e775-4bea-9c91-b7328acf1cab" providerId="ADAL" clId="{0D7039A0-CAB4-41D4-8857-66389B4DB028}" dt="2026-10-13T03:23:52.310" v="58"/>
          <ac:spMkLst>
            <pc:docMk/>
            <pc:sldMk cId="917732781" sldId="265"/>
            <ac:spMk id="18" creationId="{38FAA1A1-D861-433F-88FA-1E9D6FD31D11}"/>
          </ac:spMkLst>
        </pc:spChg>
        <pc:spChg chg="add del">
          <ac:chgData name="Kareemot Tijani Tijani (2320438)" userId="e32906b8-e775-4bea-9c91-b7328acf1cab" providerId="ADAL" clId="{0D7039A0-CAB4-41D4-8857-66389B4DB028}" dt="2026-10-13T03:23:52.310" v="58"/>
          <ac:spMkLst>
            <pc:docMk/>
            <pc:sldMk cId="917732781" sldId="265"/>
            <ac:spMk id="20" creationId="{8D71EDA1-87BF-4D5D-AB79-F346FD19278A}"/>
          </ac:spMkLst>
        </pc:spChg>
      </pc:sldChg>
      <pc:sldChg chg="addSp delSp modSp mod">
        <pc:chgData name="Kareemot Tijani Tijani (2320438)" userId="e32906b8-e775-4bea-9c91-b7328acf1cab" providerId="ADAL" clId="{0D7039A0-CAB4-41D4-8857-66389B4DB028}" dt="2026-10-14T08:11:44.220" v="691" actId="1076"/>
        <pc:sldMkLst>
          <pc:docMk/>
          <pc:sldMk cId="2642939738" sldId="266"/>
        </pc:sldMkLst>
        <pc:spChg chg="add del">
          <ac:chgData name="Kareemot Tijani Tijani (2320438)" userId="e32906b8-e775-4bea-9c91-b7328acf1cab" providerId="ADAL" clId="{0D7039A0-CAB4-41D4-8857-66389B4DB028}" dt="2026-10-13T03:23:52.310" v="58"/>
          <ac:spMkLst>
            <pc:docMk/>
            <pc:sldMk cId="2642939738" sldId="266"/>
            <ac:spMk id="11" creationId="{815925C2-A704-4D47-B1C1-3FCA52512EC1}"/>
          </ac:spMkLst>
        </pc:spChg>
        <pc:spChg chg="add del">
          <ac:chgData name="Kareemot Tijani Tijani (2320438)" userId="e32906b8-e775-4bea-9c91-b7328acf1cab" providerId="ADAL" clId="{0D7039A0-CAB4-41D4-8857-66389B4DB028}" dt="2026-10-13T03:23:52.310" v="58"/>
          <ac:spMkLst>
            <pc:docMk/>
            <pc:sldMk cId="2642939738" sldId="266"/>
            <ac:spMk id="12" creationId="{01D4315C-C23C-4FD3-98DF-08C29E2292A8}"/>
          </ac:spMkLst>
        </pc:spChg>
        <pc:spChg chg="mod">
          <ac:chgData name="Kareemot Tijani Tijani (2320438)" userId="e32906b8-e775-4bea-9c91-b7328acf1cab" providerId="ADAL" clId="{0D7039A0-CAB4-41D4-8857-66389B4DB028}" dt="2026-10-14T08:11:27.007" v="689" actId="255"/>
          <ac:spMkLst>
            <pc:docMk/>
            <pc:sldMk cId="2642939738" sldId="266"/>
            <ac:spMk id="14" creationId="{A7C61A09-0B8F-21E7-A21D-D4F820BE50EF}"/>
          </ac:spMkLst>
        </pc:spChg>
        <pc:spChg chg="add mod">
          <ac:chgData name="Kareemot Tijani Tijani (2320438)" userId="e32906b8-e775-4bea-9c91-b7328acf1cab" providerId="ADAL" clId="{0D7039A0-CAB4-41D4-8857-66389B4DB028}" dt="2026-10-14T08:11:44.220" v="691" actId="1076"/>
          <ac:spMkLst>
            <pc:docMk/>
            <pc:sldMk cId="2642939738" sldId="266"/>
            <ac:spMk id="18" creationId="{ACC528CF-EFFE-A14E-692E-5F344A8EE7E5}"/>
          </ac:spMkLst>
        </pc:spChg>
        <pc:grpChg chg="add del">
          <ac:chgData name="Kareemot Tijani Tijani (2320438)" userId="e32906b8-e775-4bea-9c91-b7328acf1cab" providerId="ADAL" clId="{0D7039A0-CAB4-41D4-8857-66389B4DB028}" dt="2026-10-13T03:23:52.310" v="58"/>
          <ac:grpSpMkLst>
            <pc:docMk/>
            <pc:sldMk cId="2642939738" sldId="266"/>
            <ac:grpSpMk id="15" creationId="{5E6B47BC-43FD-4C91-8BFF-B41B99A8A39E}"/>
          </ac:grpSpMkLst>
        </pc:grpChg>
        <pc:grpChg chg="add del">
          <ac:chgData name="Kareemot Tijani Tijani (2320438)" userId="e32906b8-e775-4bea-9c91-b7328acf1cab" providerId="ADAL" clId="{0D7039A0-CAB4-41D4-8857-66389B4DB028}" dt="2026-10-13T03:23:52.310" v="58"/>
          <ac:grpSpMkLst>
            <pc:docMk/>
            <pc:sldMk cId="2642939738" sldId="266"/>
            <ac:grpSpMk id="19" creationId="{43F5E015-E085-4624-B431-B42414448684}"/>
          </ac:grpSpMkLst>
        </pc:grpChg>
        <pc:graphicFrameChg chg="add mod">
          <ac:chgData name="Kareemot Tijani Tijani (2320438)" userId="e32906b8-e775-4bea-9c91-b7328acf1cab" providerId="ADAL" clId="{0D7039A0-CAB4-41D4-8857-66389B4DB028}" dt="2026-10-14T08:11:35.154" v="690" actId="1076"/>
          <ac:graphicFrameMkLst>
            <pc:docMk/>
            <pc:sldMk cId="2642939738" sldId="266"/>
            <ac:graphicFrameMk id="10" creationId="{1E0612FF-C60E-9B5A-8F03-D1F568B84559}"/>
          </ac:graphicFrameMkLst>
        </pc:graphicFrameChg>
      </pc:sldChg>
      <pc:sldChg chg="addSp modSp mod">
        <pc:chgData name="Kareemot Tijani Tijani (2320438)" userId="e32906b8-e775-4bea-9c91-b7328acf1cab" providerId="ADAL" clId="{0D7039A0-CAB4-41D4-8857-66389B4DB028}" dt="2026-10-14T08:16:52.681" v="763" actId="255"/>
        <pc:sldMkLst>
          <pc:docMk/>
          <pc:sldMk cId="3729121316" sldId="267"/>
        </pc:sldMkLst>
        <pc:spChg chg="mod">
          <ac:chgData name="Kareemot Tijani Tijani (2320438)" userId="e32906b8-e775-4bea-9c91-b7328acf1cab" providerId="ADAL" clId="{0D7039A0-CAB4-41D4-8857-66389B4DB028}" dt="2026-10-13T05:42:10.207" v="101"/>
          <ac:spMkLst>
            <pc:docMk/>
            <pc:sldMk cId="3729121316" sldId="267"/>
            <ac:spMk id="3" creationId="{9A90D1E0-88A5-0C7D-1711-AE1C3AADDA6A}"/>
          </ac:spMkLst>
        </pc:spChg>
        <pc:spChg chg="add">
          <ac:chgData name="Kareemot Tijani Tijani (2320438)" userId="e32906b8-e775-4bea-9c91-b7328acf1cab" providerId="ADAL" clId="{0D7039A0-CAB4-41D4-8857-66389B4DB028}" dt="2026-10-13T05:12:38.260" v="95"/>
          <ac:spMkLst>
            <pc:docMk/>
            <pc:sldMk cId="3729121316" sldId="267"/>
            <ac:spMk id="7" creationId="{838A5D51-B037-3027-E072-B47316502F93}"/>
          </ac:spMkLst>
        </pc:spChg>
        <pc:spChg chg="mod">
          <ac:chgData name="Kareemot Tijani Tijani (2320438)" userId="e32906b8-e775-4bea-9c91-b7328acf1cab" providerId="ADAL" clId="{0D7039A0-CAB4-41D4-8857-66389B4DB028}" dt="2026-10-13T05:35:42.273" v="99"/>
          <ac:spMkLst>
            <pc:docMk/>
            <pc:sldMk cId="3729121316" sldId="267"/>
            <ac:spMk id="28" creationId="{37CDFA5B-9989-5CFC-3EA6-500DF7759E16}"/>
          </ac:spMkLst>
        </pc:spChg>
        <pc:spChg chg="mod">
          <ac:chgData name="Kareemot Tijani Tijani (2320438)" userId="e32906b8-e775-4bea-9c91-b7328acf1cab" providerId="ADAL" clId="{0D7039A0-CAB4-41D4-8857-66389B4DB028}" dt="2026-10-13T05:36:30.641" v="100"/>
          <ac:spMkLst>
            <pc:docMk/>
            <pc:sldMk cId="3729121316" sldId="267"/>
            <ac:spMk id="32" creationId="{AF2AB5F7-7119-1B71-BE31-2D1D5646009D}"/>
          </ac:spMkLst>
        </pc:spChg>
        <pc:graphicFrameChg chg="add mod">
          <ac:chgData name="Kareemot Tijani Tijani (2320438)" userId="e32906b8-e775-4bea-9c91-b7328acf1cab" providerId="ADAL" clId="{0D7039A0-CAB4-41D4-8857-66389B4DB028}" dt="2026-10-13T05:12:38.260" v="95"/>
          <ac:graphicFrameMkLst>
            <pc:docMk/>
            <pc:sldMk cId="3729121316" sldId="267"/>
            <ac:graphicFrameMk id="5" creationId="{CA47E4CC-6F5B-24B8-7A64-2D92A499E7AC}"/>
          </ac:graphicFrameMkLst>
        </pc:graphicFrameChg>
        <pc:graphicFrameChg chg="mod modGraphic">
          <ac:chgData name="Kareemot Tijani Tijani (2320438)" userId="e32906b8-e775-4bea-9c91-b7328acf1cab" providerId="ADAL" clId="{0D7039A0-CAB4-41D4-8857-66389B4DB028}" dt="2026-10-14T08:16:52.681" v="763" actId="255"/>
          <ac:graphicFrameMkLst>
            <pc:docMk/>
            <pc:sldMk cId="3729121316" sldId="267"/>
            <ac:graphicFrameMk id="36" creationId="{B2E4CBC1-C2DB-B09B-D41A-C2B3D8E2F959}"/>
          </ac:graphicFrameMkLst>
        </pc:graphicFrameChg>
      </pc:sldChg>
      <pc:sldChg chg="addSp delSp modSp mod">
        <pc:chgData name="Kareemot Tijani Tijani (2320438)" userId="e32906b8-e775-4bea-9c91-b7328acf1cab" providerId="ADAL" clId="{0D7039A0-CAB4-41D4-8857-66389B4DB028}" dt="2026-10-14T08:17:37.770" v="775" actId="5793"/>
        <pc:sldMkLst>
          <pc:docMk/>
          <pc:sldMk cId="2276567733" sldId="268"/>
        </pc:sldMkLst>
        <pc:spChg chg="mod">
          <ac:chgData name="Kareemot Tijani Tijani (2320438)" userId="e32906b8-e775-4bea-9c91-b7328acf1cab" providerId="ADAL" clId="{0D7039A0-CAB4-41D4-8857-66389B4DB028}" dt="2026-10-14T08:17:37.770" v="775" actId="5793"/>
          <ac:spMkLst>
            <pc:docMk/>
            <pc:sldMk cId="2276567733" sldId="268"/>
            <ac:spMk id="3" creationId="{FD83F938-5BC3-83BD-4A02-DCB4083278D7}"/>
          </ac:spMkLst>
        </pc:spChg>
        <pc:spChg chg="add del">
          <ac:chgData name="Kareemot Tijani Tijani (2320438)" userId="e32906b8-e775-4bea-9c91-b7328acf1cab" providerId="ADAL" clId="{0D7039A0-CAB4-41D4-8857-66389B4DB028}" dt="2026-10-13T03:23:52.310" v="58"/>
          <ac:spMkLst>
            <pc:docMk/>
            <pc:sldMk cId="2276567733" sldId="268"/>
            <ac:spMk id="8" creationId="{907EF6B7-1338-4443-8C46-6A318D952DFD}"/>
          </ac:spMkLst>
        </pc:spChg>
        <pc:spChg chg="add del">
          <ac:chgData name="Kareemot Tijani Tijani (2320438)" userId="e32906b8-e775-4bea-9c91-b7328acf1cab" providerId="ADAL" clId="{0D7039A0-CAB4-41D4-8857-66389B4DB028}" dt="2026-10-13T03:23:52.310" v="58"/>
          <ac:spMkLst>
            <pc:docMk/>
            <pc:sldMk cId="2276567733" sldId="268"/>
            <ac:spMk id="10" creationId="{DAAE4CDD-124C-4DCF-9584-B6033B545DD5}"/>
          </ac:spMkLst>
        </pc:spChg>
        <pc:spChg chg="add del">
          <ac:chgData name="Kareemot Tijani Tijani (2320438)" userId="e32906b8-e775-4bea-9c91-b7328acf1cab" providerId="ADAL" clId="{0D7039A0-CAB4-41D4-8857-66389B4DB028}" dt="2026-10-13T03:23:52.310" v="58"/>
          <ac:spMkLst>
            <pc:docMk/>
            <pc:sldMk cId="2276567733" sldId="268"/>
            <ac:spMk id="12" creationId="{081E4A58-353D-44AE-B2FC-2A74E2E400F7}"/>
          </ac:spMkLst>
        </pc:spChg>
        <pc:spChg chg="add del">
          <ac:chgData name="Kareemot Tijani Tijani (2320438)" userId="e32906b8-e775-4bea-9c91-b7328acf1cab" providerId="ADAL" clId="{0D7039A0-CAB4-41D4-8857-66389B4DB028}" dt="2026-10-14T07:17:49.436" v="348" actId="26606"/>
          <ac:spMkLst>
            <pc:docMk/>
            <pc:sldMk cId="2276567733" sldId="268"/>
            <ac:spMk id="17" creationId="{327D73B4-9F5C-4A64-A179-51B9500CB8B5}"/>
          </ac:spMkLst>
        </pc:spChg>
        <pc:spChg chg="add del">
          <ac:chgData name="Kareemot Tijani Tijani (2320438)" userId="e32906b8-e775-4bea-9c91-b7328acf1cab" providerId="ADAL" clId="{0D7039A0-CAB4-41D4-8857-66389B4DB028}" dt="2026-10-14T07:17:49.436" v="348" actId="26606"/>
          <ac:spMkLst>
            <pc:docMk/>
            <pc:sldMk cId="2276567733" sldId="268"/>
            <ac:spMk id="19" creationId="{C1F06963-6374-4B48-844F-071A9BAAAE02}"/>
          </ac:spMkLst>
        </pc:spChg>
        <pc:spChg chg="add del">
          <ac:chgData name="Kareemot Tijani Tijani (2320438)" userId="e32906b8-e775-4bea-9c91-b7328acf1cab" providerId="ADAL" clId="{0D7039A0-CAB4-41D4-8857-66389B4DB028}" dt="2026-10-14T07:17:49.436" v="348" actId="26606"/>
          <ac:spMkLst>
            <pc:docMk/>
            <pc:sldMk cId="2276567733" sldId="268"/>
            <ac:spMk id="21" creationId="{6CB927A4-E432-4310-9CD5-E89FF5063179}"/>
          </ac:spMkLst>
        </pc:spChg>
        <pc:spChg chg="add del">
          <ac:chgData name="Kareemot Tijani Tijani (2320438)" userId="e32906b8-e775-4bea-9c91-b7328acf1cab" providerId="ADAL" clId="{0D7039A0-CAB4-41D4-8857-66389B4DB028}" dt="2026-10-14T07:17:49.436" v="348" actId="26606"/>
          <ac:spMkLst>
            <pc:docMk/>
            <pc:sldMk cId="2276567733" sldId="268"/>
            <ac:spMk id="23" creationId="{1453BF6C-B012-48B7-B4E8-6D7AC7C27D02}"/>
          </ac:spMkLst>
        </pc:spChg>
        <pc:spChg chg="add del">
          <ac:chgData name="Kareemot Tijani Tijani (2320438)" userId="e32906b8-e775-4bea-9c91-b7328acf1cab" providerId="ADAL" clId="{0D7039A0-CAB4-41D4-8857-66389B4DB028}" dt="2026-10-14T07:17:49.436" v="348" actId="26606"/>
          <ac:spMkLst>
            <pc:docMk/>
            <pc:sldMk cId="2276567733" sldId="268"/>
            <ac:spMk id="25" creationId="{E3020543-B24B-4EC4-8FFC-8DD88EEA91A8}"/>
          </ac:spMkLst>
        </pc:spChg>
        <pc:spChg chg="add del">
          <ac:chgData name="Kareemot Tijani Tijani (2320438)" userId="e32906b8-e775-4bea-9c91-b7328acf1cab" providerId="ADAL" clId="{0D7039A0-CAB4-41D4-8857-66389B4DB028}" dt="2026-10-14T07:17:49.415" v="347" actId="26606"/>
          <ac:spMkLst>
            <pc:docMk/>
            <pc:sldMk cId="2276567733" sldId="268"/>
            <ac:spMk id="32" creationId="{777A147A-9ED8-46B4-8660-1B3C2AA880B5}"/>
          </ac:spMkLst>
        </pc:spChg>
        <pc:spChg chg="add del">
          <ac:chgData name="Kareemot Tijani Tijani (2320438)" userId="e32906b8-e775-4bea-9c91-b7328acf1cab" providerId="ADAL" clId="{0D7039A0-CAB4-41D4-8857-66389B4DB028}" dt="2026-10-14T07:17:39.938" v="345" actId="26606"/>
          <ac:spMkLst>
            <pc:docMk/>
            <pc:sldMk cId="2276567733" sldId="268"/>
            <ac:spMk id="33" creationId="{C0763A76-9F1C-4FC5-82B7-DD475DA461B2}"/>
          </ac:spMkLst>
        </pc:spChg>
        <pc:spChg chg="add del">
          <ac:chgData name="Kareemot Tijani Tijani (2320438)" userId="e32906b8-e775-4bea-9c91-b7328acf1cab" providerId="ADAL" clId="{0D7039A0-CAB4-41D4-8857-66389B4DB028}" dt="2026-10-14T07:17:49.415" v="347" actId="26606"/>
          <ac:spMkLst>
            <pc:docMk/>
            <pc:sldMk cId="2276567733" sldId="268"/>
            <ac:spMk id="34" creationId="{5D6C15A0-C087-4593-8414-2B4EC1CDC3DE}"/>
          </ac:spMkLst>
        </pc:spChg>
        <pc:spChg chg="add del">
          <ac:chgData name="Kareemot Tijani Tijani (2320438)" userId="e32906b8-e775-4bea-9c91-b7328acf1cab" providerId="ADAL" clId="{0D7039A0-CAB4-41D4-8857-66389B4DB028}" dt="2026-10-14T07:17:39.938" v="345" actId="26606"/>
          <ac:spMkLst>
            <pc:docMk/>
            <pc:sldMk cId="2276567733" sldId="268"/>
            <ac:spMk id="35" creationId="{E81BF4F6-F2CF-4984-9D14-D6966D92F99F}"/>
          </ac:spMkLst>
        </pc:spChg>
        <pc:spChg chg="add">
          <ac:chgData name="Kareemot Tijani Tijani (2320438)" userId="e32906b8-e775-4bea-9c91-b7328acf1cab" providerId="ADAL" clId="{0D7039A0-CAB4-41D4-8857-66389B4DB028}" dt="2026-10-14T07:17:49.436" v="348" actId="26606"/>
          <ac:spMkLst>
            <pc:docMk/>
            <pc:sldMk cId="2276567733" sldId="268"/>
            <ac:spMk id="36" creationId="{081E4A58-353D-44AE-B2FC-2A74E2E400F7}"/>
          </ac:spMkLst>
        </pc:spChg>
        <pc:spChg chg="add">
          <ac:chgData name="Kareemot Tijani Tijani (2320438)" userId="e32906b8-e775-4bea-9c91-b7328acf1cab" providerId="ADAL" clId="{0D7039A0-CAB4-41D4-8857-66389B4DB028}" dt="2026-10-14T07:17:49.436" v="348" actId="26606"/>
          <ac:spMkLst>
            <pc:docMk/>
            <pc:sldMk cId="2276567733" sldId="268"/>
            <ac:spMk id="37" creationId="{1BB867FF-FC45-48F7-8104-F89BE54909F1}"/>
          </ac:spMkLst>
        </pc:spChg>
        <pc:spChg chg="add">
          <ac:chgData name="Kareemot Tijani Tijani (2320438)" userId="e32906b8-e775-4bea-9c91-b7328acf1cab" providerId="ADAL" clId="{0D7039A0-CAB4-41D4-8857-66389B4DB028}" dt="2026-10-14T07:17:49.436" v="348" actId="26606"/>
          <ac:spMkLst>
            <pc:docMk/>
            <pc:sldMk cId="2276567733" sldId="268"/>
            <ac:spMk id="38" creationId="{8BB56887-D0D5-4F0C-9E19-7247EB83C8B7}"/>
          </ac:spMkLst>
        </pc:spChg>
        <pc:picChg chg="add del">
          <ac:chgData name="Kareemot Tijani Tijani (2320438)" userId="e32906b8-e775-4bea-9c91-b7328acf1cab" providerId="ADAL" clId="{0D7039A0-CAB4-41D4-8857-66389B4DB028}" dt="2026-10-14T07:17:39.938" v="345" actId="26606"/>
          <ac:picMkLst>
            <pc:docMk/>
            <pc:sldMk cId="2276567733" sldId="268"/>
            <ac:picMk id="29" creationId="{35C77168-80F6-8EA6-AC37-8BED1EA39720}"/>
          </ac:picMkLst>
        </pc:picChg>
        <pc:cxnChg chg="add del">
          <ac:chgData name="Kareemot Tijani Tijani (2320438)" userId="e32906b8-e775-4bea-9c91-b7328acf1cab" providerId="ADAL" clId="{0D7039A0-CAB4-41D4-8857-66389B4DB028}" dt="2026-10-14T07:17:49.436" v="348" actId="26606"/>
          <ac:cxnSpMkLst>
            <pc:docMk/>
            <pc:sldMk cId="2276567733" sldId="268"/>
            <ac:cxnSpMk id="27" creationId="{C49DA8F6-BCC1-4447-B54C-57856834B94B}"/>
          </ac:cxnSpMkLst>
        </pc:cxnChg>
      </pc:sldChg>
      <pc:sldChg chg="addSp delSp modSp mod">
        <pc:chgData name="Kareemot Tijani Tijani (2320438)" userId="e32906b8-e775-4bea-9c91-b7328acf1cab" providerId="ADAL" clId="{0D7039A0-CAB4-41D4-8857-66389B4DB028}" dt="2026-10-14T08:17:55.234" v="785" actId="20577"/>
        <pc:sldMkLst>
          <pc:docMk/>
          <pc:sldMk cId="300166700" sldId="269"/>
        </pc:sldMkLst>
        <pc:spChg chg="mod">
          <ac:chgData name="Kareemot Tijani Tijani (2320438)" userId="e32906b8-e775-4bea-9c91-b7328acf1cab" providerId="ADAL" clId="{0D7039A0-CAB4-41D4-8857-66389B4DB028}" dt="2026-10-13T05:58:25.114" v="102"/>
          <ac:spMkLst>
            <pc:docMk/>
            <pc:sldMk cId="300166700" sldId="269"/>
            <ac:spMk id="3" creationId="{48069E09-602D-2A1B-2C82-64AD52141949}"/>
          </ac:spMkLst>
        </pc:spChg>
        <pc:spChg chg="add del">
          <ac:chgData name="Kareemot Tijani Tijani (2320438)" userId="e32906b8-e775-4bea-9c91-b7328acf1cab" providerId="ADAL" clId="{0D7039A0-CAB4-41D4-8857-66389B4DB028}" dt="2026-10-13T03:23:52.310" v="58"/>
          <ac:spMkLst>
            <pc:docMk/>
            <pc:sldMk cId="300166700" sldId="269"/>
            <ac:spMk id="12" creationId="{C3C0D90E-074A-4F52-9B11-B52BEF4BCBE5}"/>
          </ac:spMkLst>
        </pc:spChg>
        <pc:spChg chg="add del">
          <ac:chgData name="Kareemot Tijani Tijani (2320438)" userId="e32906b8-e775-4bea-9c91-b7328acf1cab" providerId="ADAL" clId="{0D7039A0-CAB4-41D4-8857-66389B4DB028}" dt="2026-10-13T03:23:52.310" v="58"/>
          <ac:spMkLst>
            <pc:docMk/>
            <pc:sldMk cId="300166700" sldId="269"/>
            <ac:spMk id="14" creationId="{CABBD4C1-E6F8-46F6-8152-A8A97490BF4D}"/>
          </ac:spMkLst>
        </pc:spChg>
        <pc:spChg chg="add del">
          <ac:chgData name="Kareemot Tijani Tijani (2320438)" userId="e32906b8-e775-4bea-9c91-b7328acf1cab" providerId="ADAL" clId="{0D7039A0-CAB4-41D4-8857-66389B4DB028}" dt="2026-10-13T03:23:52.310" v="58"/>
          <ac:spMkLst>
            <pc:docMk/>
            <pc:sldMk cId="300166700" sldId="269"/>
            <ac:spMk id="15" creationId="{F837543A-6020-4505-A233-C9DB4BF74011}"/>
          </ac:spMkLst>
        </pc:spChg>
        <pc:spChg chg="add del">
          <ac:chgData name="Kareemot Tijani Tijani (2320438)" userId="e32906b8-e775-4bea-9c91-b7328acf1cab" providerId="ADAL" clId="{0D7039A0-CAB4-41D4-8857-66389B4DB028}" dt="2026-10-13T03:23:52.310" v="58"/>
          <ac:spMkLst>
            <pc:docMk/>
            <pc:sldMk cId="300166700" sldId="269"/>
            <ac:spMk id="16" creationId="{83BA5EF5-1FE9-4BF9-83BB-269BCDDF6156}"/>
          </ac:spMkLst>
        </pc:spChg>
        <pc:spChg chg="add del">
          <ac:chgData name="Kareemot Tijani Tijani (2320438)" userId="e32906b8-e775-4bea-9c91-b7328acf1cab" providerId="ADAL" clId="{0D7039A0-CAB4-41D4-8857-66389B4DB028}" dt="2026-10-13T03:23:52.310" v="58"/>
          <ac:spMkLst>
            <pc:docMk/>
            <pc:sldMk cId="300166700" sldId="269"/>
            <ac:spMk id="19" creationId="{35B16301-FB18-48BA-A6DD-C37CAF6F9A18}"/>
          </ac:spMkLst>
        </pc:spChg>
        <pc:spChg chg="add del">
          <ac:chgData name="Kareemot Tijani Tijani (2320438)" userId="e32906b8-e775-4bea-9c91-b7328acf1cab" providerId="ADAL" clId="{0D7039A0-CAB4-41D4-8857-66389B4DB028}" dt="2026-10-13T03:23:52.310" v="58"/>
          <ac:spMkLst>
            <pc:docMk/>
            <pc:sldMk cId="300166700" sldId="269"/>
            <ac:spMk id="20" creationId="{88853921-7BC9-4BDE-ACAB-133C683C82D6}"/>
          </ac:spMkLst>
        </pc:spChg>
        <pc:spChg chg="add del">
          <ac:chgData name="Kareemot Tijani Tijani (2320438)" userId="e32906b8-e775-4bea-9c91-b7328acf1cab" providerId="ADAL" clId="{0D7039A0-CAB4-41D4-8857-66389B4DB028}" dt="2026-10-13T03:23:52.310" v="58"/>
          <ac:spMkLst>
            <pc:docMk/>
            <pc:sldMk cId="300166700" sldId="269"/>
            <ac:spMk id="22" creationId="{09192968-3AE7-4470-A61C-97294BB92731}"/>
          </ac:spMkLst>
        </pc:spChg>
        <pc:spChg chg="add del">
          <ac:chgData name="Kareemot Tijani Tijani (2320438)" userId="e32906b8-e775-4bea-9c91-b7328acf1cab" providerId="ADAL" clId="{0D7039A0-CAB4-41D4-8857-66389B4DB028}" dt="2026-10-13T03:23:52.310" v="58"/>
          <ac:spMkLst>
            <pc:docMk/>
            <pc:sldMk cId="300166700" sldId="269"/>
            <ac:spMk id="24" creationId="{3AB72E55-43E4-4356-BFE8-E2102CB0B505}"/>
          </ac:spMkLst>
        </pc:spChg>
        <pc:spChg chg="mod">
          <ac:chgData name="Kareemot Tijani Tijani (2320438)" userId="e32906b8-e775-4bea-9c91-b7328acf1cab" providerId="ADAL" clId="{0D7039A0-CAB4-41D4-8857-66389B4DB028}" dt="2026-10-14T08:17:55.234" v="785" actId="20577"/>
          <ac:spMkLst>
            <pc:docMk/>
            <pc:sldMk cId="300166700" sldId="269"/>
            <ac:spMk id="40" creationId="{48069E09-602D-2A1B-2C82-64AD52141949}"/>
          </ac:spMkLst>
        </pc:spChg>
        <pc:cxnChg chg="add del">
          <ac:chgData name="Kareemot Tijani Tijani (2320438)" userId="e32906b8-e775-4bea-9c91-b7328acf1cab" providerId="ADAL" clId="{0D7039A0-CAB4-41D4-8857-66389B4DB028}" dt="2026-10-13T03:23:52.310" v="58"/>
          <ac:cxnSpMkLst>
            <pc:docMk/>
            <pc:sldMk cId="300166700" sldId="269"/>
            <ac:cxnSpMk id="18" creationId="{4B3BCACB-5880-460B-9606-8C433A9AF99D}"/>
          </ac:cxnSpMkLst>
        </pc:cxnChg>
      </pc:sldChg>
      <pc:sldChg chg="addSp delSp modSp mod">
        <pc:chgData name="Kareemot Tijani Tijani (2320438)" userId="e32906b8-e775-4bea-9c91-b7328acf1cab" providerId="ADAL" clId="{0D7039A0-CAB4-41D4-8857-66389B4DB028}" dt="2026-10-14T07:22:27.969" v="375" actId="2711"/>
        <pc:sldMkLst>
          <pc:docMk/>
          <pc:sldMk cId="1855377247" sldId="270"/>
        </pc:sldMkLst>
        <pc:spChg chg="mod">
          <ac:chgData name="Kareemot Tijani Tijani (2320438)" userId="e32906b8-e775-4bea-9c91-b7328acf1cab" providerId="ADAL" clId="{0D7039A0-CAB4-41D4-8857-66389B4DB028}" dt="2026-10-14T07:22:27.969" v="375" actId="2711"/>
          <ac:spMkLst>
            <pc:docMk/>
            <pc:sldMk cId="1855377247" sldId="270"/>
            <ac:spMk id="3" creationId="{F94CD5C9-F04D-ECA7-F122-B326F4F35E01}"/>
          </ac:spMkLst>
        </pc:spChg>
        <pc:spChg chg="add del">
          <ac:chgData name="Kareemot Tijani Tijani (2320438)" userId="e32906b8-e775-4bea-9c91-b7328acf1cab" providerId="ADAL" clId="{0D7039A0-CAB4-41D4-8857-66389B4DB028}" dt="2026-10-13T03:23:52.310" v="58"/>
          <ac:spMkLst>
            <pc:docMk/>
            <pc:sldMk cId="1855377247" sldId="270"/>
            <ac:spMk id="8" creationId="{907EF6B7-1338-4443-8C46-6A318D952DFD}"/>
          </ac:spMkLst>
        </pc:spChg>
        <pc:spChg chg="add del">
          <ac:chgData name="Kareemot Tijani Tijani (2320438)" userId="e32906b8-e775-4bea-9c91-b7328acf1cab" providerId="ADAL" clId="{0D7039A0-CAB4-41D4-8857-66389B4DB028}" dt="2026-10-13T03:23:52.310" v="58"/>
          <ac:spMkLst>
            <pc:docMk/>
            <pc:sldMk cId="1855377247" sldId="270"/>
            <ac:spMk id="10" creationId="{DAAE4CDD-124C-4DCF-9584-B6033B545DD5}"/>
          </ac:spMkLst>
        </pc:spChg>
        <pc:spChg chg="add del">
          <ac:chgData name="Kareemot Tijani Tijani (2320438)" userId="e32906b8-e775-4bea-9c91-b7328acf1cab" providerId="ADAL" clId="{0D7039A0-CAB4-41D4-8857-66389B4DB028}" dt="2026-10-13T03:23:52.310" v="58"/>
          <ac:spMkLst>
            <pc:docMk/>
            <pc:sldMk cId="1855377247" sldId="270"/>
            <ac:spMk id="12" creationId="{081E4A58-353D-44AE-B2FC-2A74E2E400F7}"/>
          </ac:spMkLst>
        </pc:spChg>
      </pc:sldChg>
      <pc:sldChg chg="addSp delSp modSp mod">
        <pc:chgData name="Kareemot Tijani Tijani (2320438)" userId="e32906b8-e775-4bea-9c91-b7328acf1cab" providerId="ADAL" clId="{0D7039A0-CAB4-41D4-8857-66389B4DB028}" dt="2026-10-14T07:20:33.205" v="368" actId="27636"/>
        <pc:sldMkLst>
          <pc:docMk/>
          <pc:sldMk cId="1654814464" sldId="271"/>
        </pc:sldMkLst>
        <pc:spChg chg="mod">
          <ac:chgData name="Kareemot Tijani Tijani (2320438)" userId="e32906b8-e775-4bea-9c91-b7328acf1cab" providerId="ADAL" clId="{0D7039A0-CAB4-41D4-8857-66389B4DB028}" dt="2026-10-14T07:20:33.205" v="368" actId="27636"/>
          <ac:spMkLst>
            <pc:docMk/>
            <pc:sldMk cId="1654814464" sldId="271"/>
            <ac:spMk id="3" creationId="{5E48A183-7A02-8919-B8DA-5018536BE14A}"/>
          </ac:spMkLst>
        </pc:spChg>
        <pc:spChg chg="add del">
          <ac:chgData name="Kareemot Tijani Tijani (2320438)" userId="e32906b8-e775-4bea-9c91-b7328acf1cab" providerId="ADAL" clId="{0D7039A0-CAB4-41D4-8857-66389B4DB028}" dt="2026-10-13T03:23:52.310" v="58"/>
          <ac:spMkLst>
            <pc:docMk/>
            <pc:sldMk cId="1654814464" sldId="271"/>
            <ac:spMk id="8" creationId="{44D65982-4F00-4330-8DAA-DE6A9E4D6D23}"/>
          </ac:spMkLst>
        </pc:spChg>
        <pc:spChg chg="add del">
          <ac:chgData name="Kareemot Tijani Tijani (2320438)" userId="e32906b8-e775-4bea-9c91-b7328acf1cab" providerId="ADAL" clId="{0D7039A0-CAB4-41D4-8857-66389B4DB028}" dt="2026-10-13T03:23:52.310" v="58"/>
          <ac:spMkLst>
            <pc:docMk/>
            <pc:sldMk cId="1654814464" sldId="271"/>
            <ac:spMk id="10" creationId="{009115B9-5BFD-478D-9C87-29ADB3AF1721}"/>
          </ac:spMkLst>
        </pc:spChg>
        <pc:grpChg chg="add del">
          <ac:chgData name="Kareemot Tijani Tijani (2320438)" userId="e32906b8-e775-4bea-9c91-b7328acf1cab" providerId="ADAL" clId="{0D7039A0-CAB4-41D4-8857-66389B4DB028}" dt="2026-10-13T03:23:52.310" v="58"/>
          <ac:grpSpMkLst>
            <pc:docMk/>
            <pc:sldMk cId="1654814464" sldId="271"/>
            <ac:grpSpMk id="12" creationId="{8D57F946-2E03-4DE1-91F8-25BEDC663563}"/>
          </ac:grpSpMkLst>
        </pc:grpChg>
        <pc:grpChg chg="add del">
          <ac:chgData name="Kareemot Tijani Tijani (2320438)" userId="e32906b8-e775-4bea-9c91-b7328acf1cab" providerId="ADAL" clId="{0D7039A0-CAB4-41D4-8857-66389B4DB028}" dt="2026-10-13T03:23:52.310" v="58"/>
          <ac:grpSpMkLst>
            <pc:docMk/>
            <pc:sldMk cId="1654814464" sldId="271"/>
            <ac:grpSpMk id="16" creationId="{43F5E015-E085-4624-B431-B42414448684}"/>
          </ac:grpSpMkLst>
        </pc:grpChg>
      </pc:sldChg>
      <pc:sldChg chg="addSp delSp modSp mod">
        <pc:chgData name="Kareemot Tijani Tijani (2320438)" userId="e32906b8-e775-4bea-9c91-b7328acf1cab" providerId="ADAL" clId="{0D7039A0-CAB4-41D4-8857-66389B4DB028}" dt="2026-10-14T08:00:43.965" v="482" actId="20577"/>
        <pc:sldMkLst>
          <pc:docMk/>
          <pc:sldMk cId="269185378" sldId="272"/>
        </pc:sldMkLst>
        <pc:spChg chg="mod ord">
          <ac:chgData name="Kareemot Tijani Tijani (2320438)" userId="e32906b8-e775-4bea-9c91-b7328acf1cab" providerId="ADAL" clId="{0D7039A0-CAB4-41D4-8857-66389B4DB028}" dt="2026-10-14T08:00:43.965" v="482" actId="20577"/>
          <ac:spMkLst>
            <pc:docMk/>
            <pc:sldMk cId="269185378" sldId="272"/>
            <ac:spMk id="3" creationId="{F36CD97C-2F21-DAF0-CDF6-AD9BCF53F47F}"/>
          </ac:spMkLst>
        </pc:spChg>
        <pc:spChg chg="del">
          <ac:chgData name="Kareemot Tijani Tijani (2320438)" userId="e32906b8-e775-4bea-9c91-b7328acf1cab" providerId="ADAL" clId="{0D7039A0-CAB4-41D4-8857-66389B4DB028}" dt="2026-10-14T06:48:50.919" v="108" actId="26606"/>
          <ac:spMkLst>
            <pc:docMk/>
            <pc:sldMk cId="269185378" sldId="272"/>
            <ac:spMk id="9" creationId="{CB6E2F43-29E9-49D9-91FC-E5FEFAAA70DE}"/>
          </ac:spMkLst>
        </pc:spChg>
        <pc:spChg chg="del">
          <ac:chgData name="Kareemot Tijani Tijani (2320438)" userId="e32906b8-e775-4bea-9c91-b7328acf1cab" providerId="ADAL" clId="{0D7039A0-CAB4-41D4-8857-66389B4DB028}" dt="2026-10-14T06:48:50.919" v="108" actId="26606"/>
          <ac:spMkLst>
            <pc:docMk/>
            <pc:sldMk cId="269185378" sldId="272"/>
            <ac:spMk id="11" creationId="{3BA62E19-CD42-4C09-B825-844B4943D49D}"/>
          </ac:spMkLst>
        </pc:spChg>
        <pc:spChg chg="del">
          <ac:chgData name="Kareemot Tijani Tijani (2320438)" userId="e32906b8-e775-4bea-9c91-b7328acf1cab" providerId="ADAL" clId="{0D7039A0-CAB4-41D4-8857-66389B4DB028}" dt="2026-10-14T06:48:50.919" v="108" actId="26606"/>
          <ac:spMkLst>
            <pc:docMk/>
            <pc:sldMk cId="269185378" sldId="272"/>
            <ac:spMk id="13" creationId="{8E63CC27-1C86-4653-8866-79C24C5C51FB}"/>
          </ac:spMkLst>
        </pc:spChg>
        <pc:spChg chg="add">
          <ac:chgData name="Kareemot Tijani Tijani (2320438)" userId="e32906b8-e775-4bea-9c91-b7328acf1cab" providerId="ADAL" clId="{0D7039A0-CAB4-41D4-8857-66389B4DB028}" dt="2026-10-14T06:48:50.919" v="108" actId="26606"/>
          <ac:spMkLst>
            <pc:docMk/>
            <pc:sldMk cId="269185378" sldId="272"/>
            <ac:spMk id="18" creationId="{AFB5468C-305B-445A-A53B-93DB583365AE}"/>
          </ac:spMkLst>
        </pc:spChg>
        <pc:spChg chg="add">
          <ac:chgData name="Kareemot Tijani Tijani (2320438)" userId="e32906b8-e775-4bea-9c91-b7328acf1cab" providerId="ADAL" clId="{0D7039A0-CAB4-41D4-8857-66389B4DB028}" dt="2026-10-14T06:48:50.919" v="108" actId="26606"/>
          <ac:spMkLst>
            <pc:docMk/>
            <pc:sldMk cId="269185378" sldId="272"/>
            <ac:spMk id="20" creationId="{A2CDF4EC-7B47-436E-927B-575404258573}"/>
          </ac:spMkLst>
        </pc:spChg>
        <pc:spChg chg="add">
          <ac:chgData name="Kareemot Tijani Tijani (2320438)" userId="e32906b8-e775-4bea-9c91-b7328acf1cab" providerId="ADAL" clId="{0D7039A0-CAB4-41D4-8857-66389B4DB028}" dt="2026-10-14T06:48:50.919" v="108" actId="26606"/>
          <ac:spMkLst>
            <pc:docMk/>
            <pc:sldMk cId="269185378" sldId="272"/>
            <ac:spMk id="22" creationId="{EF273D9E-5BEA-459A-918F-AF5ACA258471}"/>
          </ac:spMkLst>
        </pc:spChg>
        <pc:spChg chg="add">
          <ac:chgData name="Kareemot Tijani Tijani (2320438)" userId="e32906b8-e775-4bea-9c91-b7328acf1cab" providerId="ADAL" clId="{0D7039A0-CAB4-41D4-8857-66389B4DB028}" dt="2026-10-14T06:48:50.919" v="108" actId="26606"/>
          <ac:spMkLst>
            <pc:docMk/>
            <pc:sldMk cId="269185378" sldId="272"/>
            <ac:spMk id="24" creationId="{5DFA5EF5-56B1-49EE-B0BB-69B6399FAD9F}"/>
          </ac:spMkLst>
        </pc:spChg>
        <pc:picChg chg="add mod">
          <ac:chgData name="Kareemot Tijani Tijani (2320438)" userId="e32906b8-e775-4bea-9c91-b7328acf1cab" providerId="ADAL" clId="{0D7039A0-CAB4-41D4-8857-66389B4DB028}" dt="2026-10-14T06:49:08.667" v="109" actId="14100"/>
          <ac:picMkLst>
            <pc:docMk/>
            <pc:sldMk cId="269185378" sldId="272"/>
            <ac:picMk id="4" creationId="{E16FF142-731F-B3BD-16BD-C9C4685FEE56}"/>
          </ac:picMkLst>
        </pc:picChg>
        <pc:picChg chg="mod ord">
          <ac:chgData name="Kareemot Tijani Tijani (2320438)" userId="e32906b8-e775-4bea-9c91-b7328acf1cab" providerId="ADAL" clId="{0D7039A0-CAB4-41D4-8857-66389B4DB028}" dt="2026-10-14T06:48:50.919" v="108" actId="26606"/>
          <ac:picMkLst>
            <pc:docMk/>
            <pc:sldMk cId="269185378" sldId="272"/>
            <ac:picMk id="5" creationId="{8080E7F2-2D59-1E98-4DAD-EBF072D8AE63}"/>
          </ac:picMkLst>
        </pc:picChg>
      </pc:sldChg>
      <pc:sldChg chg="modSp">
        <pc:chgData name="Kareemot Tijani Tijani (2320438)" userId="e32906b8-e775-4bea-9c91-b7328acf1cab" providerId="ADAL" clId="{0D7039A0-CAB4-41D4-8857-66389B4DB028}" dt="2026-10-13T04:49:36.423" v="89"/>
        <pc:sldMkLst>
          <pc:docMk/>
          <pc:sldMk cId="4059870779" sldId="273"/>
        </pc:sldMkLst>
        <pc:spChg chg="mod">
          <ac:chgData name="Kareemot Tijani Tijani (2320438)" userId="e32906b8-e775-4bea-9c91-b7328acf1cab" providerId="ADAL" clId="{0D7039A0-CAB4-41D4-8857-66389B4DB028}" dt="2026-10-13T04:42:24.698" v="87"/>
          <ac:spMkLst>
            <pc:docMk/>
            <pc:sldMk cId="4059870779" sldId="273"/>
            <ac:spMk id="3" creationId="{2F979E5F-9346-A50F-AB3E-8EF5C7F7FD23}"/>
          </ac:spMkLst>
        </pc:spChg>
        <pc:graphicFrameChg chg="mod">
          <ac:chgData name="Kareemot Tijani Tijani (2320438)" userId="e32906b8-e775-4bea-9c91-b7328acf1cab" providerId="ADAL" clId="{0D7039A0-CAB4-41D4-8857-66389B4DB028}" dt="2026-10-13T04:49:36.423" v="89"/>
          <ac:graphicFrameMkLst>
            <pc:docMk/>
            <pc:sldMk cId="4059870779" sldId="273"/>
            <ac:graphicFrameMk id="9" creationId="{07666F00-ACF0-8B9B-F8BF-2E30F25F94E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C5ACD-EC84-4267-B86F-28F3A239033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1775242-83BB-4BE0-AE3A-4347275F4DE0}">
      <dgm:prSet/>
      <dgm:spPr/>
      <dgm:t>
        <a:bodyPr/>
        <a:lstStyle/>
        <a:p>
          <a:r>
            <a:rPr lang="en-GB" b="1" dirty="0"/>
            <a:t>Policy &amp; Governance</a:t>
          </a:r>
          <a:endParaRPr lang="en-US" dirty="0"/>
        </a:p>
      </dgm:t>
    </dgm:pt>
    <dgm:pt modelId="{A9150E0D-FE1F-4CB9-84CF-C5EBC3360FC4}" type="parTrans" cxnId="{35A6BB1F-F959-47A8-8111-CEBCB9801B78}">
      <dgm:prSet/>
      <dgm:spPr/>
      <dgm:t>
        <a:bodyPr/>
        <a:lstStyle/>
        <a:p>
          <a:endParaRPr lang="en-US"/>
        </a:p>
      </dgm:t>
    </dgm:pt>
    <dgm:pt modelId="{B51A479A-2322-43C2-9FBC-2D5145908E79}" type="sibTrans" cxnId="{35A6BB1F-F959-47A8-8111-CEBCB9801B78}">
      <dgm:prSet/>
      <dgm:spPr/>
      <dgm:t>
        <a:bodyPr/>
        <a:lstStyle/>
        <a:p>
          <a:endParaRPr lang="en-US"/>
        </a:p>
      </dgm:t>
    </dgm:pt>
    <dgm:pt modelId="{52CBDEBB-82FF-4132-A2EA-20315049442C}">
      <dgm:prSet/>
      <dgm:spPr/>
      <dgm:t>
        <a:bodyPr/>
        <a:lstStyle/>
        <a:p>
          <a:r>
            <a:rPr lang="en-GB" b="1"/>
            <a:t>Policy &amp; Governance</a:t>
          </a:r>
          <a:endParaRPr lang="en-US"/>
        </a:p>
      </dgm:t>
    </dgm:pt>
    <dgm:pt modelId="{95719543-5110-4E03-BDF5-1B1C216A74AB}" type="parTrans" cxnId="{1DA76F3B-E224-4BD4-98B4-BBE10DA27B9C}">
      <dgm:prSet/>
      <dgm:spPr/>
      <dgm:t>
        <a:bodyPr/>
        <a:lstStyle/>
        <a:p>
          <a:endParaRPr lang="en-US"/>
        </a:p>
      </dgm:t>
    </dgm:pt>
    <dgm:pt modelId="{AF115199-7926-4C06-8CBD-740A2245933D}" type="sibTrans" cxnId="{1DA76F3B-E224-4BD4-98B4-BBE10DA27B9C}">
      <dgm:prSet/>
      <dgm:spPr/>
      <dgm:t>
        <a:bodyPr/>
        <a:lstStyle/>
        <a:p>
          <a:endParaRPr lang="en-US"/>
        </a:p>
      </dgm:t>
    </dgm:pt>
    <dgm:pt modelId="{AD9640D4-E5F1-42D1-8FBA-620F365B0A51}">
      <dgm:prSet/>
      <dgm:spPr/>
      <dgm:t>
        <a:bodyPr/>
        <a:lstStyle/>
        <a:p>
          <a:r>
            <a:rPr lang="en-GB"/>
            <a:t>NHS Long Term Plan (2019)</a:t>
          </a:r>
          <a:endParaRPr lang="en-US"/>
        </a:p>
      </dgm:t>
    </dgm:pt>
    <dgm:pt modelId="{A6D5E666-7AA6-468E-9417-3E97D3351C67}" type="parTrans" cxnId="{70A53E24-D9BB-4448-BF2E-1D324AB0C0DA}">
      <dgm:prSet/>
      <dgm:spPr/>
      <dgm:t>
        <a:bodyPr/>
        <a:lstStyle/>
        <a:p>
          <a:endParaRPr lang="en-US"/>
        </a:p>
      </dgm:t>
    </dgm:pt>
    <dgm:pt modelId="{2E147BDA-BCB4-4005-A2A1-7135F936D3F8}" type="sibTrans" cxnId="{70A53E24-D9BB-4448-BF2E-1D324AB0C0DA}">
      <dgm:prSet/>
      <dgm:spPr/>
      <dgm:t>
        <a:bodyPr/>
        <a:lstStyle/>
        <a:p>
          <a:endParaRPr lang="en-US"/>
        </a:p>
      </dgm:t>
    </dgm:pt>
    <dgm:pt modelId="{5ED5A7C8-B9C5-4035-BE36-56B815ACC4B3}">
      <dgm:prSet/>
      <dgm:spPr/>
      <dgm:t>
        <a:bodyPr/>
        <a:lstStyle/>
        <a:p>
          <a:r>
            <a:rPr lang="en-GB"/>
            <a:t>WHO Health in All Policies</a:t>
          </a:r>
          <a:endParaRPr lang="en-US"/>
        </a:p>
      </dgm:t>
    </dgm:pt>
    <dgm:pt modelId="{827F5C29-56FC-4DEB-80FF-AECE903E17CA}" type="parTrans" cxnId="{FFFCF29B-9C11-4495-9B91-178BE77A2AE4}">
      <dgm:prSet/>
      <dgm:spPr/>
      <dgm:t>
        <a:bodyPr/>
        <a:lstStyle/>
        <a:p>
          <a:endParaRPr lang="en-US"/>
        </a:p>
      </dgm:t>
    </dgm:pt>
    <dgm:pt modelId="{D88E08CA-65BA-454F-8244-6AC7E7B345C0}" type="sibTrans" cxnId="{FFFCF29B-9C11-4495-9B91-178BE77A2AE4}">
      <dgm:prSet/>
      <dgm:spPr/>
      <dgm:t>
        <a:bodyPr/>
        <a:lstStyle/>
        <a:p>
          <a:endParaRPr lang="en-US"/>
        </a:p>
      </dgm:t>
    </dgm:pt>
    <dgm:pt modelId="{31E95B81-6B9C-4EDD-898A-08410E843B75}">
      <dgm:prSet/>
      <dgm:spPr/>
      <dgm:t>
        <a:bodyPr/>
        <a:lstStyle/>
        <a:p>
          <a:r>
            <a:rPr lang="en-GB"/>
            <a:t>UK Obesity Strategy (2020)</a:t>
          </a:r>
          <a:endParaRPr lang="en-US"/>
        </a:p>
      </dgm:t>
    </dgm:pt>
    <dgm:pt modelId="{8705FD4A-396B-40C0-A66F-03CC2D61A899}" type="parTrans" cxnId="{218EC475-0E70-475C-9C4D-5C7834202DD8}">
      <dgm:prSet/>
      <dgm:spPr/>
      <dgm:t>
        <a:bodyPr/>
        <a:lstStyle/>
        <a:p>
          <a:endParaRPr lang="en-US"/>
        </a:p>
      </dgm:t>
    </dgm:pt>
    <dgm:pt modelId="{CFDF5C25-A6F6-4F78-9EDF-AEDF9D75112A}" type="sibTrans" cxnId="{218EC475-0E70-475C-9C4D-5C7834202DD8}">
      <dgm:prSet/>
      <dgm:spPr/>
      <dgm:t>
        <a:bodyPr/>
        <a:lstStyle/>
        <a:p>
          <a:endParaRPr lang="en-US"/>
        </a:p>
      </dgm:t>
    </dgm:pt>
    <dgm:pt modelId="{96DEBF3B-92EF-49A5-8284-801581C4A26C}">
      <dgm:prSet/>
      <dgm:spPr/>
      <dgm:t>
        <a:bodyPr/>
        <a:lstStyle/>
        <a:p>
          <a:r>
            <a:rPr lang="en-GB"/>
            <a:t>WHO Global Diabetes Compact (2021)</a:t>
          </a:r>
          <a:endParaRPr lang="en-US"/>
        </a:p>
      </dgm:t>
    </dgm:pt>
    <dgm:pt modelId="{CC9DCA0F-01CF-44B0-B00E-460ABF2AA5AC}" type="parTrans" cxnId="{57B9A3BA-4F32-41C4-A650-F6DBBF4F8947}">
      <dgm:prSet/>
      <dgm:spPr/>
      <dgm:t>
        <a:bodyPr/>
        <a:lstStyle/>
        <a:p>
          <a:endParaRPr lang="en-US"/>
        </a:p>
      </dgm:t>
    </dgm:pt>
    <dgm:pt modelId="{BC47FDDA-F718-46EB-89F3-BDAA762077C7}" type="sibTrans" cxnId="{57B9A3BA-4F32-41C4-A650-F6DBBF4F8947}">
      <dgm:prSet/>
      <dgm:spPr/>
      <dgm:t>
        <a:bodyPr/>
        <a:lstStyle/>
        <a:p>
          <a:endParaRPr lang="en-US"/>
        </a:p>
      </dgm:t>
    </dgm:pt>
    <dgm:pt modelId="{507A0E1E-1742-4296-AC0E-748719074274}">
      <dgm:prSet/>
      <dgm:spPr/>
      <dgm:t>
        <a:bodyPr/>
        <a:lstStyle/>
        <a:p>
          <a:r>
            <a:rPr lang="en-GB"/>
            <a:t>Policies shape prevention, equity &amp; sustainability</a:t>
          </a:r>
          <a:endParaRPr lang="en-US"/>
        </a:p>
      </dgm:t>
    </dgm:pt>
    <dgm:pt modelId="{7F41F696-1F14-450D-A844-8F9DBDBB18D6}" type="parTrans" cxnId="{C305C97F-5C0A-45F5-B2CC-A7C1A95982DC}">
      <dgm:prSet/>
      <dgm:spPr/>
      <dgm:t>
        <a:bodyPr/>
        <a:lstStyle/>
        <a:p>
          <a:endParaRPr lang="en-US"/>
        </a:p>
      </dgm:t>
    </dgm:pt>
    <dgm:pt modelId="{5AA77A63-EBCA-47D1-9965-4C0D64075E95}" type="sibTrans" cxnId="{C305C97F-5C0A-45F5-B2CC-A7C1A95982DC}">
      <dgm:prSet/>
      <dgm:spPr/>
      <dgm:t>
        <a:bodyPr/>
        <a:lstStyle/>
        <a:p>
          <a:endParaRPr lang="en-US"/>
        </a:p>
      </dgm:t>
    </dgm:pt>
    <dgm:pt modelId="{0FAEB42A-0420-4066-A50A-3F848D6ECAFD}">
      <dgm:prSet/>
      <dgm:spPr/>
      <dgm:t>
        <a:bodyPr/>
        <a:lstStyle/>
        <a:p>
          <a:r>
            <a:rPr lang="en-GB" i="1"/>
            <a:t>(NHS England, 2019; WHO, 2021; DHSC, 2020)</a:t>
          </a:r>
          <a:endParaRPr lang="en-US"/>
        </a:p>
      </dgm:t>
    </dgm:pt>
    <dgm:pt modelId="{CAD7405D-8D2E-422E-810B-3F2CDFCDE5E4}" type="parTrans" cxnId="{569CDEC7-324C-4A9B-89B4-7AAA01F639E6}">
      <dgm:prSet/>
      <dgm:spPr/>
      <dgm:t>
        <a:bodyPr/>
        <a:lstStyle/>
        <a:p>
          <a:endParaRPr lang="en-US"/>
        </a:p>
      </dgm:t>
    </dgm:pt>
    <dgm:pt modelId="{A7BF1AEC-E9F2-4AFA-B4CB-F261759A9896}" type="sibTrans" cxnId="{569CDEC7-324C-4A9B-89B4-7AAA01F639E6}">
      <dgm:prSet/>
      <dgm:spPr/>
      <dgm:t>
        <a:bodyPr/>
        <a:lstStyle/>
        <a:p>
          <a:endParaRPr lang="en-US"/>
        </a:p>
      </dgm:t>
    </dgm:pt>
    <dgm:pt modelId="{EE6BAE92-1959-4F2A-AD9D-6C5BD6E7ABAC}">
      <dgm:prSet/>
      <dgm:spPr/>
      <dgm:t>
        <a:bodyPr/>
        <a:lstStyle/>
        <a:p>
          <a:r>
            <a:rPr lang="en-GB"/>
            <a:t>“Policy and governance frameworks play a major role in shaping diabetes prevention and management in the UK. </a:t>
          </a:r>
          <a:endParaRPr lang="en-US"/>
        </a:p>
      </dgm:t>
    </dgm:pt>
    <dgm:pt modelId="{B29C4A6C-4317-4537-8831-BC2DC2055B16}" type="parTrans" cxnId="{32C89ADC-5D44-4BA3-8B54-5E4F0FC67FE0}">
      <dgm:prSet/>
      <dgm:spPr/>
      <dgm:t>
        <a:bodyPr/>
        <a:lstStyle/>
        <a:p>
          <a:endParaRPr lang="en-US"/>
        </a:p>
      </dgm:t>
    </dgm:pt>
    <dgm:pt modelId="{02743098-19B9-478B-A75E-81EB5A3D635E}" type="sibTrans" cxnId="{32C89ADC-5D44-4BA3-8B54-5E4F0FC67FE0}">
      <dgm:prSet/>
      <dgm:spPr/>
      <dgm:t>
        <a:bodyPr/>
        <a:lstStyle/>
        <a:p>
          <a:endParaRPr lang="en-US"/>
        </a:p>
      </dgm:t>
    </dgm:pt>
    <dgm:pt modelId="{9C26B27A-5CDD-4836-B679-5BE80F6CC7EF}" type="pres">
      <dgm:prSet presAssocID="{E48C5ACD-EC84-4267-B86F-28F3A2390339}" presName="diagram" presStyleCnt="0">
        <dgm:presLayoutVars>
          <dgm:dir/>
          <dgm:resizeHandles val="exact"/>
        </dgm:presLayoutVars>
      </dgm:prSet>
      <dgm:spPr/>
    </dgm:pt>
    <dgm:pt modelId="{14535B7B-6C4E-4FCB-8043-292BAF812227}" type="pres">
      <dgm:prSet presAssocID="{51775242-83BB-4BE0-AE3A-4347275F4DE0}" presName="node" presStyleLbl="node1" presStyleIdx="0" presStyleCnt="9">
        <dgm:presLayoutVars>
          <dgm:bulletEnabled val="1"/>
        </dgm:presLayoutVars>
      </dgm:prSet>
      <dgm:spPr/>
    </dgm:pt>
    <dgm:pt modelId="{6DDF78A3-F100-414C-B817-2BA7D17F84CC}" type="pres">
      <dgm:prSet presAssocID="{B51A479A-2322-43C2-9FBC-2D5145908E79}" presName="sibTrans" presStyleCnt="0"/>
      <dgm:spPr/>
    </dgm:pt>
    <dgm:pt modelId="{3B0EAF46-589A-45CB-97FA-2E15866B5CE4}" type="pres">
      <dgm:prSet presAssocID="{52CBDEBB-82FF-4132-A2EA-20315049442C}" presName="node" presStyleLbl="node1" presStyleIdx="1" presStyleCnt="9">
        <dgm:presLayoutVars>
          <dgm:bulletEnabled val="1"/>
        </dgm:presLayoutVars>
      </dgm:prSet>
      <dgm:spPr/>
    </dgm:pt>
    <dgm:pt modelId="{24FDBE8C-2621-4567-978C-9EF98206284F}" type="pres">
      <dgm:prSet presAssocID="{AF115199-7926-4C06-8CBD-740A2245933D}" presName="sibTrans" presStyleCnt="0"/>
      <dgm:spPr/>
    </dgm:pt>
    <dgm:pt modelId="{77FB7F53-9E40-4B79-A201-C04C63D58D44}" type="pres">
      <dgm:prSet presAssocID="{AD9640D4-E5F1-42D1-8FBA-620F365B0A51}" presName="node" presStyleLbl="node1" presStyleIdx="2" presStyleCnt="9">
        <dgm:presLayoutVars>
          <dgm:bulletEnabled val="1"/>
        </dgm:presLayoutVars>
      </dgm:prSet>
      <dgm:spPr/>
    </dgm:pt>
    <dgm:pt modelId="{E1157ADC-36CB-41A6-B932-9E5FDA4D1B4D}" type="pres">
      <dgm:prSet presAssocID="{2E147BDA-BCB4-4005-A2A1-7135F936D3F8}" presName="sibTrans" presStyleCnt="0"/>
      <dgm:spPr/>
    </dgm:pt>
    <dgm:pt modelId="{272141D0-B26E-4915-80E0-DC8AD9ABE1AB}" type="pres">
      <dgm:prSet presAssocID="{5ED5A7C8-B9C5-4035-BE36-56B815ACC4B3}" presName="node" presStyleLbl="node1" presStyleIdx="3" presStyleCnt="9">
        <dgm:presLayoutVars>
          <dgm:bulletEnabled val="1"/>
        </dgm:presLayoutVars>
      </dgm:prSet>
      <dgm:spPr/>
    </dgm:pt>
    <dgm:pt modelId="{86AEABD5-29BE-45E7-B156-83C0AA7805ED}" type="pres">
      <dgm:prSet presAssocID="{D88E08CA-65BA-454F-8244-6AC7E7B345C0}" presName="sibTrans" presStyleCnt="0"/>
      <dgm:spPr/>
    </dgm:pt>
    <dgm:pt modelId="{B5B986FB-27B8-4779-99E5-2CA345DE973D}" type="pres">
      <dgm:prSet presAssocID="{31E95B81-6B9C-4EDD-898A-08410E843B75}" presName="node" presStyleLbl="node1" presStyleIdx="4" presStyleCnt="9">
        <dgm:presLayoutVars>
          <dgm:bulletEnabled val="1"/>
        </dgm:presLayoutVars>
      </dgm:prSet>
      <dgm:spPr/>
    </dgm:pt>
    <dgm:pt modelId="{F4A6C4E2-9086-4A4C-8559-10316B43B803}" type="pres">
      <dgm:prSet presAssocID="{CFDF5C25-A6F6-4F78-9EDF-AEDF9D75112A}" presName="sibTrans" presStyleCnt="0"/>
      <dgm:spPr/>
    </dgm:pt>
    <dgm:pt modelId="{958E7521-1F67-47F1-B89E-82BAD39F0B8C}" type="pres">
      <dgm:prSet presAssocID="{96DEBF3B-92EF-49A5-8284-801581C4A26C}" presName="node" presStyleLbl="node1" presStyleIdx="5" presStyleCnt="9">
        <dgm:presLayoutVars>
          <dgm:bulletEnabled val="1"/>
        </dgm:presLayoutVars>
      </dgm:prSet>
      <dgm:spPr/>
    </dgm:pt>
    <dgm:pt modelId="{A3FE4BDC-49DE-43B2-98D4-9706B7EBA753}" type="pres">
      <dgm:prSet presAssocID="{BC47FDDA-F718-46EB-89F3-BDAA762077C7}" presName="sibTrans" presStyleCnt="0"/>
      <dgm:spPr/>
    </dgm:pt>
    <dgm:pt modelId="{E897DAE7-DE01-4B01-9D9D-312EC5D56A72}" type="pres">
      <dgm:prSet presAssocID="{507A0E1E-1742-4296-AC0E-748719074274}" presName="node" presStyleLbl="node1" presStyleIdx="6" presStyleCnt="9">
        <dgm:presLayoutVars>
          <dgm:bulletEnabled val="1"/>
        </dgm:presLayoutVars>
      </dgm:prSet>
      <dgm:spPr/>
    </dgm:pt>
    <dgm:pt modelId="{0FEFAB2B-186D-47FB-B919-6823E0B89B5A}" type="pres">
      <dgm:prSet presAssocID="{5AA77A63-EBCA-47D1-9965-4C0D64075E95}" presName="sibTrans" presStyleCnt="0"/>
      <dgm:spPr/>
    </dgm:pt>
    <dgm:pt modelId="{5103D6BA-0DFE-47E6-BDB3-BE4CAA33405C}" type="pres">
      <dgm:prSet presAssocID="{0FAEB42A-0420-4066-A50A-3F848D6ECAFD}" presName="node" presStyleLbl="node1" presStyleIdx="7" presStyleCnt="9">
        <dgm:presLayoutVars>
          <dgm:bulletEnabled val="1"/>
        </dgm:presLayoutVars>
      </dgm:prSet>
      <dgm:spPr/>
    </dgm:pt>
    <dgm:pt modelId="{64083CF6-2953-4A7F-95BB-A75678491F11}" type="pres">
      <dgm:prSet presAssocID="{A7BF1AEC-E9F2-4AFA-B4CB-F261759A9896}" presName="sibTrans" presStyleCnt="0"/>
      <dgm:spPr/>
    </dgm:pt>
    <dgm:pt modelId="{918FB2B0-9E78-45B5-A4F6-4F7CD8F9A214}" type="pres">
      <dgm:prSet presAssocID="{EE6BAE92-1959-4F2A-AD9D-6C5BD6E7ABAC}" presName="node" presStyleLbl="node1" presStyleIdx="8" presStyleCnt="9">
        <dgm:presLayoutVars>
          <dgm:bulletEnabled val="1"/>
        </dgm:presLayoutVars>
      </dgm:prSet>
      <dgm:spPr/>
    </dgm:pt>
  </dgm:ptLst>
  <dgm:cxnLst>
    <dgm:cxn modelId="{9F1BE904-9E61-48FA-BC05-170605563BDB}" type="presOf" srcId="{5ED5A7C8-B9C5-4035-BE36-56B815ACC4B3}" destId="{272141D0-B26E-4915-80E0-DC8AD9ABE1AB}" srcOrd="0" destOrd="0" presId="urn:microsoft.com/office/officeart/2005/8/layout/default"/>
    <dgm:cxn modelId="{35A6BB1F-F959-47A8-8111-CEBCB9801B78}" srcId="{E48C5ACD-EC84-4267-B86F-28F3A2390339}" destId="{51775242-83BB-4BE0-AE3A-4347275F4DE0}" srcOrd="0" destOrd="0" parTransId="{A9150E0D-FE1F-4CB9-84CF-C5EBC3360FC4}" sibTransId="{B51A479A-2322-43C2-9FBC-2D5145908E79}"/>
    <dgm:cxn modelId="{70A53E24-D9BB-4448-BF2E-1D324AB0C0DA}" srcId="{E48C5ACD-EC84-4267-B86F-28F3A2390339}" destId="{AD9640D4-E5F1-42D1-8FBA-620F365B0A51}" srcOrd="2" destOrd="0" parTransId="{A6D5E666-7AA6-468E-9417-3E97D3351C67}" sibTransId="{2E147BDA-BCB4-4005-A2A1-7135F936D3F8}"/>
    <dgm:cxn modelId="{5FE50939-891E-437C-B632-A1427AFB67A0}" type="presOf" srcId="{507A0E1E-1742-4296-AC0E-748719074274}" destId="{E897DAE7-DE01-4B01-9D9D-312EC5D56A72}" srcOrd="0" destOrd="0" presId="urn:microsoft.com/office/officeart/2005/8/layout/default"/>
    <dgm:cxn modelId="{1DA76F3B-E224-4BD4-98B4-BBE10DA27B9C}" srcId="{E48C5ACD-EC84-4267-B86F-28F3A2390339}" destId="{52CBDEBB-82FF-4132-A2EA-20315049442C}" srcOrd="1" destOrd="0" parTransId="{95719543-5110-4E03-BDF5-1B1C216A74AB}" sibTransId="{AF115199-7926-4C06-8CBD-740A2245933D}"/>
    <dgm:cxn modelId="{AB623844-FD82-44C5-B2F7-F12CDB645D15}" type="presOf" srcId="{96DEBF3B-92EF-49A5-8284-801581C4A26C}" destId="{958E7521-1F67-47F1-B89E-82BAD39F0B8C}" srcOrd="0" destOrd="0" presId="urn:microsoft.com/office/officeart/2005/8/layout/default"/>
    <dgm:cxn modelId="{ED0BD86F-052B-4B2E-9E33-E39A1B9F7449}" type="presOf" srcId="{31E95B81-6B9C-4EDD-898A-08410E843B75}" destId="{B5B986FB-27B8-4779-99E5-2CA345DE973D}" srcOrd="0" destOrd="0" presId="urn:microsoft.com/office/officeart/2005/8/layout/default"/>
    <dgm:cxn modelId="{218EC475-0E70-475C-9C4D-5C7834202DD8}" srcId="{E48C5ACD-EC84-4267-B86F-28F3A2390339}" destId="{31E95B81-6B9C-4EDD-898A-08410E843B75}" srcOrd="4" destOrd="0" parTransId="{8705FD4A-396B-40C0-A66F-03CC2D61A899}" sibTransId="{CFDF5C25-A6F6-4F78-9EDF-AEDF9D75112A}"/>
    <dgm:cxn modelId="{C305C97F-5C0A-45F5-B2CC-A7C1A95982DC}" srcId="{E48C5ACD-EC84-4267-B86F-28F3A2390339}" destId="{507A0E1E-1742-4296-AC0E-748719074274}" srcOrd="6" destOrd="0" parTransId="{7F41F696-1F14-450D-A844-8F9DBDBB18D6}" sibTransId="{5AA77A63-EBCA-47D1-9965-4C0D64075E95}"/>
    <dgm:cxn modelId="{986B1486-BE59-4A1B-B069-92E71E8E31A6}" type="presOf" srcId="{0FAEB42A-0420-4066-A50A-3F848D6ECAFD}" destId="{5103D6BA-0DFE-47E6-BDB3-BE4CAA33405C}" srcOrd="0" destOrd="0" presId="urn:microsoft.com/office/officeart/2005/8/layout/default"/>
    <dgm:cxn modelId="{FFFCF29B-9C11-4495-9B91-178BE77A2AE4}" srcId="{E48C5ACD-EC84-4267-B86F-28F3A2390339}" destId="{5ED5A7C8-B9C5-4035-BE36-56B815ACC4B3}" srcOrd="3" destOrd="0" parTransId="{827F5C29-56FC-4DEB-80FF-AECE903E17CA}" sibTransId="{D88E08CA-65BA-454F-8244-6AC7E7B345C0}"/>
    <dgm:cxn modelId="{CCCF48B2-9BC5-415D-A664-D3B0FDBFE2B7}" type="presOf" srcId="{52CBDEBB-82FF-4132-A2EA-20315049442C}" destId="{3B0EAF46-589A-45CB-97FA-2E15866B5CE4}" srcOrd="0" destOrd="0" presId="urn:microsoft.com/office/officeart/2005/8/layout/default"/>
    <dgm:cxn modelId="{AE2F35B9-5705-4A13-958B-A8963DAD5D33}" type="presOf" srcId="{51775242-83BB-4BE0-AE3A-4347275F4DE0}" destId="{14535B7B-6C4E-4FCB-8043-292BAF812227}" srcOrd="0" destOrd="0" presId="urn:microsoft.com/office/officeart/2005/8/layout/default"/>
    <dgm:cxn modelId="{57B9A3BA-4F32-41C4-A650-F6DBBF4F8947}" srcId="{E48C5ACD-EC84-4267-B86F-28F3A2390339}" destId="{96DEBF3B-92EF-49A5-8284-801581C4A26C}" srcOrd="5" destOrd="0" parTransId="{CC9DCA0F-01CF-44B0-B00E-460ABF2AA5AC}" sibTransId="{BC47FDDA-F718-46EB-89F3-BDAA762077C7}"/>
    <dgm:cxn modelId="{569CDEC7-324C-4A9B-89B4-7AAA01F639E6}" srcId="{E48C5ACD-EC84-4267-B86F-28F3A2390339}" destId="{0FAEB42A-0420-4066-A50A-3F848D6ECAFD}" srcOrd="7" destOrd="0" parTransId="{CAD7405D-8D2E-422E-810B-3F2CDFCDE5E4}" sibTransId="{A7BF1AEC-E9F2-4AFA-B4CB-F261759A9896}"/>
    <dgm:cxn modelId="{37712CCA-9D93-4BC3-802D-DB5D1A47F60C}" type="presOf" srcId="{E48C5ACD-EC84-4267-B86F-28F3A2390339}" destId="{9C26B27A-5CDD-4836-B679-5BE80F6CC7EF}" srcOrd="0" destOrd="0" presId="urn:microsoft.com/office/officeart/2005/8/layout/default"/>
    <dgm:cxn modelId="{E5A228D5-09C5-4F1A-BFD4-1F540097492A}" type="presOf" srcId="{AD9640D4-E5F1-42D1-8FBA-620F365B0A51}" destId="{77FB7F53-9E40-4B79-A201-C04C63D58D44}" srcOrd="0" destOrd="0" presId="urn:microsoft.com/office/officeart/2005/8/layout/default"/>
    <dgm:cxn modelId="{32C89ADC-5D44-4BA3-8B54-5E4F0FC67FE0}" srcId="{E48C5ACD-EC84-4267-B86F-28F3A2390339}" destId="{EE6BAE92-1959-4F2A-AD9D-6C5BD6E7ABAC}" srcOrd="8" destOrd="0" parTransId="{B29C4A6C-4317-4537-8831-BC2DC2055B16}" sibTransId="{02743098-19B9-478B-A75E-81EB5A3D635E}"/>
    <dgm:cxn modelId="{FE9072DF-1C41-4F01-9EF8-C07E575635D5}" type="presOf" srcId="{EE6BAE92-1959-4F2A-AD9D-6C5BD6E7ABAC}" destId="{918FB2B0-9E78-45B5-A4F6-4F7CD8F9A214}" srcOrd="0" destOrd="0" presId="urn:microsoft.com/office/officeart/2005/8/layout/default"/>
    <dgm:cxn modelId="{F51FAB8F-3012-47DE-B5F9-C3A465245D6B}" type="presParOf" srcId="{9C26B27A-5CDD-4836-B679-5BE80F6CC7EF}" destId="{14535B7B-6C4E-4FCB-8043-292BAF812227}" srcOrd="0" destOrd="0" presId="urn:microsoft.com/office/officeart/2005/8/layout/default"/>
    <dgm:cxn modelId="{B96E57E0-23A4-4A34-B357-3102BCFBFD6F}" type="presParOf" srcId="{9C26B27A-5CDD-4836-B679-5BE80F6CC7EF}" destId="{6DDF78A3-F100-414C-B817-2BA7D17F84CC}" srcOrd="1" destOrd="0" presId="urn:microsoft.com/office/officeart/2005/8/layout/default"/>
    <dgm:cxn modelId="{891F84D1-8404-4AC5-8EE1-2EC10A495D0B}" type="presParOf" srcId="{9C26B27A-5CDD-4836-B679-5BE80F6CC7EF}" destId="{3B0EAF46-589A-45CB-97FA-2E15866B5CE4}" srcOrd="2" destOrd="0" presId="urn:microsoft.com/office/officeart/2005/8/layout/default"/>
    <dgm:cxn modelId="{978F9891-3A44-408E-9B4A-7941C95EBE71}" type="presParOf" srcId="{9C26B27A-5CDD-4836-B679-5BE80F6CC7EF}" destId="{24FDBE8C-2621-4567-978C-9EF98206284F}" srcOrd="3" destOrd="0" presId="urn:microsoft.com/office/officeart/2005/8/layout/default"/>
    <dgm:cxn modelId="{2B0B7BB7-1750-45D0-966D-DED9F0188663}" type="presParOf" srcId="{9C26B27A-5CDD-4836-B679-5BE80F6CC7EF}" destId="{77FB7F53-9E40-4B79-A201-C04C63D58D44}" srcOrd="4" destOrd="0" presId="urn:microsoft.com/office/officeart/2005/8/layout/default"/>
    <dgm:cxn modelId="{85C70A4C-A13C-4D6F-B860-E7FB4A34A862}" type="presParOf" srcId="{9C26B27A-5CDD-4836-B679-5BE80F6CC7EF}" destId="{E1157ADC-36CB-41A6-B932-9E5FDA4D1B4D}" srcOrd="5" destOrd="0" presId="urn:microsoft.com/office/officeart/2005/8/layout/default"/>
    <dgm:cxn modelId="{8F9276E7-7933-430C-B7C5-B9F61EC22F96}" type="presParOf" srcId="{9C26B27A-5CDD-4836-B679-5BE80F6CC7EF}" destId="{272141D0-B26E-4915-80E0-DC8AD9ABE1AB}" srcOrd="6" destOrd="0" presId="urn:microsoft.com/office/officeart/2005/8/layout/default"/>
    <dgm:cxn modelId="{9A101804-19C7-447E-B5E8-BF0428F28258}" type="presParOf" srcId="{9C26B27A-5CDD-4836-B679-5BE80F6CC7EF}" destId="{86AEABD5-29BE-45E7-B156-83C0AA7805ED}" srcOrd="7" destOrd="0" presId="urn:microsoft.com/office/officeart/2005/8/layout/default"/>
    <dgm:cxn modelId="{FBD5617A-30E8-4DA9-BFA8-589538A52565}" type="presParOf" srcId="{9C26B27A-5CDD-4836-B679-5BE80F6CC7EF}" destId="{B5B986FB-27B8-4779-99E5-2CA345DE973D}" srcOrd="8" destOrd="0" presId="urn:microsoft.com/office/officeart/2005/8/layout/default"/>
    <dgm:cxn modelId="{5B6FEBA2-9BEA-482E-8AF4-EAB7B02B9767}" type="presParOf" srcId="{9C26B27A-5CDD-4836-B679-5BE80F6CC7EF}" destId="{F4A6C4E2-9086-4A4C-8559-10316B43B803}" srcOrd="9" destOrd="0" presId="urn:microsoft.com/office/officeart/2005/8/layout/default"/>
    <dgm:cxn modelId="{751B9792-8B77-4894-A099-885B3CDEFB13}" type="presParOf" srcId="{9C26B27A-5CDD-4836-B679-5BE80F6CC7EF}" destId="{958E7521-1F67-47F1-B89E-82BAD39F0B8C}" srcOrd="10" destOrd="0" presId="urn:microsoft.com/office/officeart/2005/8/layout/default"/>
    <dgm:cxn modelId="{8EC85EA9-2752-4168-BAC0-CF67E6B416FB}" type="presParOf" srcId="{9C26B27A-5CDD-4836-B679-5BE80F6CC7EF}" destId="{A3FE4BDC-49DE-43B2-98D4-9706B7EBA753}" srcOrd="11" destOrd="0" presId="urn:microsoft.com/office/officeart/2005/8/layout/default"/>
    <dgm:cxn modelId="{DCE03C5C-3460-45AC-918B-149F5A88D27A}" type="presParOf" srcId="{9C26B27A-5CDD-4836-B679-5BE80F6CC7EF}" destId="{E897DAE7-DE01-4B01-9D9D-312EC5D56A72}" srcOrd="12" destOrd="0" presId="urn:microsoft.com/office/officeart/2005/8/layout/default"/>
    <dgm:cxn modelId="{51D4F0DF-686D-4678-A920-7E237895B834}" type="presParOf" srcId="{9C26B27A-5CDD-4836-B679-5BE80F6CC7EF}" destId="{0FEFAB2B-186D-47FB-B919-6823E0B89B5A}" srcOrd="13" destOrd="0" presId="urn:microsoft.com/office/officeart/2005/8/layout/default"/>
    <dgm:cxn modelId="{4F21B9D8-29AE-45B2-9B5E-CA08B5270338}" type="presParOf" srcId="{9C26B27A-5CDD-4836-B679-5BE80F6CC7EF}" destId="{5103D6BA-0DFE-47E6-BDB3-BE4CAA33405C}" srcOrd="14" destOrd="0" presId="urn:microsoft.com/office/officeart/2005/8/layout/default"/>
    <dgm:cxn modelId="{BA43A834-1325-4F6E-B277-2B1B389BA9CE}" type="presParOf" srcId="{9C26B27A-5CDD-4836-B679-5BE80F6CC7EF}" destId="{64083CF6-2953-4A7F-95BB-A75678491F11}" srcOrd="15" destOrd="0" presId="urn:microsoft.com/office/officeart/2005/8/layout/default"/>
    <dgm:cxn modelId="{D5775ECE-7712-4920-B06E-5786A25F95FD}" type="presParOf" srcId="{9C26B27A-5CDD-4836-B679-5BE80F6CC7EF}" destId="{918FB2B0-9E78-45B5-A4F6-4F7CD8F9A214}"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44667A-41CF-4526-8C36-BF21A89A72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9AA7C48-ABE4-4A8D-8F0B-519F37D2F3D9}">
      <dgm:prSet custT="1"/>
      <dgm:spPr/>
      <dgm:t>
        <a:bodyPr/>
        <a:lstStyle/>
        <a:p>
          <a:r>
            <a:rPr lang="en-GB" sz="1100" b="1" dirty="0"/>
            <a:t>Equity &amp; Access</a:t>
          </a:r>
          <a:endParaRPr lang="en-US" sz="1100" dirty="0"/>
        </a:p>
      </dgm:t>
    </dgm:pt>
    <dgm:pt modelId="{3674220F-070A-4C47-86D5-B6E7416B62F7}" type="parTrans" cxnId="{0F3FF728-BBF4-41F6-A0CA-7DE774D418FD}">
      <dgm:prSet/>
      <dgm:spPr/>
      <dgm:t>
        <a:bodyPr/>
        <a:lstStyle/>
        <a:p>
          <a:endParaRPr lang="en-US"/>
        </a:p>
      </dgm:t>
    </dgm:pt>
    <dgm:pt modelId="{A183B805-BFFF-4FC6-AFB2-02CB66F9788A}" type="sibTrans" cxnId="{0F3FF728-BBF4-41F6-A0CA-7DE774D418FD}">
      <dgm:prSet/>
      <dgm:spPr/>
      <dgm:t>
        <a:bodyPr/>
        <a:lstStyle/>
        <a:p>
          <a:endParaRPr lang="en-US"/>
        </a:p>
      </dgm:t>
    </dgm:pt>
    <dgm:pt modelId="{98294979-44E2-4F3F-A889-8DD83237D305}">
      <dgm:prSet custT="1"/>
      <dgm:spPr/>
      <dgm:t>
        <a:bodyPr/>
        <a:lstStyle/>
        <a:p>
          <a:r>
            <a:rPr lang="en-GB" sz="1100" b="1" dirty="0"/>
            <a:t>Equity &amp; Access in Diabetes Care</a:t>
          </a:r>
          <a:endParaRPr lang="en-US" sz="1100" dirty="0"/>
        </a:p>
      </dgm:t>
    </dgm:pt>
    <dgm:pt modelId="{F2B0847A-7825-4DEB-99EF-67C0E3540B13}" type="parTrans" cxnId="{320AFD56-2B53-4EF8-BC63-B5944B0D4715}">
      <dgm:prSet/>
      <dgm:spPr/>
      <dgm:t>
        <a:bodyPr/>
        <a:lstStyle/>
        <a:p>
          <a:endParaRPr lang="en-US"/>
        </a:p>
      </dgm:t>
    </dgm:pt>
    <dgm:pt modelId="{484EB8EF-6290-4C27-BEED-411B54804CDB}" type="sibTrans" cxnId="{320AFD56-2B53-4EF8-BC63-B5944B0D4715}">
      <dgm:prSet/>
      <dgm:spPr/>
      <dgm:t>
        <a:bodyPr/>
        <a:lstStyle/>
        <a:p>
          <a:endParaRPr lang="en-US"/>
        </a:p>
      </dgm:t>
    </dgm:pt>
    <dgm:pt modelId="{AB8997D4-1075-4DCE-95CC-C252A3EC7E9E}">
      <dgm:prSet custT="1"/>
      <dgm:spPr/>
      <dgm:t>
        <a:bodyPr/>
        <a:lstStyle/>
        <a:p>
          <a:r>
            <a:rPr lang="en-GB" sz="1100" dirty="0"/>
            <a:t>Deprivation</a:t>
          </a:r>
          <a:endParaRPr lang="en-US" sz="1100" dirty="0"/>
        </a:p>
      </dgm:t>
    </dgm:pt>
    <dgm:pt modelId="{DC2491CE-D48D-4C9A-9109-36DC724AF6FE}" type="parTrans" cxnId="{9D3550F7-766E-42DA-B486-0A1529F50A11}">
      <dgm:prSet/>
      <dgm:spPr/>
      <dgm:t>
        <a:bodyPr/>
        <a:lstStyle/>
        <a:p>
          <a:endParaRPr lang="en-US"/>
        </a:p>
      </dgm:t>
    </dgm:pt>
    <dgm:pt modelId="{28849659-847E-4673-B104-4C3F8AEDEDF4}" type="sibTrans" cxnId="{9D3550F7-766E-42DA-B486-0A1529F50A11}">
      <dgm:prSet/>
      <dgm:spPr/>
      <dgm:t>
        <a:bodyPr/>
        <a:lstStyle/>
        <a:p>
          <a:endParaRPr lang="en-US"/>
        </a:p>
      </dgm:t>
    </dgm:pt>
    <dgm:pt modelId="{9764C4BB-5CAA-40BF-9CC3-542DA205C5F0}">
      <dgm:prSet custT="1"/>
      <dgm:spPr/>
      <dgm:t>
        <a:bodyPr/>
        <a:lstStyle/>
        <a:p>
          <a:r>
            <a:rPr lang="en-GB" sz="1100" dirty="0"/>
            <a:t>Ethnic inequalities</a:t>
          </a:r>
          <a:endParaRPr lang="en-US" sz="1100" dirty="0"/>
        </a:p>
      </dgm:t>
    </dgm:pt>
    <dgm:pt modelId="{B9FC39A3-1787-4C5C-944C-D2BBDEA055BF}" type="parTrans" cxnId="{862501A7-8257-451F-859E-33E86BCD3C3D}">
      <dgm:prSet/>
      <dgm:spPr/>
      <dgm:t>
        <a:bodyPr/>
        <a:lstStyle/>
        <a:p>
          <a:endParaRPr lang="en-US"/>
        </a:p>
      </dgm:t>
    </dgm:pt>
    <dgm:pt modelId="{1E10EC26-87E7-43DC-BA2C-30D86D1CCFA7}" type="sibTrans" cxnId="{862501A7-8257-451F-859E-33E86BCD3C3D}">
      <dgm:prSet/>
      <dgm:spPr/>
      <dgm:t>
        <a:bodyPr/>
        <a:lstStyle/>
        <a:p>
          <a:endParaRPr lang="en-US"/>
        </a:p>
      </dgm:t>
    </dgm:pt>
    <dgm:pt modelId="{60FB2066-2963-4C29-8158-17FC3E9DEFD9}">
      <dgm:prSet custT="1"/>
      <dgm:spPr/>
      <dgm:t>
        <a:bodyPr/>
        <a:lstStyle/>
        <a:p>
          <a:r>
            <a:rPr lang="en-GB" sz="1100" dirty="0"/>
            <a:t>Digital exclusion</a:t>
          </a:r>
          <a:endParaRPr lang="en-US" sz="1100" dirty="0"/>
        </a:p>
      </dgm:t>
    </dgm:pt>
    <dgm:pt modelId="{B283B6E9-E6AA-4A98-B141-FD4B1A5DA2B0}" type="parTrans" cxnId="{ECBE0473-CF75-4870-A253-1ACF0938FAC9}">
      <dgm:prSet/>
      <dgm:spPr/>
      <dgm:t>
        <a:bodyPr/>
        <a:lstStyle/>
        <a:p>
          <a:endParaRPr lang="en-US"/>
        </a:p>
      </dgm:t>
    </dgm:pt>
    <dgm:pt modelId="{BB20F11C-6C92-443F-815B-8F2DD06EAF12}" type="sibTrans" cxnId="{ECBE0473-CF75-4870-A253-1ACF0938FAC9}">
      <dgm:prSet/>
      <dgm:spPr/>
      <dgm:t>
        <a:bodyPr/>
        <a:lstStyle/>
        <a:p>
          <a:endParaRPr lang="en-US"/>
        </a:p>
      </dgm:t>
    </dgm:pt>
    <dgm:pt modelId="{7E7D334C-6444-4F21-9B1B-32DBE6BDAF4F}">
      <dgm:prSet custT="1"/>
      <dgm:spPr/>
      <dgm:t>
        <a:bodyPr/>
        <a:lstStyle/>
        <a:p>
          <a:r>
            <a:rPr lang="en-GB" sz="1100" dirty="0"/>
            <a:t>Cultural &amp; language barriers</a:t>
          </a:r>
          <a:endParaRPr lang="en-US" sz="1100" dirty="0"/>
        </a:p>
      </dgm:t>
    </dgm:pt>
    <dgm:pt modelId="{10DDE0AD-28FF-428B-A8C7-F60E9E5EEC50}" type="parTrans" cxnId="{FA2C14B1-0794-46B7-BA44-E2294F440275}">
      <dgm:prSet/>
      <dgm:spPr/>
      <dgm:t>
        <a:bodyPr/>
        <a:lstStyle/>
        <a:p>
          <a:endParaRPr lang="en-US"/>
        </a:p>
      </dgm:t>
    </dgm:pt>
    <dgm:pt modelId="{EEF324F9-2E66-475D-9503-E54D1F817E86}" type="sibTrans" cxnId="{FA2C14B1-0794-46B7-BA44-E2294F440275}">
      <dgm:prSet/>
      <dgm:spPr/>
      <dgm:t>
        <a:bodyPr/>
        <a:lstStyle/>
        <a:p>
          <a:endParaRPr lang="en-US"/>
        </a:p>
      </dgm:t>
    </dgm:pt>
    <dgm:pt modelId="{A09E5E29-13D5-430B-968A-68B10DFB8C2E}">
      <dgm:prSet custT="1"/>
      <dgm:spPr/>
      <dgm:t>
        <a:bodyPr/>
        <a:lstStyle/>
        <a:p>
          <a:r>
            <a:rPr lang="en-GB" sz="1100" dirty="0"/>
            <a:t>Evidence table</a:t>
          </a:r>
          <a:endParaRPr lang="en-US" sz="1100" dirty="0"/>
        </a:p>
      </dgm:t>
    </dgm:pt>
    <dgm:pt modelId="{C42B3837-5BFB-4B05-8BA2-6A3CF82307DD}" type="parTrans" cxnId="{790953E0-8FAA-4483-9303-08AD9BC6FD72}">
      <dgm:prSet/>
      <dgm:spPr/>
      <dgm:t>
        <a:bodyPr/>
        <a:lstStyle/>
        <a:p>
          <a:endParaRPr lang="en-US"/>
        </a:p>
      </dgm:t>
    </dgm:pt>
    <dgm:pt modelId="{A08F1CBA-37DC-48A8-8FF4-23DFE406CD0C}" type="sibTrans" cxnId="{790953E0-8FAA-4483-9303-08AD9BC6FD72}">
      <dgm:prSet/>
      <dgm:spPr/>
      <dgm:t>
        <a:bodyPr/>
        <a:lstStyle/>
        <a:p>
          <a:endParaRPr lang="en-US"/>
        </a:p>
      </dgm:t>
    </dgm:pt>
    <dgm:pt modelId="{FAB42BE8-78CA-415B-B561-806C03718D99}">
      <dgm:prSet custT="1"/>
      <dgm:spPr/>
      <dgm:t>
        <a:bodyPr/>
        <a:lstStyle/>
        <a:p>
          <a:r>
            <a:rPr lang="en-GB" sz="1100" dirty="0"/>
            <a:t>Initiatives + future recommendations</a:t>
          </a:r>
          <a:endParaRPr lang="en-US" sz="1100" dirty="0"/>
        </a:p>
      </dgm:t>
    </dgm:pt>
    <dgm:pt modelId="{708F3231-3674-470F-B220-268496CBAB55}" type="parTrans" cxnId="{FC728FF6-9149-48F2-867F-C7E06F966B08}">
      <dgm:prSet/>
      <dgm:spPr/>
      <dgm:t>
        <a:bodyPr/>
        <a:lstStyle/>
        <a:p>
          <a:endParaRPr lang="en-US"/>
        </a:p>
      </dgm:t>
    </dgm:pt>
    <dgm:pt modelId="{E5643DCD-8F9B-4B75-A032-73556CA460F8}" type="sibTrans" cxnId="{FC728FF6-9149-48F2-867F-C7E06F966B08}">
      <dgm:prSet/>
      <dgm:spPr/>
      <dgm:t>
        <a:bodyPr/>
        <a:lstStyle/>
        <a:p>
          <a:endParaRPr lang="en-US"/>
        </a:p>
      </dgm:t>
    </dgm:pt>
    <dgm:pt modelId="{EC29347E-F47F-4C94-8C05-545400A39608}">
      <dgm:prSet/>
      <dgm:spPr/>
      <dgm:t>
        <a:bodyPr/>
        <a:lstStyle/>
        <a:p>
          <a:r>
            <a:rPr lang="en-GB" dirty="0"/>
            <a:t>“Diabetes risk is higher in deprived and ethnic minority groups due to poor environments, stress, and cultural barriers. Digital exclusion and language issues reduce access to care. Initiatives such as community education, culturally tailored programmes, digital inclusion, translation services, and targeted screening help reduce inequalities. Future improvements include expanding tailored programmes, improving digital access, strengthening community partnerships, increasing targeted screening, and embedding equity measures into NHS evaluation.”</a:t>
          </a:r>
          <a:endParaRPr lang="en-US" dirty="0"/>
        </a:p>
      </dgm:t>
    </dgm:pt>
    <dgm:pt modelId="{47E7B528-20B7-4B4D-A7E4-458F4B7237B9}" type="parTrans" cxnId="{D1C358EE-338C-4317-8C96-1F37B2C06656}">
      <dgm:prSet/>
      <dgm:spPr/>
      <dgm:t>
        <a:bodyPr/>
        <a:lstStyle/>
        <a:p>
          <a:endParaRPr lang="en-US"/>
        </a:p>
      </dgm:t>
    </dgm:pt>
    <dgm:pt modelId="{282A4725-4FB7-419B-9F49-948E75727007}" type="sibTrans" cxnId="{D1C358EE-338C-4317-8C96-1F37B2C06656}">
      <dgm:prSet/>
      <dgm:spPr/>
      <dgm:t>
        <a:bodyPr/>
        <a:lstStyle/>
        <a:p>
          <a:endParaRPr lang="en-US"/>
        </a:p>
      </dgm:t>
    </dgm:pt>
    <dgm:pt modelId="{8EB84D96-5FC6-41B7-A4CE-0B5F2F176C21}" type="pres">
      <dgm:prSet presAssocID="{2444667A-41CF-4526-8C36-BF21A89A72BB}" presName="diagram" presStyleCnt="0">
        <dgm:presLayoutVars>
          <dgm:dir/>
          <dgm:resizeHandles val="exact"/>
        </dgm:presLayoutVars>
      </dgm:prSet>
      <dgm:spPr/>
    </dgm:pt>
    <dgm:pt modelId="{60F15C5B-87CF-4D17-A696-A2285F090328}" type="pres">
      <dgm:prSet presAssocID="{69AA7C48-ABE4-4A8D-8F0B-519F37D2F3D9}" presName="node" presStyleLbl="node1" presStyleIdx="0" presStyleCnt="9">
        <dgm:presLayoutVars>
          <dgm:bulletEnabled val="1"/>
        </dgm:presLayoutVars>
      </dgm:prSet>
      <dgm:spPr/>
    </dgm:pt>
    <dgm:pt modelId="{93BFA7FA-2121-42DF-983B-8BE9A8D927C4}" type="pres">
      <dgm:prSet presAssocID="{A183B805-BFFF-4FC6-AFB2-02CB66F9788A}" presName="sibTrans" presStyleCnt="0"/>
      <dgm:spPr/>
    </dgm:pt>
    <dgm:pt modelId="{945238DE-9CE4-4F77-A4D6-A7B1B600029F}" type="pres">
      <dgm:prSet presAssocID="{98294979-44E2-4F3F-A889-8DD83237D305}" presName="node" presStyleLbl="node1" presStyleIdx="1" presStyleCnt="9">
        <dgm:presLayoutVars>
          <dgm:bulletEnabled val="1"/>
        </dgm:presLayoutVars>
      </dgm:prSet>
      <dgm:spPr/>
    </dgm:pt>
    <dgm:pt modelId="{3BEBD675-E922-431A-BE23-14458F63C425}" type="pres">
      <dgm:prSet presAssocID="{484EB8EF-6290-4C27-BEED-411B54804CDB}" presName="sibTrans" presStyleCnt="0"/>
      <dgm:spPr/>
    </dgm:pt>
    <dgm:pt modelId="{AE67130C-23FA-4366-AD20-59A8D6083B52}" type="pres">
      <dgm:prSet presAssocID="{AB8997D4-1075-4DCE-95CC-C252A3EC7E9E}" presName="node" presStyleLbl="node1" presStyleIdx="2" presStyleCnt="9" custLinFactNeighborX="1424" custLinFactNeighborY="-6018">
        <dgm:presLayoutVars>
          <dgm:bulletEnabled val="1"/>
        </dgm:presLayoutVars>
      </dgm:prSet>
      <dgm:spPr/>
    </dgm:pt>
    <dgm:pt modelId="{BF00B177-851C-4DBB-A925-42793FF8D38E}" type="pres">
      <dgm:prSet presAssocID="{28849659-847E-4673-B104-4C3F8AEDEDF4}" presName="sibTrans" presStyleCnt="0"/>
      <dgm:spPr/>
    </dgm:pt>
    <dgm:pt modelId="{5FE343B4-F9EF-4D94-BDF8-70C650BEF53E}" type="pres">
      <dgm:prSet presAssocID="{9764C4BB-5CAA-40BF-9CC3-542DA205C5F0}" presName="node" presStyleLbl="node1" presStyleIdx="3" presStyleCnt="9">
        <dgm:presLayoutVars>
          <dgm:bulletEnabled val="1"/>
        </dgm:presLayoutVars>
      </dgm:prSet>
      <dgm:spPr/>
    </dgm:pt>
    <dgm:pt modelId="{D1BA7960-81A2-4EC3-972E-0E19E08A3B8F}" type="pres">
      <dgm:prSet presAssocID="{1E10EC26-87E7-43DC-BA2C-30D86D1CCFA7}" presName="sibTrans" presStyleCnt="0"/>
      <dgm:spPr/>
    </dgm:pt>
    <dgm:pt modelId="{B31F4881-259B-4A23-8172-E14CAA7AC7BF}" type="pres">
      <dgm:prSet presAssocID="{60FB2066-2963-4C29-8158-17FC3E9DEFD9}" presName="node" presStyleLbl="node1" presStyleIdx="4" presStyleCnt="9">
        <dgm:presLayoutVars>
          <dgm:bulletEnabled val="1"/>
        </dgm:presLayoutVars>
      </dgm:prSet>
      <dgm:spPr/>
    </dgm:pt>
    <dgm:pt modelId="{97601D7D-2731-4113-8715-570724543978}" type="pres">
      <dgm:prSet presAssocID="{BB20F11C-6C92-443F-815B-8F2DD06EAF12}" presName="sibTrans" presStyleCnt="0"/>
      <dgm:spPr/>
    </dgm:pt>
    <dgm:pt modelId="{285B184B-5E01-4F63-90B1-FBAC32059F60}" type="pres">
      <dgm:prSet presAssocID="{7E7D334C-6444-4F21-9B1B-32DBE6BDAF4F}" presName="node" presStyleLbl="node1" presStyleIdx="5" presStyleCnt="9">
        <dgm:presLayoutVars>
          <dgm:bulletEnabled val="1"/>
        </dgm:presLayoutVars>
      </dgm:prSet>
      <dgm:spPr/>
    </dgm:pt>
    <dgm:pt modelId="{2D77C5E7-6FF6-4A74-A779-717DF39C6083}" type="pres">
      <dgm:prSet presAssocID="{EEF324F9-2E66-475D-9503-E54D1F817E86}" presName="sibTrans" presStyleCnt="0"/>
      <dgm:spPr/>
    </dgm:pt>
    <dgm:pt modelId="{2061646B-0392-440F-8A86-CEC9D58BB8F5}" type="pres">
      <dgm:prSet presAssocID="{A09E5E29-13D5-430B-968A-68B10DFB8C2E}" presName="node" presStyleLbl="node1" presStyleIdx="6" presStyleCnt="9">
        <dgm:presLayoutVars>
          <dgm:bulletEnabled val="1"/>
        </dgm:presLayoutVars>
      </dgm:prSet>
      <dgm:spPr/>
    </dgm:pt>
    <dgm:pt modelId="{49F9CD53-A260-4CE1-9904-5B1244F57BA9}" type="pres">
      <dgm:prSet presAssocID="{A08F1CBA-37DC-48A8-8FF4-23DFE406CD0C}" presName="sibTrans" presStyleCnt="0"/>
      <dgm:spPr/>
    </dgm:pt>
    <dgm:pt modelId="{6F258D8A-EF81-4B7C-AFA2-A393E2144DDF}" type="pres">
      <dgm:prSet presAssocID="{FAB42BE8-78CA-415B-B561-806C03718D99}" presName="node" presStyleLbl="node1" presStyleIdx="7" presStyleCnt="9">
        <dgm:presLayoutVars>
          <dgm:bulletEnabled val="1"/>
        </dgm:presLayoutVars>
      </dgm:prSet>
      <dgm:spPr/>
    </dgm:pt>
    <dgm:pt modelId="{99A1FCB1-969D-4C51-A8CE-3A40D07B295A}" type="pres">
      <dgm:prSet presAssocID="{E5643DCD-8F9B-4B75-A032-73556CA460F8}" presName="sibTrans" presStyleCnt="0"/>
      <dgm:spPr/>
    </dgm:pt>
    <dgm:pt modelId="{A0D238CF-E382-4B48-A0D2-3BB1E789A904}" type="pres">
      <dgm:prSet presAssocID="{EC29347E-F47F-4C94-8C05-545400A39608}" presName="node" presStyleLbl="node1" presStyleIdx="8" presStyleCnt="9">
        <dgm:presLayoutVars>
          <dgm:bulletEnabled val="1"/>
        </dgm:presLayoutVars>
      </dgm:prSet>
      <dgm:spPr/>
    </dgm:pt>
  </dgm:ptLst>
  <dgm:cxnLst>
    <dgm:cxn modelId="{E270FA23-B9F4-4528-95D0-93BD3C7BC79E}" type="presOf" srcId="{AB8997D4-1075-4DCE-95CC-C252A3EC7E9E}" destId="{AE67130C-23FA-4366-AD20-59A8D6083B52}" srcOrd="0" destOrd="0" presId="urn:microsoft.com/office/officeart/2005/8/layout/default"/>
    <dgm:cxn modelId="{0F3FF728-BBF4-41F6-A0CA-7DE774D418FD}" srcId="{2444667A-41CF-4526-8C36-BF21A89A72BB}" destId="{69AA7C48-ABE4-4A8D-8F0B-519F37D2F3D9}" srcOrd="0" destOrd="0" parTransId="{3674220F-070A-4C47-86D5-B6E7416B62F7}" sibTransId="{A183B805-BFFF-4FC6-AFB2-02CB66F9788A}"/>
    <dgm:cxn modelId="{835B1C5F-022C-4D85-8466-7ABA46A1835B}" type="presOf" srcId="{69AA7C48-ABE4-4A8D-8F0B-519F37D2F3D9}" destId="{60F15C5B-87CF-4D17-A696-A2285F090328}" srcOrd="0" destOrd="0" presId="urn:microsoft.com/office/officeart/2005/8/layout/default"/>
    <dgm:cxn modelId="{A1C56F5F-A619-481B-90BC-2C9111370E1D}" type="presOf" srcId="{60FB2066-2963-4C29-8158-17FC3E9DEFD9}" destId="{B31F4881-259B-4A23-8172-E14CAA7AC7BF}" srcOrd="0" destOrd="0" presId="urn:microsoft.com/office/officeart/2005/8/layout/default"/>
    <dgm:cxn modelId="{7BCC5172-D21A-4A3E-8942-3B9C767670CB}" type="presOf" srcId="{FAB42BE8-78CA-415B-B561-806C03718D99}" destId="{6F258D8A-EF81-4B7C-AFA2-A393E2144DDF}" srcOrd="0" destOrd="0" presId="urn:microsoft.com/office/officeart/2005/8/layout/default"/>
    <dgm:cxn modelId="{ECBE0473-CF75-4870-A253-1ACF0938FAC9}" srcId="{2444667A-41CF-4526-8C36-BF21A89A72BB}" destId="{60FB2066-2963-4C29-8158-17FC3E9DEFD9}" srcOrd="4" destOrd="0" parTransId="{B283B6E9-E6AA-4A98-B141-FD4B1A5DA2B0}" sibTransId="{BB20F11C-6C92-443F-815B-8F2DD06EAF12}"/>
    <dgm:cxn modelId="{320AFD56-2B53-4EF8-BC63-B5944B0D4715}" srcId="{2444667A-41CF-4526-8C36-BF21A89A72BB}" destId="{98294979-44E2-4F3F-A889-8DD83237D305}" srcOrd="1" destOrd="0" parTransId="{F2B0847A-7825-4DEB-99EF-67C0E3540B13}" sibTransId="{484EB8EF-6290-4C27-BEED-411B54804CDB}"/>
    <dgm:cxn modelId="{F4E1A18B-727A-4D32-936B-3C5B119C360B}" type="presOf" srcId="{2444667A-41CF-4526-8C36-BF21A89A72BB}" destId="{8EB84D96-5FC6-41B7-A4CE-0B5F2F176C21}" srcOrd="0" destOrd="0" presId="urn:microsoft.com/office/officeart/2005/8/layout/default"/>
    <dgm:cxn modelId="{3059648E-2177-4D94-9AF5-3810AB12BC3A}" type="presOf" srcId="{7E7D334C-6444-4F21-9B1B-32DBE6BDAF4F}" destId="{285B184B-5E01-4F63-90B1-FBAC32059F60}" srcOrd="0" destOrd="0" presId="urn:microsoft.com/office/officeart/2005/8/layout/default"/>
    <dgm:cxn modelId="{5F63F39B-B913-4871-A46E-2EC29165A71F}" type="presOf" srcId="{A09E5E29-13D5-430B-968A-68B10DFB8C2E}" destId="{2061646B-0392-440F-8A86-CEC9D58BB8F5}" srcOrd="0" destOrd="0" presId="urn:microsoft.com/office/officeart/2005/8/layout/default"/>
    <dgm:cxn modelId="{E526E0A3-B082-4463-A567-013176A23F9F}" type="presOf" srcId="{98294979-44E2-4F3F-A889-8DD83237D305}" destId="{945238DE-9CE4-4F77-A4D6-A7B1B600029F}" srcOrd="0" destOrd="0" presId="urn:microsoft.com/office/officeart/2005/8/layout/default"/>
    <dgm:cxn modelId="{862501A7-8257-451F-859E-33E86BCD3C3D}" srcId="{2444667A-41CF-4526-8C36-BF21A89A72BB}" destId="{9764C4BB-5CAA-40BF-9CC3-542DA205C5F0}" srcOrd="3" destOrd="0" parTransId="{B9FC39A3-1787-4C5C-944C-D2BBDEA055BF}" sibTransId="{1E10EC26-87E7-43DC-BA2C-30D86D1CCFA7}"/>
    <dgm:cxn modelId="{FA2C14B1-0794-46B7-BA44-E2294F440275}" srcId="{2444667A-41CF-4526-8C36-BF21A89A72BB}" destId="{7E7D334C-6444-4F21-9B1B-32DBE6BDAF4F}" srcOrd="5" destOrd="0" parTransId="{10DDE0AD-28FF-428B-A8C7-F60E9E5EEC50}" sibTransId="{EEF324F9-2E66-475D-9503-E54D1F817E86}"/>
    <dgm:cxn modelId="{6BCC67D9-B9F3-4E26-BB12-D24416282179}" type="presOf" srcId="{9764C4BB-5CAA-40BF-9CC3-542DA205C5F0}" destId="{5FE343B4-F9EF-4D94-BDF8-70C650BEF53E}" srcOrd="0" destOrd="0" presId="urn:microsoft.com/office/officeart/2005/8/layout/default"/>
    <dgm:cxn modelId="{790953E0-8FAA-4483-9303-08AD9BC6FD72}" srcId="{2444667A-41CF-4526-8C36-BF21A89A72BB}" destId="{A09E5E29-13D5-430B-968A-68B10DFB8C2E}" srcOrd="6" destOrd="0" parTransId="{C42B3837-5BFB-4B05-8BA2-6A3CF82307DD}" sibTransId="{A08F1CBA-37DC-48A8-8FF4-23DFE406CD0C}"/>
    <dgm:cxn modelId="{9A4079EB-8E3E-410E-ADB9-D78098ADB36E}" type="presOf" srcId="{EC29347E-F47F-4C94-8C05-545400A39608}" destId="{A0D238CF-E382-4B48-A0D2-3BB1E789A904}" srcOrd="0" destOrd="0" presId="urn:microsoft.com/office/officeart/2005/8/layout/default"/>
    <dgm:cxn modelId="{D1C358EE-338C-4317-8C96-1F37B2C06656}" srcId="{2444667A-41CF-4526-8C36-BF21A89A72BB}" destId="{EC29347E-F47F-4C94-8C05-545400A39608}" srcOrd="8" destOrd="0" parTransId="{47E7B528-20B7-4B4D-A7E4-458F4B7237B9}" sibTransId="{282A4725-4FB7-419B-9F49-948E75727007}"/>
    <dgm:cxn modelId="{FC728FF6-9149-48F2-867F-C7E06F966B08}" srcId="{2444667A-41CF-4526-8C36-BF21A89A72BB}" destId="{FAB42BE8-78CA-415B-B561-806C03718D99}" srcOrd="7" destOrd="0" parTransId="{708F3231-3674-470F-B220-268496CBAB55}" sibTransId="{E5643DCD-8F9B-4B75-A032-73556CA460F8}"/>
    <dgm:cxn modelId="{9D3550F7-766E-42DA-B486-0A1529F50A11}" srcId="{2444667A-41CF-4526-8C36-BF21A89A72BB}" destId="{AB8997D4-1075-4DCE-95CC-C252A3EC7E9E}" srcOrd="2" destOrd="0" parTransId="{DC2491CE-D48D-4C9A-9109-36DC724AF6FE}" sibTransId="{28849659-847E-4673-B104-4C3F8AEDEDF4}"/>
    <dgm:cxn modelId="{92E9C363-8B78-4BF5-986D-8095B8620A13}" type="presParOf" srcId="{8EB84D96-5FC6-41B7-A4CE-0B5F2F176C21}" destId="{60F15C5B-87CF-4D17-A696-A2285F090328}" srcOrd="0" destOrd="0" presId="urn:microsoft.com/office/officeart/2005/8/layout/default"/>
    <dgm:cxn modelId="{03181C16-3FCD-4D8F-8400-CD62CAD10C5B}" type="presParOf" srcId="{8EB84D96-5FC6-41B7-A4CE-0B5F2F176C21}" destId="{93BFA7FA-2121-42DF-983B-8BE9A8D927C4}" srcOrd="1" destOrd="0" presId="urn:microsoft.com/office/officeart/2005/8/layout/default"/>
    <dgm:cxn modelId="{754EB2BD-6BB4-4C49-95A1-7837E92C9633}" type="presParOf" srcId="{8EB84D96-5FC6-41B7-A4CE-0B5F2F176C21}" destId="{945238DE-9CE4-4F77-A4D6-A7B1B600029F}" srcOrd="2" destOrd="0" presId="urn:microsoft.com/office/officeart/2005/8/layout/default"/>
    <dgm:cxn modelId="{DDB6290D-98C4-4CEA-BF45-6AC38F391A3E}" type="presParOf" srcId="{8EB84D96-5FC6-41B7-A4CE-0B5F2F176C21}" destId="{3BEBD675-E922-431A-BE23-14458F63C425}" srcOrd="3" destOrd="0" presId="urn:microsoft.com/office/officeart/2005/8/layout/default"/>
    <dgm:cxn modelId="{F756BB89-05E4-490C-8E15-36AD0BE2FA6B}" type="presParOf" srcId="{8EB84D96-5FC6-41B7-A4CE-0B5F2F176C21}" destId="{AE67130C-23FA-4366-AD20-59A8D6083B52}" srcOrd="4" destOrd="0" presId="urn:microsoft.com/office/officeart/2005/8/layout/default"/>
    <dgm:cxn modelId="{D7548848-AA0A-446F-9315-B613196BD0A3}" type="presParOf" srcId="{8EB84D96-5FC6-41B7-A4CE-0B5F2F176C21}" destId="{BF00B177-851C-4DBB-A925-42793FF8D38E}" srcOrd="5" destOrd="0" presId="urn:microsoft.com/office/officeart/2005/8/layout/default"/>
    <dgm:cxn modelId="{FA7D2E18-8F26-4F01-83D7-0B07CA760987}" type="presParOf" srcId="{8EB84D96-5FC6-41B7-A4CE-0B5F2F176C21}" destId="{5FE343B4-F9EF-4D94-BDF8-70C650BEF53E}" srcOrd="6" destOrd="0" presId="urn:microsoft.com/office/officeart/2005/8/layout/default"/>
    <dgm:cxn modelId="{6E3FE870-BB4B-4752-BBDA-E1BE767CF8FC}" type="presParOf" srcId="{8EB84D96-5FC6-41B7-A4CE-0B5F2F176C21}" destId="{D1BA7960-81A2-4EC3-972E-0E19E08A3B8F}" srcOrd="7" destOrd="0" presId="urn:microsoft.com/office/officeart/2005/8/layout/default"/>
    <dgm:cxn modelId="{E9CBB663-AED5-4BAF-A3C3-647B9D7E8803}" type="presParOf" srcId="{8EB84D96-5FC6-41B7-A4CE-0B5F2F176C21}" destId="{B31F4881-259B-4A23-8172-E14CAA7AC7BF}" srcOrd="8" destOrd="0" presId="urn:microsoft.com/office/officeart/2005/8/layout/default"/>
    <dgm:cxn modelId="{F9ECAD92-FA7A-4C9F-B793-C6123FCE1D05}" type="presParOf" srcId="{8EB84D96-5FC6-41B7-A4CE-0B5F2F176C21}" destId="{97601D7D-2731-4113-8715-570724543978}" srcOrd="9" destOrd="0" presId="urn:microsoft.com/office/officeart/2005/8/layout/default"/>
    <dgm:cxn modelId="{C6E1F189-B90B-4901-BC9E-51B8BAF7B542}" type="presParOf" srcId="{8EB84D96-5FC6-41B7-A4CE-0B5F2F176C21}" destId="{285B184B-5E01-4F63-90B1-FBAC32059F60}" srcOrd="10" destOrd="0" presId="urn:microsoft.com/office/officeart/2005/8/layout/default"/>
    <dgm:cxn modelId="{B5F7202D-FE58-4A9C-9051-FDD239C8BF38}" type="presParOf" srcId="{8EB84D96-5FC6-41B7-A4CE-0B5F2F176C21}" destId="{2D77C5E7-6FF6-4A74-A779-717DF39C6083}" srcOrd="11" destOrd="0" presId="urn:microsoft.com/office/officeart/2005/8/layout/default"/>
    <dgm:cxn modelId="{38E0E535-C68B-4F58-8C1D-E7024D242545}" type="presParOf" srcId="{8EB84D96-5FC6-41B7-A4CE-0B5F2F176C21}" destId="{2061646B-0392-440F-8A86-CEC9D58BB8F5}" srcOrd="12" destOrd="0" presId="urn:microsoft.com/office/officeart/2005/8/layout/default"/>
    <dgm:cxn modelId="{9B6F72D3-78EA-4AF2-B606-88238709B40E}" type="presParOf" srcId="{8EB84D96-5FC6-41B7-A4CE-0B5F2F176C21}" destId="{49F9CD53-A260-4CE1-9904-5B1244F57BA9}" srcOrd="13" destOrd="0" presId="urn:microsoft.com/office/officeart/2005/8/layout/default"/>
    <dgm:cxn modelId="{A50F7822-2EE8-4FE9-8B9E-ECF2AF4B5D3B}" type="presParOf" srcId="{8EB84D96-5FC6-41B7-A4CE-0B5F2F176C21}" destId="{6F258D8A-EF81-4B7C-AFA2-A393E2144DDF}" srcOrd="14" destOrd="0" presId="urn:microsoft.com/office/officeart/2005/8/layout/default"/>
    <dgm:cxn modelId="{6A43EE46-D155-4B80-8429-B2E8F4169A78}" type="presParOf" srcId="{8EB84D96-5FC6-41B7-A4CE-0B5F2F176C21}" destId="{99A1FCB1-969D-4C51-A8CE-3A40D07B295A}" srcOrd="15" destOrd="0" presId="urn:microsoft.com/office/officeart/2005/8/layout/default"/>
    <dgm:cxn modelId="{D6C462EE-D82A-4A19-B1B2-A0105A50F700}" type="presParOf" srcId="{8EB84D96-5FC6-41B7-A4CE-0B5F2F176C21}" destId="{A0D238CF-E382-4B48-A0D2-3BB1E789A904}"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35B7B-6C4E-4FCB-8043-292BAF812227}">
      <dsp:nvSpPr>
        <dsp:cNvPr id="0" name=""/>
        <dsp:cNvSpPr/>
      </dsp:nvSpPr>
      <dsp:spPr>
        <a:xfrm>
          <a:off x="0"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Policy &amp; Governance</a:t>
          </a:r>
          <a:endParaRPr lang="en-US" sz="1200" kern="1200" dirty="0"/>
        </a:p>
      </dsp:txBody>
      <dsp:txXfrm>
        <a:off x="0" y="490243"/>
        <a:ext cx="1685425" cy="1011255"/>
      </dsp:txXfrm>
    </dsp:sp>
    <dsp:sp modelId="{3B0EAF46-589A-45CB-97FA-2E15866B5CE4}">
      <dsp:nvSpPr>
        <dsp:cNvPr id="0" name=""/>
        <dsp:cNvSpPr/>
      </dsp:nvSpPr>
      <dsp:spPr>
        <a:xfrm>
          <a:off x="1853967"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Policy &amp; Governance</a:t>
          </a:r>
          <a:endParaRPr lang="en-US" sz="1200" kern="1200"/>
        </a:p>
      </dsp:txBody>
      <dsp:txXfrm>
        <a:off x="1853967" y="490243"/>
        <a:ext cx="1685425" cy="1011255"/>
      </dsp:txXfrm>
    </dsp:sp>
    <dsp:sp modelId="{77FB7F53-9E40-4B79-A201-C04C63D58D44}">
      <dsp:nvSpPr>
        <dsp:cNvPr id="0" name=""/>
        <dsp:cNvSpPr/>
      </dsp:nvSpPr>
      <dsp:spPr>
        <a:xfrm>
          <a:off x="3707935"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NHS Long Term Plan (2019)</a:t>
          </a:r>
          <a:endParaRPr lang="en-US" sz="1200" kern="1200"/>
        </a:p>
      </dsp:txBody>
      <dsp:txXfrm>
        <a:off x="3707935" y="490243"/>
        <a:ext cx="1685425" cy="1011255"/>
      </dsp:txXfrm>
    </dsp:sp>
    <dsp:sp modelId="{272141D0-B26E-4915-80E0-DC8AD9ABE1AB}">
      <dsp:nvSpPr>
        <dsp:cNvPr id="0" name=""/>
        <dsp:cNvSpPr/>
      </dsp:nvSpPr>
      <dsp:spPr>
        <a:xfrm>
          <a:off x="0"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WHO Health in All Policies</a:t>
          </a:r>
          <a:endParaRPr lang="en-US" sz="1200" kern="1200"/>
        </a:p>
      </dsp:txBody>
      <dsp:txXfrm>
        <a:off x="0" y="1670041"/>
        <a:ext cx="1685425" cy="1011255"/>
      </dsp:txXfrm>
    </dsp:sp>
    <dsp:sp modelId="{B5B986FB-27B8-4779-99E5-2CA345DE973D}">
      <dsp:nvSpPr>
        <dsp:cNvPr id="0" name=""/>
        <dsp:cNvSpPr/>
      </dsp:nvSpPr>
      <dsp:spPr>
        <a:xfrm>
          <a:off x="1853967"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UK Obesity Strategy (2020)</a:t>
          </a:r>
          <a:endParaRPr lang="en-US" sz="1200" kern="1200"/>
        </a:p>
      </dsp:txBody>
      <dsp:txXfrm>
        <a:off x="1853967" y="1670041"/>
        <a:ext cx="1685425" cy="1011255"/>
      </dsp:txXfrm>
    </dsp:sp>
    <dsp:sp modelId="{958E7521-1F67-47F1-B89E-82BAD39F0B8C}">
      <dsp:nvSpPr>
        <dsp:cNvPr id="0" name=""/>
        <dsp:cNvSpPr/>
      </dsp:nvSpPr>
      <dsp:spPr>
        <a:xfrm>
          <a:off x="3707935"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WHO Global Diabetes Compact (2021)</a:t>
          </a:r>
          <a:endParaRPr lang="en-US" sz="1200" kern="1200"/>
        </a:p>
      </dsp:txBody>
      <dsp:txXfrm>
        <a:off x="3707935" y="1670041"/>
        <a:ext cx="1685425" cy="1011255"/>
      </dsp:txXfrm>
    </dsp:sp>
    <dsp:sp modelId="{E897DAE7-DE01-4B01-9D9D-312EC5D56A72}">
      <dsp:nvSpPr>
        <dsp:cNvPr id="0" name=""/>
        <dsp:cNvSpPr/>
      </dsp:nvSpPr>
      <dsp:spPr>
        <a:xfrm>
          <a:off x="0"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Policies shape prevention, equity &amp; sustainability</a:t>
          </a:r>
          <a:endParaRPr lang="en-US" sz="1200" kern="1200"/>
        </a:p>
      </dsp:txBody>
      <dsp:txXfrm>
        <a:off x="0" y="2849839"/>
        <a:ext cx="1685425" cy="1011255"/>
      </dsp:txXfrm>
    </dsp:sp>
    <dsp:sp modelId="{5103D6BA-0DFE-47E6-BDB3-BE4CAA33405C}">
      <dsp:nvSpPr>
        <dsp:cNvPr id="0" name=""/>
        <dsp:cNvSpPr/>
      </dsp:nvSpPr>
      <dsp:spPr>
        <a:xfrm>
          <a:off x="1853967"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i="1" kern="1200"/>
            <a:t>(NHS England, 2019; WHO, 2021; DHSC, 2020)</a:t>
          </a:r>
          <a:endParaRPr lang="en-US" sz="1200" kern="1200"/>
        </a:p>
      </dsp:txBody>
      <dsp:txXfrm>
        <a:off x="1853967" y="2849839"/>
        <a:ext cx="1685425" cy="1011255"/>
      </dsp:txXfrm>
    </dsp:sp>
    <dsp:sp modelId="{918FB2B0-9E78-45B5-A4F6-4F7CD8F9A214}">
      <dsp:nvSpPr>
        <dsp:cNvPr id="0" name=""/>
        <dsp:cNvSpPr/>
      </dsp:nvSpPr>
      <dsp:spPr>
        <a:xfrm>
          <a:off x="3707935"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“Policy and governance frameworks play a major role in shaping diabetes prevention and management in the UK. </a:t>
          </a:r>
          <a:endParaRPr lang="en-US" sz="1200" kern="1200"/>
        </a:p>
      </dsp:txBody>
      <dsp:txXfrm>
        <a:off x="3707935" y="2849839"/>
        <a:ext cx="1685425" cy="1011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15C5B-87CF-4D17-A696-A2285F090328}">
      <dsp:nvSpPr>
        <dsp:cNvPr id="0" name=""/>
        <dsp:cNvSpPr/>
      </dsp:nvSpPr>
      <dsp:spPr>
        <a:xfrm>
          <a:off x="0"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Equity &amp; Access</a:t>
          </a:r>
          <a:endParaRPr lang="en-US" sz="1100" kern="1200" dirty="0"/>
        </a:p>
      </dsp:txBody>
      <dsp:txXfrm>
        <a:off x="0" y="490243"/>
        <a:ext cx="1685425" cy="1011255"/>
      </dsp:txXfrm>
    </dsp:sp>
    <dsp:sp modelId="{945238DE-9CE4-4F77-A4D6-A7B1B600029F}">
      <dsp:nvSpPr>
        <dsp:cNvPr id="0" name=""/>
        <dsp:cNvSpPr/>
      </dsp:nvSpPr>
      <dsp:spPr>
        <a:xfrm>
          <a:off x="1853967"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Equity &amp; Access in Diabetes Care</a:t>
          </a:r>
          <a:endParaRPr lang="en-US" sz="1100" kern="1200" dirty="0"/>
        </a:p>
      </dsp:txBody>
      <dsp:txXfrm>
        <a:off x="1853967" y="490243"/>
        <a:ext cx="1685425" cy="1011255"/>
      </dsp:txXfrm>
    </dsp:sp>
    <dsp:sp modelId="{AE67130C-23FA-4366-AD20-59A8D6083B52}">
      <dsp:nvSpPr>
        <dsp:cNvPr id="0" name=""/>
        <dsp:cNvSpPr/>
      </dsp:nvSpPr>
      <dsp:spPr>
        <a:xfrm>
          <a:off x="3707935" y="429386"/>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Deprivation</a:t>
          </a:r>
          <a:endParaRPr lang="en-US" sz="1100" kern="1200" dirty="0"/>
        </a:p>
      </dsp:txBody>
      <dsp:txXfrm>
        <a:off x="3707935" y="429386"/>
        <a:ext cx="1685425" cy="1011255"/>
      </dsp:txXfrm>
    </dsp:sp>
    <dsp:sp modelId="{5FE343B4-F9EF-4D94-BDF8-70C650BEF53E}">
      <dsp:nvSpPr>
        <dsp:cNvPr id="0" name=""/>
        <dsp:cNvSpPr/>
      </dsp:nvSpPr>
      <dsp:spPr>
        <a:xfrm>
          <a:off x="0"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Ethnic inequalities</a:t>
          </a:r>
          <a:endParaRPr lang="en-US" sz="1100" kern="1200" dirty="0"/>
        </a:p>
      </dsp:txBody>
      <dsp:txXfrm>
        <a:off x="0" y="1670041"/>
        <a:ext cx="1685425" cy="1011255"/>
      </dsp:txXfrm>
    </dsp:sp>
    <dsp:sp modelId="{B31F4881-259B-4A23-8172-E14CAA7AC7BF}">
      <dsp:nvSpPr>
        <dsp:cNvPr id="0" name=""/>
        <dsp:cNvSpPr/>
      </dsp:nvSpPr>
      <dsp:spPr>
        <a:xfrm>
          <a:off x="1853967"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Digital exclusion</a:t>
          </a:r>
          <a:endParaRPr lang="en-US" sz="1100" kern="1200" dirty="0"/>
        </a:p>
      </dsp:txBody>
      <dsp:txXfrm>
        <a:off x="1853967" y="1670041"/>
        <a:ext cx="1685425" cy="1011255"/>
      </dsp:txXfrm>
    </dsp:sp>
    <dsp:sp modelId="{285B184B-5E01-4F63-90B1-FBAC32059F60}">
      <dsp:nvSpPr>
        <dsp:cNvPr id="0" name=""/>
        <dsp:cNvSpPr/>
      </dsp:nvSpPr>
      <dsp:spPr>
        <a:xfrm>
          <a:off x="3707935"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Cultural &amp; language barriers</a:t>
          </a:r>
          <a:endParaRPr lang="en-US" sz="1100" kern="1200" dirty="0"/>
        </a:p>
      </dsp:txBody>
      <dsp:txXfrm>
        <a:off x="3707935" y="1670041"/>
        <a:ext cx="1685425" cy="1011255"/>
      </dsp:txXfrm>
    </dsp:sp>
    <dsp:sp modelId="{2061646B-0392-440F-8A86-CEC9D58BB8F5}">
      <dsp:nvSpPr>
        <dsp:cNvPr id="0" name=""/>
        <dsp:cNvSpPr/>
      </dsp:nvSpPr>
      <dsp:spPr>
        <a:xfrm>
          <a:off x="0"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Evidence table</a:t>
          </a:r>
          <a:endParaRPr lang="en-US" sz="1100" kern="1200" dirty="0"/>
        </a:p>
      </dsp:txBody>
      <dsp:txXfrm>
        <a:off x="0" y="2849839"/>
        <a:ext cx="1685425" cy="1011255"/>
      </dsp:txXfrm>
    </dsp:sp>
    <dsp:sp modelId="{6F258D8A-EF81-4B7C-AFA2-A393E2144DDF}">
      <dsp:nvSpPr>
        <dsp:cNvPr id="0" name=""/>
        <dsp:cNvSpPr/>
      </dsp:nvSpPr>
      <dsp:spPr>
        <a:xfrm>
          <a:off x="1853967"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Initiatives + future recommendations</a:t>
          </a:r>
          <a:endParaRPr lang="en-US" sz="1100" kern="1200" dirty="0"/>
        </a:p>
      </dsp:txBody>
      <dsp:txXfrm>
        <a:off x="1853967" y="2849839"/>
        <a:ext cx="1685425" cy="1011255"/>
      </dsp:txXfrm>
    </dsp:sp>
    <dsp:sp modelId="{A0D238CF-E382-4B48-A0D2-3BB1E789A904}">
      <dsp:nvSpPr>
        <dsp:cNvPr id="0" name=""/>
        <dsp:cNvSpPr/>
      </dsp:nvSpPr>
      <dsp:spPr>
        <a:xfrm>
          <a:off x="3707935"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t>“Diabetes risk is higher in deprived and ethnic minority groups due to poor environments, stress, and cultural barriers. Digital exclusion and language issues reduce access to care. Initiatives such as community education, culturally tailored programmes, digital inclusion, translation services, and targeted screening help reduce inequalities. Future improvements include expanding tailored programmes, improving digital access, strengthening community partnerships, increasing targeted screening, and embedding equity measures into NHS evaluation.”</a:t>
          </a:r>
          <a:endParaRPr lang="en-US" sz="500" kern="1200" dirty="0"/>
        </a:p>
      </dsp:txBody>
      <dsp:txXfrm>
        <a:off x="3707935" y="2849839"/>
        <a:ext cx="1685425" cy="10112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6E83-CC03-C5C5-4A36-459AE0235F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75278B-AF3C-8298-6838-DEE9E17947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BDC22B-CF52-DA86-06A2-3F1B62815364}"/>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5" name="Footer Placeholder 4">
            <a:extLst>
              <a:ext uri="{FF2B5EF4-FFF2-40B4-BE49-F238E27FC236}">
                <a16:creationId xmlns:a16="http://schemas.microsoft.com/office/drawing/2014/main" id="{33F9EE99-EF66-6BD3-E8D1-6FA241130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CDB2C1-B4F3-AF6F-A514-7511D4E001D1}"/>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437391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C1934-D813-394F-2EF4-DC325716AA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A7C750-E5B6-1882-AC67-37D11DF002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5507F7-10D4-F7DF-7707-A93D611B42F0}"/>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5" name="Footer Placeholder 4">
            <a:extLst>
              <a:ext uri="{FF2B5EF4-FFF2-40B4-BE49-F238E27FC236}">
                <a16:creationId xmlns:a16="http://schemas.microsoft.com/office/drawing/2014/main" id="{30DB9024-B7FA-B539-C3DA-B3B3A729E0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51D78-4BFA-3E44-E914-871D05F083D4}"/>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097369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F9E33-1F74-ED7E-92A5-C3167D816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D6C6B2-59CF-84AA-75B1-DD7AC9546E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4B98DB-8C13-D6CC-1A2E-79CAD76F493B}"/>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5" name="Footer Placeholder 4">
            <a:extLst>
              <a:ext uri="{FF2B5EF4-FFF2-40B4-BE49-F238E27FC236}">
                <a16:creationId xmlns:a16="http://schemas.microsoft.com/office/drawing/2014/main" id="{C495623D-6D98-A55E-E7D7-96C9E1109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43095F-4EEC-D465-67BE-43DA2B28F7ED}"/>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3139952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E7E36-9FE1-3733-9A2A-7F1136FE54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E5CEEC-4A3A-D5B7-3BCA-F50C57120E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B2F515-D92F-4495-5B10-3B3421EC07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5B2A16-DDD5-7A15-4B58-B0EB8A497463}"/>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6" name="Footer Placeholder 5">
            <a:extLst>
              <a:ext uri="{FF2B5EF4-FFF2-40B4-BE49-F238E27FC236}">
                <a16:creationId xmlns:a16="http://schemas.microsoft.com/office/drawing/2014/main" id="{D169850F-2167-F416-92E3-2F0DDBE87C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EF533-774C-9197-960A-DC0DD019B661}"/>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620948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CBF89-AB06-47CA-AAE8-0C3661BF1E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0DBDAA-4E52-C6A4-0538-0047ACE634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4DFE99-8FD5-97CC-C765-47CC68EFAC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BA8F11-8F6B-7C41-3625-3D20E7FD5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B4F557-1271-ED0E-C07B-83F1AE167D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CEA253-4167-F2FA-DB13-A99F934164C2}"/>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8" name="Footer Placeholder 7">
            <a:extLst>
              <a:ext uri="{FF2B5EF4-FFF2-40B4-BE49-F238E27FC236}">
                <a16:creationId xmlns:a16="http://schemas.microsoft.com/office/drawing/2014/main" id="{EA3D8F30-2C57-0B6E-67E3-B0B44CE342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B2C093-37E3-5BCC-3F3E-C382934B02D2}"/>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90263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0A92C-D363-FD3D-2D7E-91666E5168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3C7AA2-0E84-B9DF-5B38-1F8D838D4232}"/>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4" name="Footer Placeholder 3">
            <a:extLst>
              <a:ext uri="{FF2B5EF4-FFF2-40B4-BE49-F238E27FC236}">
                <a16:creationId xmlns:a16="http://schemas.microsoft.com/office/drawing/2014/main" id="{42A48577-3C10-B3C4-38E0-F7255280E8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F0F4EA-F0BA-133D-0423-ACD0215068D3}"/>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3591554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BAAD72-FD04-B035-9C06-ED3AD408D21A}"/>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3" name="Footer Placeholder 2">
            <a:extLst>
              <a:ext uri="{FF2B5EF4-FFF2-40B4-BE49-F238E27FC236}">
                <a16:creationId xmlns:a16="http://schemas.microsoft.com/office/drawing/2014/main" id="{8B10A5C2-D105-DC4A-D8A4-F0401E0649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846275-DE13-7E11-378F-781321F80F04}"/>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205831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6D55E-28F3-6A59-5EC5-FD8EBC593A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3374D-782D-1668-36D1-FCE0494DF8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A7A329-0481-5B71-A1D6-63DDB6D3D8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A15CD-D291-F4EB-7FF9-5853FA46C0CB}"/>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6" name="Footer Placeholder 5">
            <a:extLst>
              <a:ext uri="{FF2B5EF4-FFF2-40B4-BE49-F238E27FC236}">
                <a16:creationId xmlns:a16="http://schemas.microsoft.com/office/drawing/2014/main" id="{F0C67658-DAF4-1F08-5E7D-5ECED089D9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73FC61-2113-B187-B2C4-50785772AE26}"/>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1668088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9852-001A-5A8B-D118-5D0EBA285B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A88A2B-0A3D-5D70-5D70-1DA949B9388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10A830-1482-85D1-0FAC-8D937EDC33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B592A6-4782-633B-DE6B-3F55EDBCEC9D}"/>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6" name="Footer Placeholder 5">
            <a:extLst>
              <a:ext uri="{FF2B5EF4-FFF2-40B4-BE49-F238E27FC236}">
                <a16:creationId xmlns:a16="http://schemas.microsoft.com/office/drawing/2014/main" id="{921F3B46-2CAE-316D-30B6-032DC66DA7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7DC30-5DB6-78A9-04E0-42E2D0F10D02}"/>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69921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C3A75-AFE4-8F9A-A48A-10A6F80E2C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5DBC13-4B95-638D-29E5-9FF22109D3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1486B-597C-9AA6-3A84-DBFFEB12CDAC}"/>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5" name="Footer Placeholder 4">
            <a:extLst>
              <a:ext uri="{FF2B5EF4-FFF2-40B4-BE49-F238E27FC236}">
                <a16:creationId xmlns:a16="http://schemas.microsoft.com/office/drawing/2014/main" id="{33BC81EA-2930-1C49-7660-F86C48BF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22E8B9-4246-A0D4-AB95-D75B0931723B}"/>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414326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D95E8C-27A3-8A14-63E0-E68F37AEA1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FA260D-C43C-BAD3-CEA8-7795D0B21F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CC603C-3F9D-F220-EA69-FF29A3905310}"/>
              </a:ext>
            </a:extLst>
          </p:cNvPr>
          <p:cNvSpPr>
            <a:spLocks noGrp="1"/>
          </p:cNvSpPr>
          <p:nvPr>
            <p:ph type="dt" sz="half" idx="10"/>
          </p:nvPr>
        </p:nvSpPr>
        <p:spPr/>
        <p:txBody>
          <a:bodyPr/>
          <a:lstStyle/>
          <a:p>
            <a:fld id="{60BF4066-B88C-4824-9F51-6D2B96E50C24}" type="datetimeFigureOut">
              <a:rPr lang="en-GB" smtClean="0"/>
              <a:t>14/10/2026</a:t>
            </a:fld>
            <a:endParaRPr lang="en-GB"/>
          </a:p>
        </p:txBody>
      </p:sp>
      <p:sp>
        <p:nvSpPr>
          <p:cNvPr id="5" name="Footer Placeholder 4">
            <a:extLst>
              <a:ext uri="{FF2B5EF4-FFF2-40B4-BE49-F238E27FC236}">
                <a16:creationId xmlns:a16="http://schemas.microsoft.com/office/drawing/2014/main" id="{E8926D95-0155-8F02-D065-80C2A8546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E3631-8626-395D-1C29-0BB34CED7144}"/>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1643985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56CD7E-774C-7795-7F19-3FD9D5C7C4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6B0DA3-2A5E-B527-D83F-324D1629A2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F8CE1-3459-827B-63C6-00ED50C2C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BF4066-B88C-4824-9F51-6D2B96E50C24}" type="datetimeFigureOut">
              <a:rPr lang="en-GB" smtClean="0"/>
              <a:t>14/10/2026</a:t>
            </a:fld>
            <a:endParaRPr lang="en-GB"/>
          </a:p>
        </p:txBody>
      </p:sp>
      <p:sp>
        <p:nvSpPr>
          <p:cNvPr id="5" name="Footer Placeholder 4">
            <a:extLst>
              <a:ext uri="{FF2B5EF4-FFF2-40B4-BE49-F238E27FC236}">
                <a16:creationId xmlns:a16="http://schemas.microsoft.com/office/drawing/2014/main" id="{E721C51B-EBF1-3733-6B76-AA92C0833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F50F4D-81C9-D58D-0390-A82BEA12DC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D5284F-F338-4C41-93AE-480B1687995D}" type="slidenum">
              <a:rPr lang="en-GB" smtClean="0"/>
              <a:t>‹#›</a:t>
            </a:fld>
            <a:endParaRPr lang="en-GB"/>
          </a:p>
        </p:txBody>
      </p:sp>
    </p:spTree>
    <p:extLst>
      <p:ext uri="{BB962C8B-B14F-4D97-AF65-F5344CB8AC3E}">
        <p14:creationId xmlns:p14="http://schemas.microsoft.com/office/powerpoint/2010/main" val="15183795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12718-BF43-9379-C2CD-479CBCC57481}"/>
              </a:ext>
            </a:extLst>
          </p:cNvPr>
          <p:cNvSpPr>
            <a:spLocks noGrp="1"/>
          </p:cNvSpPr>
          <p:nvPr>
            <p:ph type="ctrTitle"/>
          </p:nvPr>
        </p:nvSpPr>
        <p:spPr>
          <a:xfrm>
            <a:off x="7085532" y="640080"/>
            <a:ext cx="4196932" cy="3566160"/>
          </a:xfrm>
        </p:spPr>
        <p:txBody>
          <a:bodyPr vert="horz" lIns="91440" tIns="45720" rIns="91440" bIns="45720" rtlCol="0" anchor="b">
            <a:normAutofit/>
          </a:bodyPr>
          <a:lstStyle/>
          <a:p>
            <a:pPr algn="l"/>
            <a:r>
              <a:rPr lang="en-US" sz="1400" b="1" dirty="0"/>
              <a:t>Integrating Health, Wellbeing &amp; Sustainable Development in UK Health &amp; Social Care</a:t>
            </a:r>
            <a:r>
              <a:rPr lang="en-US" sz="1400" dirty="0"/>
              <a:t> </a:t>
            </a:r>
            <a:r>
              <a:rPr lang="en-US" sz="1400" b="1" dirty="0"/>
              <a:t>Focus: SDG 3 – Good Health &amp; Wellbeing and Diabetes Prevention.</a:t>
            </a:r>
            <a:br>
              <a:rPr lang="en-US" sz="1400" b="1" dirty="0"/>
            </a:br>
            <a:br>
              <a:rPr lang="en-US" sz="1400" b="1" dirty="0"/>
            </a:br>
            <a:r>
              <a:rPr lang="en-US" sz="1400" b="1" dirty="0"/>
              <a:t>Student Name: Kareemot A Tijani </a:t>
            </a:r>
            <a:r>
              <a:rPr lang="en-US" sz="1400" b="1" dirty="0" err="1"/>
              <a:t>Tijani</a:t>
            </a:r>
            <a:br>
              <a:rPr lang="en-US" sz="1400" dirty="0"/>
            </a:br>
            <a:r>
              <a:rPr lang="en-US" sz="1400" dirty="0"/>
              <a:t> </a:t>
            </a:r>
            <a:r>
              <a:rPr lang="en-US" sz="1400" b="1" dirty="0"/>
              <a:t>Student ID:2330438</a:t>
            </a:r>
            <a:br>
              <a:rPr lang="en-US" sz="1400" b="1" dirty="0"/>
            </a:br>
            <a:br>
              <a:rPr lang="en-US" sz="1400" b="1" dirty="0"/>
            </a:br>
            <a:r>
              <a:rPr lang="en-US" sz="1400" dirty="0"/>
              <a:t> </a:t>
            </a:r>
            <a:r>
              <a:rPr lang="en-US" sz="1400" b="1" dirty="0"/>
              <a:t>Module:</a:t>
            </a:r>
            <a:r>
              <a:rPr lang="en-US" sz="1400" dirty="0"/>
              <a:t> BMHP6030_BIRM – Health, Wellbeing &amp; Sustainable Development.</a:t>
            </a:r>
            <a:br>
              <a:rPr lang="en-US" sz="1400" dirty="0"/>
            </a:br>
            <a:br>
              <a:rPr lang="en-US" sz="1400" dirty="0"/>
            </a:br>
            <a:r>
              <a:rPr lang="en-US" sz="1400" dirty="0"/>
              <a:t>Component 1 Presentation</a:t>
            </a:r>
            <a:br>
              <a:rPr lang="en-US" sz="1400" dirty="0"/>
            </a:br>
            <a:br>
              <a:rPr lang="en-US" sz="1400" dirty="0"/>
            </a:br>
            <a:r>
              <a:rPr lang="en-US" sz="1400" dirty="0"/>
              <a:t> </a:t>
            </a:r>
            <a:r>
              <a:rPr lang="en-US" sz="1400" b="1" dirty="0"/>
              <a:t>Date:</a:t>
            </a:r>
            <a:r>
              <a:rPr lang="en-US" sz="1400" dirty="0"/>
              <a:t> Thursday 15</a:t>
            </a:r>
            <a:r>
              <a:rPr lang="en-US" sz="1400" baseline="30000" dirty="0"/>
              <a:t>th</a:t>
            </a:r>
            <a:r>
              <a:rPr lang="en-US" sz="1400" dirty="0"/>
              <a:t> October 2026</a:t>
            </a:r>
            <a:br>
              <a:rPr lang="en-US" sz="1400" dirty="0"/>
            </a:br>
            <a:br>
              <a:rPr lang="en-US" sz="1400" dirty="0"/>
            </a:br>
            <a:r>
              <a:rPr lang="en-US" sz="1400" b="1" dirty="0"/>
              <a:t>Lecturer: Zakiyyah Ahmed </a:t>
            </a:r>
            <a:br>
              <a:rPr lang="en-US" sz="1400" dirty="0"/>
            </a:br>
            <a:endParaRPr lang="en-US" sz="1400" dirty="0"/>
          </a:p>
        </p:txBody>
      </p:sp>
      <p:pic>
        <p:nvPicPr>
          <p:cNvPr id="5" name="Picture 4">
            <a:extLst>
              <a:ext uri="{FF2B5EF4-FFF2-40B4-BE49-F238E27FC236}">
                <a16:creationId xmlns:a16="http://schemas.microsoft.com/office/drawing/2014/main" id="{CCF00BBD-F279-76A7-36C7-2CB23BECD7E7}"/>
              </a:ext>
            </a:extLst>
          </p:cNvPr>
          <p:cNvPicPr>
            <a:picLocks noChangeAspect="1"/>
          </p:cNvPicPr>
          <p:nvPr/>
        </p:nvPicPr>
        <p:blipFill>
          <a:blip r:embed="rId2"/>
          <a:srcRect l="1139" r="17447" b="1"/>
          <a:stretch>
            <a:fillRect/>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59"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7388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5C676088-9C94-7F0E-E4E7-9477D7968402}"/>
              </a:ext>
            </a:extLst>
          </p:cNvPr>
          <p:cNvSpPr>
            <a:spLocks noGrp="1"/>
          </p:cNvSpPr>
          <p:nvPr>
            <p:ph idx="1"/>
          </p:nvPr>
        </p:nvSpPr>
        <p:spPr>
          <a:xfrm>
            <a:off x="572493" y="1820304"/>
            <a:ext cx="6713552" cy="4119172"/>
          </a:xfrm>
        </p:spPr>
        <p:txBody>
          <a:bodyPr anchor="t">
            <a:normAutofit/>
          </a:bodyPr>
          <a:lstStyle/>
          <a:p>
            <a:pPr marL="0" indent="0">
              <a:buNone/>
            </a:pPr>
            <a:r>
              <a:rPr lang="en-GB" sz="1000" b="1" dirty="0"/>
              <a:t> </a:t>
            </a:r>
            <a:r>
              <a:rPr lang="en-GB" sz="1200" b="1" dirty="0"/>
              <a:t>Introduction </a:t>
            </a:r>
            <a:endParaRPr lang="en-GB" sz="1200" dirty="0"/>
          </a:p>
          <a:p>
            <a:pPr lvl="0"/>
            <a:r>
              <a:rPr lang="en-GB" sz="1000" dirty="0">
                <a:effectLst/>
              </a:rPr>
              <a:t>Health, wellbeing &amp; sustainable development are interconnected</a:t>
            </a:r>
            <a:endParaRPr lang="en-GB" sz="1000" dirty="0"/>
          </a:p>
          <a:p>
            <a:pPr lvl="0"/>
            <a:r>
              <a:rPr lang="en-GB" sz="1000" dirty="0">
                <a:effectLst/>
              </a:rPr>
              <a:t>Essential for modern UK health &amp; social care</a:t>
            </a:r>
            <a:endParaRPr lang="en-GB" sz="1000" dirty="0"/>
          </a:p>
          <a:p>
            <a:pPr lvl="0"/>
            <a:r>
              <a:rPr lang="en-GB" sz="1000" dirty="0">
                <a:effectLst/>
              </a:rPr>
              <a:t>Rising chronic diseases (e.g., Type 2 Diabetes)</a:t>
            </a:r>
            <a:endParaRPr lang="en-GB" sz="1000" dirty="0"/>
          </a:p>
          <a:p>
            <a:pPr lvl="0"/>
            <a:r>
              <a:rPr lang="en-GB" sz="1000" dirty="0">
                <a:effectLst/>
              </a:rPr>
              <a:t>SDG 3: Reduce premature mortality &amp; improve wellbeing</a:t>
            </a:r>
            <a:endParaRPr lang="en-GB" sz="1000" dirty="0"/>
          </a:p>
          <a:p>
            <a:pPr lvl="0"/>
            <a:r>
              <a:rPr lang="en-GB" sz="1000" dirty="0">
                <a:effectLst/>
              </a:rPr>
              <a:t>Supports prevention, equity &amp; long‑term sustainability</a:t>
            </a:r>
            <a:endParaRPr lang="en-GB" sz="1000" dirty="0"/>
          </a:p>
          <a:p>
            <a:endParaRPr lang="en-GB" sz="1000" b="1" dirty="0"/>
          </a:p>
          <a:p>
            <a:pPr marL="0" indent="0">
              <a:buNone/>
            </a:pPr>
            <a:r>
              <a:rPr lang="en-GB" sz="1000" dirty="0">
                <a:effectLst/>
              </a:rPr>
              <a:t>“In this presentation, I will introduce how health, wellbeing, and sustainable development intersect within the UK health and social care system. These concepts are increasingly important because chronic conditions such as Type 2 Diabetes are rising rapidly, placing significant pressure on NHS resources.</a:t>
            </a:r>
            <a:endParaRPr lang="en-GB" sz="1000" dirty="0"/>
          </a:p>
          <a:p>
            <a:pPr marL="0" indent="0">
              <a:buNone/>
            </a:pPr>
            <a:r>
              <a:rPr lang="en-GB" sz="1000" dirty="0">
                <a:effectLst/>
              </a:rPr>
              <a:t>Integrating health and wellbeing ensures that care goes beyond treating illness and focuses on physical, mental, emotional, and social needs. Sustainable development adds a long‑term perspective, to ensuring that services meet current needs without compromising future generations.</a:t>
            </a:r>
            <a:endParaRPr lang="en-GB" sz="1000" dirty="0"/>
          </a:p>
          <a:p>
            <a:pPr marL="0" indent="0">
              <a:buNone/>
            </a:pPr>
            <a:r>
              <a:rPr lang="en-GB" sz="1000" dirty="0">
                <a:effectLst/>
              </a:rPr>
              <a:t>This integration is central to modern healthcare policy, particularly under </a:t>
            </a:r>
            <a:r>
              <a:rPr lang="en-GB" sz="1000" b="1" dirty="0">
                <a:effectLst/>
              </a:rPr>
              <a:t>SDG 3 – Good Health and Wellbeing</a:t>
            </a:r>
            <a:r>
              <a:rPr lang="en-GB" sz="1000" dirty="0">
                <a:effectLst/>
              </a:rPr>
              <a:t>, which aims to reduce premature mortality from non‑communicable diseases and improve population wellbeing. Diabetes is a key example: it is largely preventable, yet millions are affected, and inequalities continue to widen.</a:t>
            </a:r>
            <a:endParaRPr lang="en-GB" sz="1000" dirty="0"/>
          </a:p>
          <a:p>
            <a:pPr marL="0" indent="0">
              <a:buNone/>
            </a:pPr>
            <a:r>
              <a:rPr lang="en-GB" sz="1000" dirty="0">
                <a:effectLst/>
              </a:rPr>
              <a:t>Throughout this presentation, I will show how linking health, wellbeing, and sustainable development strengthens diabetes prevention and management. I will also explore relevant policies, theoretical models, public health initiatives, and inequalities, ending with a critical evaluation of current approaches.”</a:t>
            </a:r>
            <a:endParaRPr lang="en-GB" sz="1000" dirty="0"/>
          </a:p>
          <a:p>
            <a:pPr marL="0" indent="0">
              <a:buNone/>
            </a:pPr>
            <a:endParaRPr lang="en-GB" sz="1000" dirty="0"/>
          </a:p>
          <a:p>
            <a:endParaRPr lang="en-GB" sz="1000" dirty="0"/>
          </a:p>
        </p:txBody>
      </p:sp>
      <p:pic>
        <p:nvPicPr>
          <p:cNvPr id="9" name="Picture 8">
            <a:extLst>
              <a:ext uri="{FF2B5EF4-FFF2-40B4-BE49-F238E27FC236}">
                <a16:creationId xmlns:a16="http://schemas.microsoft.com/office/drawing/2014/main" id="{698CA90D-F5DB-8E03-D030-FC2F1E796147}"/>
              </a:ext>
            </a:extLst>
          </p:cNvPr>
          <p:cNvPicPr>
            <a:picLocks noChangeAspect="1"/>
          </p:cNvPicPr>
          <p:nvPr/>
        </p:nvPicPr>
        <p:blipFill>
          <a:blip r:embed="rId2"/>
          <a:srcRect r="2574"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095862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2" name="Arc 4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F850C4-DD05-F49C-EFDD-189B1A9B13E6}"/>
              </a:ext>
            </a:extLst>
          </p:cNvPr>
          <p:cNvSpPr>
            <a:spLocks noGrp="1"/>
          </p:cNvSpPr>
          <p:nvPr>
            <p:ph idx="1"/>
          </p:nvPr>
        </p:nvSpPr>
        <p:spPr>
          <a:xfrm>
            <a:off x="838200" y="914400"/>
            <a:ext cx="5393361" cy="5262563"/>
          </a:xfrm>
        </p:spPr>
        <p:txBody>
          <a:bodyPr>
            <a:normAutofit/>
          </a:bodyPr>
          <a:lstStyle/>
          <a:p>
            <a:pPr marL="0" indent="0">
              <a:buNone/>
            </a:pPr>
            <a:r>
              <a:rPr lang="en-GB" sz="1000" b="1" dirty="0"/>
              <a:t>Definitions &amp; Key Concepts</a:t>
            </a:r>
            <a:endParaRPr lang="en-GB" sz="1000" dirty="0"/>
          </a:p>
          <a:p>
            <a:pPr marL="0" indent="0">
              <a:buNone/>
            </a:pPr>
            <a:r>
              <a:rPr lang="en-GB" sz="1000" b="1" dirty="0"/>
              <a:t>Definitions</a:t>
            </a:r>
            <a:endParaRPr lang="en-GB" sz="1000" dirty="0"/>
          </a:p>
          <a:p>
            <a:pPr marL="0" indent="0">
              <a:buNone/>
            </a:pPr>
            <a:r>
              <a:rPr lang="en-GB" sz="1000" b="1" dirty="0"/>
              <a:t>Health:</a:t>
            </a:r>
            <a:r>
              <a:rPr lang="en-GB" sz="1000" dirty="0"/>
              <a:t> Health is multidimensional and includes:</a:t>
            </a:r>
          </a:p>
          <a:p>
            <a:pPr lvl="0"/>
            <a:r>
              <a:rPr lang="en-GB" sz="1000" dirty="0"/>
              <a:t>Physical health (absence of illness, functioning of the body)</a:t>
            </a:r>
          </a:p>
          <a:p>
            <a:pPr lvl="0"/>
            <a:r>
              <a:rPr lang="en-GB" sz="1000" dirty="0"/>
              <a:t>Mental health (emotional stability, resilience, cognitive functioning)</a:t>
            </a:r>
          </a:p>
          <a:p>
            <a:pPr lvl="0"/>
            <a:r>
              <a:rPr lang="en-GB" sz="1000" dirty="0"/>
              <a:t>Social health (relationships, community belonging, ability to participate in society)</a:t>
            </a:r>
          </a:p>
          <a:p>
            <a:pPr marL="0" indent="0">
              <a:buNone/>
            </a:pPr>
            <a:endParaRPr lang="en-GB" sz="1000" b="1" dirty="0"/>
          </a:p>
          <a:p>
            <a:pPr marL="0" indent="0">
              <a:buNone/>
            </a:pPr>
            <a:r>
              <a:rPr lang="en-GB" sz="1000" b="1" dirty="0"/>
              <a:t>Wellbeing:</a:t>
            </a:r>
            <a:r>
              <a:rPr lang="en-GB" sz="1000" dirty="0"/>
              <a:t> Wellbeing includes:</a:t>
            </a:r>
          </a:p>
          <a:p>
            <a:pPr lvl="0"/>
            <a:r>
              <a:rPr lang="en-GB" sz="1000" b="1" dirty="0"/>
              <a:t>Subjective wellbeing:</a:t>
            </a:r>
            <a:r>
              <a:rPr lang="en-GB" sz="1000" dirty="0"/>
              <a:t> happiness, life satisfaction</a:t>
            </a:r>
          </a:p>
          <a:p>
            <a:pPr lvl="0"/>
            <a:r>
              <a:rPr lang="en-GB" sz="1000" b="1" dirty="0"/>
              <a:t>Objective wellbeing:</a:t>
            </a:r>
            <a:r>
              <a:rPr lang="en-GB" sz="1000" dirty="0"/>
              <a:t> income, housing, education, access to healthcare</a:t>
            </a:r>
          </a:p>
          <a:p>
            <a:pPr marL="0" indent="0">
              <a:buNone/>
            </a:pPr>
            <a:endParaRPr lang="en-GB" sz="1000" b="1" dirty="0"/>
          </a:p>
          <a:p>
            <a:pPr marL="0" indent="0">
              <a:buNone/>
            </a:pPr>
            <a:r>
              <a:rPr lang="en-GB" sz="1000" b="1" dirty="0"/>
              <a:t>Sustainable Development:</a:t>
            </a:r>
            <a:r>
              <a:rPr lang="en-GB" sz="1000" dirty="0"/>
              <a:t> Sustainable development in health includes:</a:t>
            </a:r>
          </a:p>
          <a:p>
            <a:pPr lvl="0"/>
            <a:r>
              <a:rPr lang="en-GB" sz="1000" dirty="0"/>
              <a:t>Preventive care</a:t>
            </a:r>
          </a:p>
          <a:p>
            <a:pPr lvl="0"/>
            <a:r>
              <a:rPr lang="en-GB" sz="1000" dirty="0"/>
              <a:t>Efficient use of NHS resources</a:t>
            </a:r>
          </a:p>
          <a:p>
            <a:pPr lvl="0"/>
            <a:r>
              <a:rPr lang="en-GB" sz="1000" dirty="0"/>
              <a:t>Reducing inequalities</a:t>
            </a:r>
          </a:p>
          <a:p>
            <a:pPr lvl="0"/>
            <a:r>
              <a:rPr lang="en-GB" sz="1000" dirty="0"/>
              <a:t>Environmental sustainability</a:t>
            </a:r>
            <a:r>
              <a:rPr lang="en-GB" sz="1000" b="1" dirty="0"/>
              <a:t> </a:t>
            </a:r>
          </a:p>
          <a:p>
            <a:pPr marL="0" indent="0">
              <a:buNone/>
            </a:pPr>
            <a:r>
              <a:rPr lang="en-GB" sz="1000" dirty="0"/>
              <a:t>“These definitions show that diabetes is not just a medical condition. It affects mental health, social functioning, and long‑term sustainability of healthcare systems. People in deprived areas often have lower wellbeing, increasing diabetes risk through poor diet, stress, and limited access to healthy environments. Sustainable diabetes prevention reduces future NHS burden and supports SDG 3.”</a:t>
            </a:r>
          </a:p>
          <a:p>
            <a:endParaRPr lang="en-GB" sz="700" dirty="0"/>
          </a:p>
        </p:txBody>
      </p:sp>
      <p:sp>
        <p:nvSpPr>
          <p:cNvPr id="44" name="Oval 4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Table 6">
            <a:extLst>
              <a:ext uri="{FF2B5EF4-FFF2-40B4-BE49-F238E27FC236}">
                <a16:creationId xmlns:a16="http://schemas.microsoft.com/office/drawing/2014/main" id="{1563C0D2-33AE-C3C2-1524-5A9DF425AF2B}"/>
              </a:ext>
            </a:extLst>
          </p:cNvPr>
          <p:cNvGraphicFramePr>
            <a:graphicFrameLocks noGrp="1"/>
          </p:cNvGraphicFramePr>
          <p:nvPr>
            <p:extLst>
              <p:ext uri="{D42A27DB-BD31-4B8C-83A1-F6EECF244321}">
                <p14:modId xmlns:p14="http://schemas.microsoft.com/office/powerpoint/2010/main" val="2554631731"/>
              </p:ext>
            </p:extLst>
          </p:nvPr>
        </p:nvGraphicFramePr>
        <p:xfrm>
          <a:off x="7109961" y="914401"/>
          <a:ext cx="4674288" cy="5052911"/>
        </p:xfrm>
        <a:graphic>
          <a:graphicData uri="http://schemas.openxmlformats.org/drawingml/2006/table">
            <a:tbl>
              <a:tblPr>
                <a:solidFill>
                  <a:schemeClr val="accent1">
                    <a:lumMod val="20000"/>
                    <a:lumOff val="80000"/>
                  </a:schemeClr>
                </a:solidFill>
                <a:tableStyleId>{5C22544A-7EE6-4342-B048-85BDC9FD1C3A}</a:tableStyleId>
              </a:tblPr>
              <a:tblGrid>
                <a:gridCol w="1164602">
                  <a:extLst>
                    <a:ext uri="{9D8B030D-6E8A-4147-A177-3AD203B41FA5}">
                      <a16:colId xmlns:a16="http://schemas.microsoft.com/office/drawing/2014/main" val="1419704779"/>
                    </a:ext>
                  </a:extLst>
                </a:gridCol>
                <a:gridCol w="1874743">
                  <a:extLst>
                    <a:ext uri="{9D8B030D-6E8A-4147-A177-3AD203B41FA5}">
                      <a16:colId xmlns:a16="http://schemas.microsoft.com/office/drawing/2014/main" val="3570516217"/>
                    </a:ext>
                  </a:extLst>
                </a:gridCol>
                <a:gridCol w="1634943">
                  <a:extLst>
                    <a:ext uri="{9D8B030D-6E8A-4147-A177-3AD203B41FA5}">
                      <a16:colId xmlns:a16="http://schemas.microsoft.com/office/drawing/2014/main" val="179299737"/>
                    </a:ext>
                  </a:extLst>
                </a:gridCol>
              </a:tblGrid>
              <a:tr h="619008">
                <a:tc>
                  <a:txBody>
                    <a:bodyPr/>
                    <a:lstStyle/>
                    <a:p>
                      <a:pPr>
                        <a:buNone/>
                      </a:pPr>
                      <a:r>
                        <a:rPr lang="en-GB" sz="1200" cap="none" spc="0">
                          <a:solidFill>
                            <a:schemeClr val="tx1"/>
                          </a:solidFill>
                        </a:rPr>
                        <a:t>Concept</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Expanded Definition</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Relevance to Diabetes (SDG 3)</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10580668"/>
                  </a:ext>
                </a:extLst>
              </a:tr>
              <a:tr h="1556055">
                <a:tc>
                  <a:txBody>
                    <a:bodyPr/>
                    <a:lstStyle/>
                    <a:p>
                      <a:pPr>
                        <a:buNone/>
                      </a:pPr>
                      <a:r>
                        <a:rPr lang="en-GB" sz="1200" cap="none" spc="0" dirty="0">
                          <a:solidFill>
                            <a:schemeClr val="tx1"/>
                          </a:solidFill>
                        </a:rPr>
                        <a:t>Health</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A complete state of physical, mental, and social wellbeing (WHO, 1948).</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Diabetes affects physical functioning, mental health (stress, depression), and social participation.</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75636246"/>
                  </a:ext>
                </a:extLst>
              </a:tr>
              <a:tr h="1556055">
                <a:tc>
                  <a:txBody>
                    <a:bodyPr/>
                    <a:lstStyle/>
                    <a:p>
                      <a:pPr>
                        <a:buNone/>
                      </a:pPr>
                      <a:r>
                        <a:rPr lang="en-GB" sz="1200" cap="none" spc="0">
                          <a:solidFill>
                            <a:schemeClr val="tx1"/>
                          </a:solidFill>
                        </a:rPr>
                        <a:t>Wellbeing</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Includes subjective wellbeing (life satisfaction) and objective wellbeing (income, housing, environment).</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Low wellbeing increases diabetes risk due to poor diet, stress, and limited access to healthy environments.</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6879568"/>
                  </a:ext>
                </a:extLst>
              </a:tr>
              <a:tr h="1321793">
                <a:tc>
                  <a:txBody>
                    <a:bodyPr/>
                    <a:lstStyle/>
                    <a:p>
                      <a:pPr>
                        <a:buNone/>
                      </a:pPr>
                      <a:r>
                        <a:rPr lang="en-GB" sz="1200" cap="none" spc="0">
                          <a:solidFill>
                            <a:schemeClr val="tx1"/>
                          </a:solidFill>
                        </a:rPr>
                        <a:t>Sustainable Development</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Meeting present needs without compromising future generations (UN, 2015).</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dirty="0">
                          <a:solidFill>
                            <a:schemeClr val="tx1"/>
                          </a:solidFill>
                        </a:rPr>
                        <a:t>Preventing diabetes reduces future NHS burden and supports long‑term population health.</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2227254"/>
                  </a:ext>
                </a:extLst>
              </a:tr>
            </a:tbl>
          </a:graphicData>
        </a:graphic>
      </p:graphicFrame>
    </p:spTree>
    <p:extLst>
      <p:ext uri="{BB962C8B-B14F-4D97-AF65-F5344CB8AC3E}">
        <p14:creationId xmlns:p14="http://schemas.microsoft.com/office/powerpoint/2010/main" val="1804254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8A99E2-9D77-A281-3F9A-50F1F797A662}"/>
              </a:ext>
            </a:extLst>
          </p:cNvPr>
          <p:cNvSpPr>
            <a:spLocks noGrp="1"/>
          </p:cNvSpPr>
          <p:nvPr>
            <p:ph idx="1"/>
          </p:nvPr>
        </p:nvSpPr>
        <p:spPr>
          <a:xfrm>
            <a:off x="690480" y="1884504"/>
            <a:ext cx="6713552" cy="4119172"/>
          </a:xfrm>
        </p:spPr>
        <p:txBody>
          <a:bodyPr>
            <a:normAutofit fontScale="85000" lnSpcReduction="20000"/>
          </a:bodyPr>
          <a:lstStyle/>
          <a:p>
            <a:pPr marL="0" indent="0">
              <a:buNone/>
            </a:pPr>
            <a:r>
              <a:rPr lang="en-GB" sz="1200" b="1" dirty="0"/>
              <a:t> </a:t>
            </a:r>
            <a:r>
              <a:rPr lang="en-GB" sz="1500" b="1" dirty="0"/>
              <a:t>Theoretical Models                                                                                                                                                                                 </a:t>
            </a:r>
          </a:p>
          <a:p>
            <a:pPr marL="0" indent="0">
              <a:buNone/>
            </a:pPr>
            <a:endParaRPr lang="en-GB" sz="1200" dirty="0">
              <a:effectLst/>
            </a:endParaRPr>
          </a:p>
          <a:p>
            <a:pPr marL="0" indent="0">
              <a:buNone/>
            </a:pPr>
            <a:r>
              <a:rPr lang="en-GB" sz="1300" b="1" dirty="0">
                <a:effectLst/>
                <a:latin typeface="Arial" panose="020B0604020202020204" pitchFamily="34" charset="0"/>
                <a:cs typeface="Arial" panose="020B0604020202020204" pitchFamily="34" charset="0"/>
              </a:rPr>
              <a:t>Biological Model</a:t>
            </a:r>
            <a:r>
              <a:rPr lang="en-GB" sz="1300" dirty="0">
                <a:effectLst/>
                <a:latin typeface="Arial" panose="020B0604020202020204" pitchFamily="34" charset="0"/>
                <a:cs typeface="Arial" panose="020B0604020202020204" pitchFamily="34" charset="0"/>
              </a:rPr>
              <a:t> “The Biological Model focuses on physiological and genetic factors that contribute to disease. In diabetes, this includes insulin resistance, beta‑cell dysfunction, obesity, and hereditary risk. This model influences service design by ensuring access to medical treatments such as metformin, insulin therapy, HbA1c monitoring, and structured clinical pathways. It highlights the need for early detection, biomedical screening, and evidence‑based interventions.”</a:t>
            </a:r>
            <a:endParaRPr lang="en-GB" sz="1300" dirty="0">
              <a:latin typeface="Arial" panose="020B0604020202020204" pitchFamily="34" charset="0"/>
              <a:cs typeface="Arial" panose="020B0604020202020204" pitchFamily="34" charset="0"/>
            </a:endParaRPr>
          </a:p>
          <a:p>
            <a:pPr marL="0" indent="0">
              <a:buNone/>
            </a:pPr>
            <a:r>
              <a:rPr lang="en-GB" sz="1300" b="1" dirty="0">
                <a:effectLst/>
                <a:latin typeface="Arial" panose="020B0604020202020204" pitchFamily="34" charset="0"/>
                <a:cs typeface="Arial" panose="020B0604020202020204" pitchFamily="34" charset="0"/>
              </a:rPr>
              <a:t>Biopsychosocial Model</a:t>
            </a:r>
            <a:r>
              <a:rPr lang="en-GB" sz="1300" dirty="0">
                <a:effectLst/>
                <a:latin typeface="Arial" panose="020B0604020202020204" pitchFamily="34" charset="0"/>
                <a:cs typeface="Arial" panose="020B0604020202020204" pitchFamily="34" charset="0"/>
              </a:rPr>
              <a:t> “The Biopsychosocial Model expands beyond biology to include psychological factors (motivation, stress, mental health) and social factors (income, culture, environment). For diabetes, this means recognising that medication alone is insufficient. Services must integrate psychological support, behaviour‑change programmes, and social interventions such as food access and community support.”</a:t>
            </a:r>
            <a:endParaRPr lang="en-GB" sz="1300" dirty="0">
              <a:latin typeface="Arial" panose="020B0604020202020204" pitchFamily="34" charset="0"/>
              <a:cs typeface="Arial" panose="020B0604020202020204" pitchFamily="34" charset="0"/>
            </a:endParaRPr>
          </a:p>
          <a:p>
            <a:pPr marL="0" indent="0">
              <a:buNone/>
            </a:pPr>
            <a:r>
              <a:rPr lang="en-GB" sz="1300" b="1" dirty="0">
                <a:effectLst/>
                <a:latin typeface="Arial" panose="020B0604020202020204" pitchFamily="34" charset="0"/>
                <a:cs typeface="Arial" panose="020B0604020202020204" pitchFamily="34" charset="0"/>
              </a:rPr>
              <a:t>Ecological Model</a:t>
            </a:r>
            <a:r>
              <a:rPr lang="en-GB" sz="1300" dirty="0">
                <a:effectLst/>
                <a:latin typeface="Arial" panose="020B0604020202020204" pitchFamily="34" charset="0"/>
                <a:cs typeface="Arial" panose="020B0604020202020204" pitchFamily="34" charset="0"/>
              </a:rPr>
              <a:t> “The Ecological Model shows that health is shaped by multiple layers  individual behaviour, family and community environments, and national policies. For diabetes, personal choices such as diet and physical activity are influenced by food availability, cultural norms, neighbourhood safety, and government strategies. This model guides service delivery by promoting community‑based programmes, cross‑sector collaboration, and policy‑level interventions aligned with SDG 3.”</a:t>
            </a:r>
            <a:endParaRPr lang="en-GB" sz="1300" dirty="0">
              <a:latin typeface="Arial" panose="020B0604020202020204" pitchFamily="34" charset="0"/>
              <a:cs typeface="Arial" panose="020B0604020202020204" pitchFamily="34" charset="0"/>
            </a:endParaRPr>
          </a:p>
          <a:p>
            <a:pPr marL="0" indent="0">
              <a:buNone/>
            </a:pPr>
            <a:r>
              <a:rPr lang="en-GB" sz="1300" b="1" dirty="0">
                <a:effectLst/>
                <a:latin typeface="Arial" panose="020B0604020202020204" pitchFamily="34" charset="0"/>
                <a:cs typeface="Arial" panose="020B0604020202020204" pitchFamily="34" charset="0"/>
              </a:rPr>
              <a:t>Holistic Model</a:t>
            </a:r>
            <a:r>
              <a:rPr lang="en-GB" sz="1300" dirty="0">
                <a:effectLst/>
                <a:latin typeface="Arial" panose="020B0604020202020204" pitchFamily="34" charset="0"/>
                <a:cs typeface="Arial" panose="020B0604020202020204" pitchFamily="34" charset="0"/>
              </a:rPr>
              <a:t> “The Holistic Model emphasises treating the whole person. Diabetes care must include mental health support, lifestyle interventions, social support, and environmental considerations  not just medication. This model influences service design by integrating wellness programmes, psychological support, culturally tailored education, and digital self‑management tools.”</a:t>
            </a:r>
            <a:endParaRPr lang="en-GB" sz="1300" dirty="0">
              <a:latin typeface="Arial" panose="020B0604020202020204" pitchFamily="34" charset="0"/>
              <a:cs typeface="Arial" panose="020B0604020202020204" pitchFamily="34" charset="0"/>
            </a:endParaRPr>
          </a:p>
          <a:p>
            <a:pPr lvl="0"/>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These models collectively justify integrated, preventive, and sustainable approaches to diabetes care. They align with SDG 3 by promoting wellbeing, reducing premature mortality from non‑communicable diseases, and supporting equitable, person‑centred service delivery</a:t>
            </a:r>
            <a:r>
              <a:rPr lang="en-GB" sz="1200" dirty="0"/>
              <a:t>.”</a:t>
            </a:r>
          </a:p>
          <a:p>
            <a:pPr marL="0" indent="0">
              <a:buNone/>
            </a:pPr>
            <a:endParaRPr lang="en-GB" sz="1200" dirty="0"/>
          </a:p>
          <a:p>
            <a:pPr marL="0" indent="0">
              <a:buNone/>
            </a:pPr>
            <a:endParaRPr lang="en-GB" sz="1200" dirty="0"/>
          </a:p>
        </p:txBody>
      </p:sp>
      <p:pic>
        <p:nvPicPr>
          <p:cNvPr id="7" name="Picture 6">
            <a:extLst>
              <a:ext uri="{FF2B5EF4-FFF2-40B4-BE49-F238E27FC236}">
                <a16:creationId xmlns:a16="http://schemas.microsoft.com/office/drawing/2014/main" id="{A247BDBA-E3CA-3FDC-72CD-DD74F3DE0404}"/>
              </a:ext>
            </a:extLst>
          </p:cNvPr>
          <p:cNvPicPr>
            <a:picLocks noChangeAspect="1"/>
          </p:cNvPicPr>
          <p:nvPr/>
        </p:nvPicPr>
        <p:blipFill>
          <a:blip r:embed="rId2"/>
          <a:srcRect l="4265" r="16845" b="-3"/>
          <a:stretch>
            <a:fillRect/>
          </a:stretch>
        </p:blipFill>
        <p:spPr>
          <a:xfrm>
            <a:off x="7675658" y="2093976"/>
            <a:ext cx="3941064" cy="4096512"/>
          </a:xfrm>
          <a:prstGeom prst="rect">
            <a:avLst/>
          </a:prstGeom>
        </p:spPr>
      </p:pic>
      <p:pic>
        <p:nvPicPr>
          <p:cNvPr id="9" name="Picture 8">
            <a:extLst>
              <a:ext uri="{FF2B5EF4-FFF2-40B4-BE49-F238E27FC236}">
                <a16:creationId xmlns:a16="http://schemas.microsoft.com/office/drawing/2014/main" id="{7F8BDCCE-412A-BA34-4C75-434DC6116FC9}"/>
              </a:ext>
            </a:extLst>
          </p:cNvPr>
          <p:cNvPicPr>
            <a:picLocks noChangeAspect="1"/>
          </p:cNvPicPr>
          <p:nvPr/>
        </p:nvPicPr>
        <p:blipFill>
          <a:blip r:embed="rId3"/>
          <a:stretch>
            <a:fillRect/>
          </a:stretch>
        </p:blipFill>
        <p:spPr>
          <a:xfrm>
            <a:off x="8094512" y="1832128"/>
            <a:ext cx="1806097" cy="129551"/>
          </a:xfrm>
          <a:prstGeom prst="rect">
            <a:avLst/>
          </a:prstGeom>
        </p:spPr>
      </p:pic>
      <p:pic>
        <p:nvPicPr>
          <p:cNvPr id="11" name="Picture 10">
            <a:extLst>
              <a:ext uri="{FF2B5EF4-FFF2-40B4-BE49-F238E27FC236}">
                <a16:creationId xmlns:a16="http://schemas.microsoft.com/office/drawing/2014/main" id="{BFCF155E-8FD5-A01A-75CC-41DF8840EEFE}"/>
              </a:ext>
            </a:extLst>
          </p:cNvPr>
          <p:cNvPicPr>
            <a:picLocks noChangeAspect="1"/>
          </p:cNvPicPr>
          <p:nvPr/>
        </p:nvPicPr>
        <p:blipFill>
          <a:blip r:embed="rId4"/>
          <a:stretch>
            <a:fillRect/>
          </a:stretch>
        </p:blipFill>
        <p:spPr>
          <a:xfrm>
            <a:off x="7675658" y="6296363"/>
            <a:ext cx="1158340" cy="137172"/>
          </a:xfrm>
          <a:prstGeom prst="rect">
            <a:avLst/>
          </a:prstGeom>
        </p:spPr>
      </p:pic>
    </p:spTree>
    <p:extLst>
      <p:ext uri="{BB962C8B-B14F-4D97-AF65-F5344CB8AC3E}">
        <p14:creationId xmlns:p14="http://schemas.microsoft.com/office/powerpoint/2010/main" val="186718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2" name="Arc 51">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9CB888-C316-6CF4-CB8E-2F0CE3A0E206}"/>
              </a:ext>
            </a:extLst>
          </p:cNvPr>
          <p:cNvSpPr>
            <a:spLocks noGrp="1"/>
          </p:cNvSpPr>
          <p:nvPr>
            <p:ph idx="1"/>
          </p:nvPr>
        </p:nvSpPr>
        <p:spPr>
          <a:xfrm>
            <a:off x="1044388" y="850514"/>
            <a:ext cx="5393361" cy="5009511"/>
          </a:xfrm>
        </p:spPr>
        <p:txBody>
          <a:bodyPr>
            <a:normAutofit fontScale="40000" lnSpcReduction="20000"/>
          </a:bodyPr>
          <a:lstStyle/>
          <a:p>
            <a:pPr>
              <a:spcAft>
                <a:spcPts val="800"/>
              </a:spcAft>
              <a:buNone/>
            </a:pPr>
            <a:r>
              <a:rPr lang="en-GB" b="1" kern="100" dirty="0">
                <a:effectLst/>
                <a:latin typeface="Aptos" panose="020B0004020202020204" pitchFamily="34" charset="0"/>
                <a:ea typeface="Aptos" panose="020B0004020202020204" pitchFamily="34" charset="0"/>
                <a:cs typeface="Arial" panose="020B0604020202020204" pitchFamily="34" charset="0"/>
              </a:rPr>
              <a:t>Sustainable Development </a:t>
            </a:r>
            <a:r>
              <a:rPr lang="en-GB" b="1" kern="100" dirty="0">
                <a:latin typeface="Aptos" panose="020B0004020202020204" pitchFamily="34" charset="0"/>
                <a:ea typeface="Aptos" panose="020B0004020202020204" pitchFamily="34" charset="0"/>
                <a:cs typeface="Arial" panose="020B0604020202020204" pitchFamily="34" charset="0"/>
              </a:rPr>
              <a:t>G</a:t>
            </a:r>
            <a:r>
              <a:rPr lang="en-GB" b="1" kern="100" dirty="0">
                <a:effectLst/>
                <a:latin typeface="Aptos" panose="020B0004020202020204" pitchFamily="34" charset="0"/>
                <a:ea typeface="Aptos" panose="020B0004020202020204" pitchFamily="34" charset="0"/>
                <a:cs typeface="Arial" panose="020B0604020202020204" pitchFamily="34" charset="0"/>
              </a:rPr>
              <a:t>oals in UK care </a:t>
            </a:r>
          </a:p>
          <a:p>
            <a:pPr marL="0" indent="0">
              <a:buNone/>
            </a:pPr>
            <a:r>
              <a:rPr lang="en-GB" sz="2100" b="1" dirty="0">
                <a:effectLst/>
              </a:rPr>
              <a:t>SDG 3 – Good Health &amp; Wellbeing aim to </a:t>
            </a:r>
            <a:endParaRPr lang="en-GB" sz="2100" dirty="0"/>
          </a:p>
          <a:p>
            <a:pPr lvl="0"/>
            <a:r>
              <a:rPr lang="en-GB" sz="2100" dirty="0">
                <a:effectLst/>
              </a:rPr>
              <a:t>Reduce premature mortality from NCDs</a:t>
            </a:r>
            <a:endParaRPr lang="en-GB" sz="2100" dirty="0"/>
          </a:p>
          <a:p>
            <a:pPr lvl="0"/>
            <a:r>
              <a:rPr lang="en-GB" sz="2100" dirty="0">
                <a:effectLst/>
              </a:rPr>
              <a:t>Global diabetes burden: 800+ million</a:t>
            </a:r>
            <a:endParaRPr lang="en-GB" sz="2100" dirty="0"/>
          </a:p>
          <a:p>
            <a:pPr lvl="0"/>
            <a:r>
              <a:rPr lang="en-GB" sz="2100" dirty="0">
                <a:effectLst/>
              </a:rPr>
              <a:t>UK: 4.3 million diagnosed + 850,000 undiagnosed</a:t>
            </a:r>
            <a:endParaRPr lang="en-GB" sz="2100" dirty="0"/>
          </a:p>
          <a:p>
            <a:pPr lvl="0"/>
            <a:r>
              <a:rPr lang="en-GB" sz="2100" dirty="0">
                <a:effectLst/>
              </a:rPr>
              <a:t>Focus on prevention, early detection, equity</a:t>
            </a:r>
            <a:endParaRPr lang="en-GB" sz="2100" dirty="0"/>
          </a:p>
          <a:p>
            <a:pPr lvl="0"/>
            <a:r>
              <a:rPr lang="en-GB" sz="2100" dirty="0">
                <a:effectLst/>
              </a:rPr>
              <a:t>Supports sustainable, person‑centred care</a:t>
            </a:r>
            <a:endParaRPr lang="en-GB" sz="2100" dirty="0"/>
          </a:p>
          <a:p>
            <a:r>
              <a:rPr lang="en-GB" sz="2100" i="1" dirty="0">
                <a:effectLst/>
              </a:rPr>
              <a:t>(UN, 2015; WHO, 2023; Diabetes UK, 2024</a:t>
            </a:r>
          </a:p>
          <a:p>
            <a:pPr marL="0" indent="0">
              <a:buNone/>
            </a:pPr>
            <a:endParaRPr lang="en-GB" sz="1400" b="1" dirty="0"/>
          </a:p>
          <a:p>
            <a:pPr marL="0" indent="0">
              <a:lnSpc>
                <a:spcPct val="120000"/>
              </a:lnSpc>
              <a:buNone/>
            </a:pPr>
            <a:r>
              <a:rPr lang="en-GB" sz="2200" dirty="0">
                <a:effectLst/>
              </a:rPr>
              <a:t>SDG 3 is one of the United Nations Sustainable Development Goals and aims to ensure healthy lives and promote wellbeing for all at all ages. A key target within SDG 3 is reducing premature mortality from non‑communicable diseases (NCDs), including diabetes, cardiovascular disease, and cancer (UN, 2015).</a:t>
            </a:r>
            <a:endParaRPr lang="en-GB" sz="2200" dirty="0"/>
          </a:p>
          <a:p>
            <a:pPr marL="0" indent="0">
              <a:lnSpc>
                <a:spcPct val="120000"/>
              </a:lnSpc>
              <a:buNone/>
            </a:pPr>
            <a:r>
              <a:rPr lang="en-GB" sz="2200" dirty="0">
                <a:effectLst/>
              </a:rPr>
              <a:t>Globally, diabetes is rising faster than any other NCD, with more than 800 million people projected to be living with the condition (WHO, 2023). In the UK, 4.3 million people are diagnosed with diabetes, and an estimated 850,000 remain undiagnosed (Diabetes UK, 2024). This makes diabetes one of the most urgent public health challenges facing the NHS.</a:t>
            </a:r>
            <a:endParaRPr lang="en-GB" sz="2200" dirty="0"/>
          </a:p>
          <a:p>
            <a:pPr marL="0" indent="0">
              <a:lnSpc>
                <a:spcPct val="120000"/>
              </a:lnSpc>
              <a:buNone/>
            </a:pPr>
            <a:r>
              <a:rPr lang="en-GB" sz="2200" dirty="0">
                <a:effectLst/>
              </a:rPr>
              <a:t>SDG 3 encourages countries to invest in prevention, early detection, and equitable access to healthcare. In the UK, this is reflected in programmes such as the NHS Diabetes Prevention Programme (NDPP), which aims to reduce Type 2 Diabetes risk through lifestyle interventions. SDG 3 also aligns with sustainable development principles by promoting long‑term prevention, reducing inequalities, and ensuring that health systems remain resilient and accessible.</a:t>
            </a:r>
            <a:endParaRPr lang="en-GB" sz="2200" dirty="0"/>
          </a:p>
          <a:p>
            <a:pPr marL="0" indent="0">
              <a:lnSpc>
                <a:spcPct val="120000"/>
              </a:lnSpc>
              <a:buNone/>
            </a:pPr>
            <a:r>
              <a:rPr lang="en-GB" sz="2200" dirty="0">
                <a:effectLst/>
              </a:rPr>
              <a:t>Integrating health, wellbeing, and sustainability into UK health and social care means addressing the physical, mental, and social dimensions of diabetes, reducing environmental impacts, and ensuring equitable access to services. SDG 3 provides a global framework that supports these aims and guides national policy and service delivery</a:t>
            </a:r>
            <a:r>
              <a:rPr lang="en-GB" sz="1400" dirty="0">
                <a:effectLst/>
              </a:rPr>
              <a:t>.”</a:t>
            </a:r>
            <a:endParaRPr lang="en-GB" sz="1400" dirty="0"/>
          </a:p>
        </p:txBody>
      </p:sp>
      <p:sp>
        <p:nvSpPr>
          <p:cNvPr id="53" name="Oval 5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 name="Table 5">
            <a:extLst>
              <a:ext uri="{FF2B5EF4-FFF2-40B4-BE49-F238E27FC236}">
                <a16:creationId xmlns:a16="http://schemas.microsoft.com/office/drawing/2014/main" id="{6A84494E-EA59-44FA-D767-CD95C1AF3000}"/>
              </a:ext>
            </a:extLst>
          </p:cNvPr>
          <p:cNvGraphicFramePr>
            <a:graphicFrameLocks noGrp="1"/>
          </p:cNvGraphicFramePr>
          <p:nvPr>
            <p:extLst>
              <p:ext uri="{D42A27DB-BD31-4B8C-83A1-F6EECF244321}">
                <p14:modId xmlns:p14="http://schemas.microsoft.com/office/powerpoint/2010/main" val="475992253"/>
              </p:ext>
            </p:extLst>
          </p:nvPr>
        </p:nvGraphicFramePr>
        <p:xfrm>
          <a:off x="6795260" y="704765"/>
          <a:ext cx="5122240" cy="4497088"/>
        </p:xfrm>
        <a:graphic>
          <a:graphicData uri="http://schemas.openxmlformats.org/drawingml/2006/table">
            <a:tbl>
              <a:tblPr>
                <a:noFill/>
                <a:tableStyleId>{5C22544A-7EE6-4342-B048-85BDC9FD1C3A}</a:tableStyleId>
              </a:tblPr>
              <a:tblGrid>
                <a:gridCol w="1778285">
                  <a:extLst>
                    <a:ext uri="{9D8B030D-6E8A-4147-A177-3AD203B41FA5}">
                      <a16:colId xmlns:a16="http://schemas.microsoft.com/office/drawing/2014/main" val="1575744607"/>
                    </a:ext>
                  </a:extLst>
                </a:gridCol>
                <a:gridCol w="1614467">
                  <a:extLst>
                    <a:ext uri="{9D8B030D-6E8A-4147-A177-3AD203B41FA5}">
                      <a16:colId xmlns:a16="http://schemas.microsoft.com/office/drawing/2014/main" val="2642515057"/>
                    </a:ext>
                  </a:extLst>
                </a:gridCol>
                <a:gridCol w="1729488">
                  <a:extLst>
                    <a:ext uri="{9D8B030D-6E8A-4147-A177-3AD203B41FA5}">
                      <a16:colId xmlns:a16="http://schemas.microsoft.com/office/drawing/2014/main" val="1600048717"/>
                    </a:ext>
                  </a:extLst>
                </a:gridCol>
              </a:tblGrid>
              <a:tr h="405987">
                <a:tc>
                  <a:txBody>
                    <a:bodyPr/>
                    <a:lstStyle/>
                    <a:p>
                      <a:pPr>
                        <a:buNone/>
                      </a:pPr>
                      <a:r>
                        <a:rPr lang="en-GB" sz="1200">
                          <a:solidFill>
                            <a:schemeClr val="tx1">
                              <a:lumMod val="85000"/>
                              <a:lumOff val="15000"/>
                            </a:schemeClr>
                          </a:solidFill>
                        </a:rPr>
                        <a:t>Indicator</a:t>
                      </a:r>
                    </a:p>
                  </a:txBody>
                  <a:tcPr marL="167302" marR="100381" marT="100381" marB="100381"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Statistic</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Source</a:t>
                      </a:r>
                    </a:p>
                  </a:txBody>
                  <a:tcPr marL="167302" marR="100381" marT="100381" marB="100381"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7303609"/>
                  </a:ext>
                </a:extLst>
              </a:tr>
              <a:tr h="584443">
                <a:tc>
                  <a:txBody>
                    <a:bodyPr/>
                    <a:lstStyle/>
                    <a:p>
                      <a:pPr>
                        <a:buNone/>
                      </a:pPr>
                      <a:r>
                        <a:rPr lang="en-GB" sz="1200">
                          <a:solidFill>
                            <a:schemeClr val="tx1">
                              <a:lumMod val="85000"/>
                              <a:lumOff val="15000"/>
                            </a:schemeClr>
                          </a:solidFill>
                        </a:rPr>
                        <a:t>UK diagnosed diabetes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4.3 million people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Diabetes UK (2024)</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278516766"/>
                  </a:ext>
                </a:extLst>
              </a:tr>
              <a:tr h="584443">
                <a:tc>
                  <a:txBody>
                    <a:bodyPr/>
                    <a:lstStyle/>
                    <a:p>
                      <a:pPr>
                        <a:buNone/>
                      </a:pPr>
                      <a:r>
                        <a:rPr lang="en-GB" sz="1200" dirty="0">
                          <a:solidFill>
                            <a:schemeClr val="tx1">
                              <a:lumMod val="85000"/>
                              <a:lumOff val="15000"/>
                            </a:schemeClr>
                          </a:solidFill>
                        </a:rPr>
                        <a:t>UK undiagnosed diabetes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850,000 people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Diabetes UK (2024)</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964339722"/>
                  </a:ext>
                </a:extLst>
              </a:tr>
              <a:tr h="584443">
                <a:tc>
                  <a:txBody>
                    <a:bodyPr/>
                    <a:lstStyle/>
                    <a:p>
                      <a:pPr>
                        <a:buNone/>
                      </a:pPr>
                      <a:r>
                        <a:rPr lang="en-GB" sz="1200">
                          <a:solidFill>
                            <a:schemeClr val="tx1">
                              <a:lumMod val="85000"/>
                              <a:lumOff val="15000"/>
                            </a:schemeClr>
                          </a:solidFill>
                        </a:rPr>
                        <a:t>Global diabetes prevalence</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800 million people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UN Global Diabetes Report (2025)</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621766333"/>
                  </a:ext>
                </a:extLst>
              </a:tr>
              <a:tr h="584443">
                <a:tc>
                  <a:txBody>
                    <a:bodyPr/>
                    <a:lstStyle/>
                    <a:p>
                      <a:pPr>
                        <a:buNone/>
                      </a:pPr>
                      <a:r>
                        <a:rPr lang="en-GB" sz="1200">
                          <a:solidFill>
                            <a:schemeClr val="tx1">
                              <a:lumMod val="85000"/>
                              <a:lumOff val="15000"/>
                            </a:schemeClr>
                          </a:solidFill>
                        </a:rPr>
                        <a:t>Annual NHS diabetes cost</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£10 billion per year</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NHS England (2023)</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793711428"/>
                  </a:ext>
                </a:extLst>
              </a:tr>
              <a:tr h="584443">
                <a:tc>
                  <a:txBody>
                    <a:bodyPr/>
                    <a:lstStyle/>
                    <a:p>
                      <a:pPr>
                        <a:buNone/>
                      </a:pPr>
                      <a:r>
                        <a:rPr lang="en-GB" sz="1200">
                          <a:solidFill>
                            <a:schemeClr val="tx1">
                              <a:lumMod val="85000"/>
                              <a:lumOff val="15000"/>
                            </a:schemeClr>
                          </a:solidFill>
                        </a:rPr>
                        <a:t>Type 2 Diabetes preventable cases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Up to 50% preventable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WHO (2020)</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055996666"/>
                  </a:ext>
                </a:extLst>
              </a:tr>
              <a:tr h="584443">
                <a:tc>
                  <a:txBody>
                    <a:bodyPr/>
                    <a:lstStyle/>
                    <a:p>
                      <a:pPr>
                        <a:buNone/>
                      </a:pPr>
                      <a:r>
                        <a:rPr lang="en-GB" sz="1200">
                          <a:solidFill>
                            <a:schemeClr val="tx1">
                              <a:lumMod val="85000"/>
                              <a:lumOff val="15000"/>
                            </a:schemeClr>
                          </a:solidFill>
                        </a:rPr>
                        <a:t>Increased risk in deprived areas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2x higher risk</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PHE (2023)</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760799083"/>
                  </a:ext>
                </a:extLst>
              </a:tr>
              <a:tr h="584443">
                <a:tc>
                  <a:txBody>
                    <a:bodyPr/>
                    <a:lstStyle/>
                    <a:p>
                      <a:pPr>
                        <a:buNone/>
                      </a:pPr>
                      <a:r>
                        <a:rPr lang="en-GB" sz="1200">
                          <a:solidFill>
                            <a:schemeClr val="tx1">
                              <a:lumMod val="85000"/>
                              <a:lumOff val="15000"/>
                            </a:schemeClr>
                          </a:solidFill>
                        </a:rPr>
                        <a:t>Increased risk in South Asian groups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200">
                          <a:solidFill>
                            <a:schemeClr val="tx1">
                              <a:lumMod val="85000"/>
                              <a:lumOff val="15000"/>
                            </a:schemeClr>
                          </a:solidFill>
                        </a:rPr>
                        <a:t>2–3x higher risk</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200" dirty="0">
                          <a:solidFill>
                            <a:schemeClr val="tx1">
                              <a:lumMod val="85000"/>
                              <a:lumOff val="15000"/>
                            </a:schemeClr>
                          </a:solidFill>
                        </a:rPr>
                        <a:t>PHE (2023)</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2963773918"/>
                  </a:ext>
                </a:extLst>
              </a:tr>
            </a:tbl>
          </a:graphicData>
        </a:graphic>
      </p:graphicFrame>
    </p:spTree>
    <p:extLst>
      <p:ext uri="{BB962C8B-B14F-4D97-AF65-F5344CB8AC3E}">
        <p14:creationId xmlns:p14="http://schemas.microsoft.com/office/powerpoint/2010/main" val="3583525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F396F9-05D8-6F44-7C44-94A500674A44}"/>
              </a:ext>
            </a:extLst>
          </p:cNvPr>
          <p:cNvSpPr>
            <a:spLocks noGrp="1"/>
          </p:cNvSpPr>
          <p:nvPr>
            <p:ph type="title"/>
          </p:nvPr>
        </p:nvSpPr>
        <p:spPr>
          <a:xfrm>
            <a:off x="838200" y="1336391"/>
            <a:ext cx="6155988" cy="562894"/>
          </a:xfrm>
        </p:spPr>
        <p:txBody>
          <a:bodyPr anchor="b">
            <a:normAutofit fontScale="90000"/>
          </a:bodyPr>
          <a:lstStyle/>
          <a:p>
            <a:r>
              <a:rPr lang="en-GB" sz="2200" b="1" dirty="0"/>
              <a:t> </a:t>
            </a:r>
            <a:r>
              <a:rPr lang="en-GB" sz="1100" b="1" dirty="0"/>
              <a:t>Integration of Health &amp; Wellbeing Approaches</a:t>
            </a:r>
            <a:br>
              <a:rPr lang="en-GB" sz="2200" dirty="0"/>
            </a:br>
            <a:endParaRPr lang="en-GB" sz="2200" dirty="0"/>
          </a:p>
        </p:txBody>
      </p:sp>
      <p:cxnSp>
        <p:nvCxnSpPr>
          <p:cNvPr id="56" name="Straight Connector 5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EB2C78-F96C-24E3-C58A-E65E5606476B}"/>
              </a:ext>
            </a:extLst>
          </p:cNvPr>
          <p:cNvSpPr>
            <a:spLocks noGrp="1"/>
          </p:cNvSpPr>
          <p:nvPr>
            <p:ph idx="1"/>
          </p:nvPr>
        </p:nvSpPr>
        <p:spPr>
          <a:xfrm>
            <a:off x="691121" y="1968803"/>
            <a:ext cx="6190412" cy="3344459"/>
          </a:xfrm>
        </p:spPr>
        <p:txBody>
          <a:bodyPr>
            <a:normAutofit/>
          </a:bodyPr>
          <a:lstStyle/>
          <a:p>
            <a:pPr marL="0" indent="0">
              <a:buNone/>
            </a:pPr>
            <a:endParaRPr lang="en-GB" sz="1100" dirty="0">
              <a:solidFill>
                <a:schemeClr val="tx1">
                  <a:alpha val="80000"/>
                </a:schemeClr>
              </a:solidFill>
            </a:endParaRPr>
          </a:p>
          <a:p>
            <a:pPr lvl="0"/>
            <a:r>
              <a:rPr lang="en-GB" sz="1100" dirty="0">
                <a:solidFill>
                  <a:schemeClr val="tx1">
                    <a:alpha val="80000"/>
                  </a:schemeClr>
                </a:solidFill>
              </a:rPr>
              <a:t>Holistic diabetes care includes nutrition, mental health, physical activity, and social support.</a:t>
            </a:r>
          </a:p>
          <a:p>
            <a:pPr lvl="0"/>
            <a:r>
              <a:rPr lang="en-GB" sz="1100" dirty="0">
                <a:solidFill>
                  <a:schemeClr val="tx1">
                    <a:alpha val="80000"/>
                  </a:schemeClr>
                </a:solidFill>
              </a:rPr>
              <a:t>NDPP integrates lifestyle coaching and behaviour change.</a:t>
            </a:r>
          </a:p>
          <a:p>
            <a:pPr lvl="0"/>
            <a:r>
              <a:rPr lang="en-GB" sz="1100" dirty="0">
                <a:solidFill>
                  <a:schemeClr val="tx1">
                    <a:alpha val="80000"/>
                  </a:schemeClr>
                </a:solidFill>
              </a:rPr>
              <a:t>Telehealth supports sustainable long‑term management.</a:t>
            </a:r>
          </a:p>
          <a:p>
            <a:pPr marL="0" indent="0">
              <a:buNone/>
            </a:pPr>
            <a:endParaRPr lang="en-GB" sz="1100" dirty="0">
              <a:solidFill>
                <a:schemeClr val="tx1">
                  <a:alpha val="80000"/>
                </a:schemeClr>
              </a:solidFill>
            </a:endParaRPr>
          </a:p>
          <a:p>
            <a:pPr marL="0" indent="0">
              <a:buNone/>
            </a:pPr>
            <a:r>
              <a:rPr lang="en-GB" sz="1100" dirty="0">
                <a:solidFill>
                  <a:schemeClr val="tx1">
                    <a:alpha val="80000"/>
                  </a:schemeClr>
                </a:solidFill>
              </a:rPr>
              <a:t>“Integrated care means combining physical, mental, and social interventions. For diabetes, this includes nutrition support, physical activity programmes, mental health support, and community‑based interventions.</a:t>
            </a:r>
          </a:p>
          <a:p>
            <a:pPr marL="0" indent="0">
              <a:buNone/>
            </a:pPr>
            <a:r>
              <a:rPr lang="en-GB" sz="1100" dirty="0">
                <a:solidFill>
                  <a:schemeClr val="tx1">
                    <a:alpha val="80000"/>
                  </a:schemeClr>
                </a:solidFill>
              </a:rPr>
              <a:t>The NHS Diabetes Prevention Programme is a strong example of integrated care. It uses behaviour change techniques, lifestyle coaching, and digital tools to support people at high risk. Telehealth and digital apps also support sustainable diabetes management by improving access, reducing travel, and enabling continuous monitoring.”</a:t>
            </a:r>
          </a:p>
          <a:p>
            <a:pPr marL="0" indent="0">
              <a:buNone/>
            </a:pPr>
            <a:endParaRPr lang="en-GB" sz="1100" dirty="0">
              <a:solidFill>
                <a:schemeClr val="tx1">
                  <a:alpha val="80000"/>
                </a:schemeClr>
              </a:solidFill>
            </a:endParaRPr>
          </a:p>
          <a:p>
            <a:endParaRPr lang="en-GB" sz="1100" dirty="0">
              <a:solidFill>
                <a:schemeClr val="tx1">
                  <a:alpha val="80000"/>
                </a:schemeClr>
              </a:solidFill>
            </a:endParaRPr>
          </a:p>
        </p:txBody>
      </p:sp>
      <p:pic>
        <p:nvPicPr>
          <p:cNvPr id="5" name="Picture 4">
            <a:extLst>
              <a:ext uri="{FF2B5EF4-FFF2-40B4-BE49-F238E27FC236}">
                <a16:creationId xmlns:a16="http://schemas.microsoft.com/office/drawing/2014/main" id="{9DE816F5-C7CB-4B71-8E9D-D0B9016227E7}"/>
              </a:ext>
            </a:extLst>
          </p:cNvPr>
          <p:cNvPicPr>
            <a:picLocks noChangeAspect="1"/>
          </p:cNvPicPr>
          <p:nvPr/>
        </p:nvPicPr>
        <p:blipFill>
          <a:blip r:embed="rId2"/>
          <a:stretch>
            <a:fillRect/>
          </a:stretch>
        </p:blipFill>
        <p:spPr>
          <a:xfrm>
            <a:off x="7572653" y="2420000"/>
            <a:ext cx="3548404" cy="2670174"/>
          </a:xfrm>
          <a:prstGeom prst="rect">
            <a:avLst/>
          </a:prstGeom>
        </p:spPr>
      </p:pic>
      <p:sp>
        <p:nvSpPr>
          <p:cNvPr id="5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6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4086028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Arc 39">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46" name="Content Placeholder 2">
            <a:extLst>
              <a:ext uri="{FF2B5EF4-FFF2-40B4-BE49-F238E27FC236}">
                <a16:creationId xmlns:a16="http://schemas.microsoft.com/office/drawing/2014/main" id="{167B92C8-0F6B-CD72-C7E1-E2E32DE90966}"/>
              </a:ext>
            </a:extLst>
          </p:cNvPr>
          <p:cNvGraphicFramePr>
            <a:graphicFrameLocks noGrp="1"/>
          </p:cNvGraphicFramePr>
          <p:nvPr>
            <p:ph idx="1"/>
            <p:extLst>
              <p:ext uri="{D42A27DB-BD31-4B8C-83A1-F6EECF244321}">
                <p14:modId xmlns:p14="http://schemas.microsoft.com/office/powerpoint/2010/main" val="2227225689"/>
              </p:ext>
            </p:extLst>
          </p:nvPr>
        </p:nvGraphicFramePr>
        <p:xfrm>
          <a:off x="838200" y="-243150"/>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 name="Oval 4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5" name="TextBox 34">
            <a:extLst>
              <a:ext uri="{FF2B5EF4-FFF2-40B4-BE49-F238E27FC236}">
                <a16:creationId xmlns:a16="http://schemas.microsoft.com/office/drawing/2014/main" id="{D01A3EC6-4AB4-1B57-52E6-90D6D8915A16}"/>
              </a:ext>
            </a:extLst>
          </p:cNvPr>
          <p:cNvSpPr txBox="1"/>
          <p:nvPr/>
        </p:nvSpPr>
        <p:spPr>
          <a:xfrm>
            <a:off x="1134060" y="4057516"/>
            <a:ext cx="1238562" cy="1492716"/>
          </a:xfrm>
          <a:prstGeom prst="rect">
            <a:avLst/>
          </a:prstGeom>
          <a:noFill/>
        </p:spPr>
        <p:txBody>
          <a:bodyPr wrap="square">
            <a:spAutoFit/>
          </a:bodyPr>
          <a:lstStyle/>
          <a:p>
            <a:pPr marL="0" indent="0">
              <a:buNone/>
            </a:pPr>
            <a:r>
              <a:rPr lang="en-GB" sz="700" b="1" dirty="0">
                <a:effectLst/>
              </a:rPr>
              <a:t>NHS Long Term Plan (2019)</a:t>
            </a:r>
            <a:r>
              <a:rPr lang="en-GB" sz="700" dirty="0">
                <a:effectLst/>
              </a:rPr>
              <a:t> prioritises prevention, personalised care, digital health, and reducing health inequalities. It identifies obesity and Type 2 Diabetes as key areas for improvement, leading to strengthened programmes such as the NHS Diabetes Prevention Programme (NDPP).</a:t>
            </a:r>
            <a:endParaRPr lang="en-GB" sz="700" dirty="0"/>
          </a:p>
        </p:txBody>
      </p:sp>
      <p:sp>
        <p:nvSpPr>
          <p:cNvPr id="36" name="TextBox 35">
            <a:extLst>
              <a:ext uri="{FF2B5EF4-FFF2-40B4-BE49-F238E27FC236}">
                <a16:creationId xmlns:a16="http://schemas.microsoft.com/office/drawing/2014/main" id="{4CB03748-6C13-246D-AB45-B62FD86E13A9}"/>
              </a:ext>
            </a:extLst>
          </p:cNvPr>
          <p:cNvSpPr txBox="1"/>
          <p:nvPr/>
        </p:nvSpPr>
        <p:spPr>
          <a:xfrm>
            <a:off x="3255154" y="3961005"/>
            <a:ext cx="1238562" cy="1600438"/>
          </a:xfrm>
          <a:prstGeom prst="rect">
            <a:avLst/>
          </a:prstGeom>
          <a:noFill/>
        </p:spPr>
        <p:txBody>
          <a:bodyPr wrap="square">
            <a:spAutoFit/>
          </a:bodyPr>
          <a:lstStyle/>
          <a:p>
            <a:r>
              <a:rPr lang="en-GB" sz="700" b="1" dirty="0">
                <a:effectLst/>
              </a:rPr>
              <a:t>WHO Health in All Policies</a:t>
            </a:r>
            <a:r>
              <a:rPr lang="en-GB" sz="700" dirty="0">
                <a:effectLst/>
              </a:rPr>
              <a:t> framework encourages collaboration across sectors such as housing, education, transport, and employment. This is essential because diabetes risk is influenced by environmental and social factors  including access to healthy food, safe spaces for physical activity, and socioeconomic conditions.</a:t>
            </a:r>
            <a:endParaRPr lang="en-GB" sz="700" dirty="0"/>
          </a:p>
        </p:txBody>
      </p:sp>
      <p:sp>
        <p:nvSpPr>
          <p:cNvPr id="37" name="TextBox 36">
            <a:extLst>
              <a:ext uri="{FF2B5EF4-FFF2-40B4-BE49-F238E27FC236}">
                <a16:creationId xmlns:a16="http://schemas.microsoft.com/office/drawing/2014/main" id="{3E1B36E4-9BBD-466C-7575-E4836B20ABAA}"/>
              </a:ext>
            </a:extLst>
          </p:cNvPr>
          <p:cNvSpPr txBox="1"/>
          <p:nvPr/>
        </p:nvSpPr>
        <p:spPr>
          <a:xfrm>
            <a:off x="5315544" y="4057516"/>
            <a:ext cx="1238562" cy="1815882"/>
          </a:xfrm>
          <a:prstGeom prst="rect">
            <a:avLst/>
          </a:prstGeom>
          <a:noFill/>
        </p:spPr>
        <p:txBody>
          <a:bodyPr wrap="square">
            <a:spAutoFit/>
          </a:bodyPr>
          <a:lstStyle/>
          <a:p>
            <a:r>
              <a:rPr lang="en-GB" sz="700" dirty="0">
                <a:effectLst/>
              </a:rPr>
              <a:t>The </a:t>
            </a:r>
            <a:r>
              <a:rPr lang="en-GB" sz="700" b="1" dirty="0">
                <a:effectLst/>
              </a:rPr>
              <a:t>UK Obesity Strategy (2020)</a:t>
            </a:r>
            <a:r>
              <a:rPr lang="en-GB" sz="700" dirty="0">
                <a:effectLst/>
              </a:rPr>
              <a:t> addresses unhealthy food environments, marketing of high‑fat, salt and sugar (HFSS) foods, and physical inactivity. These are major risk factors for Type 2 Diabetes. The strategy reflects a wider UK ideology that prevention, behaviour change, and environmental modification are central to improving population health.</a:t>
            </a:r>
            <a:endParaRPr lang="en-GB" sz="700" dirty="0"/>
          </a:p>
        </p:txBody>
      </p:sp>
      <p:sp>
        <p:nvSpPr>
          <p:cNvPr id="39" name="TextBox 38">
            <a:extLst>
              <a:ext uri="{FF2B5EF4-FFF2-40B4-BE49-F238E27FC236}">
                <a16:creationId xmlns:a16="http://schemas.microsoft.com/office/drawing/2014/main" id="{4AF0A1CB-653C-6BA1-9702-8E0F5F84D619}"/>
              </a:ext>
            </a:extLst>
          </p:cNvPr>
          <p:cNvSpPr txBox="1"/>
          <p:nvPr/>
        </p:nvSpPr>
        <p:spPr>
          <a:xfrm>
            <a:off x="7173387" y="4108188"/>
            <a:ext cx="1238562" cy="1600438"/>
          </a:xfrm>
          <a:prstGeom prst="rect">
            <a:avLst/>
          </a:prstGeom>
          <a:noFill/>
        </p:spPr>
        <p:txBody>
          <a:bodyPr wrap="square">
            <a:spAutoFit/>
          </a:bodyPr>
          <a:lstStyle/>
          <a:p>
            <a:r>
              <a:rPr lang="en-GB" sz="700" dirty="0">
                <a:effectLst/>
              </a:rPr>
              <a:t>Internationally, the </a:t>
            </a:r>
            <a:r>
              <a:rPr lang="en-GB" sz="700" b="1" dirty="0">
                <a:effectLst/>
              </a:rPr>
              <a:t>WHO Global Diabetes Compact (2021)</a:t>
            </a:r>
            <a:r>
              <a:rPr lang="en-GB" sz="700" dirty="0">
                <a:effectLst/>
              </a:rPr>
              <a:t> provides a global framework for improving diabetes prevention, early detection, treatment access, and long‑term sustainability. It encourages countries to strengthen primary care, reduce inequalities, and invest in digital and community‑based interventions.</a:t>
            </a:r>
            <a:endParaRPr lang="en-GB" sz="700" dirty="0"/>
          </a:p>
        </p:txBody>
      </p:sp>
      <p:sp>
        <p:nvSpPr>
          <p:cNvPr id="41" name="TextBox 40">
            <a:extLst>
              <a:ext uri="{FF2B5EF4-FFF2-40B4-BE49-F238E27FC236}">
                <a16:creationId xmlns:a16="http://schemas.microsoft.com/office/drawing/2014/main" id="{AA72EBF0-3CE7-CCA9-F413-D2F7DEA80FED}"/>
              </a:ext>
            </a:extLst>
          </p:cNvPr>
          <p:cNvSpPr txBox="1"/>
          <p:nvPr/>
        </p:nvSpPr>
        <p:spPr>
          <a:xfrm>
            <a:off x="8831261" y="4108188"/>
            <a:ext cx="1238562" cy="1708160"/>
          </a:xfrm>
          <a:prstGeom prst="rect">
            <a:avLst/>
          </a:prstGeom>
          <a:noFill/>
        </p:spPr>
        <p:txBody>
          <a:bodyPr wrap="square">
            <a:spAutoFit/>
          </a:bodyPr>
          <a:lstStyle/>
          <a:p>
            <a:r>
              <a:rPr lang="en-GB" sz="700" dirty="0">
                <a:effectLst/>
              </a:rPr>
              <a:t>Together, these policies support </a:t>
            </a:r>
            <a:r>
              <a:rPr lang="en-GB" sz="700" b="1" dirty="0">
                <a:effectLst/>
              </a:rPr>
              <a:t>SDG 3 – Good Health &amp; Wellbeing</a:t>
            </a:r>
            <a:r>
              <a:rPr lang="en-GB" sz="700" dirty="0">
                <a:effectLst/>
              </a:rPr>
              <a:t> by promoting prevention, early detection, equitable access, and sustainable health systems. They shape UK health and social care practice by embedding prevention, personalisation, cross‑sector collaboration, and long‑term sustainability into service design and delivery.”</a:t>
            </a:r>
            <a:endParaRPr lang="en-GB" sz="700" dirty="0"/>
          </a:p>
        </p:txBody>
      </p:sp>
      <p:pic>
        <p:nvPicPr>
          <p:cNvPr id="5" name="Picture 4">
            <a:extLst>
              <a:ext uri="{FF2B5EF4-FFF2-40B4-BE49-F238E27FC236}">
                <a16:creationId xmlns:a16="http://schemas.microsoft.com/office/drawing/2014/main" id="{9AD47262-44E0-7D32-FFD0-FA96CCACDE16}"/>
              </a:ext>
            </a:extLst>
          </p:cNvPr>
          <p:cNvPicPr>
            <a:picLocks noChangeAspect="1"/>
          </p:cNvPicPr>
          <p:nvPr/>
        </p:nvPicPr>
        <p:blipFill>
          <a:blip r:embed="rId7"/>
          <a:stretch>
            <a:fillRect/>
          </a:stretch>
        </p:blipFill>
        <p:spPr>
          <a:xfrm>
            <a:off x="6364807" y="294856"/>
            <a:ext cx="5827193" cy="3467804"/>
          </a:xfrm>
          <a:prstGeom prst="rect">
            <a:avLst/>
          </a:prstGeom>
        </p:spPr>
      </p:pic>
    </p:spTree>
    <p:extLst>
      <p:ext uri="{BB962C8B-B14F-4D97-AF65-F5344CB8AC3E}">
        <p14:creationId xmlns:p14="http://schemas.microsoft.com/office/powerpoint/2010/main" val="4158443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a:extLst>
              <a:ext uri="{FF2B5EF4-FFF2-40B4-BE49-F238E27FC236}">
                <a16:creationId xmlns:a16="http://schemas.microsoft.com/office/drawing/2014/main" id="{A3E20682-DF79-7C41-7825-4AF7B5AB2E48}"/>
              </a:ext>
            </a:extLst>
          </p:cNvPr>
          <p:cNvPicPr>
            <a:picLocks noChangeAspect="1"/>
          </p:cNvPicPr>
          <p:nvPr/>
        </p:nvPicPr>
        <p:blipFill>
          <a:blip r:embed="rId2"/>
          <a:srcRect l="334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6" name="Content Placeholder 5">
            <a:extLst>
              <a:ext uri="{FF2B5EF4-FFF2-40B4-BE49-F238E27FC236}">
                <a16:creationId xmlns:a16="http://schemas.microsoft.com/office/drawing/2014/main" id="{B83B49FE-9E55-D8D7-9BA6-F03FF9165169}"/>
              </a:ext>
            </a:extLst>
          </p:cNvPr>
          <p:cNvSpPr>
            <a:spLocks noGrp="1"/>
          </p:cNvSpPr>
          <p:nvPr>
            <p:ph idx="1"/>
          </p:nvPr>
        </p:nvSpPr>
        <p:spPr>
          <a:xfrm>
            <a:off x="6797004" y="670559"/>
            <a:ext cx="4555782" cy="5445076"/>
          </a:xfrm>
        </p:spPr>
        <p:txBody>
          <a:bodyPr>
            <a:normAutofit/>
          </a:bodyPr>
          <a:lstStyle/>
          <a:p>
            <a:pPr marL="0" indent="0">
              <a:buNone/>
            </a:pPr>
            <a:r>
              <a:rPr lang="en-GB" sz="1000" b="1" dirty="0"/>
              <a:t>Case Study: NHS Diabetes Prevention Programme (NDPP)</a:t>
            </a:r>
            <a:endParaRPr lang="en-GB" sz="1000" dirty="0"/>
          </a:p>
          <a:p>
            <a:r>
              <a:rPr lang="en-GB" sz="1000" b="1" dirty="0"/>
              <a:t>Slide Content</a:t>
            </a:r>
            <a:endParaRPr lang="en-GB" sz="1000" dirty="0"/>
          </a:p>
          <a:p>
            <a:r>
              <a:rPr lang="en-GB" sz="1000" b="1" dirty="0"/>
              <a:t>Successes:</a:t>
            </a:r>
            <a:endParaRPr lang="en-GB" sz="1000" dirty="0"/>
          </a:p>
          <a:p>
            <a:pPr lvl="0"/>
            <a:r>
              <a:rPr lang="en-GB" sz="1000" dirty="0"/>
              <a:t>3–5% weight loss reduces diabetes risk.</a:t>
            </a:r>
          </a:p>
          <a:p>
            <a:pPr lvl="0"/>
            <a:r>
              <a:rPr lang="en-GB" sz="1000" dirty="0"/>
              <a:t>Over 1 million referrals.</a:t>
            </a:r>
          </a:p>
          <a:p>
            <a:pPr lvl="0"/>
            <a:r>
              <a:rPr lang="en-GB" sz="1000" dirty="0"/>
              <a:t>Digital options increased accessibility.</a:t>
            </a:r>
          </a:p>
          <a:p>
            <a:r>
              <a:rPr lang="en-GB" sz="1000" b="1" dirty="0"/>
              <a:t>Challenges:</a:t>
            </a:r>
            <a:endParaRPr lang="en-GB" sz="1000" dirty="0"/>
          </a:p>
          <a:p>
            <a:pPr lvl="0"/>
            <a:r>
              <a:rPr lang="en-GB" sz="1000" dirty="0"/>
              <a:t>Lower engagement in deprived communities.</a:t>
            </a:r>
          </a:p>
          <a:p>
            <a:pPr lvl="0"/>
            <a:r>
              <a:rPr lang="en-GB" sz="1000" dirty="0"/>
              <a:t>Digital exclusion.</a:t>
            </a:r>
          </a:p>
          <a:p>
            <a:pPr lvl="0"/>
            <a:r>
              <a:rPr lang="en-GB" sz="1000" dirty="0"/>
              <a:t>Cultural barriers.</a:t>
            </a:r>
          </a:p>
          <a:p>
            <a:pPr marL="0" indent="0">
              <a:buNone/>
            </a:pPr>
            <a:endParaRPr lang="en-GB" sz="1000" dirty="0"/>
          </a:p>
          <a:p>
            <a:pPr marL="0" indent="0">
              <a:buNone/>
            </a:pPr>
            <a:r>
              <a:rPr lang="en-GB" sz="1000" dirty="0"/>
              <a:t>“The NHS Diabetes Prevention Programme is one of the largest behavioural intervention programmes in the world. It targets adults at high risk of Type 2 Diabetes and provides structured lifestyle support.</a:t>
            </a:r>
          </a:p>
          <a:p>
            <a:pPr marL="0" indent="0">
              <a:buNone/>
            </a:pPr>
            <a:endParaRPr lang="en-GB" sz="1000" dirty="0"/>
          </a:p>
          <a:p>
            <a:pPr marL="0" indent="0">
              <a:buNone/>
            </a:pPr>
            <a:r>
              <a:rPr lang="en-GB" sz="1000" dirty="0"/>
              <a:t>The programme has achieved significant success: participants who lose 3–5% of their body weight reduce their diabetes risk substantially. Over one million people have been referred, and digital options have improved accessibility.</a:t>
            </a:r>
          </a:p>
          <a:p>
            <a:pPr marL="0" indent="0">
              <a:buNone/>
            </a:pPr>
            <a:endParaRPr lang="en-GB" sz="1000" dirty="0"/>
          </a:p>
          <a:p>
            <a:pPr marL="0" indent="0">
              <a:buNone/>
            </a:pPr>
            <a:r>
              <a:rPr lang="en-GB" sz="1000" dirty="0"/>
              <a:t>However, challenges remain. Engagement is lower in deprived communities, and digital exclusion affects older adults and low‑income groups. Cultural barriers also reduce participation among ethnic minority groups.”</a:t>
            </a:r>
          </a:p>
          <a:p>
            <a:pPr marL="0" indent="0">
              <a:buNone/>
            </a:pPr>
            <a:endParaRPr lang="en-GB" sz="1000" dirty="0"/>
          </a:p>
        </p:txBody>
      </p:sp>
      <p:graphicFrame>
        <p:nvGraphicFramePr>
          <p:cNvPr id="47" name="Table 46">
            <a:extLst>
              <a:ext uri="{FF2B5EF4-FFF2-40B4-BE49-F238E27FC236}">
                <a16:creationId xmlns:a16="http://schemas.microsoft.com/office/drawing/2014/main" id="{171FF394-1794-3EE4-F490-6C43F6F8B0D2}"/>
              </a:ext>
            </a:extLst>
          </p:cNvPr>
          <p:cNvGraphicFramePr>
            <a:graphicFrameLocks noGrp="1"/>
          </p:cNvGraphicFramePr>
          <p:nvPr>
            <p:extLst>
              <p:ext uri="{D42A27DB-BD31-4B8C-83A1-F6EECF244321}">
                <p14:modId xmlns:p14="http://schemas.microsoft.com/office/powerpoint/2010/main" val="26438821"/>
              </p:ext>
            </p:extLst>
          </p:nvPr>
        </p:nvGraphicFramePr>
        <p:xfrm>
          <a:off x="124767" y="742365"/>
          <a:ext cx="6666734" cy="1737360"/>
        </p:xfrm>
        <a:graphic>
          <a:graphicData uri="http://schemas.openxmlformats.org/drawingml/2006/table">
            <a:tbl>
              <a:tblPr>
                <a:tableStyleId>{5C22544A-7EE6-4342-B048-85BDC9FD1C3A}</a:tableStyleId>
              </a:tblPr>
              <a:tblGrid>
                <a:gridCol w="3333367">
                  <a:extLst>
                    <a:ext uri="{9D8B030D-6E8A-4147-A177-3AD203B41FA5}">
                      <a16:colId xmlns:a16="http://schemas.microsoft.com/office/drawing/2014/main" val="1693270433"/>
                    </a:ext>
                  </a:extLst>
                </a:gridCol>
                <a:gridCol w="3333367">
                  <a:extLst>
                    <a:ext uri="{9D8B030D-6E8A-4147-A177-3AD203B41FA5}">
                      <a16:colId xmlns:a16="http://schemas.microsoft.com/office/drawing/2014/main" val="2198117173"/>
                    </a:ext>
                  </a:extLst>
                </a:gridCol>
              </a:tblGrid>
              <a:tr h="0">
                <a:tc>
                  <a:txBody>
                    <a:bodyPr/>
                    <a:lstStyle/>
                    <a:p>
                      <a:pPr>
                        <a:buNone/>
                      </a:pPr>
                      <a:r>
                        <a:rPr lang="en-GB"/>
                        <a:t>Successes</a:t>
                      </a:r>
                    </a:p>
                  </a:txBody>
                  <a:tcPr anchor="ctr"/>
                </a:tc>
                <a:tc>
                  <a:txBody>
                    <a:bodyPr/>
                    <a:lstStyle/>
                    <a:p>
                      <a:pPr>
                        <a:buNone/>
                      </a:pPr>
                      <a:r>
                        <a:rPr lang="en-GB"/>
                        <a:t>Challenges</a:t>
                      </a:r>
                    </a:p>
                  </a:txBody>
                  <a:tcPr anchor="ctr"/>
                </a:tc>
                <a:extLst>
                  <a:ext uri="{0D108BD9-81ED-4DB2-BD59-A6C34878D82A}">
                    <a16:rowId xmlns:a16="http://schemas.microsoft.com/office/drawing/2014/main" val="2545329587"/>
                  </a:ext>
                </a:extLst>
              </a:tr>
              <a:tr h="0">
                <a:tc>
                  <a:txBody>
                    <a:bodyPr/>
                    <a:lstStyle/>
                    <a:p>
                      <a:pPr>
                        <a:buNone/>
                      </a:pPr>
                      <a:r>
                        <a:rPr lang="en-GB"/>
                        <a:t>1M referrals</a:t>
                      </a:r>
                    </a:p>
                  </a:txBody>
                  <a:tcPr anchor="ctr"/>
                </a:tc>
                <a:tc>
                  <a:txBody>
                    <a:bodyPr/>
                    <a:lstStyle/>
                    <a:p>
                      <a:pPr>
                        <a:buNone/>
                      </a:pPr>
                      <a:r>
                        <a:rPr lang="en-GB"/>
                        <a:t>Lower engagement in deprived areas</a:t>
                      </a:r>
                    </a:p>
                  </a:txBody>
                  <a:tcPr anchor="ctr"/>
                </a:tc>
                <a:extLst>
                  <a:ext uri="{0D108BD9-81ED-4DB2-BD59-A6C34878D82A}">
                    <a16:rowId xmlns:a16="http://schemas.microsoft.com/office/drawing/2014/main" val="3740706890"/>
                  </a:ext>
                </a:extLst>
              </a:tr>
              <a:tr h="0">
                <a:tc>
                  <a:txBody>
                    <a:bodyPr/>
                    <a:lstStyle/>
                    <a:p>
                      <a:pPr>
                        <a:buNone/>
                      </a:pPr>
                      <a:r>
                        <a:rPr lang="en-GB"/>
                        <a:t>3–5% weight loss</a:t>
                      </a:r>
                    </a:p>
                  </a:txBody>
                  <a:tcPr anchor="ctr"/>
                </a:tc>
                <a:tc>
                  <a:txBody>
                    <a:bodyPr/>
                    <a:lstStyle/>
                    <a:p>
                      <a:pPr>
                        <a:buNone/>
                      </a:pPr>
                      <a:r>
                        <a:rPr lang="en-GB"/>
                        <a:t>Digital exclusion</a:t>
                      </a:r>
                    </a:p>
                  </a:txBody>
                  <a:tcPr anchor="ctr"/>
                </a:tc>
                <a:extLst>
                  <a:ext uri="{0D108BD9-81ED-4DB2-BD59-A6C34878D82A}">
                    <a16:rowId xmlns:a16="http://schemas.microsoft.com/office/drawing/2014/main" val="1887870192"/>
                  </a:ext>
                </a:extLst>
              </a:tr>
              <a:tr h="0">
                <a:tc>
                  <a:txBody>
                    <a:bodyPr/>
                    <a:lstStyle/>
                    <a:p>
                      <a:pPr>
                        <a:buNone/>
                      </a:pPr>
                      <a:r>
                        <a:rPr lang="en-GB"/>
                        <a:t>Digital NDPP</a:t>
                      </a:r>
                    </a:p>
                  </a:txBody>
                  <a:tcPr anchor="ctr"/>
                </a:tc>
                <a:tc>
                  <a:txBody>
                    <a:bodyPr/>
                    <a:lstStyle/>
                    <a:p>
                      <a:pPr>
                        <a:buNone/>
                      </a:pPr>
                      <a:r>
                        <a:rPr lang="en-GB" dirty="0"/>
                        <a:t>Cultural barriers</a:t>
                      </a:r>
                    </a:p>
                  </a:txBody>
                  <a:tcPr anchor="ctr"/>
                </a:tc>
                <a:extLst>
                  <a:ext uri="{0D108BD9-81ED-4DB2-BD59-A6C34878D82A}">
                    <a16:rowId xmlns:a16="http://schemas.microsoft.com/office/drawing/2014/main" val="2445081712"/>
                  </a:ext>
                </a:extLst>
              </a:tr>
            </a:tbl>
          </a:graphicData>
        </a:graphic>
      </p:graphicFrame>
      <p:pic>
        <p:nvPicPr>
          <p:cNvPr id="51" name="Picture 50">
            <a:extLst>
              <a:ext uri="{FF2B5EF4-FFF2-40B4-BE49-F238E27FC236}">
                <a16:creationId xmlns:a16="http://schemas.microsoft.com/office/drawing/2014/main" id="{592AF78B-41C9-FD8E-D523-57F30279893B}"/>
              </a:ext>
            </a:extLst>
          </p:cNvPr>
          <p:cNvPicPr>
            <a:picLocks noChangeAspect="1"/>
          </p:cNvPicPr>
          <p:nvPr/>
        </p:nvPicPr>
        <p:blipFill>
          <a:blip r:embed="rId3"/>
          <a:stretch>
            <a:fillRect/>
          </a:stretch>
        </p:blipFill>
        <p:spPr>
          <a:xfrm>
            <a:off x="1527349" y="193466"/>
            <a:ext cx="1828800" cy="548897"/>
          </a:xfrm>
          <a:prstGeom prst="rect">
            <a:avLst/>
          </a:prstGeom>
        </p:spPr>
      </p:pic>
    </p:spTree>
    <p:extLst>
      <p:ext uri="{BB962C8B-B14F-4D97-AF65-F5344CB8AC3E}">
        <p14:creationId xmlns:p14="http://schemas.microsoft.com/office/powerpoint/2010/main" val="2223752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60ED8D-0065-147B-AC41-94744C7C3609}"/>
              </a:ext>
            </a:extLst>
          </p:cNvPr>
          <p:cNvSpPr>
            <a:spLocks noGrp="1"/>
          </p:cNvSpPr>
          <p:nvPr>
            <p:ph idx="1"/>
          </p:nvPr>
        </p:nvSpPr>
        <p:spPr>
          <a:xfrm>
            <a:off x="838200" y="449109"/>
            <a:ext cx="10515600" cy="6138504"/>
          </a:xfrm>
        </p:spPr>
        <p:txBody>
          <a:bodyPr>
            <a:normAutofit/>
          </a:bodyPr>
          <a:lstStyle/>
          <a:p>
            <a:pPr marL="0" indent="0">
              <a:buNone/>
            </a:pPr>
            <a:r>
              <a:rPr lang="en-GB" b="1" dirty="0"/>
              <a:t>Case Studies (Diabetes‑Focused)</a:t>
            </a:r>
          </a:p>
          <a:p>
            <a:endParaRPr lang="en-GB" dirty="0"/>
          </a:p>
        </p:txBody>
      </p:sp>
      <p:graphicFrame>
        <p:nvGraphicFramePr>
          <p:cNvPr id="15" name="Table 14">
            <a:extLst>
              <a:ext uri="{FF2B5EF4-FFF2-40B4-BE49-F238E27FC236}">
                <a16:creationId xmlns:a16="http://schemas.microsoft.com/office/drawing/2014/main" id="{488BD801-A709-BF89-1038-C996D60D7C99}"/>
              </a:ext>
            </a:extLst>
          </p:cNvPr>
          <p:cNvGraphicFramePr>
            <a:graphicFrameLocks noGrp="1"/>
          </p:cNvGraphicFramePr>
          <p:nvPr>
            <p:extLst>
              <p:ext uri="{D42A27DB-BD31-4B8C-83A1-F6EECF244321}">
                <p14:modId xmlns:p14="http://schemas.microsoft.com/office/powerpoint/2010/main" val="1201864647"/>
              </p:ext>
            </p:extLst>
          </p:nvPr>
        </p:nvGraphicFramePr>
        <p:xfrm>
          <a:off x="558382" y="988608"/>
          <a:ext cx="3718914" cy="2651760"/>
        </p:xfrm>
        <a:graphic>
          <a:graphicData uri="http://schemas.openxmlformats.org/drawingml/2006/table">
            <a:tbl>
              <a:tblPr firstRow="1" bandRow="1">
                <a:tableStyleId>{5C22544A-7EE6-4342-B048-85BDC9FD1C3A}</a:tableStyleId>
              </a:tblPr>
              <a:tblGrid>
                <a:gridCol w="3718914">
                  <a:extLst>
                    <a:ext uri="{9D8B030D-6E8A-4147-A177-3AD203B41FA5}">
                      <a16:colId xmlns:a16="http://schemas.microsoft.com/office/drawing/2014/main" val="3708280665"/>
                    </a:ext>
                  </a:extLst>
                </a:gridCol>
              </a:tblGrid>
              <a:tr h="2166968">
                <a:tc>
                  <a:txBody>
                    <a:bodyPr/>
                    <a:lstStyle/>
                    <a:p>
                      <a:pPr marL="0" indent="0">
                        <a:buNone/>
                      </a:pPr>
                      <a:r>
                        <a:rPr lang="en-GB" sz="1200" b="1" dirty="0"/>
                        <a:t>Case Study 1: NHS Diabetes Prevention Programme (NDPP)</a:t>
                      </a:r>
                    </a:p>
                    <a:p>
                      <a:pPr marL="0" lvl="0" indent="0">
                        <a:buNone/>
                      </a:pPr>
                      <a:r>
                        <a:rPr lang="en-GB" sz="1200" dirty="0">
                          <a:effectLst/>
                        </a:rPr>
                        <a:t>National behavioural intervention targeting adults at high risk of Type 2 Diabetes.</a:t>
                      </a:r>
                      <a:endParaRPr lang="en-GB" sz="1200" dirty="0"/>
                    </a:p>
                    <a:p>
                      <a:pPr marL="0" lvl="0" indent="0">
                        <a:buNone/>
                      </a:pPr>
                      <a:r>
                        <a:rPr lang="en-GB" sz="1200" dirty="0">
                          <a:effectLst/>
                        </a:rPr>
                        <a:t>Over </a:t>
                      </a:r>
                      <a:r>
                        <a:rPr lang="en-GB" sz="1200" b="1" dirty="0">
                          <a:effectLst/>
                        </a:rPr>
                        <a:t>1 million referrals</a:t>
                      </a:r>
                      <a:r>
                        <a:rPr lang="en-GB" sz="1200" dirty="0">
                          <a:effectLst/>
                        </a:rPr>
                        <a:t> since launch.</a:t>
                      </a:r>
                      <a:endParaRPr lang="en-GB" sz="1200" dirty="0"/>
                    </a:p>
                    <a:p>
                      <a:pPr marL="0" lvl="0" indent="0">
                        <a:buNone/>
                      </a:pPr>
                      <a:r>
                        <a:rPr lang="en-GB" sz="1200" dirty="0">
                          <a:effectLst/>
                        </a:rPr>
                        <a:t>Participants achieving </a:t>
                      </a:r>
                      <a:r>
                        <a:rPr lang="en-GB" sz="1200" b="1" dirty="0">
                          <a:effectLst/>
                        </a:rPr>
                        <a:t>3–5% weight loss</a:t>
                      </a:r>
                      <a:r>
                        <a:rPr lang="en-GB" sz="1200" dirty="0">
                          <a:effectLst/>
                        </a:rPr>
                        <a:t> significantly reduce diabetes risk.</a:t>
                      </a:r>
                      <a:endParaRPr lang="en-GB" sz="1200" dirty="0"/>
                    </a:p>
                    <a:p>
                      <a:pPr marL="0" lvl="0" indent="0">
                        <a:buNone/>
                      </a:pPr>
                      <a:r>
                        <a:rPr lang="en-GB" sz="1200" dirty="0">
                          <a:effectLst/>
                        </a:rPr>
                        <a:t>Digital NDPP increased accessibility for rural and deprived communities.</a:t>
                      </a:r>
                      <a:endParaRPr lang="en-GB" sz="1200" dirty="0"/>
                    </a:p>
                    <a:p>
                      <a:pPr marL="0" lvl="0" indent="0">
                        <a:buNone/>
                      </a:pPr>
                      <a:r>
                        <a:rPr lang="en-GB" sz="1200" dirty="0">
                          <a:effectLst/>
                        </a:rPr>
                        <a:t>Demonstrated reductions in HbA1c (Glycated haemoglobin) and improved physical activity.</a:t>
                      </a:r>
                      <a:endParaRPr lang="en-GB" sz="1200" dirty="0"/>
                    </a:p>
                    <a:p>
                      <a:pPr marL="0" indent="0">
                        <a:buNone/>
                      </a:pPr>
                      <a:endParaRPr lang="en-GB" b="1" dirty="0"/>
                    </a:p>
                    <a:p>
                      <a:endParaRPr lang="en-GB" dirty="0"/>
                    </a:p>
                  </a:txBody>
                  <a:tcPr/>
                </a:tc>
                <a:extLst>
                  <a:ext uri="{0D108BD9-81ED-4DB2-BD59-A6C34878D82A}">
                    <a16:rowId xmlns:a16="http://schemas.microsoft.com/office/drawing/2014/main" val="2911179137"/>
                  </a:ext>
                </a:extLst>
              </a:tr>
            </a:tbl>
          </a:graphicData>
        </a:graphic>
      </p:graphicFrame>
      <p:graphicFrame>
        <p:nvGraphicFramePr>
          <p:cNvPr id="16" name="Table 15">
            <a:extLst>
              <a:ext uri="{FF2B5EF4-FFF2-40B4-BE49-F238E27FC236}">
                <a16:creationId xmlns:a16="http://schemas.microsoft.com/office/drawing/2014/main" id="{909253B6-FD61-E843-2DD8-BF7BF228464A}"/>
              </a:ext>
            </a:extLst>
          </p:cNvPr>
          <p:cNvGraphicFramePr>
            <a:graphicFrameLocks noGrp="1"/>
          </p:cNvGraphicFramePr>
          <p:nvPr>
            <p:extLst>
              <p:ext uri="{D42A27DB-BD31-4B8C-83A1-F6EECF244321}">
                <p14:modId xmlns:p14="http://schemas.microsoft.com/office/powerpoint/2010/main" val="404110933"/>
              </p:ext>
            </p:extLst>
          </p:nvPr>
        </p:nvGraphicFramePr>
        <p:xfrm>
          <a:off x="4480729" y="958041"/>
          <a:ext cx="3516537" cy="3108960"/>
        </p:xfrm>
        <a:graphic>
          <a:graphicData uri="http://schemas.openxmlformats.org/drawingml/2006/table">
            <a:tbl>
              <a:tblPr firstRow="1" bandRow="1">
                <a:tableStyleId>{5C22544A-7EE6-4342-B048-85BDC9FD1C3A}</a:tableStyleId>
              </a:tblPr>
              <a:tblGrid>
                <a:gridCol w="3516537">
                  <a:extLst>
                    <a:ext uri="{9D8B030D-6E8A-4147-A177-3AD203B41FA5}">
                      <a16:colId xmlns:a16="http://schemas.microsoft.com/office/drawing/2014/main" val="3708280665"/>
                    </a:ext>
                  </a:extLst>
                </a:gridCol>
              </a:tblGrid>
              <a:tr h="2302657">
                <a:tc>
                  <a:txBody>
                    <a:bodyPr/>
                    <a:lstStyle/>
                    <a:p>
                      <a:pPr marL="0" indent="0">
                        <a:buNone/>
                      </a:pPr>
                      <a:endParaRPr lang="en-GB" sz="1200" b="1" dirty="0"/>
                    </a:p>
                    <a:p>
                      <a:pPr marL="0" indent="0">
                        <a:buNone/>
                      </a:pPr>
                      <a:r>
                        <a:rPr lang="en-GB" sz="1200" b="1" dirty="0"/>
                        <a:t>Case Study 2: Leicester Diabetes Centre (LDC)</a:t>
                      </a:r>
                    </a:p>
                    <a:p>
                      <a:pPr marL="0" lvl="0" indent="0">
                        <a:buNone/>
                      </a:pPr>
                      <a:r>
                        <a:rPr lang="en-GB" sz="1200" dirty="0">
                          <a:effectLst/>
                        </a:rPr>
                        <a:t>Europe’s largest diabetes research and education centre.</a:t>
                      </a:r>
                      <a:endParaRPr lang="en-GB" sz="1200" dirty="0"/>
                    </a:p>
                    <a:p>
                      <a:pPr marL="0" lvl="0" indent="0">
                        <a:buNone/>
                      </a:pPr>
                      <a:r>
                        <a:rPr lang="en-GB" sz="1200" dirty="0">
                          <a:effectLst/>
                        </a:rPr>
                        <a:t>Provides culturally tailored diabetes education for South Asian communities (2–3x higher risk).</a:t>
                      </a:r>
                      <a:endParaRPr lang="en-GB" sz="1200" dirty="0"/>
                    </a:p>
                    <a:p>
                      <a:pPr marL="0" lvl="0" indent="0">
                        <a:buNone/>
                      </a:pPr>
                      <a:r>
                        <a:rPr lang="en-GB" sz="1200" dirty="0">
                          <a:effectLst/>
                        </a:rPr>
                        <a:t>Multidisciplinary teams: endocrinologists, dietitians, psychologists.</a:t>
                      </a:r>
                      <a:endParaRPr lang="en-GB" sz="1200" dirty="0"/>
                    </a:p>
                    <a:p>
                      <a:pPr marL="0" lvl="0" indent="0">
                        <a:buNone/>
                      </a:pPr>
                      <a:r>
                        <a:rPr lang="en-GB" sz="1200" dirty="0">
                          <a:effectLst/>
                        </a:rPr>
                        <a:t>Improved glycaemic control and patient self‑management.</a:t>
                      </a:r>
                      <a:endParaRPr lang="en-GB" sz="1200" dirty="0"/>
                    </a:p>
                    <a:p>
                      <a:pPr marL="0" lvl="0" indent="0">
                        <a:buNone/>
                      </a:pPr>
                      <a:r>
                        <a:rPr lang="en-GB" sz="1200" dirty="0">
                          <a:effectLst/>
                        </a:rPr>
                        <a:t>Strong example of holistic, person‑centred diabetes care.</a:t>
                      </a:r>
                      <a:endParaRPr lang="en-GB" sz="1200" dirty="0"/>
                    </a:p>
                    <a:p>
                      <a:pPr marL="0" indent="0">
                        <a:buNone/>
                      </a:pPr>
                      <a:endParaRPr lang="en-GB" b="1" dirty="0"/>
                    </a:p>
                    <a:p>
                      <a:pPr marL="0" indent="0">
                        <a:buNone/>
                      </a:pPr>
                      <a:endParaRPr lang="en-GB" b="1" dirty="0"/>
                    </a:p>
                    <a:p>
                      <a:endParaRPr lang="en-GB" dirty="0"/>
                    </a:p>
                  </a:txBody>
                  <a:tcPr/>
                </a:tc>
                <a:extLst>
                  <a:ext uri="{0D108BD9-81ED-4DB2-BD59-A6C34878D82A}">
                    <a16:rowId xmlns:a16="http://schemas.microsoft.com/office/drawing/2014/main" val="2911179137"/>
                  </a:ext>
                </a:extLst>
              </a:tr>
            </a:tbl>
          </a:graphicData>
        </a:graphic>
      </p:graphicFrame>
      <p:graphicFrame>
        <p:nvGraphicFramePr>
          <p:cNvPr id="17" name="Table 16">
            <a:extLst>
              <a:ext uri="{FF2B5EF4-FFF2-40B4-BE49-F238E27FC236}">
                <a16:creationId xmlns:a16="http://schemas.microsoft.com/office/drawing/2014/main" id="{8CF1543E-97D5-8411-2542-41205B8FC9FA}"/>
              </a:ext>
            </a:extLst>
          </p:cNvPr>
          <p:cNvGraphicFramePr>
            <a:graphicFrameLocks noGrp="1"/>
          </p:cNvGraphicFramePr>
          <p:nvPr>
            <p:extLst>
              <p:ext uri="{D42A27DB-BD31-4B8C-83A1-F6EECF244321}">
                <p14:modId xmlns:p14="http://schemas.microsoft.com/office/powerpoint/2010/main" val="4086685989"/>
              </p:ext>
            </p:extLst>
          </p:nvPr>
        </p:nvGraphicFramePr>
        <p:xfrm>
          <a:off x="8337926" y="958041"/>
          <a:ext cx="3522382" cy="2560320"/>
        </p:xfrm>
        <a:graphic>
          <a:graphicData uri="http://schemas.openxmlformats.org/drawingml/2006/table">
            <a:tbl>
              <a:tblPr firstRow="1" bandRow="1">
                <a:tableStyleId>{5C22544A-7EE6-4342-B048-85BDC9FD1C3A}</a:tableStyleId>
              </a:tblPr>
              <a:tblGrid>
                <a:gridCol w="3522382">
                  <a:extLst>
                    <a:ext uri="{9D8B030D-6E8A-4147-A177-3AD203B41FA5}">
                      <a16:colId xmlns:a16="http://schemas.microsoft.com/office/drawing/2014/main" val="3708280665"/>
                    </a:ext>
                  </a:extLst>
                </a:gridCol>
              </a:tblGrid>
              <a:tr h="2077321">
                <a:tc>
                  <a:txBody>
                    <a:bodyPr/>
                    <a:lstStyle/>
                    <a:p>
                      <a:pPr marL="0" indent="0">
                        <a:buNone/>
                      </a:pPr>
                      <a:r>
                        <a:rPr lang="en-GB" sz="1200" b="1" dirty="0"/>
                        <a:t>Case Study 3: NHS Virtual Wards for Diabetes</a:t>
                      </a:r>
                    </a:p>
                    <a:p>
                      <a:pPr marL="0" lvl="0" indent="0">
                        <a:buNone/>
                      </a:pPr>
                      <a:r>
                        <a:rPr lang="en-GB" sz="1200" dirty="0">
                          <a:effectLst/>
                        </a:rPr>
                        <a:t>Remote monitoring for diabetes patients with comorbidities.</a:t>
                      </a:r>
                      <a:endParaRPr lang="en-GB" sz="1200" dirty="0"/>
                    </a:p>
                    <a:p>
                      <a:pPr marL="0" lvl="0" indent="0">
                        <a:buNone/>
                      </a:pPr>
                      <a:r>
                        <a:rPr lang="en-GB" sz="1200" dirty="0">
                          <a:effectLst/>
                        </a:rPr>
                        <a:t>Uses digital glucose monitoring and teleconsultations.</a:t>
                      </a:r>
                      <a:endParaRPr lang="en-GB" sz="1200" dirty="0"/>
                    </a:p>
                    <a:p>
                      <a:pPr marL="0" lvl="0" indent="0">
                        <a:buNone/>
                      </a:pPr>
                      <a:r>
                        <a:rPr lang="en-GB" sz="1200" dirty="0">
                          <a:effectLst/>
                        </a:rPr>
                        <a:t>Reduces hospital admissions and improves early detection of complications.</a:t>
                      </a:r>
                      <a:endParaRPr lang="en-GB" sz="1200" dirty="0"/>
                    </a:p>
                    <a:p>
                      <a:pPr marL="0" lvl="0" indent="0">
                        <a:buNone/>
                      </a:pPr>
                      <a:r>
                        <a:rPr lang="en-GB" sz="1200" dirty="0">
                          <a:effectLst/>
                        </a:rPr>
                        <a:t>Supports ageing populations and those with mobility barriers.</a:t>
                      </a:r>
                      <a:endParaRPr lang="en-GB" sz="1200" dirty="0"/>
                    </a:p>
                    <a:p>
                      <a:pPr marL="0" indent="0">
                        <a:buNone/>
                      </a:pPr>
                      <a:endParaRPr lang="en-GB" dirty="0">
                        <a:effectLst/>
                      </a:endParaRPr>
                    </a:p>
                    <a:p>
                      <a:pPr marL="0" indent="0">
                        <a:buNone/>
                      </a:pPr>
                      <a:endParaRPr lang="en-GB" b="1" dirty="0"/>
                    </a:p>
                    <a:p>
                      <a:endParaRPr lang="en-GB" dirty="0"/>
                    </a:p>
                  </a:txBody>
                  <a:tcPr/>
                </a:tc>
                <a:extLst>
                  <a:ext uri="{0D108BD9-81ED-4DB2-BD59-A6C34878D82A}">
                    <a16:rowId xmlns:a16="http://schemas.microsoft.com/office/drawing/2014/main" val="2911179137"/>
                  </a:ext>
                </a:extLst>
              </a:tr>
            </a:tbl>
          </a:graphicData>
        </a:graphic>
      </p:graphicFrame>
      <p:sp>
        <p:nvSpPr>
          <p:cNvPr id="18" name="TextBox 17">
            <a:extLst>
              <a:ext uri="{FF2B5EF4-FFF2-40B4-BE49-F238E27FC236}">
                <a16:creationId xmlns:a16="http://schemas.microsoft.com/office/drawing/2014/main" id="{C7F27DE0-DA34-99D2-065F-63E943237D78}"/>
              </a:ext>
            </a:extLst>
          </p:cNvPr>
          <p:cNvSpPr txBox="1"/>
          <p:nvPr/>
        </p:nvSpPr>
        <p:spPr>
          <a:xfrm>
            <a:off x="608764" y="4403977"/>
            <a:ext cx="11583236" cy="923330"/>
          </a:xfrm>
          <a:prstGeom prst="rect">
            <a:avLst/>
          </a:prstGeom>
          <a:noFill/>
        </p:spPr>
        <p:txBody>
          <a:bodyPr wrap="none" rtlCol="0">
            <a:spAutoFit/>
          </a:bodyPr>
          <a:lstStyle/>
          <a:p>
            <a:r>
              <a:rPr lang="en-GB" dirty="0">
                <a:effectLst/>
              </a:rPr>
              <a:t>“These diabetes case studies demonstrate how integrated care models improve patient outcomes, reduce hospital </a:t>
            </a:r>
          </a:p>
          <a:p>
            <a:r>
              <a:rPr lang="en-GB" dirty="0">
                <a:effectLst/>
              </a:rPr>
              <a:t>admissions, and support holistic wellbeing. NDPP shows how prevention works at scale. Leicester Diabetes Centre</a:t>
            </a:r>
          </a:p>
          <a:p>
            <a:r>
              <a:rPr lang="en-GB" dirty="0">
                <a:effectLst/>
              </a:rPr>
              <a:t> highlights culturally tailored care. Virtual wards show how digital innovation enhances diabetes management.”</a:t>
            </a:r>
            <a:endParaRPr lang="en-GB" dirty="0"/>
          </a:p>
        </p:txBody>
      </p:sp>
    </p:spTree>
    <p:extLst>
      <p:ext uri="{BB962C8B-B14F-4D97-AF65-F5344CB8AC3E}">
        <p14:creationId xmlns:p14="http://schemas.microsoft.com/office/powerpoint/2010/main" val="3737193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5AFD54-AF4E-1D89-E660-5086A1A2A634}"/>
              </a:ext>
            </a:extLst>
          </p:cNvPr>
          <p:cNvSpPr>
            <a:spLocks noGrp="1"/>
          </p:cNvSpPr>
          <p:nvPr>
            <p:ph idx="1"/>
          </p:nvPr>
        </p:nvSpPr>
        <p:spPr>
          <a:xfrm>
            <a:off x="4037826" y="649480"/>
            <a:ext cx="3739489" cy="5546047"/>
          </a:xfrm>
        </p:spPr>
        <p:txBody>
          <a:bodyPr anchor="ctr">
            <a:normAutofit fontScale="70000" lnSpcReduction="20000"/>
          </a:bodyPr>
          <a:lstStyle/>
          <a:p>
            <a:pPr marL="0" indent="0">
              <a:buNone/>
            </a:pPr>
            <a:r>
              <a:rPr lang="en-GB" sz="1100" b="1" dirty="0"/>
              <a:t>Health Belief Model (HBM) Applied to NDPP</a:t>
            </a:r>
            <a:endParaRPr lang="en-GB" sz="1100" dirty="0"/>
          </a:p>
          <a:p>
            <a:r>
              <a:rPr lang="en-GB" sz="1100" b="1" dirty="0">
                <a:effectLst/>
              </a:rPr>
              <a:t>Health Belief Model (HBM) – NDPP</a:t>
            </a:r>
            <a:endParaRPr lang="en-GB" sz="1100" dirty="0"/>
          </a:p>
          <a:p>
            <a:pPr lvl="0"/>
            <a:r>
              <a:rPr lang="en-GB" sz="1100" dirty="0">
                <a:effectLst/>
              </a:rPr>
              <a:t>Susceptibility: GP referral + HbA1c</a:t>
            </a:r>
            <a:endParaRPr lang="en-GB" sz="1100" dirty="0"/>
          </a:p>
          <a:p>
            <a:pPr lvl="0"/>
            <a:r>
              <a:rPr lang="en-GB" sz="1100" dirty="0">
                <a:effectLst/>
              </a:rPr>
              <a:t>Severity: Complications explained</a:t>
            </a:r>
            <a:endParaRPr lang="en-GB" sz="1100" dirty="0"/>
          </a:p>
          <a:p>
            <a:pPr lvl="0"/>
            <a:r>
              <a:rPr lang="en-GB" sz="1100" dirty="0">
                <a:effectLst/>
              </a:rPr>
              <a:t>Benefits: Weight loss ↓ risk</a:t>
            </a:r>
            <a:endParaRPr lang="en-GB" sz="1100" dirty="0"/>
          </a:p>
          <a:p>
            <a:pPr lvl="0"/>
            <a:r>
              <a:rPr lang="en-GB" sz="1100" dirty="0">
                <a:effectLst/>
              </a:rPr>
              <a:t>Self‑efficacy: Coaching + groups</a:t>
            </a:r>
            <a:endParaRPr lang="en-GB" sz="1100" dirty="0"/>
          </a:p>
          <a:p>
            <a:pPr lvl="0"/>
            <a:r>
              <a:rPr lang="en-GB" sz="1100" dirty="0">
                <a:effectLst/>
              </a:rPr>
              <a:t>Cues to action: Reminders + GP support</a:t>
            </a:r>
            <a:endParaRPr lang="en-GB" sz="1100" dirty="0"/>
          </a:p>
          <a:p>
            <a:pPr lvl="0"/>
            <a:r>
              <a:rPr lang="en-GB" sz="1100" dirty="0">
                <a:effectLst/>
              </a:rPr>
              <a:t>NDPP successes &amp; challenges</a:t>
            </a:r>
            <a:endParaRPr lang="en-GB" sz="1100" dirty="0"/>
          </a:p>
          <a:p>
            <a:pPr lvl="0"/>
            <a:r>
              <a:rPr lang="en-GB" sz="1100" dirty="0">
                <a:effectLst/>
              </a:rPr>
              <a:t>Evidence: qualitative + quantitative</a:t>
            </a:r>
            <a:endParaRPr lang="en-GB" sz="1100" dirty="0"/>
          </a:p>
          <a:p>
            <a:pPr lvl="0"/>
            <a:endParaRPr lang="en-GB" sz="1100" dirty="0"/>
          </a:p>
          <a:p>
            <a:pPr marL="0" indent="0">
              <a:buNone/>
            </a:pPr>
            <a:r>
              <a:rPr lang="en-GB" sz="1100" dirty="0">
                <a:effectLst/>
              </a:rPr>
              <a:t>“The Health Belief Model (HBM) explains why individuals engage in preventive behaviours. The NHS Diabetes Prevention Programme (NDPP) incorporates all HBM constructs in its planning and delivery.</a:t>
            </a:r>
            <a:endParaRPr lang="en-GB" sz="1100" dirty="0"/>
          </a:p>
          <a:p>
            <a:pPr marL="0" indent="0">
              <a:buNone/>
            </a:pPr>
            <a:r>
              <a:rPr lang="en-GB" sz="1100" b="1" dirty="0">
                <a:effectLst/>
              </a:rPr>
              <a:t>Perceived susceptibility</a:t>
            </a:r>
            <a:r>
              <a:rPr lang="en-GB" sz="1100" dirty="0">
                <a:effectLst/>
              </a:rPr>
              <a:t> is increased through GP referrals, risk letters, and HbA1c results. NDPP participants typically have higher BMI and HbA1c at baseline, showing accurate targeting of high‑risk groups.</a:t>
            </a:r>
            <a:endParaRPr lang="en-GB" sz="1100" dirty="0"/>
          </a:p>
          <a:p>
            <a:pPr marL="0" indent="0">
              <a:buNone/>
            </a:pPr>
            <a:r>
              <a:rPr lang="en-GB" sz="1100" b="1" dirty="0">
                <a:effectLst/>
              </a:rPr>
              <a:t>Perceived severity</a:t>
            </a:r>
            <a:r>
              <a:rPr lang="en-GB" sz="1100" dirty="0">
                <a:effectLst/>
              </a:rPr>
              <a:t> is reinforced through education about complications such as blindness, kidney failure, amputations, and cardiovascular disease. Qualitative feedback shows that learning about complications increases motivation.</a:t>
            </a:r>
            <a:endParaRPr lang="en-GB" sz="1100" dirty="0"/>
          </a:p>
          <a:p>
            <a:pPr marL="0" indent="0">
              <a:buNone/>
            </a:pPr>
            <a:r>
              <a:rPr lang="en-GB" sz="1100" b="1" dirty="0">
                <a:effectLst/>
              </a:rPr>
              <a:t>Perceived benefits</a:t>
            </a:r>
            <a:r>
              <a:rPr lang="en-GB" sz="1100" dirty="0">
                <a:effectLst/>
              </a:rPr>
              <a:t> are clearly communicated: losing 5–7% of body weight reduces diabetes risk by up to 58%. NDPP data shows meaningful weight loss and reduced progression to Type 2 Diabetes compared with non‑participants.</a:t>
            </a:r>
            <a:endParaRPr lang="en-GB" sz="1100" dirty="0"/>
          </a:p>
          <a:p>
            <a:pPr marL="0" indent="0">
              <a:buNone/>
            </a:pPr>
            <a:r>
              <a:rPr lang="en-GB" sz="1100" b="1" dirty="0">
                <a:effectLst/>
              </a:rPr>
              <a:t>Self‑efficacy</a:t>
            </a:r>
            <a:r>
              <a:rPr lang="en-GB" sz="1100" dirty="0">
                <a:effectLst/>
              </a:rPr>
              <a:t> is strengthened through coaching, group sessions, goal‑setting, and digital tools. Participants report improved confidence and ability to sustain lifestyle changes.</a:t>
            </a:r>
            <a:endParaRPr lang="en-GB" sz="1100" dirty="0"/>
          </a:p>
          <a:p>
            <a:pPr marL="0" indent="0">
              <a:buNone/>
            </a:pPr>
            <a:r>
              <a:rPr lang="en-GB" sz="1100" b="1" dirty="0">
                <a:effectLst/>
              </a:rPr>
              <a:t>Cues to action</a:t>
            </a:r>
            <a:r>
              <a:rPr lang="en-GB" sz="1100" dirty="0">
                <a:effectLst/>
              </a:rPr>
              <a:t> include digital reminders, GP encouragement, follow‑up calls, and community outreach. These triggers significantly increase enrolment.</a:t>
            </a:r>
            <a:endParaRPr lang="en-GB" sz="1100" dirty="0"/>
          </a:p>
          <a:p>
            <a:pPr marL="0" indent="0">
              <a:buNone/>
            </a:pPr>
            <a:r>
              <a:rPr lang="en-GB" sz="1100" b="1" dirty="0">
                <a:effectLst/>
              </a:rPr>
              <a:t>NDPP successes</a:t>
            </a:r>
            <a:r>
              <a:rPr lang="en-GB" sz="1100" dirty="0">
                <a:effectLst/>
              </a:rPr>
              <a:t> include reduced progression to diabetes, clinically meaningful weight loss, and large national reach. </a:t>
            </a:r>
            <a:r>
              <a:rPr lang="en-GB" sz="1100" b="1" dirty="0">
                <a:effectLst/>
              </a:rPr>
              <a:t>Challenges</a:t>
            </a:r>
            <a:r>
              <a:rPr lang="en-GB" sz="1100" dirty="0">
                <a:effectLst/>
              </a:rPr>
              <a:t> include low population reach, high attrition, digital exclusion, and persistent inequalities.</a:t>
            </a:r>
            <a:endParaRPr lang="en-GB" sz="1100" dirty="0"/>
          </a:p>
          <a:p>
            <a:pPr marL="0" indent="0">
              <a:buNone/>
            </a:pPr>
            <a:r>
              <a:rPr lang="en-GB" sz="1100" dirty="0">
                <a:effectLst/>
              </a:rPr>
              <a:t>Overall, NDPP demonstrates how psychological factors strongly influence behaviour change. The programme uses HBM principles effectively, supporting </a:t>
            </a:r>
            <a:r>
              <a:rPr lang="en-GB" sz="1100" b="1" dirty="0">
                <a:effectLst/>
              </a:rPr>
              <a:t>SDG 3</a:t>
            </a:r>
            <a:r>
              <a:rPr lang="en-GB" sz="1100" dirty="0">
                <a:effectLst/>
              </a:rPr>
              <a:t> by improving prevention uptake and reducing premature mortality from non‑communicable diseases.”</a:t>
            </a:r>
            <a:endParaRPr lang="en-GB" sz="1100" dirty="0"/>
          </a:p>
          <a:p>
            <a:endParaRPr lang="en-GB" sz="1100" dirty="0"/>
          </a:p>
        </p:txBody>
      </p:sp>
      <p:pic>
        <p:nvPicPr>
          <p:cNvPr id="5" name="Picture 4">
            <a:extLst>
              <a:ext uri="{FF2B5EF4-FFF2-40B4-BE49-F238E27FC236}">
                <a16:creationId xmlns:a16="http://schemas.microsoft.com/office/drawing/2014/main" id="{15017EA2-18FF-5F17-C9DC-43792D081EAD}"/>
              </a:ext>
            </a:extLst>
          </p:cNvPr>
          <p:cNvPicPr>
            <a:picLocks noChangeAspect="1"/>
          </p:cNvPicPr>
          <p:nvPr/>
        </p:nvPicPr>
        <p:blipFill>
          <a:blip r:embed="rId2"/>
          <a:stretch>
            <a:fillRect/>
          </a:stretch>
        </p:blipFill>
        <p:spPr>
          <a:xfrm>
            <a:off x="7605048" y="1065128"/>
            <a:ext cx="4833661" cy="3625246"/>
          </a:xfrm>
          <a:prstGeom prst="rect">
            <a:avLst/>
          </a:prstGeom>
        </p:spPr>
      </p:pic>
    </p:spTree>
    <p:extLst>
      <p:ext uri="{BB962C8B-B14F-4D97-AF65-F5344CB8AC3E}">
        <p14:creationId xmlns:p14="http://schemas.microsoft.com/office/powerpoint/2010/main" val="917732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4" name="Arc 53">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5">
            <a:extLst>
              <a:ext uri="{FF2B5EF4-FFF2-40B4-BE49-F238E27FC236}">
                <a16:creationId xmlns:a16="http://schemas.microsoft.com/office/drawing/2014/main" id="{A7C61A09-0B8F-21E7-A21D-D4F820BE50EF}"/>
              </a:ext>
            </a:extLst>
          </p:cNvPr>
          <p:cNvSpPr>
            <a:spLocks noGrp="1"/>
          </p:cNvSpPr>
          <p:nvPr>
            <p:ph idx="1"/>
          </p:nvPr>
        </p:nvSpPr>
        <p:spPr>
          <a:xfrm>
            <a:off x="488576" y="642284"/>
            <a:ext cx="5393361" cy="4351338"/>
          </a:xfrm>
        </p:spPr>
        <p:txBody>
          <a:bodyPr>
            <a:normAutofit/>
          </a:bodyPr>
          <a:lstStyle/>
          <a:p>
            <a:pPr marL="0" indent="0">
              <a:buNone/>
            </a:pPr>
            <a:r>
              <a:rPr lang="en-GB" sz="1200" b="1" dirty="0"/>
              <a:t> Public Health Initiatives</a:t>
            </a:r>
            <a:endParaRPr lang="en-GB" sz="1200" dirty="0"/>
          </a:p>
          <a:p>
            <a:pPr marL="0" indent="0">
              <a:buNone/>
            </a:pPr>
            <a:r>
              <a:rPr lang="en-GB" sz="1200" dirty="0"/>
              <a:t>Evidence Table</a:t>
            </a:r>
          </a:p>
          <a:p>
            <a:pPr marL="0" indent="0">
              <a:buNone/>
            </a:pPr>
            <a:endParaRPr lang="en-GB" dirty="0"/>
          </a:p>
        </p:txBody>
      </p:sp>
      <p:sp>
        <p:nvSpPr>
          <p:cNvPr id="56" name="Oval 5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0" name="Table 9">
            <a:extLst>
              <a:ext uri="{FF2B5EF4-FFF2-40B4-BE49-F238E27FC236}">
                <a16:creationId xmlns:a16="http://schemas.microsoft.com/office/drawing/2014/main" id="{1E0612FF-C60E-9B5A-8F03-D1F568B84559}"/>
              </a:ext>
            </a:extLst>
          </p:cNvPr>
          <p:cNvGraphicFramePr>
            <a:graphicFrameLocks noGrp="1"/>
          </p:cNvGraphicFramePr>
          <p:nvPr>
            <p:extLst>
              <p:ext uri="{D42A27DB-BD31-4B8C-83A1-F6EECF244321}">
                <p14:modId xmlns:p14="http://schemas.microsoft.com/office/powerpoint/2010/main" val="3257507238"/>
              </p:ext>
            </p:extLst>
          </p:nvPr>
        </p:nvGraphicFramePr>
        <p:xfrm>
          <a:off x="296878" y="1306071"/>
          <a:ext cx="7981304" cy="2352328"/>
        </p:xfrm>
        <a:graphic>
          <a:graphicData uri="http://schemas.openxmlformats.org/drawingml/2006/table">
            <a:tbl>
              <a:tblPr>
                <a:solidFill>
                  <a:schemeClr val="accent1">
                    <a:lumMod val="20000"/>
                    <a:lumOff val="80000"/>
                  </a:schemeClr>
                </a:solidFill>
                <a:tableStyleId>{8EC20E35-A176-4012-BC5E-935CFFF8708E}</a:tableStyleId>
              </a:tblPr>
              <a:tblGrid>
                <a:gridCol w="1631116">
                  <a:extLst>
                    <a:ext uri="{9D8B030D-6E8A-4147-A177-3AD203B41FA5}">
                      <a16:colId xmlns:a16="http://schemas.microsoft.com/office/drawing/2014/main" val="598959246"/>
                    </a:ext>
                  </a:extLst>
                </a:gridCol>
                <a:gridCol w="2351984">
                  <a:extLst>
                    <a:ext uri="{9D8B030D-6E8A-4147-A177-3AD203B41FA5}">
                      <a16:colId xmlns:a16="http://schemas.microsoft.com/office/drawing/2014/main" val="282053724"/>
                    </a:ext>
                  </a:extLst>
                </a:gridCol>
                <a:gridCol w="2073249">
                  <a:extLst>
                    <a:ext uri="{9D8B030D-6E8A-4147-A177-3AD203B41FA5}">
                      <a16:colId xmlns:a16="http://schemas.microsoft.com/office/drawing/2014/main" val="2294725227"/>
                    </a:ext>
                  </a:extLst>
                </a:gridCol>
                <a:gridCol w="1924955">
                  <a:extLst>
                    <a:ext uri="{9D8B030D-6E8A-4147-A177-3AD203B41FA5}">
                      <a16:colId xmlns:a16="http://schemas.microsoft.com/office/drawing/2014/main" val="741413137"/>
                    </a:ext>
                  </a:extLst>
                </a:gridCol>
              </a:tblGrid>
              <a:tr h="180421">
                <a:tc>
                  <a:txBody>
                    <a:bodyPr/>
                    <a:lstStyle/>
                    <a:p>
                      <a:pPr>
                        <a:buNone/>
                      </a:pPr>
                      <a:r>
                        <a:rPr lang="en-GB" sz="700" cap="none" spc="0">
                          <a:solidFill>
                            <a:schemeClr val="tx1"/>
                          </a:solidFill>
                        </a:rPr>
                        <a:t>Initiative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Quantitative Evidence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Qualitative Evidence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Impact</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59371501"/>
                  </a:ext>
                </a:extLst>
              </a:tr>
              <a:tr h="515088">
                <a:tc>
                  <a:txBody>
                    <a:bodyPr/>
                    <a:lstStyle/>
                    <a:p>
                      <a:pPr>
                        <a:buNone/>
                      </a:pPr>
                      <a:r>
                        <a:rPr lang="en-GB" sz="700" cap="none" spc="0" dirty="0">
                          <a:solidFill>
                            <a:schemeClr val="tx1"/>
                          </a:solidFill>
                        </a:rPr>
                        <a:t>Change4Life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Reached 4+ million families; measurable reductions in sugary drink intake (PHE, 2020)</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Parents report improved awareness; campaign seen as “easy to follow”</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Reduces obesity risk; supports early diabetes prevention</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85542380"/>
                  </a:ext>
                </a:extLst>
              </a:tr>
              <a:tr h="515088">
                <a:tc>
                  <a:txBody>
                    <a:bodyPr/>
                    <a:lstStyle/>
                    <a:p>
                      <a:pPr>
                        <a:buNone/>
                      </a:pPr>
                      <a:r>
                        <a:rPr lang="en-GB" sz="700" cap="none" spc="0">
                          <a:solidFill>
                            <a:schemeClr val="tx1"/>
                          </a:solidFill>
                        </a:rPr>
                        <a:t>MECC</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1+ million MECC conversations delivered annually (NHS England, 2019)</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Staff find MECC “simple” and “effective”; patients feel motivated</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Encourages sustainable behaviour change; increases referrals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78366813"/>
                  </a:ext>
                </a:extLst>
              </a:tr>
              <a:tr h="626643">
                <a:tc>
                  <a:txBody>
                    <a:bodyPr/>
                    <a:lstStyle/>
                    <a:p>
                      <a:pPr>
                        <a:buNone/>
                      </a:pPr>
                      <a:r>
                        <a:rPr lang="en-GB" sz="700" cap="none" spc="0">
                          <a:solidFill>
                            <a:schemeClr val="tx1"/>
                          </a:solidFill>
                        </a:rPr>
                        <a:t>Screening Programmes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NHS Health Checks identify 1 in 10 adults as high‑risk; 850,000 undiagnosed cases detected (Diabetes UK, 2024)</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Participants describe screening as a “wake‑up call”</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Enables early intervention; prevents progression to Type 2 Diabetes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75551653"/>
                  </a:ext>
                </a:extLst>
              </a:tr>
              <a:tr h="515088">
                <a:tc>
                  <a:txBody>
                    <a:bodyPr/>
                    <a:lstStyle/>
                    <a:p>
                      <a:pPr>
                        <a:buNone/>
                      </a:pPr>
                      <a:r>
                        <a:rPr lang="en-GB" sz="700" cap="none" spc="0" dirty="0">
                          <a:solidFill>
                            <a:schemeClr val="tx1"/>
                          </a:solidFill>
                        </a:rPr>
                        <a:t>Community Health Initiatives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Attendance improves 30–40% in culturally tailored programmes (PHE, 2023)</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Participants feel “understood” and “represented”; trust increases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Reduces inequalities; improves engagement in high‑risk groups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12801546"/>
                  </a:ext>
                </a:extLst>
              </a:tr>
            </a:tbl>
          </a:graphicData>
        </a:graphic>
      </p:graphicFrame>
      <p:sp>
        <p:nvSpPr>
          <p:cNvPr id="18" name="TextBox 17">
            <a:extLst>
              <a:ext uri="{FF2B5EF4-FFF2-40B4-BE49-F238E27FC236}">
                <a16:creationId xmlns:a16="http://schemas.microsoft.com/office/drawing/2014/main" id="{ACC528CF-EFFE-A14E-692E-5F344A8EE7E5}"/>
              </a:ext>
            </a:extLst>
          </p:cNvPr>
          <p:cNvSpPr txBox="1"/>
          <p:nvPr/>
        </p:nvSpPr>
        <p:spPr>
          <a:xfrm>
            <a:off x="586645" y="4003549"/>
            <a:ext cx="7401770" cy="1477328"/>
          </a:xfrm>
          <a:prstGeom prst="rect">
            <a:avLst/>
          </a:prstGeom>
          <a:noFill/>
        </p:spPr>
        <p:txBody>
          <a:bodyPr wrap="none" rtlCol="0">
            <a:spAutoFit/>
          </a:bodyPr>
          <a:lstStyle/>
          <a:p>
            <a:r>
              <a:rPr lang="en-GB" sz="1200" dirty="0">
                <a:effectLst/>
                <a:latin typeface="Aptos" panose="020B0004020202020204" pitchFamily="34" charset="0"/>
              </a:rPr>
              <a:t>“Public health initiatives are essential for diabetes prevention and strongly support SDG 3. </a:t>
            </a:r>
          </a:p>
          <a:p>
            <a:r>
              <a:rPr lang="en-GB" sz="1200" dirty="0">
                <a:effectLst/>
                <a:latin typeface="Aptos" panose="020B0004020202020204" pitchFamily="34" charset="0"/>
              </a:rPr>
              <a:t>Change4Life improves family diet and physical activity. MECC increases lifestyle advice in routine care. </a:t>
            </a:r>
          </a:p>
          <a:p>
            <a:r>
              <a:rPr lang="en-GB" sz="1200" dirty="0">
                <a:effectLst/>
                <a:latin typeface="Aptos" panose="020B0004020202020204" pitchFamily="34" charset="0"/>
              </a:rPr>
              <a:t>Screening programmes identify high‑risk individuals early. Community health initiatives improve engagement </a:t>
            </a:r>
          </a:p>
          <a:p>
            <a:r>
              <a:rPr lang="en-GB" sz="1200" dirty="0">
                <a:effectLst/>
                <a:latin typeface="Aptos" panose="020B0004020202020204" pitchFamily="34" charset="0"/>
              </a:rPr>
              <a:t>among ethnic minority groups. Quantitative evidence shows measurable improvements in behaviour and risk </a:t>
            </a:r>
          </a:p>
          <a:p>
            <a:r>
              <a:rPr lang="en-GB" sz="1200" dirty="0">
                <a:effectLst/>
                <a:latin typeface="Aptos" panose="020B0004020202020204" pitchFamily="34" charset="0"/>
              </a:rPr>
              <a:t>detection, while qualitative evidence highlights increased motivation, trust, and awareness. Together, </a:t>
            </a:r>
          </a:p>
          <a:p>
            <a:r>
              <a:rPr lang="en-GB" sz="1200" dirty="0">
                <a:effectLst/>
                <a:latin typeface="Aptos" panose="020B0004020202020204" pitchFamily="34" charset="0"/>
              </a:rPr>
              <a:t>these initiatives reduce risk behaviours, improve wellbeing, and strengthen sustainable prevention.”</a:t>
            </a:r>
            <a:endParaRPr lang="en-GB" sz="1200" dirty="0">
              <a:latin typeface="Aptos" panose="020B0004020202020204" pitchFamily="34" charset="0"/>
            </a:endParaRPr>
          </a:p>
          <a:p>
            <a:endParaRPr lang="en-GB" dirty="0"/>
          </a:p>
        </p:txBody>
      </p:sp>
    </p:spTree>
    <p:extLst>
      <p:ext uri="{BB962C8B-B14F-4D97-AF65-F5344CB8AC3E}">
        <p14:creationId xmlns:p14="http://schemas.microsoft.com/office/powerpoint/2010/main" val="264293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Arc 29">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36" name="Content Placeholder 2">
            <a:extLst>
              <a:ext uri="{FF2B5EF4-FFF2-40B4-BE49-F238E27FC236}">
                <a16:creationId xmlns:a16="http://schemas.microsoft.com/office/drawing/2014/main" id="{B2E4CBC1-C2DB-B09B-D41A-C2B3D8E2F959}"/>
              </a:ext>
            </a:extLst>
          </p:cNvPr>
          <p:cNvGraphicFramePr>
            <a:graphicFrameLocks noGrp="1"/>
          </p:cNvGraphicFramePr>
          <p:nvPr>
            <p:ph idx="1"/>
            <p:extLst>
              <p:ext uri="{D42A27DB-BD31-4B8C-83A1-F6EECF244321}">
                <p14:modId xmlns:p14="http://schemas.microsoft.com/office/powerpoint/2010/main" val="1327703696"/>
              </p:ext>
            </p:extLst>
          </p:nvPr>
        </p:nvGraphicFramePr>
        <p:xfrm>
          <a:off x="407751" y="876689"/>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Oval 3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able 4">
            <a:extLst>
              <a:ext uri="{FF2B5EF4-FFF2-40B4-BE49-F238E27FC236}">
                <a16:creationId xmlns:a16="http://schemas.microsoft.com/office/drawing/2014/main" id="{CA47E4CC-6F5B-24B8-7A64-2D92A499E7AC}"/>
              </a:ext>
            </a:extLst>
          </p:cNvPr>
          <p:cNvGraphicFramePr>
            <a:graphicFrameLocks noGrp="1"/>
          </p:cNvGraphicFramePr>
          <p:nvPr>
            <p:extLst>
              <p:ext uri="{D42A27DB-BD31-4B8C-83A1-F6EECF244321}">
                <p14:modId xmlns:p14="http://schemas.microsoft.com/office/powerpoint/2010/main" val="3776114878"/>
              </p:ext>
            </p:extLst>
          </p:nvPr>
        </p:nvGraphicFramePr>
        <p:xfrm>
          <a:off x="6569389" y="1058006"/>
          <a:ext cx="4691577" cy="1757456"/>
        </p:xfrm>
        <a:graphic>
          <a:graphicData uri="http://schemas.openxmlformats.org/drawingml/2006/table">
            <a:tbl>
              <a:tblPr>
                <a:noFill/>
              </a:tblPr>
              <a:tblGrid>
                <a:gridCol w="629669">
                  <a:extLst>
                    <a:ext uri="{9D8B030D-6E8A-4147-A177-3AD203B41FA5}">
                      <a16:colId xmlns:a16="http://schemas.microsoft.com/office/drawing/2014/main" val="2603389785"/>
                    </a:ext>
                  </a:extLst>
                </a:gridCol>
                <a:gridCol w="1413734">
                  <a:extLst>
                    <a:ext uri="{9D8B030D-6E8A-4147-A177-3AD203B41FA5}">
                      <a16:colId xmlns:a16="http://schemas.microsoft.com/office/drawing/2014/main" val="1699758561"/>
                    </a:ext>
                  </a:extLst>
                </a:gridCol>
                <a:gridCol w="1462971">
                  <a:extLst>
                    <a:ext uri="{9D8B030D-6E8A-4147-A177-3AD203B41FA5}">
                      <a16:colId xmlns:a16="http://schemas.microsoft.com/office/drawing/2014/main" val="306646452"/>
                    </a:ext>
                  </a:extLst>
                </a:gridCol>
                <a:gridCol w="1185203">
                  <a:extLst>
                    <a:ext uri="{9D8B030D-6E8A-4147-A177-3AD203B41FA5}">
                      <a16:colId xmlns:a16="http://schemas.microsoft.com/office/drawing/2014/main" val="3529661813"/>
                    </a:ext>
                  </a:extLst>
                </a:gridCol>
              </a:tblGrid>
              <a:tr h="274452">
                <a:tc>
                  <a:txBody>
                    <a:bodyPr/>
                    <a:lstStyle/>
                    <a:p>
                      <a:pPr>
                        <a:buNone/>
                      </a:pPr>
                      <a:r>
                        <a:rPr lang="en-GB" sz="600" b="1" cap="none" spc="0">
                          <a:solidFill>
                            <a:schemeClr val="tx1"/>
                          </a:solidFill>
                        </a:rPr>
                        <a:t>Inequality / Barrier</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tc>
                  <a:txBody>
                    <a:bodyPr/>
                    <a:lstStyle/>
                    <a:p>
                      <a:pPr>
                        <a:buNone/>
                      </a:pPr>
                      <a:r>
                        <a:rPr lang="en-GB" sz="600" b="1" cap="none" spc="0">
                          <a:solidFill>
                            <a:schemeClr val="tx1"/>
                          </a:solidFill>
                        </a:rPr>
                        <a:t>Quantitative Evidence</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tc>
                  <a:txBody>
                    <a:bodyPr/>
                    <a:lstStyle/>
                    <a:p>
                      <a:pPr>
                        <a:buNone/>
                      </a:pPr>
                      <a:r>
                        <a:rPr lang="en-GB" sz="600" b="1" cap="none" spc="0">
                          <a:solidFill>
                            <a:schemeClr val="tx1"/>
                          </a:solidFill>
                        </a:rPr>
                        <a:t>Qualitative Evidence</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tc>
                  <a:txBody>
                    <a:bodyPr/>
                    <a:lstStyle/>
                    <a:p>
                      <a:pPr>
                        <a:buNone/>
                      </a:pPr>
                      <a:r>
                        <a:rPr lang="en-GB" sz="600" b="1" cap="none" spc="0">
                          <a:solidFill>
                            <a:schemeClr val="tx1"/>
                          </a:solidFill>
                        </a:rPr>
                        <a:t>Impact on Diabetes</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extLst>
                  <a:ext uri="{0D108BD9-81ED-4DB2-BD59-A6C34878D82A}">
                    <a16:rowId xmlns:a16="http://schemas.microsoft.com/office/drawing/2014/main" val="3039417083"/>
                  </a:ext>
                </a:extLst>
              </a:tr>
              <a:tr h="370751">
                <a:tc>
                  <a:txBody>
                    <a:bodyPr/>
                    <a:lstStyle/>
                    <a:p>
                      <a:pPr>
                        <a:buNone/>
                      </a:pPr>
                      <a:r>
                        <a:rPr lang="en-GB" sz="600" b="1" cap="none" spc="0" dirty="0">
                          <a:solidFill>
                            <a:schemeClr val="tx1"/>
                          </a:solidFill>
                        </a:rPr>
                        <a:t>Deprivation</a:t>
                      </a:r>
                      <a:endParaRPr lang="en-GB" sz="600" cap="none" spc="0" dirty="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Higher diabetes prevalence in deprived areas; obesity rates </a:t>
                      </a:r>
                      <a:r>
                        <a:rPr lang="en-GB" sz="600" b="1" cap="none" spc="0">
                          <a:solidFill>
                            <a:schemeClr val="tx1"/>
                          </a:solidFill>
                        </a:rPr>
                        <a:t>2× higher</a:t>
                      </a:r>
                      <a:r>
                        <a:rPr lang="en-GB" sz="600" cap="none" spc="0">
                          <a:solidFill>
                            <a:schemeClr val="tx1"/>
                          </a:solidFill>
                        </a:rPr>
                        <a:t> in lowest income groups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People report limited access to healthy food, safe spaces, and stress from financial insecurity</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Increased risk, late diagnosis, poorer outcomes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32841043"/>
                  </a:ext>
                </a:extLst>
              </a:tr>
              <a:tr h="370751">
                <a:tc>
                  <a:txBody>
                    <a:bodyPr/>
                    <a:lstStyle/>
                    <a:p>
                      <a:pPr>
                        <a:buNone/>
                      </a:pPr>
                      <a:r>
                        <a:rPr lang="en-GB" sz="600" b="1" cap="none" spc="0">
                          <a:solidFill>
                            <a:schemeClr val="tx1"/>
                          </a:solidFill>
                        </a:rPr>
                        <a:t>Ethnic Inequalities</a:t>
                      </a:r>
                      <a:endParaRPr lang="en-GB" sz="600" cap="none" spc="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South Asian &amp; Black groups have </a:t>
                      </a:r>
                      <a:r>
                        <a:rPr lang="en-GB" sz="600" b="1" cap="none" spc="0">
                          <a:solidFill>
                            <a:schemeClr val="tx1"/>
                          </a:solidFill>
                        </a:rPr>
                        <a:t>2–3× higher risk</a:t>
                      </a:r>
                      <a:r>
                        <a:rPr lang="en-GB" sz="600" cap="none" spc="0">
                          <a:solidFill>
                            <a:schemeClr val="tx1"/>
                          </a:solidFill>
                        </a:rPr>
                        <a:t> of Type 2 Diabetes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Cultural norms, mistrust, and lack of tailored services reduce engagement</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Higher prevalence, earlier onset, increased complications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72443659"/>
                  </a:ext>
                </a:extLst>
              </a:tr>
              <a:tr h="370751">
                <a:tc>
                  <a:txBody>
                    <a:bodyPr/>
                    <a:lstStyle/>
                    <a:p>
                      <a:pPr>
                        <a:buNone/>
                      </a:pPr>
                      <a:r>
                        <a:rPr lang="en-GB" sz="600" b="1" cap="none" spc="0">
                          <a:solidFill>
                            <a:schemeClr val="tx1"/>
                          </a:solidFill>
                        </a:rPr>
                        <a:t>Digital Exclusion</a:t>
                      </a:r>
                      <a:endParaRPr lang="en-GB" sz="600" cap="none" spc="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Older adults &amp; low‑income groups less likely to use telehealth; </a:t>
                      </a:r>
                      <a:r>
                        <a:rPr lang="en-GB" sz="600" b="1" cap="none" spc="0">
                          <a:solidFill>
                            <a:schemeClr val="tx1"/>
                          </a:solidFill>
                        </a:rPr>
                        <a:t>1 in 5</a:t>
                      </a:r>
                      <a:r>
                        <a:rPr lang="en-GB" sz="600" cap="none" spc="0">
                          <a:solidFill>
                            <a:schemeClr val="tx1"/>
                          </a:solidFill>
                        </a:rPr>
                        <a:t> lack digital access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Patients describe digital tools as confusing or inaccessible</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Reduced access to NDPP, remote monitoring, and appointments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713292376"/>
                  </a:ext>
                </a:extLst>
              </a:tr>
              <a:tr h="370751">
                <a:tc>
                  <a:txBody>
                    <a:bodyPr/>
                    <a:lstStyle/>
                    <a:p>
                      <a:pPr>
                        <a:buNone/>
                      </a:pPr>
                      <a:r>
                        <a:rPr lang="en-GB" sz="600" b="1" cap="none" spc="0">
                          <a:solidFill>
                            <a:schemeClr val="tx1"/>
                          </a:solidFill>
                        </a:rPr>
                        <a:t>Language &amp; Cultural Barriers</a:t>
                      </a:r>
                      <a:endParaRPr lang="en-GB" sz="600" cap="none" spc="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Lower screening uptake among non‑English speakers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Participants feel misunderstood or unsupported in standard clinics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dirty="0">
                          <a:solidFill>
                            <a:schemeClr val="tx1"/>
                          </a:solidFill>
                        </a:rPr>
                        <a:t>Lower engagement, poorer self‑management</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651499200"/>
                  </a:ext>
                </a:extLst>
              </a:tr>
            </a:tbl>
          </a:graphicData>
        </a:graphic>
      </p:graphicFrame>
      <p:sp>
        <p:nvSpPr>
          <p:cNvPr id="28" name="Rectangle 27">
            <a:extLst>
              <a:ext uri="{FF2B5EF4-FFF2-40B4-BE49-F238E27FC236}">
                <a16:creationId xmlns:a16="http://schemas.microsoft.com/office/drawing/2014/main" id="{37CDFA5B-9989-5CFC-3EA6-500DF7759E16}"/>
              </a:ext>
            </a:extLst>
          </p:cNvPr>
          <p:cNvSpPr/>
          <p:nvPr/>
        </p:nvSpPr>
        <p:spPr>
          <a:xfrm>
            <a:off x="6979795" y="3242805"/>
            <a:ext cx="4250833" cy="15021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sz="900" b="1" dirty="0"/>
              <a:t>Initiatives Addressing Inequalities</a:t>
            </a:r>
          </a:p>
          <a:p>
            <a:pPr marL="342900" indent="-342900">
              <a:buFont typeface="Arial" panose="020B0604020202020204" pitchFamily="34" charset="0"/>
              <a:buChar char="•"/>
            </a:pPr>
            <a:r>
              <a:rPr lang="en-GB" sz="900" b="1" dirty="0"/>
              <a:t>Community‑based education</a:t>
            </a:r>
            <a:r>
              <a:rPr lang="en-GB" sz="900" dirty="0"/>
              <a:t> (local outreach, trusted community leaders) </a:t>
            </a:r>
            <a:r>
              <a:rPr lang="en-GB" sz="900" b="1" dirty="0"/>
              <a:t>Culturally tailored interventions</a:t>
            </a:r>
            <a:r>
              <a:rPr lang="en-GB" sz="900" dirty="0"/>
              <a:t> (South Asian &amp; Black community programmes)</a:t>
            </a:r>
          </a:p>
          <a:p>
            <a:pPr marL="342900" indent="-342900">
              <a:buFont typeface="Arial" panose="020B0604020202020204" pitchFamily="34" charset="0"/>
              <a:buChar char="•"/>
            </a:pPr>
            <a:r>
              <a:rPr lang="en-GB" sz="900" b="1" dirty="0"/>
              <a:t>Universal healthcare</a:t>
            </a:r>
            <a:r>
              <a:rPr lang="en-GB" sz="900" dirty="0"/>
              <a:t> (NHS free at point of use)</a:t>
            </a:r>
          </a:p>
          <a:p>
            <a:pPr marL="342900" indent="-342900">
              <a:buFont typeface="Arial" panose="020B0604020202020204" pitchFamily="34" charset="0"/>
              <a:buChar char="•"/>
            </a:pPr>
            <a:r>
              <a:rPr lang="en-GB" sz="900" b="1" dirty="0"/>
              <a:t>Digital inclusion programmes</a:t>
            </a:r>
            <a:r>
              <a:rPr lang="en-GB" sz="900" dirty="0"/>
              <a:t> (training, devices, simplified apps)</a:t>
            </a:r>
          </a:p>
          <a:p>
            <a:pPr marL="342900" indent="-342900">
              <a:buFont typeface="Arial" panose="020B0604020202020204" pitchFamily="34" charset="0"/>
              <a:buChar char="•"/>
            </a:pPr>
            <a:r>
              <a:rPr lang="en-GB" sz="900" b="1" dirty="0"/>
              <a:t>Translation &amp; interpretation services</a:t>
            </a:r>
            <a:endParaRPr lang="en-GB" sz="900" dirty="0"/>
          </a:p>
          <a:p>
            <a:pPr marL="342900" indent="-342900">
              <a:buFont typeface="Arial" panose="020B0604020202020204" pitchFamily="34" charset="0"/>
              <a:buChar char="•"/>
            </a:pPr>
            <a:r>
              <a:rPr lang="en-GB" sz="900" b="1" dirty="0"/>
              <a:t>Targeted screening in high‑risk communities</a:t>
            </a:r>
            <a:endParaRPr lang="en-GB" sz="900" dirty="0"/>
          </a:p>
        </p:txBody>
      </p:sp>
      <p:sp>
        <p:nvSpPr>
          <p:cNvPr id="32" name="Rectangle 31">
            <a:extLst>
              <a:ext uri="{FF2B5EF4-FFF2-40B4-BE49-F238E27FC236}">
                <a16:creationId xmlns:a16="http://schemas.microsoft.com/office/drawing/2014/main" id="{AF2AB5F7-7119-1B71-BE31-2D1D5646009D}"/>
              </a:ext>
            </a:extLst>
          </p:cNvPr>
          <p:cNvSpPr/>
          <p:nvPr/>
        </p:nvSpPr>
        <p:spPr>
          <a:xfrm>
            <a:off x="5296020" y="5120708"/>
            <a:ext cx="3535241" cy="14443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sz="900" b="1" dirty="0"/>
              <a:t>Future Recommendations (Required by Your Brief)</a:t>
            </a:r>
          </a:p>
          <a:p>
            <a:pPr marL="342900" indent="-342900">
              <a:buFont typeface="Arial" panose="020B0604020202020204" pitchFamily="34" charset="0"/>
              <a:buChar char="•"/>
            </a:pPr>
            <a:r>
              <a:rPr lang="en-GB" sz="900" dirty="0"/>
              <a:t>Expand culturally tailored diabetes programmes nationally</a:t>
            </a:r>
          </a:p>
          <a:p>
            <a:pPr marL="342900" indent="-342900">
              <a:buFont typeface="Arial" panose="020B0604020202020204" pitchFamily="34" charset="0"/>
              <a:buChar char="•"/>
            </a:pPr>
            <a:r>
              <a:rPr lang="en-GB" sz="900" dirty="0"/>
              <a:t>Increase digital inclusion funding for deprived areas</a:t>
            </a:r>
          </a:p>
          <a:p>
            <a:pPr marL="342900" indent="-342900">
              <a:buFont typeface="Arial" panose="020B0604020202020204" pitchFamily="34" charset="0"/>
              <a:buChar char="•"/>
            </a:pPr>
            <a:r>
              <a:rPr lang="en-GB" sz="900" dirty="0"/>
              <a:t>Improve access to interpreters and multilingual resources</a:t>
            </a:r>
          </a:p>
          <a:p>
            <a:pPr marL="342900" indent="-342900">
              <a:buFont typeface="Arial" panose="020B0604020202020204" pitchFamily="34" charset="0"/>
              <a:buChar char="•"/>
            </a:pPr>
            <a:r>
              <a:rPr lang="en-GB" sz="900" dirty="0"/>
              <a:t>Strengthen community partnerships (faith groups, cultural organisations)</a:t>
            </a:r>
          </a:p>
          <a:p>
            <a:pPr marL="342900" indent="-342900">
              <a:buFont typeface="Arial" panose="020B0604020202020204" pitchFamily="34" charset="0"/>
              <a:buChar char="•"/>
            </a:pPr>
            <a:r>
              <a:rPr lang="en-GB" sz="900" dirty="0"/>
              <a:t>Use social prescribing to address stress, isolation, and food insecurity</a:t>
            </a:r>
          </a:p>
          <a:p>
            <a:pPr marL="342900" indent="-342900">
              <a:buFont typeface="Arial" panose="020B0604020202020204" pitchFamily="34" charset="0"/>
              <a:buChar char="•"/>
            </a:pPr>
            <a:r>
              <a:rPr lang="en-GB" sz="900" dirty="0"/>
              <a:t>Increase targeted screening in high‑risk ethnic groups</a:t>
            </a:r>
          </a:p>
          <a:p>
            <a:pPr marL="342900" indent="-342900">
              <a:buFont typeface="Arial" panose="020B0604020202020204" pitchFamily="34" charset="0"/>
              <a:buChar char="•"/>
            </a:pPr>
            <a:r>
              <a:rPr lang="en-GB" sz="900" dirty="0"/>
              <a:t>Embed equity metrics into NHS service evaluation</a:t>
            </a:r>
          </a:p>
        </p:txBody>
      </p:sp>
    </p:spTree>
    <p:extLst>
      <p:ext uri="{BB962C8B-B14F-4D97-AF65-F5344CB8AC3E}">
        <p14:creationId xmlns:p14="http://schemas.microsoft.com/office/powerpoint/2010/main" val="3729121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16FF142-731F-B3BD-16BD-C9C4685FEE56}"/>
              </a:ext>
            </a:extLst>
          </p:cNvPr>
          <p:cNvPicPr>
            <a:picLocks noChangeAspect="1"/>
          </p:cNvPicPr>
          <p:nvPr/>
        </p:nvPicPr>
        <p:blipFill>
          <a:blip r:embed="rId2"/>
          <a:srcRect l="13645" r="20237" b="-1"/>
          <a:stretch>
            <a:fillRect/>
          </a:stretch>
        </p:blipFill>
        <p:spPr>
          <a:xfrm>
            <a:off x="112849" y="3280857"/>
            <a:ext cx="4204641" cy="3577145"/>
          </a:xfrm>
          <a:prstGeom prst="rect">
            <a:avLst/>
          </a:prstGeom>
        </p:spPr>
      </p:pic>
      <p:sp>
        <p:nvSpPr>
          <p:cNvPr id="20" name="Rectangle 19">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6CD97C-2F21-DAF0-CDF6-AD9BCF53F47F}"/>
              </a:ext>
            </a:extLst>
          </p:cNvPr>
          <p:cNvSpPr>
            <a:spLocks noGrp="1"/>
          </p:cNvSpPr>
          <p:nvPr>
            <p:ph idx="1"/>
          </p:nvPr>
        </p:nvSpPr>
        <p:spPr>
          <a:xfrm>
            <a:off x="4907921" y="397565"/>
            <a:ext cx="3378708" cy="5715383"/>
          </a:xfrm>
        </p:spPr>
        <p:txBody>
          <a:bodyPr anchor="ctr">
            <a:normAutofit/>
          </a:bodyPr>
          <a:lstStyle/>
          <a:p>
            <a:pPr marL="0" indent="0">
              <a:buNone/>
            </a:pPr>
            <a:r>
              <a:rPr lang="en-GB" sz="1100" b="1" dirty="0">
                <a:effectLst/>
              </a:rPr>
              <a:t>SUSTAINABILITY IN HEALTH &amp; SOCIAL CARE</a:t>
            </a:r>
            <a:r>
              <a:rPr lang="en-GB" sz="1100" dirty="0">
                <a:effectLst/>
              </a:rPr>
              <a:t>  </a:t>
            </a:r>
            <a:r>
              <a:rPr lang="en-GB" sz="1100" b="1" dirty="0">
                <a:effectLst/>
              </a:rPr>
              <a:t>AND SERVICE DELIVERY</a:t>
            </a:r>
            <a:endParaRPr lang="en-GB" sz="1100" dirty="0"/>
          </a:p>
          <a:p>
            <a:pPr lvl="0"/>
            <a:r>
              <a:rPr lang="en-GB" sz="1100" dirty="0">
                <a:effectLst/>
              </a:rPr>
              <a:t>Reduce waste</a:t>
            </a:r>
            <a:endParaRPr lang="en-GB" sz="1100" dirty="0"/>
          </a:p>
          <a:p>
            <a:pPr lvl="0"/>
            <a:r>
              <a:rPr lang="en-GB" sz="1100" dirty="0">
                <a:effectLst/>
              </a:rPr>
              <a:t>Improve energy efficiency</a:t>
            </a:r>
            <a:endParaRPr lang="en-GB" sz="1100" dirty="0"/>
          </a:p>
          <a:p>
            <a:pPr lvl="0"/>
            <a:r>
              <a:rPr lang="en-GB" sz="1100" dirty="0">
                <a:effectLst/>
              </a:rPr>
              <a:t>Reduce unnecessary travel</a:t>
            </a:r>
            <a:endParaRPr lang="en-GB" sz="1100" dirty="0"/>
          </a:p>
          <a:p>
            <a:pPr lvl="0"/>
            <a:r>
              <a:rPr lang="en-GB" sz="1100" dirty="0">
                <a:effectLst/>
              </a:rPr>
              <a:t>Sustainable procurement</a:t>
            </a:r>
            <a:endParaRPr lang="en-GB" sz="1100" dirty="0"/>
          </a:p>
          <a:p>
            <a:pPr lvl="0"/>
            <a:r>
              <a:rPr lang="en-GB" sz="1100" dirty="0">
                <a:effectLst/>
              </a:rPr>
              <a:t>Appropriate digital care</a:t>
            </a:r>
            <a:endParaRPr lang="en-GB" sz="1100" dirty="0"/>
          </a:p>
          <a:p>
            <a:pPr lvl="0"/>
            <a:r>
              <a:rPr lang="en-GB" sz="1100" dirty="0">
                <a:effectLst/>
              </a:rPr>
              <a:t>Sustainable food</a:t>
            </a:r>
            <a:endParaRPr lang="en-GB" sz="1100" dirty="0"/>
          </a:p>
          <a:p>
            <a:pPr lvl="0"/>
            <a:r>
              <a:rPr lang="en-GB" sz="1100" dirty="0">
                <a:effectLst/>
              </a:rPr>
              <a:t>Prevention &amp; early intervention</a:t>
            </a:r>
            <a:endParaRPr lang="en-GB" sz="1100" dirty="0"/>
          </a:p>
          <a:p>
            <a:r>
              <a:rPr lang="en-GB" sz="1100" b="1" dirty="0">
                <a:effectLst/>
              </a:rPr>
              <a:t>NHS Net Zero Targets</a:t>
            </a:r>
            <a:endParaRPr lang="en-GB" sz="1100" dirty="0"/>
          </a:p>
          <a:p>
            <a:pPr lvl="0"/>
            <a:r>
              <a:rPr lang="en-GB" sz="1100" b="1" dirty="0">
                <a:effectLst/>
              </a:rPr>
              <a:t>2040:</a:t>
            </a:r>
            <a:r>
              <a:rPr lang="en-GB" sz="1100" dirty="0">
                <a:effectLst/>
              </a:rPr>
              <a:t> NHS Carbon Footprint</a:t>
            </a:r>
            <a:endParaRPr lang="en-GB" sz="1100" dirty="0"/>
          </a:p>
          <a:p>
            <a:pPr lvl="0"/>
            <a:r>
              <a:rPr lang="en-GB" sz="1100" b="1" dirty="0">
                <a:effectLst/>
              </a:rPr>
              <a:t>2045:</a:t>
            </a:r>
            <a:r>
              <a:rPr lang="en-GB" sz="1100" dirty="0">
                <a:effectLst/>
              </a:rPr>
              <a:t> NHS Carbon Footprint Plus</a:t>
            </a:r>
            <a:endParaRPr lang="en-GB" sz="1100" dirty="0"/>
          </a:p>
          <a:p>
            <a:r>
              <a:rPr lang="en-GB" sz="1100" b="1" dirty="0">
                <a:effectLst/>
              </a:rPr>
              <a:t>Balance:</a:t>
            </a:r>
            <a:r>
              <a:rPr lang="en-GB" sz="1100" dirty="0">
                <a:effectLst/>
              </a:rPr>
              <a:t> </a:t>
            </a:r>
            <a:r>
              <a:rPr lang="en-GB" sz="1100" b="1" dirty="0">
                <a:effectLst/>
              </a:rPr>
              <a:t>Sustainability + Quality + Safety + Accessibility</a:t>
            </a:r>
            <a:endParaRPr lang="en-GB" sz="1100" dirty="0"/>
          </a:p>
          <a:p>
            <a:r>
              <a:rPr lang="en-GB" sz="1100" i="1" dirty="0">
                <a:effectLst/>
              </a:rPr>
              <a:t>(NHS England, 2026)</a:t>
            </a:r>
            <a:endParaRPr lang="en-GB" sz="1100" dirty="0"/>
          </a:p>
          <a:p>
            <a:pPr marL="0" indent="0">
              <a:buNone/>
            </a:pPr>
            <a:endParaRPr lang="en-GB" sz="1100" dirty="0"/>
          </a:p>
          <a:p>
            <a:pPr marL="0" indent="0">
              <a:buNone/>
            </a:pPr>
            <a:r>
              <a:rPr lang="en-GB" sz="1100" dirty="0"/>
              <a:t>Sustainability is becoming a major priority in health and social care. Services can reduce waste, improve energy efficiency, cut unnecessary travel, use sustainable procurement, offer sustainable food and make better use of digital care. The NHS has committed to becoming </a:t>
            </a:r>
            <a:r>
              <a:rPr lang="en-GB" sz="1100" b="1" dirty="0"/>
              <a:t>Net Zero</a:t>
            </a:r>
            <a:r>
              <a:rPr lang="en-GB" sz="1100" dirty="0"/>
              <a:t>, with targets for 2040 and 2045. The challenge is balancing sustainability with quality, safety and accessibility. </a:t>
            </a:r>
          </a:p>
          <a:p>
            <a:pPr marL="0" indent="0">
              <a:buNone/>
            </a:pPr>
            <a:endParaRPr lang="en-GB" sz="1100" dirty="0"/>
          </a:p>
        </p:txBody>
      </p:sp>
      <p:pic>
        <p:nvPicPr>
          <p:cNvPr id="5" name="Picture 4" descr="Capsules and pills inside a glass bowl">
            <a:extLst>
              <a:ext uri="{FF2B5EF4-FFF2-40B4-BE49-F238E27FC236}">
                <a16:creationId xmlns:a16="http://schemas.microsoft.com/office/drawing/2014/main" id="{8080E7F2-2D59-1E98-4DAD-EBF072D8AE63}"/>
              </a:ext>
            </a:extLst>
          </p:cNvPr>
          <p:cNvPicPr>
            <a:picLocks noChangeAspect="1"/>
          </p:cNvPicPr>
          <p:nvPr/>
        </p:nvPicPr>
        <p:blipFill>
          <a:blip r:embed="rId3"/>
          <a:srcRect l="4823" r="58167"/>
          <a:stretch>
            <a:fillRect/>
          </a:stretch>
        </p:blipFill>
        <p:spPr>
          <a:xfrm>
            <a:off x="8807838" y="-6"/>
            <a:ext cx="3384162" cy="6858002"/>
          </a:xfrm>
          <a:prstGeom prst="rect">
            <a:avLst/>
          </a:prstGeom>
        </p:spPr>
      </p:pic>
      <p:sp>
        <p:nvSpPr>
          <p:cNvPr id="24" name="Rectangle 23">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185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Arc 3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83F938-5BC3-83BD-4A02-DCB4083278D7}"/>
              </a:ext>
            </a:extLst>
          </p:cNvPr>
          <p:cNvSpPr>
            <a:spLocks noGrp="1"/>
          </p:cNvSpPr>
          <p:nvPr>
            <p:ph idx="1"/>
          </p:nvPr>
        </p:nvSpPr>
        <p:spPr>
          <a:xfrm>
            <a:off x="838200" y="1825625"/>
            <a:ext cx="10515600" cy="4351338"/>
          </a:xfrm>
        </p:spPr>
        <p:txBody>
          <a:bodyPr>
            <a:normAutofit/>
          </a:bodyPr>
          <a:lstStyle/>
          <a:p>
            <a:pPr marL="0" indent="0">
              <a:buNone/>
            </a:pPr>
            <a:r>
              <a:rPr lang="en-GB" sz="1300" b="1" dirty="0"/>
              <a:t> Critical Evaluation and Recommendations</a:t>
            </a:r>
          </a:p>
          <a:p>
            <a:r>
              <a:rPr lang="en-GB" sz="1300" b="1" dirty="0">
                <a:effectLst/>
              </a:rPr>
              <a:t>Strengths</a:t>
            </a:r>
            <a:r>
              <a:rPr lang="en-GB" sz="1300" dirty="0">
                <a:effectLst/>
              </a:rPr>
              <a:t> • Holistic / integrated care • Sustainable development focus • Strong national policies • NDPP measurable success</a:t>
            </a:r>
            <a:endParaRPr lang="en-GB" sz="1300" dirty="0"/>
          </a:p>
          <a:p>
            <a:r>
              <a:rPr lang="en-GB" sz="1300" b="1" dirty="0">
                <a:effectLst/>
              </a:rPr>
              <a:t>Weaknesses</a:t>
            </a:r>
            <a:r>
              <a:rPr lang="en-GB" sz="1300" dirty="0">
                <a:effectLst/>
              </a:rPr>
              <a:t> • Funding limitations • Workforce shortages • Persistent inequalities • Digital exclusion</a:t>
            </a:r>
            <a:endParaRPr lang="en-GB" sz="1300" dirty="0"/>
          </a:p>
          <a:p>
            <a:r>
              <a:rPr lang="en-GB" sz="1300" b="1" dirty="0">
                <a:effectLst/>
              </a:rPr>
              <a:t>Recommendations</a:t>
            </a:r>
            <a:r>
              <a:rPr lang="en-GB" sz="1300" dirty="0">
                <a:effectLst/>
              </a:rPr>
              <a:t> • Expand culturally tailored programmes • Improve digital access • Strengthen community partnerships • Increase targeted screening • Embed equity metrics in NHS evaluation</a:t>
            </a:r>
            <a:endParaRPr lang="en-GB" sz="1300" dirty="0"/>
          </a:p>
          <a:p>
            <a:pPr marL="0" indent="0">
              <a:buNone/>
            </a:pPr>
            <a:endParaRPr lang="en-GB" sz="1300" b="1" dirty="0"/>
          </a:p>
          <a:p>
            <a:pPr marL="0" indent="0">
              <a:buNone/>
            </a:pPr>
            <a:r>
              <a:rPr lang="en-GB" sz="1300" dirty="0">
                <a:effectLst/>
              </a:rPr>
              <a:t>“Integrated approaches show clear strengths: holistic care improves outcomes, sustainable development reduces long‑term NHS burden, and national policies increasingly support prevention. NDPP demonstrates measurable success in reducing diabetes progression.</a:t>
            </a:r>
            <a:endParaRPr lang="en-GB" sz="1300" dirty="0"/>
          </a:p>
          <a:p>
            <a:pPr marL="0" indent="0">
              <a:buNone/>
            </a:pPr>
            <a:r>
              <a:rPr lang="en-GB" sz="1300" dirty="0">
                <a:effectLst/>
              </a:rPr>
              <a:t>However, challenges remain. Funding pressures, workforce shortages, persistent inequalities, and digital exclusion limit access and quality of care. Behaviour change is also difficult to sustain without ongoing support.</a:t>
            </a:r>
            <a:endParaRPr lang="en-GB" sz="1300" dirty="0"/>
          </a:p>
          <a:p>
            <a:pPr marL="0" indent="0">
              <a:buNone/>
            </a:pPr>
            <a:r>
              <a:rPr lang="en-GB" sz="1300" dirty="0">
                <a:effectLst/>
              </a:rPr>
              <a:t>Future improvement requires expanding culturally tailored programmes, improving digital inclusion, strengthening community partnerships, increasing targeted screening in high‑risk groups, and embedding equity metrics into NHS evaluation. These steps are essential for delivering sustainable, equitable diabetes prevention aligned with SDG 3.”</a:t>
            </a:r>
            <a:endParaRPr lang="en-GB" sz="1300" dirty="0"/>
          </a:p>
          <a:p>
            <a:endParaRPr lang="en-GB" sz="1300" dirty="0"/>
          </a:p>
        </p:txBody>
      </p:sp>
    </p:spTree>
    <p:extLst>
      <p:ext uri="{BB962C8B-B14F-4D97-AF65-F5344CB8AC3E}">
        <p14:creationId xmlns:p14="http://schemas.microsoft.com/office/powerpoint/2010/main" val="2276567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8" name="Graphic 27" descr="Apple">
            <a:extLst>
              <a:ext uri="{FF2B5EF4-FFF2-40B4-BE49-F238E27FC236}">
                <a16:creationId xmlns:a16="http://schemas.microsoft.com/office/drawing/2014/main" id="{01DDED6A-53D3-7BA3-4831-C772E6F236D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26516" y="1792518"/>
            <a:ext cx="5065483" cy="5065483"/>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47" name="Arc 46">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0" name="Content Placeholder 2">
            <a:extLst>
              <a:ext uri="{FF2B5EF4-FFF2-40B4-BE49-F238E27FC236}">
                <a16:creationId xmlns:a16="http://schemas.microsoft.com/office/drawing/2014/main" id="{48069E09-602D-2A1B-2C82-64AD52141949}"/>
              </a:ext>
            </a:extLst>
          </p:cNvPr>
          <p:cNvSpPr>
            <a:spLocks noGrp="1"/>
          </p:cNvSpPr>
          <p:nvPr>
            <p:ph idx="1"/>
          </p:nvPr>
        </p:nvSpPr>
        <p:spPr>
          <a:xfrm>
            <a:off x="838200" y="1825625"/>
            <a:ext cx="5393361" cy="4351338"/>
          </a:xfrm>
        </p:spPr>
        <p:txBody>
          <a:bodyPr>
            <a:normAutofit/>
          </a:bodyPr>
          <a:lstStyle/>
          <a:p>
            <a:pPr marL="0" indent="0">
              <a:buNone/>
            </a:pPr>
            <a:r>
              <a:rPr lang="en-GB" sz="1300" b="1" dirty="0"/>
              <a:t> Conclusion</a:t>
            </a:r>
          </a:p>
          <a:p>
            <a:pPr lvl="0"/>
            <a:r>
              <a:rPr lang="en-GB" sz="1300" dirty="0">
                <a:effectLst/>
              </a:rPr>
              <a:t>Health, wellbeing &amp; sustainability are interconnected</a:t>
            </a:r>
            <a:endParaRPr lang="en-GB" sz="1300" dirty="0"/>
          </a:p>
          <a:p>
            <a:pPr lvl="0"/>
            <a:r>
              <a:rPr lang="en-GB" sz="1300" dirty="0">
                <a:effectLst/>
              </a:rPr>
              <a:t>SDG 3 guides integrated diabetes prevention</a:t>
            </a:r>
            <a:endParaRPr lang="en-GB" sz="1300" dirty="0"/>
          </a:p>
          <a:p>
            <a:pPr lvl="0"/>
            <a:r>
              <a:rPr lang="en-GB" sz="1300" dirty="0">
                <a:effectLst/>
              </a:rPr>
              <a:t>UK progress is clear, but inequalities persist</a:t>
            </a:r>
            <a:endParaRPr lang="en-GB" sz="1300" dirty="0"/>
          </a:p>
          <a:p>
            <a:pPr lvl="0"/>
            <a:r>
              <a:rPr lang="en-GB" sz="1300" dirty="0">
                <a:effectLst/>
              </a:rPr>
              <a:t>Future care must be holistic, sustainable &amp; equitable</a:t>
            </a:r>
            <a:endParaRPr lang="en-GB" sz="1300" dirty="0"/>
          </a:p>
          <a:p>
            <a:pPr marL="0" indent="0">
              <a:buNone/>
            </a:pPr>
            <a:endParaRPr lang="en-GB" sz="1300" b="1" dirty="0"/>
          </a:p>
          <a:p>
            <a:pPr marL="0" indent="0">
              <a:buNone/>
            </a:pPr>
            <a:r>
              <a:rPr lang="en-GB" sz="1300" dirty="0">
                <a:effectLst/>
              </a:rPr>
              <a:t>In conclusion</a:t>
            </a:r>
          </a:p>
          <a:p>
            <a:pPr marL="0" indent="0">
              <a:buNone/>
            </a:pPr>
            <a:r>
              <a:rPr lang="en-GB" sz="1300" dirty="0">
                <a:effectLst/>
              </a:rPr>
              <a:t>“Health, wellbeing, and sustainable development are closely connected. SDG 3 provides a global framework that supports integrated, equitable, and sustainable health and social care services in the UK. While initiatives such as NDPP and national policies show progress, inequalities in deprivation, ethnicity, and digital access remain. Achieving SDG 3 requires continued investment, cross‑sector collaboration, and culturally sensitive, and maintained a holistic approaches to diabetes prevention and care.”</a:t>
            </a:r>
            <a:endParaRPr lang="en-GB" sz="1300" dirty="0"/>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Thank you for listening. </a:t>
            </a:r>
          </a:p>
          <a:p>
            <a:endParaRPr lang="en-GB" sz="1300" dirty="0"/>
          </a:p>
        </p:txBody>
      </p:sp>
      <p:sp>
        <p:nvSpPr>
          <p:cNvPr id="49" name="Oval 48">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166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4CD5C9-F04D-ECA7-F122-B326F4F35E01}"/>
              </a:ext>
            </a:extLst>
          </p:cNvPr>
          <p:cNvSpPr>
            <a:spLocks noGrp="1"/>
          </p:cNvSpPr>
          <p:nvPr>
            <p:ph idx="1"/>
          </p:nvPr>
        </p:nvSpPr>
        <p:spPr>
          <a:xfrm>
            <a:off x="4456273" y="788567"/>
            <a:ext cx="6906491" cy="5585619"/>
          </a:xfrm>
        </p:spPr>
        <p:txBody>
          <a:bodyPr anchor="ctr">
            <a:normAutofit fontScale="40000" lnSpcReduction="20000"/>
          </a:bodyPr>
          <a:lstStyle/>
          <a:p>
            <a:pPr marL="0" indent="0">
              <a:buNone/>
            </a:pPr>
            <a:r>
              <a:rPr lang="en-GB" sz="1500" b="1" dirty="0"/>
              <a:t> </a:t>
            </a:r>
            <a:r>
              <a:rPr lang="en-GB" sz="4000" b="1" dirty="0">
                <a:latin typeface="Arial" panose="020B0604020202020204" pitchFamily="34" charset="0"/>
                <a:cs typeface="Arial" panose="020B0604020202020204" pitchFamily="34" charset="0"/>
              </a:rPr>
              <a:t>REFERENCE</a:t>
            </a:r>
          </a:p>
          <a:p>
            <a:pPr marL="0" indent="0">
              <a:buNone/>
            </a:pPr>
            <a:r>
              <a:rPr lang="en-GB" dirty="0">
                <a:latin typeface="Arial" panose="020B0604020202020204" pitchFamily="34" charset="0"/>
                <a:cs typeface="Arial" panose="020B0604020202020204" pitchFamily="34" charset="0"/>
              </a:rPr>
              <a:t>Antonovsky, A. (1996). </a:t>
            </a:r>
            <a:r>
              <a:rPr lang="en-GB" i="1" dirty="0">
                <a:latin typeface="Arial" panose="020B0604020202020204" pitchFamily="34" charset="0"/>
                <a:cs typeface="Arial" panose="020B0604020202020204" pitchFamily="34" charset="0"/>
              </a:rPr>
              <a:t>The </a:t>
            </a:r>
            <a:r>
              <a:rPr lang="en-GB" i="1" dirty="0" err="1">
                <a:latin typeface="Arial" panose="020B0604020202020204" pitchFamily="34" charset="0"/>
                <a:cs typeface="Arial" panose="020B0604020202020204" pitchFamily="34" charset="0"/>
              </a:rPr>
              <a:t>Salutogenic</a:t>
            </a:r>
            <a:r>
              <a:rPr lang="en-GB" i="1" dirty="0">
                <a:latin typeface="Arial" panose="020B0604020202020204" pitchFamily="34" charset="0"/>
                <a:cs typeface="Arial" panose="020B0604020202020204" pitchFamily="34" charset="0"/>
              </a:rPr>
              <a:t> Model</a:t>
            </a:r>
            <a:r>
              <a:rPr lang="en-GB" dirty="0">
                <a:latin typeface="Arial" panose="020B0604020202020204" pitchFamily="34" charset="0"/>
                <a:cs typeface="Arial" panose="020B0604020202020204" pitchFamily="34" charset="0"/>
              </a:rPr>
              <a:t>. Journal of Health Promotion.</a:t>
            </a:r>
          </a:p>
          <a:p>
            <a:pPr marL="0" indent="0">
              <a:buNone/>
            </a:pPr>
            <a:r>
              <a:rPr lang="en-GB" dirty="0">
                <a:latin typeface="Arial" panose="020B0604020202020204" pitchFamily="34" charset="0"/>
                <a:cs typeface="Arial" panose="020B0604020202020204" pitchFamily="34" charset="0"/>
              </a:rPr>
              <a:t>British Medical Association (2021). </a:t>
            </a:r>
            <a:r>
              <a:rPr lang="en-GB" i="1" dirty="0">
                <a:latin typeface="Arial" panose="020B0604020202020204" pitchFamily="34" charset="0"/>
                <a:cs typeface="Arial" panose="020B0604020202020204" pitchFamily="34" charset="0"/>
              </a:rPr>
              <a:t>Workforce Pressures in the NHS</a:t>
            </a:r>
            <a:r>
              <a:rPr lang="en-GB" dirty="0">
                <a:latin typeface="Arial" panose="020B0604020202020204" pitchFamily="34" charset="0"/>
                <a:cs typeface="Arial" panose="020B0604020202020204" pitchFamily="34" charset="0"/>
              </a:rPr>
              <a:t>. BMA.</a:t>
            </a:r>
          </a:p>
          <a:p>
            <a:pPr marL="0" indent="0">
              <a:buNone/>
            </a:pPr>
            <a:r>
              <a:rPr lang="en-GB" dirty="0">
                <a:latin typeface="Arial" panose="020B0604020202020204" pitchFamily="34" charset="0"/>
                <a:cs typeface="Arial" panose="020B0604020202020204" pitchFamily="34" charset="0"/>
              </a:rPr>
              <a:t>Bromley-by-Bow Centre (2022). </a:t>
            </a:r>
            <a:r>
              <a:rPr lang="en-GB" i="1" dirty="0">
                <a:latin typeface="Arial" panose="020B0604020202020204" pitchFamily="34" charset="0"/>
                <a:cs typeface="Arial" panose="020B0604020202020204" pitchFamily="34" charset="0"/>
              </a:rPr>
              <a:t>Social Prescribing Outcomes Report</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Change4Life (2018). </a:t>
            </a:r>
            <a:r>
              <a:rPr lang="en-GB" i="1" dirty="0">
                <a:latin typeface="Arial" panose="020B0604020202020204" pitchFamily="34" charset="0"/>
                <a:cs typeface="Arial" panose="020B0604020202020204" pitchFamily="34" charset="0"/>
              </a:rPr>
              <a:t>Campaign Impact Report</a:t>
            </a:r>
            <a:r>
              <a:rPr lang="en-GB" dirty="0">
                <a:latin typeface="Arial" panose="020B0604020202020204" pitchFamily="34" charset="0"/>
                <a:cs typeface="Arial" panose="020B0604020202020204" pitchFamily="34" charset="0"/>
              </a:rPr>
              <a:t>. NHS.</a:t>
            </a:r>
          </a:p>
          <a:p>
            <a:pPr marL="0" indent="0">
              <a:buNone/>
            </a:pPr>
            <a:r>
              <a:rPr lang="en-GB" dirty="0">
                <a:latin typeface="Arial" panose="020B0604020202020204" pitchFamily="34" charset="0"/>
                <a:cs typeface="Arial" panose="020B0604020202020204" pitchFamily="34" charset="0"/>
              </a:rPr>
              <a:t>Cleveland Clinic (2020). </a:t>
            </a:r>
            <a:r>
              <a:rPr lang="en-GB" i="1" dirty="0">
                <a:latin typeface="Arial" panose="020B0604020202020204" pitchFamily="34" charset="0"/>
                <a:cs typeface="Arial" panose="020B0604020202020204" pitchFamily="34" charset="0"/>
              </a:rPr>
              <a:t>Wellness Institute Annual Report</a:t>
            </a:r>
            <a:r>
              <a:rPr lang="en-GB" dirty="0">
                <a:latin typeface="Arial" panose="020B0604020202020204" pitchFamily="34" charset="0"/>
                <a:cs typeface="Arial" panose="020B0604020202020204" pitchFamily="34" charset="0"/>
              </a:rPr>
              <a:t>. Cleveland Clinic.</a:t>
            </a:r>
          </a:p>
          <a:p>
            <a:pPr marL="0" indent="0">
              <a:buNone/>
            </a:pPr>
            <a:r>
              <a:rPr lang="en-GB" dirty="0">
                <a:latin typeface="Arial" panose="020B0604020202020204" pitchFamily="34" charset="0"/>
                <a:cs typeface="Arial" panose="020B0604020202020204" pitchFamily="34" charset="0"/>
              </a:rPr>
              <a:t>Department of Health (2007). </a:t>
            </a:r>
            <a:r>
              <a:rPr lang="en-GB" i="1" dirty="0">
                <a:latin typeface="Arial" panose="020B0604020202020204" pitchFamily="34" charset="0"/>
                <a:cs typeface="Arial" panose="020B0604020202020204" pitchFamily="34" charset="0"/>
              </a:rPr>
              <a:t>Smokefree England</a:t>
            </a:r>
            <a:r>
              <a:rPr lang="en-GB" dirty="0">
                <a:latin typeface="Arial" panose="020B0604020202020204" pitchFamily="34" charset="0"/>
                <a:cs typeface="Arial" panose="020B0604020202020204" pitchFamily="34" charset="0"/>
              </a:rPr>
              <a:t>. DHSC.</a:t>
            </a:r>
          </a:p>
          <a:p>
            <a:pPr marL="0" indent="0">
              <a:lnSpc>
                <a:spcPct val="170000"/>
              </a:lnSpc>
              <a:buNone/>
            </a:pPr>
            <a:r>
              <a:rPr lang="en-GB" dirty="0">
                <a:latin typeface="Arial" panose="020B0604020202020204" pitchFamily="34" charset="0"/>
                <a:cs typeface="Arial" panose="020B0604020202020204" pitchFamily="34" charset="0"/>
              </a:rPr>
              <a:t>Diabetes UK (2024) Diabetes Prevalence 2024 Report. London: Diabetes UK. NHS England (2019) Make </a:t>
            </a:r>
          </a:p>
          <a:p>
            <a:pPr marL="0" indent="0">
              <a:buNone/>
            </a:pPr>
            <a:r>
              <a:rPr lang="en-GB" dirty="0">
                <a:latin typeface="Arial" panose="020B0604020202020204" pitchFamily="34" charset="0"/>
                <a:cs typeface="Arial" panose="020B0604020202020204" pitchFamily="34" charset="0"/>
              </a:rPr>
              <a:t>Engel, G. (1977). </a:t>
            </a:r>
            <a:r>
              <a:rPr lang="en-GB" i="1" dirty="0">
                <a:latin typeface="Arial" panose="020B0604020202020204" pitchFamily="34" charset="0"/>
                <a:cs typeface="Arial" panose="020B0604020202020204" pitchFamily="34" charset="0"/>
              </a:rPr>
              <a:t>The Biopsychosocial Model</a:t>
            </a:r>
            <a:r>
              <a:rPr lang="en-GB" dirty="0">
                <a:latin typeface="Arial" panose="020B0604020202020204" pitchFamily="34" charset="0"/>
                <a:cs typeface="Arial" panose="020B0604020202020204" pitchFamily="34" charset="0"/>
              </a:rPr>
              <a:t>. Science.</a:t>
            </a:r>
          </a:p>
          <a:p>
            <a:pPr marL="0" indent="0">
              <a:lnSpc>
                <a:spcPct val="120000"/>
              </a:lnSpc>
              <a:buNone/>
            </a:pPr>
            <a:r>
              <a:rPr lang="en-GB" dirty="0">
                <a:latin typeface="Arial" panose="020B0604020202020204" pitchFamily="34" charset="0"/>
                <a:cs typeface="Arial" panose="020B0604020202020204" pitchFamily="34" charset="0"/>
              </a:rPr>
              <a:t>Evaluation. London: PHE. Public Health England (2023) Health Inequalities Dashboard. London: PHE. World Health Organization (2020) Sustainable Development Goal 3. Geneva: WHO.</a:t>
            </a:r>
          </a:p>
          <a:p>
            <a:pPr marL="0" indent="0">
              <a:lnSpc>
                <a:spcPct val="120000"/>
              </a:lnSpc>
              <a:buNone/>
            </a:pPr>
            <a:r>
              <a:rPr lang="en-GB" dirty="0">
                <a:latin typeface="Arial" panose="020B0604020202020204" pitchFamily="34" charset="0"/>
                <a:cs typeface="Arial" panose="020B0604020202020204" pitchFamily="34" charset="0"/>
              </a:rPr>
              <a:t>Every Contact Count Implementation Guide. London: NHS England. Public Health England (2020) Change4Life Campaign </a:t>
            </a:r>
          </a:p>
          <a:p>
            <a:pPr marL="0" indent="0">
              <a:buNone/>
            </a:pPr>
            <a:r>
              <a:rPr lang="en-GB" dirty="0">
                <a:latin typeface="Arial" panose="020B0604020202020204" pitchFamily="34" charset="0"/>
                <a:cs typeface="Arial" panose="020B0604020202020204" pitchFamily="34" charset="0"/>
              </a:rPr>
              <a:t>Kings Fund (2020). </a:t>
            </a:r>
            <a:r>
              <a:rPr lang="en-GB" i="1" dirty="0">
                <a:latin typeface="Arial" panose="020B0604020202020204" pitchFamily="34" charset="0"/>
                <a:cs typeface="Arial" panose="020B0604020202020204" pitchFamily="34" charset="0"/>
              </a:rPr>
              <a:t>Integrated Care Systems Explained</a:t>
            </a:r>
            <a:r>
              <a:rPr lang="en-GB" dirty="0">
                <a:latin typeface="Arial" panose="020B0604020202020204" pitchFamily="34" charset="0"/>
                <a:cs typeface="Arial" panose="020B0604020202020204" pitchFamily="34" charset="0"/>
              </a:rPr>
              <a:t>. Kings Fund.</a:t>
            </a:r>
          </a:p>
          <a:p>
            <a:pPr marL="0" indent="0">
              <a:buNone/>
            </a:pPr>
            <a:r>
              <a:rPr lang="en-GB" dirty="0">
                <a:latin typeface="Arial" panose="020B0604020202020204" pitchFamily="34" charset="0"/>
                <a:cs typeface="Arial" panose="020B0604020202020204" pitchFamily="34" charset="0"/>
              </a:rPr>
              <a:t>Kings Fund (2021). </a:t>
            </a:r>
            <a:r>
              <a:rPr lang="en-GB" i="1" dirty="0">
                <a:latin typeface="Arial" panose="020B0604020202020204" pitchFamily="34" charset="0"/>
                <a:cs typeface="Arial" panose="020B0604020202020204" pitchFamily="34" charset="0"/>
              </a:rPr>
              <a:t>Social Care and Health Integration</a:t>
            </a:r>
            <a:r>
              <a:rPr lang="en-GB" dirty="0">
                <a:latin typeface="Arial" panose="020B0604020202020204" pitchFamily="34" charset="0"/>
                <a:cs typeface="Arial" panose="020B0604020202020204" pitchFamily="34" charset="0"/>
              </a:rPr>
              <a:t>. Kings Fund.</a:t>
            </a:r>
          </a:p>
          <a:p>
            <a:pPr marL="0" indent="0">
              <a:buNone/>
            </a:pPr>
            <a:r>
              <a:rPr lang="en-GB" dirty="0">
                <a:latin typeface="Arial" panose="020B0604020202020204" pitchFamily="34" charset="0"/>
                <a:cs typeface="Arial" panose="020B0604020202020204" pitchFamily="34" charset="0"/>
              </a:rPr>
              <a:t>Marmot, M. (2010). </a:t>
            </a:r>
            <a:r>
              <a:rPr lang="en-GB" i="1" dirty="0">
                <a:latin typeface="Arial" panose="020B0604020202020204" pitchFamily="34" charset="0"/>
                <a:cs typeface="Arial" panose="020B0604020202020204" pitchFamily="34" charset="0"/>
              </a:rPr>
              <a:t>Fair Society, Healthy Lives: The Marmot Review</a:t>
            </a:r>
            <a:r>
              <a:rPr lang="en-GB" dirty="0">
                <a:latin typeface="Arial" panose="020B0604020202020204" pitchFamily="34" charset="0"/>
                <a:cs typeface="Arial" panose="020B0604020202020204" pitchFamily="34" charset="0"/>
              </a:rPr>
              <a:t>. UCL.</a:t>
            </a:r>
          </a:p>
          <a:p>
            <a:pPr marL="0" indent="0">
              <a:buNone/>
            </a:pPr>
            <a:r>
              <a:rPr lang="en-GB" dirty="0">
                <a:latin typeface="Arial" panose="020B0604020202020204" pitchFamily="34" charset="0"/>
                <a:cs typeface="Arial" panose="020B0604020202020204" pitchFamily="34" charset="0"/>
              </a:rPr>
              <a:t>Marmot, M. (2020). </a:t>
            </a:r>
            <a:r>
              <a:rPr lang="en-GB" i="1" dirty="0">
                <a:latin typeface="Arial" panose="020B0604020202020204" pitchFamily="34" charset="0"/>
                <a:cs typeface="Arial" panose="020B0604020202020204" pitchFamily="34" charset="0"/>
              </a:rPr>
              <a:t>Health Equity in England: The Marmot Review 10 Years On</a:t>
            </a:r>
            <a:r>
              <a:rPr lang="en-GB" dirty="0">
                <a:latin typeface="Arial" panose="020B0604020202020204" pitchFamily="34" charset="0"/>
                <a:cs typeface="Arial" panose="020B0604020202020204" pitchFamily="34" charset="0"/>
              </a:rPr>
              <a:t>. UCL.</a:t>
            </a:r>
          </a:p>
          <a:p>
            <a:pPr marL="0" indent="0">
              <a:buNone/>
            </a:pPr>
            <a:r>
              <a:rPr lang="en-GB" dirty="0">
                <a:latin typeface="Arial" panose="020B0604020202020204" pitchFamily="34" charset="0"/>
                <a:cs typeface="Arial" panose="020B0604020202020204" pitchFamily="34" charset="0"/>
              </a:rPr>
              <a:t>National Institute for Health and Care Excellence (2020). </a:t>
            </a:r>
            <a:r>
              <a:rPr lang="en-GB" i="1" dirty="0">
                <a:latin typeface="Arial" panose="020B0604020202020204" pitchFamily="34" charset="0"/>
                <a:cs typeface="Arial" panose="020B0604020202020204" pitchFamily="34" charset="0"/>
              </a:rPr>
              <a:t>Behaviour Change Guidelines</a:t>
            </a:r>
            <a:r>
              <a:rPr lang="en-GB" dirty="0">
                <a:latin typeface="Arial" panose="020B0604020202020204" pitchFamily="34" charset="0"/>
                <a:cs typeface="Arial" panose="020B0604020202020204" pitchFamily="34" charset="0"/>
              </a:rPr>
              <a:t>. NICE</a:t>
            </a:r>
          </a:p>
          <a:p>
            <a:pPr marL="0" indent="0">
              <a:buNone/>
            </a:pPr>
            <a:r>
              <a:rPr lang="en-GB" dirty="0">
                <a:latin typeface="Arial" panose="020B0604020202020204" pitchFamily="34" charset="0"/>
                <a:cs typeface="Arial" panose="020B0604020202020204" pitchFamily="34" charset="0"/>
              </a:rPr>
              <a:t>NHS Digital (2023). </a:t>
            </a:r>
            <a:r>
              <a:rPr lang="en-GB" i="1" dirty="0">
                <a:latin typeface="Arial" panose="020B0604020202020204" pitchFamily="34" charset="0"/>
                <a:cs typeface="Arial" panose="020B0604020202020204" pitchFamily="34" charset="0"/>
              </a:rPr>
              <a:t>Health Inequalities Dashboard</a:t>
            </a:r>
            <a:r>
              <a:rPr lang="en-GB" dirty="0">
                <a:latin typeface="Arial" panose="020B0604020202020204" pitchFamily="34" charset="0"/>
                <a:cs typeface="Arial" panose="020B0604020202020204" pitchFamily="34" charset="0"/>
              </a:rPr>
              <a:t>. NHS Digital.</a:t>
            </a:r>
          </a:p>
          <a:p>
            <a:pPr marL="0" lvl="0" indent="0">
              <a:buNone/>
            </a:pPr>
            <a:endParaRPr lang="en-GB" sz="1500" dirty="0">
              <a:latin typeface="Arial" panose="020B0604020202020204" pitchFamily="34" charset="0"/>
              <a:cs typeface="Arial" panose="020B0604020202020204" pitchFamily="34" charset="0"/>
            </a:endParaRPr>
          </a:p>
          <a:p>
            <a:endParaRPr lang="en-GB" sz="1500" dirty="0"/>
          </a:p>
        </p:txBody>
      </p:sp>
    </p:spTree>
    <p:extLst>
      <p:ext uri="{BB962C8B-B14F-4D97-AF65-F5344CB8AC3E}">
        <p14:creationId xmlns:p14="http://schemas.microsoft.com/office/powerpoint/2010/main" val="1855377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5E48A183-7A02-8919-B8DA-5018536BE14A}"/>
              </a:ext>
            </a:extLst>
          </p:cNvPr>
          <p:cNvSpPr>
            <a:spLocks noGrp="1"/>
          </p:cNvSpPr>
          <p:nvPr>
            <p:ph idx="1"/>
          </p:nvPr>
        </p:nvSpPr>
        <p:spPr>
          <a:xfrm>
            <a:off x="4071068" y="841247"/>
            <a:ext cx="6877878" cy="5120640"/>
          </a:xfrm>
        </p:spPr>
        <p:txBody>
          <a:bodyPr anchor="ctr">
            <a:normAutofit fontScale="40000" lnSpcReduction="20000"/>
          </a:bodyPr>
          <a:lstStyle/>
          <a:p>
            <a:pPr marL="0" indent="0">
              <a:buNone/>
            </a:pPr>
            <a:r>
              <a:rPr lang="en-GB" dirty="0"/>
              <a:t>NHS England (2019). </a:t>
            </a:r>
            <a:r>
              <a:rPr lang="en-GB" i="1" dirty="0"/>
              <a:t>The NHS Long Term Plan</a:t>
            </a:r>
            <a:r>
              <a:rPr lang="en-GB" dirty="0"/>
              <a:t>. NHS.</a:t>
            </a:r>
          </a:p>
          <a:p>
            <a:pPr marL="0" indent="0">
              <a:buNone/>
            </a:pPr>
            <a:r>
              <a:rPr lang="en-GB" dirty="0"/>
              <a:t>NHS England (2021). </a:t>
            </a:r>
            <a:r>
              <a:rPr lang="en-GB" i="1" dirty="0"/>
              <a:t>Core20PLUS5: Reducing Health Inequalities</a:t>
            </a:r>
            <a:r>
              <a:rPr lang="en-GB" dirty="0"/>
              <a:t>. NHS.</a:t>
            </a:r>
          </a:p>
          <a:p>
            <a:pPr marL="0" indent="0">
              <a:buNone/>
            </a:pPr>
            <a:r>
              <a:rPr lang="en-GB" dirty="0"/>
              <a:t>NHS England (2022). </a:t>
            </a:r>
            <a:r>
              <a:rPr lang="en-GB" i="1" dirty="0"/>
              <a:t>Virtual Wards: Implementation Guidance</a:t>
            </a:r>
            <a:r>
              <a:rPr lang="en-GB" dirty="0"/>
              <a:t>. NHS.</a:t>
            </a:r>
          </a:p>
          <a:p>
            <a:pPr marL="0" indent="0">
              <a:lnSpc>
                <a:spcPct val="120000"/>
              </a:lnSpc>
              <a:buNone/>
            </a:pPr>
            <a:r>
              <a:rPr lang="en-GB" dirty="0"/>
              <a:t>NHS England (2023) </a:t>
            </a:r>
            <a:r>
              <a:rPr lang="en-GB" i="1" dirty="0"/>
              <a:t>NHS Diabetes Prevention Programme: Outcomes and Impact Report</a:t>
            </a:r>
            <a:r>
              <a:rPr lang="en-GB" dirty="0"/>
              <a:t>. London: NHS England.</a:t>
            </a:r>
          </a:p>
          <a:p>
            <a:pPr marL="0" indent="0">
              <a:buNone/>
            </a:pPr>
            <a:r>
              <a:rPr lang="en-GB" dirty="0"/>
              <a:t>Office for National Statistics (2022). </a:t>
            </a:r>
            <a:r>
              <a:rPr lang="en-GB" i="1" dirty="0"/>
              <a:t>Health and Life Expectancy in the UK</a:t>
            </a:r>
            <a:r>
              <a:rPr lang="en-GB" dirty="0"/>
              <a:t>. ONS.</a:t>
            </a:r>
          </a:p>
          <a:p>
            <a:pPr marL="0" indent="0">
              <a:buNone/>
            </a:pPr>
            <a:r>
              <a:rPr lang="en-GB" dirty="0"/>
              <a:t>Public Health England (2017). </a:t>
            </a:r>
            <a:r>
              <a:rPr lang="en-GB" i="1" dirty="0"/>
              <a:t>Health Profile for England</a:t>
            </a:r>
            <a:r>
              <a:rPr lang="en-GB" dirty="0"/>
              <a:t>. PHE.</a:t>
            </a:r>
          </a:p>
          <a:p>
            <a:pPr marL="0" indent="0">
              <a:buNone/>
            </a:pPr>
            <a:r>
              <a:rPr lang="en-GB" dirty="0"/>
              <a:t>Public Health England (2019). </a:t>
            </a:r>
            <a:r>
              <a:rPr lang="en-GB" i="1" dirty="0"/>
              <a:t>Time to Change Campaign Evaluation</a:t>
            </a:r>
            <a:r>
              <a:rPr lang="en-GB" dirty="0"/>
              <a:t>. PHE.</a:t>
            </a:r>
          </a:p>
          <a:p>
            <a:pPr marL="0" indent="0">
              <a:lnSpc>
                <a:spcPct val="170000"/>
              </a:lnSpc>
              <a:buNone/>
            </a:pPr>
            <a:r>
              <a:rPr lang="en-GB" dirty="0"/>
              <a:t>Public Health England (2023) Health Inequalities Dashboard. London: PHE. Diabetes UK (2024) Diabetes Prevalence 2024 Report. London: Diabetes UK. NHS England (2023) NHS </a:t>
            </a:r>
          </a:p>
          <a:p>
            <a:pPr marL="0" indent="0">
              <a:buNone/>
            </a:pPr>
            <a:r>
              <a:rPr lang="en-GB" dirty="0"/>
              <a:t>Diabetes Prevention Programme: Outcomes Report. London: NHS England. World Health </a:t>
            </a:r>
          </a:p>
          <a:p>
            <a:pPr marL="0" indent="0">
              <a:buNone/>
            </a:pPr>
            <a:r>
              <a:rPr lang="en-GB" dirty="0"/>
              <a:t>Organization (2020) Sustainable Development Goal 3. Geneva: WHO.</a:t>
            </a:r>
          </a:p>
          <a:p>
            <a:pPr marL="0" indent="0">
              <a:buNone/>
            </a:pPr>
            <a:r>
              <a:rPr lang="en-GB" dirty="0"/>
              <a:t>Royal College of Physicians (2018). </a:t>
            </a:r>
            <a:r>
              <a:rPr lang="en-GB" i="1" dirty="0"/>
              <a:t>Healthcare Sustainability Report</a:t>
            </a:r>
            <a:r>
              <a:rPr lang="en-GB" dirty="0"/>
              <a:t>. RCP.</a:t>
            </a:r>
          </a:p>
          <a:p>
            <a:pPr marL="0" indent="0">
              <a:lnSpc>
                <a:spcPct val="120000"/>
              </a:lnSpc>
              <a:buNone/>
            </a:pPr>
            <a:r>
              <a:rPr lang="en-GB" dirty="0"/>
              <a:t>United Nations (2015). </a:t>
            </a:r>
            <a:r>
              <a:rPr lang="en-GB" i="1" dirty="0"/>
              <a:t>Transforming Our World: The 2030 Agenda for Sustainable Development</a:t>
            </a:r>
            <a:r>
              <a:rPr lang="en-GB" dirty="0"/>
              <a:t>. UN.</a:t>
            </a:r>
          </a:p>
          <a:p>
            <a:pPr marL="0" indent="0">
              <a:buNone/>
            </a:pPr>
            <a:r>
              <a:rPr lang="en-GB" dirty="0"/>
              <a:t>World Health Organization (1948). </a:t>
            </a:r>
            <a:r>
              <a:rPr lang="en-GB" i="1" dirty="0"/>
              <a:t>Constitution of the World Health Organization</a:t>
            </a:r>
            <a:r>
              <a:rPr lang="en-GB" dirty="0"/>
              <a:t>. WHO.</a:t>
            </a:r>
          </a:p>
          <a:p>
            <a:pPr marL="0" indent="0">
              <a:buNone/>
            </a:pPr>
            <a:r>
              <a:rPr lang="en-GB" dirty="0"/>
              <a:t>World Health Organization (2014). </a:t>
            </a:r>
            <a:r>
              <a:rPr lang="en-GB" i="1" dirty="0"/>
              <a:t>Health in All Policies Framework</a:t>
            </a:r>
            <a:r>
              <a:rPr lang="en-GB" dirty="0"/>
              <a:t>. WHO.</a:t>
            </a:r>
          </a:p>
          <a:p>
            <a:pPr marL="0" indent="0">
              <a:buNone/>
            </a:pPr>
            <a:r>
              <a:rPr lang="en-GB" dirty="0"/>
              <a:t>World Health Organization (2022). </a:t>
            </a:r>
            <a:r>
              <a:rPr lang="en-GB" i="1" dirty="0"/>
              <a:t>Climate Change and Health</a:t>
            </a:r>
            <a:r>
              <a:rPr lang="en-GB" dirty="0"/>
              <a:t>. WHO.</a:t>
            </a:r>
          </a:p>
          <a:p>
            <a:pPr marL="0" indent="0">
              <a:buNone/>
            </a:pPr>
            <a:r>
              <a:rPr lang="en-GB" dirty="0"/>
              <a:t>World Health Organization (2023). </a:t>
            </a:r>
            <a:r>
              <a:rPr lang="en-GB" i="1" dirty="0"/>
              <a:t>Sustainable Development Goals: Goal 3</a:t>
            </a:r>
            <a:r>
              <a:rPr lang="en-GB" dirty="0"/>
              <a:t>. WHO.</a:t>
            </a:r>
          </a:p>
          <a:p>
            <a:pPr marL="0" indent="0">
              <a:buNone/>
            </a:pPr>
            <a:endParaRPr lang="en-GB" sz="1500" dirty="0">
              <a:solidFill>
                <a:schemeClr val="tx2"/>
              </a:solidFill>
            </a:endParaRPr>
          </a:p>
        </p:txBody>
      </p:sp>
    </p:spTree>
    <p:extLst>
      <p:ext uri="{BB962C8B-B14F-4D97-AF65-F5344CB8AC3E}">
        <p14:creationId xmlns:p14="http://schemas.microsoft.com/office/powerpoint/2010/main" val="1654814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Film Burn</Template>
  <TotalTime>2428</TotalTime>
  <Words>4100</Words>
  <Application>Microsoft Office PowerPoint</Application>
  <PresentationFormat>Widescreen</PresentationFormat>
  <Paragraphs>311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Integrating Health, Wellbeing &amp; Sustainable Development in UK Health &amp; Social Care Focus: SDG 3 – Good Health &amp; Wellbeing and Diabetes Prevention.  Student Name: Kareemot A Tijani Tijani  Student ID:2330438   Module: BMHP6030_BIRM – Health, Wellbeing &amp; Sustainable Development.  Component 1 Presentation   Date: Thursday 15th October 2026  Lecturer: Zakiyyah Ahmed  </vt:lpstr>
      <vt:lpstr>PowerPoint Presentation</vt:lpstr>
      <vt:lpstr>PowerPoint Presentation</vt:lpstr>
      <vt:lpstr>PowerPoint Presentation</vt:lpstr>
      <vt:lpstr>PowerPoint Presentation</vt:lpstr>
      <vt:lpstr> Integration of Health &amp; Wellbeing Approaches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Kareemot Tijani Tijani (2320438)</dc:creator>
  <cp:lastModifiedBy>Kareemot Tijani Tijani (2320438)</cp:lastModifiedBy>
  <cp:revision>1</cp:revision>
  <dcterms:created xsi:type="dcterms:W3CDTF">2026-10-11T18:11:23Z</dcterms:created>
  <dcterms:modified xsi:type="dcterms:W3CDTF">2026-10-14T08:21:42Z</dcterms:modified>
</cp:coreProperties>
</file>