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7" r:id="rId2"/>
  </p:sldMasterIdLst>
  <p:sldIdLst>
    <p:sldId id="257" r:id="rId3"/>
    <p:sldId id="256" r:id="rId4"/>
    <p:sldId id="262" r:id="rId5"/>
    <p:sldId id="258" r:id="rId6"/>
    <p:sldId id="264" r:id="rId7"/>
    <p:sldId id="265" r:id="rId8"/>
    <p:sldId id="260" r:id="rId9"/>
    <p:sldId id="269" r:id="rId10"/>
    <p:sldId id="270" r:id="rId11"/>
    <p:sldId id="259" r:id="rId12"/>
    <p:sldId id="263" r:id="rId13"/>
    <p:sldId id="266" r:id="rId14"/>
    <p:sldId id="267" r:id="rId15"/>
    <p:sldId id="268"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53"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216AB8-BAB4-4E2F-9B7F-821DD42A49F3}" type="datetimeFigureOut">
              <a:rPr lang="en-GB" smtClean="0"/>
              <a:t>03/02/2021</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597C4D1E-4582-42C4-9722-A051C42BEB2A}"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92016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216AB8-BAB4-4E2F-9B7F-821DD42A49F3}"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7C4D1E-4582-42C4-9722-A051C42BEB2A}"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45621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216AB8-BAB4-4E2F-9B7F-821DD42A49F3}"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7C4D1E-4582-42C4-9722-A051C42BEB2A}"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38727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216AB8-BAB4-4E2F-9B7F-821DD42A49F3}"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7C4D1E-4582-42C4-9722-A051C42BEB2A}"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3879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216AB8-BAB4-4E2F-9B7F-821DD42A49F3}" type="datetimeFigureOut">
              <a:rPr lang="en-GB" smtClean="0"/>
              <a:t>03/02/2021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97C4D1E-4582-42C4-9722-A051C42BEB2A}"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59738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216AB8-BAB4-4E2F-9B7F-821DD42A49F3}" type="datetimeFigureOut">
              <a:rPr lang="en-GB" smtClean="0"/>
              <a:t>03/02/2021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97C4D1E-4582-42C4-9722-A051C42BEB2A}"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88679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216AB8-BAB4-4E2F-9B7F-821DD42A49F3}" type="datetimeFigureOut">
              <a:rPr lang="en-GB" smtClean="0"/>
              <a:t>03/02/2021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97C4D1E-4582-42C4-9722-A051C42BEB2A}" type="slidenum">
              <a:rPr lang="en-GB" smtClean="0"/>
              <a:t>‹#›</a:t>
            </a:fld>
            <a:endParaRPr lang="en-GB"/>
          </a:p>
        </p:txBody>
      </p:sp>
    </p:spTree>
    <p:extLst>
      <p:ext uri="{BB962C8B-B14F-4D97-AF65-F5344CB8AC3E}">
        <p14:creationId xmlns:p14="http://schemas.microsoft.com/office/powerpoint/2010/main" val="117530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216AB8-BAB4-4E2F-9B7F-821DD42A49F3}"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7C4D1E-4582-42C4-9722-A051C42BEB2A}"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67770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1D216AB8-BAB4-4E2F-9B7F-821DD42A49F3}" type="datetimeFigureOut">
              <a:rPr lang="en-GB" smtClean="0"/>
              <a:t>03/02/2021</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597C4D1E-4582-42C4-9722-A051C42BEB2A}"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72869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216AB8-BAB4-4E2F-9B7F-821DD42A49F3}"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7C4D1E-4582-42C4-9722-A051C42BEB2A}"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68987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216AB8-BAB4-4E2F-9B7F-821DD42A49F3}"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7C4D1E-4582-42C4-9722-A051C42BEB2A}"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4632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6C4EB3F-A1B3-4F6A-BD5C-C9780E1E9F9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CE556-F866-4567-A914-238E60B17204}" type="slidenum">
              <a:rPr lang="en-GB" smtClean="0"/>
              <a:t>‹#›</a:t>
            </a:fld>
            <a:endParaRPr lang="en-GB"/>
          </a:p>
        </p:txBody>
      </p:sp>
    </p:spTree>
    <p:extLst>
      <p:ext uri="{BB962C8B-B14F-4D97-AF65-F5344CB8AC3E}">
        <p14:creationId xmlns:p14="http://schemas.microsoft.com/office/powerpoint/2010/main" val="5157226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C4EB3F-A1B3-4F6A-BD5C-C9780E1E9F9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CE556-F866-4567-A914-238E60B17204}" type="slidenum">
              <a:rPr lang="en-GB" smtClean="0"/>
              <a:t>‹#›</a:t>
            </a:fld>
            <a:endParaRPr lang="en-GB"/>
          </a:p>
        </p:txBody>
      </p:sp>
    </p:spTree>
    <p:extLst>
      <p:ext uri="{BB962C8B-B14F-4D97-AF65-F5344CB8AC3E}">
        <p14:creationId xmlns:p14="http://schemas.microsoft.com/office/powerpoint/2010/main" val="39560027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C4EB3F-A1B3-4F6A-BD5C-C9780E1E9F9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CE556-F866-4567-A914-238E60B17204}" type="slidenum">
              <a:rPr lang="en-GB" smtClean="0"/>
              <a:t>‹#›</a:t>
            </a:fld>
            <a:endParaRPr lang="en-GB"/>
          </a:p>
        </p:txBody>
      </p:sp>
    </p:spTree>
    <p:extLst>
      <p:ext uri="{BB962C8B-B14F-4D97-AF65-F5344CB8AC3E}">
        <p14:creationId xmlns:p14="http://schemas.microsoft.com/office/powerpoint/2010/main" val="19077586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6C4EB3F-A1B3-4F6A-BD5C-C9780E1E9F94}"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ACE556-F866-4567-A914-238E60B17204}" type="slidenum">
              <a:rPr lang="en-GB" smtClean="0"/>
              <a:t>‹#›</a:t>
            </a:fld>
            <a:endParaRPr lang="en-GB"/>
          </a:p>
        </p:txBody>
      </p:sp>
    </p:spTree>
    <p:extLst>
      <p:ext uri="{BB962C8B-B14F-4D97-AF65-F5344CB8AC3E}">
        <p14:creationId xmlns:p14="http://schemas.microsoft.com/office/powerpoint/2010/main" val="32042753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6C4EB3F-A1B3-4F6A-BD5C-C9780E1E9F94}" type="datetimeFigureOut">
              <a:rPr lang="en-GB" smtClean="0"/>
              <a:t>03/02/2021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8ACE556-F866-4567-A914-238E60B17204}" type="slidenum">
              <a:rPr lang="en-GB" smtClean="0"/>
              <a:t>‹#›</a:t>
            </a:fld>
            <a:endParaRPr lang="en-GB"/>
          </a:p>
        </p:txBody>
      </p:sp>
    </p:spTree>
    <p:extLst>
      <p:ext uri="{BB962C8B-B14F-4D97-AF65-F5344CB8AC3E}">
        <p14:creationId xmlns:p14="http://schemas.microsoft.com/office/powerpoint/2010/main" val="24973287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6C4EB3F-A1B3-4F6A-BD5C-C9780E1E9F94}" type="datetimeFigureOut">
              <a:rPr lang="en-GB" smtClean="0"/>
              <a:t>03/02/2021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8ACE556-F866-4567-A914-238E60B17204}" type="slidenum">
              <a:rPr lang="en-GB" smtClean="0"/>
              <a:t>‹#›</a:t>
            </a:fld>
            <a:endParaRPr lang="en-GB"/>
          </a:p>
        </p:txBody>
      </p:sp>
    </p:spTree>
    <p:extLst>
      <p:ext uri="{BB962C8B-B14F-4D97-AF65-F5344CB8AC3E}">
        <p14:creationId xmlns:p14="http://schemas.microsoft.com/office/powerpoint/2010/main" val="17831438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C4EB3F-A1B3-4F6A-BD5C-C9780E1E9F94}" type="datetimeFigureOut">
              <a:rPr lang="en-GB" smtClean="0"/>
              <a:t>03/02/2021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8ACE556-F866-4567-A914-238E60B17204}" type="slidenum">
              <a:rPr lang="en-GB" smtClean="0"/>
              <a:t>‹#›</a:t>
            </a:fld>
            <a:endParaRPr lang="en-GB"/>
          </a:p>
        </p:txBody>
      </p:sp>
    </p:spTree>
    <p:extLst>
      <p:ext uri="{BB962C8B-B14F-4D97-AF65-F5344CB8AC3E}">
        <p14:creationId xmlns:p14="http://schemas.microsoft.com/office/powerpoint/2010/main" val="1313778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6C4EB3F-A1B3-4F6A-BD5C-C9780E1E9F94}"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ACE556-F866-4567-A914-238E60B17204}" type="slidenum">
              <a:rPr lang="en-GB" smtClean="0"/>
              <a:t>‹#›</a:t>
            </a:fld>
            <a:endParaRPr lang="en-GB"/>
          </a:p>
        </p:txBody>
      </p:sp>
    </p:spTree>
    <p:extLst>
      <p:ext uri="{BB962C8B-B14F-4D97-AF65-F5344CB8AC3E}">
        <p14:creationId xmlns:p14="http://schemas.microsoft.com/office/powerpoint/2010/main" val="7182410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6C4EB3F-A1B3-4F6A-BD5C-C9780E1E9F94}"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ACE556-F866-4567-A914-238E60B17204}" type="slidenum">
              <a:rPr lang="en-GB" smtClean="0"/>
              <a:t>‹#›</a:t>
            </a:fld>
            <a:endParaRPr lang="en-GB"/>
          </a:p>
        </p:txBody>
      </p:sp>
    </p:spTree>
    <p:extLst>
      <p:ext uri="{BB962C8B-B14F-4D97-AF65-F5344CB8AC3E}">
        <p14:creationId xmlns:p14="http://schemas.microsoft.com/office/powerpoint/2010/main" val="8669020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C4EB3F-A1B3-4F6A-BD5C-C9780E1E9F9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CE556-F866-4567-A914-238E60B17204}" type="slidenum">
              <a:rPr lang="en-GB" smtClean="0"/>
              <a:t>‹#›</a:t>
            </a:fld>
            <a:endParaRPr lang="en-GB"/>
          </a:p>
        </p:txBody>
      </p:sp>
    </p:spTree>
    <p:extLst>
      <p:ext uri="{BB962C8B-B14F-4D97-AF65-F5344CB8AC3E}">
        <p14:creationId xmlns:p14="http://schemas.microsoft.com/office/powerpoint/2010/main" val="30188609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C4EB3F-A1B3-4F6A-BD5C-C9780E1E9F9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CE556-F866-4567-A914-238E60B1720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795368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C4EB3F-A1B3-4F6A-BD5C-C9780E1E9F9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CE556-F866-4567-A914-238E60B17204}" type="slidenum">
              <a:rPr lang="en-GB" smtClean="0"/>
              <a:t>‹#›</a:t>
            </a:fld>
            <a:endParaRPr lang="en-GB"/>
          </a:p>
        </p:txBody>
      </p:sp>
    </p:spTree>
    <p:extLst>
      <p:ext uri="{BB962C8B-B14F-4D97-AF65-F5344CB8AC3E}">
        <p14:creationId xmlns:p14="http://schemas.microsoft.com/office/powerpoint/2010/main" val="41653898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C4EB3F-A1B3-4F6A-BD5C-C9780E1E9F9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CE556-F866-4567-A914-238E60B1720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227280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C4EB3F-A1B3-4F6A-BD5C-C9780E1E9F9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CE556-F866-4567-A914-238E60B17204}" type="slidenum">
              <a:rPr lang="en-GB" smtClean="0"/>
              <a:t>‹#›</a:t>
            </a:fld>
            <a:endParaRPr lang="en-GB"/>
          </a:p>
        </p:txBody>
      </p:sp>
    </p:spTree>
    <p:extLst>
      <p:ext uri="{BB962C8B-B14F-4D97-AF65-F5344CB8AC3E}">
        <p14:creationId xmlns:p14="http://schemas.microsoft.com/office/powerpoint/2010/main" val="30677765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C4EB3F-A1B3-4F6A-BD5C-C9780E1E9F9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CE556-F866-4567-A914-238E60B17204}" type="slidenum">
              <a:rPr lang="en-GB" smtClean="0"/>
              <a:t>‹#›</a:t>
            </a:fld>
            <a:endParaRPr lang="en-GB"/>
          </a:p>
        </p:txBody>
      </p:sp>
    </p:spTree>
    <p:extLst>
      <p:ext uri="{BB962C8B-B14F-4D97-AF65-F5344CB8AC3E}">
        <p14:creationId xmlns:p14="http://schemas.microsoft.com/office/powerpoint/2010/main" val="5462358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C4EB3F-A1B3-4F6A-BD5C-C9780E1E9F9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CE556-F866-4567-A914-238E60B17204}" type="slidenum">
              <a:rPr lang="en-GB" smtClean="0"/>
              <a:t>‹#›</a:t>
            </a:fld>
            <a:endParaRPr lang="en-GB"/>
          </a:p>
        </p:txBody>
      </p:sp>
    </p:spTree>
    <p:extLst>
      <p:ext uri="{BB962C8B-B14F-4D97-AF65-F5344CB8AC3E}">
        <p14:creationId xmlns:p14="http://schemas.microsoft.com/office/powerpoint/2010/main" val="953552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1D216AB8-BAB4-4E2F-9B7F-821DD42A49F3}" type="datetimeFigureOut">
              <a:rPr lang="en-GB" smtClean="0"/>
              <a:t>03/02/2021</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597C4D1E-4582-42C4-9722-A051C42BEB2A}"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96612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6C4EB3F-A1B3-4F6A-BD5C-C9780E1E9F94}" type="datetimeFigureOut">
              <a:rPr lang="en-GB" smtClean="0"/>
              <a:t>03/02/2021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B8ACE556-F866-4567-A914-238E60B17204}" type="slidenum">
              <a:rPr lang="en-GB" smtClean="0"/>
              <a:t>‹#›</a:t>
            </a:fld>
            <a:endParaRPr lang="en-GB"/>
          </a:p>
        </p:txBody>
      </p:sp>
    </p:spTree>
    <p:extLst>
      <p:ext uri="{BB962C8B-B14F-4D97-AF65-F5344CB8AC3E}">
        <p14:creationId xmlns:p14="http://schemas.microsoft.com/office/powerpoint/2010/main" val="298016827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D3B9AB-9723-4F88-BAFE-21FF52DBBF0A}"/>
              </a:ext>
            </a:extLst>
          </p:cNvPr>
          <p:cNvSpPr>
            <a:spLocks noGrp="1"/>
          </p:cNvSpPr>
          <p:nvPr>
            <p:ph idx="1"/>
          </p:nvPr>
        </p:nvSpPr>
        <p:spPr/>
        <p:txBody>
          <a:bodyPr>
            <a:normAutofit/>
          </a:bodyPr>
          <a:lstStyle/>
          <a:p>
            <a:pPr marL="0" indent="0">
              <a:buNone/>
            </a:pPr>
            <a:r>
              <a:rPr lang="en-GB" sz="4400" dirty="0"/>
              <a:t>Can we start with the premise that a key role of leadership is to get other people to behave as you want them to?</a:t>
            </a:r>
          </a:p>
        </p:txBody>
      </p:sp>
    </p:spTree>
    <p:extLst>
      <p:ext uri="{BB962C8B-B14F-4D97-AF65-F5344CB8AC3E}">
        <p14:creationId xmlns:p14="http://schemas.microsoft.com/office/powerpoint/2010/main" val="23766709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1506F-D565-4728-B55A-E70DDA3516A8}"/>
              </a:ext>
            </a:extLst>
          </p:cNvPr>
          <p:cNvSpPr>
            <a:spLocks noGrp="1"/>
          </p:cNvSpPr>
          <p:nvPr>
            <p:ph type="ctrTitle"/>
          </p:nvPr>
        </p:nvSpPr>
        <p:spPr/>
        <p:txBody>
          <a:bodyPr/>
          <a:lstStyle/>
          <a:p>
            <a:r>
              <a:rPr lang="en-GB" dirty="0"/>
              <a:t>Culture dictates how we behave</a:t>
            </a:r>
          </a:p>
        </p:txBody>
      </p:sp>
    </p:spTree>
    <p:extLst>
      <p:ext uri="{BB962C8B-B14F-4D97-AF65-F5344CB8AC3E}">
        <p14:creationId xmlns:p14="http://schemas.microsoft.com/office/powerpoint/2010/main" val="175704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DC44F-8AE5-43E3-9176-91974A0E20DB}"/>
              </a:ext>
            </a:extLst>
          </p:cNvPr>
          <p:cNvSpPr>
            <a:spLocks noGrp="1"/>
          </p:cNvSpPr>
          <p:nvPr>
            <p:ph type="title"/>
          </p:nvPr>
        </p:nvSpPr>
        <p:spPr/>
        <p:txBody>
          <a:bodyPr/>
          <a:lstStyle/>
          <a:p>
            <a:r>
              <a:rPr lang="en-GB" dirty="0"/>
              <a:t>Organisational culture</a:t>
            </a:r>
          </a:p>
        </p:txBody>
      </p:sp>
      <p:sp>
        <p:nvSpPr>
          <p:cNvPr id="3" name="Content Placeholder 2">
            <a:extLst>
              <a:ext uri="{FF2B5EF4-FFF2-40B4-BE49-F238E27FC236}">
                <a16:creationId xmlns:a16="http://schemas.microsoft.com/office/drawing/2014/main" id="{52B2686C-14E2-445E-826F-F99B4775480B}"/>
              </a:ext>
            </a:extLst>
          </p:cNvPr>
          <p:cNvSpPr>
            <a:spLocks noGrp="1"/>
          </p:cNvSpPr>
          <p:nvPr>
            <p:ph idx="1"/>
          </p:nvPr>
        </p:nvSpPr>
        <p:spPr/>
        <p:txBody>
          <a:bodyPr>
            <a:normAutofit fontScale="92500" lnSpcReduction="10000"/>
          </a:bodyPr>
          <a:lstStyle/>
          <a:p>
            <a:pPr marL="0" indent="0" algn="ctr">
              <a:buNone/>
            </a:pPr>
            <a:r>
              <a:rPr lang="en-GB" sz="8800" dirty="0"/>
              <a:t>The way we do things around here</a:t>
            </a:r>
          </a:p>
          <a:p>
            <a:r>
              <a:rPr lang="en-GB" dirty="0"/>
              <a:t>Deal and Kennedy (1982)</a:t>
            </a:r>
          </a:p>
        </p:txBody>
      </p:sp>
    </p:spTree>
    <p:extLst>
      <p:ext uri="{BB962C8B-B14F-4D97-AF65-F5344CB8AC3E}">
        <p14:creationId xmlns:p14="http://schemas.microsoft.com/office/powerpoint/2010/main" val="804169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97200-47D8-4792-8BC3-C38D2632D00B}"/>
              </a:ext>
            </a:extLst>
          </p:cNvPr>
          <p:cNvSpPr>
            <a:spLocks noGrp="1"/>
          </p:cNvSpPr>
          <p:nvPr>
            <p:ph type="title"/>
          </p:nvPr>
        </p:nvSpPr>
        <p:spPr/>
        <p:txBody>
          <a:bodyPr/>
          <a:lstStyle/>
          <a:p>
            <a:pPr algn="ctr"/>
            <a:r>
              <a:rPr lang="en-GB" dirty="0"/>
              <a:t>Culture generally comes from the top down</a:t>
            </a:r>
          </a:p>
        </p:txBody>
      </p:sp>
      <p:sp>
        <p:nvSpPr>
          <p:cNvPr id="3" name="Content Placeholder 2">
            <a:extLst>
              <a:ext uri="{FF2B5EF4-FFF2-40B4-BE49-F238E27FC236}">
                <a16:creationId xmlns:a16="http://schemas.microsoft.com/office/drawing/2014/main" id="{99CC9066-61BB-482B-B7EA-1574EFE3C2D8}"/>
              </a:ext>
            </a:extLst>
          </p:cNvPr>
          <p:cNvSpPr>
            <a:spLocks noGrp="1"/>
          </p:cNvSpPr>
          <p:nvPr>
            <p:ph idx="1"/>
          </p:nvPr>
        </p:nvSpPr>
        <p:spPr/>
        <p:txBody>
          <a:bodyPr>
            <a:noAutofit/>
          </a:bodyPr>
          <a:lstStyle/>
          <a:p>
            <a:r>
              <a:rPr lang="en-GB" sz="3200" dirty="0"/>
              <a:t>‘The three most important ways to lead people are:</a:t>
            </a:r>
          </a:p>
          <a:p>
            <a:pPr marL="457200" indent="-457200">
              <a:buFont typeface="+mj-lt"/>
              <a:buAutoNum type="arabicPeriod"/>
            </a:pPr>
            <a:r>
              <a:rPr lang="en-GB" sz="3200" dirty="0"/>
              <a:t>By example</a:t>
            </a:r>
          </a:p>
          <a:p>
            <a:pPr marL="457200" indent="-457200">
              <a:buFont typeface="+mj-lt"/>
              <a:buAutoNum type="arabicPeriod"/>
            </a:pPr>
            <a:r>
              <a:rPr lang="en-GB" sz="3200" dirty="0"/>
              <a:t>By example</a:t>
            </a:r>
          </a:p>
          <a:p>
            <a:pPr marL="457200" indent="-457200">
              <a:buFont typeface="+mj-lt"/>
              <a:buAutoNum type="arabicPeriod"/>
            </a:pPr>
            <a:r>
              <a:rPr lang="en-GB" sz="3200" dirty="0"/>
              <a:t>By example’</a:t>
            </a:r>
          </a:p>
          <a:p>
            <a:pPr marL="0" indent="0">
              <a:buNone/>
            </a:pPr>
            <a:r>
              <a:rPr lang="en-GB" sz="3200" b="0" i="0" dirty="0">
                <a:solidFill>
                  <a:srgbClr val="4D5156"/>
                </a:solidFill>
                <a:effectLst/>
                <a:latin typeface="arial" panose="020B0604020202020204" pitchFamily="34" charset="0"/>
              </a:rPr>
              <a:t>Albert Schweitzer</a:t>
            </a:r>
            <a:endParaRPr lang="en-GB" sz="3200" dirty="0"/>
          </a:p>
        </p:txBody>
      </p:sp>
    </p:spTree>
    <p:extLst>
      <p:ext uri="{BB962C8B-B14F-4D97-AF65-F5344CB8AC3E}">
        <p14:creationId xmlns:p14="http://schemas.microsoft.com/office/powerpoint/2010/main" val="19211165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2FA85-77AB-4285-ACF8-4CDB057DB2E0}"/>
              </a:ext>
            </a:extLst>
          </p:cNvPr>
          <p:cNvSpPr>
            <a:spLocks noGrp="1"/>
          </p:cNvSpPr>
          <p:nvPr>
            <p:ph type="title"/>
          </p:nvPr>
        </p:nvSpPr>
        <p:spPr/>
        <p:txBody>
          <a:bodyPr/>
          <a:lstStyle/>
          <a:p>
            <a:pPr algn="ctr"/>
            <a:r>
              <a:rPr lang="en-GB" dirty="0"/>
              <a:t>Tangible and intangible</a:t>
            </a:r>
          </a:p>
        </p:txBody>
      </p:sp>
      <p:sp>
        <p:nvSpPr>
          <p:cNvPr id="3" name="Content Placeholder 2">
            <a:extLst>
              <a:ext uri="{FF2B5EF4-FFF2-40B4-BE49-F238E27FC236}">
                <a16:creationId xmlns:a16="http://schemas.microsoft.com/office/drawing/2014/main" id="{C32FAA75-2430-433E-A778-6C78D94D3D62}"/>
              </a:ext>
            </a:extLst>
          </p:cNvPr>
          <p:cNvSpPr>
            <a:spLocks noGrp="1"/>
          </p:cNvSpPr>
          <p:nvPr>
            <p:ph idx="1"/>
          </p:nvPr>
        </p:nvSpPr>
        <p:spPr/>
        <p:txBody>
          <a:bodyPr>
            <a:normAutofit fontScale="92500" lnSpcReduction="10000"/>
          </a:bodyPr>
          <a:lstStyle/>
          <a:p>
            <a:r>
              <a:rPr lang="en-GB" dirty="0"/>
              <a:t>In its simplest form something tangible is something you can touch, something that exists in a physical form.</a:t>
            </a:r>
          </a:p>
          <a:p>
            <a:r>
              <a:rPr lang="en-GB" dirty="0"/>
              <a:t>Something intangible is therefore something you can’t touch, but something you perceive or ‘feel’, something you are aware of.</a:t>
            </a:r>
          </a:p>
          <a:p>
            <a:r>
              <a:rPr lang="en-GB" dirty="0"/>
              <a:t>The key drivers of human behaviour are still very much dictated by things such as relationships, emotions and esteem.</a:t>
            </a:r>
          </a:p>
          <a:p>
            <a:r>
              <a:rPr lang="en-GB" dirty="0"/>
              <a:t>There will be tangible and intangible aspects to culture, however it is often the intangible that guides our behaviour the most, crucially intangibility is a greater contributor to ‘organisational climate’.</a:t>
            </a:r>
          </a:p>
        </p:txBody>
      </p:sp>
    </p:spTree>
    <p:extLst>
      <p:ext uri="{BB962C8B-B14F-4D97-AF65-F5344CB8AC3E}">
        <p14:creationId xmlns:p14="http://schemas.microsoft.com/office/powerpoint/2010/main" val="1322898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4C75E2B-CACA-478C-B26B-182AF87A1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a:extLst>
              <a:ext uri="{FF2B5EF4-FFF2-40B4-BE49-F238E27FC236}">
                <a16:creationId xmlns:a16="http://schemas.microsoft.com/office/drawing/2014/main" id="{50FF2874-547C-4D14-9E18-28B19002FB8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4" name="Straight Connector 13">
            <a:extLst>
              <a:ext uri="{FF2B5EF4-FFF2-40B4-BE49-F238E27FC236}">
                <a16:creationId xmlns:a16="http://schemas.microsoft.com/office/drawing/2014/main" id="{36CF827D-A163-47F7-BD87-34EB4FA7D6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D299D9A9-1DA8-433D-A9BC-FB48D93D42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8" name="Rectangle 17">
            <a:extLst>
              <a:ext uri="{FF2B5EF4-FFF2-40B4-BE49-F238E27FC236}">
                <a16:creationId xmlns:a16="http://schemas.microsoft.com/office/drawing/2014/main" id="{274FF48E-21C6-4ED1-8D57-5D27A7B766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EDE4EA73-B3EE-41C9-8DED-BFE8955857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2E98A425-4405-4DEB-B88B-D4D39DADA010}"/>
              </a:ext>
            </a:extLst>
          </p:cNvPr>
          <p:cNvSpPr>
            <a:spLocks noGrp="1"/>
          </p:cNvSpPr>
          <p:nvPr>
            <p:ph type="title"/>
          </p:nvPr>
        </p:nvSpPr>
        <p:spPr>
          <a:xfrm>
            <a:off x="1776728" y="4613198"/>
            <a:ext cx="8654522" cy="844697"/>
          </a:xfrm>
        </p:spPr>
        <p:txBody>
          <a:bodyPr vert="horz" lIns="91440" tIns="45720" rIns="91440" bIns="45720" rtlCol="0" anchor="t">
            <a:normAutofit/>
          </a:bodyPr>
          <a:lstStyle/>
          <a:p>
            <a:r>
              <a:rPr lang="en-US" dirty="0"/>
              <a:t>Maslow’s Hierarchy of Needs 1943</a:t>
            </a:r>
          </a:p>
        </p:txBody>
      </p:sp>
      <p:cxnSp>
        <p:nvCxnSpPr>
          <p:cNvPr id="22" name="Straight Connector 21">
            <a:extLst>
              <a:ext uri="{FF2B5EF4-FFF2-40B4-BE49-F238E27FC236}">
                <a16:creationId xmlns:a16="http://schemas.microsoft.com/office/drawing/2014/main" id="{5038F25F-EDEF-4677-BA06-9A0951D44C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776728" y="4460798"/>
            <a:ext cx="8643010"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24" name="Picture 23">
            <a:extLst>
              <a:ext uri="{FF2B5EF4-FFF2-40B4-BE49-F238E27FC236}">
                <a16:creationId xmlns:a16="http://schemas.microsoft.com/office/drawing/2014/main" id="{CDD4A4E6-AE28-4022-81BD-8F9C976B2C5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6" name="Straight Connector 25">
            <a:extLst>
              <a:ext uri="{FF2B5EF4-FFF2-40B4-BE49-F238E27FC236}">
                <a16:creationId xmlns:a16="http://schemas.microsoft.com/office/drawing/2014/main" id="{41206E84-DE07-4C15-AC7E-FB739A177E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4" name="Content Placeholder 3">
            <a:extLst>
              <a:ext uri="{FF2B5EF4-FFF2-40B4-BE49-F238E27FC236}">
                <a16:creationId xmlns:a16="http://schemas.microsoft.com/office/drawing/2014/main" id="{9D3BC8F8-B0AA-4A3F-9BBF-F331FFEACB54}"/>
              </a:ext>
            </a:extLst>
          </p:cNvPr>
          <p:cNvPicPr>
            <a:picLocks noGrp="1" noChangeAspect="1"/>
          </p:cNvPicPr>
          <p:nvPr>
            <p:ph idx="1"/>
          </p:nvPr>
        </p:nvPicPr>
        <p:blipFill>
          <a:blip r:embed="rId3"/>
          <a:stretch>
            <a:fillRect/>
          </a:stretch>
        </p:blipFill>
        <p:spPr>
          <a:xfrm>
            <a:off x="3837669" y="25177"/>
            <a:ext cx="5946112" cy="4424191"/>
          </a:xfrm>
        </p:spPr>
      </p:pic>
    </p:spTree>
    <p:extLst>
      <p:ext uri="{BB962C8B-B14F-4D97-AF65-F5344CB8AC3E}">
        <p14:creationId xmlns:p14="http://schemas.microsoft.com/office/powerpoint/2010/main" val="1099526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16C62-AD93-4A39-8E1A-2D4FC2070E4C}"/>
              </a:ext>
            </a:extLst>
          </p:cNvPr>
          <p:cNvSpPr>
            <a:spLocks noGrp="1"/>
          </p:cNvSpPr>
          <p:nvPr>
            <p:ph type="title"/>
          </p:nvPr>
        </p:nvSpPr>
        <p:spPr>
          <a:xfrm>
            <a:off x="1451578" y="342421"/>
            <a:ext cx="9603275" cy="721882"/>
          </a:xfrm>
        </p:spPr>
        <p:txBody>
          <a:bodyPr/>
          <a:lstStyle/>
          <a:p>
            <a:r>
              <a:rPr lang="en-GB" dirty="0"/>
              <a:t>Tangible and Intangible Aspects to culture</a:t>
            </a:r>
          </a:p>
        </p:txBody>
      </p:sp>
      <p:sp>
        <p:nvSpPr>
          <p:cNvPr id="3" name="Content Placeholder 2">
            <a:extLst>
              <a:ext uri="{FF2B5EF4-FFF2-40B4-BE49-F238E27FC236}">
                <a16:creationId xmlns:a16="http://schemas.microsoft.com/office/drawing/2014/main" id="{AFC31C31-B9EC-49F5-B6FA-7774D8102EC1}"/>
              </a:ext>
            </a:extLst>
          </p:cNvPr>
          <p:cNvSpPr>
            <a:spLocks noGrp="1"/>
          </p:cNvSpPr>
          <p:nvPr>
            <p:ph idx="1"/>
          </p:nvPr>
        </p:nvSpPr>
        <p:spPr>
          <a:xfrm>
            <a:off x="759501" y="1993691"/>
            <a:ext cx="10672997" cy="3792511"/>
          </a:xfrm>
        </p:spPr>
        <p:txBody>
          <a:bodyPr>
            <a:normAutofit fontScale="92500" lnSpcReduction="20000"/>
          </a:bodyPr>
          <a:lstStyle/>
          <a:p>
            <a:r>
              <a:rPr lang="en-GB" dirty="0"/>
              <a:t>Tangible drivers of culture will be rules and practices that are written down, especially policies.  These might be rules around breaks and holidays.  Policies on how you discipline children who are mis-behaving, policies of staff ratio numbers when moving patients, policies on how to deal with a resident showing challenging behaviour.</a:t>
            </a:r>
          </a:p>
          <a:p>
            <a:r>
              <a:rPr lang="en-GB" dirty="0"/>
              <a:t>An example of intangible would be the manager coming to help clean up behind you when they can see you are busy, this would be a gesture so to speak.</a:t>
            </a:r>
          </a:p>
          <a:p>
            <a:r>
              <a:rPr lang="en-GB" dirty="0"/>
              <a:t>A team leader taking the time to speak to patients and their families to gather feedback then sharing it with staff.</a:t>
            </a:r>
          </a:p>
          <a:p>
            <a:r>
              <a:rPr lang="en-GB" dirty="0"/>
              <a:t>A manager taking a member of staff aside when they look tired and asking how they are, then supporting as required.</a:t>
            </a:r>
          </a:p>
          <a:p>
            <a:r>
              <a:rPr lang="en-GB" dirty="0"/>
              <a:t>Of course there are opposites to all the above as well.</a:t>
            </a:r>
          </a:p>
        </p:txBody>
      </p:sp>
    </p:spTree>
    <p:extLst>
      <p:ext uri="{BB962C8B-B14F-4D97-AF65-F5344CB8AC3E}">
        <p14:creationId xmlns:p14="http://schemas.microsoft.com/office/powerpoint/2010/main" val="37426959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5F373-08F3-4F90-81D8-A167E2C32436}"/>
              </a:ext>
            </a:extLst>
          </p:cNvPr>
          <p:cNvSpPr>
            <a:spLocks noGrp="1"/>
          </p:cNvSpPr>
          <p:nvPr>
            <p:ph type="title"/>
          </p:nvPr>
        </p:nvSpPr>
        <p:spPr/>
        <p:txBody>
          <a:bodyPr/>
          <a:lstStyle/>
          <a:p>
            <a:r>
              <a:rPr lang="en-GB" dirty="0"/>
              <a:t>Climate</a:t>
            </a:r>
          </a:p>
        </p:txBody>
      </p:sp>
      <p:sp>
        <p:nvSpPr>
          <p:cNvPr id="3" name="Content Placeholder 2">
            <a:extLst>
              <a:ext uri="{FF2B5EF4-FFF2-40B4-BE49-F238E27FC236}">
                <a16:creationId xmlns:a16="http://schemas.microsoft.com/office/drawing/2014/main" id="{DF157D72-2635-4956-B111-58BC0944EDDD}"/>
              </a:ext>
            </a:extLst>
          </p:cNvPr>
          <p:cNvSpPr>
            <a:spLocks noGrp="1"/>
          </p:cNvSpPr>
          <p:nvPr>
            <p:ph idx="1"/>
          </p:nvPr>
        </p:nvSpPr>
        <p:spPr/>
        <p:txBody>
          <a:bodyPr/>
          <a:lstStyle/>
          <a:p>
            <a:r>
              <a:rPr lang="en-GB" i="0" dirty="0">
                <a:solidFill>
                  <a:srgbClr val="202124"/>
                </a:solidFill>
                <a:effectLst/>
                <a:latin typeface="arial" panose="020B0604020202020204" pitchFamily="34" charset="0"/>
              </a:rPr>
              <a:t>Mullins (2000) states that organisational climate is ‘a relatively enduring quality of the internal environment of an organization that is </a:t>
            </a:r>
          </a:p>
          <a:p>
            <a:pPr marL="0" indent="0">
              <a:buNone/>
            </a:pPr>
            <a:r>
              <a:rPr lang="en-GB" dirty="0">
                <a:solidFill>
                  <a:srgbClr val="202124"/>
                </a:solidFill>
                <a:latin typeface="arial" panose="020B0604020202020204" pitchFamily="34" charset="0"/>
              </a:rPr>
              <a:t>a) </a:t>
            </a:r>
            <a:r>
              <a:rPr lang="en-GB" i="0" dirty="0">
                <a:solidFill>
                  <a:srgbClr val="202124"/>
                </a:solidFill>
                <a:effectLst/>
                <a:latin typeface="arial" panose="020B0604020202020204" pitchFamily="34" charset="0"/>
              </a:rPr>
              <a:t>experienced by its members.</a:t>
            </a:r>
          </a:p>
          <a:p>
            <a:pPr marL="0" indent="0">
              <a:buNone/>
            </a:pPr>
            <a:r>
              <a:rPr lang="en-GB" i="0" dirty="0">
                <a:solidFill>
                  <a:srgbClr val="202124"/>
                </a:solidFill>
                <a:effectLst/>
                <a:latin typeface="arial" panose="020B0604020202020204" pitchFamily="34" charset="0"/>
              </a:rPr>
              <a:t>b) influenced their behaviour</a:t>
            </a:r>
          </a:p>
          <a:p>
            <a:pPr marL="0" indent="0">
              <a:buNone/>
            </a:pPr>
            <a:r>
              <a:rPr lang="en-GB" i="0" dirty="0">
                <a:solidFill>
                  <a:srgbClr val="202124"/>
                </a:solidFill>
                <a:effectLst/>
                <a:latin typeface="arial" panose="020B0604020202020204" pitchFamily="34" charset="0"/>
              </a:rPr>
              <a:t>c) can be described in terms of the values of a particular set of characteristic (or attributes) of the organisation.</a:t>
            </a:r>
          </a:p>
          <a:p>
            <a:r>
              <a:rPr lang="en-GB" dirty="0">
                <a:solidFill>
                  <a:srgbClr val="202124"/>
                </a:solidFill>
                <a:latin typeface="arial" panose="020B0604020202020204" pitchFamily="34" charset="0"/>
              </a:rPr>
              <a:t>A key driver of climate also how effective the </a:t>
            </a:r>
            <a:r>
              <a:rPr lang="en-GB">
                <a:solidFill>
                  <a:srgbClr val="202124"/>
                </a:solidFill>
                <a:latin typeface="arial" panose="020B0604020202020204" pitchFamily="34" charset="0"/>
              </a:rPr>
              <a:t>organisation is!</a:t>
            </a:r>
            <a:endParaRPr lang="en-GB" dirty="0"/>
          </a:p>
        </p:txBody>
      </p:sp>
    </p:spTree>
    <p:extLst>
      <p:ext uri="{BB962C8B-B14F-4D97-AF65-F5344CB8AC3E}">
        <p14:creationId xmlns:p14="http://schemas.microsoft.com/office/powerpoint/2010/main" val="494139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DF41-7AD2-441A-A75D-695B65D15F30}"/>
              </a:ext>
            </a:extLst>
          </p:cNvPr>
          <p:cNvSpPr>
            <a:spLocks noGrp="1"/>
          </p:cNvSpPr>
          <p:nvPr>
            <p:ph type="title"/>
          </p:nvPr>
        </p:nvSpPr>
        <p:spPr/>
        <p:txBody>
          <a:bodyPr/>
          <a:lstStyle/>
          <a:p>
            <a:r>
              <a:rPr lang="en-GB" dirty="0"/>
              <a:t>Managing poor performance and culture  </a:t>
            </a:r>
          </a:p>
        </p:txBody>
      </p:sp>
      <p:sp>
        <p:nvSpPr>
          <p:cNvPr id="3" name="Content Placeholder 2">
            <a:extLst>
              <a:ext uri="{FF2B5EF4-FFF2-40B4-BE49-F238E27FC236}">
                <a16:creationId xmlns:a16="http://schemas.microsoft.com/office/drawing/2014/main" id="{78AD600E-E4AF-432E-9120-B126F777A9A6}"/>
              </a:ext>
            </a:extLst>
          </p:cNvPr>
          <p:cNvSpPr>
            <a:spLocks noGrp="1"/>
          </p:cNvSpPr>
          <p:nvPr>
            <p:ph idx="1"/>
          </p:nvPr>
        </p:nvSpPr>
        <p:spPr/>
        <p:txBody>
          <a:bodyPr/>
          <a:lstStyle/>
          <a:p>
            <a:r>
              <a:rPr lang="en-GB" dirty="0"/>
              <a:t>Managing poor performance is a key aspect of maintaining the culture and climate that you want.</a:t>
            </a:r>
          </a:p>
          <a:p>
            <a:r>
              <a:rPr lang="en-GB" dirty="0"/>
              <a:t>A strong culture will go a long way to preventing poor performance however a really positive climate is always balancing on a knife edge.</a:t>
            </a:r>
          </a:p>
          <a:p>
            <a:r>
              <a:rPr lang="en-GB" dirty="0"/>
              <a:t>Politics will trigger a fight or flight response which can soon spiral!</a:t>
            </a:r>
          </a:p>
          <a:p>
            <a:endParaRPr lang="en-GB" dirty="0"/>
          </a:p>
        </p:txBody>
      </p:sp>
    </p:spTree>
    <p:extLst>
      <p:ext uri="{BB962C8B-B14F-4D97-AF65-F5344CB8AC3E}">
        <p14:creationId xmlns:p14="http://schemas.microsoft.com/office/powerpoint/2010/main" val="21597690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7ABB5-0C90-41FF-92AB-5D02244FB51C}"/>
              </a:ext>
            </a:extLst>
          </p:cNvPr>
          <p:cNvSpPr>
            <a:spLocks noGrp="1"/>
          </p:cNvSpPr>
          <p:nvPr>
            <p:ph type="title"/>
          </p:nvPr>
        </p:nvSpPr>
        <p:spPr/>
        <p:txBody>
          <a:bodyPr/>
          <a:lstStyle/>
          <a:p>
            <a:r>
              <a:rPr lang="en-GB" dirty="0"/>
              <a:t>Some quotes from </a:t>
            </a:r>
            <a:r>
              <a:rPr lang="en-GB" dirty="0" err="1"/>
              <a:t>lazlo</a:t>
            </a:r>
            <a:r>
              <a:rPr lang="en-GB" dirty="0"/>
              <a:t> bock writing on the culture at google:</a:t>
            </a:r>
          </a:p>
        </p:txBody>
      </p:sp>
      <p:sp>
        <p:nvSpPr>
          <p:cNvPr id="3" name="Content Placeholder 2">
            <a:extLst>
              <a:ext uri="{FF2B5EF4-FFF2-40B4-BE49-F238E27FC236}">
                <a16:creationId xmlns:a16="http://schemas.microsoft.com/office/drawing/2014/main" id="{5B68C3F1-92F6-4850-AF0F-E57919263981}"/>
              </a:ext>
            </a:extLst>
          </p:cNvPr>
          <p:cNvSpPr>
            <a:spLocks noGrp="1"/>
          </p:cNvSpPr>
          <p:nvPr>
            <p:ph idx="1"/>
          </p:nvPr>
        </p:nvSpPr>
        <p:spPr/>
        <p:txBody>
          <a:bodyPr>
            <a:normAutofit lnSpcReduction="10000"/>
          </a:bodyPr>
          <a:lstStyle/>
          <a:p>
            <a:r>
              <a:rPr lang="en-GB" dirty="0"/>
              <a:t>All it takes is a belief that people are fundamentally good—and enough courage to treat your people like owners instead of machines. Machines do their jobs; owners do whatever is needed to make their companies and teams successful.</a:t>
            </a:r>
          </a:p>
          <a:p>
            <a:r>
              <a:rPr lang="en-GB" b="0" i="0" dirty="0">
                <a:solidFill>
                  <a:srgbClr val="000000"/>
                </a:solidFill>
                <a:effectLst/>
                <a:latin typeface="DMSans-Regular"/>
              </a:rPr>
              <a:t>Trust is at the core of what makes Google’s company culture so successful. In fact, one of the biggest challenges of creating a positive culture is moving away from a top-down style of management that sees people as inherently untrustworthy. Instead, why not make people accountable and then give them the resources and freedom they need to get the job done?</a:t>
            </a:r>
          </a:p>
          <a:p>
            <a:pPr marL="0" indent="0">
              <a:buNone/>
            </a:pPr>
            <a:r>
              <a:rPr lang="en-GB" dirty="0">
                <a:solidFill>
                  <a:srgbClr val="000000"/>
                </a:solidFill>
                <a:latin typeface="DMSans-Regular"/>
              </a:rPr>
              <a:t>Bock, Work Rules (2015)</a:t>
            </a:r>
          </a:p>
        </p:txBody>
      </p:sp>
    </p:spTree>
    <p:extLst>
      <p:ext uri="{BB962C8B-B14F-4D97-AF65-F5344CB8AC3E}">
        <p14:creationId xmlns:p14="http://schemas.microsoft.com/office/powerpoint/2010/main" val="1733770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264F573-61AA-44B7-B441-FBDFFA0198F6}"/>
              </a:ext>
            </a:extLst>
          </p:cNvPr>
          <p:cNvPicPr>
            <a:picLocks noGrp="1" noChangeAspect="1"/>
          </p:cNvPicPr>
          <p:nvPr>
            <p:ph idx="1"/>
          </p:nvPr>
        </p:nvPicPr>
        <p:blipFill>
          <a:blip r:embed="rId2"/>
          <a:stretch>
            <a:fillRect/>
          </a:stretch>
        </p:blipFill>
        <p:spPr>
          <a:xfrm>
            <a:off x="0" y="411338"/>
            <a:ext cx="11816862" cy="6292096"/>
          </a:xfrm>
        </p:spPr>
      </p:pic>
    </p:spTree>
    <p:extLst>
      <p:ext uri="{BB962C8B-B14F-4D97-AF65-F5344CB8AC3E}">
        <p14:creationId xmlns:p14="http://schemas.microsoft.com/office/powerpoint/2010/main" val="32508422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F2381-BEF0-4E27-8F14-5576FEBF60B6}"/>
              </a:ext>
            </a:extLst>
          </p:cNvPr>
          <p:cNvSpPr>
            <a:spLocks noGrp="1"/>
          </p:cNvSpPr>
          <p:nvPr>
            <p:ph type="ctrTitle"/>
          </p:nvPr>
        </p:nvSpPr>
        <p:spPr>
          <a:xfrm>
            <a:off x="1332896" y="63966"/>
            <a:ext cx="7766936" cy="1646302"/>
          </a:xfrm>
        </p:spPr>
        <p:txBody>
          <a:bodyPr/>
          <a:lstStyle/>
          <a:p>
            <a:r>
              <a:rPr lang="en-GB" dirty="0"/>
              <a:t>Culture Summary </a:t>
            </a:r>
          </a:p>
        </p:txBody>
      </p:sp>
      <p:sp>
        <p:nvSpPr>
          <p:cNvPr id="3" name="Subtitle 2">
            <a:extLst>
              <a:ext uri="{FF2B5EF4-FFF2-40B4-BE49-F238E27FC236}">
                <a16:creationId xmlns:a16="http://schemas.microsoft.com/office/drawing/2014/main" id="{27E7762A-B47F-452F-A7A5-E060CF3D42CB}"/>
              </a:ext>
            </a:extLst>
          </p:cNvPr>
          <p:cNvSpPr>
            <a:spLocks noGrp="1"/>
          </p:cNvSpPr>
          <p:nvPr>
            <p:ph type="subTitle" idx="1"/>
          </p:nvPr>
        </p:nvSpPr>
        <p:spPr>
          <a:xfrm>
            <a:off x="1507067" y="2332101"/>
            <a:ext cx="7766936" cy="3459099"/>
          </a:xfrm>
        </p:spPr>
        <p:txBody>
          <a:bodyPr/>
          <a:lstStyle/>
          <a:p>
            <a:endParaRPr lang="en-GB" dirty="0"/>
          </a:p>
        </p:txBody>
      </p:sp>
      <p:pic>
        <p:nvPicPr>
          <p:cNvPr id="5" name="Picture 4">
            <a:extLst>
              <a:ext uri="{FF2B5EF4-FFF2-40B4-BE49-F238E27FC236}">
                <a16:creationId xmlns:a16="http://schemas.microsoft.com/office/drawing/2014/main" id="{7848DE65-BAA1-45A4-9E3B-D671B6ADD2D0}"/>
              </a:ext>
            </a:extLst>
          </p:cNvPr>
          <p:cNvPicPr>
            <a:picLocks noChangeAspect="1"/>
          </p:cNvPicPr>
          <p:nvPr/>
        </p:nvPicPr>
        <p:blipFill>
          <a:blip r:embed="rId2"/>
          <a:stretch>
            <a:fillRect/>
          </a:stretch>
        </p:blipFill>
        <p:spPr>
          <a:xfrm>
            <a:off x="2525799" y="2102506"/>
            <a:ext cx="7140402" cy="4691528"/>
          </a:xfrm>
          <a:prstGeom prst="rect">
            <a:avLst/>
          </a:prstGeom>
        </p:spPr>
      </p:pic>
    </p:spTree>
    <p:extLst>
      <p:ext uri="{BB962C8B-B14F-4D97-AF65-F5344CB8AC3E}">
        <p14:creationId xmlns:p14="http://schemas.microsoft.com/office/powerpoint/2010/main" val="1236844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DEA46-CA53-40B4-B0CD-3D7AAF768A09}"/>
              </a:ext>
            </a:extLst>
          </p:cNvPr>
          <p:cNvSpPr>
            <a:spLocks noGrp="1"/>
          </p:cNvSpPr>
          <p:nvPr>
            <p:ph type="title"/>
          </p:nvPr>
        </p:nvSpPr>
        <p:spPr/>
        <p:txBody>
          <a:bodyPr>
            <a:normAutofit fontScale="90000"/>
          </a:bodyPr>
          <a:lstStyle/>
          <a:p>
            <a:r>
              <a:rPr lang="en-GB" dirty="0"/>
              <a:t>What different factors keep us within the barriers and moving in the same direction?</a:t>
            </a:r>
          </a:p>
        </p:txBody>
      </p:sp>
      <p:sp>
        <p:nvSpPr>
          <p:cNvPr id="3" name="Content Placeholder 2">
            <a:extLst>
              <a:ext uri="{FF2B5EF4-FFF2-40B4-BE49-F238E27FC236}">
                <a16:creationId xmlns:a16="http://schemas.microsoft.com/office/drawing/2014/main" id="{D8AA4CA0-EB8B-478E-ABC7-3327A8FCE0BC}"/>
              </a:ext>
            </a:extLst>
          </p:cNvPr>
          <p:cNvSpPr>
            <a:spLocks noGrp="1"/>
          </p:cNvSpPr>
          <p:nvPr>
            <p:ph idx="1"/>
          </p:nvPr>
        </p:nvSpPr>
        <p:spPr/>
        <p:txBody>
          <a:bodyPr>
            <a:normAutofit lnSpcReduction="10000"/>
          </a:bodyPr>
          <a:lstStyle/>
          <a:p>
            <a:r>
              <a:rPr lang="en-GB" dirty="0"/>
              <a:t>Laws.  This is the simplest and easiest way to make people behave as you like, if you create rules that people must follow, with consequences for not following them, then people will generally follow those rules.</a:t>
            </a:r>
          </a:p>
          <a:p>
            <a:r>
              <a:rPr lang="en-GB" dirty="0"/>
              <a:t>Normalised behaviours.  This is the established way people behave and to not behave in this way would make you stand out from the crowd and leave you open to ridicule.  These are sometimes as a result of rules but also factors linked to our culture that we don’t always know how or why they are that way, they just are!  In the UK queuing and a sense of space would be examples of this.</a:t>
            </a:r>
          </a:p>
          <a:p>
            <a:r>
              <a:rPr lang="en-GB" dirty="0"/>
              <a:t>Values.  Values very much overlap with normalised behaviours, values can be common to a country, an organisation, a family/friendship group, or an individual.  For example in the UK we broadly have a sense that we should look out for each other but the extent to which we believe this will vary across these different aspects of our lives.</a:t>
            </a:r>
          </a:p>
        </p:txBody>
      </p:sp>
    </p:spTree>
    <p:extLst>
      <p:ext uri="{BB962C8B-B14F-4D97-AF65-F5344CB8AC3E}">
        <p14:creationId xmlns:p14="http://schemas.microsoft.com/office/powerpoint/2010/main" val="13530388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C4599-65CB-4EA5-A474-A3A52FDC3FA4}"/>
              </a:ext>
            </a:extLst>
          </p:cNvPr>
          <p:cNvSpPr>
            <a:spLocks noGrp="1"/>
          </p:cNvSpPr>
          <p:nvPr>
            <p:ph type="title"/>
          </p:nvPr>
        </p:nvSpPr>
        <p:spPr/>
        <p:txBody>
          <a:bodyPr/>
          <a:lstStyle/>
          <a:p>
            <a:pPr algn="ctr"/>
            <a:r>
              <a:rPr lang="en-GB" dirty="0"/>
              <a:t>How does this information help you as a manager or leader?</a:t>
            </a:r>
          </a:p>
        </p:txBody>
      </p:sp>
      <p:sp>
        <p:nvSpPr>
          <p:cNvPr id="3" name="Content Placeholder 2">
            <a:extLst>
              <a:ext uri="{FF2B5EF4-FFF2-40B4-BE49-F238E27FC236}">
                <a16:creationId xmlns:a16="http://schemas.microsoft.com/office/drawing/2014/main" id="{857EBEB7-9190-48FA-BFB9-29FC641E58D2}"/>
              </a:ext>
            </a:extLst>
          </p:cNvPr>
          <p:cNvSpPr>
            <a:spLocks noGrp="1"/>
          </p:cNvSpPr>
          <p:nvPr>
            <p:ph idx="1"/>
          </p:nvPr>
        </p:nvSpPr>
        <p:spPr>
          <a:xfrm>
            <a:off x="677334" y="2160589"/>
            <a:ext cx="8596668" cy="4087811"/>
          </a:xfrm>
        </p:spPr>
        <p:txBody>
          <a:bodyPr>
            <a:normAutofit/>
          </a:bodyPr>
          <a:lstStyle/>
          <a:p>
            <a:r>
              <a:rPr lang="en-GB" sz="2400" dirty="0"/>
              <a:t>Laws – within an organisation or team you will have rules in place to contribute to the process of employees behaving as you want them to.</a:t>
            </a:r>
          </a:p>
          <a:p>
            <a:r>
              <a:rPr lang="en-GB" sz="2400" dirty="0"/>
              <a:t>Normalised behaviour – this encompasses both tangible and intangible aspects of how you operate and sets the standard for the way things are done. </a:t>
            </a:r>
          </a:p>
          <a:p>
            <a:r>
              <a:rPr lang="en-GB" sz="2400" dirty="0"/>
              <a:t>Values – these will be driven by the behaviour set by leaders.  This is a crucial aspect of culture in health as your values will shape your patient experience and the experience of your staff.</a:t>
            </a:r>
          </a:p>
          <a:p>
            <a:pPr marL="0" indent="0">
              <a:buNone/>
            </a:pPr>
            <a:endParaRPr lang="en-GB" dirty="0"/>
          </a:p>
        </p:txBody>
      </p:sp>
    </p:spTree>
    <p:extLst>
      <p:ext uri="{BB962C8B-B14F-4D97-AF65-F5344CB8AC3E}">
        <p14:creationId xmlns:p14="http://schemas.microsoft.com/office/powerpoint/2010/main" val="264750133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Gallery</Template>
  <TotalTime>175</TotalTime>
  <Words>895</Words>
  <Application>Microsoft Office PowerPoint</Application>
  <PresentationFormat>Widescreen</PresentationFormat>
  <Paragraphs>46</Paragraphs>
  <Slides>14</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14</vt:i4>
      </vt:variant>
    </vt:vector>
  </HeadingPairs>
  <TitlesOfParts>
    <vt:vector size="22" baseType="lpstr">
      <vt:lpstr>Arial</vt:lpstr>
      <vt:lpstr>Arial</vt:lpstr>
      <vt:lpstr>DMSans-Regular</vt:lpstr>
      <vt:lpstr>Gill Sans MT</vt:lpstr>
      <vt:lpstr>Trebuchet MS</vt:lpstr>
      <vt:lpstr>Wingdings 3</vt:lpstr>
      <vt:lpstr>Gallery</vt:lpstr>
      <vt:lpstr>Facet</vt:lpstr>
      <vt:lpstr>PowerPoint Presentation</vt:lpstr>
      <vt:lpstr>Culture dictates how we behave</vt:lpstr>
      <vt:lpstr>Organisational culture</vt:lpstr>
      <vt:lpstr>Culture generally comes from the top down</vt:lpstr>
      <vt:lpstr>Tangible and intangible</vt:lpstr>
      <vt:lpstr>Maslow’s Hierarchy of Needs 1943</vt:lpstr>
      <vt:lpstr>Tangible and Intangible Aspects to culture</vt:lpstr>
      <vt:lpstr>Climate</vt:lpstr>
      <vt:lpstr>Managing poor performance and culture  </vt:lpstr>
      <vt:lpstr>Some quotes from lazlo bock writing on the culture at google:</vt:lpstr>
      <vt:lpstr>PowerPoint Presentation</vt:lpstr>
      <vt:lpstr>Culture Summary </vt:lpstr>
      <vt:lpstr>What different factors keep us within the barriers and moving in the same direction?</vt:lpstr>
      <vt:lpstr>How does this information help you as a manager or leader?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Neil Hapgood</dc:creator>
  <cp:lastModifiedBy>Neil Hapgood</cp:lastModifiedBy>
  <cp:revision>12</cp:revision>
  <dcterms:created xsi:type="dcterms:W3CDTF">2020-09-16T13:19:44Z</dcterms:created>
  <dcterms:modified xsi:type="dcterms:W3CDTF">2021-02-03T08:59:11Z</dcterms:modified>
</cp:coreProperties>
</file>