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4"/>
  </p:notesMasterIdLst>
  <p:handoutMasterIdLst>
    <p:handoutMasterId r:id="rId35"/>
  </p:handoutMasterIdLst>
  <p:sldIdLst>
    <p:sldId id="500" r:id="rId3"/>
    <p:sldId id="541" r:id="rId4"/>
    <p:sldId id="889" r:id="rId5"/>
    <p:sldId id="835" r:id="rId6"/>
    <p:sldId id="836" r:id="rId7"/>
    <p:sldId id="837" r:id="rId8"/>
    <p:sldId id="875" r:id="rId9"/>
    <p:sldId id="838" r:id="rId10"/>
    <p:sldId id="874" r:id="rId11"/>
    <p:sldId id="839" r:id="rId12"/>
    <p:sldId id="876" r:id="rId13"/>
    <p:sldId id="840" r:id="rId14"/>
    <p:sldId id="847" r:id="rId15"/>
    <p:sldId id="848" r:id="rId16"/>
    <p:sldId id="849" r:id="rId17"/>
    <p:sldId id="851" r:id="rId18"/>
    <p:sldId id="852" r:id="rId19"/>
    <p:sldId id="872" r:id="rId20"/>
    <p:sldId id="859" r:id="rId21"/>
    <p:sldId id="861" r:id="rId22"/>
    <p:sldId id="862" r:id="rId23"/>
    <p:sldId id="863" r:id="rId24"/>
    <p:sldId id="864" r:id="rId25"/>
    <p:sldId id="865" r:id="rId26"/>
    <p:sldId id="866" r:id="rId27"/>
    <p:sldId id="867" r:id="rId28"/>
    <p:sldId id="868" r:id="rId29"/>
    <p:sldId id="888" r:id="rId30"/>
    <p:sldId id="870" r:id="rId31"/>
    <p:sldId id="783" r:id="rId32"/>
    <p:sldId id="681" r:id="rId33"/>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C0C0C4"/>
    <a:srgbClr val="678DC5"/>
    <a:srgbClr val="3E67A4"/>
    <a:srgbClr val="3E8DC5"/>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94639" autoAdjust="0"/>
  </p:normalViewPr>
  <p:slideViewPr>
    <p:cSldViewPr snapToGrid="0">
      <p:cViewPr varScale="1">
        <p:scale>
          <a:sx n="110" d="100"/>
          <a:sy n="110" d="100"/>
        </p:scale>
        <p:origin x="1998" y="102"/>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364562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p:spPr>
        <p:txBody>
          <a:bodyPr/>
          <a:lstStyle/>
          <a:p>
            <a:fld id="{470EE284-7961-42D5-9E4B-29540E276A78}" type="slidenum">
              <a:rPr lang="en-US" smtClean="0"/>
              <a:pPr/>
              <a:t>2</a:t>
            </a:fld>
            <a:endParaRPr lang="en-US" dirty="0"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4259614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1" i="0" kern="1200" baseline="0" dirty="0" smtClean="0">
                <a:solidFill>
                  <a:schemeClr val="tx1"/>
                </a:solidFill>
                <a:effectLst/>
                <a:latin typeface="Arial" charset="0"/>
                <a:ea typeface="+mn-ea"/>
                <a:cs typeface="+mn-cs"/>
              </a:rPr>
              <a:t>2.1.1.1</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1" dirty="0" smtClean="0"/>
              <a:t>2.1.1.2 Issues with Layer 1 Redundancy</a:t>
            </a:r>
            <a:r>
              <a:rPr lang="en-US" b="1" baseline="0" dirty="0" smtClean="0"/>
              <a:t>: MAC Database Instability</a:t>
            </a:r>
            <a:endParaRPr lang="en-US" sz="1200" b="1" i="0" kern="1200" dirty="0" smtClean="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 If there is more than one path for the frame to be forwarded out, an endless loop can result.</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kern="1200" dirty="0" smtClean="0">
                <a:solidFill>
                  <a:schemeClr val="tx1"/>
                </a:solidFill>
                <a:effectLst/>
                <a:latin typeface="Arial" charset="0"/>
                <a:ea typeface="+mn-ea"/>
                <a:cs typeface="+mn-cs"/>
              </a:rPr>
              <a:t>Because devices connected to a network are regularly sending out broadcast frames, such as ARP requests, a broadcast storm can develop in seconds. As a result, when a loop is created, the switched network is quickly brought down.</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b="1"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mn-ea"/>
                <a:cs typeface="+mn-cs"/>
              </a:rPr>
              <a:t>1. PC1 sends a unicast frame destined for PC4.</a:t>
            </a:r>
          </a:p>
          <a:p>
            <a:r>
              <a:rPr lang="en-US" sz="1200" b="0" i="0" kern="1200" dirty="0" smtClean="0">
                <a:solidFill>
                  <a:schemeClr val="tx1"/>
                </a:solidFill>
                <a:effectLst/>
                <a:latin typeface="Arial" charset="0"/>
                <a:ea typeface="+mn-ea"/>
                <a:cs typeface="+mn-cs"/>
              </a:rPr>
              <a:t>2. S2 does not have an entry for PC4 in its MAC table, so it floods the unicast frame out all switch ports in an attempt to find PC4.</a:t>
            </a:r>
          </a:p>
          <a:p>
            <a:r>
              <a:rPr lang="en-US" sz="1200" b="0" i="0" kern="1200" dirty="0" smtClean="0">
                <a:solidFill>
                  <a:schemeClr val="tx1"/>
                </a:solidFill>
                <a:effectLst/>
                <a:latin typeface="Arial" charset="0"/>
                <a:ea typeface="+mn-ea"/>
                <a:cs typeface="+mn-cs"/>
              </a:rPr>
              <a:t>3. The frame arrives at switches S1 and S3.</a:t>
            </a:r>
          </a:p>
          <a:p>
            <a:r>
              <a:rPr lang="en-US" sz="1200" b="0" i="0" kern="1200" dirty="0" smtClean="0">
                <a:solidFill>
                  <a:schemeClr val="tx1"/>
                </a:solidFill>
                <a:effectLst/>
                <a:latin typeface="Arial" charset="0"/>
                <a:ea typeface="+mn-ea"/>
                <a:cs typeface="+mn-cs"/>
              </a:rPr>
              <a:t>4. S1 does have a MAC address entry for PC4, so it forwards the frame out to PC4.</a:t>
            </a:r>
          </a:p>
          <a:p>
            <a:r>
              <a:rPr lang="en-US" sz="1200" b="0" i="0" kern="1200" dirty="0" smtClean="0">
                <a:solidFill>
                  <a:schemeClr val="tx1"/>
                </a:solidFill>
                <a:effectLst/>
                <a:latin typeface="Arial" charset="0"/>
                <a:ea typeface="+mn-ea"/>
                <a:cs typeface="+mn-cs"/>
              </a:rPr>
              <a:t>5. S3 also has an entry in its MAC address table for PC4, so it forwards the unicast frame out Trunk3 to S1.</a:t>
            </a:r>
          </a:p>
          <a:p>
            <a:r>
              <a:rPr lang="en-US" sz="1200" b="0" i="0" kern="1200" dirty="0" smtClean="0">
                <a:solidFill>
                  <a:schemeClr val="tx1"/>
                </a:solidFill>
                <a:effectLst/>
                <a:latin typeface="Arial" charset="0"/>
                <a:ea typeface="+mn-ea"/>
                <a:cs typeface="+mn-cs"/>
              </a:rPr>
              <a:t>6. S1 receives the duplicate frame and forwards the frame out to PC4.</a:t>
            </a:r>
          </a:p>
          <a:p>
            <a:r>
              <a:rPr lang="en-US" sz="1200" b="0" i="0" kern="1200" dirty="0" smtClean="0">
                <a:solidFill>
                  <a:schemeClr val="tx1"/>
                </a:solidFill>
                <a:effectLst/>
                <a:latin typeface="Arial" charset="0"/>
                <a:ea typeface="+mn-ea"/>
                <a:cs typeface="+mn-cs"/>
              </a:rPr>
              <a:t>7. PC4 has now received the same frame twice.</a:t>
            </a:r>
            <a:endParaRPr lang="en-US"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1" baseline="0" dirty="0" smtClean="0"/>
              <a:t>2.1.2.1</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sz="1200" b="0" i="0" kern="1200" dirty="0" smtClean="0">
                <a:solidFill>
                  <a:schemeClr val="tx1"/>
                </a:solidFill>
                <a:effectLst/>
                <a:latin typeface="Arial" charset="0"/>
                <a:ea typeface="+mn-ea"/>
                <a:cs typeface="+mn-cs"/>
              </a:rPr>
              <a:t>1. PC1 sends a broadcast out onto the network.</a:t>
            </a:r>
          </a:p>
          <a:p>
            <a:pPr marL="0" indent="0" algn="just">
              <a:buNone/>
            </a:pPr>
            <a:r>
              <a:rPr lang="en-US" sz="1200" b="0" i="0" kern="1200" dirty="0" smtClean="0">
                <a:solidFill>
                  <a:schemeClr val="tx1"/>
                </a:solidFill>
                <a:effectLst/>
                <a:latin typeface="Arial" charset="0"/>
                <a:ea typeface="+mn-ea"/>
                <a:cs typeface="+mn-cs"/>
              </a:rPr>
              <a:t>2. S2 is configured with STP and has set the port for Trunk2 to a blocking state. The blocking state prevents ports from being used to forward user data, thus preventing a loop from occurring. S2 forwards a broadcast frame out all switch ports, except the originating port from PC1 and the port for Trunk2.</a:t>
            </a:r>
          </a:p>
          <a:p>
            <a:pPr marL="0" indent="0" algn="just">
              <a:buNone/>
            </a:pPr>
            <a:r>
              <a:rPr lang="en-US" sz="1200" b="0" i="0" kern="1200" dirty="0" smtClean="0">
                <a:solidFill>
                  <a:schemeClr val="tx1"/>
                </a:solidFill>
                <a:effectLst/>
                <a:latin typeface="Arial" charset="0"/>
                <a:ea typeface="+mn-ea"/>
                <a:cs typeface="+mn-cs"/>
              </a:rPr>
              <a:t>3. S1 receives the broadcast frame and forwards it out all of its switch ports, where it reaches PC4 and S3. S3 forwards the frame out the port for Trunk2 and S2 drops the frame. The Layer 2 loop is prevented.</a:t>
            </a:r>
          </a:p>
          <a:p>
            <a:pPr marL="0" indent="0" algn="just">
              <a:buNone/>
            </a:pPr>
            <a:endParaRPr lang="en-US"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i="0" kern="1200" dirty="0" smtClean="0">
                <a:solidFill>
                  <a:schemeClr val="tx1"/>
                </a:solidFill>
                <a:effectLst/>
                <a:latin typeface="Arial" charset="0"/>
                <a:ea typeface="+mn-ea"/>
                <a:cs typeface="+mn-cs"/>
              </a:rPr>
              <a:t>Root ports</a:t>
            </a:r>
            <a:r>
              <a:rPr lang="en-US" sz="1200" b="0" i="0" kern="1200" dirty="0" smtClean="0">
                <a:solidFill>
                  <a:schemeClr val="tx1"/>
                </a:solidFill>
                <a:effectLst/>
                <a:latin typeface="Arial" charset="0"/>
                <a:ea typeface="+mn-ea"/>
                <a:cs typeface="+mn-cs"/>
              </a:rPr>
              <a:t> - Switch ports closest to the root bridge. In the figure, the root port on S2 is F0/1 configured for the trunk link between S2 and S1. The root port on S3 is F0/1, configured for the trunk link between S3 and S1. Root ports are selected on a per-switch basis.</a:t>
            </a:r>
          </a:p>
          <a:p>
            <a:pPr algn="just"/>
            <a:r>
              <a:rPr lang="en-US" sz="1200" b="1" i="0" kern="1200" dirty="0" smtClean="0">
                <a:solidFill>
                  <a:schemeClr val="tx1"/>
                </a:solidFill>
                <a:effectLst/>
                <a:latin typeface="Arial" charset="0"/>
                <a:ea typeface="+mn-ea"/>
                <a:cs typeface="+mn-cs"/>
              </a:rPr>
              <a:t>Designated ports</a:t>
            </a:r>
            <a:r>
              <a:rPr lang="en-US" sz="1200" b="0" i="0" kern="1200" dirty="0" smtClean="0">
                <a:solidFill>
                  <a:schemeClr val="tx1"/>
                </a:solidFill>
                <a:effectLst/>
                <a:latin typeface="Arial" charset="0"/>
                <a:ea typeface="+mn-ea"/>
                <a:cs typeface="+mn-cs"/>
              </a:rPr>
              <a:t> - All non-root ports that are still permitted to forward traffic on the network. In the figure, switch ports (F0/1 and F0/2) on S1 are designated ports. S2 also has its port F0/2 configured as a designated port. Designated ports are selected on a per-trunk basis. If one end of a trunk is a root port, then the other end is a designated port. All ports on the root bridge are designated ports.</a:t>
            </a:r>
          </a:p>
          <a:p>
            <a:pPr algn="just"/>
            <a:r>
              <a:rPr lang="en-US" sz="1200" b="1" i="0" kern="1200" dirty="0" smtClean="0">
                <a:solidFill>
                  <a:schemeClr val="tx1"/>
                </a:solidFill>
                <a:effectLst/>
                <a:latin typeface="Arial" charset="0"/>
                <a:ea typeface="+mn-ea"/>
                <a:cs typeface="+mn-cs"/>
              </a:rPr>
              <a:t>Alternate and backup ports</a:t>
            </a:r>
            <a:r>
              <a:rPr lang="en-US" sz="1200" b="0" i="0" kern="1200" dirty="0" smtClean="0">
                <a:solidFill>
                  <a:schemeClr val="tx1"/>
                </a:solidFill>
                <a:effectLst/>
                <a:latin typeface="Arial" charset="0"/>
                <a:ea typeface="+mn-ea"/>
                <a:cs typeface="+mn-cs"/>
              </a:rPr>
              <a:t> - Alternate ports and backup ports are configured to be in a blocking state to prevent loops. In the figure, the STA configured port F0/2 on S3 in the alternate role. Port F0/2 on S3 is in the blocking state. Alternate ports are selected only on trunk links where neither end is a root port. Notice in the figure that only one end of the trunk is blocked. This allows for faster transition to a forwarding state, when necessary. (Blocking ports only come into play when two ports on the same switch provide redundant links through the network.)</a:t>
            </a:r>
            <a:endParaRPr lang="en-US"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1" dirty="0" smtClean="0"/>
              <a:t>2.2.1.2</a:t>
            </a:r>
            <a:r>
              <a:rPr lang="en-US" b="1" baseline="0" dirty="0" smtClean="0"/>
              <a:t> Characteristics of the Spanning Tree Protocols</a:t>
            </a:r>
            <a:endParaRPr lang="en-US" sz="1200" b="1" i="0" kern="1200" dirty="0" smtClean="0">
              <a:solidFill>
                <a:schemeClr val="tx1"/>
              </a:solidFill>
              <a:effectLst/>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1" dirty="0" smtClean="0"/>
              <a:t>2.2.2.1</a:t>
            </a:r>
            <a:r>
              <a:rPr lang="en-US" sz="1200" b="1" i="0" kern="1200" baseline="0" dirty="0" smtClean="0">
                <a:solidFill>
                  <a:schemeClr val="tx1"/>
                </a:solidFill>
                <a:effectLst/>
                <a:latin typeface="Arial" charset="0"/>
                <a:ea typeface="+mn-ea"/>
                <a:cs typeface="+mn-cs"/>
              </a:rPr>
              <a:t>Overview of PVST+</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sz="1200" b="1" i="0" kern="1200" dirty="0" smtClean="0">
              <a:solidFill>
                <a:schemeClr val="tx1"/>
              </a:solidFill>
              <a:effectLst/>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0" i="0" kern="1200" dirty="0" smtClean="0">
                <a:solidFill>
                  <a:schemeClr val="tx1"/>
                </a:solidFill>
                <a:effectLst/>
                <a:latin typeface="Arial" charset="0"/>
                <a:ea typeface="+mn-ea"/>
                <a:cs typeface="+mn-cs"/>
              </a:rPr>
              <a:t>For each VLAN in a switched network, PVST+ performs four steps to provide a loop-free logical network topology:</a:t>
            </a:r>
            <a:endParaRPr lang="en-US" sz="1200" b="1" i="0" kern="1200" dirty="0" smtClean="0">
              <a:solidFill>
                <a:schemeClr val="tx1"/>
              </a:solidFill>
              <a:effectLst/>
              <a:latin typeface="Arial" charset="0"/>
              <a:ea typeface="+mn-ea"/>
              <a:cs typeface="+mn-cs"/>
            </a:endParaRPr>
          </a:p>
          <a:p>
            <a:pPr marL="0" indent="0">
              <a:buNone/>
            </a:pPr>
            <a:r>
              <a:rPr lang="en-US" sz="1200" b="1" i="0" kern="1200" dirty="0" smtClean="0">
                <a:solidFill>
                  <a:schemeClr val="tx1"/>
                </a:solidFill>
                <a:effectLst/>
                <a:latin typeface="Arial" charset="0"/>
                <a:ea typeface="+mn-ea"/>
                <a:cs typeface="+mn-cs"/>
              </a:rPr>
              <a:t>1. Elects one root bridge </a:t>
            </a:r>
            <a:r>
              <a:rPr lang="en-US" sz="1200" b="0" i="0" kern="1200" dirty="0" smtClean="0">
                <a:solidFill>
                  <a:schemeClr val="tx1"/>
                </a:solidFill>
                <a:effectLst/>
                <a:latin typeface="Arial" charset="0"/>
                <a:ea typeface="+mn-ea"/>
                <a:cs typeface="+mn-cs"/>
              </a:rPr>
              <a:t>- Only one switch can act as the root bridge (for a given VLAN). The root bridge is the switch with the lowest bridge ID. On the root bridge, all ports are designated ports (in particular, no root ports).</a:t>
            </a:r>
          </a:p>
          <a:p>
            <a:pPr marL="0" indent="0">
              <a:buNone/>
            </a:pPr>
            <a:r>
              <a:rPr lang="en-US" sz="1200" b="1" i="0" kern="1200" dirty="0" smtClean="0">
                <a:solidFill>
                  <a:schemeClr val="tx1"/>
                </a:solidFill>
                <a:effectLst/>
                <a:latin typeface="Arial" charset="0"/>
                <a:ea typeface="+mn-ea"/>
                <a:cs typeface="+mn-cs"/>
              </a:rPr>
              <a:t>2. Selects the root port on each non-root bridge </a:t>
            </a:r>
            <a:r>
              <a:rPr lang="en-US" sz="1200" b="0" i="0" kern="1200" dirty="0" smtClean="0">
                <a:solidFill>
                  <a:schemeClr val="tx1"/>
                </a:solidFill>
                <a:effectLst/>
                <a:latin typeface="Arial" charset="0"/>
                <a:ea typeface="+mn-ea"/>
                <a:cs typeface="+mn-cs"/>
              </a:rPr>
              <a:t>- STP establishes one root port on each non-root bridge. The root port is the lowest-cost path from the non-root bridge to the root bridge, indicating the direction of the best path to the root bridge. Root ports are normally in the forwarding state.</a:t>
            </a:r>
          </a:p>
          <a:p>
            <a:pPr marL="0" indent="0">
              <a:buNone/>
            </a:pPr>
            <a:r>
              <a:rPr lang="en-US" sz="1200" b="1" i="0" kern="1200" dirty="0" smtClean="0">
                <a:solidFill>
                  <a:schemeClr val="tx1"/>
                </a:solidFill>
                <a:effectLst/>
                <a:latin typeface="Arial" charset="0"/>
                <a:ea typeface="+mn-ea"/>
                <a:cs typeface="+mn-cs"/>
              </a:rPr>
              <a:t>3. Selects the designated port on each segment </a:t>
            </a:r>
            <a:r>
              <a:rPr lang="en-US" sz="1200" b="0" i="0" kern="1200" dirty="0" smtClean="0">
                <a:solidFill>
                  <a:schemeClr val="tx1"/>
                </a:solidFill>
                <a:effectLst/>
                <a:latin typeface="Arial" charset="0"/>
                <a:ea typeface="+mn-ea"/>
                <a:cs typeface="+mn-cs"/>
              </a:rPr>
              <a:t>- On each link, STP establishes one designated port. The designated port is selected on the switch that has the lowest-cost path to the root bridge. Designated ports are normally in the forwarding state, forwarding traffic for the segment.</a:t>
            </a:r>
          </a:p>
          <a:p>
            <a:pPr marL="0" indent="0">
              <a:buNone/>
            </a:pPr>
            <a:r>
              <a:rPr lang="en-US" sz="1200" b="1" i="0" kern="1200" dirty="0" smtClean="0">
                <a:solidFill>
                  <a:schemeClr val="tx1"/>
                </a:solidFill>
                <a:effectLst/>
                <a:latin typeface="Arial" charset="0"/>
                <a:ea typeface="+mn-ea"/>
                <a:cs typeface="+mn-cs"/>
              </a:rPr>
              <a:t>4. The remaining ports in the switched network are alternate ports </a:t>
            </a:r>
            <a:r>
              <a:rPr lang="en-US" sz="1200" b="0" i="0" kern="1200" dirty="0" smtClean="0">
                <a:solidFill>
                  <a:schemeClr val="tx1"/>
                </a:solidFill>
                <a:effectLst/>
                <a:latin typeface="Arial" charset="0"/>
                <a:ea typeface="+mn-ea"/>
                <a:cs typeface="+mn-cs"/>
              </a:rPr>
              <a:t>- Alternate ports normally remain in the blocking state, to logically break the loop topology. When a port is in the blocking state, it does not forward traffic, but can still process received BPDU messages.</a:t>
            </a:r>
          </a:p>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1" dirty="0" smtClean="0"/>
              <a:t>2.2.3.1</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mn-ea"/>
                <a:cs typeface="+mn-cs"/>
              </a:rPr>
              <a:t>As shown in the figure, RSTP uses the flag byte of version 2 BPDU:</a:t>
            </a:r>
          </a:p>
          <a:p>
            <a:r>
              <a:rPr lang="en-US" sz="1200" b="0" i="0" kern="1200" dirty="0" smtClean="0">
                <a:solidFill>
                  <a:schemeClr val="tx1"/>
                </a:solidFill>
                <a:effectLst/>
                <a:latin typeface="Arial" charset="0"/>
                <a:ea typeface="+mn-ea"/>
                <a:cs typeface="+mn-cs"/>
              </a:rPr>
              <a:t>Bits 0 and 7 are used for topology change and acknowledgment as they are in the original 802.1D.</a:t>
            </a:r>
          </a:p>
          <a:p>
            <a:r>
              <a:rPr lang="en-US" sz="1200" b="0" i="0" kern="1200" dirty="0" smtClean="0">
                <a:solidFill>
                  <a:schemeClr val="tx1"/>
                </a:solidFill>
                <a:effectLst/>
                <a:latin typeface="Arial" charset="0"/>
                <a:ea typeface="+mn-ea"/>
                <a:cs typeface="+mn-cs"/>
              </a:rPr>
              <a:t>Bits 1 and 6 are used for the Proposal Agreement process (used for rapid convergence).</a:t>
            </a:r>
          </a:p>
          <a:p>
            <a:r>
              <a:rPr lang="en-US" sz="1200" b="0" i="0" kern="1200" dirty="0" smtClean="0">
                <a:solidFill>
                  <a:schemeClr val="tx1"/>
                </a:solidFill>
                <a:effectLst/>
                <a:latin typeface="Arial" charset="0"/>
                <a:ea typeface="+mn-ea"/>
                <a:cs typeface="+mn-cs"/>
              </a:rPr>
              <a:t>Bits from 2 to 5 encode the role and state of the port.</a:t>
            </a:r>
          </a:p>
          <a:p>
            <a:r>
              <a:rPr lang="en-US" sz="1200" b="0" i="0" kern="1200" dirty="0" smtClean="0">
                <a:solidFill>
                  <a:schemeClr val="tx1"/>
                </a:solidFill>
                <a:effectLst/>
                <a:latin typeface="Arial" charset="0"/>
                <a:ea typeface="+mn-ea"/>
                <a:cs typeface="+mn-cs"/>
              </a:rPr>
              <a:t>Bits 4 and 5 are used to encode the port role using a 2-bit code.</a:t>
            </a:r>
            <a:endParaRPr lang="en-US"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1" dirty="0" smtClean="0"/>
              <a:t>2.3.2.1</a:t>
            </a:r>
            <a:r>
              <a:rPr lang="en-US" b="1" baseline="0" dirty="0" smtClean="0"/>
              <a:t> Spanning Tree Mode</a:t>
            </a:r>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mn-ea"/>
                <a:cs typeface="+mn-cs"/>
              </a:rPr>
              <a:t>To analyze the STP topology, follow these steps:</a:t>
            </a:r>
          </a:p>
          <a:p>
            <a:r>
              <a:rPr lang="en-US" sz="1200" b="1" i="0" kern="1200" dirty="0" smtClean="0">
                <a:solidFill>
                  <a:schemeClr val="tx1"/>
                </a:solidFill>
                <a:effectLst/>
                <a:latin typeface="Arial" charset="0"/>
                <a:ea typeface="+mn-ea"/>
                <a:cs typeface="+mn-cs"/>
              </a:rPr>
              <a:t>Step 1.</a:t>
            </a:r>
            <a:r>
              <a:rPr lang="en-US" sz="1200" b="0" i="0" kern="1200" dirty="0" smtClean="0">
                <a:solidFill>
                  <a:schemeClr val="tx1"/>
                </a:solidFill>
                <a:effectLst/>
                <a:latin typeface="Arial" charset="0"/>
                <a:ea typeface="+mn-ea"/>
                <a:cs typeface="+mn-cs"/>
              </a:rPr>
              <a:t> Discover the Layer 2 topology. Use network documentation if it exists or use the</a:t>
            </a:r>
            <a:r>
              <a:rPr lang="en-US" sz="1200" b="1" i="0" kern="1200" dirty="0" smtClean="0">
                <a:solidFill>
                  <a:schemeClr val="tx1"/>
                </a:solidFill>
                <a:effectLst/>
                <a:latin typeface="Arial" charset="0"/>
                <a:ea typeface="+mn-ea"/>
                <a:cs typeface="+mn-cs"/>
              </a:rPr>
              <a:t> show </a:t>
            </a:r>
            <a:r>
              <a:rPr lang="en-US" sz="1200" b="1" i="0" kern="1200" dirty="0" err="1" smtClean="0">
                <a:solidFill>
                  <a:schemeClr val="tx1"/>
                </a:solidFill>
                <a:effectLst/>
                <a:latin typeface="Arial" charset="0"/>
                <a:ea typeface="+mn-ea"/>
                <a:cs typeface="+mn-cs"/>
              </a:rPr>
              <a:t>cdp</a:t>
            </a:r>
            <a:r>
              <a:rPr lang="en-US" sz="1200" b="1" i="0" kern="1200" dirty="0" smtClean="0">
                <a:solidFill>
                  <a:schemeClr val="tx1"/>
                </a:solidFill>
                <a:effectLst/>
                <a:latin typeface="Arial" charset="0"/>
                <a:ea typeface="+mn-ea"/>
                <a:cs typeface="+mn-cs"/>
              </a:rPr>
              <a:t> neighbors </a:t>
            </a:r>
            <a:r>
              <a:rPr lang="en-US" sz="1200" b="0" i="0" kern="1200" dirty="0" smtClean="0">
                <a:solidFill>
                  <a:schemeClr val="tx1"/>
                </a:solidFill>
                <a:effectLst/>
                <a:latin typeface="Arial" charset="0"/>
                <a:ea typeface="+mn-ea"/>
                <a:cs typeface="+mn-cs"/>
              </a:rPr>
              <a:t>command to discover the Layer 2 topology.</a:t>
            </a:r>
          </a:p>
          <a:p>
            <a:r>
              <a:rPr lang="en-US" sz="1200" b="1" i="0" kern="1200" dirty="0" smtClean="0">
                <a:solidFill>
                  <a:schemeClr val="tx1"/>
                </a:solidFill>
                <a:effectLst/>
                <a:latin typeface="Arial" charset="0"/>
                <a:ea typeface="+mn-ea"/>
                <a:cs typeface="+mn-cs"/>
              </a:rPr>
              <a:t>Step 2. </a:t>
            </a:r>
            <a:r>
              <a:rPr lang="en-US" sz="1200" b="0" i="0" kern="1200" dirty="0" smtClean="0">
                <a:solidFill>
                  <a:schemeClr val="tx1"/>
                </a:solidFill>
                <a:effectLst/>
                <a:latin typeface="Arial" charset="0"/>
                <a:ea typeface="+mn-ea"/>
                <a:cs typeface="+mn-cs"/>
              </a:rPr>
              <a:t>After discovering the Layer 2 topology, use STP knowledge to determine the expected Layer 2 path. It is necessary to know which switch is the root bridge.</a:t>
            </a:r>
          </a:p>
          <a:p>
            <a:r>
              <a:rPr lang="en-US" sz="1200" b="1" i="0" kern="1200" dirty="0" smtClean="0">
                <a:solidFill>
                  <a:schemeClr val="tx1"/>
                </a:solidFill>
                <a:effectLst/>
                <a:latin typeface="Arial" charset="0"/>
                <a:ea typeface="+mn-ea"/>
                <a:cs typeface="+mn-cs"/>
              </a:rPr>
              <a:t>Step 3. </a:t>
            </a:r>
            <a:r>
              <a:rPr lang="en-US" sz="1200" b="0" i="0" kern="1200" dirty="0" smtClean="0">
                <a:solidFill>
                  <a:schemeClr val="tx1"/>
                </a:solidFill>
                <a:effectLst/>
                <a:latin typeface="Arial" charset="0"/>
                <a:ea typeface="+mn-ea"/>
                <a:cs typeface="+mn-cs"/>
              </a:rPr>
              <a:t>Use the</a:t>
            </a:r>
            <a:r>
              <a:rPr lang="en-US" sz="1200" b="1" i="0" kern="1200" dirty="0" smtClean="0">
                <a:solidFill>
                  <a:schemeClr val="tx1"/>
                </a:solidFill>
                <a:effectLst/>
                <a:latin typeface="Arial" charset="0"/>
                <a:ea typeface="+mn-ea"/>
                <a:cs typeface="+mn-cs"/>
              </a:rPr>
              <a:t> show spanning-tree </a:t>
            </a:r>
            <a:r>
              <a:rPr lang="en-US" sz="1200" b="1" i="0" kern="1200" dirty="0" err="1" smtClean="0">
                <a:solidFill>
                  <a:schemeClr val="tx1"/>
                </a:solidFill>
                <a:effectLst/>
                <a:latin typeface="Arial" charset="0"/>
                <a:ea typeface="+mn-ea"/>
                <a:cs typeface="+mn-cs"/>
              </a:rPr>
              <a:t>vlan</a:t>
            </a:r>
            <a:r>
              <a:rPr lang="en-US" sz="1200" b="1" i="0" kern="1200" dirty="0" smtClean="0">
                <a:solidFill>
                  <a:schemeClr val="tx1"/>
                </a:solidFill>
                <a:effectLst/>
                <a:latin typeface="Arial" charset="0"/>
                <a:ea typeface="+mn-ea"/>
                <a:cs typeface="+mn-cs"/>
              </a:rPr>
              <a:t> </a:t>
            </a:r>
            <a:r>
              <a:rPr lang="en-US" sz="1200" b="0" i="0" kern="1200" dirty="0" smtClean="0">
                <a:solidFill>
                  <a:schemeClr val="tx1"/>
                </a:solidFill>
                <a:effectLst/>
                <a:latin typeface="Arial" charset="0"/>
                <a:ea typeface="+mn-ea"/>
                <a:cs typeface="+mn-cs"/>
              </a:rPr>
              <a:t>command to determine which switch is the root bridge.</a:t>
            </a:r>
          </a:p>
          <a:p>
            <a:r>
              <a:rPr lang="en-US" sz="1200" b="1" i="0" kern="1200" dirty="0" smtClean="0">
                <a:solidFill>
                  <a:schemeClr val="tx1"/>
                </a:solidFill>
                <a:effectLst/>
                <a:latin typeface="Arial" charset="0"/>
                <a:ea typeface="+mn-ea"/>
                <a:cs typeface="+mn-cs"/>
              </a:rPr>
              <a:t>Step 4. </a:t>
            </a:r>
            <a:r>
              <a:rPr lang="en-US" sz="1200" b="0" i="0" kern="1200" dirty="0" smtClean="0">
                <a:solidFill>
                  <a:schemeClr val="tx1"/>
                </a:solidFill>
                <a:effectLst/>
                <a:latin typeface="Arial" charset="0"/>
                <a:ea typeface="+mn-ea"/>
                <a:cs typeface="+mn-cs"/>
              </a:rPr>
              <a:t>Use the</a:t>
            </a:r>
            <a:r>
              <a:rPr lang="en-US" sz="1200" b="1" i="0" kern="1200" dirty="0" smtClean="0">
                <a:solidFill>
                  <a:schemeClr val="tx1"/>
                </a:solidFill>
                <a:effectLst/>
                <a:latin typeface="Arial" charset="0"/>
                <a:ea typeface="+mn-ea"/>
                <a:cs typeface="+mn-cs"/>
              </a:rPr>
              <a:t> show spanning-tree </a:t>
            </a:r>
            <a:r>
              <a:rPr lang="en-US" sz="1200" b="1" i="0" kern="1200" dirty="0" err="1" smtClean="0">
                <a:solidFill>
                  <a:schemeClr val="tx1"/>
                </a:solidFill>
                <a:effectLst/>
                <a:latin typeface="Arial" charset="0"/>
                <a:ea typeface="+mn-ea"/>
                <a:cs typeface="+mn-cs"/>
              </a:rPr>
              <a:t>vlan</a:t>
            </a:r>
            <a:r>
              <a:rPr lang="en-US" sz="1200" b="1" i="0" kern="1200" dirty="0" smtClean="0">
                <a:solidFill>
                  <a:schemeClr val="tx1"/>
                </a:solidFill>
                <a:effectLst/>
                <a:latin typeface="Arial" charset="0"/>
                <a:ea typeface="+mn-ea"/>
                <a:cs typeface="+mn-cs"/>
              </a:rPr>
              <a:t> </a:t>
            </a:r>
            <a:r>
              <a:rPr lang="en-US" sz="1200" b="0" i="0" kern="1200" dirty="0" smtClean="0">
                <a:solidFill>
                  <a:schemeClr val="tx1"/>
                </a:solidFill>
                <a:effectLst/>
                <a:latin typeface="Arial" charset="0"/>
                <a:ea typeface="+mn-ea"/>
                <a:cs typeface="+mn-cs"/>
              </a:rPr>
              <a:t>command on all switches to find out which ports are in blocking or forwarding state and confirm your expected Layer 2 path.</a:t>
            </a:r>
            <a:endParaRPr lang="en-US"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mn-ea"/>
                <a:cs typeface="+mn-cs"/>
              </a:rPr>
              <a:t>In many networks, the optimal STP topology is determined as part of the network design and then implemented through manipulation of STP priority and cost values. Situations may occur where STP was not considered in the network design and implementation, or where it was considered or implemented before the network underwent significant growth and change. </a:t>
            </a:r>
          </a:p>
          <a:p>
            <a:r>
              <a:rPr lang="en-US" sz="1200" b="0" i="0" kern="1200" dirty="0" smtClean="0">
                <a:solidFill>
                  <a:schemeClr val="tx1"/>
                </a:solidFill>
                <a:effectLst/>
                <a:latin typeface="Arial" charset="0"/>
                <a:ea typeface="+mn-ea"/>
                <a:cs typeface="+mn-cs"/>
              </a:rPr>
              <a:t>In such situations, it is important to know how to analyze the actual STP topology in the operational network.</a:t>
            </a:r>
          </a:p>
          <a:p>
            <a:r>
              <a:rPr lang="en-US" sz="1200" b="0" i="0" kern="1200" dirty="0" smtClean="0">
                <a:solidFill>
                  <a:schemeClr val="tx1"/>
                </a:solidFill>
                <a:effectLst/>
                <a:latin typeface="Arial" charset="0"/>
                <a:ea typeface="+mn-ea"/>
                <a:cs typeface="+mn-cs"/>
              </a:rPr>
              <a:t>A big part of troubleshooting consists of comparing the actual state of the network against the expected state of the network and spotting the differences to gather clues about the troubleshooting problem. A network professional should be able to examine the switches and determine the actual topology, and be able to understand what the underling spanning tree topology should be.</a:t>
            </a:r>
          </a:p>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dirty="0" smtClean="0"/>
          </a:p>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20</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mn-ea"/>
                <a:cs typeface="+mn-cs"/>
              </a:rPr>
              <a:t>Using the</a:t>
            </a:r>
            <a:r>
              <a:rPr lang="en-US" sz="1200" b="1" i="0" kern="1200" dirty="0" smtClean="0">
                <a:solidFill>
                  <a:schemeClr val="tx1"/>
                </a:solidFill>
                <a:effectLst/>
                <a:latin typeface="Arial" charset="0"/>
                <a:ea typeface="+mn-ea"/>
                <a:cs typeface="+mn-cs"/>
              </a:rPr>
              <a:t> show spanning-</a:t>
            </a:r>
            <a:r>
              <a:rPr lang="en-US" sz="1200" b="1" i="0" kern="1200" dirty="0" err="1" smtClean="0">
                <a:solidFill>
                  <a:schemeClr val="tx1"/>
                </a:solidFill>
                <a:effectLst/>
                <a:latin typeface="Arial" charset="0"/>
                <a:ea typeface="+mn-ea"/>
                <a:cs typeface="+mn-cs"/>
              </a:rPr>
              <a:t>tree</a:t>
            </a:r>
            <a:r>
              <a:rPr lang="en-US" sz="1200" b="0" i="0" kern="1200" dirty="0" err="1" smtClean="0">
                <a:solidFill>
                  <a:schemeClr val="tx1"/>
                </a:solidFill>
                <a:effectLst/>
                <a:latin typeface="Arial" charset="0"/>
                <a:ea typeface="+mn-ea"/>
                <a:cs typeface="+mn-cs"/>
              </a:rPr>
              <a:t>command</a:t>
            </a:r>
            <a:r>
              <a:rPr lang="en-US" sz="1200" b="0" i="0" kern="1200" dirty="0" smtClean="0">
                <a:solidFill>
                  <a:schemeClr val="tx1"/>
                </a:solidFill>
                <a:effectLst/>
                <a:latin typeface="Arial" charset="0"/>
                <a:ea typeface="+mn-ea"/>
                <a:cs typeface="+mn-cs"/>
              </a:rPr>
              <a:t> without specifying any additional options provides a quick overview of the status of STP for all VLANs that are defined on a switch. If interested only in a particular VLAN, limit the scope of this command by specifying that VLAN as an option.</a:t>
            </a:r>
          </a:p>
          <a:p>
            <a:r>
              <a:rPr lang="en-US" sz="1200" b="0" i="0" kern="1200" dirty="0" smtClean="0">
                <a:solidFill>
                  <a:schemeClr val="tx1"/>
                </a:solidFill>
                <a:effectLst/>
                <a:latin typeface="Arial" charset="0"/>
                <a:ea typeface="+mn-ea"/>
                <a:cs typeface="+mn-cs"/>
              </a:rPr>
              <a:t>Use the</a:t>
            </a:r>
            <a:r>
              <a:rPr lang="en-US" sz="1200" b="1" i="0" kern="1200" dirty="0" smtClean="0">
                <a:solidFill>
                  <a:schemeClr val="tx1"/>
                </a:solidFill>
                <a:effectLst/>
                <a:latin typeface="Arial" charset="0"/>
                <a:ea typeface="+mn-ea"/>
                <a:cs typeface="+mn-cs"/>
              </a:rPr>
              <a:t> show spanning-tree </a:t>
            </a:r>
            <a:r>
              <a:rPr lang="en-US" sz="1200" b="1" i="0" kern="1200" dirty="0" err="1" smtClean="0">
                <a:solidFill>
                  <a:schemeClr val="tx1"/>
                </a:solidFill>
                <a:effectLst/>
                <a:latin typeface="Arial" charset="0"/>
                <a:ea typeface="+mn-ea"/>
                <a:cs typeface="+mn-cs"/>
              </a:rPr>
              <a:t>vlan</a:t>
            </a:r>
            <a:r>
              <a:rPr lang="en-US" sz="1200" b="0" i="1" kern="1200" dirty="0" err="1" smtClean="0">
                <a:solidFill>
                  <a:schemeClr val="tx1"/>
                </a:solidFill>
                <a:effectLst/>
                <a:latin typeface="Arial" charset="0"/>
                <a:ea typeface="+mn-ea"/>
                <a:cs typeface="+mn-cs"/>
              </a:rPr>
              <a:t>vlan_id</a:t>
            </a:r>
            <a:r>
              <a:rPr lang="en-US" sz="1200" b="0" i="1" kern="1200" dirty="0" smtClean="0">
                <a:solidFill>
                  <a:schemeClr val="tx1"/>
                </a:solidFill>
                <a:effectLst/>
                <a:latin typeface="Arial" charset="0"/>
                <a:ea typeface="+mn-ea"/>
                <a:cs typeface="+mn-cs"/>
              </a:rPr>
              <a:t> </a:t>
            </a:r>
            <a:r>
              <a:rPr lang="en-US" sz="1200" b="0" i="0" kern="1200" dirty="0" smtClean="0">
                <a:solidFill>
                  <a:schemeClr val="tx1"/>
                </a:solidFill>
                <a:effectLst/>
                <a:latin typeface="Arial" charset="0"/>
                <a:ea typeface="+mn-ea"/>
                <a:cs typeface="+mn-cs"/>
              </a:rPr>
              <a:t>command to get STP information for a particular VLAN. Use this command to get information about the role and status of each port on the switch. The example output on switch S1 shows all three ports in the forwarding (FWD) state and the role of the three ports as either designated ports or root ports. Any ports being blocked display the output status as “BLK”.</a:t>
            </a:r>
          </a:p>
          <a:p>
            <a:r>
              <a:rPr lang="en-US" sz="1200" b="0" i="0" kern="1200" dirty="0" smtClean="0">
                <a:solidFill>
                  <a:schemeClr val="tx1"/>
                </a:solidFill>
                <a:effectLst/>
                <a:latin typeface="Arial" charset="0"/>
                <a:ea typeface="+mn-ea"/>
                <a:cs typeface="+mn-cs"/>
              </a:rPr>
              <a:t>The output also gives information about the BID of the local switch and the root ID, which is the BID of the root bridge.</a:t>
            </a:r>
            <a:endParaRPr lang="en-US"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21</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mn-ea"/>
                <a:cs typeface="+mn-cs"/>
              </a:rPr>
              <a:t>With many protocols, a malfunction means that you lose the functionality which the protocol was providing. For example, if OSPF malfunctions on a router, connectivity to networks that are reachable via that router might be lost. This would generally not affect the rest of the OSPF network. If connectivity to the router is still available, it is possible to troubleshoot to diagnose and fix the problem.</a:t>
            </a:r>
          </a:p>
          <a:p>
            <a:r>
              <a:rPr lang="en-US" sz="1200" b="0" i="0" kern="1200" dirty="0" smtClean="0">
                <a:solidFill>
                  <a:schemeClr val="tx1"/>
                </a:solidFill>
                <a:effectLst/>
                <a:latin typeface="Arial" charset="0"/>
                <a:ea typeface="+mn-ea"/>
                <a:cs typeface="+mn-cs"/>
              </a:rPr>
              <a:t>With STP, there are two types of failure. The first is similar to the OSPF problem; STP might erroneously block ports that should have gone into the forwarding state. Connectivity might be lost for traffic that would normally pass through this switch, but the rest of the network remains unaffected. The second type of failure is much more disruptive, as shown in Figure 1. It happens when STP erroneously moves one or more ports into the forwarding state.</a:t>
            </a:r>
          </a:p>
          <a:p>
            <a:r>
              <a:rPr lang="en-US" sz="1200" b="0" i="0" kern="1200" dirty="0" smtClean="0">
                <a:solidFill>
                  <a:schemeClr val="tx1"/>
                </a:solidFill>
                <a:effectLst/>
                <a:latin typeface="Arial" charset="0"/>
                <a:ea typeface="+mn-ea"/>
                <a:cs typeface="+mn-cs"/>
              </a:rPr>
              <a:t>Remember that an Ethernet frame header does not include a TTL field, which means that any frame that enters a bridging loop continues to be forwarded by the switches indefinitely. The only exceptions are frames that have their destination address recorded in the MAC address table of the switches. These frames are simply forwarded to the port that is associated with the MAC address and do not enter a loop. However, any frame that is flooded by a switch enters the loop (Figure 2). This may include broadcasts, multicasts, and unicasts with a globally unknown destination MAC address.</a:t>
            </a:r>
          </a:p>
          <a:p>
            <a:r>
              <a:rPr lang="en-US" sz="1200" b="0" i="0" kern="1200" dirty="0" smtClean="0">
                <a:solidFill>
                  <a:schemeClr val="tx1"/>
                </a:solidFill>
                <a:effectLst/>
                <a:latin typeface="Arial" charset="0"/>
                <a:ea typeface="+mn-ea"/>
                <a:cs typeface="+mn-cs"/>
              </a:rPr>
              <a:t>What are the consequences and corresponding symptoms of STP failure (Figure 3)?</a:t>
            </a:r>
          </a:p>
          <a:p>
            <a:r>
              <a:rPr lang="en-US" sz="1200" b="0" i="0" kern="1200" dirty="0" smtClean="0">
                <a:solidFill>
                  <a:schemeClr val="tx1"/>
                </a:solidFill>
                <a:effectLst/>
                <a:latin typeface="Arial" charset="0"/>
                <a:ea typeface="+mn-ea"/>
                <a:cs typeface="+mn-cs"/>
              </a:rPr>
              <a:t>The load on all links in the switched LAN quickly starts increasing as more and more frames enter the loop. This problem is not limited to the links that form the loop, but also affects any other links in the switched domain because the frames are flooded on all links. When the spanning tree failure is limited to a single VLAN only links in that VLAN are affected. Switches and trunks that do not carry that VLAN operate normally.</a:t>
            </a:r>
          </a:p>
          <a:p>
            <a:r>
              <a:rPr lang="en-US" sz="1200" b="0" i="0" kern="1200" dirty="0" smtClean="0">
                <a:solidFill>
                  <a:schemeClr val="tx1"/>
                </a:solidFill>
                <a:effectLst/>
                <a:latin typeface="Arial" charset="0"/>
                <a:ea typeface="+mn-ea"/>
                <a:cs typeface="+mn-cs"/>
              </a:rPr>
              <a:t>If the spanning tree failure has created a bridging loop, traffic increases exponentially. The switches will then flood the broadcasts out multiple ports. This creates copies of the frames every time the switches forward them.</a:t>
            </a:r>
          </a:p>
          <a:p>
            <a:r>
              <a:rPr lang="en-US" sz="1200" b="0" i="0" kern="1200" dirty="0" smtClean="0">
                <a:solidFill>
                  <a:schemeClr val="tx1"/>
                </a:solidFill>
                <a:effectLst/>
                <a:latin typeface="Arial" charset="0"/>
                <a:ea typeface="+mn-ea"/>
                <a:cs typeface="+mn-cs"/>
              </a:rPr>
              <a:t>When control plane traffic starts entering the loop (for example, OSPF Hellos or EIGRP Hellos), the devices that are running these protocols quickly start getting overloaded. Their CPUs approach 100 percent utilization while they are trying to process an ever-increasing load of control plane traffic. In many cases, the earliest indication of this broadcast storm in progress is that routers or Layer 3 switches are reporting control plane failures and that they are running at a high CPU load.</a:t>
            </a:r>
          </a:p>
          <a:p>
            <a:r>
              <a:rPr lang="en-US" sz="1200" b="0" i="0" kern="1200" dirty="0" smtClean="0">
                <a:solidFill>
                  <a:schemeClr val="tx1"/>
                </a:solidFill>
                <a:effectLst/>
                <a:latin typeface="Arial" charset="0"/>
                <a:ea typeface="+mn-ea"/>
                <a:cs typeface="+mn-cs"/>
              </a:rPr>
              <a:t>The switches experience frequent MAC address table changes. If a loop exists, a switch may see a frame with a certain source MAC address coming in on one port and then see the another frame with the same source MAC address coming in on a different port a fraction of a second later. This will cause the switch to update the MAC address table twice for the same MAC address.</a:t>
            </a:r>
          </a:p>
          <a:p>
            <a:r>
              <a:rPr lang="en-US" sz="1200" b="0" i="0" kern="1200" dirty="0" smtClean="0">
                <a:solidFill>
                  <a:schemeClr val="tx1"/>
                </a:solidFill>
                <a:effectLst/>
                <a:latin typeface="Arial" charset="0"/>
                <a:ea typeface="+mn-ea"/>
                <a:cs typeface="+mn-cs"/>
              </a:rPr>
              <a:t>Due to the combination of very high load on all links and the switch CPUs running at maximum load, these devices typically become unreachable. This makes it very difficult to diagnose the problem while it is happening.</a:t>
            </a:r>
            <a:endParaRPr lang="en-US"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kern="1200" dirty="0" smtClean="0">
                <a:solidFill>
                  <a:schemeClr val="tx1"/>
                </a:solidFill>
                <a:effectLst/>
                <a:latin typeface="Arial" charset="0"/>
                <a:ea typeface="+mn-ea"/>
                <a:cs typeface="+mn-cs"/>
              </a:rPr>
              <a:t>One way to correct spanning tree failure is to manually remove redundant links in the switched network, either physically or through configuration, until all loops are eliminated from the topology. When the loops are broken, the traffic and CPU loads should quickly drop to normal levels, and connectivity to devices should be restored.</a:t>
            </a:r>
          </a:p>
          <a:p>
            <a:pPr algn="just"/>
            <a:r>
              <a:rPr lang="en-US" sz="1200" b="0" i="0" kern="1200" dirty="0" smtClean="0">
                <a:solidFill>
                  <a:schemeClr val="tx1"/>
                </a:solidFill>
                <a:effectLst/>
                <a:latin typeface="Arial" charset="0"/>
                <a:ea typeface="+mn-ea"/>
                <a:cs typeface="+mn-cs"/>
              </a:rPr>
              <a:t>Although this intervention restores connectivity to the network, it is not the end of the troubleshooting process. All redundancy from the switched network has been removed, and now the redundant links must be restored.</a:t>
            </a:r>
          </a:p>
          <a:p>
            <a:pPr algn="just"/>
            <a:r>
              <a:rPr lang="en-US" sz="1200" b="0" i="0" kern="1200" dirty="0" smtClean="0">
                <a:solidFill>
                  <a:schemeClr val="tx1"/>
                </a:solidFill>
                <a:effectLst/>
                <a:latin typeface="Arial" charset="0"/>
                <a:ea typeface="+mn-ea"/>
                <a:cs typeface="+mn-cs"/>
              </a:rPr>
              <a:t>If the underlying cause of the spanning tree failure has not been fixed, chances are that restoring the redundant links will trigger a new broadcast storm. Before restoring the redundant links, determine and correct the cause of the spanning tree failure. Carefully monitor the network to ensure that the problem is fixed.</a:t>
            </a:r>
          </a:p>
          <a:p>
            <a:pPr marL="0" indent="0" algn="just">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Spanning tree protocols enable physical redundancy in a switched network. However, a host at the access layer of a hierarchical network also benefits from alternate default gateways. If a router or router interface (that serves as a default gateway) fails, the hosts configured with that default gateway are isolated from outside networks. A mechanism is needed to provide alternate default gateways in switched networks where two or more routers are connected to the same VLANs.</a:t>
            </a:r>
          </a:p>
          <a:p>
            <a:pPr marL="0" marR="0" indent="0" algn="just" defTabSz="1020763" rtl="0" eaLnBrk="0" fontAlgn="base" latinLnBrk="0" hangingPunct="0">
              <a:lnSpc>
                <a:spcPct val="90000"/>
              </a:lnSpc>
              <a:spcBef>
                <a:spcPct val="50000"/>
              </a:spcBef>
              <a:spcAft>
                <a:spcPct val="0"/>
              </a:spcAft>
              <a:buClrTx/>
              <a:buSzPct val="100000"/>
              <a:buFontTx/>
              <a:buNone/>
              <a:tabLst/>
              <a:defRPr/>
            </a:pPr>
            <a:endParaRPr lang="en-US" sz="1200" b="0" i="0" kern="1200" dirty="0" smtClean="0">
              <a:solidFill>
                <a:schemeClr val="tx1"/>
              </a:solidFill>
              <a:effectLst/>
              <a:latin typeface="Arial" charset="0"/>
              <a:ea typeface="+mn-ea"/>
              <a:cs typeface="+mn-cs"/>
            </a:endParaRPr>
          </a:p>
          <a:p>
            <a:pPr marL="0" marR="0" indent="0" algn="just" defTabSz="1020763" rtl="0" eaLnBrk="0" fontAlgn="base" latinLnBrk="0" hangingPunct="0">
              <a:lnSpc>
                <a:spcPct val="90000"/>
              </a:lnSpc>
              <a:spcBef>
                <a:spcPct val="50000"/>
              </a:spcBef>
              <a:spcAft>
                <a:spcPct val="0"/>
              </a:spcAft>
              <a:buClrTx/>
              <a:buSzPct val="100000"/>
              <a:buFontTx/>
              <a:buNone/>
              <a:tabLst/>
              <a:defRPr/>
            </a:pPr>
            <a:r>
              <a:rPr lang="en-US" sz="1200" b="0" i="0" kern="1200" dirty="0" smtClean="0">
                <a:solidFill>
                  <a:schemeClr val="tx1"/>
                </a:solidFill>
                <a:effectLst/>
                <a:latin typeface="Arial" charset="0"/>
                <a:ea typeface="+mn-ea"/>
                <a:cs typeface="+mn-cs"/>
              </a:rPr>
              <a:t>End devices are typically configured with a single IP address for a default gateway. This address does not change when the network topology changes. If that default gateway IP address cannot be reached, the local device is unable to send packets off the local network segment, effectively disconnecting it from the rest of the network. Even if a redundant router exists that could serve as a default gateway for that segment, there is no dynamic method by which these devices can determine the address of a new default gateway.</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24</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kern="1200" dirty="0" smtClean="0">
                <a:solidFill>
                  <a:schemeClr val="tx1"/>
                </a:solidFill>
                <a:effectLst/>
                <a:latin typeface="Arial" charset="0"/>
                <a:ea typeface="+mn-ea"/>
                <a:cs typeface="+mn-cs"/>
              </a:rPr>
              <a:t>One way prevent a single point of failure at the default gateway, is to implement a virtual router. To implement this type of router redundancy, multiple routers are configured to work together to present the illusion of a single router to the hosts on the LAN, as shown in the figure. By sharing an IP address and a MAC address, two or more routers can act as a single virtual router.</a:t>
            </a:r>
          </a:p>
          <a:p>
            <a:pPr algn="just"/>
            <a:r>
              <a:rPr lang="en-US" sz="1200" b="0" i="0" kern="1200" dirty="0" smtClean="0">
                <a:solidFill>
                  <a:schemeClr val="tx1"/>
                </a:solidFill>
                <a:effectLst/>
                <a:latin typeface="Arial" charset="0"/>
                <a:ea typeface="+mn-ea"/>
                <a:cs typeface="+mn-cs"/>
              </a:rPr>
              <a:t>The IP address of the virtual router is configured as the default gateway for the workstations on a specific IP segment. When frames are sent from host devices to the default gateway, the hosts use ARP to resolve the MAC address that is associated with the IP address of the default gateway. The ARP resolution returns the MAC address of the virtual router. Frames that are sent to the MAC address of the virtual router can then be physically processed by the currently active router within the virtual router group. A protocol is used to identify two or more routers as the devices that are responsible for processing frames that are sent to the MAC or IP address of a single virtual router. Host devices send traffic to the address of the virtual router. The physical router that forwards this traffic is transparent to the host devices.</a:t>
            </a:r>
          </a:p>
          <a:p>
            <a:pPr algn="just"/>
            <a:r>
              <a:rPr lang="en-US" sz="1200" b="0" i="0" kern="1200" dirty="0" smtClean="0">
                <a:solidFill>
                  <a:schemeClr val="tx1"/>
                </a:solidFill>
                <a:effectLst/>
                <a:latin typeface="Arial" charset="0"/>
                <a:ea typeface="+mn-ea"/>
                <a:cs typeface="+mn-cs"/>
              </a:rPr>
              <a:t>A redundancy protocol provides the mechanism for determining which router should take the active role in forwarding traffic. It also determines when the forwarding role must be taken over by a standby router. The transition from one forwarding router to another is transparent to the end devices.</a:t>
            </a:r>
          </a:p>
          <a:p>
            <a:pPr algn="just"/>
            <a:r>
              <a:rPr lang="en-US" sz="1200" b="0" i="0" kern="1200" dirty="0" smtClean="0">
                <a:solidFill>
                  <a:schemeClr val="tx1"/>
                </a:solidFill>
                <a:effectLst/>
                <a:latin typeface="Arial" charset="0"/>
                <a:ea typeface="+mn-ea"/>
                <a:cs typeface="+mn-cs"/>
              </a:rPr>
              <a:t>The ability of a network to dynamically recover from the failure of a device acting as a default gateway is known as first-hop redundancy.</a:t>
            </a:r>
            <a:endParaRPr lang="en-US"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mn-ea"/>
                <a:cs typeface="+mn-cs"/>
              </a:rPr>
              <a:t>When the active router fails, the redundancy protocol transitions the standby router to the new active router role. These are the steps that take place when the active router fails:</a:t>
            </a:r>
          </a:p>
          <a:p>
            <a:r>
              <a:rPr lang="en-US" sz="1200" b="0" i="0" kern="1200" dirty="0" smtClean="0">
                <a:solidFill>
                  <a:schemeClr val="tx1"/>
                </a:solidFill>
                <a:effectLst/>
                <a:latin typeface="Arial" charset="0"/>
                <a:ea typeface="+mn-ea"/>
                <a:cs typeface="+mn-cs"/>
              </a:rPr>
              <a:t>1. The standby router stops seeing Hello messages from the forwarding router.</a:t>
            </a:r>
          </a:p>
          <a:p>
            <a:r>
              <a:rPr lang="en-US" sz="1200" b="0" i="0" kern="1200" dirty="0" smtClean="0">
                <a:solidFill>
                  <a:schemeClr val="tx1"/>
                </a:solidFill>
                <a:effectLst/>
                <a:latin typeface="Arial" charset="0"/>
                <a:ea typeface="+mn-ea"/>
                <a:cs typeface="+mn-cs"/>
              </a:rPr>
              <a:t>2. The standby router assumes the role of the forwarding router.</a:t>
            </a:r>
          </a:p>
          <a:p>
            <a:r>
              <a:rPr lang="en-US" sz="1200" b="0" i="0" kern="1200" dirty="0" smtClean="0">
                <a:solidFill>
                  <a:schemeClr val="tx1"/>
                </a:solidFill>
                <a:effectLst/>
                <a:latin typeface="Arial" charset="0"/>
                <a:ea typeface="+mn-ea"/>
                <a:cs typeface="+mn-cs"/>
              </a:rPr>
              <a:t>3. Because the new forwarding router assumes both the IP and MAC addresses of the virtual router, the host devices see no disruption in service.</a:t>
            </a:r>
            <a:endParaRPr lang="en-US"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mn-ea"/>
                <a:cs typeface="+mn-cs"/>
              </a:rPr>
              <a:t>The following list defines the options available for First Hop Redundancy Protocols (FHRPs), as shown in the figure.</a:t>
            </a:r>
          </a:p>
          <a:p>
            <a:r>
              <a:rPr lang="en-US" sz="1200" b="1" i="0" kern="1200" dirty="0" smtClean="0">
                <a:solidFill>
                  <a:schemeClr val="tx1"/>
                </a:solidFill>
                <a:effectLst/>
                <a:latin typeface="Arial" charset="0"/>
                <a:ea typeface="+mn-ea"/>
                <a:cs typeface="+mn-cs"/>
              </a:rPr>
              <a:t>Hot Standby Router Protocol (HSRP)</a:t>
            </a:r>
            <a:r>
              <a:rPr lang="en-US" sz="1200" b="0" i="0" kern="1200" dirty="0" smtClean="0">
                <a:solidFill>
                  <a:schemeClr val="tx1"/>
                </a:solidFill>
                <a:effectLst/>
                <a:latin typeface="Arial" charset="0"/>
                <a:ea typeface="+mn-ea"/>
                <a:cs typeface="+mn-cs"/>
              </a:rPr>
              <a:t> - A Cisco-proprietary FHRP designed to allow for transparent failover of a first-hop IPv4 device. HSRP provides high network availability by providing first-hop routing redundancy for IPv4 hosts on networks configured with an IPv4 default gateway address. HSRP is used in a group of routers for selecting an active device and a standby device. In a group of device interfaces, the active device is the device that is used for routing packets; the standby device is the device that takes over when the active device fails, or when pre-set conditions are met. The function of the HSRP standby router is to monitor the operational status of the HSRP group and to quickly assume packet-forwarding responsibility if the active router fails.</a:t>
            </a:r>
          </a:p>
          <a:p>
            <a:r>
              <a:rPr lang="en-US" sz="1200" b="1" i="0" kern="1200" dirty="0" smtClean="0">
                <a:solidFill>
                  <a:schemeClr val="tx1"/>
                </a:solidFill>
                <a:effectLst/>
                <a:latin typeface="Arial" charset="0"/>
                <a:ea typeface="+mn-ea"/>
                <a:cs typeface="+mn-cs"/>
              </a:rPr>
              <a:t>HSRP for IPv6</a:t>
            </a:r>
            <a:r>
              <a:rPr lang="en-US" sz="1200" b="0" i="0" kern="1200" dirty="0" smtClean="0">
                <a:solidFill>
                  <a:schemeClr val="tx1"/>
                </a:solidFill>
                <a:effectLst/>
                <a:latin typeface="Arial" charset="0"/>
                <a:ea typeface="+mn-ea"/>
                <a:cs typeface="+mn-cs"/>
              </a:rPr>
              <a:t> - Cisco-proprietary FHRP providing the same functionality of HSRP, but in an IPv6 environment. An HSRP IPv6 group has a virtual MAC address derived from the HSRP group number and a virtual IPv6 link-local address derived from the HSRP virtual MAC address. Periodic router advertisements (RAs) are sent for the HSRP virtual IPv6 link-local address when the HSRP group is active. When the group becomes inactive these RAs stop after a final RA is sent.</a:t>
            </a:r>
          </a:p>
          <a:p>
            <a:r>
              <a:rPr lang="en-US" sz="1200" b="1" i="0" kern="1200" dirty="0" smtClean="0">
                <a:solidFill>
                  <a:schemeClr val="tx1"/>
                </a:solidFill>
                <a:effectLst/>
                <a:latin typeface="Arial" charset="0"/>
                <a:ea typeface="+mn-ea"/>
                <a:cs typeface="+mn-cs"/>
              </a:rPr>
              <a:t>Virtual Router Redundancy Protocol version 2 (VRRPv2)</a:t>
            </a:r>
            <a:r>
              <a:rPr lang="en-US" sz="1200" b="0" i="0" kern="1200" dirty="0" smtClean="0">
                <a:solidFill>
                  <a:schemeClr val="tx1"/>
                </a:solidFill>
                <a:effectLst/>
                <a:latin typeface="Arial" charset="0"/>
                <a:ea typeface="+mn-ea"/>
                <a:cs typeface="+mn-cs"/>
              </a:rPr>
              <a:t> - A non-proprietary election protocol that dynamically assigns responsibility for one or more virtual routers to the VRRP routers on an IPv4 LAN. This allows several routers on a </a:t>
            </a:r>
            <a:r>
              <a:rPr lang="en-US" sz="1200" b="0" i="0" kern="1200" dirty="0" err="1" smtClean="0">
                <a:solidFill>
                  <a:schemeClr val="tx1"/>
                </a:solidFill>
                <a:effectLst/>
                <a:latin typeface="Arial" charset="0"/>
                <a:ea typeface="+mn-ea"/>
                <a:cs typeface="+mn-cs"/>
              </a:rPr>
              <a:t>multiaccess</a:t>
            </a:r>
            <a:r>
              <a:rPr lang="en-US" sz="1200" b="0" i="0" kern="1200" dirty="0" smtClean="0">
                <a:solidFill>
                  <a:schemeClr val="tx1"/>
                </a:solidFill>
                <a:effectLst/>
                <a:latin typeface="Arial" charset="0"/>
                <a:ea typeface="+mn-ea"/>
                <a:cs typeface="+mn-cs"/>
              </a:rPr>
              <a:t> link to use the same virtual IPv4 address. A VRRP router is configured to run the VRRP protocol in conjunction with one or more other routers attached to a LAN. In a VRRP configuration, one router is elected as the virtual router master, with the other routers acting as backups, in case the virtual router master fails.</a:t>
            </a:r>
          </a:p>
          <a:p>
            <a:r>
              <a:rPr lang="en-US" sz="1200" b="1" i="0" kern="1200" dirty="0" smtClean="0">
                <a:solidFill>
                  <a:schemeClr val="tx1"/>
                </a:solidFill>
                <a:effectLst/>
                <a:latin typeface="Arial" charset="0"/>
                <a:ea typeface="+mn-ea"/>
                <a:cs typeface="+mn-cs"/>
              </a:rPr>
              <a:t>VRRPv3 </a:t>
            </a:r>
            <a:r>
              <a:rPr lang="en-US" sz="1200" b="0" i="0" kern="1200" dirty="0" smtClean="0">
                <a:solidFill>
                  <a:schemeClr val="tx1"/>
                </a:solidFill>
                <a:effectLst/>
                <a:latin typeface="Arial" charset="0"/>
                <a:ea typeface="+mn-ea"/>
                <a:cs typeface="+mn-cs"/>
              </a:rPr>
              <a:t>- Provides the capability to support IPv4 and IPv6 addresses. VRRPv3 works in multi-vendor environments and is more scalable than VRRPv2.</a:t>
            </a:r>
          </a:p>
          <a:p>
            <a:r>
              <a:rPr lang="en-US" sz="1200" b="1" i="0" kern="1200" dirty="0" smtClean="0">
                <a:solidFill>
                  <a:schemeClr val="tx1"/>
                </a:solidFill>
                <a:effectLst/>
                <a:latin typeface="Arial" charset="0"/>
                <a:ea typeface="+mn-ea"/>
                <a:cs typeface="+mn-cs"/>
              </a:rPr>
              <a:t>Gateway Load Balancing Protocol (GLBP) </a:t>
            </a:r>
            <a:r>
              <a:rPr lang="en-US" sz="1200" b="0" i="0" kern="1200" dirty="0" smtClean="0">
                <a:solidFill>
                  <a:schemeClr val="tx1"/>
                </a:solidFill>
                <a:effectLst/>
                <a:latin typeface="Arial" charset="0"/>
                <a:ea typeface="+mn-ea"/>
                <a:cs typeface="+mn-cs"/>
              </a:rPr>
              <a:t>- Cisco-proprietary FHRP that protects data traffic from a failed router or circuit, like HSRP and VRRP, while also allowing load balancing (also called load sharing) between a group of redundant routers.</a:t>
            </a:r>
          </a:p>
          <a:p>
            <a:r>
              <a:rPr lang="en-US" sz="1200" b="1" i="0" kern="1200" dirty="0" smtClean="0">
                <a:solidFill>
                  <a:schemeClr val="tx1"/>
                </a:solidFill>
                <a:effectLst/>
                <a:latin typeface="Arial" charset="0"/>
                <a:ea typeface="+mn-ea"/>
                <a:cs typeface="+mn-cs"/>
              </a:rPr>
              <a:t>GLBP for IPv6</a:t>
            </a:r>
            <a:r>
              <a:rPr lang="en-US" sz="1200" b="0" i="0" kern="1200" dirty="0" smtClean="0">
                <a:solidFill>
                  <a:schemeClr val="tx1"/>
                </a:solidFill>
                <a:effectLst/>
                <a:latin typeface="Arial" charset="0"/>
                <a:ea typeface="+mn-ea"/>
                <a:cs typeface="+mn-cs"/>
              </a:rPr>
              <a:t> - Cisco-proprietary FHRP providing the same functionality of GLBP, but in an IPv6 environment. GLBP for IPv6 provides automatic router backup for IPv6 hosts configured with a single default gateway on a LAN. Multiple first-hop routers on the LAN combine to offer a single virtual first-hop IPv6 router while sharing the IPv6 packet forwarding load.</a:t>
            </a:r>
          </a:p>
          <a:p>
            <a:r>
              <a:rPr lang="en-US" sz="1200" b="1" i="0" kern="1200" dirty="0" smtClean="0">
                <a:solidFill>
                  <a:schemeClr val="tx1"/>
                </a:solidFill>
                <a:effectLst/>
                <a:latin typeface="Arial" charset="0"/>
                <a:ea typeface="+mn-ea"/>
                <a:cs typeface="+mn-cs"/>
              </a:rPr>
              <a:t>ICMP Router Discovery Protocol (IRDP)</a:t>
            </a:r>
            <a:r>
              <a:rPr lang="en-US" sz="1200" b="0" i="0" kern="1200" dirty="0" smtClean="0">
                <a:solidFill>
                  <a:schemeClr val="tx1"/>
                </a:solidFill>
                <a:effectLst/>
                <a:latin typeface="Arial" charset="0"/>
                <a:ea typeface="+mn-ea"/>
                <a:cs typeface="+mn-cs"/>
              </a:rPr>
              <a:t> - Specified in RFC 1256, is a legacy FHRP solution. IRDP allows IPv4 hosts to locate routers that provide IPv4 connectivity to other (nonlocal) IP networks.</a:t>
            </a:r>
            <a:endParaRPr lang="en-US" sz="1200" b="0" i="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mn-ea"/>
                <a:cs typeface="+mn-cs"/>
              </a:rPr>
              <a:t>An HSRP active router has the following characteristics:</a:t>
            </a:r>
          </a:p>
          <a:p>
            <a:r>
              <a:rPr lang="en-US" sz="1200" b="0" i="0" kern="1200" dirty="0" smtClean="0">
                <a:solidFill>
                  <a:schemeClr val="tx1"/>
                </a:solidFill>
                <a:effectLst/>
                <a:latin typeface="Arial" charset="0"/>
                <a:ea typeface="+mn-ea"/>
                <a:cs typeface="+mn-cs"/>
              </a:rPr>
              <a:t>Responds to default gateway’s ARP requests with the virtual router’s MAC.</a:t>
            </a:r>
          </a:p>
          <a:p>
            <a:r>
              <a:rPr lang="en-US" sz="1200" b="0" i="0" kern="1200" dirty="0" smtClean="0">
                <a:solidFill>
                  <a:schemeClr val="tx1"/>
                </a:solidFill>
                <a:effectLst/>
                <a:latin typeface="Arial" charset="0"/>
                <a:ea typeface="+mn-ea"/>
                <a:cs typeface="+mn-cs"/>
              </a:rPr>
              <a:t>Assumes active forwarding of packets for the virtual router.</a:t>
            </a:r>
          </a:p>
          <a:p>
            <a:r>
              <a:rPr lang="en-US" sz="1200" b="0" i="0" kern="1200" dirty="0" smtClean="0">
                <a:solidFill>
                  <a:schemeClr val="tx1"/>
                </a:solidFill>
                <a:effectLst/>
                <a:latin typeface="Arial" charset="0"/>
                <a:ea typeface="+mn-ea"/>
                <a:cs typeface="+mn-cs"/>
              </a:rPr>
              <a:t>Sends Hello messages.</a:t>
            </a:r>
          </a:p>
          <a:p>
            <a:r>
              <a:rPr lang="en-US" sz="1200" b="0" i="0" kern="1200" dirty="0" smtClean="0">
                <a:solidFill>
                  <a:schemeClr val="tx1"/>
                </a:solidFill>
                <a:effectLst/>
                <a:latin typeface="Arial" charset="0"/>
                <a:ea typeface="+mn-ea"/>
                <a:cs typeface="+mn-cs"/>
              </a:rPr>
              <a:t>Knows the virtual router IP address.</a:t>
            </a:r>
          </a:p>
          <a:p>
            <a:r>
              <a:rPr lang="en-US" sz="1200" b="0" i="0" kern="1200" dirty="0" smtClean="0">
                <a:solidFill>
                  <a:schemeClr val="tx1"/>
                </a:solidFill>
                <a:effectLst/>
                <a:latin typeface="Arial" charset="0"/>
                <a:ea typeface="+mn-ea"/>
                <a:cs typeface="+mn-cs"/>
              </a:rPr>
              <a:t>An HSRP standby router has the following characteristics:</a:t>
            </a:r>
          </a:p>
          <a:p>
            <a:r>
              <a:rPr lang="en-US" sz="1200" b="0" i="0" kern="1200" dirty="0" smtClean="0">
                <a:solidFill>
                  <a:schemeClr val="tx1"/>
                </a:solidFill>
                <a:effectLst/>
                <a:latin typeface="Arial" charset="0"/>
                <a:ea typeface="+mn-ea"/>
                <a:cs typeface="+mn-cs"/>
              </a:rPr>
              <a:t>Listens for periodic Hello messages.</a:t>
            </a:r>
          </a:p>
          <a:p>
            <a:r>
              <a:rPr lang="en-US" sz="1200" b="0" i="0" kern="1200" dirty="0" smtClean="0">
                <a:solidFill>
                  <a:schemeClr val="tx1"/>
                </a:solidFill>
                <a:effectLst/>
                <a:latin typeface="Arial" charset="0"/>
                <a:ea typeface="+mn-ea"/>
                <a:cs typeface="+mn-cs"/>
              </a:rPr>
              <a:t>Assumes active forwarding of packets if it does not hear from the active router.</a:t>
            </a:r>
          </a:p>
          <a:p>
            <a:r>
              <a:rPr lang="en-US" sz="1200" b="0" i="0" kern="1200" dirty="0" smtClean="0">
                <a:solidFill>
                  <a:schemeClr val="tx1"/>
                </a:solidFill>
                <a:effectLst/>
                <a:latin typeface="Arial" charset="0"/>
                <a:ea typeface="+mn-ea"/>
                <a:cs typeface="+mn-cs"/>
              </a:rPr>
              <a:t>Use the</a:t>
            </a:r>
            <a:r>
              <a:rPr lang="en-US" sz="1200" b="1" i="0" kern="1200" dirty="0" smtClean="0">
                <a:solidFill>
                  <a:schemeClr val="tx1"/>
                </a:solidFill>
                <a:effectLst/>
                <a:latin typeface="Arial" charset="0"/>
                <a:ea typeface="+mn-ea"/>
                <a:cs typeface="+mn-cs"/>
              </a:rPr>
              <a:t> show standby </a:t>
            </a:r>
            <a:r>
              <a:rPr lang="en-US" sz="1200" b="0" i="0" kern="1200" dirty="0" smtClean="0">
                <a:solidFill>
                  <a:schemeClr val="tx1"/>
                </a:solidFill>
                <a:effectLst/>
                <a:latin typeface="Arial" charset="0"/>
                <a:ea typeface="+mn-ea"/>
                <a:cs typeface="+mn-cs"/>
              </a:rPr>
              <a:t>command to verify the HSRP state. In the figure, the output shows that the router is in the active state.</a:t>
            </a:r>
          </a:p>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Arial" charset="0"/>
                <a:ea typeface="+mn-ea"/>
                <a:cs typeface="+mn-cs"/>
              </a:rPr>
              <a:t>GLBP is a Cisco proprietary solution to allow automatic selection and simultaneous use of multiple available gateways in addition to automatic failover between those gateways. Multiple routers share the load of frames that, from a client perspective, are sent to a single default gateway address, as shown in Figure 1.</a:t>
            </a:r>
          </a:p>
          <a:p>
            <a:r>
              <a:rPr lang="en-US" sz="1200" b="0" i="0" kern="1200" dirty="0" smtClean="0">
                <a:solidFill>
                  <a:schemeClr val="tx1"/>
                </a:solidFill>
                <a:effectLst/>
                <a:latin typeface="Arial" charset="0"/>
                <a:ea typeface="+mn-ea"/>
                <a:cs typeface="+mn-cs"/>
              </a:rPr>
              <a:t>With GLBP, you can fully utilize resources without the administrative burden of configuring multiple groups and managing multiple default gateway configurations. GLBP has the following characteristics:</a:t>
            </a:r>
          </a:p>
          <a:p>
            <a:r>
              <a:rPr lang="en-US" sz="1200" b="0" i="0" kern="1200" dirty="0" smtClean="0">
                <a:solidFill>
                  <a:schemeClr val="tx1"/>
                </a:solidFill>
                <a:effectLst/>
                <a:latin typeface="Arial" charset="0"/>
                <a:ea typeface="+mn-ea"/>
                <a:cs typeface="+mn-cs"/>
              </a:rPr>
              <a:t>Allows full use of resources on all devices without the administrative burden of creating multiple groups.</a:t>
            </a:r>
          </a:p>
          <a:p>
            <a:r>
              <a:rPr lang="en-US" sz="1200" b="0" i="0" kern="1200" dirty="0" smtClean="0">
                <a:solidFill>
                  <a:schemeClr val="tx1"/>
                </a:solidFill>
                <a:effectLst/>
                <a:latin typeface="Arial" charset="0"/>
                <a:ea typeface="+mn-ea"/>
                <a:cs typeface="+mn-cs"/>
              </a:rPr>
              <a:t>Provides a single virtual IP address and multiple virtual MAC addresses.</a:t>
            </a:r>
          </a:p>
          <a:p>
            <a:r>
              <a:rPr lang="en-US" sz="1200" b="0" i="0" kern="1200" dirty="0" smtClean="0">
                <a:solidFill>
                  <a:schemeClr val="tx1"/>
                </a:solidFill>
                <a:effectLst/>
                <a:latin typeface="Arial" charset="0"/>
                <a:ea typeface="+mn-ea"/>
                <a:cs typeface="+mn-cs"/>
              </a:rPr>
              <a:t>Routes traffic to single gateway distributed across routers.</a:t>
            </a:r>
          </a:p>
          <a:p>
            <a:r>
              <a:rPr lang="en-US" sz="1200" b="0" i="0" kern="1200" dirty="0" smtClean="0">
                <a:solidFill>
                  <a:schemeClr val="tx1"/>
                </a:solidFill>
                <a:effectLst/>
                <a:latin typeface="Arial" charset="0"/>
                <a:ea typeface="+mn-ea"/>
                <a:cs typeface="+mn-cs"/>
              </a:rPr>
              <a:t>Provides automatic rerouting in the event of any failure.</a:t>
            </a:r>
          </a:p>
          <a:p>
            <a:r>
              <a:rPr lang="en-US" sz="1200" b="0" i="0" kern="1200" dirty="0" smtClean="0">
                <a:solidFill>
                  <a:schemeClr val="tx1"/>
                </a:solidFill>
                <a:effectLst/>
                <a:latin typeface="Arial" charset="0"/>
                <a:ea typeface="+mn-ea"/>
                <a:cs typeface="+mn-cs"/>
              </a:rPr>
              <a:t>Use the</a:t>
            </a:r>
            <a:r>
              <a:rPr lang="en-US" sz="1200" b="1" i="0" kern="1200" dirty="0" smtClean="0">
                <a:solidFill>
                  <a:schemeClr val="tx1"/>
                </a:solidFill>
                <a:effectLst/>
                <a:latin typeface="Arial" charset="0"/>
                <a:ea typeface="+mn-ea"/>
                <a:cs typeface="+mn-cs"/>
              </a:rPr>
              <a:t> show </a:t>
            </a:r>
            <a:r>
              <a:rPr lang="en-US" sz="1200" b="1" i="0" kern="1200" dirty="0" err="1" smtClean="0">
                <a:solidFill>
                  <a:schemeClr val="tx1"/>
                </a:solidFill>
                <a:effectLst/>
                <a:latin typeface="Arial" charset="0"/>
                <a:ea typeface="+mn-ea"/>
                <a:cs typeface="+mn-cs"/>
              </a:rPr>
              <a:t>glbp</a:t>
            </a:r>
            <a:r>
              <a:rPr lang="en-US" sz="1200" b="1" i="0" kern="1200" dirty="0" smtClean="0">
                <a:solidFill>
                  <a:schemeClr val="tx1"/>
                </a:solidFill>
                <a:effectLst/>
                <a:latin typeface="Arial" charset="0"/>
                <a:ea typeface="+mn-ea"/>
                <a:cs typeface="+mn-cs"/>
              </a:rPr>
              <a:t> </a:t>
            </a:r>
            <a:r>
              <a:rPr lang="en-US" sz="1200" b="0" i="0" kern="1200" dirty="0" smtClean="0">
                <a:solidFill>
                  <a:schemeClr val="tx1"/>
                </a:solidFill>
                <a:effectLst/>
                <a:latin typeface="Arial" charset="0"/>
                <a:ea typeface="+mn-ea"/>
                <a:cs typeface="+mn-cs"/>
              </a:rPr>
              <a:t>command to verify the GLBP status. The Figure shows that GLBP group 1 is in the active state with virtual IP address 192.168.2.100.</a:t>
            </a: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30</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r>
              <a:rPr lang="en-US" b="1" dirty="0" smtClean="0"/>
              <a:t>Chapter 2 Summary</a:t>
            </a:r>
          </a:p>
        </p:txBody>
      </p:sp>
    </p:spTree>
    <p:extLst>
      <p:ext uri="{BB962C8B-B14F-4D97-AF65-F5344CB8AC3E}">
        <p14:creationId xmlns:p14="http://schemas.microsoft.com/office/powerpoint/2010/main" val="2223480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4"/>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311150" y="2671763"/>
            <a:ext cx="7686221"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311150" y="2671763"/>
            <a:ext cx="7671707"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smtClean="0"/>
              <a:t>Click to edit Master subtitle style</a:t>
            </a:r>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32" name="Rectangle 9"/>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55" name="Rectangle 6313"/>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14.xml"/><Relationship Id="rId5" Type="http://schemas.openxmlformats.org/officeDocument/2006/relationships/image" Target="../media/image19.png"/><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989942" y="1843315"/>
            <a:ext cx="4804229" cy="711200"/>
          </a:xfrm>
        </p:spPr>
        <p:txBody>
          <a:bodyPr/>
          <a:lstStyle/>
          <a:p>
            <a:pPr eaLnBrk="1" hangingPunct="1"/>
            <a:r>
              <a:rPr lang="en-US" sz="2800" b="1" dirty="0" smtClean="0"/>
              <a:t>Managing  LAN</a:t>
            </a:r>
            <a:endParaRPr lang="en-US" sz="2800" b="1" dirty="0" smtClean="0">
              <a:solidFill>
                <a:schemeClr val="folHlink"/>
              </a:solidFill>
            </a:endParaRPr>
          </a:p>
        </p:txBody>
      </p:sp>
      <p:sp>
        <p:nvSpPr>
          <p:cNvPr id="5123" name="Rectangle 3"/>
          <p:cNvSpPr>
            <a:spLocks noGrp="1" noChangeArrowheads="1"/>
          </p:cNvSpPr>
          <p:nvPr>
            <p:ph type="subTitle" idx="1"/>
          </p:nvPr>
        </p:nvSpPr>
        <p:spPr>
          <a:xfrm>
            <a:off x="3512458" y="3946299"/>
            <a:ext cx="2148114" cy="658812"/>
          </a:xfrm>
        </p:spPr>
        <p:txBody>
          <a:bodyPr/>
          <a:lstStyle/>
          <a:p>
            <a:pPr eaLnBrk="1" hangingPunct="1"/>
            <a:r>
              <a:rPr lang="en-GB" sz="2400" b="0" dirty="0" smtClean="0"/>
              <a:t>Lecture 6</a:t>
            </a:r>
            <a:endParaRPr lang="en-US" sz="2400" b="0" dirty="0" smtClean="0"/>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262742" y="493713"/>
            <a:ext cx="7157357" cy="838200"/>
          </a:xfrm>
        </p:spPr>
        <p:txBody>
          <a:bodyPr/>
          <a:lstStyle/>
          <a:p>
            <a:pPr eaLnBrk="1" hangingPunct="1"/>
            <a:r>
              <a:rPr lang="en-US" dirty="0" smtClean="0">
                <a:ea typeface="ＭＳ Ｐゴシック" pitchFamily="34" charset="-128"/>
              </a:rPr>
              <a:t>Content</a:t>
            </a:r>
          </a:p>
        </p:txBody>
      </p:sp>
      <p:sp>
        <p:nvSpPr>
          <p:cNvPr id="6147" name="Rectangle 3"/>
          <p:cNvSpPr>
            <a:spLocks noGrp="1" noChangeArrowheads="1"/>
          </p:cNvSpPr>
          <p:nvPr>
            <p:ph idx="1"/>
          </p:nvPr>
        </p:nvSpPr>
        <p:spPr>
          <a:xfrm>
            <a:off x="1088571" y="1601788"/>
            <a:ext cx="6923315" cy="3594326"/>
          </a:xfrm>
        </p:spPr>
        <p:txBody>
          <a:bodyPr/>
          <a:lstStyle/>
          <a:p>
            <a:pPr marL="0" indent="0" eaLnBrk="1" hangingPunct="1">
              <a:buNone/>
            </a:pPr>
            <a:r>
              <a:rPr lang="en-US" sz="2000" dirty="0">
                <a:ea typeface="ＭＳ Ｐゴシック" pitchFamily="34" charset="-128"/>
              </a:rPr>
              <a:t>Redundancy at OSI Layers 1 and </a:t>
            </a:r>
            <a:r>
              <a:rPr lang="en-US" sz="2000" dirty="0" smtClean="0">
                <a:ea typeface="ＭＳ Ｐゴシック" pitchFamily="34" charset="-128"/>
              </a:rPr>
              <a:t>2 </a:t>
            </a:r>
          </a:p>
          <a:p>
            <a:pPr marL="0" indent="0" eaLnBrk="1" hangingPunct="1">
              <a:buNone/>
            </a:pPr>
            <a:r>
              <a:rPr lang="en-US" sz="2000" dirty="0" smtClean="0">
                <a:cs typeface="Arial" charset="0"/>
              </a:rPr>
              <a:t>Spanning Tree </a:t>
            </a:r>
          </a:p>
          <a:p>
            <a:pPr marL="0" indent="0" eaLnBrk="1" hangingPunct="1">
              <a:buNone/>
            </a:pPr>
            <a:r>
              <a:rPr lang="en-US" sz="2000" dirty="0" smtClean="0">
                <a:cs typeface="Arial" charset="0"/>
              </a:rPr>
              <a:t>Varieties of Spanning Tree Protocols</a:t>
            </a:r>
          </a:p>
          <a:p>
            <a:pPr marL="0" indent="0" eaLnBrk="1" hangingPunct="1">
              <a:buFont typeface="Wingdings" pitchFamily="2" charset="2"/>
              <a:buNone/>
            </a:pPr>
            <a:r>
              <a:rPr lang="en-US" sz="2000" dirty="0" smtClean="0">
                <a:cs typeface="Arial" charset="0"/>
              </a:rPr>
              <a:t>Spanning Tree Configuration</a:t>
            </a:r>
          </a:p>
          <a:p>
            <a:pPr marL="0" indent="0" eaLnBrk="1" hangingPunct="1">
              <a:buFont typeface="Wingdings" pitchFamily="2" charset="2"/>
              <a:buNone/>
            </a:pPr>
            <a:r>
              <a:rPr lang="en-US" sz="2000" dirty="0" smtClean="0">
                <a:cs typeface="Arial" charset="0"/>
              </a:rPr>
              <a:t>First-Hop Redundancy Protocols</a:t>
            </a:r>
          </a:p>
          <a:p>
            <a:pPr marL="0" indent="0" eaLnBrk="1" hangingPunct="1">
              <a:buFont typeface="Wingdings" pitchFamily="2" charset="2"/>
              <a:buNone/>
            </a:pPr>
            <a:r>
              <a:rPr lang="en-US" sz="2000" dirty="0" smtClean="0">
                <a:cs typeface="Arial" charset="0"/>
              </a:rPr>
              <a:t>Summary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5028" y="87327"/>
            <a:ext cx="7756071" cy="536801"/>
          </a:xfrm>
        </p:spPr>
        <p:txBody>
          <a:bodyPr/>
          <a:lstStyle/>
          <a:p>
            <a:r>
              <a:rPr lang="en-GB" dirty="0" smtClean="0"/>
              <a:t>Introduction</a:t>
            </a:r>
            <a:endParaRPr lang="en-US" dirty="0"/>
          </a:p>
        </p:txBody>
      </p:sp>
      <p:sp>
        <p:nvSpPr>
          <p:cNvPr id="3" name="Content Placeholder 2"/>
          <p:cNvSpPr>
            <a:spLocks noGrp="1"/>
          </p:cNvSpPr>
          <p:nvPr>
            <p:ph idx="1"/>
          </p:nvPr>
        </p:nvSpPr>
        <p:spPr>
          <a:xfrm>
            <a:off x="931404" y="783772"/>
            <a:ext cx="7940675" cy="4628474"/>
          </a:xfrm>
        </p:spPr>
        <p:txBody>
          <a:bodyPr/>
          <a:lstStyle/>
          <a:p>
            <a:pPr algn="just"/>
            <a:r>
              <a:rPr lang="en-US" sz="2000" dirty="0"/>
              <a:t>Network redundancy is a key to maintaining network reliability. Multiple physical links between devices provide redundant paths. The network can then continue to operate when a single link or port has failed. Redundant links can also share the traffic load and increase capacity.</a:t>
            </a:r>
          </a:p>
          <a:p>
            <a:pPr algn="just"/>
            <a:r>
              <a:rPr lang="en-US" sz="2000" dirty="0"/>
              <a:t>Multiple paths need to be managed so that Layer 2 loops are not created. The best paths are chosen, and an alternate path is immediately available should a primary path </a:t>
            </a:r>
            <a:r>
              <a:rPr lang="en-US" sz="2000" dirty="0" smtClean="0"/>
              <a:t>fail</a:t>
            </a:r>
          </a:p>
          <a:p>
            <a:pPr algn="just"/>
            <a:r>
              <a:rPr lang="en-US" sz="2000" dirty="0"/>
              <a:t>Redundant devices, such as multilayer switches or routers, provide the capability for a client to use an alternate default gateway should the primary default gateway fail. </a:t>
            </a:r>
            <a:endParaRPr lang="en-US" sz="2000" dirty="0" smtClean="0"/>
          </a:p>
          <a:p>
            <a:pPr algn="just"/>
            <a:r>
              <a:rPr lang="en-US" sz="2000" dirty="0" smtClean="0"/>
              <a:t>A </a:t>
            </a:r>
            <a:r>
              <a:rPr lang="en-US" sz="2000" dirty="0"/>
              <a:t>client may now have multiple paths to more than one possible default gateway. </a:t>
            </a:r>
          </a:p>
          <a:p>
            <a:endParaRPr lang="en-US" dirty="0"/>
          </a:p>
        </p:txBody>
      </p:sp>
    </p:spTree>
    <p:extLst>
      <p:ext uri="{BB962C8B-B14F-4D97-AF65-F5344CB8AC3E}">
        <p14:creationId xmlns:p14="http://schemas.microsoft.com/office/powerpoint/2010/main" val="287558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1143" y="101831"/>
            <a:ext cx="7567386" cy="449712"/>
          </a:xfrm>
        </p:spPr>
        <p:txBody>
          <a:bodyPr/>
          <a:lstStyle/>
          <a:p>
            <a:r>
              <a:rPr lang="en-US" dirty="0">
                <a:ea typeface="ＭＳ Ｐゴシック" pitchFamily="34" charset="-128"/>
              </a:rPr>
              <a:t/>
            </a:r>
            <a:br>
              <a:rPr lang="en-US" dirty="0">
                <a:ea typeface="ＭＳ Ｐゴシック" pitchFamily="34" charset="-128"/>
              </a:rPr>
            </a:br>
            <a:r>
              <a:rPr lang="en-US" dirty="0">
                <a:ea typeface="ＭＳ Ｐゴシック" pitchFamily="34" charset="-128"/>
              </a:rPr>
              <a:t>R</a:t>
            </a:r>
            <a:r>
              <a:rPr lang="en-US" dirty="0" smtClean="0">
                <a:ea typeface="ＭＳ Ｐゴシック" pitchFamily="34" charset="-128"/>
              </a:rPr>
              <a:t>edundancy at OSI Layers 1 and 2</a:t>
            </a:r>
            <a:endParaRPr lang="en-US" dirty="0"/>
          </a:p>
        </p:txBody>
      </p:sp>
      <p:sp>
        <p:nvSpPr>
          <p:cNvPr id="5" name="Content Placeholder 4"/>
          <p:cNvSpPr>
            <a:spLocks noGrp="1"/>
          </p:cNvSpPr>
          <p:nvPr>
            <p:ph idx="1"/>
          </p:nvPr>
        </p:nvSpPr>
        <p:spPr>
          <a:xfrm>
            <a:off x="800782" y="940483"/>
            <a:ext cx="7940675" cy="3571875"/>
          </a:xfrm>
        </p:spPr>
        <p:txBody>
          <a:bodyPr/>
          <a:lstStyle/>
          <a:p>
            <a:pPr>
              <a:buNone/>
            </a:pPr>
            <a:r>
              <a:rPr lang="en-US" sz="2000" dirty="0" smtClean="0"/>
              <a:t>Multiple cabled paths between switches: </a:t>
            </a:r>
          </a:p>
          <a:p>
            <a:r>
              <a:rPr lang="en-US" sz="2000" dirty="0" smtClean="0"/>
              <a:t>Provide physical redundancy in a switched network.</a:t>
            </a:r>
          </a:p>
          <a:p>
            <a:r>
              <a:rPr lang="en-US" sz="2000" dirty="0" smtClean="0"/>
              <a:t>Improves the reliability and availability of the network. </a:t>
            </a:r>
          </a:p>
          <a:p>
            <a:r>
              <a:rPr lang="en-US" sz="2000" dirty="0" smtClean="0"/>
              <a:t>Enables users to access network resources, despite path disruption.</a:t>
            </a:r>
            <a:endParaRPr lang="en-US" sz="2000" dirty="0"/>
          </a:p>
        </p:txBody>
      </p:sp>
      <p:pic>
        <p:nvPicPr>
          <p:cNvPr id="1026" name="Picture 2"/>
          <p:cNvPicPr>
            <a:picLocks noChangeAspect="1" noChangeArrowheads="1"/>
          </p:cNvPicPr>
          <p:nvPr/>
        </p:nvPicPr>
        <p:blipFill>
          <a:blip r:embed="rId3" cstate="print"/>
          <a:srcRect l="50645" t="43651" r="17004" b="29421"/>
          <a:stretch>
            <a:fillRect/>
          </a:stretch>
        </p:blipFill>
        <p:spPr bwMode="auto">
          <a:xfrm>
            <a:off x="2586446" y="2801256"/>
            <a:ext cx="5396411" cy="25254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21721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42" y="116355"/>
            <a:ext cx="7538357" cy="838200"/>
          </a:xfrm>
        </p:spPr>
        <p:txBody>
          <a:bodyPr/>
          <a:lstStyle/>
          <a:p>
            <a:r>
              <a:rPr lang="en-US" dirty="0">
                <a:ea typeface="ＭＳ Ｐゴシック" pitchFamily="34" charset="-128"/>
              </a:rPr>
              <a:t/>
            </a:r>
            <a:br>
              <a:rPr lang="en-US" dirty="0">
                <a:ea typeface="ＭＳ Ｐゴシック" pitchFamily="34" charset="-128"/>
              </a:rPr>
            </a:br>
            <a:r>
              <a:rPr lang="en-US" dirty="0" smtClean="0"/>
              <a:t>Issues with Layer </a:t>
            </a:r>
            <a:r>
              <a:rPr lang="en-US" dirty="0"/>
              <a:t>1 Redundancy: </a:t>
            </a:r>
            <a:r>
              <a:rPr lang="en-US" dirty="0" smtClean="0"/>
              <a:t/>
            </a:r>
            <a:br>
              <a:rPr lang="en-US" dirty="0" smtClean="0"/>
            </a:br>
            <a:r>
              <a:rPr lang="en-US" dirty="0" smtClean="0"/>
              <a:t>MAC </a:t>
            </a:r>
            <a:r>
              <a:rPr lang="en-US" dirty="0"/>
              <a:t>Database Instability</a:t>
            </a:r>
          </a:p>
        </p:txBody>
      </p:sp>
      <p:sp>
        <p:nvSpPr>
          <p:cNvPr id="5" name="Content Placeholder 4"/>
          <p:cNvSpPr>
            <a:spLocks noGrp="1"/>
          </p:cNvSpPr>
          <p:nvPr>
            <p:ph idx="1"/>
          </p:nvPr>
        </p:nvSpPr>
        <p:spPr>
          <a:xfrm>
            <a:off x="655638" y="981942"/>
            <a:ext cx="7940675" cy="3835230"/>
          </a:xfrm>
        </p:spPr>
        <p:txBody>
          <a:bodyPr/>
          <a:lstStyle/>
          <a:p>
            <a:pPr algn="just"/>
            <a:r>
              <a:rPr lang="en-US" sz="2000" dirty="0"/>
              <a:t>Ethernet frames do not have a time to live (TTL) </a:t>
            </a:r>
            <a:r>
              <a:rPr lang="en-US" sz="2000" dirty="0" smtClean="0"/>
              <a:t>attribute. </a:t>
            </a:r>
          </a:p>
          <a:p>
            <a:pPr marL="742950" lvl="1" indent="-285750" algn="just">
              <a:buFont typeface="Arial" pitchFamily="34" charset="0"/>
              <a:buChar char="•"/>
            </a:pPr>
            <a:r>
              <a:rPr lang="en-US" dirty="0" smtClean="0"/>
              <a:t>Frames continue </a:t>
            </a:r>
            <a:r>
              <a:rPr lang="en-US" dirty="0"/>
              <a:t>to propagate between switches endlessly, or until a link is disrupted and breaks the loop. </a:t>
            </a:r>
            <a:endParaRPr lang="en-US" dirty="0" smtClean="0"/>
          </a:p>
          <a:p>
            <a:pPr marL="742950" lvl="1" indent="-285750" algn="just">
              <a:buFont typeface="Arial" pitchFamily="34" charset="0"/>
              <a:buChar char="•"/>
            </a:pPr>
            <a:r>
              <a:rPr lang="en-US" dirty="0" smtClean="0"/>
              <a:t>Results in </a:t>
            </a:r>
            <a:r>
              <a:rPr lang="en-US" dirty="0"/>
              <a:t>MAC database instability. </a:t>
            </a:r>
            <a:endParaRPr lang="en-US" dirty="0" smtClean="0"/>
          </a:p>
          <a:p>
            <a:pPr marL="742950" lvl="1" indent="-285750" algn="just">
              <a:buFont typeface="Arial" pitchFamily="34" charset="0"/>
              <a:buChar char="•"/>
            </a:pPr>
            <a:r>
              <a:rPr lang="en-US" dirty="0" smtClean="0"/>
              <a:t>Can occur </a:t>
            </a:r>
            <a:r>
              <a:rPr lang="en-US" dirty="0"/>
              <a:t>due to broadcast frames forwarding</a:t>
            </a:r>
            <a:r>
              <a:rPr lang="en-US" dirty="0" smtClean="0"/>
              <a:t>. </a:t>
            </a:r>
          </a:p>
          <a:p>
            <a:pPr algn="just"/>
            <a:r>
              <a:rPr lang="en-US" sz="2000" dirty="0" smtClean="0"/>
              <a:t>If </a:t>
            </a:r>
            <a:r>
              <a:rPr lang="en-US" sz="2000" dirty="0"/>
              <a:t>there is more than one path for the frame to be forwarded out, an endless loop can result. </a:t>
            </a:r>
            <a:endParaRPr lang="en-US" sz="2000" dirty="0" smtClean="0"/>
          </a:p>
          <a:p>
            <a:pPr marL="742950" lvl="1" indent="-285750" algn="just">
              <a:buFont typeface="Arial" pitchFamily="34" charset="0"/>
              <a:buChar char="•"/>
            </a:pPr>
            <a:r>
              <a:rPr lang="en-US" dirty="0" smtClean="0"/>
              <a:t>When a loop occurs, it is </a:t>
            </a:r>
            <a:r>
              <a:rPr lang="en-US" dirty="0"/>
              <a:t>possible for the MAC address table on a switch to constantly change with the updates from the broadcast frames, resulting in MAC database instability.</a:t>
            </a:r>
          </a:p>
        </p:txBody>
      </p:sp>
    </p:spTree>
    <p:extLst>
      <p:ext uri="{BB962C8B-B14F-4D97-AF65-F5344CB8AC3E}">
        <p14:creationId xmlns:p14="http://schemas.microsoft.com/office/powerpoint/2010/main" val="1184392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229" y="159879"/>
            <a:ext cx="7712528" cy="571641"/>
          </a:xfrm>
        </p:spPr>
        <p:txBody>
          <a:bodyPr/>
          <a:lstStyle/>
          <a:p>
            <a:r>
              <a:rPr lang="en-US" dirty="0" smtClean="0"/>
              <a:t>Broadcast </a:t>
            </a:r>
            <a:r>
              <a:rPr lang="en-US" dirty="0"/>
              <a:t>Storms</a:t>
            </a:r>
          </a:p>
        </p:txBody>
      </p:sp>
      <p:sp>
        <p:nvSpPr>
          <p:cNvPr id="3" name="Content Placeholder 2"/>
          <p:cNvSpPr>
            <a:spLocks noGrp="1"/>
          </p:cNvSpPr>
          <p:nvPr>
            <p:ph idx="1"/>
          </p:nvPr>
        </p:nvSpPr>
        <p:spPr>
          <a:xfrm>
            <a:off x="699181" y="1199636"/>
            <a:ext cx="7940675" cy="4025507"/>
          </a:xfrm>
        </p:spPr>
        <p:txBody>
          <a:bodyPr/>
          <a:lstStyle/>
          <a:p>
            <a:pPr algn="just"/>
            <a:r>
              <a:rPr lang="en-US" sz="2000" dirty="0"/>
              <a:t>A broadcast storm occurs when there are so many broadcast frames caught in a Layer 2 loop that all available bandwidth is </a:t>
            </a:r>
            <a:r>
              <a:rPr lang="en-US" sz="2000" dirty="0" smtClean="0"/>
              <a:t>consumed.  It is also </a:t>
            </a:r>
            <a:r>
              <a:rPr lang="en-US" sz="2000" dirty="0"/>
              <a:t>k</a:t>
            </a:r>
            <a:r>
              <a:rPr lang="en-US" sz="2000" dirty="0" smtClean="0"/>
              <a:t>nown as denial of service</a:t>
            </a:r>
            <a:endParaRPr lang="en-US" sz="2000" dirty="0"/>
          </a:p>
          <a:p>
            <a:pPr algn="just"/>
            <a:r>
              <a:rPr lang="en-US" sz="2000" dirty="0"/>
              <a:t>A broadcast storm is inevitable on a looped network. </a:t>
            </a:r>
            <a:endParaRPr lang="en-US" sz="2000" dirty="0" smtClean="0"/>
          </a:p>
          <a:p>
            <a:pPr marL="800100" lvl="1" indent="-342900" algn="just">
              <a:buFont typeface="Arial" pitchFamily="34" charset="0"/>
              <a:buChar char="•"/>
            </a:pPr>
            <a:r>
              <a:rPr lang="en-US" dirty="0" smtClean="0"/>
              <a:t>As </a:t>
            </a:r>
            <a:r>
              <a:rPr lang="en-US" dirty="0"/>
              <a:t>more devices send broadcasts over the network, more traffic is caught within the </a:t>
            </a:r>
            <a:r>
              <a:rPr lang="en-US" dirty="0" smtClean="0"/>
              <a:t>loop; thus consuming</a:t>
            </a:r>
            <a:r>
              <a:rPr lang="en-US" dirty="0"/>
              <a:t> </a:t>
            </a:r>
            <a:r>
              <a:rPr lang="en-US" dirty="0" smtClean="0"/>
              <a:t>more resources</a:t>
            </a:r>
            <a:r>
              <a:rPr lang="en-US" dirty="0"/>
              <a:t>. </a:t>
            </a:r>
            <a:endParaRPr lang="en-US" dirty="0" smtClean="0"/>
          </a:p>
          <a:p>
            <a:pPr marL="800100" lvl="1" indent="-342900" algn="just">
              <a:buFont typeface="Arial" pitchFamily="34" charset="0"/>
              <a:buChar char="•"/>
            </a:pPr>
            <a:r>
              <a:rPr lang="en-US" dirty="0" smtClean="0"/>
              <a:t>This </a:t>
            </a:r>
            <a:r>
              <a:rPr lang="en-US" dirty="0"/>
              <a:t>eventually creates a broadcast storm that causes the network to fail.</a:t>
            </a:r>
          </a:p>
        </p:txBody>
      </p:sp>
    </p:spTree>
    <p:extLst>
      <p:ext uri="{BB962C8B-B14F-4D97-AF65-F5344CB8AC3E}">
        <p14:creationId xmlns:p14="http://schemas.microsoft.com/office/powerpoint/2010/main" val="4165980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4804" y="72813"/>
            <a:ext cx="7506295" cy="509078"/>
          </a:xfrm>
        </p:spPr>
        <p:txBody>
          <a:bodyPr/>
          <a:lstStyle/>
          <a:p>
            <a:r>
              <a:rPr lang="en-US" dirty="0">
                <a:ea typeface="ＭＳ Ｐゴシック" pitchFamily="34" charset="-128"/>
              </a:rPr>
              <a:t/>
            </a:r>
            <a:br>
              <a:rPr lang="en-US" dirty="0">
                <a:ea typeface="ＭＳ Ｐゴシック" pitchFamily="34" charset="-128"/>
              </a:rPr>
            </a:br>
            <a:r>
              <a:rPr lang="en-US" dirty="0" smtClean="0"/>
              <a:t>Broadcast </a:t>
            </a:r>
            <a:r>
              <a:rPr lang="en-US" dirty="0"/>
              <a:t>Storms</a:t>
            </a: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088" y="665018"/>
            <a:ext cx="5400302" cy="4748811"/>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3" name="Rectangle 2"/>
          <p:cNvSpPr/>
          <p:nvPr/>
        </p:nvSpPr>
        <p:spPr>
          <a:xfrm>
            <a:off x="5602514" y="440894"/>
            <a:ext cx="3410857" cy="5410712"/>
          </a:xfrm>
          <a:prstGeom prst="rect">
            <a:avLst/>
          </a:prstGeom>
        </p:spPr>
        <p:txBody>
          <a:bodyPr wrap="square">
            <a:spAutoFit/>
          </a:bodyPr>
          <a:lstStyle/>
          <a:p>
            <a:pPr algn="just"/>
            <a:r>
              <a:rPr lang="en-US" sz="1600" dirty="0"/>
              <a:t>1. PC1 sends a broadcast frame out onto the looped network.</a:t>
            </a:r>
          </a:p>
          <a:p>
            <a:pPr algn="just"/>
            <a:r>
              <a:rPr lang="en-US" sz="1600" dirty="0"/>
              <a:t>2. The broadcast frame loops between all the interconnected switches on the network.</a:t>
            </a:r>
          </a:p>
          <a:p>
            <a:pPr algn="just"/>
            <a:r>
              <a:rPr lang="en-US" sz="1600" dirty="0"/>
              <a:t>3. PC4 also sends a broadcast frame out on to the looped network.</a:t>
            </a:r>
          </a:p>
          <a:p>
            <a:pPr algn="just"/>
            <a:r>
              <a:rPr lang="en-US" sz="1600" dirty="0"/>
              <a:t>4. The PC4 broadcast frame also gets caught in the loop between all the interconnected switches, just like the PC1 broadcast frame.</a:t>
            </a:r>
          </a:p>
          <a:p>
            <a:pPr algn="just"/>
            <a:r>
              <a:rPr lang="en-US" sz="1600" dirty="0"/>
              <a:t>5. As more devices send broadcasts over the network, more traffic is caught within the loop, consuming resources. This eventually creates a broadcast storm that causes the network to fail.</a:t>
            </a:r>
          </a:p>
          <a:p>
            <a:pPr algn="just"/>
            <a:r>
              <a:rPr lang="en-US" sz="1600" dirty="0"/>
              <a:t>6. When the network is fully saturated with broadcast traffic that is looping between the switches, new traffic is discarded by the switch because it is unable to process it.</a:t>
            </a:r>
          </a:p>
        </p:txBody>
      </p:sp>
    </p:spTree>
    <p:extLst>
      <p:ext uri="{BB962C8B-B14F-4D97-AF65-F5344CB8AC3E}">
        <p14:creationId xmlns:p14="http://schemas.microsoft.com/office/powerpoint/2010/main" val="2458924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6" y="116355"/>
            <a:ext cx="7523843" cy="532038"/>
          </a:xfrm>
        </p:spPr>
        <p:txBody>
          <a:bodyPr/>
          <a:lstStyle/>
          <a:p>
            <a:r>
              <a:rPr lang="en-US" dirty="0">
                <a:ea typeface="ＭＳ Ｐゴシック" pitchFamily="34" charset="-128"/>
              </a:rPr>
              <a:t/>
            </a:r>
            <a:br>
              <a:rPr lang="en-US" dirty="0">
                <a:ea typeface="ＭＳ Ｐゴシック" pitchFamily="34" charset="-128"/>
              </a:rPr>
            </a:br>
            <a:r>
              <a:rPr lang="en-US" dirty="0" smtClean="0"/>
              <a:t>Duplicate </a:t>
            </a:r>
            <a:r>
              <a:rPr lang="en-US" dirty="0"/>
              <a:t>Unicast Frames</a:t>
            </a:r>
          </a:p>
        </p:txBody>
      </p:sp>
      <p:sp>
        <p:nvSpPr>
          <p:cNvPr id="3" name="Content Placeholder 2"/>
          <p:cNvSpPr>
            <a:spLocks noGrp="1"/>
          </p:cNvSpPr>
          <p:nvPr>
            <p:ph idx="1"/>
          </p:nvPr>
        </p:nvSpPr>
        <p:spPr>
          <a:xfrm>
            <a:off x="742724" y="1112549"/>
            <a:ext cx="7940675" cy="4310605"/>
          </a:xfrm>
        </p:spPr>
        <p:txBody>
          <a:bodyPr/>
          <a:lstStyle/>
          <a:p>
            <a:pPr algn="just"/>
            <a:r>
              <a:rPr lang="en-US" sz="2000" dirty="0" smtClean="0"/>
              <a:t>Unicast </a:t>
            </a:r>
            <a:r>
              <a:rPr lang="en-US" sz="2000" dirty="0"/>
              <a:t>frames sent onto a looped network can result in duplicate frames arriving at the destination device</a:t>
            </a:r>
            <a:r>
              <a:rPr lang="en-US" sz="2000" dirty="0" smtClean="0"/>
              <a:t>.</a:t>
            </a:r>
          </a:p>
          <a:p>
            <a:pPr algn="just"/>
            <a:r>
              <a:rPr lang="en-US" sz="2000" dirty="0"/>
              <a:t>Most upper layer protocols are not designed to recognize, or cope with, duplicate transmissions. </a:t>
            </a:r>
            <a:endParaRPr lang="en-US" sz="2000" dirty="0" smtClean="0"/>
          </a:p>
          <a:p>
            <a:pPr algn="just"/>
            <a:r>
              <a:rPr lang="en-US" sz="2000" dirty="0" smtClean="0"/>
              <a:t>Layer </a:t>
            </a:r>
            <a:r>
              <a:rPr lang="en-US" sz="2000" dirty="0"/>
              <a:t>2 LAN protocols, such as Ethernet, lack a mechanism to recognize and eliminate endlessly looping frames.</a:t>
            </a:r>
          </a:p>
        </p:txBody>
      </p:sp>
    </p:spTree>
    <p:extLst>
      <p:ext uri="{BB962C8B-B14F-4D97-AF65-F5344CB8AC3E}">
        <p14:creationId xmlns:p14="http://schemas.microsoft.com/office/powerpoint/2010/main" val="1547213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6628" y="130869"/>
            <a:ext cx="7654472" cy="584026"/>
          </a:xfrm>
        </p:spPr>
        <p:txBody>
          <a:bodyPr/>
          <a:lstStyle/>
          <a:p>
            <a:r>
              <a:rPr lang="en-US" dirty="0">
                <a:ea typeface="ＭＳ Ｐゴシック" pitchFamily="34" charset="-128"/>
              </a:rPr>
              <a:t/>
            </a:r>
            <a:br>
              <a:rPr lang="en-US" dirty="0">
                <a:ea typeface="ＭＳ Ｐゴシック" pitchFamily="34" charset="-128"/>
              </a:rPr>
            </a:br>
            <a:r>
              <a:rPr lang="en-US" dirty="0" smtClean="0"/>
              <a:t>Duplicate </a:t>
            </a:r>
            <a:r>
              <a:rPr lang="en-US" dirty="0"/>
              <a:t>Unicast Frames</a:t>
            </a:r>
          </a:p>
        </p:txBody>
      </p:sp>
      <p:pic>
        <p:nvPicPr>
          <p:cNvPr id="2050" name="Picture 2"/>
          <p:cNvPicPr>
            <a:picLocks noChangeAspect="1" noChangeArrowheads="1"/>
          </p:cNvPicPr>
          <p:nvPr/>
        </p:nvPicPr>
        <p:blipFill>
          <a:blip r:embed="rId3" cstate="print"/>
          <a:srcRect l="42613" t="32143" r="16335" b="16071"/>
          <a:stretch>
            <a:fillRect/>
          </a:stretch>
        </p:blipFill>
        <p:spPr bwMode="auto">
          <a:xfrm>
            <a:off x="116135" y="748145"/>
            <a:ext cx="5558952" cy="4634622"/>
          </a:xfrm>
          <a:prstGeom prst="rect">
            <a:avLst/>
          </a:prstGeom>
          <a:ln w="12700" cap="sq">
            <a:solidFill>
              <a:srgbClr val="000000"/>
            </a:solidFill>
            <a:prstDash val="solid"/>
            <a:miter lim="800000"/>
          </a:ln>
          <a:effectLst>
            <a:outerShdw blurRad="50800" dist="38100" dir="2700000" algn="tl" rotWithShape="0">
              <a:srgbClr val="000000">
                <a:alpha val="43000"/>
              </a:srgbClr>
            </a:outerShdw>
          </a:effectLst>
        </p:spPr>
      </p:pic>
      <p:sp>
        <p:nvSpPr>
          <p:cNvPr id="3" name="Rectangle 2"/>
          <p:cNvSpPr/>
          <p:nvPr/>
        </p:nvSpPr>
        <p:spPr>
          <a:xfrm>
            <a:off x="5675087" y="814866"/>
            <a:ext cx="3280227" cy="4524315"/>
          </a:xfrm>
          <a:prstGeom prst="rect">
            <a:avLst/>
          </a:prstGeom>
        </p:spPr>
        <p:txBody>
          <a:bodyPr wrap="square">
            <a:spAutoFit/>
          </a:bodyPr>
          <a:lstStyle/>
          <a:p>
            <a:pPr algn="just"/>
            <a:r>
              <a:rPr lang="en-US" sz="1600" dirty="0"/>
              <a:t>1. PC1 sends a unicast frame destined for PC4.</a:t>
            </a:r>
          </a:p>
          <a:p>
            <a:pPr algn="just"/>
            <a:r>
              <a:rPr lang="en-US" sz="1600" dirty="0"/>
              <a:t>2. S2 does not have an entry for PC4 in its MAC table, so it floods the unicast frame out all switch ports in an attempt to find PC4.</a:t>
            </a:r>
          </a:p>
          <a:p>
            <a:pPr algn="just"/>
            <a:r>
              <a:rPr lang="en-US" sz="1600" dirty="0"/>
              <a:t>3. The frame arrives at switches S1 and S3.</a:t>
            </a:r>
          </a:p>
          <a:p>
            <a:pPr algn="just"/>
            <a:r>
              <a:rPr lang="en-US" sz="1600" dirty="0"/>
              <a:t>4. S1 does have a MAC address entry for PC4, so it forwards the frame out to PC4.</a:t>
            </a:r>
          </a:p>
          <a:p>
            <a:pPr algn="just"/>
            <a:r>
              <a:rPr lang="en-US" sz="1600" dirty="0"/>
              <a:t>5. S3 also has an entry in its MAC address table for PC4, so it forwards the unicast frame out Trunk3 to S1.</a:t>
            </a:r>
          </a:p>
          <a:p>
            <a:pPr algn="just"/>
            <a:r>
              <a:rPr lang="en-US" sz="1600" dirty="0"/>
              <a:t>6. S1 receives the duplicate frame and forwards the frame out to PC4.</a:t>
            </a:r>
          </a:p>
          <a:p>
            <a:pPr algn="just"/>
            <a:r>
              <a:rPr lang="en-US" sz="1600" dirty="0"/>
              <a:t>7. PC4 has now received the same frame twice.</a:t>
            </a:r>
          </a:p>
        </p:txBody>
      </p:sp>
    </p:spTree>
    <p:extLst>
      <p:ext uri="{BB962C8B-B14F-4D97-AF65-F5344CB8AC3E}">
        <p14:creationId xmlns:p14="http://schemas.microsoft.com/office/powerpoint/2010/main" val="3020280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5028" y="145383"/>
            <a:ext cx="7881258" cy="565830"/>
          </a:xfrm>
        </p:spPr>
        <p:txBody>
          <a:bodyPr/>
          <a:lstStyle/>
          <a:p>
            <a:r>
              <a:rPr lang="en-US" dirty="0">
                <a:ea typeface="ＭＳ Ｐゴシック" pitchFamily="34" charset="-128"/>
              </a:rPr>
              <a:t/>
            </a:r>
            <a:br>
              <a:rPr lang="en-US" dirty="0">
                <a:ea typeface="ＭＳ Ｐゴシック" pitchFamily="34" charset="-128"/>
              </a:rPr>
            </a:br>
            <a:r>
              <a:rPr lang="en-US" dirty="0"/>
              <a:t>Spanning Tree </a:t>
            </a:r>
            <a:r>
              <a:rPr lang="en-US" dirty="0" smtClean="0"/>
              <a:t>Algorithm</a:t>
            </a:r>
            <a:endParaRPr lang="en-US" dirty="0"/>
          </a:p>
        </p:txBody>
      </p:sp>
      <p:sp>
        <p:nvSpPr>
          <p:cNvPr id="3" name="Content Placeholder 2"/>
          <p:cNvSpPr>
            <a:spLocks noGrp="1"/>
          </p:cNvSpPr>
          <p:nvPr>
            <p:ph idx="1"/>
          </p:nvPr>
        </p:nvSpPr>
        <p:spPr>
          <a:xfrm>
            <a:off x="887862" y="938399"/>
            <a:ext cx="7940675" cy="4310605"/>
          </a:xfrm>
        </p:spPr>
        <p:txBody>
          <a:bodyPr/>
          <a:lstStyle/>
          <a:p>
            <a:pPr algn="just"/>
            <a:r>
              <a:rPr lang="en-US" sz="2000" dirty="0"/>
              <a:t>STP ensures that there is only one logical path between all destinations on the network by intentionally blocking redundant paths that could cause a loop. </a:t>
            </a:r>
            <a:endParaRPr lang="en-US" sz="2000" dirty="0" smtClean="0"/>
          </a:p>
          <a:p>
            <a:pPr algn="just"/>
            <a:r>
              <a:rPr lang="en-US" sz="2000" dirty="0" smtClean="0"/>
              <a:t>A </a:t>
            </a:r>
            <a:r>
              <a:rPr lang="en-US" sz="2000" dirty="0"/>
              <a:t>port is considered blocked when user data is prevented from entering or leaving that port. This does not include bridge protocol data unit (BPDU) frames that are used by STP to prevent loops. </a:t>
            </a:r>
            <a:endParaRPr lang="en-US" sz="2000" dirty="0" smtClean="0"/>
          </a:p>
          <a:p>
            <a:pPr algn="just"/>
            <a:r>
              <a:rPr lang="en-US" sz="2000" dirty="0" smtClean="0"/>
              <a:t>The </a:t>
            </a:r>
            <a:r>
              <a:rPr lang="en-US" sz="2000" dirty="0"/>
              <a:t>physical paths still exist to provide redundancy, but these paths are disabled to prevent the loops from occurring. </a:t>
            </a:r>
            <a:endParaRPr lang="en-US" sz="2000" dirty="0" smtClean="0"/>
          </a:p>
          <a:p>
            <a:pPr algn="just"/>
            <a:r>
              <a:rPr lang="en-US" sz="2000" dirty="0" smtClean="0"/>
              <a:t>If </a:t>
            </a:r>
            <a:r>
              <a:rPr lang="en-US" sz="2000" dirty="0"/>
              <a:t>the path is ever needed to compensate for a network cable or switch failure, STP recalculates the paths and unblocks the necessary ports to allow the redundant path to become active.</a:t>
            </a:r>
          </a:p>
        </p:txBody>
      </p:sp>
    </p:spTree>
    <p:extLst>
      <p:ext uri="{BB962C8B-B14F-4D97-AF65-F5344CB8AC3E}">
        <p14:creationId xmlns:p14="http://schemas.microsoft.com/office/powerpoint/2010/main" val="1177096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0284" y="87327"/>
            <a:ext cx="7774012" cy="536801"/>
          </a:xfrm>
        </p:spPr>
        <p:txBody>
          <a:bodyPr/>
          <a:lstStyle/>
          <a:p>
            <a:r>
              <a:rPr lang="en-US" dirty="0">
                <a:ea typeface="ＭＳ Ｐゴシック" pitchFamily="34" charset="-128"/>
              </a:rPr>
              <a:t/>
            </a:r>
            <a:br>
              <a:rPr lang="en-US" dirty="0">
                <a:ea typeface="ＭＳ Ｐゴシック" pitchFamily="34" charset="-128"/>
              </a:rPr>
            </a:br>
            <a:r>
              <a:rPr lang="en-US" dirty="0"/>
              <a:t>Spanning Tree </a:t>
            </a:r>
            <a:r>
              <a:rPr lang="en-US" dirty="0" smtClean="0"/>
              <a:t>Algorithm</a:t>
            </a:r>
            <a:endParaRPr lang="en-US" dirty="0"/>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624128"/>
            <a:ext cx="4444990" cy="2888344"/>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9159" y="595089"/>
            <a:ext cx="4484966" cy="29712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59035" y="3932053"/>
            <a:ext cx="4484965" cy="26127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80943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228" y="145383"/>
            <a:ext cx="7552871" cy="493258"/>
          </a:xfrm>
        </p:spPr>
        <p:txBody>
          <a:bodyPr/>
          <a:lstStyle/>
          <a:p>
            <a:r>
              <a:rPr lang="en-US" dirty="0">
                <a:ea typeface="ＭＳ Ｐゴシック" pitchFamily="34" charset="-128"/>
              </a:rPr>
              <a:t/>
            </a:r>
            <a:br>
              <a:rPr lang="en-US" dirty="0">
                <a:ea typeface="ＭＳ Ｐゴシック" pitchFamily="34" charset="-128"/>
              </a:rPr>
            </a:br>
            <a:r>
              <a:rPr lang="en-US" dirty="0" smtClean="0"/>
              <a:t>Port </a:t>
            </a:r>
            <a:r>
              <a:rPr lang="en-US" dirty="0"/>
              <a:t>Roles</a:t>
            </a:r>
          </a:p>
        </p:txBody>
      </p:sp>
      <p:pic>
        <p:nvPicPr>
          <p:cNvPr id="4" name="Content Placeholder 3"/>
          <p:cNvPicPr>
            <a:picLocks noGrp="1" noChangeAspect="1"/>
          </p:cNvPicPr>
          <p:nvPr>
            <p:ph idx="1"/>
          </p:nvPr>
        </p:nvPicPr>
        <p:blipFill>
          <a:blip r:embed="rId3" cstate="print"/>
          <a:srcRect l="-19382" r="-19382"/>
          <a:stretch>
            <a:fillRect/>
          </a:stretch>
        </p:blipFill>
        <p:spPr>
          <a:xfrm>
            <a:off x="655638" y="894687"/>
            <a:ext cx="7940675" cy="4310062"/>
          </a:xfrm>
          <a:ln>
            <a:solidFill>
              <a:schemeClr val="tx1"/>
            </a:solidFill>
            <a:bevel/>
          </a:ln>
        </p:spPr>
      </p:pic>
    </p:spTree>
    <p:extLst>
      <p:ext uri="{BB962C8B-B14F-4D97-AF65-F5344CB8AC3E}">
        <p14:creationId xmlns:p14="http://schemas.microsoft.com/office/powerpoint/2010/main" val="6440870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42" y="276009"/>
            <a:ext cx="7538357" cy="838200"/>
          </a:xfrm>
        </p:spPr>
        <p:txBody>
          <a:bodyPr/>
          <a:lstStyle/>
          <a:p>
            <a:r>
              <a:rPr lang="en-US" dirty="0">
                <a:ea typeface="ＭＳ Ｐゴシック" pitchFamily="34" charset="-128"/>
              </a:rPr>
              <a:t/>
            </a:r>
            <a:br>
              <a:rPr lang="en-US" dirty="0">
                <a:ea typeface="ＭＳ Ｐゴシック" pitchFamily="34" charset="-128"/>
              </a:rPr>
            </a:br>
            <a:r>
              <a:rPr lang="en-US" dirty="0"/>
              <a:t>Characteristics of the Spanning Tree Protocols</a:t>
            </a:r>
          </a:p>
        </p:txBody>
      </p:sp>
      <p:pic>
        <p:nvPicPr>
          <p:cNvPr id="4" name="Content Placeholder 3"/>
          <p:cNvPicPr>
            <a:picLocks noGrp="1" noChangeAspect="1"/>
          </p:cNvPicPr>
          <p:nvPr>
            <p:ph idx="1"/>
          </p:nvPr>
        </p:nvPicPr>
        <p:blipFill rotWithShape="1">
          <a:blip r:embed="rId3" cstate="print"/>
          <a:srcRect t="-750" b="1969"/>
          <a:stretch/>
        </p:blipFill>
        <p:spPr>
          <a:xfrm>
            <a:off x="815292" y="1930399"/>
            <a:ext cx="7940675" cy="2235201"/>
          </a:xfrm>
        </p:spPr>
      </p:pic>
    </p:spTree>
    <p:extLst>
      <p:ext uri="{BB962C8B-B14F-4D97-AF65-F5344CB8AC3E}">
        <p14:creationId xmlns:p14="http://schemas.microsoft.com/office/powerpoint/2010/main" val="21172678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228" y="798513"/>
            <a:ext cx="7552871" cy="623887"/>
          </a:xfrm>
        </p:spPr>
        <p:txBody>
          <a:bodyPr/>
          <a:lstStyle/>
          <a:p>
            <a:r>
              <a:rPr lang="en-US" dirty="0" smtClean="0"/>
              <a:t>PVST</a:t>
            </a:r>
            <a:r>
              <a:rPr lang="en-US" dirty="0"/>
              <a:t>+</a:t>
            </a:r>
          </a:p>
        </p:txBody>
      </p:sp>
      <p:sp>
        <p:nvSpPr>
          <p:cNvPr id="3" name="Content Placeholder 2"/>
          <p:cNvSpPr>
            <a:spLocks noGrp="1"/>
          </p:cNvSpPr>
          <p:nvPr>
            <p:ph idx="1"/>
          </p:nvPr>
        </p:nvSpPr>
        <p:spPr>
          <a:xfrm>
            <a:off x="655638" y="1751183"/>
            <a:ext cx="7940675" cy="4310605"/>
          </a:xfrm>
        </p:spPr>
        <p:txBody>
          <a:bodyPr/>
          <a:lstStyle/>
          <a:p>
            <a:pPr marL="0" indent="0" algn="just">
              <a:buNone/>
            </a:pPr>
            <a:r>
              <a:rPr lang="en-US" sz="2000" dirty="0"/>
              <a:t>Networks running PVST+ have these characteristics</a:t>
            </a:r>
            <a:r>
              <a:rPr lang="en-US" sz="2000" dirty="0" smtClean="0"/>
              <a:t>:</a:t>
            </a:r>
            <a:endParaRPr lang="en-US" sz="2000" dirty="0"/>
          </a:p>
          <a:p>
            <a:pPr algn="just"/>
            <a:r>
              <a:rPr lang="en-US" sz="2000" dirty="0"/>
              <a:t>A</a:t>
            </a:r>
            <a:r>
              <a:rPr lang="en-US" sz="2000" dirty="0" smtClean="0"/>
              <a:t> </a:t>
            </a:r>
            <a:r>
              <a:rPr lang="en-US" sz="2000" dirty="0"/>
              <a:t>network can run an independent IEEE 802.1D STP instance for each VLAN in the network.</a:t>
            </a:r>
            <a:endParaRPr lang="en-US" sz="2000" dirty="0" smtClean="0"/>
          </a:p>
          <a:p>
            <a:pPr algn="just"/>
            <a:r>
              <a:rPr lang="en-US" sz="2000" dirty="0" smtClean="0"/>
              <a:t>Optimum </a:t>
            </a:r>
            <a:r>
              <a:rPr lang="en-US" sz="2000" dirty="0"/>
              <a:t>load balancing can result</a:t>
            </a:r>
            <a:r>
              <a:rPr lang="en-US" sz="2000" dirty="0" smtClean="0"/>
              <a:t>.</a:t>
            </a:r>
            <a:endParaRPr lang="en-US" sz="2000" dirty="0"/>
          </a:p>
          <a:p>
            <a:pPr algn="just"/>
            <a:r>
              <a:rPr lang="en-US" sz="2000" dirty="0"/>
              <a:t>One spanning-tree instance for each VLAN maintained can mean a considerable waste of CPU cycles for all the switches in the </a:t>
            </a:r>
            <a:r>
              <a:rPr lang="en-US" sz="2000" dirty="0" smtClean="0"/>
              <a:t>network. In </a:t>
            </a:r>
            <a:r>
              <a:rPr lang="en-US" sz="2000" dirty="0"/>
              <a:t>addition to the bandwidth that is used for each instance to send its own </a:t>
            </a:r>
            <a:r>
              <a:rPr lang="en-US" sz="2000" dirty="0" smtClean="0"/>
              <a:t>BPDU. </a:t>
            </a:r>
            <a:endParaRPr lang="en-US" sz="2000" dirty="0"/>
          </a:p>
        </p:txBody>
      </p:sp>
    </p:spTree>
    <p:extLst>
      <p:ext uri="{BB962C8B-B14F-4D97-AF65-F5344CB8AC3E}">
        <p14:creationId xmlns:p14="http://schemas.microsoft.com/office/powerpoint/2010/main" val="2717862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542" y="290523"/>
            <a:ext cx="7741557" cy="594858"/>
          </a:xfrm>
        </p:spPr>
        <p:txBody>
          <a:bodyPr/>
          <a:lstStyle/>
          <a:p>
            <a:r>
              <a:rPr lang="en-US" dirty="0">
                <a:ea typeface="ＭＳ Ｐゴシック" pitchFamily="34" charset="-128"/>
              </a:rPr>
              <a:t/>
            </a:r>
            <a:br>
              <a:rPr lang="en-US" dirty="0">
                <a:ea typeface="ＭＳ Ｐゴシック" pitchFamily="34" charset="-128"/>
              </a:rPr>
            </a:br>
            <a:r>
              <a:rPr lang="en-US" dirty="0"/>
              <a:t>Port States and PVST+ Operation</a:t>
            </a:r>
          </a:p>
        </p:txBody>
      </p:sp>
      <p:sp>
        <p:nvSpPr>
          <p:cNvPr id="3" name="Content Placeholder 2"/>
          <p:cNvSpPr>
            <a:spLocks noGrp="1"/>
          </p:cNvSpPr>
          <p:nvPr>
            <p:ph idx="1"/>
          </p:nvPr>
        </p:nvSpPr>
        <p:spPr>
          <a:xfrm>
            <a:off x="655638" y="1069025"/>
            <a:ext cx="7940675" cy="498531"/>
          </a:xfrm>
        </p:spPr>
        <p:txBody>
          <a:bodyPr/>
          <a:lstStyle/>
          <a:p>
            <a:pPr marL="0" indent="0">
              <a:buNone/>
            </a:pPr>
            <a:r>
              <a:rPr lang="en-US" sz="2000" dirty="0"/>
              <a:t>STP introduces the five port </a:t>
            </a:r>
            <a:r>
              <a:rPr lang="en-US" sz="2000" dirty="0" smtClean="0"/>
              <a:t>states:</a:t>
            </a:r>
          </a:p>
        </p:txBody>
      </p:sp>
      <p:pic>
        <p:nvPicPr>
          <p:cNvPr id="1126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6753" y="1555990"/>
            <a:ext cx="7783476" cy="3697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83435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14" y="130869"/>
            <a:ext cx="7596414" cy="623887"/>
          </a:xfrm>
        </p:spPr>
        <p:txBody>
          <a:bodyPr/>
          <a:lstStyle/>
          <a:p>
            <a:r>
              <a:rPr lang="en-US" dirty="0">
                <a:ea typeface="ＭＳ Ｐゴシック" pitchFamily="34" charset="-128"/>
              </a:rPr>
              <a:t/>
            </a:r>
            <a:br>
              <a:rPr lang="en-US" dirty="0">
                <a:ea typeface="ＭＳ Ｐゴシック" pitchFamily="34" charset="-128"/>
              </a:rPr>
            </a:br>
            <a:r>
              <a:rPr lang="en-US" dirty="0" smtClean="0"/>
              <a:t>Rapid </a:t>
            </a:r>
            <a:r>
              <a:rPr lang="en-US" dirty="0"/>
              <a:t>PVST+</a:t>
            </a:r>
          </a:p>
        </p:txBody>
      </p:sp>
      <p:sp>
        <p:nvSpPr>
          <p:cNvPr id="3" name="Content Placeholder 2"/>
          <p:cNvSpPr>
            <a:spLocks noGrp="1"/>
          </p:cNvSpPr>
          <p:nvPr>
            <p:ph idx="1"/>
          </p:nvPr>
        </p:nvSpPr>
        <p:spPr>
          <a:xfrm>
            <a:off x="841824" y="836801"/>
            <a:ext cx="8001227" cy="4780246"/>
          </a:xfrm>
        </p:spPr>
        <p:txBody>
          <a:bodyPr/>
          <a:lstStyle/>
          <a:p>
            <a:pPr algn="just"/>
            <a:r>
              <a:rPr lang="en-US" sz="2000" dirty="0"/>
              <a:t>RSTP is the preferred protocol for preventing Layer 2 loops in a switched network environment. </a:t>
            </a:r>
            <a:endParaRPr lang="en-US" sz="2000" dirty="0" smtClean="0"/>
          </a:p>
          <a:p>
            <a:pPr algn="just"/>
            <a:r>
              <a:rPr lang="en-US" sz="2000" dirty="0"/>
              <a:t>With Rapid PVST+, an independent instance of RSTP runs for each VLAN.</a:t>
            </a:r>
            <a:endParaRPr lang="en-US" sz="2000" dirty="0" smtClean="0"/>
          </a:p>
          <a:p>
            <a:pPr algn="just"/>
            <a:r>
              <a:rPr lang="en-US" sz="2000" dirty="0"/>
              <a:t>RSTP supports a new port type: </a:t>
            </a:r>
            <a:r>
              <a:rPr lang="en-US" sz="2000" dirty="0" smtClean="0"/>
              <a:t>an </a:t>
            </a:r>
            <a:r>
              <a:rPr lang="en-US" sz="2000" dirty="0"/>
              <a:t>alternate port in discarding state. </a:t>
            </a:r>
            <a:endParaRPr lang="en-US" sz="2000" dirty="0" smtClean="0"/>
          </a:p>
          <a:p>
            <a:pPr algn="just"/>
            <a:r>
              <a:rPr lang="en-US" sz="2000" dirty="0" smtClean="0"/>
              <a:t>There are </a:t>
            </a:r>
            <a:r>
              <a:rPr lang="en-US" sz="2000" dirty="0"/>
              <a:t>no blocking ports. </a:t>
            </a:r>
            <a:r>
              <a:rPr lang="en-US" sz="2000" dirty="0" smtClean="0"/>
              <a:t>RSTP </a:t>
            </a:r>
            <a:r>
              <a:rPr lang="en-US" sz="2000" dirty="0"/>
              <a:t>defines port states as discarding, learning, or forwarding</a:t>
            </a:r>
            <a:r>
              <a:rPr lang="en-US" sz="2000" dirty="0" smtClean="0"/>
              <a:t>.</a:t>
            </a:r>
          </a:p>
          <a:p>
            <a:pPr algn="just"/>
            <a:r>
              <a:rPr lang="en-US" sz="2000" dirty="0" smtClean="0"/>
              <a:t>RSTP </a:t>
            </a:r>
            <a:r>
              <a:rPr lang="en-US" sz="2000" dirty="0"/>
              <a:t>(802.1w) supersedes STP (802.1D) while retaining backward </a:t>
            </a:r>
            <a:r>
              <a:rPr lang="en-US" sz="2000" dirty="0" smtClean="0"/>
              <a:t>compatibility</a:t>
            </a:r>
            <a:endParaRPr lang="en-US" sz="2000" dirty="0"/>
          </a:p>
          <a:p>
            <a:pPr algn="just"/>
            <a:r>
              <a:rPr lang="en-US" sz="2000" dirty="0" smtClean="0"/>
              <a:t>RSTP </a:t>
            </a:r>
            <a:r>
              <a:rPr lang="en-US" sz="2000" dirty="0"/>
              <a:t>keeps the same BPDU format as IEEE 802.1D, except that the version field is set to 2 to indicate RSTP, and the flags field uses all 8 bits</a:t>
            </a:r>
            <a:r>
              <a:rPr lang="en-US" sz="2000" dirty="0" smtClean="0"/>
              <a:t>.</a:t>
            </a:r>
            <a:endParaRPr lang="en-US" sz="2000" dirty="0"/>
          </a:p>
        </p:txBody>
      </p:sp>
    </p:spTree>
    <p:extLst>
      <p:ext uri="{BB962C8B-B14F-4D97-AF65-F5344CB8AC3E}">
        <p14:creationId xmlns:p14="http://schemas.microsoft.com/office/powerpoint/2010/main" val="672347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1772" y="101841"/>
            <a:ext cx="7509328" cy="838200"/>
          </a:xfrm>
        </p:spPr>
        <p:txBody>
          <a:bodyPr/>
          <a:lstStyle/>
          <a:p>
            <a:r>
              <a:rPr lang="en-US" sz="1800" dirty="0" smtClean="0">
                <a:ea typeface="ＭＳ Ｐゴシック" pitchFamily="34" charset="-128"/>
              </a:rPr>
              <a:t>Rapid PVST+</a:t>
            </a:r>
            <a:r>
              <a:rPr lang="en-US" dirty="0">
                <a:ea typeface="ＭＳ Ｐゴシック" pitchFamily="34" charset="-128"/>
              </a:rPr>
              <a:t/>
            </a:r>
            <a:br>
              <a:rPr lang="en-US" dirty="0">
                <a:ea typeface="ＭＳ Ｐゴシック" pitchFamily="34" charset="-128"/>
              </a:rPr>
            </a:br>
            <a:r>
              <a:rPr lang="en-US" dirty="0"/>
              <a:t>RSTP BPDU</a:t>
            </a:r>
          </a:p>
        </p:txBody>
      </p:sp>
      <p:pic>
        <p:nvPicPr>
          <p:cNvPr id="4" name="Content Placeholder 3"/>
          <p:cNvPicPr>
            <a:picLocks noGrp="1" noChangeAspect="1"/>
          </p:cNvPicPr>
          <p:nvPr>
            <p:ph idx="1"/>
          </p:nvPr>
        </p:nvPicPr>
        <p:blipFill rotWithShape="1">
          <a:blip r:embed="rId3" cstate="print"/>
          <a:srcRect l="979" r="413"/>
          <a:stretch/>
        </p:blipFill>
        <p:spPr>
          <a:xfrm>
            <a:off x="1407886" y="952743"/>
            <a:ext cx="6473371" cy="4310062"/>
          </a:xfrm>
        </p:spPr>
      </p:pic>
    </p:spTree>
    <p:extLst>
      <p:ext uri="{BB962C8B-B14F-4D97-AF65-F5344CB8AC3E}">
        <p14:creationId xmlns:p14="http://schemas.microsoft.com/office/powerpoint/2010/main" val="293381926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800" y="145383"/>
            <a:ext cx="7480300" cy="522287"/>
          </a:xfrm>
        </p:spPr>
        <p:txBody>
          <a:bodyPr/>
          <a:lstStyle/>
          <a:p>
            <a:r>
              <a:rPr lang="en-US" dirty="0">
                <a:ea typeface="ＭＳ Ｐゴシック" pitchFamily="34" charset="-128"/>
              </a:rPr>
              <a:t/>
            </a:r>
            <a:br>
              <a:rPr lang="en-US" dirty="0">
                <a:ea typeface="ＭＳ Ｐゴシック" pitchFamily="34" charset="-128"/>
              </a:rPr>
            </a:br>
            <a:r>
              <a:rPr lang="en-US" dirty="0" smtClean="0"/>
              <a:t>Spanning Tree </a:t>
            </a:r>
            <a:r>
              <a:rPr lang="en-US" dirty="0"/>
              <a:t>Mode</a:t>
            </a:r>
          </a:p>
        </p:txBody>
      </p:sp>
      <p:pic>
        <p:nvPicPr>
          <p:cNvPr id="2048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47888" y="775168"/>
            <a:ext cx="4893808" cy="15427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66058" y="938200"/>
            <a:ext cx="3454400" cy="1200329"/>
          </a:xfrm>
          <a:prstGeom prst="rect">
            <a:avLst/>
          </a:prstGeom>
          <a:noFill/>
        </p:spPr>
        <p:txBody>
          <a:bodyPr wrap="square" rtlCol="0">
            <a:spAutoFit/>
          </a:bodyPr>
          <a:lstStyle/>
          <a:p>
            <a:pPr algn="l"/>
            <a:r>
              <a:rPr lang="en-US" sz="2000" dirty="0"/>
              <a:t>Rapid PVST+ is the Cisco implementation of RSTP. It supports RSTP on a per-VLAN basis.</a:t>
            </a:r>
          </a:p>
        </p:txBody>
      </p:sp>
      <p:pic>
        <p:nvPicPr>
          <p:cNvPr id="5" name="Content Placeholder 4"/>
          <p:cNvPicPr>
            <a:picLocks noGrp="1" noChangeAspect="1"/>
          </p:cNvPicPr>
          <p:nvPr>
            <p:ph idx="1"/>
          </p:nvPr>
        </p:nvPicPr>
        <p:blipFill>
          <a:blip r:embed="rId4" cstate="print"/>
          <a:srcRect l="-8912" r="-8912"/>
          <a:stretch>
            <a:fillRect/>
          </a:stretch>
        </p:blipFill>
        <p:spPr>
          <a:xfrm>
            <a:off x="1348715" y="2224076"/>
            <a:ext cx="7058951" cy="3175258"/>
          </a:xfrm>
        </p:spPr>
      </p:pic>
    </p:spTree>
    <p:extLst>
      <p:ext uri="{BB962C8B-B14F-4D97-AF65-F5344CB8AC3E}">
        <p14:creationId xmlns:p14="http://schemas.microsoft.com/office/powerpoint/2010/main" val="2095883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42" y="116355"/>
            <a:ext cx="7538357" cy="838200"/>
          </a:xfrm>
        </p:spPr>
        <p:txBody>
          <a:bodyPr/>
          <a:lstStyle/>
          <a:p>
            <a:r>
              <a:rPr lang="en-US" sz="1800" dirty="0"/>
              <a:t>STP Configuration Issues</a:t>
            </a:r>
            <a:r>
              <a:rPr lang="en-US" dirty="0">
                <a:ea typeface="ＭＳ Ｐゴシック" pitchFamily="34" charset="-128"/>
              </a:rPr>
              <a:t/>
            </a:r>
            <a:br>
              <a:rPr lang="en-US" dirty="0">
                <a:ea typeface="ＭＳ Ｐゴシック" pitchFamily="34" charset="-128"/>
              </a:rPr>
            </a:br>
            <a:r>
              <a:rPr lang="en-US" dirty="0"/>
              <a:t>Analyzing the STP Topology</a:t>
            </a:r>
          </a:p>
        </p:txBody>
      </p:sp>
      <p:pic>
        <p:nvPicPr>
          <p:cNvPr id="4" name="Content Placeholder 3"/>
          <p:cNvPicPr>
            <a:picLocks noGrp="1" noChangeAspect="1"/>
          </p:cNvPicPr>
          <p:nvPr>
            <p:ph idx="1"/>
          </p:nvPr>
        </p:nvPicPr>
        <p:blipFill rotWithShape="1">
          <a:blip r:embed="rId3" cstate="print"/>
          <a:srcRect l="3140" r="2358"/>
          <a:stretch/>
        </p:blipFill>
        <p:spPr>
          <a:xfrm>
            <a:off x="2148114" y="1025312"/>
            <a:ext cx="4804229" cy="4519145"/>
          </a:xfrm>
          <a:ln>
            <a:solidFill>
              <a:schemeClr val="tx1"/>
            </a:solidFill>
            <a:bevel/>
          </a:ln>
        </p:spPr>
      </p:pic>
    </p:spTree>
    <p:extLst>
      <p:ext uri="{BB962C8B-B14F-4D97-AF65-F5344CB8AC3E}">
        <p14:creationId xmlns:p14="http://schemas.microsoft.com/office/powerpoint/2010/main" val="121096484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2743" y="130866"/>
            <a:ext cx="7692571" cy="449717"/>
          </a:xfrm>
        </p:spPr>
        <p:txBody>
          <a:bodyPr/>
          <a:lstStyle/>
          <a:p>
            <a:r>
              <a:rPr lang="en-US" dirty="0">
                <a:ea typeface="ＭＳ Ｐゴシック" pitchFamily="34" charset="-128"/>
              </a:rPr>
              <a:t/>
            </a:r>
            <a:br>
              <a:rPr lang="en-US" dirty="0">
                <a:ea typeface="ＭＳ Ｐゴシック" pitchFamily="34" charset="-128"/>
              </a:rPr>
            </a:br>
            <a:r>
              <a:rPr lang="en-US" sz="2800" dirty="0"/>
              <a:t>Expected Topology </a:t>
            </a:r>
            <a:r>
              <a:rPr lang="en-US" sz="2800" dirty="0" smtClean="0"/>
              <a:t>versus </a:t>
            </a:r>
            <a:r>
              <a:rPr lang="en-US" sz="2800" dirty="0"/>
              <a:t>Actual </a:t>
            </a:r>
            <a:r>
              <a:rPr lang="en-US" sz="2800" dirty="0" smtClean="0"/>
              <a:t>Topology</a:t>
            </a:r>
            <a:endParaRPr lang="en-US" sz="2800" dirty="0"/>
          </a:p>
        </p:txBody>
      </p:sp>
      <p:pic>
        <p:nvPicPr>
          <p:cNvPr id="2150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12686" y="599422"/>
            <a:ext cx="5960610" cy="4813826"/>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21616815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9828" y="130869"/>
            <a:ext cx="7451271" cy="609360"/>
          </a:xfrm>
        </p:spPr>
        <p:txBody>
          <a:bodyPr/>
          <a:lstStyle/>
          <a:p>
            <a:r>
              <a:rPr lang="en-US" dirty="0" smtClean="0"/>
              <a:t>Spanning </a:t>
            </a:r>
            <a:r>
              <a:rPr lang="en-US" dirty="0"/>
              <a:t>Tree Status</a:t>
            </a:r>
          </a:p>
        </p:txBody>
      </p:sp>
      <p:pic>
        <p:nvPicPr>
          <p:cNvPr id="4" name="Content Placeholder 3"/>
          <p:cNvPicPr>
            <a:picLocks noGrp="1" noChangeAspect="1"/>
          </p:cNvPicPr>
          <p:nvPr>
            <p:ph idx="1"/>
          </p:nvPr>
        </p:nvPicPr>
        <p:blipFill rotWithShape="1">
          <a:blip r:embed="rId3" cstate="print"/>
          <a:srcRect l="84" r="-593"/>
          <a:stretch/>
        </p:blipFill>
        <p:spPr>
          <a:xfrm>
            <a:off x="1901371" y="909206"/>
            <a:ext cx="5515429" cy="4310062"/>
          </a:xfrm>
          <a:ln>
            <a:solidFill>
              <a:schemeClr val="tx1"/>
            </a:solidFill>
            <a:bevel/>
          </a:ln>
        </p:spPr>
      </p:pic>
    </p:spTree>
    <p:extLst>
      <p:ext uri="{BB962C8B-B14F-4D97-AF65-F5344CB8AC3E}">
        <p14:creationId xmlns:p14="http://schemas.microsoft.com/office/powerpoint/2010/main" val="64331135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4686" y="58299"/>
            <a:ext cx="7596414" cy="594858"/>
          </a:xfrm>
        </p:spPr>
        <p:txBody>
          <a:bodyPr/>
          <a:lstStyle/>
          <a:p>
            <a:r>
              <a:rPr lang="en-US" dirty="0">
                <a:ea typeface="ＭＳ Ｐゴシック" pitchFamily="34" charset="-128"/>
              </a:rPr>
              <a:t/>
            </a:r>
            <a:br>
              <a:rPr lang="en-US" dirty="0">
                <a:ea typeface="ＭＳ Ｐゴシック" pitchFamily="34" charset="-128"/>
              </a:rPr>
            </a:br>
            <a:r>
              <a:rPr lang="en-US" dirty="0"/>
              <a:t>Spanning-Tree Failure Consequences</a:t>
            </a:r>
          </a:p>
        </p:txBody>
      </p:sp>
      <p:pic>
        <p:nvPicPr>
          <p:cNvPr id="4" name="Content Placeholder 3"/>
          <p:cNvPicPr>
            <a:picLocks noGrp="1" noChangeAspect="1"/>
          </p:cNvPicPr>
          <p:nvPr>
            <p:ph idx="1"/>
          </p:nvPr>
        </p:nvPicPr>
        <p:blipFill>
          <a:blip r:embed="rId3" cstate="print"/>
          <a:srcRect t="10812" b="10812"/>
          <a:stretch>
            <a:fillRect/>
          </a:stretch>
        </p:blipFill>
        <p:spPr>
          <a:xfrm>
            <a:off x="3887670" y="789992"/>
            <a:ext cx="3833342" cy="2080673"/>
          </a:xfrm>
        </p:spPr>
      </p:pic>
      <p:pic>
        <p:nvPicPr>
          <p:cNvPr id="5" name="Picture 4"/>
          <p:cNvPicPr>
            <a:picLocks noChangeAspect="1"/>
          </p:cNvPicPr>
          <p:nvPr/>
        </p:nvPicPr>
        <p:blipFill>
          <a:blip r:embed="rId4" cstate="print"/>
          <a:stretch>
            <a:fillRect/>
          </a:stretch>
        </p:blipFill>
        <p:spPr>
          <a:xfrm>
            <a:off x="1212065" y="2870665"/>
            <a:ext cx="3272834" cy="2353242"/>
          </a:xfrm>
          <a:prstGeom prst="rect">
            <a:avLst/>
          </a:prstGeom>
        </p:spPr>
      </p:pic>
      <p:pic>
        <p:nvPicPr>
          <p:cNvPr id="6" name="Picture 5"/>
          <p:cNvPicPr>
            <a:picLocks noChangeAspect="1"/>
          </p:cNvPicPr>
          <p:nvPr/>
        </p:nvPicPr>
        <p:blipFill>
          <a:blip r:embed="rId5" cstate="print"/>
          <a:stretch>
            <a:fillRect/>
          </a:stretch>
        </p:blipFill>
        <p:spPr>
          <a:xfrm>
            <a:off x="5349179" y="2870665"/>
            <a:ext cx="3009411" cy="2473626"/>
          </a:xfrm>
          <a:prstGeom prst="rect">
            <a:avLst/>
          </a:prstGeom>
        </p:spPr>
      </p:pic>
      <p:sp>
        <p:nvSpPr>
          <p:cNvPr id="3" name="Rectangle 2"/>
          <p:cNvSpPr/>
          <p:nvPr/>
        </p:nvSpPr>
        <p:spPr>
          <a:xfrm>
            <a:off x="1052270" y="819125"/>
            <a:ext cx="3432629" cy="1754326"/>
          </a:xfrm>
          <a:prstGeom prst="rect">
            <a:avLst/>
          </a:prstGeom>
        </p:spPr>
        <p:txBody>
          <a:bodyPr wrap="square">
            <a:spAutoFit/>
          </a:bodyPr>
          <a:lstStyle/>
          <a:p>
            <a:pPr marL="285750" indent="-285750" algn="just">
              <a:buFont typeface="Wingdings" panose="05000000000000000000" pitchFamily="2" charset="2"/>
              <a:buChar char="§"/>
            </a:pPr>
            <a:r>
              <a:rPr lang="en-US" sz="2000" dirty="0"/>
              <a:t>STP erroneously moves one or more ports into the forwarding </a:t>
            </a:r>
            <a:r>
              <a:rPr lang="en-US" sz="2000" dirty="0" smtClean="0"/>
              <a:t>state.</a:t>
            </a:r>
          </a:p>
          <a:p>
            <a:pPr marL="285750" indent="-285750" algn="just">
              <a:buFont typeface="Wingdings" panose="05000000000000000000" pitchFamily="2" charset="2"/>
              <a:buChar char="§"/>
            </a:pPr>
            <a:r>
              <a:rPr lang="en-US" sz="2000" dirty="0"/>
              <a:t>A</a:t>
            </a:r>
            <a:r>
              <a:rPr lang="en-US" sz="2000" dirty="0" smtClean="0"/>
              <a:t>ny </a:t>
            </a:r>
            <a:r>
              <a:rPr lang="en-US" sz="2000" dirty="0"/>
              <a:t>frame that is flooded by a switch enters the </a:t>
            </a:r>
            <a:r>
              <a:rPr lang="en-US" sz="2000" dirty="0" smtClean="0"/>
              <a:t>loop</a:t>
            </a:r>
            <a:r>
              <a:rPr lang="en-US" sz="2000" dirty="0"/>
              <a:t>.</a:t>
            </a:r>
            <a:endParaRPr lang="en-US" sz="2000" b="1" dirty="0"/>
          </a:p>
        </p:txBody>
      </p:sp>
    </p:spTree>
    <p:extLst>
      <p:ext uri="{BB962C8B-B14F-4D97-AF65-F5344CB8AC3E}">
        <p14:creationId xmlns:p14="http://schemas.microsoft.com/office/powerpoint/2010/main" val="2564367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4056" y="798513"/>
            <a:ext cx="7727043" cy="493258"/>
          </a:xfrm>
        </p:spPr>
        <p:txBody>
          <a:bodyPr/>
          <a:lstStyle/>
          <a:p>
            <a:r>
              <a:rPr lang="en-US" dirty="0">
                <a:ea typeface="ＭＳ Ｐゴシック" pitchFamily="34" charset="-128"/>
              </a:rPr>
              <a:t/>
            </a:r>
            <a:br>
              <a:rPr lang="en-US" dirty="0">
                <a:ea typeface="ＭＳ Ｐゴシック" pitchFamily="34" charset="-128"/>
              </a:rPr>
            </a:br>
            <a:r>
              <a:rPr lang="en-US" dirty="0"/>
              <a:t>Repairing a Spanning Tree Problem</a:t>
            </a:r>
          </a:p>
        </p:txBody>
      </p:sp>
      <p:sp>
        <p:nvSpPr>
          <p:cNvPr id="3" name="Content Placeholder 2"/>
          <p:cNvSpPr>
            <a:spLocks noGrp="1"/>
          </p:cNvSpPr>
          <p:nvPr>
            <p:ph idx="1"/>
          </p:nvPr>
        </p:nvSpPr>
        <p:spPr>
          <a:xfrm>
            <a:off x="815292" y="1722160"/>
            <a:ext cx="7940675" cy="3183673"/>
          </a:xfrm>
        </p:spPr>
        <p:txBody>
          <a:bodyPr/>
          <a:lstStyle/>
          <a:p>
            <a:pPr algn="just"/>
            <a:r>
              <a:rPr lang="en-US" sz="2000" dirty="0"/>
              <a:t>One way to correct spanning-tree failure is to manually remove redundant links in the switched network, either physically or through configuration, until all loops are eliminated from the topology</a:t>
            </a:r>
            <a:r>
              <a:rPr lang="en-US" sz="2000" dirty="0" smtClean="0"/>
              <a:t>.</a:t>
            </a:r>
          </a:p>
          <a:p>
            <a:pPr algn="just"/>
            <a:r>
              <a:rPr lang="en-US" sz="2000" dirty="0"/>
              <a:t>Before restoring the redundant links, determine and correct the cause of the spanning-tree failure. </a:t>
            </a:r>
            <a:endParaRPr lang="en-US" sz="2000" dirty="0" smtClean="0"/>
          </a:p>
          <a:p>
            <a:pPr algn="just"/>
            <a:r>
              <a:rPr lang="en-US" sz="2000" dirty="0" smtClean="0"/>
              <a:t>Carefully </a:t>
            </a:r>
            <a:r>
              <a:rPr lang="en-US" sz="2000" dirty="0"/>
              <a:t>monitor the network to ensure that the problem is fixed.</a:t>
            </a:r>
          </a:p>
        </p:txBody>
      </p:sp>
    </p:spTree>
    <p:extLst>
      <p:ext uri="{BB962C8B-B14F-4D97-AF65-F5344CB8AC3E}">
        <p14:creationId xmlns:p14="http://schemas.microsoft.com/office/powerpoint/2010/main" val="378152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4266" y="159897"/>
            <a:ext cx="6761163" cy="838200"/>
          </a:xfrm>
        </p:spPr>
        <p:txBody>
          <a:bodyPr/>
          <a:lstStyle/>
          <a:p>
            <a:r>
              <a:rPr lang="en-US" sz="1800" dirty="0"/>
              <a:t>Concept of First-Hop Redundancy Protocols</a:t>
            </a:r>
            <a:r>
              <a:rPr lang="en-US" dirty="0">
                <a:ea typeface="ＭＳ Ｐゴシック" pitchFamily="34" charset="-128"/>
              </a:rPr>
              <a:t/>
            </a:r>
            <a:br>
              <a:rPr lang="en-US" dirty="0">
                <a:ea typeface="ＭＳ Ｐゴシック" pitchFamily="34" charset="-128"/>
              </a:rPr>
            </a:br>
            <a:r>
              <a:rPr lang="en-US" dirty="0"/>
              <a:t>Default Gateway Limitations</a:t>
            </a:r>
          </a:p>
        </p:txBody>
      </p:sp>
      <p:pic>
        <p:nvPicPr>
          <p:cNvPr id="4" name="Content Placeholder 3"/>
          <p:cNvPicPr>
            <a:picLocks noGrp="1" noChangeAspect="1"/>
          </p:cNvPicPr>
          <p:nvPr>
            <p:ph idx="1"/>
          </p:nvPr>
        </p:nvPicPr>
        <p:blipFill rotWithShape="1">
          <a:blip r:embed="rId3" cstate="print"/>
          <a:srcRect l="151" r="-10458"/>
          <a:stretch/>
        </p:blipFill>
        <p:spPr>
          <a:xfrm>
            <a:off x="3817255" y="1097529"/>
            <a:ext cx="5268686" cy="4310062"/>
          </a:xfrm>
          <a:ln>
            <a:solidFill>
              <a:schemeClr val="tx1"/>
            </a:solidFill>
            <a:bevel/>
          </a:ln>
        </p:spPr>
      </p:pic>
      <p:sp>
        <p:nvSpPr>
          <p:cNvPr id="3" name="TextBox 2"/>
          <p:cNvSpPr txBox="1"/>
          <p:nvPr/>
        </p:nvSpPr>
        <p:spPr>
          <a:xfrm>
            <a:off x="493486" y="1024959"/>
            <a:ext cx="3178629" cy="4524315"/>
          </a:xfrm>
          <a:prstGeom prst="rect">
            <a:avLst/>
          </a:prstGeom>
          <a:noFill/>
        </p:spPr>
        <p:txBody>
          <a:bodyPr wrap="square" rtlCol="0">
            <a:spAutoFit/>
          </a:bodyPr>
          <a:lstStyle/>
          <a:p>
            <a:pPr marL="342900" indent="-342900" algn="just">
              <a:buClr>
                <a:srgbClr val="678DC5"/>
              </a:buClr>
              <a:buFont typeface="Wingdings" panose="05000000000000000000" pitchFamily="2" charset="2"/>
              <a:buChar char="§"/>
            </a:pPr>
            <a:r>
              <a:rPr lang="en-US" sz="2000" dirty="0" smtClean="0"/>
              <a:t>If the </a:t>
            </a:r>
            <a:r>
              <a:rPr lang="en-US" sz="2000" dirty="0"/>
              <a:t>default gateway </a:t>
            </a:r>
            <a:r>
              <a:rPr lang="en-US" sz="2000" dirty="0" smtClean="0"/>
              <a:t>cannot </a:t>
            </a:r>
            <a:r>
              <a:rPr lang="en-US" sz="2000" dirty="0"/>
              <a:t>be reached, the local device is unable to send packets off the local network </a:t>
            </a:r>
            <a:r>
              <a:rPr lang="en-US" sz="2000" dirty="0" smtClean="0"/>
              <a:t>segment.</a:t>
            </a:r>
          </a:p>
          <a:p>
            <a:pPr marL="342900" indent="-342900" algn="just">
              <a:buFont typeface="Wingdings" panose="05000000000000000000" pitchFamily="2" charset="2"/>
              <a:buChar char="§"/>
            </a:pPr>
            <a:endParaRPr lang="en-US" sz="2000" dirty="0" smtClean="0"/>
          </a:p>
          <a:p>
            <a:pPr marL="342900" indent="-342900" algn="just">
              <a:buClr>
                <a:srgbClr val="678DC5"/>
              </a:buClr>
              <a:buFont typeface="Wingdings" panose="05000000000000000000" pitchFamily="2" charset="2"/>
              <a:buChar char="§"/>
            </a:pPr>
            <a:r>
              <a:rPr lang="en-US" sz="2000" dirty="0" smtClean="0"/>
              <a:t>Even </a:t>
            </a:r>
            <a:r>
              <a:rPr lang="en-US" sz="2000" dirty="0"/>
              <a:t>if a redundant router exists that could serve as a default gateway for that segment, there is no dynamic method by which these devices can determine the address of a new default gateway.</a:t>
            </a:r>
          </a:p>
        </p:txBody>
      </p:sp>
    </p:spTree>
    <p:extLst>
      <p:ext uri="{BB962C8B-B14F-4D97-AF65-F5344CB8AC3E}">
        <p14:creationId xmlns:p14="http://schemas.microsoft.com/office/powerpoint/2010/main" val="3762094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370" y="116355"/>
            <a:ext cx="7407729" cy="565830"/>
          </a:xfrm>
        </p:spPr>
        <p:txBody>
          <a:bodyPr/>
          <a:lstStyle/>
          <a:p>
            <a:r>
              <a:rPr lang="en-US" dirty="0" smtClean="0"/>
              <a:t>Router </a:t>
            </a:r>
            <a:r>
              <a:rPr lang="en-US" dirty="0"/>
              <a:t>Redundancy</a:t>
            </a:r>
          </a:p>
        </p:txBody>
      </p:sp>
      <p:pic>
        <p:nvPicPr>
          <p:cNvPr id="4" name="Content Placeholder 3"/>
          <p:cNvPicPr>
            <a:picLocks noGrp="1" noChangeAspect="1"/>
          </p:cNvPicPr>
          <p:nvPr>
            <p:ph idx="1"/>
          </p:nvPr>
        </p:nvPicPr>
        <p:blipFill rotWithShape="1">
          <a:blip r:embed="rId3" cstate="print"/>
          <a:srcRect l="1073" r="-9297"/>
          <a:stretch/>
        </p:blipFill>
        <p:spPr>
          <a:xfrm>
            <a:off x="3289106" y="961243"/>
            <a:ext cx="5738777" cy="4176832"/>
          </a:xfrm>
          <a:ln>
            <a:solidFill>
              <a:schemeClr val="tx1"/>
            </a:solidFill>
            <a:bevel/>
          </a:ln>
        </p:spPr>
      </p:pic>
      <p:sp>
        <p:nvSpPr>
          <p:cNvPr id="3" name="TextBox 2"/>
          <p:cNvSpPr txBox="1"/>
          <p:nvPr/>
        </p:nvSpPr>
        <p:spPr>
          <a:xfrm>
            <a:off x="362857" y="937875"/>
            <a:ext cx="2743200" cy="4524315"/>
          </a:xfrm>
          <a:prstGeom prst="rect">
            <a:avLst/>
          </a:prstGeom>
          <a:noFill/>
        </p:spPr>
        <p:txBody>
          <a:bodyPr wrap="square" rtlCol="0">
            <a:spAutoFit/>
          </a:bodyPr>
          <a:lstStyle/>
          <a:p>
            <a:pPr marL="342900" indent="-342900" algn="just">
              <a:buClr>
                <a:srgbClr val="678DC5"/>
              </a:buClr>
              <a:buFont typeface="Wingdings" panose="05000000000000000000" pitchFamily="2" charset="2"/>
              <a:buChar char="§"/>
            </a:pPr>
            <a:r>
              <a:rPr lang="en-US" sz="2000" dirty="0"/>
              <a:t>M</a:t>
            </a:r>
            <a:r>
              <a:rPr lang="en-US" sz="2000" dirty="0" smtClean="0"/>
              <a:t>ultiple </a:t>
            </a:r>
            <a:r>
              <a:rPr lang="en-US" sz="2000" dirty="0"/>
              <a:t>routers are configured to work together to present the illusion of a single router to the hosts on the </a:t>
            </a:r>
            <a:r>
              <a:rPr lang="en-US" sz="2000" dirty="0" smtClean="0"/>
              <a:t>LAN.</a:t>
            </a:r>
          </a:p>
          <a:p>
            <a:pPr marL="342900" indent="-342900" algn="just">
              <a:buFont typeface="Wingdings" panose="05000000000000000000" pitchFamily="2" charset="2"/>
              <a:buChar char="§"/>
            </a:pPr>
            <a:endParaRPr lang="en-US" sz="2000" dirty="0" smtClean="0"/>
          </a:p>
          <a:p>
            <a:pPr marL="342900" indent="-342900" algn="just">
              <a:buClr>
                <a:srgbClr val="678DC5"/>
              </a:buClr>
              <a:buFont typeface="Wingdings" pitchFamily="2" charset="2"/>
              <a:buChar char="§"/>
            </a:pPr>
            <a:r>
              <a:rPr lang="en-US" sz="2000" dirty="0" smtClean="0"/>
              <a:t>The </a:t>
            </a:r>
            <a:r>
              <a:rPr lang="en-US" sz="2000" dirty="0"/>
              <a:t>ability of a network to dynamically recover from the failure of a device acting as a default gateway is known as first-hop redundancy.</a:t>
            </a:r>
          </a:p>
        </p:txBody>
      </p:sp>
    </p:spTree>
    <p:extLst>
      <p:ext uri="{BB962C8B-B14F-4D97-AF65-F5344CB8AC3E}">
        <p14:creationId xmlns:p14="http://schemas.microsoft.com/office/powerpoint/2010/main" val="3678034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9829" y="145383"/>
            <a:ext cx="7451270" cy="522287"/>
          </a:xfrm>
        </p:spPr>
        <p:txBody>
          <a:bodyPr/>
          <a:lstStyle/>
          <a:p>
            <a:r>
              <a:rPr lang="en-US" dirty="0">
                <a:ea typeface="ＭＳ Ｐゴシック" pitchFamily="34" charset="-128"/>
              </a:rPr>
              <a:t/>
            </a:r>
            <a:br>
              <a:rPr lang="en-US" dirty="0">
                <a:ea typeface="ＭＳ Ｐゴシック" pitchFamily="34" charset="-128"/>
              </a:rPr>
            </a:br>
            <a:r>
              <a:rPr lang="en-US" dirty="0"/>
              <a:t>Steps for Router Failover</a:t>
            </a:r>
          </a:p>
        </p:txBody>
      </p:sp>
      <p:pic>
        <p:nvPicPr>
          <p:cNvPr id="4" name="Content Placeholder 3"/>
          <p:cNvPicPr>
            <a:picLocks noGrp="1" noChangeAspect="1"/>
          </p:cNvPicPr>
          <p:nvPr>
            <p:ph idx="1"/>
          </p:nvPr>
        </p:nvPicPr>
        <p:blipFill rotWithShape="1">
          <a:blip r:embed="rId3" cstate="print"/>
          <a:srcRect l="-311" r="-1748"/>
          <a:stretch/>
        </p:blipFill>
        <p:spPr>
          <a:xfrm>
            <a:off x="1799771" y="822117"/>
            <a:ext cx="5733143" cy="4310062"/>
          </a:xfrm>
          <a:ln>
            <a:solidFill>
              <a:schemeClr val="tx1"/>
            </a:solidFill>
            <a:bevel/>
          </a:ln>
        </p:spPr>
      </p:pic>
    </p:spTree>
    <p:extLst>
      <p:ext uri="{BB962C8B-B14F-4D97-AF65-F5344CB8AC3E}">
        <p14:creationId xmlns:p14="http://schemas.microsoft.com/office/powerpoint/2010/main" val="145435921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0171" y="435656"/>
            <a:ext cx="7654471" cy="536801"/>
          </a:xfrm>
        </p:spPr>
        <p:txBody>
          <a:bodyPr/>
          <a:lstStyle/>
          <a:p>
            <a:r>
              <a:rPr lang="en-US" dirty="0">
                <a:ea typeface="ＭＳ Ｐゴシック" pitchFamily="34" charset="-128"/>
              </a:rPr>
              <a:t/>
            </a:r>
            <a:br>
              <a:rPr lang="en-US" dirty="0">
                <a:ea typeface="ＭＳ Ｐゴシック" pitchFamily="34" charset="-128"/>
              </a:rPr>
            </a:br>
            <a:r>
              <a:rPr lang="en-US" dirty="0"/>
              <a:t>First-Hop Redundancy Protocols</a:t>
            </a:r>
          </a:p>
        </p:txBody>
      </p:sp>
      <p:sp>
        <p:nvSpPr>
          <p:cNvPr id="3" name="Content Placeholder 2"/>
          <p:cNvSpPr>
            <a:spLocks noGrp="1"/>
          </p:cNvSpPr>
          <p:nvPr>
            <p:ph idx="1"/>
          </p:nvPr>
        </p:nvSpPr>
        <p:spPr>
          <a:xfrm>
            <a:off x="916896" y="1161143"/>
            <a:ext cx="7940675" cy="4203960"/>
          </a:xfrm>
        </p:spPr>
        <p:txBody>
          <a:bodyPr/>
          <a:lstStyle/>
          <a:p>
            <a:pPr algn="just"/>
            <a:r>
              <a:rPr lang="en-US" sz="2000" dirty="0"/>
              <a:t>Hot Standby Router Protocol (</a:t>
            </a:r>
            <a:r>
              <a:rPr lang="en-US" sz="2000" dirty="0" smtClean="0"/>
              <a:t>HSRP)</a:t>
            </a:r>
            <a:endParaRPr lang="en-US" sz="2000" dirty="0"/>
          </a:p>
          <a:p>
            <a:pPr algn="just"/>
            <a:r>
              <a:rPr lang="en-US" sz="2000" dirty="0" smtClean="0"/>
              <a:t>HSRP </a:t>
            </a:r>
            <a:r>
              <a:rPr lang="en-US" sz="2000" dirty="0"/>
              <a:t>for </a:t>
            </a:r>
            <a:r>
              <a:rPr lang="en-US" sz="2000" dirty="0" smtClean="0"/>
              <a:t>IPv6</a:t>
            </a:r>
            <a:endParaRPr lang="en-US" sz="2000" dirty="0"/>
          </a:p>
          <a:p>
            <a:pPr algn="just"/>
            <a:r>
              <a:rPr lang="en-US" sz="2000" dirty="0"/>
              <a:t>Virtual Router Redundancy Protocol version 2 (</a:t>
            </a:r>
            <a:r>
              <a:rPr lang="en-US" sz="2000" dirty="0" smtClean="0"/>
              <a:t>VRRPv2)</a:t>
            </a:r>
          </a:p>
          <a:p>
            <a:pPr algn="just"/>
            <a:r>
              <a:rPr lang="en-US" sz="2000" dirty="0" smtClean="0"/>
              <a:t>VRRPv3</a:t>
            </a:r>
            <a:endParaRPr lang="en-US" sz="2000" dirty="0"/>
          </a:p>
          <a:p>
            <a:pPr algn="just"/>
            <a:r>
              <a:rPr lang="en-US" sz="2000" dirty="0" smtClean="0"/>
              <a:t>Gateway </a:t>
            </a:r>
            <a:r>
              <a:rPr lang="en-US" sz="2000" dirty="0"/>
              <a:t>Load Balancing Protocol (</a:t>
            </a:r>
            <a:r>
              <a:rPr lang="en-US" sz="2000" dirty="0" smtClean="0"/>
              <a:t>GLBP)</a:t>
            </a:r>
            <a:endParaRPr lang="en-US" sz="2000" dirty="0"/>
          </a:p>
          <a:p>
            <a:pPr algn="just"/>
            <a:r>
              <a:rPr lang="en-US" sz="2000" dirty="0"/>
              <a:t>GLBP </a:t>
            </a:r>
            <a:r>
              <a:rPr lang="en-US" sz="2000" dirty="0" smtClean="0"/>
              <a:t>for IPv6 </a:t>
            </a:r>
          </a:p>
          <a:p>
            <a:pPr algn="just"/>
            <a:r>
              <a:rPr lang="en-US" sz="2000" dirty="0" smtClean="0"/>
              <a:t>ICMP </a:t>
            </a:r>
            <a:r>
              <a:rPr lang="en-US" sz="2000" dirty="0"/>
              <a:t>Router Discovery Protocol (IRDP)</a:t>
            </a:r>
          </a:p>
        </p:txBody>
      </p:sp>
    </p:spTree>
    <p:extLst>
      <p:ext uri="{BB962C8B-B14F-4D97-AF65-F5344CB8AC3E}">
        <p14:creationId xmlns:p14="http://schemas.microsoft.com/office/powerpoint/2010/main" val="3603588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4686" y="305037"/>
            <a:ext cx="7596414" cy="594858"/>
          </a:xfrm>
        </p:spPr>
        <p:txBody>
          <a:bodyPr/>
          <a:lstStyle/>
          <a:p>
            <a:r>
              <a:rPr lang="en-US" dirty="0">
                <a:ea typeface="ＭＳ Ｐゴシック" pitchFamily="34" charset="-128"/>
              </a:rPr>
              <a:t/>
            </a:r>
            <a:br>
              <a:rPr lang="en-US" dirty="0">
                <a:ea typeface="ＭＳ Ｐゴシック" pitchFamily="34" charset="-128"/>
              </a:rPr>
            </a:br>
            <a:r>
              <a:rPr lang="en-US" dirty="0"/>
              <a:t>First-Hop Redundancy Protocols</a:t>
            </a:r>
          </a:p>
        </p:txBody>
      </p:sp>
      <p:pic>
        <p:nvPicPr>
          <p:cNvPr id="2253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968" y="1039832"/>
            <a:ext cx="5535546" cy="395308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pic>
        <p:nvPicPr>
          <p:cNvPr id="205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7634" r="17269"/>
          <a:stretch/>
        </p:blipFill>
        <p:spPr bwMode="auto">
          <a:xfrm>
            <a:off x="5212517" y="899886"/>
            <a:ext cx="3915077" cy="4194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67129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86" y="217723"/>
            <a:ext cx="7494814" cy="551543"/>
          </a:xfrm>
        </p:spPr>
        <p:txBody>
          <a:bodyPr/>
          <a:lstStyle/>
          <a:p>
            <a:r>
              <a:rPr lang="en-US" dirty="0">
                <a:ea typeface="ＭＳ Ｐゴシック" pitchFamily="34" charset="-128"/>
              </a:rPr>
              <a:t/>
            </a:r>
            <a:br>
              <a:rPr lang="en-US" dirty="0">
                <a:ea typeface="ＭＳ Ｐゴシック" pitchFamily="34" charset="-128"/>
              </a:rPr>
            </a:br>
            <a:r>
              <a:rPr lang="en-US" dirty="0"/>
              <a:t>GLBP Verification</a:t>
            </a:r>
          </a:p>
        </p:txBody>
      </p:sp>
      <p:pic>
        <p:nvPicPr>
          <p:cNvPr id="4" name="Content Placeholder 3"/>
          <p:cNvPicPr>
            <a:picLocks noGrp="1" noChangeAspect="1"/>
          </p:cNvPicPr>
          <p:nvPr>
            <p:ph idx="1"/>
          </p:nvPr>
        </p:nvPicPr>
        <p:blipFill>
          <a:blip r:embed="rId3" cstate="print"/>
          <a:srcRect l="1781" t="2353" r="4269" b="3785"/>
          <a:stretch>
            <a:fillRect/>
          </a:stretch>
        </p:blipFill>
        <p:spPr>
          <a:xfrm>
            <a:off x="4746165" y="1480457"/>
            <a:ext cx="4267193" cy="4034992"/>
          </a:xfrm>
          <a:prstGeom prst="rect">
            <a:avLst/>
          </a:prstGeom>
          <a:ln w="12700" cap="sq">
            <a:solidFill>
              <a:schemeClr val="tx1"/>
            </a:solidFill>
            <a:prstDash val="solid"/>
            <a:miter lim="800000"/>
          </a:ln>
          <a:effectLst>
            <a:outerShdw blurRad="50800" dist="38100" dir="2700000" algn="tl" rotWithShape="0">
              <a:srgbClr val="000000">
                <a:alpha val="43000"/>
              </a:srgbClr>
            </a:outerShdw>
          </a:effectLst>
        </p:spPr>
      </p:pic>
      <p:sp>
        <p:nvSpPr>
          <p:cNvPr id="5" name="Content Placeholder 2"/>
          <p:cNvSpPr txBox="1">
            <a:spLocks/>
          </p:cNvSpPr>
          <p:nvPr/>
        </p:nvSpPr>
        <p:spPr bwMode="auto">
          <a:xfrm>
            <a:off x="304800" y="1480456"/>
            <a:ext cx="4267199" cy="4064001"/>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marL="236538" lvl="0" indent="-236538" algn="just" defTabSz="814388">
              <a:lnSpc>
                <a:spcPct val="95000"/>
              </a:lnSpc>
              <a:spcBef>
                <a:spcPct val="50000"/>
              </a:spcBef>
              <a:buClr>
                <a:srgbClr val="708CA1"/>
              </a:buClr>
              <a:buFont typeface="Wingdings" pitchFamily="2" charset="2"/>
              <a:buChar char="§"/>
            </a:pPr>
            <a:r>
              <a:rPr lang="en-US" sz="2000" dirty="0" smtClean="0"/>
              <a:t>Gateway Load Balancing Protocol (GLBP) is a Cisco proprietary solution to allow automatic selection and simultaneous use of multiple available gateways in addition to automatic failover between those gateways.</a:t>
            </a:r>
            <a:endParaRPr kumimoji="0" lang="en-US" sz="2000" i="0" u="none" strike="noStrike" kern="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2339038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277256" y="493713"/>
            <a:ext cx="7142843" cy="667430"/>
          </a:xfrm>
        </p:spPr>
        <p:txBody>
          <a:bodyPr/>
          <a:lstStyle/>
          <a:p>
            <a:pPr eaLnBrk="1" hangingPunct="1"/>
            <a:r>
              <a:rPr lang="en-US" dirty="0" smtClean="0">
                <a:ea typeface="ＭＳ Ｐゴシック" pitchFamily="34" charset="-128"/>
              </a:rPr>
              <a:t>Summary</a:t>
            </a:r>
          </a:p>
        </p:txBody>
      </p:sp>
      <p:sp>
        <p:nvSpPr>
          <p:cNvPr id="6147" name="Rectangle 3"/>
          <p:cNvSpPr>
            <a:spLocks noGrp="1" noChangeArrowheads="1"/>
          </p:cNvSpPr>
          <p:nvPr>
            <p:ph idx="1"/>
          </p:nvPr>
        </p:nvSpPr>
        <p:spPr>
          <a:xfrm>
            <a:off x="719138" y="1471613"/>
            <a:ext cx="8131175" cy="4437062"/>
          </a:xfrm>
        </p:spPr>
        <p:txBody>
          <a:bodyPr/>
          <a:lstStyle/>
          <a:p>
            <a:pPr algn="just"/>
            <a:r>
              <a:rPr lang="en-US" sz="2000" dirty="0" smtClean="0"/>
              <a:t>IEEE </a:t>
            </a:r>
            <a:r>
              <a:rPr lang="en-US" sz="2000" dirty="0"/>
              <a:t>802.1D is implemented on Cisco switches on a per-VLAN basis in the form of PVST+. This is the default configuration on Cisco switches</a:t>
            </a:r>
            <a:r>
              <a:rPr lang="en-US" sz="2000" dirty="0" smtClean="0"/>
              <a:t>.</a:t>
            </a:r>
          </a:p>
          <a:p>
            <a:pPr algn="just"/>
            <a:r>
              <a:rPr lang="en-US" sz="2000" dirty="0"/>
              <a:t>RSTP, can be implemented on Cisco switches on a per-VLAN basis in the form of Rapid PVST+</a:t>
            </a:r>
            <a:r>
              <a:rPr lang="en-US" sz="2000" dirty="0" smtClean="0"/>
              <a:t>.</a:t>
            </a:r>
          </a:p>
          <a:p>
            <a:pPr algn="just"/>
            <a:r>
              <a:rPr lang="en-US" sz="2000" dirty="0"/>
              <a:t>With PVST+ and Rapid PVST+, root bridges can be configured proactively to enable spanning tree load balancing</a:t>
            </a:r>
            <a:r>
              <a:rPr lang="en-US" sz="2000" dirty="0" smtClean="0"/>
              <a:t>.</a:t>
            </a:r>
          </a:p>
          <a:p>
            <a:pPr algn="just"/>
            <a:r>
              <a:rPr lang="en-US" sz="2000" dirty="0"/>
              <a:t>First hop redundancy protocols, such as HSRP, VRRP, and GLBP provide alternate default gateways for hosts in the switched environment. </a:t>
            </a:r>
            <a:endParaRPr lang="en-US" sz="2000" dirty="0" smtClean="0"/>
          </a:p>
          <a:p>
            <a:pPr marL="0" indent="0" eaLnBrk="1" hangingPunct="1">
              <a:buFont typeface="Wingdings" pitchFamily="2" charset="2"/>
              <a:buNone/>
              <a:defRPr/>
            </a:pPr>
            <a:endParaRPr lang="en-US" dirty="0" smtClean="0">
              <a:cs typeface="Arial" charset="0"/>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435428" y="2592615"/>
            <a:ext cx="8316685" cy="685800"/>
          </a:xfrm>
          <a:prstGeom prst="rect">
            <a:avLst/>
          </a:prstGeom>
          <a:solidFill>
            <a:srgbClr val="FFFFFF"/>
          </a:solidFill>
          <a:ln w="9525" algn="ctr">
            <a:noFill/>
            <a:miter lim="800000"/>
            <a:headEnd/>
            <a:tailEnd/>
          </a:ln>
        </p:spPr>
        <p:txBody>
          <a:bodyPr wrap="none" lIns="82124" tIns="41061" rIns="82124" bIns="41061" anchor="ctr"/>
          <a:lstStyle/>
          <a:p>
            <a:r>
              <a:rPr lang="en-GB" sz="6000" b="1" dirty="0" smtClean="0"/>
              <a:t>Questions?</a:t>
            </a:r>
            <a:endParaRPr lang="en-US" sz="6000" b="1"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26565</TotalTime>
  <Pages>28</Pages>
  <Words>3551</Words>
  <Application>Microsoft Office PowerPoint</Application>
  <PresentationFormat>On-screen Show (4:3)</PresentationFormat>
  <Paragraphs>231</Paragraphs>
  <Slides>31</Slides>
  <Notes>29</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31</vt:i4>
      </vt:variant>
    </vt:vector>
  </HeadingPairs>
  <TitlesOfParts>
    <vt:vector size="36" baseType="lpstr">
      <vt:lpstr>ＭＳ Ｐゴシック</vt:lpstr>
      <vt:lpstr>Arial</vt:lpstr>
      <vt:lpstr>Wingdings</vt:lpstr>
      <vt:lpstr>PPT-TMPLT-WHT_C</vt:lpstr>
      <vt:lpstr>NetAcad-4F_PPT-WHT_060408</vt:lpstr>
      <vt:lpstr>Managing  LAN</vt:lpstr>
      <vt:lpstr>Content</vt:lpstr>
      <vt:lpstr>Introduction</vt:lpstr>
      <vt:lpstr> Redundancy at OSI Layers 1 and 2</vt:lpstr>
      <vt:lpstr> Issues with Layer 1 Redundancy:  MAC Database Instability</vt:lpstr>
      <vt:lpstr>Broadcast Storms</vt:lpstr>
      <vt:lpstr> Broadcast Storms</vt:lpstr>
      <vt:lpstr> Duplicate Unicast Frames</vt:lpstr>
      <vt:lpstr> Duplicate Unicast Frames</vt:lpstr>
      <vt:lpstr> Spanning Tree Algorithm</vt:lpstr>
      <vt:lpstr> Spanning Tree Algorithm</vt:lpstr>
      <vt:lpstr> Port Roles</vt:lpstr>
      <vt:lpstr> Characteristics of the Spanning Tree Protocols</vt:lpstr>
      <vt:lpstr>PVST+</vt:lpstr>
      <vt:lpstr> Port States and PVST+ Operation</vt:lpstr>
      <vt:lpstr> Rapid PVST+</vt:lpstr>
      <vt:lpstr>Rapid PVST+ RSTP BPDU</vt:lpstr>
      <vt:lpstr> Spanning Tree Mode</vt:lpstr>
      <vt:lpstr>STP Configuration Issues Analyzing the STP Topology</vt:lpstr>
      <vt:lpstr> Expected Topology versus Actual Topology</vt:lpstr>
      <vt:lpstr>Spanning Tree Status</vt:lpstr>
      <vt:lpstr> Spanning-Tree Failure Consequences</vt:lpstr>
      <vt:lpstr> Repairing a Spanning Tree Problem</vt:lpstr>
      <vt:lpstr>Concept of First-Hop Redundancy Protocols Default Gateway Limitations</vt:lpstr>
      <vt:lpstr>Router Redundancy</vt:lpstr>
      <vt:lpstr> Steps for Router Failover</vt:lpstr>
      <vt:lpstr> First-Hop Redundancy Protocols</vt:lpstr>
      <vt:lpstr> First-Hop Redundancy Protocols</vt:lpstr>
      <vt:lpstr> GLBP Verification</vt:lpstr>
      <vt:lpstr>Summary</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Campbell, Carlene</cp:lastModifiedBy>
  <cp:revision>1294</cp:revision>
  <cp:lastPrinted>1999-01-27T00:54:54Z</cp:lastPrinted>
  <dcterms:created xsi:type="dcterms:W3CDTF">2006-10-23T15:07:30Z</dcterms:created>
  <dcterms:modified xsi:type="dcterms:W3CDTF">2016-02-15T12:15:58Z</dcterms:modified>
</cp:coreProperties>
</file>