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0" r:id="rId1"/>
  </p:sldMasterIdLst>
  <p:notesMasterIdLst>
    <p:notesMasterId r:id="rId22"/>
  </p:notesMasterIdLst>
  <p:sldIdLst>
    <p:sldId id="256" r:id="rId2"/>
    <p:sldId id="260" r:id="rId3"/>
    <p:sldId id="261" r:id="rId4"/>
    <p:sldId id="265" r:id="rId5"/>
    <p:sldId id="266" r:id="rId6"/>
    <p:sldId id="258" r:id="rId7"/>
    <p:sldId id="270" r:id="rId8"/>
    <p:sldId id="268" r:id="rId9"/>
    <p:sldId id="269" r:id="rId10"/>
    <p:sldId id="271" r:id="rId11"/>
    <p:sldId id="259" r:id="rId12"/>
    <p:sldId id="264" r:id="rId13"/>
    <p:sldId id="263" r:id="rId14"/>
    <p:sldId id="262" r:id="rId15"/>
    <p:sldId id="272" r:id="rId16"/>
    <p:sldId id="267" r:id="rId17"/>
    <p:sldId id="273" r:id="rId18"/>
    <p:sldId id="274" r:id="rId19"/>
    <p:sldId id="276" r:id="rId20"/>
    <p:sldId id="275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578"/>
    <p:restoredTop sz="94523"/>
  </p:normalViewPr>
  <p:slideViewPr>
    <p:cSldViewPr snapToGrid="0">
      <p:cViewPr varScale="1">
        <p:scale>
          <a:sx n="78" d="100"/>
          <a:sy n="78" d="100"/>
        </p:scale>
        <p:origin x="1848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28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2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9C4DFC5-9312-564A-B68A-9406AFEB32E1}" type="doc">
      <dgm:prSet loTypeId="urn:microsoft.com/office/officeart/2005/8/layout/chevron2" loCatId="matrix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9D407124-8162-3C48-8EA3-772BCF60C23E}">
      <dgm:prSet/>
      <dgm:spPr/>
      <dgm:t>
        <a:bodyPr/>
        <a:lstStyle/>
        <a:p>
          <a:endParaRPr lang="en-GB" dirty="0"/>
        </a:p>
      </dgm:t>
    </dgm:pt>
    <dgm:pt modelId="{D639395F-8DA2-B546-8F6F-4FF99CE4E119}" type="parTrans" cxnId="{CF7D9EC9-8588-4D4E-8303-D5D50A02E9ED}">
      <dgm:prSet/>
      <dgm:spPr/>
      <dgm:t>
        <a:bodyPr/>
        <a:lstStyle/>
        <a:p>
          <a:endParaRPr lang="en-GB"/>
        </a:p>
      </dgm:t>
    </dgm:pt>
    <dgm:pt modelId="{80986D54-3D5B-8A4D-AD18-878AE791EACC}" type="sibTrans" cxnId="{CF7D9EC9-8588-4D4E-8303-D5D50A02E9ED}">
      <dgm:prSet/>
      <dgm:spPr/>
      <dgm:t>
        <a:bodyPr/>
        <a:lstStyle/>
        <a:p>
          <a:endParaRPr lang="en-GB"/>
        </a:p>
      </dgm:t>
    </dgm:pt>
    <dgm:pt modelId="{3044D043-AC9C-E341-81B0-0B67677E247F}">
      <dgm:prSet/>
      <dgm:spPr/>
      <dgm:t>
        <a:bodyPr/>
        <a:lstStyle/>
        <a:p>
          <a:endParaRPr lang="en-GB" dirty="0"/>
        </a:p>
      </dgm:t>
    </dgm:pt>
    <dgm:pt modelId="{1DFEBD1F-90C6-3E44-AC04-72F38758AC08}" type="parTrans" cxnId="{FEB97B0F-1DED-9C40-BE4A-283547A1B68B}">
      <dgm:prSet/>
      <dgm:spPr/>
      <dgm:t>
        <a:bodyPr/>
        <a:lstStyle/>
        <a:p>
          <a:endParaRPr lang="en-GB"/>
        </a:p>
      </dgm:t>
    </dgm:pt>
    <dgm:pt modelId="{96E9DF4B-E8DB-7E4B-B51E-CBAB5CD5F587}" type="sibTrans" cxnId="{FEB97B0F-1DED-9C40-BE4A-283547A1B68B}">
      <dgm:prSet/>
      <dgm:spPr/>
      <dgm:t>
        <a:bodyPr/>
        <a:lstStyle/>
        <a:p>
          <a:endParaRPr lang="en-GB"/>
        </a:p>
      </dgm:t>
    </dgm:pt>
    <dgm:pt modelId="{A17B492C-A842-4C45-BDC8-DC353CCF3FE4}">
      <dgm:prSet/>
      <dgm:spPr/>
      <dgm:t>
        <a:bodyPr/>
        <a:lstStyle/>
        <a:p>
          <a:endParaRPr lang="en-GB" dirty="0"/>
        </a:p>
      </dgm:t>
    </dgm:pt>
    <dgm:pt modelId="{07938870-CDAE-E044-A859-262C1E26FBD6}" type="parTrans" cxnId="{BDC930A2-9601-DA43-814D-40CC0B633D36}">
      <dgm:prSet/>
      <dgm:spPr/>
      <dgm:t>
        <a:bodyPr/>
        <a:lstStyle/>
        <a:p>
          <a:endParaRPr lang="en-GB"/>
        </a:p>
      </dgm:t>
    </dgm:pt>
    <dgm:pt modelId="{AA739D9F-1CCB-354D-82CC-159CEB3CDA38}" type="sibTrans" cxnId="{BDC930A2-9601-DA43-814D-40CC0B633D36}">
      <dgm:prSet/>
      <dgm:spPr/>
      <dgm:t>
        <a:bodyPr/>
        <a:lstStyle/>
        <a:p>
          <a:endParaRPr lang="en-GB"/>
        </a:p>
      </dgm:t>
    </dgm:pt>
    <dgm:pt modelId="{C3041ED4-B0A4-F940-BDEA-FEC2BFF3221D}">
      <dgm:prSet/>
      <dgm:spPr/>
      <dgm:t>
        <a:bodyPr/>
        <a:lstStyle/>
        <a:p>
          <a:endParaRPr lang="en-GB" dirty="0"/>
        </a:p>
      </dgm:t>
    </dgm:pt>
    <dgm:pt modelId="{B61082DF-E125-C54E-AABD-10AB31453A80}" type="parTrans" cxnId="{D019F003-0FC8-5740-AA07-45C82510CE26}">
      <dgm:prSet/>
      <dgm:spPr/>
      <dgm:t>
        <a:bodyPr/>
        <a:lstStyle/>
        <a:p>
          <a:endParaRPr lang="en-GB"/>
        </a:p>
      </dgm:t>
    </dgm:pt>
    <dgm:pt modelId="{31D2AFBA-A6D0-DA47-B638-0C5D58483A90}" type="sibTrans" cxnId="{D019F003-0FC8-5740-AA07-45C82510CE26}">
      <dgm:prSet/>
      <dgm:spPr/>
      <dgm:t>
        <a:bodyPr/>
        <a:lstStyle/>
        <a:p>
          <a:endParaRPr lang="en-GB"/>
        </a:p>
      </dgm:t>
    </dgm:pt>
    <dgm:pt modelId="{E202BF7B-0A06-1C4D-8E19-92F08FA4361F}" type="pres">
      <dgm:prSet presAssocID="{C9C4DFC5-9312-564A-B68A-9406AFEB32E1}" presName="linearFlow" presStyleCnt="0">
        <dgm:presLayoutVars>
          <dgm:dir/>
          <dgm:animLvl val="lvl"/>
          <dgm:resizeHandles val="exact"/>
        </dgm:presLayoutVars>
      </dgm:prSet>
      <dgm:spPr/>
    </dgm:pt>
    <dgm:pt modelId="{3626AEDA-2A73-8845-93FB-45F0077BFBD1}" type="pres">
      <dgm:prSet presAssocID="{9D407124-8162-3C48-8EA3-772BCF60C23E}" presName="composite" presStyleCnt="0"/>
      <dgm:spPr/>
    </dgm:pt>
    <dgm:pt modelId="{648BC737-B6FB-4A40-A5F4-99979A792CD2}" type="pres">
      <dgm:prSet presAssocID="{9D407124-8162-3C48-8EA3-772BCF60C23E}" presName="parentText" presStyleLbl="alignNode1" presStyleIdx="0" presStyleCnt="4">
        <dgm:presLayoutVars>
          <dgm:chMax val="1"/>
          <dgm:bulletEnabled val="1"/>
        </dgm:presLayoutVars>
      </dgm:prSet>
      <dgm:spPr/>
    </dgm:pt>
    <dgm:pt modelId="{EA22B570-8D24-A746-A495-6BBD3DC000D5}" type="pres">
      <dgm:prSet presAssocID="{9D407124-8162-3C48-8EA3-772BCF60C23E}" presName="descendantText" presStyleLbl="alignAcc1" presStyleIdx="0" presStyleCnt="4">
        <dgm:presLayoutVars>
          <dgm:bulletEnabled val="1"/>
        </dgm:presLayoutVars>
      </dgm:prSet>
      <dgm:spPr/>
    </dgm:pt>
    <dgm:pt modelId="{EAEEC51A-286B-934E-A4EA-F9261D41E57D}" type="pres">
      <dgm:prSet presAssocID="{80986D54-3D5B-8A4D-AD18-878AE791EACC}" presName="sp" presStyleCnt="0"/>
      <dgm:spPr/>
    </dgm:pt>
    <dgm:pt modelId="{EBE4F8C5-72EF-3047-AF3B-CE811C224A04}" type="pres">
      <dgm:prSet presAssocID="{3044D043-AC9C-E341-81B0-0B67677E247F}" presName="composite" presStyleCnt="0"/>
      <dgm:spPr/>
    </dgm:pt>
    <dgm:pt modelId="{D8DBFEAA-2EFC-5B40-AC69-1F95C70C251A}" type="pres">
      <dgm:prSet presAssocID="{3044D043-AC9C-E341-81B0-0B67677E247F}" presName="parentText" presStyleLbl="alignNode1" presStyleIdx="1" presStyleCnt="4">
        <dgm:presLayoutVars>
          <dgm:chMax val="1"/>
          <dgm:bulletEnabled val="1"/>
        </dgm:presLayoutVars>
      </dgm:prSet>
      <dgm:spPr/>
    </dgm:pt>
    <dgm:pt modelId="{7C2E1C57-E33A-6446-B91A-DF151B3B60CD}" type="pres">
      <dgm:prSet presAssocID="{3044D043-AC9C-E341-81B0-0B67677E247F}" presName="descendantText" presStyleLbl="alignAcc1" presStyleIdx="1" presStyleCnt="4">
        <dgm:presLayoutVars>
          <dgm:bulletEnabled val="1"/>
        </dgm:presLayoutVars>
      </dgm:prSet>
      <dgm:spPr/>
    </dgm:pt>
    <dgm:pt modelId="{D1149615-F75F-7944-B935-4D1E98267467}" type="pres">
      <dgm:prSet presAssocID="{96E9DF4B-E8DB-7E4B-B51E-CBAB5CD5F587}" presName="sp" presStyleCnt="0"/>
      <dgm:spPr/>
    </dgm:pt>
    <dgm:pt modelId="{AA42FF84-AACB-3B4E-92F0-E9621C2E2990}" type="pres">
      <dgm:prSet presAssocID="{A17B492C-A842-4C45-BDC8-DC353CCF3FE4}" presName="composite" presStyleCnt="0"/>
      <dgm:spPr/>
    </dgm:pt>
    <dgm:pt modelId="{6127CBD8-729C-4C45-A896-4F3FA5290C8B}" type="pres">
      <dgm:prSet presAssocID="{A17B492C-A842-4C45-BDC8-DC353CCF3FE4}" presName="parentText" presStyleLbl="alignNode1" presStyleIdx="2" presStyleCnt="4" custScaleX="100492">
        <dgm:presLayoutVars>
          <dgm:chMax val="1"/>
          <dgm:bulletEnabled val="1"/>
        </dgm:presLayoutVars>
      </dgm:prSet>
      <dgm:spPr/>
    </dgm:pt>
    <dgm:pt modelId="{13DEBD58-9E87-F749-A09A-8DBA598EDCAF}" type="pres">
      <dgm:prSet presAssocID="{A17B492C-A842-4C45-BDC8-DC353CCF3FE4}" presName="descendantText" presStyleLbl="alignAcc1" presStyleIdx="2" presStyleCnt="4" custLinFactNeighborX="1765" custLinFactNeighborY="-713">
        <dgm:presLayoutVars>
          <dgm:bulletEnabled val="1"/>
        </dgm:presLayoutVars>
      </dgm:prSet>
      <dgm:spPr/>
    </dgm:pt>
    <dgm:pt modelId="{A7BAF8E5-FCDC-9247-B747-D7C40489A8D4}" type="pres">
      <dgm:prSet presAssocID="{AA739D9F-1CCB-354D-82CC-159CEB3CDA38}" presName="sp" presStyleCnt="0"/>
      <dgm:spPr/>
    </dgm:pt>
    <dgm:pt modelId="{9D900F28-F9C5-CF4B-B41A-4FF7753F5B6A}" type="pres">
      <dgm:prSet presAssocID="{C3041ED4-B0A4-F940-BDEA-FEC2BFF3221D}" presName="composite" presStyleCnt="0"/>
      <dgm:spPr/>
    </dgm:pt>
    <dgm:pt modelId="{B97403B8-23E6-9444-A7D5-30596C89D9DF}" type="pres">
      <dgm:prSet presAssocID="{C3041ED4-B0A4-F940-BDEA-FEC2BFF3221D}" presName="parentText" presStyleLbl="alignNode1" presStyleIdx="3" presStyleCnt="4">
        <dgm:presLayoutVars>
          <dgm:chMax val="1"/>
          <dgm:bulletEnabled val="1"/>
        </dgm:presLayoutVars>
      </dgm:prSet>
      <dgm:spPr/>
    </dgm:pt>
    <dgm:pt modelId="{C075803A-4DBE-4743-A833-98282E2A3C61}" type="pres">
      <dgm:prSet presAssocID="{C3041ED4-B0A4-F940-BDEA-FEC2BFF3221D}" presName="descendantText" presStyleLbl="alignAcc1" presStyleIdx="3" presStyleCnt="4">
        <dgm:presLayoutVars>
          <dgm:bulletEnabled val="1"/>
        </dgm:presLayoutVars>
      </dgm:prSet>
      <dgm:spPr/>
    </dgm:pt>
  </dgm:ptLst>
  <dgm:cxnLst>
    <dgm:cxn modelId="{D019F003-0FC8-5740-AA07-45C82510CE26}" srcId="{C9C4DFC5-9312-564A-B68A-9406AFEB32E1}" destId="{C3041ED4-B0A4-F940-BDEA-FEC2BFF3221D}" srcOrd="3" destOrd="0" parTransId="{B61082DF-E125-C54E-AABD-10AB31453A80}" sibTransId="{31D2AFBA-A6D0-DA47-B638-0C5D58483A90}"/>
    <dgm:cxn modelId="{3A174407-40B8-1F47-BC4F-1D25D325B528}" type="presOf" srcId="{9D407124-8162-3C48-8EA3-772BCF60C23E}" destId="{648BC737-B6FB-4A40-A5F4-99979A792CD2}" srcOrd="0" destOrd="0" presId="urn:microsoft.com/office/officeart/2005/8/layout/chevron2"/>
    <dgm:cxn modelId="{FEB97B0F-1DED-9C40-BE4A-283547A1B68B}" srcId="{C9C4DFC5-9312-564A-B68A-9406AFEB32E1}" destId="{3044D043-AC9C-E341-81B0-0B67677E247F}" srcOrd="1" destOrd="0" parTransId="{1DFEBD1F-90C6-3E44-AC04-72F38758AC08}" sibTransId="{96E9DF4B-E8DB-7E4B-B51E-CBAB5CD5F587}"/>
    <dgm:cxn modelId="{8783DF73-977D-F94B-B8BB-46CB9953494E}" type="presOf" srcId="{C9C4DFC5-9312-564A-B68A-9406AFEB32E1}" destId="{E202BF7B-0A06-1C4D-8E19-92F08FA4361F}" srcOrd="0" destOrd="0" presId="urn:microsoft.com/office/officeart/2005/8/layout/chevron2"/>
    <dgm:cxn modelId="{BDC930A2-9601-DA43-814D-40CC0B633D36}" srcId="{C9C4DFC5-9312-564A-B68A-9406AFEB32E1}" destId="{A17B492C-A842-4C45-BDC8-DC353CCF3FE4}" srcOrd="2" destOrd="0" parTransId="{07938870-CDAE-E044-A859-262C1E26FBD6}" sibTransId="{AA739D9F-1CCB-354D-82CC-159CEB3CDA38}"/>
    <dgm:cxn modelId="{CF7D9EC9-8588-4D4E-8303-D5D50A02E9ED}" srcId="{C9C4DFC5-9312-564A-B68A-9406AFEB32E1}" destId="{9D407124-8162-3C48-8EA3-772BCF60C23E}" srcOrd="0" destOrd="0" parTransId="{D639395F-8DA2-B546-8F6F-4FF99CE4E119}" sibTransId="{80986D54-3D5B-8A4D-AD18-878AE791EACC}"/>
    <dgm:cxn modelId="{5E1FB3E2-4F7F-DC47-92E1-31FD5D94A1C3}" type="presOf" srcId="{3044D043-AC9C-E341-81B0-0B67677E247F}" destId="{D8DBFEAA-2EFC-5B40-AC69-1F95C70C251A}" srcOrd="0" destOrd="0" presId="urn:microsoft.com/office/officeart/2005/8/layout/chevron2"/>
    <dgm:cxn modelId="{2FB232E7-FCDD-DE4F-9898-CEA3523E00C5}" type="presOf" srcId="{A17B492C-A842-4C45-BDC8-DC353CCF3FE4}" destId="{6127CBD8-729C-4C45-A896-4F3FA5290C8B}" srcOrd="0" destOrd="0" presId="urn:microsoft.com/office/officeart/2005/8/layout/chevron2"/>
    <dgm:cxn modelId="{C58120ED-BD1C-B243-B826-6AB8ED14DB10}" type="presOf" srcId="{C3041ED4-B0A4-F940-BDEA-FEC2BFF3221D}" destId="{B97403B8-23E6-9444-A7D5-30596C89D9DF}" srcOrd="0" destOrd="0" presId="urn:microsoft.com/office/officeart/2005/8/layout/chevron2"/>
    <dgm:cxn modelId="{F7BD99F4-D154-F84F-B478-0AE09EAD12B2}" type="presParOf" srcId="{E202BF7B-0A06-1C4D-8E19-92F08FA4361F}" destId="{3626AEDA-2A73-8845-93FB-45F0077BFBD1}" srcOrd="0" destOrd="0" presId="urn:microsoft.com/office/officeart/2005/8/layout/chevron2"/>
    <dgm:cxn modelId="{AE54EB42-A911-4741-9BCE-003AEADA42E7}" type="presParOf" srcId="{3626AEDA-2A73-8845-93FB-45F0077BFBD1}" destId="{648BC737-B6FB-4A40-A5F4-99979A792CD2}" srcOrd="0" destOrd="0" presId="urn:microsoft.com/office/officeart/2005/8/layout/chevron2"/>
    <dgm:cxn modelId="{6EDF0E19-00AE-0144-88F8-A074B8448C14}" type="presParOf" srcId="{3626AEDA-2A73-8845-93FB-45F0077BFBD1}" destId="{EA22B570-8D24-A746-A495-6BBD3DC000D5}" srcOrd="1" destOrd="0" presId="urn:microsoft.com/office/officeart/2005/8/layout/chevron2"/>
    <dgm:cxn modelId="{9A1B8830-2CE4-C944-905F-BF0C513C760C}" type="presParOf" srcId="{E202BF7B-0A06-1C4D-8E19-92F08FA4361F}" destId="{EAEEC51A-286B-934E-A4EA-F9261D41E57D}" srcOrd="1" destOrd="0" presId="urn:microsoft.com/office/officeart/2005/8/layout/chevron2"/>
    <dgm:cxn modelId="{74E734FB-7258-9C4C-8EEF-1AE097E9301C}" type="presParOf" srcId="{E202BF7B-0A06-1C4D-8E19-92F08FA4361F}" destId="{EBE4F8C5-72EF-3047-AF3B-CE811C224A04}" srcOrd="2" destOrd="0" presId="urn:microsoft.com/office/officeart/2005/8/layout/chevron2"/>
    <dgm:cxn modelId="{63CF2D46-C894-2A4A-9AE6-831D314548A8}" type="presParOf" srcId="{EBE4F8C5-72EF-3047-AF3B-CE811C224A04}" destId="{D8DBFEAA-2EFC-5B40-AC69-1F95C70C251A}" srcOrd="0" destOrd="0" presId="urn:microsoft.com/office/officeart/2005/8/layout/chevron2"/>
    <dgm:cxn modelId="{409AE6C6-2915-F646-AB17-6D1E97E8F858}" type="presParOf" srcId="{EBE4F8C5-72EF-3047-AF3B-CE811C224A04}" destId="{7C2E1C57-E33A-6446-B91A-DF151B3B60CD}" srcOrd="1" destOrd="0" presId="urn:microsoft.com/office/officeart/2005/8/layout/chevron2"/>
    <dgm:cxn modelId="{0C857341-8938-DE46-8F03-95779303B082}" type="presParOf" srcId="{E202BF7B-0A06-1C4D-8E19-92F08FA4361F}" destId="{D1149615-F75F-7944-B935-4D1E98267467}" srcOrd="3" destOrd="0" presId="urn:microsoft.com/office/officeart/2005/8/layout/chevron2"/>
    <dgm:cxn modelId="{DA99C88D-2590-1843-8BC1-4FF6C17201B9}" type="presParOf" srcId="{E202BF7B-0A06-1C4D-8E19-92F08FA4361F}" destId="{AA42FF84-AACB-3B4E-92F0-E9621C2E2990}" srcOrd="4" destOrd="0" presId="urn:microsoft.com/office/officeart/2005/8/layout/chevron2"/>
    <dgm:cxn modelId="{DE753529-18AD-7B44-997B-D3AD7883B158}" type="presParOf" srcId="{AA42FF84-AACB-3B4E-92F0-E9621C2E2990}" destId="{6127CBD8-729C-4C45-A896-4F3FA5290C8B}" srcOrd="0" destOrd="0" presId="urn:microsoft.com/office/officeart/2005/8/layout/chevron2"/>
    <dgm:cxn modelId="{B77D73B6-1022-5147-9FD8-344172C11604}" type="presParOf" srcId="{AA42FF84-AACB-3B4E-92F0-E9621C2E2990}" destId="{13DEBD58-9E87-F749-A09A-8DBA598EDCAF}" srcOrd="1" destOrd="0" presId="urn:microsoft.com/office/officeart/2005/8/layout/chevron2"/>
    <dgm:cxn modelId="{D95261A2-E9CD-ED4C-A22C-A0832E3691AC}" type="presParOf" srcId="{E202BF7B-0A06-1C4D-8E19-92F08FA4361F}" destId="{A7BAF8E5-FCDC-9247-B747-D7C40489A8D4}" srcOrd="5" destOrd="0" presId="urn:microsoft.com/office/officeart/2005/8/layout/chevron2"/>
    <dgm:cxn modelId="{A09C94EF-2D49-F549-A9B0-0086CD47908F}" type="presParOf" srcId="{E202BF7B-0A06-1C4D-8E19-92F08FA4361F}" destId="{9D900F28-F9C5-CF4B-B41A-4FF7753F5B6A}" srcOrd="6" destOrd="0" presId="urn:microsoft.com/office/officeart/2005/8/layout/chevron2"/>
    <dgm:cxn modelId="{153AC196-94B8-904B-9030-419914243763}" type="presParOf" srcId="{9D900F28-F9C5-CF4B-B41A-4FF7753F5B6A}" destId="{B97403B8-23E6-9444-A7D5-30596C89D9DF}" srcOrd="0" destOrd="0" presId="urn:microsoft.com/office/officeart/2005/8/layout/chevron2"/>
    <dgm:cxn modelId="{467F933D-11B4-B747-BFC7-88845BCC9D34}" type="presParOf" srcId="{9D900F28-F9C5-CF4B-B41A-4FF7753F5B6A}" destId="{C075803A-4DBE-4743-A833-98282E2A3C61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0D13313-14A0-8541-BC22-45DA62765936}" type="doc">
      <dgm:prSet loTypeId="urn:microsoft.com/office/officeart/2005/8/layout/chevron2" loCatId="matrix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GB"/>
        </a:p>
      </dgm:t>
    </dgm:pt>
    <dgm:pt modelId="{7C03AA26-CE71-5549-BB50-88BE86997330}">
      <dgm:prSet custT="1"/>
      <dgm:spPr/>
      <dgm:t>
        <a:bodyPr/>
        <a:lstStyle/>
        <a:p>
          <a:endParaRPr lang="en-GB" sz="1600" b="1" dirty="0">
            <a:latin typeface="Baloo Da 2" panose="03080502040302020200" pitchFamily="66" charset="77"/>
            <a:cs typeface="Baloo Da 2" panose="03080502040302020200" pitchFamily="66" charset="77"/>
          </a:endParaRPr>
        </a:p>
      </dgm:t>
    </dgm:pt>
    <dgm:pt modelId="{BA9735F9-149A-BE45-9DCE-104B9145FC8C}" type="parTrans" cxnId="{3600BABE-30E0-A84E-B264-BD50BFA416A2}">
      <dgm:prSet/>
      <dgm:spPr/>
      <dgm:t>
        <a:bodyPr/>
        <a:lstStyle/>
        <a:p>
          <a:endParaRPr lang="en-GB"/>
        </a:p>
      </dgm:t>
    </dgm:pt>
    <dgm:pt modelId="{5BE46E21-052D-E14E-BC1B-69BE15548E39}" type="sibTrans" cxnId="{3600BABE-30E0-A84E-B264-BD50BFA416A2}">
      <dgm:prSet/>
      <dgm:spPr/>
      <dgm:t>
        <a:bodyPr/>
        <a:lstStyle/>
        <a:p>
          <a:endParaRPr lang="en-GB"/>
        </a:p>
      </dgm:t>
    </dgm:pt>
    <dgm:pt modelId="{691927F0-1135-FD4E-B7ED-9884CE56D71C}">
      <dgm:prSet custT="1"/>
      <dgm:spPr/>
      <dgm:t>
        <a:bodyPr/>
        <a:lstStyle/>
        <a:p>
          <a:endParaRPr lang="en-GB" sz="1600" dirty="0"/>
        </a:p>
      </dgm:t>
    </dgm:pt>
    <dgm:pt modelId="{C3CF03F8-8F03-0E49-81B1-347C6371E6BC}" type="parTrans" cxnId="{FD84A344-F748-2B46-BB5A-987762544AB5}">
      <dgm:prSet/>
      <dgm:spPr/>
      <dgm:t>
        <a:bodyPr/>
        <a:lstStyle/>
        <a:p>
          <a:endParaRPr lang="en-GB"/>
        </a:p>
      </dgm:t>
    </dgm:pt>
    <dgm:pt modelId="{C4CB5C8B-66C5-EF4E-BEC9-770151A156B5}" type="sibTrans" cxnId="{FD84A344-F748-2B46-BB5A-987762544AB5}">
      <dgm:prSet/>
      <dgm:spPr/>
      <dgm:t>
        <a:bodyPr/>
        <a:lstStyle/>
        <a:p>
          <a:endParaRPr lang="en-GB"/>
        </a:p>
      </dgm:t>
    </dgm:pt>
    <dgm:pt modelId="{C94A9D6E-0A65-F744-A0B2-5DFEB2E84A8A}">
      <dgm:prSet custT="1"/>
      <dgm:spPr/>
      <dgm:t>
        <a:bodyPr/>
        <a:lstStyle/>
        <a:p>
          <a:endParaRPr lang="en-GB" sz="1600" dirty="0"/>
        </a:p>
      </dgm:t>
    </dgm:pt>
    <dgm:pt modelId="{4744E647-DDF9-644F-842B-61BE960C505C}" type="parTrans" cxnId="{D87DAF2B-0DEF-9C49-9210-0027D2722A98}">
      <dgm:prSet/>
      <dgm:spPr/>
      <dgm:t>
        <a:bodyPr/>
        <a:lstStyle/>
        <a:p>
          <a:endParaRPr lang="en-GB"/>
        </a:p>
      </dgm:t>
    </dgm:pt>
    <dgm:pt modelId="{4418602A-1BEA-A947-8C6A-749B0CF18653}" type="sibTrans" cxnId="{D87DAF2B-0DEF-9C49-9210-0027D2722A98}">
      <dgm:prSet/>
      <dgm:spPr/>
      <dgm:t>
        <a:bodyPr/>
        <a:lstStyle/>
        <a:p>
          <a:endParaRPr lang="en-GB"/>
        </a:p>
      </dgm:t>
    </dgm:pt>
    <dgm:pt modelId="{005F0CA6-455F-5845-BBB2-198EAA7498EF}" type="pres">
      <dgm:prSet presAssocID="{70D13313-14A0-8541-BC22-45DA62765936}" presName="linearFlow" presStyleCnt="0">
        <dgm:presLayoutVars>
          <dgm:dir/>
          <dgm:animLvl val="lvl"/>
          <dgm:resizeHandles val="exact"/>
        </dgm:presLayoutVars>
      </dgm:prSet>
      <dgm:spPr/>
    </dgm:pt>
    <dgm:pt modelId="{3081F09B-4BD6-B644-9274-CC28EA6FB4A9}" type="pres">
      <dgm:prSet presAssocID="{7C03AA26-CE71-5549-BB50-88BE86997330}" presName="composite" presStyleCnt="0"/>
      <dgm:spPr/>
    </dgm:pt>
    <dgm:pt modelId="{925C51EB-4FA0-174F-8342-04E40193F16E}" type="pres">
      <dgm:prSet presAssocID="{7C03AA26-CE71-5549-BB50-88BE86997330}" presName="parentText" presStyleLbl="alignNode1" presStyleIdx="0" presStyleCnt="3">
        <dgm:presLayoutVars>
          <dgm:chMax val="1"/>
          <dgm:bulletEnabled val="1"/>
        </dgm:presLayoutVars>
      </dgm:prSet>
      <dgm:spPr/>
    </dgm:pt>
    <dgm:pt modelId="{7254C1C4-FDAF-CC4C-A1F0-D035E0D0FB26}" type="pres">
      <dgm:prSet presAssocID="{7C03AA26-CE71-5549-BB50-88BE86997330}" presName="descendantText" presStyleLbl="alignAcc1" presStyleIdx="0" presStyleCnt="3">
        <dgm:presLayoutVars>
          <dgm:bulletEnabled val="1"/>
        </dgm:presLayoutVars>
      </dgm:prSet>
      <dgm:spPr/>
    </dgm:pt>
    <dgm:pt modelId="{5F911BFC-764A-FD46-93BA-021B697CCBD3}" type="pres">
      <dgm:prSet presAssocID="{5BE46E21-052D-E14E-BC1B-69BE15548E39}" presName="sp" presStyleCnt="0"/>
      <dgm:spPr/>
    </dgm:pt>
    <dgm:pt modelId="{B117ADE9-E0F5-054B-B721-409E0908A91C}" type="pres">
      <dgm:prSet presAssocID="{691927F0-1135-FD4E-B7ED-9884CE56D71C}" presName="composite" presStyleCnt="0"/>
      <dgm:spPr/>
    </dgm:pt>
    <dgm:pt modelId="{14CCAAEA-C613-9341-85A6-D437E7CE53B2}" type="pres">
      <dgm:prSet presAssocID="{691927F0-1135-FD4E-B7ED-9884CE56D71C}" presName="parentText" presStyleLbl="alignNode1" presStyleIdx="1" presStyleCnt="3">
        <dgm:presLayoutVars>
          <dgm:chMax val="1"/>
          <dgm:bulletEnabled val="1"/>
        </dgm:presLayoutVars>
      </dgm:prSet>
      <dgm:spPr/>
    </dgm:pt>
    <dgm:pt modelId="{EE919358-7367-1948-B8B5-0BCE5565556A}" type="pres">
      <dgm:prSet presAssocID="{691927F0-1135-FD4E-B7ED-9884CE56D71C}" presName="descendantText" presStyleLbl="alignAcc1" presStyleIdx="1" presStyleCnt="3">
        <dgm:presLayoutVars>
          <dgm:bulletEnabled val="1"/>
        </dgm:presLayoutVars>
      </dgm:prSet>
      <dgm:spPr/>
    </dgm:pt>
    <dgm:pt modelId="{650438DD-F0BA-7C48-AA55-E82A6DCAA747}" type="pres">
      <dgm:prSet presAssocID="{C4CB5C8B-66C5-EF4E-BEC9-770151A156B5}" presName="sp" presStyleCnt="0"/>
      <dgm:spPr/>
    </dgm:pt>
    <dgm:pt modelId="{BF33CFF8-6A65-D84F-935D-CBF3476B758C}" type="pres">
      <dgm:prSet presAssocID="{C94A9D6E-0A65-F744-A0B2-5DFEB2E84A8A}" presName="composite" presStyleCnt="0"/>
      <dgm:spPr/>
    </dgm:pt>
    <dgm:pt modelId="{E4A327B6-FA08-C647-9310-03C82286304F}" type="pres">
      <dgm:prSet presAssocID="{C94A9D6E-0A65-F744-A0B2-5DFEB2E84A8A}" presName="parentText" presStyleLbl="alignNode1" presStyleIdx="2" presStyleCnt="3">
        <dgm:presLayoutVars>
          <dgm:chMax val="1"/>
          <dgm:bulletEnabled val="1"/>
        </dgm:presLayoutVars>
      </dgm:prSet>
      <dgm:spPr/>
    </dgm:pt>
    <dgm:pt modelId="{B0EE9A88-FF98-C248-B6A2-DFBF6B882446}" type="pres">
      <dgm:prSet presAssocID="{C94A9D6E-0A65-F744-A0B2-5DFEB2E84A8A}" presName="descendantText" presStyleLbl="alignAcc1" presStyleIdx="2" presStyleCnt="3">
        <dgm:presLayoutVars>
          <dgm:bulletEnabled val="1"/>
        </dgm:presLayoutVars>
      </dgm:prSet>
      <dgm:spPr/>
    </dgm:pt>
  </dgm:ptLst>
  <dgm:cxnLst>
    <dgm:cxn modelId="{D87DAF2B-0DEF-9C49-9210-0027D2722A98}" srcId="{70D13313-14A0-8541-BC22-45DA62765936}" destId="{C94A9D6E-0A65-F744-A0B2-5DFEB2E84A8A}" srcOrd="2" destOrd="0" parTransId="{4744E647-DDF9-644F-842B-61BE960C505C}" sibTransId="{4418602A-1BEA-A947-8C6A-749B0CF18653}"/>
    <dgm:cxn modelId="{DAD8BC40-5F33-0C44-9EA5-907B9FC70967}" type="presOf" srcId="{7C03AA26-CE71-5549-BB50-88BE86997330}" destId="{925C51EB-4FA0-174F-8342-04E40193F16E}" srcOrd="0" destOrd="0" presId="urn:microsoft.com/office/officeart/2005/8/layout/chevron2"/>
    <dgm:cxn modelId="{FD84A344-F748-2B46-BB5A-987762544AB5}" srcId="{70D13313-14A0-8541-BC22-45DA62765936}" destId="{691927F0-1135-FD4E-B7ED-9884CE56D71C}" srcOrd="1" destOrd="0" parTransId="{C3CF03F8-8F03-0E49-81B1-347C6371E6BC}" sibTransId="{C4CB5C8B-66C5-EF4E-BEC9-770151A156B5}"/>
    <dgm:cxn modelId="{F237447F-637C-FB41-AF27-B968042AD9DA}" type="presOf" srcId="{C94A9D6E-0A65-F744-A0B2-5DFEB2E84A8A}" destId="{E4A327B6-FA08-C647-9310-03C82286304F}" srcOrd="0" destOrd="0" presId="urn:microsoft.com/office/officeart/2005/8/layout/chevron2"/>
    <dgm:cxn modelId="{3600BABE-30E0-A84E-B264-BD50BFA416A2}" srcId="{70D13313-14A0-8541-BC22-45DA62765936}" destId="{7C03AA26-CE71-5549-BB50-88BE86997330}" srcOrd="0" destOrd="0" parTransId="{BA9735F9-149A-BE45-9DCE-104B9145FC8C}" sibTransId="{5BE46E21-052D-E14E-BC1B-69BE15548E39}"/>
    <dgm:cxn modelId="{F67412C4-8A0C-4941-9C0D-50350D94AD40}" type="presOf" srcId="{691927F0-1135-FD4E-B7ED-9884CE56D71C}" destId="{14CCAAEA-C613-9341-85A6-D437E7CE53B2}" srcOrd="0" destOrd="0" presId="urn:microsoft.com/office/officeart/2005/8/layout/chevron2"/>
    <dgm:cxn modelId="{307213DB-4473-8140-94F5-053CD90C2F33}" type="presOf" srcId="{70D13313-14A0-8541-BC22-45DA62765936}" destId="{005F0CA6-455F-5845-BBB2-198EAA7498EF}" srcOrd="0" destOrd="0" presId="urn:microsoft.com/office/officeart/2005/8/layout/chevron2"/>
    <dgm:cxn modelId="{DF27DC2D-DE74-3146-84F1-F30BBF81B387}" type="presParOf" srcId="{005F0CA6-455F-5845-BBB2-198EAA7498EF}" destId="{3081F09B-4BD6-B644-9274-CC28EA6FB4A9}" srcOrd="0" destOrd="0" presId="urn:microsoft.com/office/officeart/2005/8/layout/chevron2"/>
    <dgm:cxn modelId="{AF83AC8D-5338-FF4F-A039-AD3F2B87703B}" type="presParOf" srcId="{3081F09B-4BD6-B644-9274-CC28EA6FB4A9}" destId="{925C51EB-4FA0-174F-8342-04E40193F16E}" srcOrd="0" destOrd="0" presId="urn:microsoft.com/office/officeart/2005/8/layout/chevron2"/>
    <dgm:cxn modelId="{C0F0A679-6137-9146-A7C3-B905EA857639}" type="presParOf" srcId="{3081F09B-4BD6-B644-9274-CC28EA6FB4A9}" destId="{7254C1C4-FDAF-CC4C-A1F0-D035E0D0FB26}" srcOrd="1" destOrd="0" presId="urn:microsoft.com/office/officeart/2005/8/layout/chevron2"/>
    <dgm:cxn modelId="{C3B1192B-F9C4-A04B-91BB-9BCD35ACBEA9}" type="presParOf" srcId="{005F0CA6-455F-5845-BBB2-198EAA7498EF}" destId="{5F911BFC-764A-FD46-93BA-021B697CCBD3}" srcOrd="1" destOrd="0" presId="urn:microsoft.com/office/officeart/2005/8/layout/chevron2"/>
    <dgm:cxn modelId="{0477BB3C-E737-8942-860B-D67F436F4283}" type="presParOf" srcId="{005F0CA6-455F-5845-BBB2-198EAA7498EF}" destId="{B117ADE9-E0F5-054B-B721-409E0908A91C}" srcOrd="2" destOrd="0" presId="urn:microsoft.com/office/officeart/2005/8/layout/chevron2"/>
    <dgm:cxn modelId="{CD985836-B1ED-1F48-AAD1-DA729BE1F788}" type="presParOf" srcId="{B117ADE9-E0F5-054B-B721-409E0908A91C}" destId="{14CCAAEA-C613-9341-85A6-D437E7CE53B2}" srcOrd="0" destOrd="0" presId="urn:microsoft.com/office/officeart/2005/8/layout/chevron2"/>
    <dgm:cxn modelId="{2971E9A2-4A29-A749-9955-EFACDB6CE46C}" type="presParOf" srcId="{B117ADE9-E0F5-054B-B721-409E0908A91C}" destId="{EE919358-7367-1948-B8B5-0BCE5565556A}" srcOrd="1" destOrd="0" presId="urn:microsoft.com/office/officeart/2005/8/layout/chevron2"/>
    <dgm:cxn modelId="{2EBD154D-7EA7-7A42-B5DA-9EB9EF9B5490}" type="presParOf" srcId="{005F0CA6-455F-5845-BBB2-198EAA7498EF}" destId="{650438DD-F0BA-7C48-AA55-E82A6DCAA747}" srcOrd="3" destOrd="0" presId="urn:microsoft.com/office/officeart/2005/8/layout/chevron2"/>
    <dgm:cxn modelId="{BC3BCDC9-2DAE-1542-8D1F-2F2607AE325F}" type="presParOf" srcId="{005F0CA6-455F-5845-BBB2-198EAA7498EF}" destId="{BF33CFF8-6A65-D84F-935D-CBF3476B758C}" srcOrd="4" destOrd="0" presId="urn:microsoft.com/office/officeart/2005/8/layout/chevron2"/>
    <dgm:cxn modelId="{6D5296A8-4E1F-DA4A-842D-3721666A50A2}" type="presParOf" srcId="{BF33CFF8-6A65-D84F-935D-CBF3476B758C}" destId="{E4A327B6-FA08-C647-9310-03C82286304F}" srcOrd="0" destOrd="0" presId="urn:microsoft.com/office/officeart/2005/8/layout/chevron2"/>
    <dgm:cxn modelId="{CD0F7D0C-5C46-024B-A796-AFD469595E51}" type="presParOf" srcId="{BF33CFF8-6A65-D84F-935D-CBF3476B758C}" destId="{B0EE9A88-FF98-C248-B6A2-DFBF6B882446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872DDA9-4B6F-5E44-84CF-3855ABC44899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5A796BED-1297-9945-A785-26C01657A30A}">
      <dgm:prSet custT="1"/>
      <dgm:spPr/>
      <dgm:t>
        <a:bodyPr/>
        <a:lstStyle/>
        <a:p>
          <a:r>
            <a:rPr lang="en-US" sz="3600" dirty="0">
              <a:latin typeface="Abadi" panose="020B0604020104020204" pitchFamily="34" charset="0"/>
            </a:rPr>
            <a:t>(3) Gratitude</a:t>
          </a:r>
          <a:endParaRPr lang="en-GB" sz="3600" dirty="0">
            <a:latin typeface="Abadi" panose="020B0604020104020204" pitchFamily="34" charset="0"/>
          </a:endParaRPr>
        </a:p>
      </dgm:t>
    </dgm:pt>
    <dgm:pt modelId="{B2BF5285-800C-8040-AE97-6408AFFF37EA}" type="parTrans" cxnId="{356BD94A-54CC-E945-B70C-1B6530E00FD2}">
      <dgm:prSet/>
      <dgm:spPr/>
      <dgm:t>
        <a:bodyPr/>
        <a:lstStyle/>
        <a:p>
          <a:endParaRPr lang="en-GB"/>
        </a:p>
      </dgm:t>
    </dgm:pt>
    <dgm:pt modelId="{17A4A71E-A29F-024A-BD8E-00FD36A8ED7D}" type="sibTrans" cxnId="{356BD94A-54CC-E945-B70C-1B6530E00FD2}">
      <dgm:prSet/>
      <dgm:spPr/>
      <dgm:t>
        <a:bodyPr/>
        <a:lstStyle/>
        <a:p>
          <a:endParaRPr lang="en-GB"/>
        </a:p>
      </dgm:t>
    </dgm:pt>
    <dgm:pt modelId="{4424CE9D-FF4E-0646-BEA2-DE523478A6B9}">
      <dgm:prSet custT="1"/>
      <dgm:spPr/>
      <dgm:t>
        <a:bodyPr/>
        <a:lstStyle/>
        <a:p>
          <a:r>
            <a:rPr lang="en-US" sz="2400" dirty="0">
              <a:latin typeface="Abadi" panose="020B0604020104020204" pitchFamily="34" charset="0"/>
            </a:rPr>
            <a:t>(3a) </a:t>
          </a:r>
          <a:r>
            <a:rPr lang="en-US" sz="2800" dirty="0">
              <a:latin typeface="Abadi" panose="020B0604020104020204" pitchFamily="34" charset="0"/>
            </a:rPr>
            <a:t>External Validation</a:t>
          </a:r>
        </a:p>
        <a:p>
          <a:r>
            <a:rPr lang="en-GB" sz="2000" b="1" i="1" dirty="0"/>
            <a:t>‘</a:t>
          </a:r>
          <a:r>
            <a:rPr lang="en-GB" sz="2000" b="0" i="1" dirty="0"/>
            <a:t>how much they missed </a:t>
          </a:r>
          <a:r>
            <a:rPr lang="en-GB" sz="2000" i="1" dirty="0"/>
            <a:t>what we bring when we weren't able to go and so I think it's made our work even more wanted.’</a:t>
          </a:r>
          <a:r>
            <a:rPr lang="en-GB" sz="2000" b="1" dirty="0"/>
            <a:t> </a:t>
          </a:r>
        </a:p>
        <a:p>
          <a:r>
            <a:rPr lang="en-GB" sz="2000" b="1" dirty="0">
              <a:latin typeface="Abadi" panose="020B0604020104020204" pitchFamily="34" charset="0"/>
            </a:rPr>
            <a:t>					Participant A</a:t>
          </a:r>
          <a:endParaRPr lang="en-GB" sz="2000" dirty="0">
            <a:latin typeface="Abadi" panose="020B0604020104020204" pitchFamily="34" charset="0"/>
          </a:endParaRPr>
        </a:p>
      </dgm:t>
    </dgm:pt>
    <dgm:pt modelId="{73A80F53-77F9-8F48-87D4-A7830F1FD30E}" type="parTrans" cxnId="{87C58A91-EF81-1C45-B08F-5C6D2B80FA0C}">
      <dgm:prSet/>
      <dgm:spPr/>
      <dgm:t>
        <a:bodyPr/>
        <a:lstStyle/>
        <a:p>
          <a:endParaRPr lang="en-GB"/>
        </a:p>
      </dgm:t>
    </dgm:pt>
    <dgm:pt modelId="{509D11E8-BE67-3F47-864D-44A02E7B3BC8}" type="sibTrans" cxnId="{87C58A91-EF81-1C45-B08F-5C6D2B80FA0C}">
      <dgm:prSet/>
      <dgm:spPr/>
      <dgm:t>
        <a:bodyPr/>
        <a:lstStyle/>
        <a:p>
          <a:endParaRPr lang="en-GB"/>
        </a:p>
      </dgm:t>
    </dgm:pt>
    <dgm:pt modelId="{ECABB3BF-7C2C-C241-B02E-0CA5A538E4BD}">
      <dgm:prSet custT="1"/>
      <dgm:spPr/>
      <dgm:t>
        <a:bodyPr/>
        <a:lstStyle/>
        <a:p>
          <a:r>
            <a:rPr lang="en-US" sz="2800" dirty="0">
              <a:latin typeface="Abadi" panose="020B0604020104020204" pitchFamily="34" charset="0"/>
            </a:rPr>
            <a:t>(3b) Personal gratitude from job role</a:t>
          </a:r>
        </a:p>
        <a:p>
          <a:r>
            <a:rPr lang="en-GB" sz="2000" i="1" dirty="0"/>
            <a:t>‘So, I think that the fact that it was removed from me so suddenly and for such a long period of time has made me appreciate it more.’</a:t>
          </a:r>
        </a:p>
        <a:p>
          <a:r>
            <a:rPr lang="en-GB" sz="2000" i="1" dirty="0">
              <a:latin typeface="Abadi" panose="020B0604020104020204" pitchFamily="34" charset="0"/>
            </a:rPr>
            <a:t>				     </a:t>
          </a:r>
          <a:r>
            <a:rPr lang="en-GB" sz="2000" i="0" dirty="0">
              <a:latin typeface="Abadi" panose="020B0604020104020204" pitchFamily="34" charset="0"/>
            </a:rPr>
            <a:t>Participant D</a:t>
          </a:r>
          <a:endParaRPr lang="en-GB" sz="2000" dirty="0">
            <a:latin typeface="Abadi" panose="020B0604020104020204" pitchFamily="34" charset="0"/>
          </a:endParaRPr>
        </a:p>
      </dgm:t>
    </dgm:pt>
    <dgm:pt modelId="{86CB5606-914F-004D-8952-3E1FF1C2300F}" type="parTrans" cxnId="{F6F5A451-B8D0-B746-A820-79E16599739E}">
      <dgm:prSet/>
      <dgm:spPr/>
      <dgm:t>
        <a:bodyPr/>
        <a:lstStyle/>
        <a:p>
          <a:endParaRPr lang="en-GB"/>
        </a:p>
      </dgm:t>
    </dgm:pt>
    <dgm:pt modelId="{96AE8C52-806D-4E4C-B519-17D092C3ABBB}" type="sibTrans" cxnId="{F6F5A451-B8D0-B746-A820-79E16599739E}">
      <dgm:prSet/>
      <dgm:spPr/>
      <dgm:t>
        <a:bodyPr/>
        <a:lstStyle/>
        <a:p>
          <a:endParaRPr lang="en-GB"/>
        </a:p>
      </dgm:t>
    </dgm:pt>
    <dgm:pt modelId="{67871DED-EB3E-C848-B42D-7BE4F59858F3}" type="pres">
      <dgm:prSet presAssocID="{3872DDA9-4B6F-5E44-84CF-3855ABC44899}" presName="linear" presStyleCnt="0">
        <dgm:presLayoutVars>
          <dgm:animLvl val="lvl"/>
          <dgm:resizeHandles val="exact"/>
        </dgm:presLayoutVars>
      </dgm:prSet>
      <dgm:spPr/>
    </dgm:pt>
    <dgm:pt modelId="{5FAD1FB3-76CC-7A49-B05F-1B27BF625E66}" type="pres">
      <dgm:prSet presAssocID="{5A796BED-1297-9945-A785-26C01657A30A}" presName="parentText" presStyleLbl="node1" presStyleIdx="0" presStyleCnt="3" custLinFactY="-11689" custLinFactNeighborX="224" custLinFactNeighborY="-100000">
        <dgm:presLayoutVars>
          <dgm:chMax val="0"/>
          <dgm:bulletEnabled val="1"/>
        </dgm:presLayoutVars>
      </dgm:prSet>
      <dgm:spPr/>
    </dgm:pt>
    <dgm:pt modelId="{43FD6CDF-758C-2C4E-9564-BC673CF29708}" type="pres">
      <dgm:prSet presAssocID="{17A4A71E-A29F-024A-BD8E-00FD36A8ED7D}" presName="spacer" presStyleCnt="0"/>
      <dgm:spPr/>
    </dgm:pt>
    <dgm:pt modelId="{ED5253CE-AF7F-924F-BFE6-82B1E1E59E8D}" type="pres">
      <dgm:prSet presAssocID="{4424CE9D-FF4E-0646-BEA2-DE523478A6B9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857599BE-4267-7848-91BD-BE83B23749B5}" type="pres">
      <dgm:prSet presAssocID="{509D11E8-BE67-3F47-864D-44A02E7B3BC8}" presName="spacer" presStyleCnt="0"/>
      <dgm:spPr/>
    </dgm:pt>
    <dgm:pt modelId="{831ACEA1-A956-A24C-8C04-553422C0F1ED}" type="pres">
      <dgm:prSet presAssocID="{ECABB3BF-7C2C-C241-B02E-0CA5A538E4BD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356BD94A-54CC-E945-B70C-1B6530E00FD2}" srcId="{3872DDA9-4B6F-5E44-84CF-3855ABC44899}" destId="{5A796BED-1297-9945-A785-26C01657A30A}" srcOrd="0" destOrd="0" parTransId="{B2BF5285-800C-8040-AE97-6408AFFF37EA}" sibTransId="{17A4A71E-A29F-024A-BD8E-00FD36A8ED7D}"/>
    <dgm:cxn modelId="{F6F5A451-B8D0-B746-A820-79E16599739E}" srcId="{3872DDA9-4B6F-5E44-84CF-3855ABC44899}" destId="{ECABB3BF-7C2C-C241-B02E-0CA5A538E4BD}" srcOrd="2" destOrd="0" parTransId="{86CB5606-914F-004D-8952-3E1FF1C2300F}" sibTransId="{96AE8C52-806D-4E4C-B519-17D092C3ABBB}"/>
    <dgm:cxn modelId="{F3C6F062-5BA3-6149-9DB6-D0BACA313070}" type="presOf" srcId="{ECABB3BF-7C2C-C241-B02E-0CA5A538E4BD}" destId="{831ACEA1-A956-A24C-8C04-553422C0F1ED}" srcOrd="0" destOrd="0" presId="urn:microsoft.com/office/officeart/2005/8/layout/vList2"/>
    <dgm:cxn modelId="{1FBD096F-752C-084B-A2EE-92CEDDA96D77}" type="presOf" srcId="{4424CE9D-FF4E-0646-BEA2-DE523478A6B9}" destId="{ED5253CE-AF7F-924F-BFE6-82B1E1E59E8D}" srcOrd="0" destOrd="0" presId="urn:microsoft.com/office/officeart/2005/8/layout/vList2"/>
    <dgm:cxn modelId="{87C58A91-EF81-1C45-B08F-5C6D2B80FA0C}" srcId="{3872DDA9-4B6F-5E44-84CF-3855ABC44899}" destId="{4424CE9D-FF4E-0646-BEA2-DE523478A6B9}" srcOrd="1" destOrd="0" parTransId="{73A80F53-77F9-8F48-87D4-A7830F1FD30E}" sibTransId="{509D11E8-BE67-3F47-864D-44A02E7B3BC8}"/>
    <dgm:cxn modelId="{1A02D69E-2490-B247-9645-1029CB057F91}" type="presOf" srcId="{3872DDA9-4B6F-5E44-84CF-3855ABC44899}" destId="{67871DED-EB3E-C848-B42D-7BE4F59858F3}" srcOrd="0" destOrd="0" presId="urn:microsoft.com/office/officeart/2005/8/layout/vList2"/>
    <dgm:cxn modelId="{440E3DA4-64C9-5442-8A8F-CD10A28B3872}" type="presOf" srcId="{5A796BED-1297-9945-A785-26C01657A30A}" destId="{5FAD1FB3-76CC-7A49-B05F-1B27BF625E66}" srcOrd="0" destOrd="0" presId="urn:microsoft.com/office/officeart/2005/8/layout/vList2"/>
    <dgm:cxn modelId="{BBCB4562-BB12-4346-A0AE-45EF6A6085C1}" type="presParOf" srcId="{67871DED-EB3E-C848-B42D-7BE4F59858F3}" destId="{5FAD1FB3-76CC-7A49-B05F-1B27BF625E66}" srcOrd="0" destOrd="0" presId="urn:microsoft.com/office/officeart/2005/8/layout/vList2"/>
    <dgm:cxn modelId="{17B14F89-D24F-C34A-BF41-FC7CC9DB7201}" type="presParOf" srcId="{67871DED-EB3E-C848-B42D-7BE4F59858F3}" destId="{43FD6CDF-758C-2C4E-9564-BC673CF29708}" srcOrd="1" destOrd="0" presId="urn:microsoft.com/office/officeart/2005/8/layout/vList2"/>
    <dgm:cxn modelId="{4491BD6C-997D-574C-AD30-371BE9D2D4A9}" type="presParOf" srcId="{67871DED-EB3E-C848-B42D-7BE4F59858F3}" destId="{ED5253CE-AF7F-924F-BFE6-82B1E1E59E8D}" srcOrd="2" destOrd="0" presId="urn:microsoft.com/office/officeart/2005/8/layout/vList2"/>
    <dgm:cxn modelId="{700F82BD-B93B-E741-B974-A918D6386A42}" type="presParOf" srcId="{67871DED-EB3E-C848-B42D-7BE4F59858F3}" destId="{857599BE-4267-7848-91BD-BE83B23749B5}" srcOrd="3" destOrd="0" presId="urn:microsoft.com/office/officeart/2005/8/layout/vList2"/>
    <dgm:cxn modelId="{351B3ABC-F2D8-1A4A-922E-54C94798B288}" type="presParOf" srcId="{67871DED-EB3E-C848-B42D-7BE4F59858F3}" destId="{831ACEA1-A956-A24C-8C04-553422C0F1ED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3665766-D2DC-A04E-AB2C-C13A22550944}" type="doc">
      <dgm:prSet loTypeId="urn:microsoft.com/office/officeart/2018/2/layout/IconLabelList" loCatId="icon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6B3789A3-6730-0346-A5C4-73100410A9A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800" dirty="0"/>
            <a:t>(4)Unforeseen outcomes of the Pandemic</a:t>
          </a:r>
          <a:endParaRPr lang="en-GB" sz="2800" dirty="0"/>
        </a:p>
      </dgm:t>
    </dgm:pt>
    <dgm:pt modelId="{F3982A42-2DBF-A440-B1CF-9DCA3E86ACED}" type="parTrans" cxnId="{4EEFA4D6-D72B-9A41-90B8-2B70DFE216B9}">
      <dgm:prSet/>
      <dgm:spPr/>
      <dgm:t>
        <a:bodyPr/>
        <a:lstStyle/>
        <a:p>
          <a:endParaRPr lang="en-GB"/>
        </a:p>
      </dgm:t>
    </dgm:pt>
    <dgm:pt modelId="{8FDD0915-D34D-BB44-93E4-A6485884978B}" type="sibTrans" cxnId="{4EEFA4D6-D72B-9A41-90B8-2B70DFE216B9}">
      <dgm:prSet/>
      <dgm:spPr/>
      <dgm:t>
        <a:bodyPr/>
        <a:lstStyle/>
        <a:p>
          <a:endParaRPr lang="en-GB"/>
        </a:p>
      </dgm:t>
    </dgm:pt>
    <dgm:pt modelId="{92225744-94BF-D345-9444-42F9C859534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(4a) Accelerated pace of work evolution</a:t>
          </a:r>
          <a:endParaRPr lang="en-GB" dirty="0"/>
        </a:p>
      </dgm:t>
    </dgm:pt>
    <dgm:pt modelId="{CDCB6579-0128-BA4F-B911-69E1A790B16E}" type="parTrans" cxnId="{366551CA-164A-4545-B032-0EA34B2CF4FB}">
      <dgm:prSet/>
      <dgm:spPr/>
      <dgm:t>
        <a:bodyPr/>
        <a:lstStyle/>
        <a:p>
          <a:endParaRPr lang="en-GB"/>
        </a:p>
      </dgm:t>
    </dgm:pt>
    <dgm:pt modelId="{419E73FD-1023-0B4C-9331-1F2999666059}" type="sibTrans" cxnId="{366551CA-164A-4545-B032-0EA34B2CF4FB}">
      <dgm:prSet/>
      <dgm:spPr/>
      <dgm:t>
        <a:bodyPr/>
        <a:lstStyle/>
        <a:p>
          <a:endParaRPr lang="en-GB"/>
        </a:p>
      </dgm:t>
    </dgm:pt>
    <dgm:pt modelId="{62598AFD-8164-064A-B502-C062E603379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(4b) Creative nourishment of arts practice</a:t>
          </a:r>
          <a:endParaRPr lang="en-GB" dirty="0"/>
        </a:p>
      </dgm:t>
    </dgm:pt>
    <dgm:pt modelId="{F7E0C17B-162D-2540-902D-67A922C80308}" type="parTrans" cxnId="{A8196B39-F4DB-D64D-A302-BB5554C4DF82}">
      <dgm:prSet/>
      <dgm:spPr/>
      <dgm:t>
        <a:bodyPr/>
        <a:lstStyle/>
        <a:p>
          <a:endParaRPr lang="en-GB"/>
        </a:p>
      </dgm:t>
    </dgm:pt>
    <dgm:pt modelId="{E497A7BA-73D7-0545-86F5-A108DFE27958}" type="sibTrans" cxnId="{A8196B39-F4DB-D64D-A302-BB5554C4DF82}">
      <dgm:prSet/>
      <dgm:spPr/>
      <dgm:t>
        <a:bodyPr/>
        <a:lstStyle/>
        <a:p>
          <a:endParaRPr lang="en-GB"/>
        </a:p>
      </dgm:t>
    </dgm:pt>
    <dgm:pt modelId="{A07204DC-A15E-6E4D-8935-0C61CF8CEA3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(4c) Financial security</a:t>
          </a:r>
        </a:p>
        <a:p>
          <a:pPr>
            <a:lnSpc>
              <a:spcPct val="100000"/>
            </a:lnSpc>
          </a:pPr>
          <a:r>
            <a:rPr lang="en-US" dirty="0"/>
            <a:t> </a:t>
          </a:r>
          <a:endParaRPr lang="en-GB" dirty="0"/>
        </a:p>
      </dgm:t>
    </dgm:pt>
    <dgm:pt modelId="{DD6850B1-BC5C-BD43-B058-6FD22DEC6F5D}" type="parTrans" cxnId="{C4C8A3B8-4291-C042-9AAD-40CD2E66B578}">
      <dgm:prSet/>
      <dgm:spPr/>
      <dgm:t>
        <a:bodyPr/>
        <a:lstStyle/>
        <a:p>
          <a:endParaRPr lang="en-GB"/>
        </a:p>
      </dgm:t>
    </dgm:pt>
    <dgm:pt modelId="{9D0B4CD6-7FE3-9442-BF96-DF6F1C05A3DC}" type="sibTrans" cxnId="{C4C8A3B8-4291-C042-9AAD-40CD2E66B578}">
      <dgm:prSet/>
      <dgm:spPr/>
      <dgm:t>
        <a:bodyPr/>
        <a:lstStyle/>
        <a:p>
          <a:endParaRPr lang="en-GB"/>
        </a:p>
      </dgm:t>
    </dgm:pt>
    <dgm:pt modelId="{C848D1C3-B44D-4777-A6CC-49541D4B6BEA}" type="pres">
      <dgm:prSet presAssocID="{C3665766-D2DC-A04E-AB2C-C13A22550944}" presName="root" presStyleCnt="0">
        <dgm:presLayoutVars>
          <dgm:dir/>
          <dgm:resizeHandles val="exact"/>
        </dgm:presLayoutVars>
      </dgm:prSet>
      <dgm:spPr/>
    </dgm:pt>
    <dgm:pt modelId="{39810667-932A-41F3-AED9-47C0C676D1A5}" type="pres">
      <dgm:prSet presAssocID="{6B3789A3-6730-0346-A5C4-73100410A9A7}" presName="compNode" presStyleCnt="0"/>
      <dgm:spPr/>
    </dgm:pt>
    <dgm:pt modelId="{0218F511-470F-4D15-84C8-8B5637C51E55}" type="pres">
      <dgm:prSet presAssocID="{6B3789A3-6730-0346-A5C4-73100410A9A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Needle"/>
        </a:ext>
      </dgm:extLst>
    </dgm:pt>
    <dgm:pt modelId="{74E54838-4D3C-44CE-8BF3-A829752F6C90}" type="pres">
      <dgm:prSet presAssocID="{6B3789A3-6730-0346-A5C4-73100410A9A7}" presName="spaceRect" presStyleCnt="0"/>
      <dgm:spPr/>
    </dgm:pt>
    <dgm:pt modelId="{8A3807E6-1267-45AA-928E-B65364AA9E46}" type="pres">
      <dgm:prSet presAssocID="{6B3789A3-6730-0346-A5C4-73100410A9A7}" presName="textRect" presStyleLbl="revTx" presStyleIdx="0" presStyleCnt="4" custScaleX="110590">
        <dgm:presLayoutVars>
          <dgm:chMax val="1"/>
          <dgm:chPref val="1"/>
        </dgm:presLayoutVars>
      </dgm:prSet>
      <dgm:spPr/>
    </dgm:pt>
    <dgm:pt modelId="{63208E48-00E6-47BF-9545-4312EA9C9C75}" type="pres">
      <dgm:prSet presAssocID="{8FDD0915-D34D-BB44-93E4-A6485884978B}" presName="sibTrans" presStyleCnt="0"/>
      <dgm:spPr/>
    </dgm:pt>
    <dgm:pt modelId="{E6FD4AA7-9406-4960-BB5B-6674951C6431}" type="pres">
      <dgm:prSet presAssocID="{92225744-94BF-D345-9444-42F9C8595348}" presName="compNode" presStyleCnt="0"/>
      <dgm:spPr/>
    </dgm:pt>
    <dgm:pt modelId="{793757C7-00B4-4FD6-ABE2-C85249CCA9B9}" type="pres">
      <dgm:prSet presAssocID="{92225744-94BF-D345-9444-42F9C859534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rawl"/>
        </a:ext>
      </dgm:extLst>
    </dgm:pt>
    <dgm:pt modelId="{CBB06EC4-5A1A-42F8-A17F-267C52CB5FF5}" type="pres">
      <dgm:prSet presAssocID="{92225744-94BF-D345-9444-42F9C8595348}" presName="spaceRect" presStyleCnt="0"/>
      <dgm:spPr/>
    </dgm:pt>
    <dgm:pt modelId="{BB76B683-E80F-4549-9E65-E9DFCE248988}" type="pres">
      <dgm:prSet presAssocID="{92225744-94BF-D345-9444-42F9C8595348}" presName="textRect" presStyleLbl="revTx" presStyleIdx="1" presStyleCnt="4" custScaleX="117923">
        <dgm:presLayoutVars>
          <dgm:chMax val="1"/>
          <dgm:chPref val="1"/>
        </dgm:presLayoutVars>
      </dgm:prSet>
      <dgm:spPr/>
    </dgm:pt>
    <dgm:pt modelId="{0EC6FD4D-7D4F-4FB7-859F-CCCBBDCB74A4}" type="pres">
      <dgm:prSet presAssocID="{419E73FD-1023-0B4C-9331-1F2999666059}" presName="sibTrans" presStyleCnt="0"/>
      <dgm:spPr/>
    </dgm:pt>
    <dgm:pt modelId="{2DB8A7F3-A62D-4258-8856-E73511619C66}" type="pres">
      <dgm:prSet presAssocID="{62598AFD-8164-064A-B502-C062E6033796}" presName="compNode" presStyleCnt="0"/>
      <dgm:spPr/>
    </dgm:pt>
    <dgm:pt modelId="{83B79CA3-EBC9-47CB-B75A-8F8C94C11BA5}" type="pres">
      <dgm:prSet presAssocID="{62598AFD-8164-064A-B502-C062E603379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rama"/>
        </a:ext>
      </dgm:extLst>
    </dgm:pt>
    <dgm:pt modelId="{288D371B-7A7C-41D5-87B4-FB36EB14C252}" type="pres">
      <dgm:prSet presAssocID="{62598AFD-8164-064A-B502-C062E6033796}" presName="spaceRect" presStyleCnt="0"/>
      <dgm:spPr/>
    </dgm:pt>
    <dgm:pt modelId="{798D5324-B8CC-4D11-B83C-35F60C117F30}" type="pres">
      <dgm:prSet presAssocID="{62598AFD-8164-064A-B502-C062E6033796}" presName="textRect" presStyleLbl="revTx" presStyleIdx="2" presStyleCnt="4">
        <dgm:presLayoutVars>
          <dgm:chMax val="1"/>
          <dgm:chPref val="1"/>
        </dgm:presLayoutVars>
      </dgm:prSet>
      <dgm:spPr/>
    </dgm:pt>
    <dgm:pt modelId="{94B37C03-F42A-4C71-8F95-38AAD5EAC35D}" type="pres">
      <dgm:prSet presAssocID="{E497A7BA-73D7-0545-86F5-A108DFE27958}" presName="sibTrans" presStyleCnt="0"/>
      <dgm:spPr/>
    </dgm:pt>
    <dgm:pt modelId="{05B9B002-8255-4B2B-A129-D235C31EC0E2}" type="pres">
      <dgm:prSet presAssocID="{A07204DC-A15E-6E4D-8935-0C61CF8CEA3F}" presName="compNode" presStyleCnt="0"/>
      <dgm:spPr/>
    </dgm:pt>
    <dgm:pt modelId="{979DD1F9-4D56-43B4-8A62-B1BBC651889E}" type="pres">
      <dgm:prSet presAssocID="{A07204DC-A15E-6E4D-8935-0C61CF8CEA3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7B550899-5FE6-4725-AEEA-80F50E60FFC9}" type="pres">
      <dgm:prSet presAssocID="{A07204DC-A15E-6E4D-8935-0C61CF8CEA3F}" presName="spaceRect" presStyleCnt="0"/>
      <dgm:spPr/>
    </dgm:pt>
    <dgm:pt modelId="{BD93BBC1-7F60-4422-A23D-B869BE29877F}" type="pres">
      <dgm:prSet presAssocID="{A07204DC-A15E-6E4D-8935-0C61CF8CEA3F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5F863826-3E57-0B40-ABBE-F014C8F770BC}" type="presOf" srcId="{92225744-94BF-D345-9444-42F9C8595348}" destId="{BB76B683-E80F-4549-9E65-E9DFCE248988}" srcOrd="0" destOrd="0" presId="urn:microsoft.com/office/officeart/2018/2/layout/IconLabelList"/>
    <dgm:cxn modelId="{A8196B39-F4DB-D64D-A302-BB5554C4DF82}" srcId="{C3665766-D2DC-A04E-AB2C-C13A22550944}" destId="{62598AFD-8164-064A-B502-C062E6033796}" srcOrd="2" destOrd="0" parTransId="{F7E0C17B-162D-2540-902D-67A922C80308}" sibTransId="{E497A7BA-73D7-0545-86F5-A108DFE27958}"/>
    <dgm:cxn modelId="{6524DB3F-916C-CA4C-A1F9-F391B47E778F}" type="presOf" srcId="{6B3789A3-6730-0346-A5C4-73100410A9A7}" destId="{8A3807E6-1267-45AA-928E-B65364AA9E46}" srcOrd="0" destOrd="0" presId="urn:microsoft.com/office/officeart/2018/2/layout/IconLabelList"/>
    <dgm:cxn modelId="{017A5A70-37F9-2142-B5D6-86F2920D9F3D}" type="presOf" srcId="{62598AFD-8164-064A-B502-C062E6033796}" destId="{798D5324-B8CC-4D11-B83C-35F60C117F30}" srcOrd="0" destOrd="0" presId="urn:microsoft.com/office/officeart/2018/2/layout/IconLabelList"/>
    <dgm:cxn modelId="{310F3872-C12F-A840-AB41-3D8F67FFE4E0}" type="presOf" srcId="{C3665766-D2DC-A04E-AB2C-C13A22550944}" destId="{C848D1C3-B44D-4777-A6CC-49541D4B6BEA}" srcOrd="0" destOrd="0" presId="urn:microsoft.com/office/officeart/2018/2/layout/IconLabelList"/>
    <dgm:cxn modelId="{30653CB3-788A-4B41-88E2-0ABFDCA69931}" type="presOf" srcId="{A07204DC-A15E-6E4D-8935-0C61CF8CEA3F}" destId="{BD93BBC1-7F60-4422-A23D-B869BE29877F}" srcOrd="0" destOrd="0" presId="urn:microsoft.com/office/officeart/2018/2/layout/IconLabelList"/>
    <dgm:cxn modelId="{C4C8A3B8-4291-C042-9AAD-40CD2E66B578}" srcId="{C3665766-D2DC-A04E-AB2C-C13A22550944}" destId="{A07204DC-A15E-6E4D-8935-0C61CF8CEA3F}" srcOrd="3" destOrd="0" parTransId="{DD6850B1-BC5C-BD43-B058-6FD22DEC6F5D}" sibTransId="{9D0B4CD6-7FE3-9442-BF96-DF6F1C05A3DC}"/>
    <dgm:cxn modelId="{366551CA-164A-4545-B032-0EA34B2CF4FB}" srcId="{C3665766-D2DC-A04E-AB2C-C13A22550944}" destId="{92225744-94BF-D345-9444-42F9C8595348}" srcOrd="1" destOrd="0" parTransId="{CDCB6579-0128-BA4F-B911-69E1A790B16E}" sibTransId="{419E73FD-1023-0B4C-9331-1F2999666059}"/>
    <dgm:cxn modelId="{4EEFA4D6-D72B-9A41-90B8-2B70DFE216B9}" srcId="{C3665766-D2DC-A04E-AB2C-C13A22550944}" destId="{6B3789A3-6730-0346-A5C4-73100410A9A7}" srcOrd="0" destOrd="0" parTransId="{F3982A42-2DBF-A440-B1CF-9DCA3E86ACED}" sibTransId="{8FDD0915-D34D-BB44-93E4-A6485884978B}"/>
    <dgm:cxn modelId="{3262B0E5-3119-CB44-9F0D-8D0D890C1D5A}" type="presParOf" srcId="{C848D1C3-B44D-4777-A6CC-49541D4B6BEA}" destId="{39810667-932A-41F3-AED9-47C0C676D1A5}" srcOrd="0" destOrd="0" presId="urn:microsoft.com/office/officeart/2018/2/layout/IconLabelList"/>
    <dgm:cxn modelId="{915E6855-FB11-0F47-88A5-3C53C11C2A5E}" type="presParOf" srcId="{39810667-932A-41F3-AED9-47C0C676D1A5}" destId="{0218F511-470F-4D15-84C8-8B5637C51E55}" srcOrd="0" destOrd="0" presId="urn:microsoft.com/office/officeart/2018/2/layout/IconLabelList"/>
    <dgm:cxn modelId="{C9124D85-31E8-2040-9BE4-F0C5986B1E12}" type="presParOf" srcId="{39810667-932A-41F3-AED9-47C0C676D1A5}" destId="{74E54838-4D3C-44CE-8BF3-A829752F6C90}" srcOrd="1" destOrd="0" presId="urn:microsoft.com/office/officeart/2018/2/layout/IconLabelList"/>
    <dgm:cxn modelId="{AE1033AD-0AFA-9D40-8DDD-926CA9755A29}" type="presParOf" srcId="{39810667-932A-41F3-AED9-47C0C676D1A5}" destId="{8A3807E6-1267-45AA-928E-B65364AA9E46}" srcOrd="2" destOrd="0" presId="urn:microsoft.com/office/officeart/2018/2/layout/IconLabelList"/>
    <dgm:cxn modelId="{BAC9F080-9342-4F4C-B171-D0312C9D8BFD}" type="presParOf" srcId="{C848D1C3-B44D-4777-A6CC-49541D4B6BEA}" destId="{63208E48-00E6-47BF-9545-4312EA9C9C75}" srcOrd="1" destOrd="0" presId="urn:microsoft.com/office/officeart/2018/2/layout/IconLabelList"/>
    <dgm:cxn modelId="{9A6BFCF1-AD2D-D443-BC7A-3D7E2AA1B913}" type="presParOf" srcId="{C848D1C3-B44D-4777-A6CC-49541D4B6BEA}" destId="{E6FD4AA7-9406-4960-BB5B-6674951C6431}" srcOrd="2" destOrd="0" presId="urn:microsoft.com/office/officeart/2018/2/layout/IconLabelList"/>
    <dgm:cxn modelId="{872C0A90-C3D2-BD48-B7C0-96D4B717FEDD}" type="presParOf" srcId="{E6FD4AA7-9406-4960-BB5B-6674951C6431}" destId="{793757C7-00B4-4FD6-ABE2-C85249CCA9B9}" srcOrd="0" destOrd="0" presId="urn:microsoft.com/office/officeart/2018/2/layout/IconLabelList"/>
    <dgm:cxn modelId="{B435A8EA-76B9-1F42-8D4E-5FB9C4B76B7A}" type="presParOf" srcId="{E6FD4AA7-9406-4960-BB5B-6674951C6431}" destId="{CBB06EC4-5A1A-42F8-A17F-267C52CB5FF5}" srcOrd="1" destOrd="0" presId="urn:microsoft.com/office/officeart/2018/2/layout/IconLabelList"/>
    <dgm:cxn modelId="{CA1E7855-2EA2-3E49-B701-21A4484E9886}" type="presParOf" srcId="{E6FD4AA7-9406-4960-BB5B-6674951C6431}" destId="{BB76B683-E80F-4549-9E65-E9DFCE248988}" srcOrd="2" destOrd="0" presId="urn:microsoft.com/office/officeart/2018/2/layout/IconLabelList"/>
    <dgm:cxn modelId="{8699F0AE-BCA6-FE46-8837-AB44302CCEE6}" type="presParOf" srcId="{C848D1C3-B44D-4777-A6CC-49541D4B6BEA}" destId="{0EC6FD4D-7D4F-4FB7-859F-CCCBBDCB74A4}" srcOrd="3" destOrd="0" presId="urn:microsoft.com/office/officeart/2018/2/layout/IconLabelList"/>
    <dgm:cxn modelId="{30F93D70-D716-FB41-A5B6-C4A81A7CD5FC}" type="presParOf" srcId="{C848D1C3-B44D-4777-A6CC-49541D4B6BEA}" destId="{2DB8A7F3-A62D-4258-8856-E73511619C66}" srcOrd="4" destOrd="0" presId="urn:microsoft.com/office/officeart/2018/2/layout/IconLabelList"/>
    <dgm:cxn modelId="{BEA76649-BAD9-B041-B211-201038AD9B47}" type="presParOf" srcId="{2DB8A7F3-A62D-4258-8856-E73511619C66}" destId="{83B79CA3-EBC9-47CB-B75A-8F8C94C11BA5}" srcOrd="0" destOrd="0" presId="urn:microsoft.com/office/officeart/2018/2/layout/IconLabelList"/>
    <dgm:cxn modelId="{8A4F6D74-8103-5D4D-AAE0-49C71D58AA1E}" type="presParOf" srcId="{2DB8A7F3-A62D-4258-8856-E73511619C66}" destId="{288D371B-7A7C-41D5-87B4-FB36EB14C252}" srcOrd="1" destOrd="0" presId="urn:microsoft.com/office/officeart/2018/2/layout/IconLabelList"/>
    <dgm:cxn modelId="{51F1D488-C845-6A42-8601-EA18251801A7}" type="presParOf" srcId="{2DB8A7F3-A62D-4258-8856-E73511619C66}" destId="{798D5324-B8CC-4D11-B83C-35F60C117F30}" srcOrd="2" destOrd="0" presId="urn:microsoft.com/office/officeart/2018/2/layout/IconLabelList"/>
    <dgm:cxn modelId="{9BA98552-CD25-3940-AF1F-8BEB33043691}" type="presParOf" srcId="{C848D1C3-B44D-4777-A6CC-49541D4B6BEA}" destId="{94B37C03-F42A-4C71-8F95-38AAD5EAC35D}" srcOrd="5" destOrd="0" presId="urn:microsoft.com/office/officeart/2018/2/layout/IconLabelList"/>
    <dgm:cxn modelId="{9E3FD112-996F-6F46-803A-5015CB1E8A40}" type="presParOf" srcId="{C848D1C3-B44D-4777-A6CC-49541D4B6BEA}" destId="{05B9B002-8255-4B2B-A129-D235C31EC0E2}" srcOrd="6" destOrd="0" presId="urn:microsoft.com/office/officeart/2018/2/layout/IconLabelList"/>
    <dgm:cxn modelId="{E61141D8-21C6-FE43-B45A-F1560300226F}" type="presParOf" srcId="{05B9B002-8255-4B2B-A129-D235C31EC0E2}" destId="{979DD1F9-4D56-43B4-8A62-B1BBC651889E}" srcOrd="0" destOrd="0" presId="urn:microsoft.com/office/officeart/2018/2/layout/IconLabelList"/>
    <dgm:cxn modelId="{30ACCA4A-6592-804B-BB0A-FC8E0814D5EA}" type="presParOf" srcId="{05B9B002-8255-4B2B-A129-D235C31EC0E2}" destId="{7B550899-5FE6-4725-AEEA-80F50E60FFC9}" srcOrd="1" destOrd="0" presId="urn:microsoft.com/office/officeart/2018/2/layout/IconLabelList"/>
    <dgm:cxn modelId="{167EB23A-D269-384B-9F60-35A0C0C46B1B}" type="presParOf" srcId="{05B9B002-8255-4B2B-A129-D235C31EC0E2}" destId="{BD93BBC1-7F60-4422-A23D-B869BE29877F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E6B1E9E-C683-4BD0-BA30-42A9C7D2DC45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E2E190B-0E7A-48E0-BEA3-8952A72F271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solidFill>
                <a:schemeClr val="bg1"/>
              </a:solidFill>
            </a:rPr>
            <a:t>More research post pandemic contributes to the musician community benefiting from knowledge on how to navigate radical life shifts.</a:t>
          </a:r>
        </a:p>
      </dgm:t>
    </dgm:pt>
    <dgm:pt modelId="{933C7D8D-DB5E-4CF1-BA2F-C85F5DBBD3B7}" type="parTrans" cxnId="{0B5F935D-F568-41D0-B2C0-BBDE77E93C2A}">
      <dgm:prSet/>
      <dgm:spPr/>
      <dgm:t>
        <a:bodyPr/>
        <a:lstStyle/>
        <a:p>
          <a:endParaRPr lang="en-US"/>
        </a:p>
      </dgm:t>
    </dgm:pt>
    <dgm:pt modelId="{46AF2E41-990F-4610-A732-DB96752F7BB2}" type="sibTrans" cxnId="{0B5F935D-F568-41D0-B2C0-BBDE77E93C2A}">
      <dgm:prSet/>
      <dgm:spPr/>
      <dgm:t>
        <a:bodyPr/>
        <a:lstStyle/>
        <a:p>
          <a:endParaRPr lang="en-US"/>
        </a:p>
      </dgm:t>
    </dgm:pt>
    <dgm:pt modelId="{4F10F49C-7592-4827-B11A-9E44DFC0787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solidFill>
                <a:schemeClr val="bg1"/>
              </a:solidFill>
            </a:rPr>
            <a:t>Explore making digital platforms a more satisfactory experience for the musician. </a:t>
          </a:r>
          <a:r>
            <a:rPr lang="en-US" dirty="0" err="1">
              <a:solidFill>
                <a:schemeClr val="bg1"/>
              </a:solidFill>
            </a:rPr>
            <a:t>i.e</a:t>
          </a:r>
          <a:r>
            <a:rPr lang="en-US" dirty="0">
              <a:solidFill>
                <a:schemeClr val="bg1"/>
              </a:solidFill>
            </a:rPr>
            <a:t> technology innovations for latency</a:t>
          </a:r>
        </a:p>
      </dgm:t>
    </dgm:pt>
    <dgm:pt modelId="{5743603D-29EE-4C0B-97A8-D839E4266B3D}" type="parTrans" cxnId="{4DD18273-9BF2-45A2-9165-F0F0EB2FAE04}">
      <dgm:prSet/>
      <dgm:spPr/>
      <dgm:t>
        <a:bodyPr/>
        <a:lstStyle/>
        <a:p>
          <a:endParaRPr lang="en-US"/>
        </a:p>
      </dgm:t>
    </dgm:pt>
    <dgm:pt modelId="{1919D8BE-0DE2-48F3-88B7-17731C92CB67}" type="sibTrans" cxnId="{4DD18273-9BF2-45A2-9165-F0F0EB2FAE04}">
      <dgm:prSet/>
      <dgm:spPr/>
      <dgm:t>
        <a:bodyPr/>
        <a:lstStyle/>
        <a:p>
          <a:endParaRPr lang="en-US"/>
        </a:p>
      </dgm:t>
    </dgm:pt>
    <dgm:pt modelId="{854BCCEA-A9F7-4B50-8E27-9200FA8A0E6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solidFill>
                <a:schemeClr val="bg1"/>
              </a:solidFill>
            </a:rPr>
            <a:t>How society values the service provided by Healthcare musicians</a:t>
          </a:r>
        </a:p>
      </dgm:t>
    </dgm:pt>
    <dgm:pt modelId="{260583A5-807D-4B78-9901-4EEFEE2AF4F2}" type="parTrans" cxnId="{EFBF8215-F68D-4719-A016-46D24FCC8CDF}">
      <dgm:prSet/>
      <dgm:spPr/>
      <dgm:t>
        <a:bodyPr/>
        <a:lstStyle/>
        <a:p>
          <a:endParaRPr lang="en-US"/>
        </a:p>
      </dgm:t>
    </dgm:pt>
    <dgm:pt modelId="{B2AD40F7-8BA7-4945-BA99-AA4F42B4EE74}" type="sibTrans" cxnId="{EFBF8215-F68D-4719-A016-46D24FCC8CDF}">
      <dgm:prSet/>
      <dgm:spPr/>
      <dgm:t>
        <a:bodyPr/>
        <a:lstStyle/>
        <a:p>
          <a:endParaRPr lang="en-US"/>
        </a:p>
      </dgm:t>
    </dgm:pt>
    <dgm:pt modelId="{88017A71-3F62-4B55-A1A3-633B07E7876C}" type="pres">
      <dgm:prSet presAssocID="{8E6B1E9E-C683-4BD0-BA30-42A9C7D2DC45}" presName="root" presStyleCnt="0">
        <dgm:presLayoutVars>
          <dgm:dir/>
          <dgm:resizeHandles val="exact"/>
        </dgm:presLayoutVars>
      </dgm:prSet>
      <dgm:spPr/>
    </dgm:pt>
    <dgm:pt modelId="{3898AF87-D7D5-4B91-B9F0-9589B9FA5E2B}" type="pres">
      <dgm:prSet presAssocID="{7E2E190B-0E7A-48E0-BEA3-8952A72F2711}" presName="compNode" presStyleCnt="0"/>
      <dgm:spPr/>
    </dgm:pt>
    <dgm:pt modelId="{D4A3FE4F-F958-46B7-833E-86B9F8186C88}" type="pres">
      <dgm:prSet presAssocID="{7E2E190B-0E7A-48E0-BEA3-8952A72F2711}" presName="bgRect" presStyleLbl="bgShp" presStyleIdx="0" presStyleCnt="3"/>
      <dgm:spPr/>
    </dgm:pt>
    <dgm:pt modelId="{62E0933D-497A-4A52-820C-75E80A3B30B6}" type="pres">
      <dgm:prSet presAssocID="{7E2E190B-0E7A-48E0-BEA3-8952A72F271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axophone"/>
        </a:ext>
      </dgm:extLst>
    </dgm:pt>
    <dgm:pt modelId="{3C77DCFF-DCD4-4B3C-85E0-FC0E52BE30D8}" type="pres">
      <dgm:prSet presAssocID="{7E2E190B-0E7A-48E0-BEA3-8952A72F2711}" presName="spaceRect" presStyleCnt="0"/>
      <dgm:spPr/>
    </dgm:pt>
    <dgm:pt modelId="{60CF5668-D5A6-43C0-9D96-48CBB760D3CD}" type="pres">
      <dgm:prSet presAssocID="{7E2E190B-0E7A-48E0-BEA3-8952A72F2711}" presName="parTx" presStyleLbl="revTx" presStyleIdx="0" presStyleCnt="3">
        <dgm:presLayoutVars>
          <dgm:chMax val="0"/>
          <dgm:chPref val="0"/>
        </dgm:presLayoutVars>
      </dgm:prSet>
      <dgm:spPr/>
    </dgm:pt>
    <dgm:pt modelId="{2966C3AE-D651-4389-B15C-128B8C474933}" type="pres">
      <dgm:prSet presAssocID="{46AF2E41-990F-4610-A732-DB96752F7BB2}" presName="sibTrans" presStyleCnt="0"/>
      <dgm:spPr/>
    </dgm:pt>
    <dgm:pt modelId="{E427E948-82DF-4227-B9E9-42DE85865005}" type="pres">
      <dgm:prSet presAssocID="{4F10F49C-7592-4827-B11A-9E44DFC07870}" presName="compNode" presStyleCnt="0"/>
      <dgm:spPr/>
    </dgm:pt>
    <dgm:pt modelId="{27C5E81D-B227-4F0C-9BC1-EB85F6AFFC96}" type="pres">
      <dgm:prSet presAssocID="{4F10F49C-7592-4827-B11A-9E44DFC07870}" presName="bgRect" presStyleLbl="bgShp" presStyleIdx="1" presStyleCnt="3"/>
      <dgm:spPr/>
    </dgm:pt>
    <dgm:pt modelId="{327A0E63-72DC-45C4-A59D-CE1251A27D10}" type="pres">
      <dgm:prSet presAssocID="{4F10F49C-7592-4827-B11A-9E44DFC0787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Virtual RealityHeadset"/>
        </a:ext>
      </dgm:extLst>
    </dgm:pt>
    <dgm:pt modelId="{97CD05A6-AD68-414F-B299-2B8CDC30AEB5}" type="pres">
      <dgm:prSet presAssocID="{4F10F49C-7592-4827-B11A-9E44DFC07870}" presName="spaceRect" presStyleCnt="0"/>
      <dgm:spPr/>
    </dgm:pt>
    <dgm:pt modelId="{5341973C-8570-46C6-BDA1-464C6FDAA2D9}" type="pres">
      <dgm:prSet presAssocID="{4F10F49C-7592-4827-B11A-9E44DFC07870}" presName="parTx" presStyleLbl="revTx" presStyleIdx="1" presStyleCnt="3">
        <dgm:presLayoutVars>
          <dgm:chMax val="0"/>
          <dgm:chPref val="0"/>
        </dgm:presLayoutVars>
      </dgm:prSet>
      <dgm:spPr/>
    </dgm:pt>
    <dgm:pt modelId="{D5415B81-8633-49D3-AC1C-31F0D114CD83}" type="pres">
      <dgm:prSet presAssocID="{1919D8BE-0DE2-48F3-88B7-17731C92CB67}" presName="sibTrans" presStyleCnt="0"/>
      <dgm:spPr/>
    </dgm:pt>
    <dgm:pt modelId="{4B8768C0-D433-42D1-BEBE-D491C8BD584D}" type="pres">
      <dgm:prSet presAssocID="{854BCCEA-A9F7-4B50-8E27-9200FA8A0E64}" presName="compNode" presStyleCnt="0"/>
      <dgm:spPr/>
    </dgm:pt>
    <dgm:pt modelId="{8684D235-087D-471D-B3CE-8199B2F651F6}" type="pres">
      <dgm:prSet presAssocID="{854BCCEA-A9F7-4B50-8E27-9200FA8A0E64}" presName="bgRect" presStyleLbl="bgShp" presStyleIdx="2" presStyleCnt="3" custLinFactNeighborX="1489" custLinFactNeighborY="-3813"/>
      <dgm:spPr/>
    </dgm:pt>
    <dgm:pt modelId="{6177FCE4-50CD-4117-9FF6-8A8823BDE179}" type="pres">
      <dgm:prSet presAssocID="{854BCCEA-A9F7-4B50-8E27-9200FA8A0E6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3D9AC6A6-CBDC-408E-9247-1C371010E7EB}" type="pres">
      <dgm:prSet presAssocID="{854BCCEA-A9F7-4B50-8E27-9200FA8A0E64}" presName="spaceRect" presStyleCnt="0"/>
      <dgm:spPr/>
    </dgm:pt>
    <dgm:pt modelId="{1E1FF9D4-4B5B-46C0-A81E-E3A2F220F5A7}" type="pres">
      <dgm:prSet presAssocID="{854BCCEA-A9F7-4B50-8E27-9200FA8A0E64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FBF8215-F68D-4719-A016-46D24FCC8CDF}" srcId="{8E6B1E9E-C683-4BD0-BA30-42A9C7D2DC45}" destId="{854BCCEA-A9F7-4B50-8E27-9200FA8A0E64}" srcOrd="2" destOrd="0" parTransId="{260583A5-807D-4B78-9901-4EEFEE2AF4F2}" sibTransId="{B2AD40F7-8BA7-4945-BA99-AA4F42B4EE74}"/>
    <dgm:cxn modelId="{40595937-C009-42E1-BA74-1F9A0355730C}" type="presOf" srcId="{4F10F49C-7592-4827-B11A-9E44DFC07870}" destId="{5341973C-8570-46C6-BDA1-464C6FDAA2D9}" srcOrd="0" destOrd="0" presId="urn:microsoft.com/office/officeart/2018/2/layout/IconVerticalSolidList"/>
    <dgm:cxn modelId="{0B5F935D-F568-41D0-B2C0-BBDE77E93C2A}" srcId="{8E6B1E9E-C683-4BD0-BA30-42A9C7D2DC45}" destId="{7E2E190B-0E7A-48E0-BEA3-8952A72F2711}" srcOrd="0" destOrd="0" parTransId="{933C7D8D-DB5E-4CF1-BA2F-C85F5DBBD3B7}" sibTransId="{46AF2E41-990F-4610-A732-DB96752F7BB2}"/>
    <dgm:cxn modelId="{4DD18273-9BF2-45A2-9165-F0F0EB2FAE04}" srcId="{8E6B1E9E-C683-4BD0-BA30-42A9C7D2DC45}" destId="{4F10F49C-7592-4827-B11A-9E44DFC07870}" srcOrd="1" destOrd="0" parTransId="{5743603D-29EE-4C0B-97A8-D839E4266B3D}" sibTransId="{1919D8BE-0DE2-48F3-88B7-17731C92CB67}"/>
    <dgm:cxn modelId="{78BEC0C4-DF99-4291-AD19-E7F3F90680AA}" type="presOf" srcId="{7E2E190B-0E7A-48E0-BEA3-8952A72F2711}" destId="{60CF5668-D5A6-43C0-9D96-48CBB760D3CD}" srcOrd="0" destOrd="0" presId="urn:microsoft.com/office/officeart/2018/2/layout/IconVerticalSolidList"/>
    <dgm:cxn modelId="{509162CE-A25F-4EB5-B5A0-D73AF664CE1A}" type="presOf" srcId="{854BCCEA-A9F7-4B50-8E27-9200FA8A0E64}" destId="{1E1FF9D4-4B5B-46C0-A81E-E3A2F220F5A7}" srcOrd="0" destOrd="0" presId="urn:microsoft.com/office/officeart/2018/2/layout/IconVerticalSolidList"/>
    <dgm:cxn modelId="{2E1145F2-8A11-47C3-BBB3-ED14A2C0013B}" type="presOf" srcId="{8E6B1E9E-C683-4BD0-BA30-42A9C7D2DC45}" destId="{88017A71-3F62-4B55-A1A3-633B07E7876C}" srcOrd="0" destOrd="0" presId="urn:microsoft.com/office/officeart/2018/2/layout/IconVerticalSolidList"/>
    <dgm:cxn modelId="{62A4E67E-E054-425B-8108-9011F860CD33}" type="presParOf" srcId="{88017A71-3F62-4B55-A1A3-633B07E7876C}" destId="{3898AF87-D7D5-4B91-B9F0-9589B9FA5E2B}" srcOrd="0" destOrd="0" presId="urn:microsoft.com/office/officeart/2018/2/layout/IconVerticalSolidList"/>
    <dgm:cxn modelId="{D903D3E8-F83B-4349-A990-E130E3B10E1F}" type="presParOf" srcId="{3898AF87-D7D5-4B91-B9F0-9589B9FA5E2B}" destId="{D4A3FE4F-F958-46B7-833E-86B9F8186C88}" srcOrd="0" destOrd="0" presId="urn:microsoft.com/office/officeart/2018/2/layout/IconVerticalSolidList"/>
    <dgm:cxn modelId="{606D72BB-BB61-47A6-9C42-624DC83648DF}" type="presParOf" srcId="{3898AF87-D7D5-4B91-B9F0-9589B9FA5E2B}" destId="{62E0933D-497A-4A52-820C-75E80A3B30B6}" srcOrd="1" destOrd="0" presId="urn:microsoft.com/office/officeart/2018/2/layout/IconVerticalSolidList"/>
    <dgm:cxn modelId="{D315B262-EAE3-448F-A231-B55E8F6A34CD}" type="presParOf" srcId="{3898AF87-D7D5-4B91-B9F0-9589B9FA5E2B}" destId="{3C77DCFF-DCD4-4B3C-85E0-FC0E52BE30D8}" srcOrd="2" destOrd="0" presId="urn:microsoft.com/office/officeart/2018/2/layout/IconVerticalSolidList"/>
    <dgm:cxn modelId="{D2E8550D-16FB-4164-9E9B-63D2A3698165}" type="presParOf" srcId="{3898AF87-D7D5-4B91-B9F0-9589B9FA5E2B}" destId="{60CF5668-D5A6-43C0-9D96-48CBB760D3CD}" srcOrd="3" destOrd="0" presId="urn:microsoft.com/office/officeart/2018/2/layout/IconVerticalSolidList"/>
    <dgm:cxn modelId="{0C32F095-5A03-4042-AF84-BFCD6EBA5F7A}" type="presParOf" srcId="{88017A71-3F62-4B55-A1A3-633B07E7876C}" destId="{2966C3AE-D651-4389-B15C-128B8C474933}" srcOrd="1" destOrd="0" presId="urn:microsoft.com/office/officeart/2018/2/layout/IconVerticalSolidList"/>
    <dgm:cxn modelId="{BAAEC0A5-8A4C-4320-AFCD-8E9C666F4F1C}" type="presParOf" srcId="{88017A71-3F62-4B55-A1A3-633B07E7876C}" destId="{E427E948-82DF-4227-B9E9-42DE85865005}" srcOrd="2" destOrd="0" presId="urn:microsoft.com/office/officeart/2018/2/layout/IconVerticalSolidList"/>
    <dgm:cxn modelId="{DC206D6B-5515-4321-B225-B737B49DE33A}" type="presParOf" srcId="{E427E948-82DF-4227-B9E9-42DE85865005}" destId="{27C5E81D-B227-4F0C-9BC1-EB85F6AFFC96}" srcOrd="0" destOrd="0" presId="urn:microsoft.com/office/officeart/2018/2/layout/IconVerticalSolidList"/>
    <dgm:cxn modelId="{3847F9F6-3FB3-401B-BD08-7BE04591CA68}" type="presParOf" srcId="{E427E948-82DF-4227-B9E9-42DE85865005}" destId="{327A0E63-72DC-45C4-A59D-CE1251A27D10}" srcOrd="1" destOrd="0" presId="urn:microsoft.com/office/officeart/2018/2/layout/IconVerticalSolidList"/>
    <dgm:cxn modelId="{2370CFBD-4EEC-4C52-9701-F2D4E4926C9F}" type="presParOf" srcId="{E427E948-82DF-4227-B9E9-42DE85865005}" destId="{97CD05A6-AD68-414F-B299-2B8CDC30AEB5}" srcOrd="2" destOrd="0" presId="urn:microsoft.com/office/officeart/2018/2/layout/IconVerticalSolidList"/>
    <dgm:cxn modelId="{89A245B1-36D0-4962-81B4-2D3C2CF75D31}" type="presParOf" srcId="{E427E948-82DF-4227-B9E9-42DE85865005}" destId="{5341973C-8570-46C6-BDA1-464C6FDAA2D9}" srcOrd="3" destOrd="0" presId="urn:microsoft.com/office/officeart/2018/2/layout/IconVerticalSolidList"/>
    <dgm:cxn modelId="{A08209F9-31CB-4263-BF9B-8B7D67847505}" type="presParOf" srcId="{88017A71-3F62-4B55-A1A3-633B07E7876C}" destId="{D5415B81-8633-49D3-AC1C-31F0D114CD83}" srcOrd="3" destOrd="0" presId="urn:microsoft.com/office/officeart/2018/2/layout/IconVerticalSolidList"/>
    <dgm:cxn modelId="{84B04073-68C4-4AF0-AC6E-E4A86EAA0EAE}" type="presParOf" srcId="{88017A71-3F62-4B55-A1A3-633B07E7876C}" destId="{4B8768C0-D433-42D1-BEBE-D491C8BD584D}" srcOrd="4" destOrd="0" presId="urn:microsoft.com/office/officeart/2018/2/layout/IconVerticalSolidList"/>
    <dgm:cxn modelId="{8DE4A4A6-918C-4D31-A7F0-F0546B16E7D7}" type="presParOf" srcId="{4B8768C0-D433-42D1-BEBE-D491C8BD584D}" destId="{8684D235-087D-471D-B3CE-8199B2F651F6}" srcOrd="0" destOrd="0" presId="urn:microsoft.com/office/officeart/2018/2/layout/IconVerticalSolidList"/>
    <dgm:cxn modelId="{3742E6D2-1312-4B14-9089-92F88653BCFE}" type="presParOf" srcId="{4B8768C0-D433-42D1-BEBE-D491C8BD584D}" destId="{6177FCE4-50CD-4117-9FF6-8A8823BDE179}" srcOrd="1" destOrd="0" presId="urn:microsoft.com/office/officeart/2018/2/layout/IconVerticalSolidList"/>
    <dgm:cxn modelId="{15B0C3B2-AC1B-4D54-BB01-F82FCA475BB4}" type="presParOf" srcId="{4B8768C0-D433-42D1-BEBE-D491C8BD584D}" destId="{3D9AC6A6-CBDC-408E-9247-1C371010E7EB}" srcOrd="2" destOrd="0" presId="urn:microsoft.com/office/officeart/2018/2/layout/IconVerticalSolidList"/>
    <dgm:cxn modelId="{7750E163-E9D7-48E7-A332-3BC9369DE333}" type="presParOf" srcId="{4B8768C0-D433-42D1-BEBE-D491C8BD584D}" destId="{1E1FF9D4-4B5B-46C0-A81E-E3A2F220F5A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8BC737-B6FB-4A40-A5F4-99979A792CD2}">
      <dsp:nvSpPr>
        <dsp:cNvPr id="0" name=""/>
        <dsp:cNvSpPr/>
      </dsp:nvSpPr>
      <dsp:spPr>
        <a:xfrm rot="5400000">
          <a:off x="-249411" y="253847"/>
          <a:ext cx="1653253" cy="1157277"/>
        </a:xfrm>
        <a:prstGeom prst="chevron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400" kern="1200" dirty="0"/>
        </a:p>
      </dsp:txBody>
      <dsp:txXfrm rot="-5400000">
        <a:off x="-1422" y="584498"/>
        <a:ext cx="1157277" cy="495976"/>
      </dsp:txXfrm>
    </dsp:sp>
    <dsp:sp modelId="{EA22B570-8D24-A746-A495-6BBD3DC000D5}">
      <dsp:nvSpPr>
        <dsp:cNvPr id="0" name=""/>
        <dsp:cNvSpPr/>
      </dsp:nvSpPr>
      <dsp:spPr>
        <a:xfrm rot="5400000">
          <a:off x="5097683" y="-3935969"/>
          <a:ext cx="1074614" cy="8958273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DBFEAA-2EFC-5B40-AC69-1F95C70C251A}">
      <dsp:nvSpPr>
        <dsp:cNvPr id="0" name=""/>
        <dsp:cNvSpPr/>
      </dsp:nvSpPr>
      <dsp:spPr>
        <a:xfrm rot="5400000">
          <a:off x="-249411" y="1764166"/>
          <a:ext cx="1653253" cy="1157277"/>
        </a:xfrm>
        <a:prstGeom prst="chevron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400" kern="1200" dirty="0"/>
        </a:p>
      </dsp:txBody>
      <dsp:txXfrm rot="-5400000">
        <a:off x="-1422" y="2094817"/>
        <a:ext cx="1157277" cy="495976"/>
      </dsp:txXfrm>
    </dsp:sp>
    <dsp:sp modelId="{7C2E1C57-E33A-6446-B91A-DF151B3B60CD}">
      <dsp:nvSpPr>
        <dsp:cNvPr id="0" name=""/>
        <dsp:cNvSpPr/>
      </dsp:nvSpPr>
      <dsp:spPr>
        <a:xfrm rot="5400000">
          <a:off x="5097683" y="-2425651"/>
          <a:ext cx="1074614" cy="8958273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27CBD8-729C-4C45-A896-4F3FA5290C8B}">
      <dsp:nvSpPr>
        <dsp:cNvPr id="0" name=""/>
        <dsp:cNvSpPr/>
      </dsp:nvSpPr>
      <dsp:spPr>
        <a:xfrm rot="5400000">
          <a:off x="-246564" y="3271637"/>
          <a:ext cx="1653253" cy="1162971"/>
        </a:xfrm>
        <a:prstGeom prst="chevron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400" kern="1200" dirty="0"/>
        </a:p>
      </dsp:txBody>
      <dsp:txXfrm rot="-5400000">
        <a:off x="-1422" y="3607982"/>
        <a:ext cx="1162971" cy="490282"/>
      </dsp:txXfrm>
    </dsp:sp>
    <dsp:sp modelId="{13DEBD58-9E87-F749-A09A-8DBA598EDCAF}">
      <dsp:nvSpPr>
        <dsp:cNvPr id="0" name=""/>
        <dsp:cNvSpPr/>
      </dsp:nvSpPr>
      <dsp:spPr>
        <a:xfrm rot="5400000">
          <a:off x="5100530" y="-922994"/>
          <a:ext cx="1074614" cy="8958273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7403B8-23E6-9444-A7D5-30596C89D9DF}">
      <dsp:nvSpPr>
        <dsp:cNvPr id="0" name=""/>
        <dsp:cNvSpPr/>
      </dsp:nvSpPr>
      <dsp:spPr>
        <a:xfrm rot="5400000">
          <a:off x="-249411" y="4784802"/>
          <a:ext cx="1653253" cy="1157277"/>
        </a:xfrm>
        <a:prstGeom prst="chevron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400" kern="1200" dirty="0"/>
        </a:p>
      </dsp:txBody>
      <dsp:txXfrm rot="-5400000">
        <a:off x="-1422" y="5115453"/>
        <a:ext cx="1157277" cy="495976"/>
      </dsp:txXfrm>
    </dsp:sp>
    <dsp:sp modelId="{C075803A-4DBE-4743-A833-98282E2A3C61}">
      <dsp:nvSpPr>
        <dsp:cNvPr id="0" name=""/>
        <dsp:cNvSpPr/>
      </dsp:nvSpPr>
      <dsp:spPr>
        <a:xfrm rot="5400000">
          <a:off x="5097683" y="594985"/>
          <a:ext cx="1074614" cy="8958273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5C51EB-4FA0-174F-8342-04E40193F16E}">
      <dsp:nvSpPr>
        <dsp:cNvPr id="0" name=""/>
        <dsp:cNvSpPr/>
      </dsp:nvSpPr>
      <dsp:spPr>
        <a:xfrm rot="5400000">
          <a:off x="-271539" y="273621"/>
          <a:ext cx="1810260" cy="1267182"/>
        </a:xfrm>
        <a:prstGeom prst="chevron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b="1" kern="1200" dirty="0">
            <a:latin typeface="Baloo Da 2" panose="03080502040302020200" pitchFamily="66" charset="77"/>
            <a:cs typeface="Baloo Da 2" panose="03080502040302020200" pitchFamily="66" charset="77"/>
          </a:endParaRPr>
        </a:p>
      </dsp:txBody>
      <dsp:txXfrm rot="-5400000">
        <a:off x="0" y="635673"/>
        <a:ext cx="1267182" cy="543078"/>
      </dsp:txXfrm>
    </dsp:sp>
    <dsp:sp modelId="{7254C1C4-FDAF-CC4C-A1F0-D035E0D0FB26}">
      <dsp:nvSpPr>
        <dsp:cNvPr id="0" name=""/>
        <dsp:cNvSpPr/>
      </dsp:nvSpPr>
      <dsp:spPr>
        <a:xfrm rot="5400000">
          <a:off x="3166895" y="-1897631"/>
          <a:ext cx="1176669" cy="4976095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CCAAEA-C613-9341-85A6-D437E7CE53B2}">
      <dsp:nvSpPr>
        <dsp:cNvPr id="0" name=""/>
        <dsp:cNvSpPr/>
      </dsp:nvSpPr>
      <dsp:spPr>
        <a:xfrm rot="5400000">
          <a:off x="-271539" y="1891894"/>
          <a:ext cx="1810260" cy="1267182"/>
        </a:xfrm>
        <a:prstGeom prst="chevron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 dirty="0"/>
        </a:p>
      </dsp:txBody>
      <dsp:txXfrm rot="-5400000">
        <a:off x="0" y="2253946"/>
        <a:ext cx="1267182" cy="543078"/>
      </dsp:txXfrm>
    </dsp:sp>
    <dsp:sp modelId="{EE919358-7367-1948-B8B5-0BCE5565556A}">
      <dsp:nvSpPr>
        <dsp:cNvPr id="0" name=""/>
        <dsp:cNvSpPr/>
      </dsp:nvSpPr>
      <dsp:spPr>
        <a:xfrm rot="5400000">
          <a:off x="3166895" y="-279357"/>
          <a:ext cx="1176669" cy="4976095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A327B6-FA08-C647-9310-03C82286304F}">
      <dsp:nvSpPr>
        <dsp:cNvPr id="0" name=""/>
        <dsp:cNvSpPr/>
      </dsp:nvSpPr>
      <dsp:spPr>
        <a:xfrm rot="5400000">
          <a:off x="-271539" y="3510167"/>
          <a:ext cx="1810260" cy="1267182"/>
        </a:xfrm>
        <a:prstGeom prst="chevron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 dirty="0"/>
        </a:p>
      </dsp:txBody>
      <dsp:txXfrm rot="-5400000">
        <a:off x="0" y="3872219"/>
        <a:ext cx="1267182" cy="543078"/>
      </dsp:txXfrm>
    </dsp:sp>
    <dsp:sp modelId="{B0EE9A88-FF98-C248-B6A2-DFBF6B882446}">
      <dsp:nvSpPr>
        <dsp:cNvPr id="0" name=""/>
        <dsp:cNvSpPr/>
      </dsp:nvSpPr>
      <dsp:spPr>
        <a:xfrm rot="5400000">
          <a:off x="3166895" y="1338915"/>
          <a:ext cx="1176669" cy="4976095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AD1FB3-76CC-7A49-B05F-1B27BF625E66}">
      <dsp:nvSpPr>
        <dsp:cNvPr id="0" name=""/>
        <dsp:cNvSpPr/>
      </dsp:nvSpPr>
      <dsp:spPr>
        <a:xfrm>
          <a:off x="0" y="0"/>
          <a:ext cx="8992798" cy="162052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>
              <a:latin typeface="Abadi" panose="020B0604020104020204" pitchFamily="34" charset="0"/>
            </a:rPr>
            <a:t>(3) Gratitude</a:t>
          </a:r>
          <a:endParaRPr lang="en-GB" sz="3600" kern="1200" dirty="0">
            <a:latin typeface="Abadi" panose="020B0604020104020204" pitchFamily="34" charset="0"/>
          </a:endParaRPr>
        </a:p>
      </dsp:txBody>
      <dsp:txXfrm>
        <a:off x="79108" y="79108"/>
        <a:ext cx="8834582" cy="1462313"/>
      </dsp:txXfrm>
    </dsp:sp>
    <dsp:sp modelId="{ED5253CE-AF7F-924F-BFE6-82B1E1E59E8D}">
      <dsp:nvSpPr>
        <dsp:cNvPr id="0" name=""/>
        <dsp:cNvSpPr/>
      </dsp:nvSpPr>
      <dsp:spPr>
        <a:xfrm>
          <a:off x="0" y="1635612"/>
          <a:ext cx="8992798" cy="1620529"/>
        </a:xfrm>
        <a:prstGeom prst="roundRect">
          <a:avLst/>
        </a:prstGeom>
        <a:solidFill>
          <a:schemeClr val="accent2">
            <a:hueOff val="1327892"/>
            <a:satOff val="4567"/>
            <a:lumOff val="-882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Abadi" panose="020B0604020104020204" pitchFamily="34" charset="0"/>
            </a:rPr>
            <a:t>(3a) </a:t>
          </a:r>
          <a:r>
            <a:rPr lang="en-US" sz="2800" kern="1200" dirty="0">
              <a:latin typeface="Abadi" panose="020B0604020104020204" pitchFamily="34" charset="0"/>
            </a:rPr>
            <a:t>External Validation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1" kern="1200" dirty="0"/>
            <a:t>‘</a:t>
          </a:r>
          <a:r>
            <a:rPr lang="en-GB" sz="2000" b="0" i="1" kern="1200" dirty="0"/>
            <a:t>how much they missed </a:t>
          </a:r>
          <a:r>
            <a:rPr lang="en-GB" sz="2000" i="1" kern="1200" dirty="0"/>
            <a:t>what we bring when we weren't able to go and so I think it's made our work even more wanted.’</a:t>
          </a:r>
          <a:r>
            <a:rPr lang="en-GB" sz="2000" b="1" kern="1200" dirty="0"/>
            <a:t> 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Abadi" panose="020B0604020104020204" pitchFamily="34" charset="0"/>
            </a:rPr>
            <a:t>					Participant A</a:t>
          </a:r>
          <a:endParaRPr lang="en-GB" sz="2000" kern="1200" dirty="0">
            <a:latin typeface="Abadi" panose="020B0604020104020204" pitchFamily="34" charset="0"/>
          </a:endParaRPr>
        </a:p>
      </dsp:txBody>
      <dsp:txXfrm>
        <a:off x="79108" y="1714720"/>
        <a:ext cx="8834582" cy="1462313"/>
      </dsp:txXfrm>
    </dsp:sp>
    <dsp:sp modelId="{831ACEA1-A956-A24C-8C04-553422C0F1ED}">
      <dsp:nvSpPr>
        <dsp:cNvPr id="0" name=""/>
        <dsp:cNvSpPr/>
      </dsp:nvSpPr>
      <dsp:spPr>
        <a:xfrm>
          <a:off x="0" y="3269177"/>
          <a:ext cx="8992798" cy="1620529"/>
        </a:xfrm>
        <a:prstGeom prst="roundRect">
          <a:avLst/>
        </a:prstGeom>
        <a:solidFill>
          <a:schemeClr val="accent2">
            <a:hueOff val="2655785"/>
            <a:satOff val="9135"/>
            <a:lumOff val="-176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Abadi" panose="020B0604020104020204" pitchFamily="34" charset="0"/>
            </a:rPr>
            <a:t>(3b) Personal gratitude from job role</a:t>
          </a:r>
        </a:p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i="1" kern="1200" dirty="0"/>
            <a:t>‘So, I think that the fact that it was removed from me so suddenly and for such a long period of time has made me appreciate it more.’</a:t>
          </a:r>
        </a:p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i="1" kern="1200" dirty="0">
              <a:latin typeface="Abadi" panose="020B0604020104020204" pitchFamily="34" charset="0"/>
            </a:rPr>
            <a:t>				     </a:t>
          </a:r>
          <a:r>
            <a:rPr lang="en-GB" sz="2000" i="0" kern="1200" dirty="0">
              <a:latin typeface="Abadi" panose="020B0604020104020204" pitchFamily="34" charset="0"/>
            </a:rPr>
            <a:t>Participant D</a:t>
          </a:r>
          <a:endParaRPr lang="en-GB" sz="2000" kern="1200" dirty="0">
            <a:latin typeface="Abadi" panose="020B0604020104020204" pitchFamily="34" charset="0"/>
          </a:endParaRPr>
        </a:p>
      </dsp:txBody>
      <dsp:txXfrm>
        <a:off x="79108" y="3348285"/>
        <a:ext cx="8834582" cy="146231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18F511-470F-4D15-84C8-8B5637C51E55}">
      <dsp:nvSpPr>
        <dsp:cNvPr id="0" name=""/>
        <dsp:cNvSpPr/>
      </dsp:nvSpPr>
      <dsp:spPr>
        <a:xfrm>
          <a:off x="794127" y="1959491"/>
          <a:ext cx="927419" cy="92741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3807E6-1267-45AA-928E-B65364AA9E46}">
      <dsp:nvSpPr>
        <dsp:cNvPr id="0" name=""/>
        <dsp:cNvSpPr/>
      </dsp:nvSpPr>
      <dsp:spPr>
        <a:xfrm>
          <a:off x="118245" y="3275244"/>
          <a:ext cx="2279185" cy="123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(4)Unforeseen outcomes of the Pandemic</a:t>
          </a:r>
          <a:endParaRPr lang="en-GB" sz="2800" kern="1200" dirty="0"/>
        </a:p>
      </dsp:txBody>
      <dsp:txXfrm>
        <a:off x="118245" y="3275244"/>
        <a:ext cx="2279185" cy="1237500"/>
      </dsp:txXfrm>
    </dsp:sp>
    <dsp:sp modelId="{793757C7-00B4-4FD6-ABE2-C85249CCA9B9}">
      <dsp:nvSpPr>
        <dsp:cNvPr id="0" name=""/>
        <dsp:cNvSpPr/>
      </dsp:nvSpPr>
      <dsp:spPr>
        <a:xfrm>
          <a:off x="3509540" y="1959491"/>
          <a:ext cx="927419" cy="92741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76B683-E80F-4549-9E65-E9DFCE248988}">
      <dsp:nvSpPr>
        <dsp:cNvPr id="0" name=""/>
        <dsp:cNvSpPr/>
      </dsp:nvSpPr>
      <dsp:spPr>
        <a:xfrm>
          <a:off x="2758093" y="3275244"/>
          <a:ext cx="2430313" cy="123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(4a) Accelerated pace of work evolution</a:t>
          </a:r>
          <a:endParaRPr lang="en-GB" sz="2000" kern="1200" dirty="0"/>
        </a:p>
      </dsp:txBody>
      <dsp:txXfrm>
        <a:off x="2758093" y="3275244"/>
        <a:ext cx="2430313" cy="1237500"/>
      </dsp:txXfrm>
    </dsp:sp>
    <dsp:sp modelId="{83B79CA3-EBC9-47CB-B75A-8F8C94C11BA5}">
      <dsp:nvSpPr>
        <dsp:cNvPr id="0" name=""/>
        <dsp:cNvSpPr/>
      </dsp:nvSpPr>
      <dsp:spPr>
        <a:xfrm>
          <a:off x="6115826" y="1959491"/>
          <a:ext cx="927419" cy="92741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8D5324-B8CC-4D11-B83C-35F60C117F30}">
      <dsp:nvSpPr>
        <dsp:cNvPr id="0" name=""/>
        <dsp:cNvSpPr/>
      </dsp:nvSpPr>
      <dsp:spPr>
        <a:xfrm>
          <a:off x="5549070" y="3275244"/>
          <a:ext cx="2060932" cy="123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(4b) Creative nourishment of arts practice</a:t>
          </a:r>
          <a:endParaRPr lang="en-GB" sz="2000" kern="1200" dirty="0"/>
        </a:p>
      </dsp:txBody>
      <dsp:txXfrm>
        <a:off x="5549070" y="3275244"/>
        <a:ext cx="2060932" cy="1237500"/>
      </dsp:txXfrm>
    </dsp:sp>
    <dsp:sp modelId="{979DD1F9-4D56-43B4-8A62-B1BBC651889E}">
      <dsp:nvSpPr>
        <dsp:cNvPr id="0" name=""/>
        <dsp:cNvSpPr/>
      </dsp:nvSpPr>
      <dsp:spPr>
        <a:xfrm>
          <a:off x="8537422" y="1959491"/>
          <a:ext cx="927419" cy="92741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93BBC1-7F60-4422-A23D-B869BE29877F}">
      <dsp:nvSpPr>
        <dsp:cNvPr id="0" name=""/>
        <dsp:cNvSpPr/>
      </dsp:nvSpPr>
      <dsp:spPr>
        <a:xfrm>
          <a:off x="7970666" y="3275244"/>
          <a:ext cx="2060932" cy="123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(4c) Financial security</a:t>
          </a:r>
        </a:p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 </a:t>
          </a:r>
          <a:endParaRPr lang="en-GB" sz="2000" kern="1200" dirty="0"/>
        </a:p>
      </dsp:txBody>
      <dsp:txXfrm>
        <a:off x="7970666" y="3275244"/>
        <a:ext cx="2060932" cy="12375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A3FE4F-F958-46B7-833E-86B9F8186C88}">
      <dsp:nvSpPr>
        <dsp:cNvPr id="0" name=""/>
        <dsp:cNvSpPr/>
      </dsp:nvSpPr>
      <dsp:spPr>
        <a:xfrm>
          <a:off x="0" y="488"/>
          <a:ext cx="9503339" cy="114195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E0933D-497A-4A52-820C-75E80A3B30B6}">
      <dsp:nvSpPr>
        <dsp:cNvPr id="0" name=""/>
        <dsp:cNvSpPr/>
      </dsp:nvSpPr>
      <dsp:spPr>
        <a:xfrm>
          <a:off x="345442" y="257428"/>
          <a:ext cx="628076" cy="62807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CF5668-D5A6-43C0-9D96-48CBB760D3CD}">
      <dsp:nvSpPr>
        <dsp:cNvPr id="0" name=""/>
        <dsp:cNvSpPr/>
      </dsp:nvSpPr>
      <dsp:spPr>
        <a:xfrm>
          <a:off x="1318961" y="488"/>
          <a:ext cx="8184377" cy="1141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857" tIns="120857" rIns="120857" bIns="120857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schemeClr val="bg1"/>
              </a:solidFill>
            </a:rPr>
            <a:t>More research post pandemic contributes to the musician community benefiting from knowledge on how to navigate radical life shifts.</a:t>
          </a:r>
        </a:p>
      </dsp:txBody>
      <dsp:txXfrm>
        <a:off x="1318961" y="488"/>
        <a:ext cx="8184377" cy="1141957"/>
      </dsp:txXfrm>
    </dsp:sp>
    <dsp:sp modelId="{27C5E81D-B227-4F0C-9BC1-EB85F6AFFC96}">
      <dsp:nvSpPr>
        <dsp:cNvPr id="0" name=""/>
        <dsp:cNvSpPr/>
      </dsp:nvSpPr>
      <dsp:spPr>
        <a:xfrm>
          <a:off x="0" y="1427935"/>
          <a:ext cx="9503339" cy="114195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7A0E63-72DC-45C4-A59D-CE1251A27D10}">
      <dsp:nvSpPr>
        <dsp:cNvPr id="0" name=""/>
        <dsp:cNvSpPr/>
      </dsp:nvSpPr>
      <dsp:spPr>
        <a:xfrm>
          <a:off x="345442" y="1684875"/>
          <a:ext cx="628076" cy="62807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41973C-8570-46C6-BDA1-464C6FDAA2D9}">
      <dsp:nvSpPr>
        <dsp:cNvPr id="0" name=""/>
        <dsp:cNvSpPr/>
      </dsp:nvSpPr>
      <dsp:spPr>
        <a:xfrm>
          <a:off x="1318961" y="1427935"/>
          <a:ext cx="8184377" cy="1141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857" tIns="120857" rIns="120857" bIns="120857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schemeClr val="bg1"/>
              </a:solidFill>
            </a:rPr>
            <a:t>Explore making digital platforms a more satisfactory experience for the musician. </a:t>
          </a:r>
          <a:r>
            <a:rPr lang="en-US" sz="2000" kern="1200" dirty="0" err="1">
              <a:solidFill>
                <a:schemeClr val="bg1"/>
              </a:solidFill>
            </a:rPr>
            <a:t>i.e</a:t>
          </a:r>
          <a:r>
            <a:rPr lang="en-US" sz="2000" kern="1200" dirty="0">
              <a:solidFill>
                <a:schemeClr val="bg1"/>
              </a:solidFill>
            </a:rPr>
            <a:t> technology innovations for latency</a:t>
          </a:r>
        </a:p>
      </dsp:txBody>
      <dsp:txXfrm>
        <a:off x="1318961" y="1427935"/>
        <a:ext cx="8184377" cy="1141957"/>
      </dsp:txXfrm>
    </dsp:sp>
    <dsp:sp modelId="{8684D235-087D-471D-B3CE-8199B2F651F6}">
      <dsp:nvSpPr>
        <dsp:cNvPr id="0" name=""/>
        <dsp:cNvSpPr/>
      </dsp:nvSpPr>
      <dsp:spPr>
        <a:xfrm>
          <a:off x="0" y="2811839"/>
          <a:ext cx="9503339" cy="114195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77FCE4-50CD-4117-9FF6-8A8823BDE179}">
      <dsp:nvSpPr>
        <dsp:cNvPr id="0" name=""/>
        <dsp:cNvSpPr/>
      </dsp:nvSpPr>
      <dsp:spPr>
        <a:xfrm>
          <a:off x="345442" y="3112322"/>
          <a:ext cx="628076" cy="62807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1FF9D4-4B5B-46C0-A81E-E3A2F220F5A7}">
      <dsp:nvSpPr>
        <dsp:cNvPr id="0" name=""/>
        <dsp:cNvSpPr/>
      </dsp:nvSpPr>
      <dsp:spPr>
        <a:xfrm>
          <a:off x="1318961" y="2855382"/>
          <a:ext cx="8184377" cy="1141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857" tIns="120857" rIns="120857" bIns="120857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schemeClr val="bg1"/>
              </a:solidFill>
            </a:rPr>
            <a:t>How society values the service provided by Healthcare musicians</a:t>
          </a:r>
        </a:p>
      </dsp:txBody>
      <dsp:txXfrm>
        <a:off x="1318961" y="2855382"/>
        <a:ext cx="8184377" cy="11419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D552916-B072-DD4E-A310-E7187312D2A8}" type="datetimeFigureOut">
              <a:rPr lang="en-US" smtClean="0"/>
              <a:t>6/26/24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EB03C4-7515-B144-9AF0-27FA8E07B6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25237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11808" y="3428998"/>
            <a:ext cx="5518066" cy="2268559"/>
          </a:xfrm>
        </p:spPr>
        <p:txBody>
          <a:bodyPr anchor="t">
            <a:normAutofit/>
          </a:bodyPr>
          <a:lstStyle>
            <a:lvl1pPr algn="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72274" y="2268786"/>
            <a:ext cx="5357600" cy="1160213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6/26/24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Ins="45720"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767961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6/26/24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48050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2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TextBox 10"/>
          <p:cNvSpPr txBox="1"/>
          <p:nvPr/>
        </p:nvSpPr>
        <p:spPr>
          <a:xfrm>
            <a:off x="2191843" y="296258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3147254"/>
            <a:ext cx="7956560" cy="1424746"/>
          </a:xfrm>
        </p:spPr>
        <p:txBody>
          <a:bodyPr anchor="t">
            <a:normAutofit/>
          </a:bodyPr>
          <a:lstStyle>
            <a:lvl1pPr algn="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968" y="2268786"/>
            <a:ext cx="7791931" cy="878468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6/26/24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3056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Rectangle 26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7"/>
            <a:ext cx="7950984" cy="10817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05374" y="2052116"/>
            <a:ext cx="3891960" cy="399782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66636" y="2052114"/>
            <a:ext cx="3894222" cy="399782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6/26/24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2196172" y="641223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50084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Rectangle 20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TextBox 11"/>
          <p:cNvSpPr txBox="1"/>
          <p:nvPr/>
        </p:nvSpPr>
        <p:spPr>
          <a:xfrm>
            <a:off x="2193650" y="636424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8"/>
            <a:ext cx="7956560" cy="107834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09285" y="2052115"/>
            <a:ext cx="3896467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609285" y="2851331"/>
            <a:ext cx="3893623" cy="307143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66634" y="2052115"/>
            <a:ext cx="3899798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66635" y="2851331"/>
            <a:ext cx="3899798" cy="307143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6/26/24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90476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6/26/24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2196172" y="64122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300327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6/26/24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79140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" name="Rectangle 2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TextBox 9"/>
          <p:cNvSpPr txBox="1"/>
          <p:nvPr/>
        </p:nvSpPr>
        <p:spPr>
          <a:xfrm>
            <a:off x="1554154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0323" y="1282451"/>
            <a:ext cx="2664361" cy="1903241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0154" y="805818"/>
            <a:ext cx="5446278" cy="52441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6154"/>
            <a:ext cx="2664361" cy="2386397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6/26/24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53151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47062" y="3229"/>
            <a:ext cx="4629734" cy="6858000"/>
          </a:xfrm>
          <a:solidFill>
            <a:schemeClr val="tx1">
              <a:alpha val="10000"/>
            </a:schemeClr>
          </a:solidFill>
          <a:ln w="9525" cap="sq">
            <a:noFill/>
            <a:miter lim="800000"/>
          </a:ln>
          <a:effectLst/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1554686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1241" y="1282452"/>
            <a:ext cx="3970986" cy="1900473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2928"/>
            <a:ext cx="3971874" cy="2386394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6/26/24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1027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>
            <a:off x="2194236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4091" cy="107722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6/26/24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42164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 rot="5400000">
            <a:off x="10337141" y="416061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39380" y="805818"/>
            <a:ext cx="1326519" cy="524412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608751" y="970410"/>
            <a:ext cx="6466903" cy="507953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6/26/24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01311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599" y="2052116"/>
            <a:ext cx="7796540" cy="3997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-810065" y="5270604"/>
            <a:ext cx="2662729" cy="182880"/>
          </a:xfrm>
          <a:prstGeom prst="rect">
            <a:avLst/>
          </a:prstGeom>
        </p:spPr>
        <p:txBody>
          <a:bodyPr vert="horz" lIns="91440" tIns="18288" rIns="91440" bIns="45720" rtlCol="0" anchor="t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48A87A34-81AB-432B-8DAE-1953F412C126}" type="datetimeFigureOut">
              <a:rPr lang="en-US" smtClean="0"/>
              <a:pPr/>
              <a:t>6/26/24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-2237130" y="3661144"/>
            <a:ext cx="5885352" cy="179176"/>
          </a:xfrm>
          <a:prstGeom prst="rect">
            <a:avLst/>
          </a:prstGeom>
        </p:spPr>
        <p:txBody>
          <a:bodyPr vert="horz" lIns="91440" tIns="45720" rIns="91440" bIns="18288" rtlCol="0" anchor="b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8407" y="164592"/>
            <a:ext cx="636727" cy="322851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7" name="Rectangle 56"/>
          <p:cNvSpPr/>
          <p:nvPr/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98818754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4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344488" indent="-344488" algn="l" defTabSz="914400" rtl="0" eaLnBrk="1" latinLnBrk="0" hangingPunct="1">
        <a:lnSpc>
          <a:spcPct val="120000"/>
        </a:lnSpc>
        <a:spcBef>
          <a:spcPts val="10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953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588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7097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1732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642616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3108960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575304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404164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.xml"/><Relationship Id="rId3" Type="http://schemas.openxmlformats.org/officeDocument/2006/relationships/image" Target="../media/image2.png"/><Relationship Id="rId7" Type="http://schemas.openxmlformats.org/officeDocument/2006/relationships/diagramLayout" Target="../diagrams/layout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diagramData" Target="../diagrams/data2.xml"/><Relationship Id="rId5" Type="http://schemas.openxmlformats.org/officeDocument/2006/relationships/image" Target="../media/image14.jpeg"/><Relationship Id="rId10" Type="http://schemas.microsoft.com/office/2007/relationships/diagramDrawing" Target="../diagrams/drawing2.xml"/><Relationship Id="rId4" Type="http://schemas.openxmlformats.org/officeDocument/2006/relationships/image" Target="../media/image3.png"/><Relationship Id="rId9" Type="http://schemas.openxmlformats.org/officeDocument/2006/relationships/diagramColors" Target="../diagrams/colors2.xml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3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image" Target="../media/image3.png"/><Relationship Id="rId7" Type="http://schemas.openxmlformats.org/officeDocument/2006/relationships/diagramQuickStyle" Target="../diagrams/quickStyle4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4" Type="http://schemas.openxmlformats.org/officeDocument/2006/relationships/image" Target="../media/image15.jpeg"/><Relationship Id="rId9" Type="http://schemas.microsoft.com/office/2007/relationships/diagramDrawing" Target="../diagrams/drawing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jpeg"/><Relationship Id="rId4" Type="http://schemas.openxmlformats.org/officeDocument/2006/relationships/image" Target="../media/image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1.jpeg"/><Relationship Id="rId4" Type="http://schemas.openxmlformats.org/officeDocument/2006/relationships/image" Target="../media/image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521/SOCO.2012.30.1.121" TargetMode="External"/><Relationship Id="rId2" Type="http://schemas.openxmlformats.org/officeDocument/2006/relationships/hyperlink" Target="https://www.routledge.com/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openup.co.uk/" TargetMode="External"/><Relationship Id="rId4" Type="http://schemas.openxmlformats.org/officeDocument/2006/relationships/hyperlink" Target="https://doi.org/10.1191/1478088706qp063oa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3390/healthcare9010099" TargetMode="External"/><Relationship Id="rId2" Type="http://schemas.openxmlformats.org/officeDocument/2006/relationships/hyperlink" Target="http://www.sagepublications.com./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doi.org/10.1080/08098131.2020.1768580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77/10298649231165028" TargetMode="External"/><Relationship Id="rId2" Type="http://schemas.openxmlformats.org/officeDocument/2006/relationships/hyperlink" Target="https://doi.org/10.1016/j.ssaho.2022.100296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441B7737-E3D8-47F4-8B54-7529C7A836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2B8A17B2-9670-43B8-BE40-4682F8D29A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gradFill flip="none" rotWithShape="1">
            <a:gsLst>
              <a:gs pos="100000">
                <a:schemeClr val="tx2">
                  <a:lumMod val="25000"/>
                  <a:alpha val="10000"/>
                </a:schemeClr>
              </a:gs>
              <a:gs pos="0">
                <a:schemeClr val="bg2">
                  <a:lumMod val="75000"/>
                  <a:lumOff val="25000"/>
                  <a:alpha val="75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2A60B230-846B-4625-A8CA-D35FEBA73A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-1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  <a:noFill/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7185CF21-0594-48C0-9F3E-254D6BCE9D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44" name="Rectangle 43">
            <a:extLst>
              <a:ext uri="{FF2B5EF4-FFF2-40B4-BE49-F238E27FC236}">
                <a16:creationId xmlns:a16="http://schemas.microsoft.com/office/drawing/2014/main" id="{AC1E939A-6A69-42AE-8471-3AD3A74AD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3542" y="0"/>
            <a:ext cx="11236326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025F75-A9BC-1943-3216-D5C3577F65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1770" y="1134409"/>
            <a:ext cx="8393715" cy="3875778"/>
          </a:xfrm>
        </p:spPr>
        <p:txBody>
          <a:bodyPr>
            <a:normAutofit/>
          </a:bodyPr>
          <a:lstStyle/>
          <a:p>
            <a:pPr algn="l"/>
            <a:r>
              <a:rPr lang="en-US" sz="5000" dirty="0">
                <a:latin typeface="Abadi" panose="020B0604020104020204" pitchFamily="34" charset="0"/>
                <a:cs typeface="AkayaKanadaka" panose="02010502080401010103" pitchFamily="2" charset="77"/>
              </a:rPr>
              <a:t>What are the impacts of the post COVID-19 environment on musicians that work in healthcare settings?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2C0D30D-CB12-24E0-0E52-575A9029CB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57775" y="4343399"/>
            <a:ext cx="6518267" cy="1804011"/>
          </a:xfrm>
        </p:spPr>
        <p:txBody>
          <a:bodyPr anchor="b">
            <a:normAutofit fontScale="92500" lnSpcReduction="10000"/>
          </a:bodyPr>
          <a:lstStyle/>
          <a:p>
            <a:r>
              <a:rPr lang="en-US" sz="2800" dirty="0"/>
              <a:t>A Qualitative, Phenomenological study </a:t>
            </a:r>
          </a:p>
          <a:p>
            <a:r>
              <a:rPr lang="en-US" sz="2800" dirty="0"/>
              <a:t>Sarah Dale BMPF 7008</a:t>
            </a:r>
          </a:p>
          <a:p>
            <a:r>
              <a:rPr lang="en-US" sz="2800" dirty="0"/>
              <a:t>ID  2218036 </a:t>
            </a: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A0B5529D-5CAA-4BF2-B5C9-34705E7661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59909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8" name="Right Triangle 47">
            <a:extLst>
              <a:ext uri="{FF2B5EF4-FFF2-40B4-BE49-F238E27FC236}">
                <a16:creationId xmlns:a16="http://schemas.microsoft.com/office/drawing/2014/main" id="{F793961F-503F-434A-880A-EA44EB4277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411092" y="1134409"/>
            <a:ext cx="239869" cy="239869"/>
          </a:xfrm>
          <a:prstGeom prst="rtTriangl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0596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Rectangle 42">
            <a:extLst>
              <a:ext uri="{FF2B5EF4-FFF2-40B4-BE49-F238E27FC236}">
                <a16:creationId xmlns:a16="http://schemas.microsoft.com/office/drawing/2014/main" id="{D0BE3D13-5BE5-4B05-AFCF-2A2E059D29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76562092-3AA7-4EF0-9007-C44F879A13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7" name="Oval 46">
            <a:extLst>
              <a:ext uri="{FF2B5EF4-FFF2-40B4-BE49-F238E27FC236}">
                <a16:creationId xmlns:a16="http://schemas.microsoft.com/office/drawing/2014/main" id="{1AC85C80-0175-4214-A13D-03C224658C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70108" y="985292"/>
            <a:ext cx="1345319" cy="1345319"/>
          </a:xfrm>
          <a:prstGeom prst="ellipse">
            <a:avLst/>
          </a:prstGeom>
          <a:solidFill>
            <a:schemeClr val="accent1">
              <a:lumMod val="40000"/>
              <a:lumOff val="6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9" name="Picture 48">
            <a:extLst>
              <a:ext uri="{FF2B5EF4-FFF2-40B4-BE49-F238E27FC236}">
                <a16:creationId xmlns:a16="http://schemas.microsoft.com/office/drawing/2014/main" id="{E60B620B-3E81-4075-BC12-D4FB3E299C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3" y="0"/>
            <a:ext cx="12189867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F7483E7-D090-26D3-D57F-425B01B44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6657" y="228601"/>
            <a:ext cx="9851571" cy="957942"/>
          </a:xfrm>
        </p:spPr>
        <p:txBody>
          <a:bodyPr anchor="b">
            <a:normAutofit/>
          </a:bodyPr>
          <a:lstStyle/>
          <a:p>
            <a:pPr algn="l"/>
            <a:r>
              <a:rPr lang="en-US" sz="4400" dirty="0">
                <a:solidFill>
                  <a:srgbClr val="1F2D29"/>
                </a:solidFill>
              </a:rPr>
              <a:t>Why this research question?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740611-1955-D29C-9414-C62EEB9E4A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70108" y="1763486"/>
            <a:ext cx="8206649" cy="4974772"/>
          </a:xfrm>
        </p:spPr>
        <p:txBody>
          <a:bodyPr anchor="t">
            <a:normAutofit fontScale="92500" lnSpcReduction="10000"/>
          </a:bodyPr>
          <a:lstStyle/>
          <a:p>
            <a:r>
              <a:rPr lang="en-US" b="1" dirty="0">
                <a:solidFill>
                  <a:srgbClr val="1F2D29"/>
                </a:solidFill>
              </a:rPr>
              <a:t>Healthcare musician work is a burgeoning field of work.</a:t>
            </a:r>
            <a:r>
              <a:rPr lang="en-US" dirty="0">
                <a:solidFill>
                  <a:srgbClr val="1F2D29"/>
                </a:solidFill>
              </a:rPr>
              <a:t>	</a:t>
            </a:r>
          </a:p>
          <a:p>
            <a:pPr marL="0" indent="0">
              <a:buNone/>
            </a:pPr>
            <a:r>
              <a:rPr lang="en-US" dirty="0">
                <a:solidFill>
                  <a:srgbClr val="1F2D29"/>
                </a:solidFill>
              </a:rPr>
              <a:t>					   </a:t>
            </a:r>
            <a:r>
              <a:rPr lang="en-US" sz="1700" dirty="0">
                <a:solidFill>
                  <a:srgbClr val="1F2D29"/>
                </a:solidFill>
              </a:rPr>
              <a:t>Shaughnessy and Perkins (2023)</a:t>
            </a:r>
          </a:p>
          <a:p>
            <a:r>
              <a:rPr lang="en-US" b="1" dirty="0">
                <a:solidFill>
                  <a:srgbClr val="1F2D29"/>
                </a:solidFill>
              </a:rPr>
              <a:t>Social prescription services are increasing. </a:t>
            </a:r>
          </a:p>
          <a:p>
            <a:pPr marL="457200" lvl="1" indent="0">
              <a:buNone/>
            </a:pPr>
            <a:r>
              <a:rPr lang="en-US" dirty="0">
                <a:solidFill>
                  <a:srgbClr val="1F2D29"/>
                </a:solidFill>
              </a:rPr>
              <a:t>                                                                                    Foster et al., (2021)</a:t>
            </a:r>
          </a:p>
          <a:p>
            <a:r>
              <a:rPr lang="en-US" b="1" dirty="0">
                <a:solidFill>
                  <a:srgbClr val="1F2D29"/>
                </a:solidFill>
              </a:rPr>
              <a:t>A novel timeframe, research priority on post pandemic impacts outside of biomedical domains (especially given exposed inequalities).</a:t>
            </a:r>
          </a:p>
          <a:p>
            <a:pPr marL="0" indent="0">
              <a:buNone/>
            </a:pPr>
            <a:r>
              <a:rPr lang="en-US" dirty="0">
                <a:solidFill>
                  <a:srgbClr val="1F2D29"/>
                </a:solidFill>
              </a:rPr>
              <a:t>			               		 </a:t>
            </a:r>
            <a:r>
              <a:rPr lang="en-GB" sz="19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Wiley </a:t>
            </a:r>
            <a:r>
              <a:rPr lang="en-GB" sz="1900" i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et al.</a:t>
            </a:r>
            <a:r>
              <a:rPr lang="en-GB" sz="19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(2020)</a:t>
            </a:r>
            <a:r>
              <a:rPr lang="en-GB" sz="1900" dirty="0">
                <a:effectLst/>
              </a:rPr>
              <a:t> </a:t>
            </a:r>
            <a:r>
              <a:rPr lang="en-US" sz="1900" dirty="0">
                <a:solidFill>
                  <a:srgbClr val="1F2D29"/>
                </a:solidFill>
              </a:rPr>
              <a:t>       </a:t>
            </a:r>
          </a:p>
          <a:p>
            <a:r>
              <a:rPr lang="en-US" sz="2000" b="1" dirty="0">
                <a:solidFill>
                  <a:srgbClr val="1F2D29"/>
                </a:solidFill>
              </a:rPr>
              <a:t>Quantifiable benefits known for service users however little is known on the musicians delivering the service</a:t>
            </a:r>
          </a:p>
          <a:p>
            <a:pPr marL="3703320" lvl="8" indent="0">
              <a:buNone/>
            </a:pPr>
            <a:r>
              <a:rPr lang="en-GB" sz="18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	                      Hawley </a:t>
            </a:r>
            <a:r>
              <a:rPr lang="en-GB" sz="1800" i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et al.</a:t>
            </a:r>
            <a:r>
              <a:rPr lang="en-GB" sz="18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,(2021)</a:t>
            </a:r>
            <a:endParaRPr lang="en-US" dirty="0">
              <a:solidFill>
                <a:srgbClr val="1F2D29"/>
              </a:solidFill>
            </a:endParaRPr>
          </a:p>
          <a:p>
            <a:endParaRPr lang="en-US" sz="2000" dirty="0">
              <a:solidFill>
                <a:srgbClr val="1F2D29"/>
              </a:solidFill>
            </a:endParaRPr>
          </a:p>
          <a:p>
            <a:pPr lvl="8"/>
            <a:endParaRPr lang="en-US" dirty="0">
              <a:solidFill>
                <a:srgbClr val="1F2D29"/>
              </a:solidFill>
            </a:endParaRPr>
          </a:p>
          <a:p>
            <a:endParaRPr lang="en-US" dirty="0">
              <a:solidFill>
                <a:srgbClr val="1F2D29"/>
              </a:solidFill>
            </a:endParaRPr>
          </a:p>
          <a:p>
            <a:endParaRPr lang="en-US" sz="2000" dirty="0">
              <a:solidFill>
                <a:srgbClr val="1F2D29"/>
              </a:solidFill>
            </a:endParaRPr>
          </a:p>
          <a:p>
            <a:endParaRPr lang="en-US" dirty="0">
              <a:solidFill>
                <a:srgbClr val="1F2D29"/>
              </a:solidFill>
            </a:endParaRPr>
          </a:p>
          <a:p>
            <a:pPr marL="0" indent="0">
              <a:buNone/>
            </a:pPr>
            <a:endParaRPr lang="en-US" sz="2000" dirty="0">
              <a:solidFill>
                <a:srgbClr val="1F2D29"/>
              </a:solidFill>
            </a:endParaRPr>
          </a:p>
          <a:p>
            <a:pPr marL="2304288" lvl="5" indent="0">
              <a:buNone/>
            </a:pPr>
            <a:endParaRPr lang="en-US" sz="1600" dirty="0">
              <a:solidFill>
                <a:srgbClr val="1F2D2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280662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2" name="Rectangle 161">
            <a:extLst>
              <a:ext uri="{FF2B5EF4-FFF2-40B4-BE49-F238E27FC236}">
                <a16:creationId xmlns:a16="http://schemas.microsoft.com/office/drawing/2014/main" id="{A53581F1-58F0-4AB7-A8A0-2090667277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erson playing a guitar&#10;&#10;Description automatically generated">
            <a:extLst>
              <a:ext uri="{FF2B5EF4-FFF2-40B4-BE49-F238E27FC236}">
                <a16:creationId xmlns:a16="http://schemas.microsoft.com/office/drawing/2014/main" id="{B6AC9600-7CFA-48B0-B6B6-A6211EE4C9B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9091" r="9093"/>
          <a:stretch/>
        </p:blipFill>
        <p:spPr>
          <a:xfrm>
            <a:off x="20" y="227"/>
            <a:ext cx="12191675" cy="6858000"/>
          </a:xfrm>
          <a:prstGeom prst="rect">
            <a:avLst/>
          </a:prstGeom>
        </p:spPr>
      </p:pic>
      <p:pic>
        <p:nvPicPr>
          <p:cNvPr id="164" name="Picture 163">
            <a:extLst>
              <a:ext uri="{FF2B5EF4-FFF2-40B4-BE49-F238E27FC236}">
                <a16:creationId xmlns:a16="http://schemas.microsoft.com/office/drawing/2014/main" id="{7F805E00-AB38-4A7C-BECE-0DED0DECE7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66" name="Picture 165">
            <a:extLst>
              <a:ext uri="{FF2B5EF4-FFF2-40B4-BE49-F238E27FC236}">
                <a16:creationId xmlns:a16="http://schemas.microsoft.com/office/drawing/2014/main" id="{86805C35-00DC-4889-A7FD-065BDE84CE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68" name="Rectangle 167">
            <a:extLst>
              <a:ext uri="{FF2B5EF4-FFF2-40B4-BE49-F238E27FC236}">
                <a16:creationId xmlns:a16="http://schemas.microsoft.com/office/drawing/2014/main" id="{F4E6F7CC-42A8-4DCA-B793-34EE7A20C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0" name="Rectangle 169">
            <a:extLst>
              <a:ext uri="{FF2B5EF4-FFF2-40B4-BE49-F238E27FC236}">
                <a16:creationId xmlns:a16="http://schemas.microsoft.com/office/drawing/2014/main" id="{349DF81A-9E35-48CB-A13A-0F3044872E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2" name="Rectangle 171">
            <a:extLst>
              <a:ext uri="{FF2B5EF4-FFF2-40B4-BE49-F238E27FC236}">
                <a16:creationId xmlns:a16="http://schemas.microsoft.com/office/drawing/2014/main" id="{DBF782AB-FEB4-4E4B-B045-C02BC6558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4" y="0"/>
            <a:ext cx="7925404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11F52B2-23D0-0874-276B-4E18EAB542D6}"/>
              </a:ext>
            </a:extLst>
          </p:cNvPr>
          <p:cNvSpPr txBox="1"/>
          <p:nvPr/>
        </p:nvSpPr>
        <p:spPr>
          <a:xfrm>
            <a:off x="1640332" y="258654"/>
            <a:ext cx="6287309" cy="10772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accent6"/>
              </a:buClr>
              <a:buSzPct val="90000"/>
            </a:pPr>
            <a:r>
              <a:rPr lang="en-US" sz="3400" dirty="0">
                <a:latin typeface="+mj-lt"/>
                <a:ea typeface="+mj-ea"/>
                <a:cs typeface="+mj-cs"/>
              </a:rPr>
              <a:t>What is a Healthcare Musician?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047F160-37D2-076C-4E52-8FF46F63FF6F}"/>
              </a:ext>
            </a:extLst>
          </p:cNvPr>
          <p:cNvSpPr txBox="1"/>
          <p:nvPr/>
        </p:nvSpPr>
        <p:spPr>
          <a:xfrm>
            <a:off x="1199426" y="1160443"/>
            <a:ext cx="7776872" cy="53975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accent6"/>
              </a:buClr>
              <a:buSzPct val="90000"/>
            </a:pPr>
            <a:endParaRPr lang="en-US" sz="2000" dirty="0"/>
          </a:p>
          <a:p>
            <a:pPr marL="285750" indent="-285750" defTabSz="914400">
              <a:lnSpc>
                <a:spcPct val="11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2000" dirty="0"/>
              <a:t>Informal or formal musical training in addition to training by organization, often informed by French </a:t>
            </a:r>
            <a:r>
              <a:rPr lang="en-US" sz="2000" i="1" dirty="0"/>
              <a:t>Musique et </a:t>
            </a:r>
            <a:r>
              <a:rPr lang="en-US" sz="2000" i="1" dirty="0" err="1"/>
              <a:t>sante</a:t>
            </a:r>
            <a:r>
              <a:rPr lang="en-US" sz="2000" dirty="0"/>
              <a:t> model.</a:t>
            </a:r>
          </a:p>
          <a:p>
            <a:pPr marL="285750" indent="-285750" defTabSz="914400">
              <a:lnSpc>
                <a:spcPct val="11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endParaRPr lang="en-US" sz="2000" dirty="0"/>
          </a:p>
          <a:p>
            <a:pPr marL="285750" indent="-285750" defTabSz="914400">
              <a:lnSpc>
                <a:spcPct val="11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2000" dirty="0"/>
              <a:t>Cultural not clinical goal, in contrast to music therapists.</a:t>
            </a:r>
          </a:p>
          <a:p>
            <a:pPr marL="285750" indent="-285750" defTabSz="914400">
              <a:lnSpc>
                <a:spcPct val="11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endParaRPr lang="en-US" sz="2000" dirty="0"/>
          </a:p>
          <a:p>
            <a:pPr marL="285750" indent="-285750" defTabSz="914400">
              <a:lnSpc>
                <a:spcPct val="11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2000" dirty="0"/>
              <a:t>Musicians perform in unconventional settings, for example hospital wards and community outreach centers. </a:t>
            </a:r>
          </a:p>
          <a:p>
            <a:pPr marL="285750" indent="-285750" defTabSz="914400">
              <a:lnSpc>
                <a:spcPct val="11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endParaRPr lang="en-US" sz="2000" dirty="0"/>
          </a:p>
          <a:p>
            <a:pPr marL="285750" indent="-285750" defTabSz="914400">
              <a:lnSpc>
                <a:spcPct val="11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2000" dirty="0"/>
              <a:t>Work is patient-centered.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accent6"/>
              </a:buClr>
              <a:buSzPct val="90000"/>
            </a:pPr>
            <a:r>
              <a:rPr lang="en-US" sz="1500" dirty="0"/>
              <a:t>				Adams Hoover (2021), Foster et al.,(2021)</a:t>
            </a:r>
          </a:p>
        </p:txBody>
      </p:sp>
      <p:sp>
        <p:nvSpPr>
          <p:cNvPr id="174" name="Rectangle 173">
            <a:extLst>
              <a:ext uri="{FF2B5EF4-FFF2-40B4-BE49-F238E27FC236}">
                <a16:creationId xmlns:a16="http://schemas.microsoft.com/office/drawing/2014/main" id="{F4E9FDCC-E070-4D2E-9AE6-67D4AE6C0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937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B1A5D06-B9E4-41B9-1028-56BCED538424}"/>
              </a:ext>
            </a:extLst>
          </p:cNvPr>
          <p:cNvSpPr txBox="1"/>
          <p:nvPr/>
        </p:nvSpPr>
        <p:spPr>
          <a:xfrm>
            <a:off x="2288014" y="2828924"/>
            <a:ext cx="5264297" cy="32210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12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AF94441-8E9E-248B-3AB7-8C3B50EF57F5}"/>
              </a:ext>
            </a:extLst>
          </p:cNvPr>
          <p:cNvSpPr txBox="1"/>
          <p:nvPr/>
        </p:nvSpPr>
        <p:spPr>
          <a:xfrm>
            <a:off x="1969804" y="3428998"/>
            <a:ext cx="2659895" cy="226855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200" dirty="0">
              <a:latin typeface="+mj-lt"/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863D098-8278-2A8F-5714-9B0235EA2E0A}"/>
              </a:ext>
            </a:extLst>
          </p:cNvPr>
          <p:cNvSpPr txBox="1"/>
          <p:nvPr/>
        </p:nvSpPr>
        <p:spPr>
          <a:xfrm>
            <a:off x="1243013" y="800100"/>
            <a:ext cx="4190371" cy="246275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600" dirty="0">
              <a:latin typeface="+mj-lt"/>
              <a:ea typeface="+mj-ea"/>
              <a:cs typeface="+mj-cs"/>
            </a:endParaRPr>
          </a:p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600" dirty="0">
              <a:latin typeface="+mj-lt"/>
              <a:ea typeface="+mj-ea"/>
              <a:cs typeface="+mj-cs"/>
            </a:endParaRPr>
          </a:p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600" dirty="0"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4824866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0748FE5-971C-4D3D-9E82-844F9896D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65180ED-82FA-4DB9-977A-EF01472A5B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1770DC71-8434-464C-A23E-E7BC9BC893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357561C8-C082-42A2-8092-4FB6D770AC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FC43BFC-462D-410C-B3EE-F37EF751CF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44BDD4-66E4-BDD8-8AEB-D391CDFCD6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1988" y="808056"/>
            <a:ext cx="6140909" cy="2620944"/>
          </a:xfrm>
        </p:spPr>
        <p:txBody>
          <a:bodyPr>
            <a:normAutofit/>
          </a:bodyPr>
          <a:lstStyle/>
          <a:p>
            <a:pPr algn="l"/>
            <a:r>
              <a:rPr lang="en-US" dirty="0">
                <a:latin typeface="Abadi" panose="020B0604020104020204" pitchFamily="34" charset="0"/>
              </a:rPr>
              <a:t>Literature Gap on healthcare musicians</a:t>
            </a:r>
            <a:br>
              <a:rPr lang="en-US" dirty="0">
                <a:latin typeface="Abadi" panose="020B0604020104020204" pitchFamily="34" charset="0"/>
              </a:rPr>
            </a:br>
            <a:br>
              <a:rPr lang="en-US" dirty="0">
                <a:latin typeface="Abadi" panose="020B0604020104020204" pitchFamily="34" charset="0"/>
              </a:rPr>
            </a:br>
            <a:r>
              <a:rPr lang="en-US" sz="2800" dirty="0">
                <a:latin typeface="Abadi" panose="020B0604020104020204" pitchFamily="34" charset="0"/>
              </a:rPr>
              <a:t> -likely due to ‘newness of role’</a:t>
            </a:r>
            <a:br>
              <a:rPr lang="en-US" sz="2800" dirty="0">
                <a:latin typeface="Abadi" panose="020B0604020104020204" pitchFamily="34" charset="0"/>
              </a:rPr>
            </a:br>
            <a:r>
              <a:rPr lang="en-US" sz="2800" dirty="0">
                <a:latin typeface="Abadi" panose="020B0604020104020204" pitchFamily="34" charset="0"/>
              </a:rPr>
              <a:t>				</a:t>
            </a:r>
            <a:r>
              <a:rPr lang="en-US" sz="1800" dirty="0">
                <a:latin typeface="Abadi" panose="020B0604020104020204" pitchFamily="34" charset="0"/>
              </a:rPr>
              <a:t>Hawley et al., (2021)</a:t>
            </a:r>
          </a:p>
        </p:txBody>
      </p:sp>
      <p:pic>
        <p:nvPicPr>
          <p:cNvPr id="5" name="Picture 4" descr="Curved stone pathway in a calm lake at sunrise">
            <a:extLst>
              <a:ext uri="{FF2B5EF4-FFF2-40B4-BE49-F238E27FC236}">
                <a16:creationId xmlns:a16="http://schemas.microsoft.com/office/drawing/2014/main" id="{F909FC15-A32D-F1E0-AD26-617815D076D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8811" r="41489" b="-2"/>
          <a:stretch/>
        </p:blipFill>
        <p:spPr>
          <a:xfrm>
            <a:off x="1011880" y="227"/>
            <a:ext cx="3051461" cy="6858000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DB9C59E-E311-421C-83D7-D60C5EBE7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F9CCB84-4641-45C1-9C0C-D35DEB9B2A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2F36839-6C61-F1C4-1BC2-55700FF6AC77}"/>
              </a:ext>
            </a:extLst>
          </p:cNvPr>
          <p:cNvSpPr txBox="1"/>
          <p:nvPr/>
        </p:nvSpPr>
        <p:spPr>
          <a:xfrm>
            <a:off x="4471988" y="3995057"/>
            <a:ext cx="5782355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Abadi" panose="020B0604020104020204" pitchFamily="34" charset="0"/>
              </a:rPr>
              <a:t>Literature Gap on post COVID impacts on general musician population.</a:t>
            </a:r>
          </a:p>
          <a:p>
            <a:endParaRPr lang="en-US" sz="3200" dirty="0">
              <a:latin typeface="Abadi" panose="020B0604020104020204" pitchFamily="34" charset="0"/>
            </a:endParaRPr>
          </a:p>
          <a:p>
            <a:r>
              <a:rPr lang="en-US" dirty="0">
                <a:latin typeface="Abadi" panose="020B0604020104020204" pitchFamily="34" charset="0"/>
              </a:rPr>
              <a:t>-</a:t>
            </a:r>
            <a:r>
              <a:rPr lang="en-US" sz="2000" dirty="0">
                <a:latin typeface="Abadi" panose="020B0604020104020204" pitchFamily="34" charset="0"/>
              </a:rPr>
              <a:t>possibly due to recency</a:t>
            </a:r>
          </a:p>
        </p:txBody>
      </p:sp>
    </p:spTree>
    <p:extLst>
      <p:ext uri="{BB962C8B-B14F-4D97-AF65-F5344CB8AC3E}">
        <p14:creationId xmlns:p14="http://schemas.microsoft.com/office/powerpoint/2010/main" val="23019295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8" name="Picture 77">
            <a:extLst>
              <a:ext uri="{FF2B5EF4-FFF2-40B4-BE49-F238E27FC236}">
                <a16:creationId xmlns:a16="http://schemas.microsoft.com/office/drawing/2014/main" id="{2FA3880A-8D8F-466C-A4A1-F07BCDD371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80" name="Picture 79">
            <a:extLst>
              <a:ext uri="{FF2B5EF4-FFF2-40B4-BE49-F238E27FC236}">
                <a16:creationId xmlns:a16="http://schemas.microsoft.com/office/drawing/2014/main" id="{3C0A64CB-20A1-4508-B568-284EB04F7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81" name="Rectangle 80">
            <a:extLst>
              <a:ext uri="{FF2B5EF4-FFF2-40B4-BE49-F238E27FC236}">
                <a16:creationId xmlns:a16="http://schemas.microsoft.com/office/drawing/2014/main" id="{8DA14841-53A4-4935-BE65-C8373B8A6D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9877C2CF-B2DD-41C8-8B5E-152673376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D377EE36-E59D-4778-8F99-4B470DA4A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2586C6C5-47AF-450A-932D-880EF823E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85" name="TextBox 84">
            <a:extLst>
              <a:ext uri="{FF2B5EF4-FFF2-40B4-BE49-F238E27FC236}">
                <a16:creationId xmlns:a16="http://schemas.microsoft.com/office/drawing/2014/main" id="{A587901A-AA64-4940-9803-F676778511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 useBgFill="1">
        <p:nvSpPr>
          <p:cNvPr id="86" name="Rectangle 85">
            <a:extLst>
              <a:ext uri="{FF2B5EF4-FFF2-40B4-BE49-F238E27FC236}">
                <a16:creationId xmlns:a16="http://schemas.microsoft.com/office/drawing/2014/main" id="{6784362B-1BC2-4D61-BBC1-75E5AFB9E5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7" name="Picture 86">
            <a:extLst>
              <a:ext uri="{FF2B5EF4-FFF2-40B4-BE49-F238E27FC236}">
                <a16:creationId xmlns:a16="http://schemas.microsoft.com/office/drawing/2014/main" id="{47FEC87D-B560-4AA1-90A4-F9F1D5A945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88" name="Picture 87">
            <a:extLst>
              <a:ext uri="{FF2B5EF4-FFF2-40B4-BE49-F238E27FC236}">
                <a16:creationId xmlns:a16="http://schemas.microsoft.com/office/drawing/2014/main" id="{E9CBAC3D-8976-47FF-8E03-C8D4BDB358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89" name="Rectangle 88">
            <a:extLst>
              <a:ext uri="{FF2B5EF4-FFF2-40B4-BE49-F238E27FC236}">
                <a16:creationId xmlns:a16="http://schemas.microsoft.com/office/drawing/2014/main" id="{469431F3-C8DA-4F3D-BC23-56FBCBBB73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0" name="Rectangle 89">
            <a:extLst>
              <a:ext uri="{FF2B5EF4-FFF2-40B4-BE49-F238E27FC236}">
                <a16:creationId xmlns:a16="http://schemas.microsoft.com/office/drawing/2014/main" id="{5A6FB8F0-8565-4EC3-917D-22A0CFB55C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2940" y="0"/>
            <a:ext cx="6524905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6" name="Picture 45" descr="Close up of heart shaped pages of a book">
            <a:extLst>
              <a:ext uri="{FF2B5EF4-FFF2-40B4-BE49-F238E27FC236}">
                <a16:creationId xmlns:a16="http://schemas.microsoft.com/office/drawing/2014/main" id="{E0C0BB2E-F933-28F0-CDD5-FD589EBAF05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1586" r="30890" b="-2"/>
          <a:stretch/>
        </p:blipFill>
        <p:spPr>
          <a:xfrm>
            <a:off x="1007760" y="227"/>
            <a:ext cx="3855179" cy="6858000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sp>
        <p:nvSpPr>
          <p:cNvPr id="77" name="Rectangle 76">
            <a:extLst>
              <a:ext uri="{FF2B5EF4-FFF2-40B4-BE49-F238E27FC236}">
                <a16:creationId xmlns:a16="http://schemas.microsoft.com/office/drawing/2014/main" id="{90E85565-5837-4630-B749-8EB5508C97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13756D9B-712D-4066-9D24-053A5EF2E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5B80039A-4720-9DFE-48FC-68DC0E1D7B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9111" y="357188"/>
            <a:ext cx="3448252" cy="971550"/>
          </a:xfrm>
        </p:spPr>
        <p:txBody>
          <a:bodyPr>
            <a:normAutofit fontScale="90000"/>
          </a:bodyPr>
          <a:lstStyle/>
          <a:p>
            <a:r>
              <a:rPr lang="en-US" dirty="0"/>
              <a:t>A Narrative literature review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DE7F2DF-1E69-FC5A-F008-4E7D0C2989EB}"/>
              </a:ext>
            </a:extLst>
          </p:cNvPr>
          <p:cNvSpPr txBox="1"/>
          <p:nvPr/>
        </p:nvSpPr>
        <p:spPr>
          <a:xfrm>
            <a:off x="5025272" y="685800"/>
            <a:ext cx="5704642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A survey of 1000 British adults found 57% of participants claimed that music had assisted in coping with the trials of lockdown (UK Music 2021). </a:t>
            </a:r>
          </a:p>
          <a:p>
            <a:endParaRPr lang="en-GB" sz="1800" dirty="0">
              <a:effectLst/>
              <a:latin typeface="Arial" panose="020B0604020202020204" pitchFamily="34" charset="0"/>
              <a:ea typeface="Aptos" panose="020B0004020202020204" pitchFamily="34" charset="0"/>
            </a:endParaRPr>
          </a:p>
          <a:p>
            <a:r>
              <a:rPr lang="en-US" dirty="0"/>
              <a:t>Musicians promoted social ‘togetherness’ during pandemic, providing solace, grief processing and social unity, i.e. NHS clapping, Together at home concerts.</a:t>
            </a:r>
          </a:p>
          <a:p>
            <a:r>
              <a:rPr lang="en-US" dirty="0"/>
              <a:t>							Mcintosh (2020)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Musicians adopted digital platforms to support connections and finances, a mixed experience.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Financial insecurity in an already precarious freelance career, funding was rolled out however an overarching feeling is that freelance nuances were not understood by government.</a:t>
            </a:r>
          </a:p>
          <a:p>
            <a:r>
              <a:rPr lang="en-US" dirty="0"/>
              <a:t>						Shaughnessy et al., (2022)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52970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6" name="Picture 155">
            <a:extLst>
              <a:ext uri="{FF2B5EF4-FFF2-40B4-BE49-F238E27FC236}">
                <a16:creationId xmlns:a16="http://schemas.microsoft.com/office/drawing/2014/main" id="{3DBBA26C-89C3-411F-9753-606A413F89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7" name="Picture 156">
            <a:extLst>
              <a:ext uri="{FF2B5EF4-FFF2-40B4-BE49-F238E27FC236}">
                <a16:creationId xmlns:a16="http://schemas.microsoft.com/office/drawing/2014/main" id="{EEAD2215-6311-4D1C-B6B5-F57CB6BFCB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58" name="Rectangle 157">
            <a:extLst>
              <a:ext uri="{FF2B5EF4-FFF2-40B4-BE49-F238E27FC236}">
                <a16:creationId xmlns:a16="http://schemas.microsoft.com/office/drawing/2014/main" id="{7BA5DE79-30D1-4A10-8DB9-0A6E523A97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59" name="Rectangle 158">
            <a:extLst>
              <a:ext uri="{FF2B5EF4-FFF2-40B4-BE49-F238E27FC236}">
                <a16:creationId xmlns:a16="http://schemas.microsoft.com/office/drawing/2014/main" id="{9ABD0D63-D23F-4AE7-8270-4185EF9C1C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60" name="Rectangle 159">
            <a:extLst>
              <a:ext uri="{FF2B5EF4-FFF2-40B4-BE49-F238E27FC236}">
                <a16:creationId xmlns:a16="http://schemas.microsoft.com/office/drawing/2014/main" id="{72168E9E-94E9-4BE3-B88C-C8A4681177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61" name="Rectangle 160">
            <a:extLst>
              <a:ext uri="{FF2B5EF4-FFF2-40B4-BE49-F238E27FC236}">
                <a16:creationId xmlns:a16="http://schemas.microsoft.com/office/drawing/2014/main" id="{12107AC1-AA0D-4097-B03D-FD3C632AB8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62" name="TextBox 161">
            <a:extLst>
              <a:ext uri="{FF2B5EF4-FFF2-40B4-BE49-F238E27FC236}">
                <a16:creationId xmlns:a16="http://schemas.microsoft.com/office/drawing/2014/main" id="{7C8D231A-EC46-4736-B00F-76D307082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163" name="Rectangle 162">
            <a:extLst>
              <a:ext uri="{FF2B5EF4-FFF2-40B4-BE49-F238E27FC236}">
                <a16:creationId xmlns:a16="http://schemas.microsoft.com/office/drawing/2014/main" id="{D0BE3D13-5BE5-4B05-AFCF-2A2E059D29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4" name="Oval 163">
            <a:extLst>
              <a:ext uri="{FF2B5EF4-FFF2-40B4-BE49-F238E27FC236}">
                <a16:creationId xmlns:a16="http://schemas.microsoft.com/office/drawing/2014/main" id="{1AC85C80-0175-4214-A13D-03C224658C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09124" y="487443"/>
            <a:ext cx="5841548" cy="584154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165" name="Picture 164">
            <a:extLst>
              <a:ext uri="{FF2B5EF4-FFF2-40B4-BE49-F238E27FC236}">
                <a16:creationId xmlns:a16="http://schemas.microsoft.com/office/drawing/2014/main" id="{15ADB788-8569-409E-862D-665AD53C99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3" y="0"/>
            <a:ext cx="12189867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3DAC853-7710-A777-8748-5CF098A0C4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38460" y="1046288"/>
            <a:ext cx="8937855" cy="5324269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algn="l"/>
            <a:r>
              <a:rPr lang="en-US" sz="3600" dirty="0">
                <a:solidFill>
                  <a:srgbClr val="1F2D29"/>
                </a:solidFill>
              </a:rPr>
              <a:t>- </a:t>
            </a:r>
            <a:r>
              <a:rPr lang="en-US" sz="3200" dirty="0">
                <a:solidFill>
                  <a:srgbClr val="1F2D29"/>
                </a:solidFill>
              </a:rPr>
              <a:t>Qualitative study</a:t>
            </a:r>
            <a:br>
              <a:rPr lang="en-US" sz="3200" dirty="0">
                <a:solidFill>
                  <a:srgbClr val="1F2D29"/>
                </a:solidFill>
              </a:rPr>
            </a:br>
            <a:r>
              <a:rPr lang="en-US" sz="3200" dirty="0">
                <a:solidFill>
                  <a:srgbClr val="1F2D29"/>
                </a:solidFill>
              </a:rPr>
              <a:t>	</a:t>
            </a:r>
            <a:r>
              <a:rPr lang="en-US" sz="2000" b="1" dirty="0">
                <a:solidFill>
                  <a:srgbClr val="1F2D29"/>
                </a:solidFill>
              </a:rPr>
              <a:t>‘to understand individuals’ perceptions of the world’</a:t>
            </a:r>
            <a:br>
              <a:rPr lang="en-US" sz="2000" b="1" dirty="0">
                <a:solidFill>
                  <a:srgbClr val="1F2D29"/>
                </a:solidFill>
              </a:rPr>
            </a:br>
            <a:br>
              <a:rPr lang="en-US" sz="2000" dirty="0">
                <a:solidFill>
                  <a:srgbClr val="1F2D29"/>
                </a:solidFill>
              </a:rPr>
            </a:br>
            <a:r>
              <a:rPr lang="en-US" sz="2000" dirty="0">
                <a:solidFill>
                  <a:srgbClr val="1F2D29"/>
                </a:solidFill>
              </a:rPr>
              <a:t>						Bell and Waters (2018, p. 37)</a:t>
            </a:r>
            <a:br>
              <a:rPr lang="en-US" sz="3600" dirty="0">
                <a:solidFill>
                  <a:srgbClr val="1F2D29"/>
                </a:solidFill>
              </a:rPr>
            </a:br>
            <a:r>
              <a:rPr lang="en-US" sz="3600" dirty="0">
                <a:solidFill>
                  <a:srgbClr val="1F2D29"/>
                </a:solidFill>
              </a:rPr>
              <a:t>- </a:t>
            </a:r>
            <a:r>
              <a:rPr lang="en-US" sz="3200" dirty="0">
                <a:solidFill>
                  <a:srgbClr val="1F2D29"/>
                </a:solidFill>
              </a:rPr>
              <a:t>Phenomenological framework</a:t>
            </a:r>
            <a:br>
              <a:rPr lang="en-US" sz="3600" dirty="0">
                <a:solidFill>
                  <a:srgbClr val="1F2D29"/>
                </a:solidFill>
              </a:rPr>
            </a:br>
            <a:r>
              <a:rPr lang="en-US" sz="3600" dirty="0">
                <a:solidFill>
                  <a:srgbClr val="1F2D29"/>
                </a:solidFill>
              </a:rPr>
              <a:t>  	</a:t>
            </a:r>
            <a:r>
              <a:rPr lang="en-GB" sz="2000" dirty="0"/>
              <a:t>To extract the subjective reflections, beliefs, impetuses and perspectives of 	human experience and not to unearth causation.					</a:t>
            </a:r>
            <a:br>
              <a:rPr lang="en-GB" sz="2000" dirty="0"/>
            </a:br>
            <a:r>
              <a:rPr lang="en-GB" sz="2000" dirty="0"/>
              <a:t>						Denscombe (2003)</a:t>
            </a:r>
            <a:br>
              <a:rPr lang="en-US" sz="1600" dirty="0">
                <a:solidFill>
                  <a:srgbClr val="1F2D29"/>
                </a:solidFill>
              </a:rPr>
            </a:br>
            <a:r>
              <a:rPr lang="en-US" sz="3600" dirty="0">
                <a:solidFill>
                  <a:srgbClr val="1F2D29"/>
                </a:solidFill>
              </a:rPr>
              <a:t>- </a:t>
            </a:r>
            <a:r>
              <a:rPr lang="en-US" sz="3200" dirty="0">
                <a:solidFill>
                  <a:srgbClr val="1F2D29"/>
                </a:solidFill>
              </a:rPr>
              <a:t>In a constructionist lens</a:t>
            </a:r>
            <a:br>
              <a:rPr lang="en-US" sz="3600" dirty="0">
                <a:solidFill>
                  <a:srgbClr val="1F2D29"/>
                </a:solidFill>
              </a:rPr>
            </a:br>
            <a:r>
              <a:rPr lang="en-US" sz="3600" dirty="0">
                <a:solidFill>
                  <a:srgbClr val="1F2D29"/>
                </a:solidFill>
              </a:rPr>
              <a:t> 	</a:t>
            </a:r>
            <a:r>
              <a:rPr lang="en-GB" sz="2000" dirty="0"/>
              <a:t>Truth is born from social exchanges and transactions both verbal and non-  	verbal.</a:t>
            </a:r>
            <a:br>
              <a:rPr lang="en-GB" sz="2000" dirty="0"/>
            </a:br>
            <a:br>
              <a:rPr lang="en-GB" sz="2000" dirty="0"/>
            </a:br>
            <a:r>
              <a:rPr lang="en-GB" sz="2000" dirty="0"/>
              <a:t>	</a:t>
            </a:r>
            <a:r>
              <a:rPr lang="en-GB" sz="2000" b="1" dirty="0"/>
              <a:t>‘a rich picture of life and behaviour in organisations and groups’ </a:t>
            </a:r>
            <a:br>
              <a:rPr lang="en-GB" sz="2000" dirty="0"/>
            </a:br>
            <a:br>
              <a:rPr lang="en-GB" sz="2000" dirty="0"/>
            </a:br>
            <a:r>
              <a:rPr lang="en-GB" sz="2200" dirty="0"/>
              <a:t>	</a:t>
            </a:r>
            <a:r>
              <a:rPr lang="en-GB" sz="1800" dirty="0"/>
              <a:t>	                                         (Easterly-Smith, Thorpe and Jackson, 2012,p. 119) </a:t>
            </a:r>
            <a:endParaRPr lang="en-US" sz="1800" dirty="0">
              <a:solidFill>
                <a:srgbClr val="1F2D29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7A697BA-3E6D-07A9-8D71-DE946FF9070A}"/>
              </a:ext>
            </a:extLst>
          </p:cNvPr>
          <p:cNvSpPr txBox="1"/>
          <p:nvPr/>
        </p:nvSpPr>
        <p:spPr>
          <a:xfrm>
            <a:off x="6095999" y="250575"/>
            <a:ext cx="3027405" cy="563813"/>
          </a:xfrm>
          <a:prstGeom prst="rect">
            <a:avLst/>
          </a:prstGeom>
        </p:spPr>
        <p:txBody>
          <a:bodyPr vert="horz" lIns="91440" tIns="0" rIns="91440" bIns="45720" rtlCol="0" anchor="b">
            <a:noAutofit/>
          </a:bodyPr>
          <a:lstStyle/>
          <a:p>
            <a:pPr defTabSz="914400"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buClr>
                <a:schemeClr val="accent6"/>
              </a:buClr>
              <a:buSzPct val="90000"/>
            </a:pPr>
            <a:endParaRPr lang="en-US" sz="2800" b="1" dirty="0">
              <a:solidFill>
                <a:srgbClr val="1F2D29"/>
              </a:solidFill>
              <a:latin typeface="Abadi" panose="020B0604020104020204" pitchFamily="34" charset="0"/>
            </a:endParaRPr>
          </a:p>
          <a:p>
            <a:pPr defTabSz="914400"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buClr>
                <a:schemeClr val="accent6"/>
              </a:buClr>
              <a:buSzPct val="90000"/>
            </a:pPr>
            <a:r>
              <a:rPr lang="en-US" sz="3200" b="1" dirty="0">
                <a:solidFill>
                  <a:srgbClr val="1F2D29"/>
                </a:solidFill>
                <a:latin typeface="Abadi" panose="020B0604020104020204" pitchFamily="34" charset="0"/>
              </a:rPr>
              <a:t>Methodology</a:t>
            </a:r>
          </a:p>
        </p:txBody>
      </p:sp>
      <p:sp>
        <p:nvSpPr>
          <p:cNvPr id="166" name="Rectangle 165">
            <a:extLst>
              <a:ext uri="{FF2B5EF4-FFF2-40B4-BE49-F238E27FC236}">
                <a16:creationId xmlns:a16="http://schemas.microsoft.com/office/drawing/2014/main" id="{76562092-3AA7-4EF0-9007-C44F879A13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67" name="Right Triangle 166">
            <a:extLst>
              <a:ext uri="{FF2B5EF4-FFF2-40B4-BE49-F238E27FC236}">
                <a16:creationId xmlns:a16="http://schemas.microsoft.com/office/drawing/2014/main" id="{2663C086-1480-4E81-BD6F-3E43A4C38C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585313" y="2747897"/>
            <a:ext cx="353147" cy="353147"/>
          </a:xfrm>
          <a:prstGeom prst="rtTriangl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78AE4E7-375B-F69E-4522-C05813547EA5}"/>
              </a:ext>
            </a:extLst>
          </p:cNvPr>
          <p:cNvSpPr txBox="1"/>
          <p:nvPr/>
        </p:nvSpPr>
        <p:spPr>
          <a:xfrm>
            <a:off x="2193168" y="658378"/>
            <a:ext cx="6437630" cy="1039022"/>
          </a:xfrm>
          <a:prstGeom prst="rect">
            <a:avLst/>
          </a:prstGeom>
        </p:spPr>
        <p:txBody>
          <a:bodyPr vert="horz" lIns="91440" tIns="0" rIns="91440" bIns="45720" rtlCol="0" anchor="b">
            <a:normAutofit/>
          </a:bodyPr>
          <a:lstStyle/>
          <a:p>
            <a:pPr defTabSz="914400"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buClr>
                <a:schemeClr val="accent6"/>
              </a:buClr>
              <a:buSzPct val="90000"/>
            </a:pPr>
            <a:endParaRPr lang="en-US" sz="2800" dirty="0"/>
          </a:p>
        </p:txBody>
      </p:sp>
      <p:sp>
        <p:nvSpPr>
          <p:cNvPr id="8" name="Right Triangle 7">
            <a:extLst>
              <a:ext uri="{FF2B5EF4-FFF2-40B4-BE49-F238E27FC236}">
                <a16:creationId xmlns:a16="http://schemas.microsoft.com/office/drawing/2014/main" id="{26C7DA70-9324-2816-493C-DFD894E4967A}"/>
              </a:ext>
            </a:extLst>
          </p:cNvPr>
          <p:cNvSpPr/>
          <p:nvPr/>
        </p:nvSpPr>
        <p:spPr>
          <a:xfrm rot="10800000">
            <a:off x="2548072" y="1577158"/>
            <a:ext cx="353146" cy="366236"/>
          </a:xfrm>
          <a:prstGeom prst="rtTriangle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ight Triangle 8">
            <a:extLst>
              <a:ext uri="{FF2B5EF4-FFF2-40B4-BE49-F238E27FC236}">
                <a16:creationId xmlns:a16="http://schemas.microsoft.com/office/drawing/2014/main" id="{D428E869-4C77-153D-66D5-94B3E4784BA7}"/>
              </a:ext>
            </a:extLst>
          </p:cNvPr>
          <p:cNvSpPr/>
          <p:nvPr/>
        </p:nvSpPr>
        <p:spPr>
          <a:xfrm rot="10800000">
            <a:off x="2580188" y="4430283"/>
            <a:ext cx="353146" cy="353148"/>
          </a:xfrm>
          <a:prstGeom prst="rtTriangle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531350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2FA3880A-8D8F-466C-A4A1-F07BCDD371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C0A64CB-20A1-4508-B568-284EB04F7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8DA14841-53A4-4935-BE65-C8373B8A6D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877C2CF-B2DD-41C8-8B5E-152673376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377EE36-E59D-4778-8F99-4B470DA4A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586C6C5-47AF-450A-932D-880EF823E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587901A-AA64-4940-9803-F676778511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6784362B-1BC2-4D61-BBC1-75E5AFB9E5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47FEC87D-B560-4AA1-90A4-F9F1D5A945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E9CBAC3D-8976-47FF-8E03-C8D4BDB358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469431F3-C8DA-4F3D-BC23-56FBCBBB73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5A6FB8F0-8565-4EC3-917D-22A0CFB55C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2940" y="0"/>
            <a:ext cx="6524905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omplex maths formulae on a blackboard">
            <a:extLst>
              <a:ext uri="{FF2B5EF4-FFF2-40B4-BE49-F238E27FC236}">
                <a16:creationId xmlns:a16="http://schemas.microsoft.com/office/drawing/2014/main" id="{19AB5A23-5108-2E24-94BD-E8974C24EFB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6443" r="22520" b="-1"/>
          <a:stretch/>
        </p:blipFill>
        <p:spPr>
          <a:xfrm>
            <a:off x="1007760" y="227"/>
            <a:ext cx="3855179" cy="6858000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90E85565-5837-4630-B749-8EB5508C97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E23753-D25E-F193-112F-C5FC4E5167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1175" y="600075"/>
            <a:ext cx="3131159" cy="765431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sz="6000" dirty="0"/>
              <a:t>Methods</a:t>
            </a:r>
            <a:br>
              <a:rPr lang="en-US" sz="6000" dirty="0"/>
            </a:br>
            <a:endParaRPr lang="en-US" sz="6000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13756D9B-712D-4066-9D24-053A5EF2E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C43847D-A7F1-38EC-1038-034A29BC91D3}"/>
              </a:ext>
            </a:extLst>
          </p:cNvPr>
          <p:cNvSpPr txBox="1"/>
          <p:nvPr/>
        </p:nvSpPr>
        <p:spPr>
          <a:xfrm>
            <a:off x="5087814" y="1616529"/>
            <a:ext cx="6410605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- </a:t>
            </a:r>
            <a:r>
              <a:rPr lang="en-US" sz="2400" dirty="0"/>
              <a:t>Semi structured life-world interviews </a:t>
            </a:r>
          </a:p>
          <a:p>
            <a:r>
              <a:rPr lang="en-US" sz="2400" dirty="0"/>
              <a:t>							    </a:t>
            </a:r>
            <a:r>
              <a:rPr lang="en-US" sz="1600" dirty="0" err="1"/>
              <a:t>Kvale</a:t>
            </a:r>
            <a:r>
              <a:rPr lang="en-US" sz="1600" dirty="0"/>
              <a:t> (2007)</a:t>
            </a:r>
          </a:p>
          <a:p>
            <a:endParaRPr lang="en-US" sz="2400" dirty="0"/>
          </a:p>
          <a:p>
            <a:r>
              <a:rPr lang="en-US" sz="2400" dirty="0"/>
              <a:t>- Field notes generated from shadowing participants in three separate healthcare settings</a:t>
            </a:r>
          </a:p>
          <a:p>
            <a:endParaRPr lang="en-US" sz="2400" dirty="0"/>
          </a:p>
          <a:p>
            <a:pPr marL="285750" indent="-285750">
              <a:buFontTx/>
              <a:buChar char="-"/>
            </a:pPr>
            <a:r>
              <a:rPr lang="en-US" sz="2400" dirty="0"/>
              <a:t>Narrative Literature review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B8068B6-74CB-E724-AE12-EDBAA9741EBE}"/>
              </a:ext>
            </a:extLst>
          </p:cNvPr>
          <p:cNvSpPr txBox="1"/>
          <p:nvPr/>
        </p:nvSpPr>
        <p:spPr>
          <a:xfrm>
            <a:off x="5087814" y="5241471"/>
            <a:ext cx="65249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PURPOSIVE SAMPLING OF FOUR PARTICPANTS</a:t>
            </a:r>
          </a:p>
          <a:p>
            <a:endParaRPr lang="en-US" dirty="0"/>
          </a:p>
          <a:p>
            <a:r>
              <a:rPr lang="en-US" dirty="0"/>
              <a:t>Granting ‘information rich’ data from frontline insights.</a:t>
            </a:r>
          </a:p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FE6B22A-E15D-0933-6A23-DA64B2ACDF0C}"/>
              </a:ext>
            </a:extLst>
          </p:cNvPr>
          <p:cNvSpPr txBox="1"/>
          <p:nvPr/>
        </p:nvSpPr>
        <p:spPr>
          <a:xfrm>
            <a:off x="8941881" y="6145619"/>
            <a:ext cx="18513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Patton (2002)</a:t>
            </a:r>
          </a:p>
        </p:txBody>
      </p:sp>
    </p:spTree>
    <p:extLst>
      <p:ext uri="{BB962C8B-B14F-4D97-AF65-F5344CB8AC3E}">
        <p14:creationId xmlns:p14="http://schemas.microsoft.com/office/powerpoint/2010/main" val="31211412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" name="Picture 80">
            <a:extLst>
              <a:ext uri="{FF2B5EF4-FFF2-40B4-BE49-F238E27FC236}">
                <a16:creationId xmlns:a16="http://schemas.microsoft.com/office/drawing/2014/main" id="{2FA3880A-8D8F-466C-A4A1-F07BCDD371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82" name="Picture 81">
            <a:extLst>
              <a:ext uri="{FF2B5EF4-FFF2-40B4-BE49-F238E27FC236}">
                <a16:creationId xmlns:a16="http://schemas.microsoft.com/office/drawing/2014/main" id="{3C0A64CB-20A1-4508-B568-284EB04F7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83" name="Rectangle 82">
            <a:extLst>
              <a:ext uri="{FF2B5EF4-FFF2-40B4-BE49-F238E27FC236}">
                <a16:creationId xmlns:a16="http://schemas.microsoft.com/office/drawing/2014/main" id="{8DA14841-53A4-4935-BE65-C8373B8A6D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9877C2CF-B2DD-41C8-8B5E-152673376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D377EE36-E59D-4778-8F99-4B470DA4A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2586C6C5-47AF-450A-932D-880EF823E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87" name="TextBox 86">
            <a:extLst>
              <a:ext uri="{FF2B5EF4-FFF2-40B4-BE49-F238E27FC236}">
                <a16:creationId xmlns:a16="http://schemas.microsoft.com/office/drawing/2014/main" id="{A587901A-AA64-4940-9803-F676778511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pic>
        <p:nvPicPr>
          <p:cNvPr id="88" name="Picture 87" descr="Silver metal newtons cradle">
            <a:extLst>
              <a:ext uri="{FF2B5EF4-FFF2-40B4-BE49-F238E27FC236}">
                <a16:creationId xmlns:a16="http://schemas.microsoft.com/office/drawing/2014/main" id="{BC8C0BE9-154B-AA8D-BEA7-5BE2F87C719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8232" r="-1" b="2260"/>
          <a:stretch/>
        </p:blipFill>
        <p:spPr>
          <a:xfrm>
            <a:off x="-581674" y="295517"/>
            <a:ext cx="12191675" cy="6858000"/>
          </a:xfrm>
          <a:prstGeom prst="rect">
            <a:avLst/>
          </a:prstGeom>
        </p:spPr>
      </p:pic>
      <p:pic>
        <p:nvPicPr>
          <p:cNvPr id="89" name="Picture 88">
            <a:extLst>
              <a:ext uri="{FF2B5EF4-FFF2-40B4-BE49-F238E27FC236}">
                <a16:creationId xmlns:a16="http://schemas.microsoft.com/office/drawing/2014/main" id="{97E95E2F-46AB-4CC1-B3EC-E895B83649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90" name="Picture 89">
            <a:extLst>
              <a:ext uri="{FF2B5EF4-FFF2-40B4-BE49-F238E27FC236}">
                <a16:creationId xmlns:a16="http://schemas.microsoft.com/office/drawing/2014/main" id="{948DAB23-6C4D-4138-8D67-DC09574BC8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91" name="Rectangle 90">
            <a:extLst>
              <a:ext uri="{FF2B5EF4-FFF2-40B4-BE49-F238E27FC236}">
                <a16:creationId xmlns:a16="http://schemas.microsoft.com/office/drawing/2014/main" id="{27F7FCF9-9DC8-4809-ABA1-9E838A2C2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" name="Rectangle 91">
            <a:extLst>
              <a:ext uri="{FF2B5EF4-FFF2-40B4-BE49-F238E27FC236}">
                <a16:creationId xmlns:a16="http://schemas.microsoft.com/office/drawing/2014/main" id="{DCDABCB5-7B43-4F1E-A92D-40B7FC42C0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3" name="Rectangle 92">
            <a:extLst>
              <a:ext uri="{FF2B5EF4-FFF2-40B4-BE49-F238E27FC236}">
                <a16:creationId xmlns:a16="http://schemas.microsoft.com/office/drawing/2014/main" id="{9068540E-7885-4861-BD0F-315690043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5891209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4" name="Rectangle 93">
            <a:extLst>
              <a:ext uri="{FF2B5EF4-FFF2-40B4-BE49-F238E27FC236}">
                <a16:creationId xmlns:a16="http://schemas.microsoft.com/office/drawing/2014/main" id="{803A8740-FDD5-4A54-851E-CEC119ED8A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98742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39E1651-0CEB-8E20-4867-6B0F4DD766AD}"/>
              </a:ext>
            </a:extLst>
          </p:cNvPr>
          <p:cNvSpPr txBox="1"/>
          <p:nvPr/>
        </p:nvSpPr>
        <p:spPr>
          <a:xfrm>
            <a:off x="1712380" y="683268"/>
            <a:ext cx="50149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>
                <a:latin typeface="Abadi" panose="020B0604020104020204" pitchFamily="34" charset="0"/>
              </a:rPr>
              <a:t>Ethics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4486250-5457-A14D-2F19-35431CA66F31}"/>
              </a:ext>
            </a:extLst>
          </p:cNvPr>
          <p:cNvSpPr txBox="1"/>
          <p:nvPr/>
        </p:nvSpPr>
        <p:spPr>
          <a:xfrm>
            <a:off x="1400175" y="1700213"/>
            <a:ext cx="5214938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r>
              <a:rPr lang="en-US" sz="2400" dirty="0">
                <a:latin typeface="Baloo Da 2" panose="03080502040302020200" pitchFamily="66" charset="77"/>
                <a:cs typeface="Baloo Da 2" panose="03080502040302020200" pitchFamily="66" charset="77"/>
              </a:rPr>
              <a:t>UWTSD ethics consent obtained</a:t>
            </a:r>
          </a:p>
          <a:p>
            <a:endParaRPr lang="en-US" sz="2400" dirty="0">
              <a:latin typeface="Baloo Da 2" panose="03080502040302020200" pitchFamily="66" charset="77"/>
              <a:cs typeface="Baloo Da 2" panose="03080502040302020200" pitchFamily="66" charset="77"/>
            </a:endParaRPr>
          </a:p>
          <a:p>
            <a:r>
              <a:rPr lang="en-US" sz="2400" dirty="0">
                <a:latin typeface="Baloo Da 2" panose="03080502040302020200" pitchFamily="66" charset="77"/>
                <a:cs typeface="Baloo Da 2" panose="03080502040302020200" pitchFamily="66" charset="77"/>
              </a:rPr>
              <a:t>  	Informed consent obtained</a:t>
            </a:r>
          </a:p>
          <a:p>
            <a:endParaRPr lang="en-US" sz="2400" dirty="0">
              <a:latin typeface="Baloo Da 2" panose="03080502040302020200" pitchFamily="66" charset="77"/>
              <a:cs typeface="Baloo Da 2" panose="03080502040302020200" pitchFamily="66" charset="77"/>
            </a:endParaRPr>
          </a:p>
          <a:p>
            <a:r>
              <a:rPr lang="en-US" sz="2400" dirty="0">
                <a:latin typeface="Baloo Da 2" panose="03080502040302020200" pitchFamily="66" charset="77"/>
                <a:cs typeface="Baloo Da 2" panose="03080502040302020200" pitchFamily="66" charset="77"/>
              </a:rPr>
              <a:t>	Member checking of transcripts</a:t>
            </a:r>
          </a:p>
          <a:p>
            <a:endParaRPr lang="en-US" dirty="0">
              <a:latin typeface="Baloo Da 2" panose="03080502040302020200" pitchFamily="66" charset="77"/>
              <a:cs typeface="Baloo Da 2" panose="03080502040302020200" pitchFamily="66" charset="77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DF9C4EE-17B1-37AC-E5F5-55752CBB8329}"/>
              </a:ext>
            </a:extLst>
          </p:cNvPr>
          <p:cNvSpPr txBox="1"/>
          <p:nvPr/>
        </p:nvSpPr>
        <p:spPr>
          <a:xfrm>
            <a:off x="1051120" y="4191000"/>
            <a:ext cx="5563993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Abadi" panose="020B0604020104020204" pitchFamily="34" charset="0"/>
              </a:rPr>
              <a:t>Insider researcher </a:t>
            </a:r>
            <a:r>
              <a:rPr lang="en-US" sz="2400" dirty="0">
                <a:latin typeface="Abadi" panose="020B0604020104020204" pitchFamily="34" charset="0"/>
              </a:rPr>
              <a:t>considered a strength in this research as there is shared vernacular and an understanding of the nuances of musical environments.</a:t>
            </a:r>
          </a:p>
          <a:p>
            <a:endParaRPr lang="en-US" dirty="0"/>
          </a:p>
          <a:p>
            <a:r>
              <a:rPr lang="en-US" dirty="0"/>
              <a:t>						Bell and Waters (2018) </a:t>
            </a:r>
          </a:p>
          <a:p>
            <a:endParaRPr lang="en-US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AC8DE17-EC7A-0478-F010-B8DC5C46EC4C}"/>
              </a:ext>
            </a:extLst>
          </p:cNvPr>
          <p:cNvSpPr txBox="1"/>
          <p:nvPr/>
        </p:nvSpPr>
        <p:spPr>
          <a:xfrm>
            <a:off x="6942329" y="4568697"/>
            <a:ext cx="522010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800" dirty="0">
              <a:solidFill>
                <a:schemeClr val="bg2"/>
              </a:solidFill>
              <a:latin typeface="Abadi" panose="020B0604020104020204" pitchFamily="34" charset="0"/>
            </a:endParaRPr>
          </a:p>
          <a:p>
            <a:r>
              <a:rPr lang="en-US" sz="2800" dirty="0">
                <a:solidFill>
                  <a:schemeClr val="bg2"/>
                </a:solidFill>
                <a:latin typeface="Abadi" panose="020B0604020104020204" pitchFamily="34" charset="0"/>
              </a:rPr>
              <a:t>Bias is mitigated by continual transparency with participants</a:t>
            </a:r>
          </a:p>
        </p:txBody>
      </p:sp>
    </p:spTree>
    <p:extLst>
      <p:ext uri="{BB962C8B-B14F-4D97-AF65-F5344CB8AC3E}">
        <p14:creationId xmlns:p14="http://schemas.microsoft.com/office/powerpoint/2010/main" val="41973773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3FAD17B9-9E6C-4DD1-9728-97B5E5FCCA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D7AC3F90-A588-42FF-B41D-062A8D91B9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8" name="Picture 27" descr="Pipette adding DNA sample to a petri dish">
            <a:extLst>
              <a:ext uri="{FF2B5EF4-FFF2-40B4-BE49-F238E27FC236}">
                <a16:creationId xmlns:a16="http://schemas.microsoft.com/office/drawing/2014/main" id="{405B1F20-CCB0-46AE-4945-0BA3C52E121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25000"/>
          </a:blip>
          <a:srcRect t="24998" r="-1" b="-1"/>
          <a:stretch/>
        </p:blipFill>
        <p:spPr>
          <a:xfrm>
            <a:off x="153" y="10"/>
            <a:ext cx="12191695" cy="6857990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015AB904-4FB7-4A0D-B43E-03ACF05E1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7" y="0"/>
            <a:ext cx="12189867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61140B1-2040-1C1C-111B-3EE6F2FB65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</p:spPr>
        <p:txBody>
          <a:bodyPr>
            <a:normAutofit/>
          </a:bodyPr>
          <a:lstStyle/>
          <a:p>
            <a:pPr algn="l"/>
            <a:r>
              <a:rPr lang="en-US" dirty="0"/>
              <a:t>Data Analysis</a:t>
            </a: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E1AADF25-43E9-4DE0-AD82-4F6052319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CBC2D515-EF3C-4E4E-8BC1-192B21E927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A065CD-CA8B-A0E4-5D66-2D2E1AB8F9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579" y="2052116"/>
            <a:ext cx="7959560" cy="3997828"/>
          </a:xfrm>
        </p:spPr>
        <p:txBody>
          <a:bodyPr>
            <a:normAutofit/>
          </a:bodyPr>
          <a:lstStyle/>
          <a:p>
            <a:r>
              <a:rPr lang="en-US" sz="2400" dirty="0"/>
              <a:t>The use of Reflexive Thematic analysis (RTA) will support the generation of themes and codes for all textual data.</a:t>
            </a:r>
          </a:p>
          <a:p>
            <a:r>
              <a:rPr lang="en-US" sz="2400" dirty="0"/>
              <a:t>RTA is a flexible foundational analysis method for the novice researcher.				</a:t>
            </a:r>
          </a:p>
          <a:p>
            <a:pPr marL="0" indent="0">
              <a:buNone/>
            </a:pPr>
            <a:r>
              <a:rPr lang="en-US" sz="2400" dirty="0"/>
              <a:t>           </a:t>
            </a:r>
          </a:p>
          <a:p>
            <a:pPr marL="0" indent="0">
              <a:buNone/>
            </a:pPr>
            <a:r>
              <a:rPr lang="en-US" dirty="0"/>
              <a:t>          Braun and Clarke (2022), </a:t>
            </a:r>
            <a:r>
              <a:rPr lang="en-US" dirty="0" err="1"/>
              <a:t>Dewalt</a:t>
            </a:r>
            <a:r>
              <a:rPr lang="en-US" dirty="0"/>
              <a:t> and </a:t>
            </a:r>
            <a:r>
              <a:rPr lang="en-US" dirty="0" err="1"/>
              <a:t>Dewalt</a:t>
            </a:r>
            <a:r>
              <a:rPr lang="en-US" dirty="0"/>
              <a:t> (2011)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47644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" name="Picture 40">
            <a:extLst>
              <a:ext uri="{FF2B5EF4-FFF2-40B4-BE49-F238E27FC236}">
                <a16:creationId xmlns:a16="http://schemas.microsoft.com/office/drawing/2014/main" id="{01AF5FBB-9FDC-4D75-9DD6-DAF01ED19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933BBBE6-F4CF-483E-BA74-B51421B4D9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43" name="Rectangle 42">
            <a:extLst>
              <a:ext uri="{FF2B5EF4-FFF2-40B4-BE49-F238E27FC236}">
                <a16:creationId xmlns:a16="http://schemas.microsoft.com/office/drawing/2014/main" id="{4C790028-99AE-4AE4-8269-9913E2D50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06936A2A-FE08-4EE0-A409-3EF3FA244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BAF0407B-48CB-4C05-B0D7-7A69A0D40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ADC50C3D-0DA0-4914-B5B4-D1819CC698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8CF9E583-1A92-4144-B4FA-81D98317F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56CDEC81-804D-46B6-95DA-DEF2A75862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9" name="Picture 48">
            <a:extLst>
              <a:ext uri="{FF2B5EF4-FFF2-40B4-BE49-F238E27FC236}">
                <a16:creationId xmlns:a16="http://schemas.microsoft.com/office/drawing/2014/main" id="{70333DD4-1BAD-4A0F-97CE-BC0365285F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50" name="Picture 49">
            <a:extLst>
              <a:ext uri="{FF2B5EF4-FFF2-40B4-BE49-F238E27FC236}">
                <a16:creationId xmlns:a16="http://schemas.microsoft.com/office/drawing/2014/main" id="{B00B2048-F340-478F-9B06-A78BBA2D67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51" name="Rectangle 50">
            <a:extLst>
              <a:ext uri="{FF2B5EF4-FFF2-40B4-BE49-F238E27FC236}">
                <a16:creationId xmlns:a16="http://schemas.microsoft.com/office/drawing/2014/main" id="{0E845C87-7EAA-46AF-B7BA-7D9A27F7FB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6AAAE793-35FD-4F15-816E-C3B8E037B0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E2A5D4C3-50B1-4596-A008-B91727460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762" y="0"/>
            <a:ext cx="384908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4" name="Graphic 53" descr="Books">
            <a:extLst>
              <a:ext uri="{FF2B5EF4-FFF2-40B4-BE49-F238E27FC236}">
                <a16:creationId xmlns:a16="http://schemas.microsoft.com/office/drawing/2014/main" id="{90F7FF98-089A-81B3-9F6C-146FD5FC660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326490" y="1820967"/>
            <a:ext cx="3216065" cy="3216065"/>
          </a:xfrm>
          <a:prstGeom prst="rect">
            <a:avLst/>
          </a:prstGeom>
          <a:ln w="12700">
            <a:noFill/>
          </a:ln>
        </p:spPr>
      </p:pic>
      <p:sp>
        <p:nvSpPr>
          <p:cNvPr id="55" name="Rectangle 54">
            <a:extLst>
              <a:ext uri="{FF2B5EF4-FFF2-40B4-BE49-F238E27FC236}">
                <a16:creationId xmlns:a16="http://schemas.microsoft.com/office/drawing/2014/main" id="{E9129AA9-E0F9-4F97-BBA2-96A79DEFF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2940" y="0"/>
            <a:ext cx="6524905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947C8A03-A59D-4813-A456-D2D23826D5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31734" y="231960"/>
            <a:ext cx="3384630" cy="6391933"/>
          </a:xfrm>
          <a:prstGeom prst="rect">
            <a:avLst/>
          </a:prstGeom>
          <a:noFill/>
          <a:ln w="9525">
            <a:solidFill>
              <a:schemeClr val="accent6">
                <a:lumMod val="60000"/>
                <a:lumOff val="40000"/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3024641D-BB05-4708-8F6A-9824DECAF1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C694EB4-AD8B-D023-21B1-77A4E9331827}"/>
              </a:ext>
            </a:extLst>
          </p:cNvPr>
          <p:cNvSpPr txBox="1"/>
          <p:nvPr/>
        </p:nvSpPr>
        <p:spPr>
          <a:xfrm>
            <a:off x="4951598" y="631371"/>
            <a:ext cx="5953804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latin typeface="Baloo Da 2" panose="03080502040302020200" pitchFamily="66" charset="77"/>
                <a:cs typeface="Baloo Da 2" panose="03080502040302020200" pitchFamily="66" charset="77"/>
              </a:rPr>
              <a:t>Four themes were generated:</a:t>
            </a:r>
          </a:p>
          <a:p>
            <a:endParaRPr lang="en-US" sz="2800" dirty="0">
              <a:latin typeface="Baloo Da 2" panose="03080502040302020200" pitchFamily="66" charset="77"/>
              <a:cs typeface="Baloo Da 2" panose="03080502040302020200" pitchFamily="66" charset="77"/>
            </a:endParaRPr>
          </a:p>
          <a:p>
            <a:r>
              <a:rPr lang="en-US" sz="2000" dirty="0"/>
              <a:t>(1) New Ways of working</a:t>
            </a:r>
          </a:p>
          <a:p>
            <a:endParaRPr lang="en-US" sz="2000" dirty="0"/>
          </a:p>
          <a:p>
            <a:r>
              <a:rPr lang="en-US" sz="2000" dirty="0"/>
              <a:t>(2) Connections</a:t>
            </a:r>
          </a:p>
          <a:p>
            <a:endParaRPr lang="en-US" sz="2000" dirty="0"/>
          </a:p>
          <a:p>
            <a:r>
              <a:rPr lang="en-US" sz="2000" dirty="0"/>
              <a:t>(3) Gratitude</a:t>
            </a:r>
          </a:p>
          <a:p>
            <a:pPr marL="342900" indent="-342900">
              <a:buAutoNum type="arabicParenBoth"/>
            </a:pPr>
            <a:endParaRPr lang="en-US" sz="2000" dirty="0"/>
          </a:p>
          <a:p>
            <a:r>
              <a:rPr lang="en-US" sz="2000" dirty="0"/>
              <a:t>(4) Unforeseen outcomes of the pandemic</a:t>
            </a:r>
          </a:p>
          <a:p>
            <a:endParaRPr lang="en-US" dirty="0"/>
          </a:p>
          <a:p>
            <a:endParaRPr lang="en-US" sz="1800" dirty="0"/>
          </a:p>
          <a:p>
            <a:r>
              <a:rPr lang="en-US" sz="2800" dirty="0">
                <a:latin typeface="Bangla Sangam MN" panose="02000000000000000000" pitchFamily="2" charset="0"/>
                <a:cs typeface="Bangla Sangam MN" panose="02000000000000000000" pitchFamily="2" charset="0"/>
              </a:rPr>
              <a:t> 	-</a:t>
            </a:r>
            <a:r>
              <a:rPr lang="en-US" sz="2400" dirty="0">
                <a:latin typeface="Bangla Sangam MN" panose="02000000000000000000" pitchFamily="2" charset="0"/>
                <a:cs typeface="Bangla Sangam MN" panose="02000000000000000000" pitchFamily="2" charset="0"/>
              </a:rPr>
              <a:t>10 sub themes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9094D07-85E6-1139-8FFD-A2F2D61CA39C}"/>
              </a:ext>
            </a:extLst>
          </p:cNvPr>
          <p:cNvSpPr txBox="1"/>
          <p:nvPr/>
        </p:nvSpPr>
        <p:spPr>
          <a:xfrm>
            <a:off x="5159829" y="5037032"/>
            <a:ext cx="5148942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Baloo Da 2" panose="03080502040302020200" pitchFamily="66" charset="77"/>
                <a:cs typeface="Baloo Da 2" panose="03080502040302020200" pitchFamily="66" charset="77"/>
              </a:rPr>
              <a:t>Field notes generated one theme:</a:t>
            </a:r>
          </a:p>
          <a:p>
            <a:endParaRPr lang="en-US" sz="2000" dirty="0">
              <a:latin typeface="Baloo Da 2" panose="03080502040302020200" pitchFamily="66" charset="77"/>
              <a:cs typeface="Baloo Da 2" panose="03080502040302020200" pitchFamily="66" charset="77"/>
            </a:endParaRPr>
          </a:p>
          <a:p>
            <a:pPr marL="457200" indent="-457200">
              <a:buAutoNum type="arabicParenBoth"/>
            </a:pPr>
            <a:r>
              <a:rPr lang="en-US" sz="2000" dirty="0">
                <a:latin typeface="Baloo Da 2" panose="03080502040302020200" pitchFamily="66" charset="77"/>
                <a:cs typeface="Baloo Da 2" panose="03080502040302020200" pitchFamily="66" charset="77"/>
              </a:rPr>
              <a:t>Professionalism </a:t>
            </a:r>
          </a:p>
          <a:p>
            <a:endParaRPr lang="en-US" sz="2000" dirty="0">
              <a:latin typeface="Baloo Da 2" panose="03080502040302020200" pitchFamily="66" charset="77"/>
              <a:cs typeface="Baloo Da 2" panose="03080502040302020200" pitchFamily="66" charset="77"/>
            </a:endParaRPr>
          </a:p>
          <a:p>
            <a:r>
              <a:rPr lang="en-US" sz="2000" dirty="0">
                <a:latin typeface="Baloo Da 2" panose="03080502040302020200" pitchFamily="66" charset="77"/>
                <a:cs typeface="Baloo Da 2" panose="03080502040302020200" pitchFamily="66" charset="77"/>
              </a:rPr>
              <a:t>	- 4 sub themes</a:t>
            </a:r>
          </a:p>
        </p:txBody>
      </p:sp>
    </p:spTree>
    <p:extLst>
      <p:ext uri="{BB962C8B-B14F-4D97-AF65-F5344CB8AC3E}">
        <p14:creationId xmlns:p14="http://schemas.microsoft.com/office/powerpoint/2010/main" val="37503109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Light bulb on yellow background with sketched light beams and cord">
            <a:extLst>
              <a:ext uri="{FF2B5EF4-FFF2-40B4-BE49-F238E27FC236}">
                <a16:creationId xmlns:a16="http://schemas.microsoft.com/office/drawing/2014/main" id="{48646258-9D22-2001-0447-C93EF37AB0F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534" r="-1" b="-1"/>
          <a:stretch/>
        </p:blipFill>
        <p:spPr>
          <a:xfrm>
            <a:off x="325" y="314330"/>
            <a:ext cx="12191675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4E907A1-36ED-0228-D868-4CC23D8858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00425" y="3743325"/>
            <a:ext cx="7343775" cy="2452602"/>
          </a:xfrm>
        </p:spPr>
        <p:txBody>
          <a:bodyPr vert="horz" lIns="91440" tIns="45720" rIns="91440" bIns="45720" rtlCol="0" anchor="t">
            <a:normAutofit/>
          </a:bodyPr>
          <a:lstStyle/>
          <a:p>
            <a:br>
              <a:rPr lang="en-US" sz="4000" dirty="0">
                <a:solidFill>
                  <a:srgbClr val="FFFFFE"/>
                </a:solidFill>
              </a:rPr>
            </a:br>
            <a:br>
              <a:rPr lang="en-US" sz="4000" dirty="0">
                <a:solidFill>
                  <a:srgbClr val="FFFFFE"/>
                </a:solidFill>
              </a:rPr>
            </a:br>
            <a:endParaRPr lang="en-US" sz="4000" dirty="0">
              <a:solidFill>
                <a:srgbClr val="FFFFFE"/>
              </a:solidFill>
            </a:endParaRPr>
          </a:p>
        </p:txBody>
      </p:sp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4062F3EF-888E-1BF4-DF47-3DBB3E2E3FE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08404446"/>
              </p:ext>
            </p:extLst>
          </p:nvPr>
        </p:nvGraphicFramePr>
        <p:xfrm>
          <a:off x="204786" y="662073"/>
          <a:ext cx="10115551" cy="61959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FD2A8C23-F1A9-E3B4-CD45-B979CD41D12C}"/>
              </a:ext>
            </a:extLst>
          </p:cNvPr>
          <p:cNvSpPr txBox="1"/>
          <p:nvPr/>
        </p:nvSpPr>
        <p:spPr>
          <a:xfrm>
            <a:off x="1785938" y="900113"/>
            <a:ext cx="8429625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chemeClr val="bg1"/>
                </a:solidFill>
              </a:rPr>
              <a:t>			 (1) NEW WAYS OF WORKING</a:t>
            </a:r>
          </a:p>
          <a:p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F34CAF4-0D80-7CEE-D402-439F513E69B6}"/>
              </a:ext>
            </a:extLst>
          </p:cNvPr>
          <p:cNvSpPr txBox="1"/>
          <p:nvPr/>
        </p:nvSpPr>
        <p:spPr>
          <a:xfrm>
            <a:off x="1871663" y="2457450"/>
            <a:ext cx="79152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chemeClr val="bg1"/>
                </a:solidFill>
              </a:rPr>
              <a:t> (1a) Advantages of Digital Platforms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8362504-2252-0116-A6BA-BD4B2738E9D2}"/>
              </a:ext>
            </a:extLst>
          </p:cNvPr>
          <p:cNvSpPr txBox="1"/>
          <p:nvPr/>
        </p:nvSpPr>
        <p:spPr>
          <a:xfrm>
            <a:off x="1952625" y="3907096"/>
            <a:ext cx="84296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chemeClr val="bg1"/>
                </a:solidFill>
              </a:rPr>
              <a:t> (1b) Covid a thing of the past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EB79122-B6DA-4A45-C2E8-9D2905A19AF0}"/>
              </a:ext>
            </a:extLst>
          </p:cNvPr>
          <p:cNvSpPr txBox="1"/>
          <p:nvPr/>
        </p:nvSpPr>
        <p:spPr>
          <a:xfrm>
            <a:off x="1785937" y="5372100"/>
            <a:ext cx="831600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chemeClr val="bg1"/>
                </a:solidFill>
              </a:rPr>
              <a:t>   (1c) Infection Control Awareness</a:t>
            </a:r>
          </a:p>
        </p:txBody>
      </p:sp>
    </p:spTree>
    <p:extLst>
      <p:ext uri="{BB962C8B-B14F-4D97-AF65-F5344CB8AC3E}">
        <p14:creationId xmlns:p14="http://schemas.microsoft.com/office/powerpoint/2010/main" val="190527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8" grpId="0">
        <p:bldAsOne/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2FA3880A-8D8F-466C-A4A1-F07BCDD371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3C0A64CB-20A1-4508-B568-284EB04F7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8DA14841-53A4-4935-BE65-C8373B8A6D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877C2CF-B2DD-41C8-8B5E-152673376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4923D72-7E69-464B-94C5-B2530008D0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00CCC86-7A88-4DFF-A0D0-6604606A2A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E1F8ABFD-155B-4386-AE33-6E13057CF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AFAADFB1-A9D8-4319-BAC8-6B3FD36BF2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617C5FC5-1BC6-470E-A163-7EE80D227E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48316889-BCD7-49B5-89BD-4FC1D29FEF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3E12F873-5B9B-482F-9FB3-6355C4F3B7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0F245259-4364-4D53-AC48-3E893885A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Sphere of mesh and nodes">
            <a:extLst>
              <a:ext uri="{FF2B5EF4-FFF2-40B4-BE49-F238E27FC236}">
                <a16:creationId xmlns:a16="http://schemas.microsoft.com/office/drawing/2014/main" id="{D43C7B82-E306-9D05-C44B-15030DD5397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1303" r="10315"/>
          <a:stretch/>
        </p:blipFill>
        <p:spPr>
          <a:xfrm>
            <a:off x="1005401" y="227"/>
            <a:ext cx="4424045" cy="6858000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3B9C7619-9AF0-4D6F-B2E3-21032A5C3A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1EF80C62-4B11-6846-9748-D5AD1732F49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72620752"/>
              </p:ext>
            </p:extLst>
          </p:nvPr>
        </p:nvGraphicFramePr>
        <p:xfrm>
          <a:off x="5469751" y="1447800"/>
          <a:ext cx="6243278" cy="50509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sp>
        <p:nvSpPr>
          <p:cNvPr id="36" name="Rectangle 35">
            <a:extLst>
              <a:ext uri="{FF2B5EF4-FFF2-40B4-BE49-F238E27FC236}">
                <a16:creationId xmlns:a16="http://schemas.microsoft.com/office/drawing/2014/main" id="{BAFBE0AC-23B1-4352-95D2-C71EB6D150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0E3C12B-9309-1C30-D6EA-91CA64E0BD22}"/>
              </a:ext>
            </a:extLst>
          </p:cNvPr>
          <p:cNvSpPr txBox="1"/>
          <p:nvPr/>
        </p:nvSpPr>
        <p:spPr>
          <a:xfrm>
            <a:off x="6892173" y="1828800"/>
            <a:ext cx="445190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rgbClr val="002060"/>
                </a:solidFill>
                <a:latin typeface="Al Nile" pitchFamily="2" charset="-78"/>
                <a:cs typeface="Al Nile" pitchFamily="2" charset="-78"/>
              </a:rPr>
              <a:t>	(2) </a:t>
            </a:r>
            <a:r>
              <a:rPr lang="en-US" sz="3200" dirty="0">
                <a:solidFill>
                  <a:srgbClr val="002060"/>
                </a:solidFill>
                <a:latin typeface="Al Nile" pitchFamily="2" charset="-78"/>
                <a:cs typeface="Al Nile" pitchFamily="2" charset="-78"/>
              </a:rPr>
              <a:t>CONNECTIONS</a:t>
            </a:r>
          </a:p>
          <a:p>
            <a:endParaRPr lang="en-US" dirty="0">
              <a:solidFill>
                <a:srgbClr val="00206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1F9C93D-E225-7094-B78A-56D70AE5BBBA}"/>
              </a:ext>
            </a:extLst>
          </p:cNvPr>
          <p:cNvSpPr txBox="1"/>
          <p:nvPr/>
        </p:nvSpPr>
        <p:spPr>
          <a:xfrm>
            <a:off x="7429500" y="3426282"/>
            <a:ext cx="38241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rgbClr val="002060"/>
                </a:solidFill>
              </a:rPr>
              <a:t>(2a) </a:t>
            </a:r>
            <a:r>
              <a:rPr lang="en-US" sz="2000" dirty="0">
                <a:solidFill>
                  <a:srgbClr val="002060"/>
                </a:solidFill>
              </a:rPr>
              <a:t>Colleagues</a:t>
            </a:r>
            <a:r>
              <a:rPr lang="en-US" sz="2400" dirty="0">
                <a:solidFill>
                  <a:srgbClr val="002060"/>
                </a:solidFill>
              </a:rPr>
              <a:t> like family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3D016C9-42CB-6C60-02B7-6C4C8BF921AA}"/>
              </a:ext>
            </a:extLst>
          </p:cNvPr>
          <p:cNvSpPr txBox="1"/>
          <p:nvPr/>
        </p:nvSpPr>
        <p:spPr>
          <a:xfrm>
            <a:off x="6892173" y="4781749"/>
            <a:ext cx="4731780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>
              <a:solidFill>
                <a:srgbClr val="002060"/>
              </a:solidFill>
            </a:endParaRPr>
          </a:p>
          <a:p>
            <a:r>
              <a:rPr lang="en-US" sz="2000" dirty="0">
                <a:solidFill>
                  <a:srgbClr val="002060"/>
                </a:solidFill>
              </a:rPr>
              <a:t>(2b) Concern with authentic connections</a:t>
            </a:r>
          </a:p>
        </p:txBody>
      </p:sp>
    </p:spTree>
    <p:extLst>
      <p:ext uri="{BB962C8B-B14F-4D97-AF65-F5344CB8AC3E}">
        <p14:creationId xmlns:p14="http://schemas.microsoft.com/office/powerpoint/2010/main" val="20578471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" name="Picture 59">
            <a:extLst>
              <a:ext uri="{FF2B5EF4-FFF2-40B4-BE49-F238E27FC236}">
                <a16:creationId xmlns:a16="http://schemas.microsoft.com/office/drawing/2014/main" id="{45B6243D-1659-4D4B-806E-6EB5F798AB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62" name="Picture 61">
            <a:extLst>
              <a:ext uri="{FF2B5EF4-FFF2-40B4-BE49-F238E27FC236}">
                <a16:creationId xmlns:a16="http://schemas.microsoft.com/office/drawing/2014/main" id="{74FECEB1-EC11-4546-A647-2BC14FFC4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64" name="Rectangle 63">
            <a:extLst>
              <a:ext uri="{FF2B5EF4-FFF2-40B4-BE49-F238E27FC236}">
                <a16:creationId xmlns:a16="http://schemas.microsoft.com/office/drawing/2014/main" id="{B681A340-4E9C-4A53-8BF1-A9554FC8D0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F0AB25C7-C9A2-4029-B780-972A17ACB8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01519CBC-04B6-49F8-BE9C-C3FA4966C9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F0D9536D-8205-4CE1-B98A-CE9695A7FC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E2872EB9-81ED-49FE-81A8-B2DE3B3CDD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EC0294F1-7EE2-4EB9-A41B-908481D40A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132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6" name="Rectangle 75">
            <a:extLst>
              <a:ext uri="{FF2B5EF4-FFF2-40B4-BE49-F238E27FC236}">
                <a16:creationId xmlns:a16="http://schemas.microsoft.com/office/drawing/2014/main" id="{B5E326A3-EB92-4BDA-9F77-45197E0CBE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39686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CAC996C7-7B84-4645-9AA1-6EA85EAB47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32DC315B-5680-47D9-B827-34D012FB14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DA006278-8CD2-655A-BCEF-B09BFEF7A68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37746915"/>
              </p:ext>
            </p:extLst>
          </p:nvPr>
        </p:nvGraphicFramePr>
        <p:xfrm>
          <a:off x="1577341" y="842963"/>
          <a:ext cx="8992798" cy="48917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1478054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" name="Picture 38">
            <a:extLst>
              <a:ext uri="{FF2B5EF4-FFF2-40B4-BE49-F238E27FC236}">
                <a16:creationId xmlns:a16="http://schemas.microsoft.com/office/drawing/2014/main" id="{2FA3880A-8D8F-466C-A4A1-F07BCDD371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3C0A64CB-20A1-4508-B568-284EB04F7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41" name="Rectangle 40">
            <a:extLst>
              <a:ext uri="{FF2B5EF4-FFF2-40B4-BE49-F238E27FC236}">
                <a16:creationId xmlns:a16="http://schemas.microsoft.com/office/drawing/2014/main" id="{8DA14841-53A4-4935-BE65-C8373B8A6D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9877C2CF-B2DD-41C8-8B5E-152673376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24923D72-7E69-464B-94C5-B2530008D0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A00CCC86-7A88-4DFF-A0D0-6604606A2A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E1F8ABFD-155B-4386-AE33-6E13057CF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3FAD17B9-9E6C-4DD1-9728-97B5E5FCCA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D7AC3F90-A588-42FF-B41D-062A8D91B9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8" name="Picture 47" descr="Desk with productivity items">
            <a:extLst>
              <a:ext uri="{FF2B5EF4-FFF2-40B4-BE49-F238E27FC236}">
                <a16:creationId xmlns:a16="http://schemas.microsoft.com/office/drawing/2014/main" id="{13397AFC-3603-82E2-3A17-75FA59DC1F8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duotone>
              <a:schemeClr val="bg2">
                <a:shade val="45000"/>
                <a:satMod val="135000"/>
              </a:schemeClr>
              <a:prstClr val="white"/>
            </a:duotone>
            <a:alphaModFix amt="25000"/>
          </a:blip>
          <a:srcRect r="-1" b="15728"/>
          <a:stretch/>
        </p:blipFill>
        <p:spPr>
          <a:xfrm>
            <a:off x="153" y="10"/>
            <a:ext cx="12191695" cy="6857990"/>
          </a:xfrm>
          <a:prstGeom prst="rect">
            <a:avLst/>
          </a:prstGeom>
        </p:spPr>
      </p:pic>
      <p:pic>
        <p:nvPicPr>
          <p:cNvPr id="49" name="Picture 48">
            <a:extLst>
              <a:ext uri="{FF2B5EF4-FFF2-40B4-BE49-F238E27FC236}">
                <a16:creationId xmlns:a16="http://schemas.microsoft.com/office/drawing/2014/main" id="{015AB904-4FB7-4A0D-B43E-03ACF05E1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7" y="0"/>
            <a:ext cx="12189867" cy="6858000"/>
          </a:xfrm>
          <a:prstGeom prst="rect">
            <a:avLst/>
          </a:prstGeom>
        </p:spPr>
      </p:pic>
      <p:sp>
        <p:nvSpPr>
          <p:cNvPr id="50" name="Rectangle 49">
            <a:extLst>
              <a:ext uri="{FF2B5EF4-FFF2-40B4-BE49-F238E27FC236}">
                <a16:creationId xmlns:a16="http://schemas.microsoft.com/office/drawing/2014/main" id="{E1AADF25-43E9-4DE0-AD82-4F6052319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CBC2D515-EF3C-4E4E-8BC1-192B21E927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589BD167-C054-B62B-D48C-9D6CED08455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35380375"/>
              </p:ext>
            </p:extLst>
          </p:nvPr>
        </p:nvGraphicFramePr>
        <p:xfrm>
          <a:off x="1505900" y="242889"/>
          <a:ext cx="10149844" cy="64722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5" name="Up Arrow 4">
            <a:extLst>
              <a:ext uri="{FF2B5EF4-FFF2-40B4-BE49-F238E27FC236}">
                <a16:creationId xmlns:a16="http://schemas.microsoft.com/office/drawing/2014/main" id="{2FA532F2-AC91-C108-7164-70F12AD41222}"/>
              </a:ext>
            </a:extLst>
          </p:cNvPr>
          <p:cNvSpPr/>
          <p:nvPr/>
        </p:nvSpPr>
        <p:spPr>
          <a:xfrm>
            <a:off x="10314636" y="4371975"/>
            <a:ext cx="484632" cy="978408"/>
          </a:xfrm>
          <a:prstGeom prst="up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9F514C8-58BC-44D7-96F7-81F0DE4BE2B1}"/>
              </a:ext>
            </a:extLst>
          </p:cNvPr>
          <p:cNvSpPr txBox="1"/>
          <p:nvPr/>
        </p:nvSpPr>
        <p:spPr>
          <a:xfrm>
            <a:off x="7900988" y="5957888"/>
            <a:ext cx="425289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Contrast to literature review findings</a:t>
            </a:r>
          </a:p>
        </p:txBody>
      </p:sp>
    </p:spTree>
    <p:extLst>
      <p:ext uri="{BB962C8B-B14F-4D97-AF65-F5344CB8AC3E}">
        <p14:creationId xmlns:p14="http://schemas.microsoft.com/office/powerpoint/2010/main" val="24574466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" name="Picture 47">
            <a:extLst>
              <a:ext uri="{FF2B5EF4-FFF2-40B4-BE49-F238E27FC236}">
                <a16:creationId xmlns:a16="http://schemas.microsoft.com/office/drawing/2014/main" id="{2FA3880A-8D8F-466C-A4A1-F07BCDD371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49" name="Picture 48">
            <a:extLst>
              <a:ext uri="{FF2B5EF4-FFF2-40B4-BE49-F238E27FC236}">
                <a16:creationId xmlns:a16="http://schemas.microsoft.com/office/drawing/2014/main" id="{3C0A64CB-20A1-4508-B568-284EB04F7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50" name="Rectangle 49">
            <a:extLst>
              <a:ext uri="{FF2B5EF4-FFF2-40B4-BE49-F238E27FC236}">
                <a16:creationId xmlns:a16="http://schemas.microsoft.com/office/drawing/2014/main" id="{8DA14841-53A4-4935-BE65-C8373B8A6D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9877C2CF-B2DD-41C8-8B5E-152673376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D377EE36-E59D-4778-8F99-4B470DA4A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2586C6C5-47AF-450A-932D-880EF823E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A587901A-AA64-4940-9803-F676778511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3B2CA9B6-4696-4754-85E4-8CABC16C83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6" name="Picture 55">
            <a:extLst>
              <a:ext uri="{FF2B5EF4-FFF2-40B4-BE49-F238E27FC236}">
                <a16:creationId xmlns:a16="http://schemas.microsoft.com/office/drawing/2014/main" id="{7A9A1B4E-BA04-49DB-A7FC-AAC824E9FE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57" name="Picture 56">
            <a:extLst>
              <a:ext uri="{FF2B5EF4-FFF2-40B4-BE49-F238E27FC236}">
                <a16:creationId xmlns:a16="http://schemas.microsoft.com/office/drawing/2014/main" id="{DEB81022-BC5D-4044-B798-FA0517B46B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58" name="Rectangle 57">
            <a:extLst>
              <a:ext uri="{FF2B5EF4-FFF2-40B4-BE49-F238E27FC236}">
                <a16:creationId xmlns:a16="http://schemas.microsoft.com/office/drawing/2014/main" id="{D23277EE-B44B-4433-AC85-268C83D342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96893633-2491-40F3-A8F8-3048B013B8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4F600BF4-BBEF-41D0-AF2D-5FE8F14089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5891209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1" name="Picture 60" descr="Maze">
            <a:extLst>
              <a:ext uri="{FF2B5EF4-FFF2-40B4-BE49-F238E27FC236}">
                <a16:creationId xmlns:a16="http://schemas.microsoft.com/office/drawing/2014/main" id="{D7249795-D0B9-AAF1-D17C-D085A396B2E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4382" r="30503" b="-2"/>
          <a:stretch/>
        </p:blipFill>
        <p:spPr>
          <a:xfrm>
            <a:off x="6749807" y="227"/>
            <a:ext cx="4635113" cy="6858000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sp>
        <p:nvSpPr>
          <p:cNvPr id="62" name="Rectangle 61">
            <a:extLst>
              <a:ext uri="{FF2B5EF4-FFF2-40B4-BE49-F238E27FC236}">
                <a16:creationId xmlns:a16="http://schemas.microsoft.com/office/drawing/2014/main" id="{8E3FBB69-81FC-455A-9F72-076CADABD3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CFDA42C-C115-F2D4-E756-C9840DB4F904}"/>
              </a:ext>
            </a:extLst>
          </p:cNvPr>
          <p:cNvSpPr txBox="1"/>
          <p:nvPr/>
        </p:nvSpPr>
        <p:spPr>
          <a:xfrm>
            <a:off x="1007533" y="414338"/>
            <a:ext cx="3323921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latin typeface="Abadi" panose="020B0604020104020204" pitchFamily="34" charset="0"/>
              </a:rPr>
              <a:t>Limitations</a:t>
            </a:r>
          </a:p>
          <a:p>
            <a:endParaRPr lang="en-US" sz="4000" dirty="0">
              <a:latin typeface="Abadi" panose="020B0604020104020204" pitchFamily="34" charset="0"/>
            </a:endParaRPr>
          </a:p>
          <a:p>
            <a:endParaRPr lang="en-US" sz="4000" dirty="0">
              <a:latin typeface="Abadi" panose="020B0604020104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645202A-02A1-13A2-C295-E51FB0C3018D}"/>
              </a:ext>
            </a:extLst>
          </p:cNvPr>
          <p:cNvSpPr txBox="1"/>
          <p:nvPr/>
        </p:nvSpPr>
        <p:spPr>
          <a:xfrm>
            <a:off x="1234139" y="2173277"/>
            <a:ext cx="5426361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US" sz="2400" dirty="0">
                <a:latin typeface="Abadi" panose="020B0604020104020204" pitchFamily="34" charset="0"/>
              </a:rPr>
              <a:t>Single data set from one organization.</a:t>
            </a:r>
          </a:p>
          <a:p>
            <a:pPr marL="285750" indent="-285750">
              <a:buFontTx/>
              <a:buChar char="-"/>
            </a:pPr>
            <a:endParaRPr lang="en-US" sz="2400" dirty="0">
              <a:latin typeface="Abadi" panose="020B0604020104020204" pitchFamily="34" charset="0"/>
            </a:endParaRPr>
          </a:p>
          <a:p>
            <a:pPr marL="285750" indent="-285750">
              <a:buFontTx/>
              <a:buChar char="-"/>
            </a:pPr>
            <a:r>
              <a:rPr lang="en-US" sz="2400" dirty="0">
                <a:latin typeface="Abadi" panose="020B0604020104020204" pitchFamily="34" charset="0"/>
              </a:rPr>
              <a:t>One participant familiar to researcher.</a:t>
            </a:r>
          </a:p>
          <a:p>
            <a:pPr marL="285750" indent="-285750">
              <a:buFontTx/>
              <a:buChar char="-"/>
            </a:pPr>
            <a:endParaRPr lang="en-US" sz="2400" dirty="0">
              <a:latin typeface="Abadi" panose="020B0604020104020204" pitchFamily="34" charset="0"/>
            </a:endParaRPr>
          </a:p>
          <a:p>
            <a:pPr marL="285750" indent="-285750">
              <a:buFontTx/>
              <a:buChar char="-"/>
            </a:pPr>
            <a:r>
              <a:rPr lang="en-US" sz="2400" dirty="0">
                <a:latin typeface="Abadi" panose="020B0604020104020204" pitchFamily="34" charset="0"/>
              </a:rPr>
              <a:t>Recollections of events could be challenging at times, a focus group may enhance memory recall.</a:t>
            </a:r>
          </a:p>
          <a:p>
            <a:r>
              <a:rPr lang="en-US" dirty="0"/>
              <a:t>				</a:t>
            </a:r>
          </a:p>
          <a:p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</a:rPr>
              <a:t>				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</a:rPr>
              <a:t> </a:t>
            </a:r>
            <a:r>
              <a:rPr lang="en-GB" sz="16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Barber, Rajaram and Fox (2012)</a:t>
            </a:r>
            <a:r>
              <a:rPr lang="en-GB" sz="1600" dirty="0">
                <a:effectLst/>
              </a:rPr>
              <a:t> 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243672003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8CE49FD1-4D86-EF33-0575-4B1E44A274C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50868612"/>
              </p:ext>
            </p:extLst>
          </p:nvPr>
        </p:nvGraphicFramePr>
        <p:xfrm>
          <a:off x="1066800" y="2052116"/>
          <a:ext cx="9503339" cy="39978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9F4EFB0B-4E8B-B4FB-2CB0-787A9F662BA2}"/>
              </a:ext>
            </a:extLst>
          </p:cNvPr>
          <p:cNvSpPr txBox="1"/>
          <p:nvPr/>
        </p:nvSpPr>
        <p:spPr>
          <a:xfrm>
            <a:off x="3171825" y="438724"/>
            <a:ext cx="70607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Concluding thoughts </a:t>
            </a:r>
          </a:p>
        </p:txBody>
      </p:sp>
    </p:spTree>
    <p:extLst>
      <p:ext uri="{BB962C8B-B14F-4D97-AF65-F5344CB8AC3E}">
        <p14:creationId xmlns:p14="http://schemas.microsoft.com/office/powerpoint/2010/main" val="1576370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2FA3880A-8D8F-466C-A4A1-F07BCDD371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C0A64CB-20A1-4508-B568-284EB04F7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8DA14841-53A4-4935-BE65-C8373B8A6D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877C2CF-B2DD-41C8-8B5E-152673376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377EE36-E59D-4778-8F99-4B470DA4A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586C6C5-47AF-450A-932D-880EF823E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A587901A-AA64-4940-9803-F676778511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pic>
        <p:nvPicPr>
          <p:cNvPr id="5" name="Picture 4" descr="Sample being pipetted into a petri dish">
            <a:extLst>
              <a:ext uri="{FF2B5EF4-FFF2-40B4-BE49-F238E27FC236}">
                <a16:creationId xmlns:a16="http://schemas.microsoft.com/office/drawing/2014/main" id="{34EAFBA3-30FA-3F04-2D61-0650404DD1C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8923" r="-1" b="5824"/>
          <a:stretch/>
        </p:blipFill>
        <p:spPr>
          <a:xfrm>
            <a:off x="0" y="295517"/>
            <a:ext cx="12191675" cy="6858000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97E95E2F-46AB-4CC1-B3EC-E895B83649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948DAB23-6C4D-4138-8D67-DC09574BC8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27F7FCF9-9DC8-4809-ABA1-9E838A2C2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DCDABCB5-7B43-4F1E-A92D-40B7FC42C0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9068540E-7885-4861-BD0F-315690043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5891209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803A8740-FDD5-4A54-851E-CEC119ED8A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98742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F2F7A36-BD43-9608-240C-ADAE17ACE852}"/>
              </a:ext>
            </a:extLst>
          </p:cNvPr>
          <p:cNvSpPr txBox="1"/>
          <p:nvPr/>
        </p:nvSpPr>
        <p:spPr>
          <a:xfrm>
            <a:off x="1271588" y="442913"/>
            <a:ext cx="51292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latin typeface="Abadi" panose="020B0604020104020204" pitchFamily="34" charset="0"/>
              </a:rPr>
              <a:t>Further Research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F0A7AD3-1DEE-3E10-E0FB-2D973C31EE8F}"/>
              </a:ext>
            </a:extLst>
          </p:cNvPr>
          <p:cNvSpPr txBox="1"/>
          <p:nvPr/>
        </p:nvSpPr>
        <p:spPr>
          <a:xfrm>
            <a:off x="962042" y="2013857"/>
            <a:ext cx="5632527" cy="33855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- </a:t>
            </a:r>
            <a:r>
              <a:rPr lang="en-US" sz="2000" dirty="0">
                <a:latin typeface="Abadi" panose="020B0604020104020204" pitchFamily="34" charset="0"/>
              </a:rPr>
              <a:t>Look at different populations of musicians post pandemic, for example gendered differences, age demographics and marginalized groups.</a:t>
            </a:r>
          </a:p>
          <a:p>
            <a:endParaRPr lang="en-US" sz="2000" dirty="0">
              <a:latin typeface="Abadi" panose="020B0604020104020204" pitchFamily="34" charset="0"/>
            </a:endParaRPr>
          </a:p>
          <a:p>
            <a:endParaRPr lang="en-US" sz="2000" dirty="0">
              <a:latin typeface="Abadi" panose="020B0604020104020204" pitchFamily="34" charset="0"/>
            </a:endParaRPr>
          </a:p>
          <a:p>
            <a:r>
              <a:rPr lang="en-US" sz="2000" dirty="0">
                <a:latin typeface="Abadi" panose="020B0604020104020204" pitchFamily="34" charset="0"/>
              </a:rPr>
              <a:t>- Look at other nationalities of healthcare musicians, especially as </a:t>
            </a:r>
            <a:r>
              <a:rPr lang="en-US" sz="2000" i="1" dirty="0">
                <a:latin typeface="Abadi" panose="020B0604020104020204" pitchFamily="34" charset="0"/>
              </a:rPr>
              <a:t>Musique et Sante </a:t>
            </a:r>
            <a:r>
              <a:rPr lang="en-US" sz="2000" dirty="0">
                <a:latin typeface="Abadi" panose="020B0604020104020204" pitchFamily="34" charset="0"/>
              </a:rPr>
              <a:t>is a French informed educational framework.</a:t>
            </a:r>
          </a:p>
          <a:p>
            <a:endParaRPr lang="en-US" dirty="0"/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					               </a:t>
            </a:r>
          </a:p>
          <a:p>
            <a:r>
              <a:rPr lang="en-GB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						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Koivisto and </a:t>
            </a:r>
            <a:r>
              <a:rPr lang="en-GB" sz="18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Tähti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(2020)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711427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1">
            <a:extLst>
              <a:ext uri="{FF2B5EF4-FFF2-40B4-BE49-F238E27FC236}">
                <a16:creationId xmlns:a16="http://schemas.microsoft.com/office/drawing/2014/main" id="{840A6C06-0AAF-CEFE-DFF5-106BEE1EEC66}"/>
              </a:ext>
            </a:extLst>
          </p:cNvPr>
          <p:cNvSpPr>
            <a:spLocks noChangeArrowheads="1"/>
          </p:cNvSpPr>
          <p:nvPr/>
        </p:nvSpPr>
        <p:spPr bwMode="auto">
          <a:xfrm rot="10800000" flipV="1">
            <a:off x="963385" y="337569"/>
            <a:ext cx="10238013" cy="64325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Adams Hoover, S. (2021) </a:t>
            </a:r>
            <a:r>
              <a:rPr kumimoji="0" lang="en-US" altLang="en-US" b="0" i="1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Music as Care; Artistry in the Hospital Environment</a:t>
            </a:r>
            <a:r>
              <a:rPr kumimoji="0" lang="en-US" altLang="en-US" b="0" i="0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. New York: Routledge. Available at: </a:t>
            </a:r>
            <a:r>
              <a:rPr kumimoji="0" lang="en-US" altLang="en-US" b="0" i="0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https://www.routledge.com/</a:t>
            </a:r>
            <a:r>
              <a:rPr kumimoji="0" lang="en-US" altLang="en-US" b="0" i="0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b="0" i="0" strike="noStrike" cap="none" normalizeH="0" baseline="0" dirty="0">
              <a:ln>
                <a:noFill/>
              </a:ln>
              <a:effectLst/>
              <a:latin typeface="+mj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Barber, S.J., Rajaram, S. and Fox, E.B. (2012) ‘Learning and Remembering with Others: The Key Role of Retrieval in Shaping Group Recall and Collective Memory’, </a:t>
            </a:r>
            <a:r>
              <a:rPr kumimoji="0" lang="en-US" altLang="en-US" b="0" i="1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Social cognition</a:t>
            </a:r>
            <a:r>
              <a:rPr kumimoji="0" lang="en-US" altLang="en-US" b="0" i="0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, 30(1), p. 121. Available at: </a:t>
            </a:r>
            <a:r>
              <a:rPr kumimoji="0" lang="en-US" altLang="en-US" b="0" i="0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https://doi.org/10.1521/SOCO.2012.30.1.121</a:t>
            </a:r>
            <a:r>
              <a:rPr kumimoji="0" lang="en-US" altLang="en-US" b="0" i="0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b="0" i="0" strike="noStrike" cap="none" normalizeH="0" baseline="0" dirty="0">
              <a:ln>
                <a:noFill/>
              </a:ln>
              <a:effectLst/>
              <a:latin typeface="+mj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Bell, Judith. and Waters, Stephen. (2018) </a:t>
            </a:r>
            <a:r>
              <a:rPr kumimoji="0" lang="en-US" altLang="en-US" b="0" i="1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Doing Your Research Project, A Guide for First Time Researchers</a:t>
            </a:r>
            <a:r>
              <a:rPr kumimoji="0" lang="en-US" altLang="en-US" b="0" i="0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. 7th </a:t>
            </a:r>
            <a:r>
              <a:rPr kumimoji="0" lang="en-US" altLang="en-US" b="0" i="0" strike="noStrike" cap="none" normalizeH="0" baseline="0" dirty="0" err="1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kumimoji="0" lang="en-US" altLang="en-US" b="0" i="0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. Open University press.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b="0" i="0" strike="noStrike" cap="none" normalizeH="0" baseline="0" dirty="0">
              <a:ln>
                <a:noFill/>
              </a:ln>
              <a:effectLst/>
              <a:latin typeface="+mj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Braun, V. and Clarke, V. (2006) ‘Using thematic analysis in psychology’, </a:t>
            </a:r>
            <a:r>
              <a:rPr kumimoji="0" lang="en-US" altLang="en-US" b="0" i="1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Qualitative Research in Psychology</a:t>
            </a:r>
            <a:r>
              <a:rPr kumimoji="0" lang="en-US" altLang="en-US" b="0" i="0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, 3(2), pp. 77–101. Available at: </a:t>
            </a:r>
            <a:r>
              <a:rPr kumimoji="0" lang="en-US" altLang="en-US" b="0" i="0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https://doi.org/10.1191/1478088706qp063oa</a:t>
            </a:r>
            <a:r>
              <a:rPr kumimoji="0" lang="en-US" altLang="en-US" b="0" i="0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b="0" i="0" strike="noStrike" cap="none" normalizeH="0" baseline="0" dirty="0">
              <a:ln>
                <a:noFill/>
              </a:ln>
              <a:effectLst/>
              <a:latin typeface="+mj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Braun, V. and Clarke, V. (2022) </a:t>
            </a:r>
            <a:r>
              <a:rPr kumimoji="0" lang="en-US" altLang="en-US" b="0" i="1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THEMATIC ANALYSIS A practical Guide</a:t>
            </a:r>
            <a:r>
              <a:rPr kumimoji="0" lang="en-US" altLang="en-US" b="0" i="0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. Edite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d by A. Maher. London: SAGE.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b="0" i="0" strike="noStrike" cap="none" normalizeH="0" baseline="0" dirty="0">
              <a:ln>
                <a:noFill/>
              </a:ln>
              <a:effectLst/>
              <a:latin typeface="+mj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Denscombe, M. (2003) </a:t>
            </a:r>
            <a:r>
              <a:rPr kumimoji="0" lang="en-US" altLang="en-US" b="0" i="1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The Good Research Guide for small-scale social research projects</a:t>
            </a:r>
            <a:r>
              <a:rPr kumimoji="0" lang="en-US" altLang="en-US" b="0" i="0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. 2nd </a:t>
            </a:r>
            <a:r>
              <a:rPr kumimoji="0" lang="en-US" altLang="en-US" b="0" i="0" strike="noStrike" cap="none" normalizeH="0" baseline="0" dirty="0" err="1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kumimoji="0" lang="en-US" altLang="en-US" b="0" i="0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. Open University Press Philadelphia and Maidenhead. Available at: </a:t>
            </a:r>
            <a:r>
              <a:rPr kumimoji="0" lang="en-US" altLang="en-US" b="0" i="0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www.openup.co.uk</a:t>
            </a:r>
            <a:r>
              <a:rPr kumimoji="0" lang="en-US" altLang="en-US" b="0" i="0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b="0" i="0" strike="noStrike" cap="none" normalizeH="0" baseline="0" dirty="0">
              <a:ln>
                <a:noFill/>
              </a:ln>
              <a:effectLst/>
              <a:latin typeface="+mj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DeWalt, K.M. and DeWalt, B.R. (2011) </a:t>
            </a:r>
            <a:r>
              <a:rPr kumimoji="0" lang="en-US" altLang="en-US" b="0" i="1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Participant Observation: A Guide for Fieldworkers.</a:t>
            </a:r>
            <a:r>
              <a:rPr kumimoji="0" lang="en-US" altLang="en-US" b="0" i="0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2nd </a:t>
            </a:r>
            <a:r>
              <a:rPr kumimoji="0" lang="en-US" altLang="en-US" b="0" i="0" strike="noStrike" cap="none" normalizeH="0" baseline="0" dirty="0" err="1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kumimoji="0" lang="en-US" altLang="en-US" b="0" i="0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. Maryland: </a:t>
            </a:r>
            <a:r>
              <a:rPr kumimoji="0" lang="en-US" altLang="en-US" b="0" i="0" strike="noStrike" cap="none" normalizeH="0" baseline="0" dirty="0" err="1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AltaMira</a:t>
            </a:r>
            <a:r>
              <a:rPr kumimoji="0" lang="en-US" altLang="en-US" b="0" i="0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Press.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0" i="0" strike="noStrike" cap="none" normalizeH="0" baseline="0" dirty="0">
              <a:ln>
                <a:noFill/>
              </a:ln>
              <a:effectLst/>
              <a:latin typeface="+mj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E66BE29-C2A7-7FCA-FC5B-2CE5675CF62D}"/>
              </a:ext>
            </a:extLst>
          </p:cNvPr>
          <p:cNvSpPr txBox="1"/>
          <p:nvPr/>
        </p:nvSpPr>
        <p:spPr>
          <a:xfrm rot="16200000">
            <a:off x="-1405365" y="1808805"/>
            <a:ext cx="371191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/>
              <a:t>Reference list</a:t>
            </a:r>
          </a:p>
        </p:txBody>
      </p:sp>
    </p:spTree>
    <p:extLst>
      <p:ext uri="{BB962C8B-B14F-4D97-AF65-F5344CB8AC3E}">
        <p14:creationId xmlns:p14="http://schemas.microsoft.com/office/powerpoint/2010/main" val="125538998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C5F4303-1036-8B3E-EB7D-55419CAF8E55}"/>
              </a:ext>
            </a:extLst>
          </p:cNvPr>
          <p:cNvSpPr txBox="1"/>
          <p:nvPr/>
        </p:nvSpPr>
        <p:spPr>
          <a:xfrm>
            <a:off x="1175656" y="0"/>
            <a:ext cx="9176657" cy="70173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b="0" i="0" strike="noStrike" cap="none" normalizeH="0" baseline="0" dirty="0">
              <a:ln>
                <a:noFill/>
              </a:ln>
              <a:effectLst/>
              <a:latin typeface="+mj-lt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b="0" i="0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Easterly-Smith, M., Thorpe, R. and Jackson, P. (2012) </a:t>
            </a:r>
            <a:r>
              <a:rPr kumimoji="0" lang="en-US" altLang="en-US" b="0" i="1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MANAGEMENT RESEARCH</a:t>
            </a:r>
            <a:r>
              <a:rPr kumimoji="0" lang="en-US" altLang="en-US" b="0" i="0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. 4th </a:t>
            </a:r>
            <a:r>
              <a:rPr kumimoji="0" lang="en-US" altLang="en-US" b="0" i="0" strike="noStrike" cap="none" normalizeH="0" baseline="0" dirty="0" err="1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kumimoji="0" lang="en-US" altLang="en-US" b="0" i="0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. Edited by K. </a:t>
            </a:r>
            <a:r>
              <a:rPr kumimoji="0" lang="en-US" altLang="en-US" b="0" i="0" strike="noStrike" cap="none" normalizeH="0" baseline="0" dirty="0" err="1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Smy</a:t>
            </a:r>
            <a:r>
              <a:rPr kumimoji="0" lang="en-US" altLang="en-US" b="0" i="0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. SAGE Publications Ltd, London. Available at: </a:t>
            </a:r>
            <a:r>
              <a:rPr kumimoji="0" lang="en-US" altLang="en-US" b="0" i="0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www.sagepublications.com.\</a:t>
            </a:r>
            <a:endParaRPr kumimoji="0" lang="en-US" altLang="en-US" b="0" i="0" strike="noStrike" cap="none" normalizeH="0" baseline="0" dirty="0">
              <a:ln>
                <a:noFill/>
              </a:ln>
              <a:effectLst/>
              <a:latin typeface="+mj-lt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en-US" altLang="en-US" b="0" i="0" strike="noStrike" cap="none" normalizeH="0" baseline="0" dirty="0">
              <a:ln>
                <a:noFill/>
              </a:ln>
              <a:effectLst/>
              <a:latin typeface="+mj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Foster, B. </a:t>
            </a:r>
            <a:r>
              <a:rPr kumimoji="0" lang="en-US" altLang="en-US" b="0" i="1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et al.</a:t>
            </a:r>
            <a:r>
              <a:rPr kumimoji="0" lang="en-US" altLang="en-US" b="0" i="0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(2021) ‘The Expanding Scope, Inclusivity, and Integration of Music in Healthcare: Recent Developments, Research Illustration, and Future Direction’, </a:t>
            </a:r>
            <a:r>
              <a:rPr kumimoji="0" lang="en-US" altLang="en-US" b="0" i="1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Healthcare</a:t>
            </a:r>
            <a:r>
              <a:rPr kumimoji="0" lang="en-US" altLang="en-US" b="0" i="0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, 9(1), p. 99. Available at: </a:t>
            </a:r>
            <a:r>
              <a:rPr kumimoji="0" lang="en-US" altLang="en-US" b="0" i="0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https://doi.org/10.3390/healthcare9010099</a:t>
            </a:r>
            <a:r>
              <a:rPr kumimoji="0" lang="en-US" altLang="en-US" b="0" i="0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b="0" i="0" strike="noStrike" cap="none" normalizeH="0" baseline="0" dirty="0">
              <a:ln>
                <a:noFill/>
              </a:ln>
              <a:effectLst/>
              <a:latin typeface="+mj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Hawley, R. </a:t>
            </a:r>
            <a:r>
              <a:rPr kumimoji="0" lang="en-US" altLang="en-US" b="0" i="1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et al.</a:t>
            </a:r>
            <a:r>
              <a:rPr kumimoji="0" lang="en-US" altLang="en-US" b="0" i="0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(2021) ‘Music at times of critical isolation: pivoting hospital music practice in </a:t>
            </a:r>
            <a:r>
              <a:rPr kumimoji="0" lang="en-US" altLang="en-US" b="0" i="0" strike="noStrike" cap="none" normalizeH="0" baseline="0" dirty="0" err="1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paediatric</a:t>
            </a:r>
            <a:r>
              <a:rPr kumimoji="0" lang="en-US" altLang="en-US" b="0" i="0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critical care during Covid-19’, </a:t>
            </a:r>
            <a:r>
              <a:rPr kumimoji="0" lang="en-US" altLang="en-US" b="0" i="1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Journal of Music, Health, and Wellbeing</a:t>
            </a:r>
            <a:r>
              <a:rPr kumimoji="0" lang="en-US" altLang="en-US" b="0" i="0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[Preprint].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dirty="0">
              <a:latin typeface="+mj-lt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Koivisto, T.-A. and </a:t>
            </a:r>
            <a:r>
              <a:rPr kumimoji="0" lang="en-US" altLang="en-US" b="0" i="0" strike="noStrike" cap="none" normalizeH="0" baseline="0" dirty="0" err="1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Tähti</a:t>
            </a:r>
            <a:r>
              <a:rPr kumimoji="0" lang="en-US" altLang="en-US" b="0" i="0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, T. (2020) ‘Professional entanglements: A qualitative systematic review of healthcare musicians’ work in somatic hospital wards </a:t>
            </a:r>
            <a:r>
              <a:rPr kumimoji="0" lang="en-US" altLang="en-US" b="0" i="0" strike="noStrike" cap="none" normalizeH="0" baseline="0" dirty="0" err="1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Taru-Anneli</a:t>
            </a:r>
            <a:r>
              <a:rPr kumimoji="0" lang="en-US" altLang="en-US" b="0" i="0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Koivisto &amp; </a:t>
            </a:r>
            <a:r>
              <a:rPr kumimoji="0" lang="en-US" altLang="en-US" b="0" i="0" strike="noStrike" cap="none" normalizeH="0" baseline="0" dirty="0" err="1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Taru</a:t>
            </a:r>
            <a:r>
              <a:rPr kumimoji="0" lang="en-US" altLang="en-US" b="0" i="0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altLang="en-US" b="0" i="0" strike="noStrike" cap="none" normalizeH="0" baseline="0" dirty="0" err="1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Tähti</a:t>
            </a:r>
            <a:r>
              <a:rPr kumimoji="0" lang="en-US" altLang="en-US" b="0" i="0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’, </a:t>
            </a:r>
            <a:r>
              <a:rPr kumimoji="0" lang="en-US" altLang="en-US" b="0" i="1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Nordic Journal of Music Therapy</a:t>
            </a:r>
            <a:r>
              <a:rPr kumimoji="0" lang="en-US" altLang="en-US" b="0" i="0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, 29(5), pp. 416–436. Available at: </a:t>
            </a:r>
            <a:r>
              <a:rPr kumimoji="0" lang="en-US" altLang="en-US" b="0" i="0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https://doi.org/10.1080/08098131.2020.1768580</a:t>
            </a:r>
            <a:r>
              <a:rPr kumimoji="0" lang="en-US" altLang="en-US" b="0" i="0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b="0" i="0" strike="noStrike" cap="none" normalizeH="0" baseline="0" dirty="0">
              <a:ln>
                <a:noFill/>
              </a:ln>
              <a:effectLst/>
              <a:latin typeface="+mj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strike="noStrike" cap="none" normalizeH="0" baseline="0" dirty="0" err="1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Kvale</a:t>
            </a:r>
            <a:r>
              <a:rPr kumimoji="0" lang="en-US" altLang="en-US" b="0" i="0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and Steinar (2007) </a:t>
            </a:r>
            <a:r>
              <a:rPr kumimoji="0" lang="en-US" altLang="en-US" b="0" i="1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Doing Interviews</a:t>
            </a:r>
            <a:r>
              <a:rPr kumimoji="0" lang="en-US" altLang="en-US" b="0" i="0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. London: SAGE.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b="0" i="0" strike="noStrike" cap="none" normalizeH="0" baseline="0" dirty="0">
              <a:ln>
                <a:noFill/>
              </a:ln>
              <a:effectLst/>
              <a:latin typeface="+mj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Mcintosh, H. (2020) ‘Charity Benefit Concerts and the One World: Together at Home Event’. Available at: https://</a:t>
            </a:r>
            <a:r>
              <a:rPr kumimoji="0" lang="en-US" altLang="en-US" b="0" i="0" strike="noStrike" cap="none" normalizeH="0" baseline="0" dirty="0" err="1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doi.org</a:t>
            </a:r>
            <a:r>
              <a:rPr kumimoji="0" lang="en-US" altLang="en-US" b="0" i="0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/10.1080/19401159.2020.1852773.</a:t>
            </a:r>
            <a:endParaRPr kumimoji="0" lang="en-US" altLang="en-US" b="0" i="0" strike="noStrike" cap="none" normalizeH="0" baseline="0" dirty="0">
              <a:ln>
                <a:noFill/>
              </a:ln>
              <a:effectLst/>
              <a:latin typeface="+mj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Patton, M.Q. (2002) </a:t>
            </a:r>
            <a:r>
              <a:rPr kumimoji="0" lang="en-US" altLang="en-US" b="0" i="1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Qualitative Research and Evaluation  Methods</a:t>
            </a:r>
            <a:r>
              <a:rPr kumimoji="0" lang="en-US" altLang="en-US" b="0" i="0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. 3rd </a:t>
            </a:r>
            <a:r>
              <a:rPr kumimoji="0" lang="en-US" altLang="en-US" b="0" i="0" strike="noStrike" cap="none" normalizeH="0" baseline="0" dirty="0" err="1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kumimoji="0" lang="en-US" altLang="en-US" b="0" i="0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. California: SAGE.</a:t>
            </a:r>
            <a:endParaRPr kumimoji="0" lang="en-US" altLang="en-US" b="0" i="0" strike="noStrike" cap="none" normalizeH="0" baseline="0" dirty="0">
              <a:ln>
                <a:noFill/>
              </a:ln>
              <a:effectLst/>
              <a:latin typeface="+mj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5008977-D902-3C07-D16B-8B8C57F29C07}"/>
              </a:ext>
            </a:extLst>
          </p:cNvPr>
          <p:cNvSpPr txBox="1"/>
          <p:nvPr/>
        </p:nvSpPr>
        <p:spPr>
          <a:xfrm rot="16200000">
            <a:off x="-1859370" y="1057003"/>
            <a:ext cx="475833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/>
              <a:t>Reference</a:t>
            </a:r>
            <a:r>
              <a:rPr lang="en-US" sz="3600" dirty="0"/>
              <a:t> </a:t>
            </a:r>
            <a:r>
              <a:rPr lang="en-US" sz="4400" dirty="0"/>
              <a:t>list</a:t>
            </a:r>
          </a:p>
        </p:txBody>
      </p:sp>
    </p:spTree>
    <p:extLst>
      <p:ext uri="{BB962C8B-B14F-4D97-AF65-F5344CB8AC3E}">
        <p14:creationId xmlns:p14="http://schemas.microsoft.com/office/powerpoint/2010/main" val="236995444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70BCA6A-96E9-D027-000F-2164DA590DFB}"/>
              </a:ext>
            </a:extLst>
          </p:cNvPr>
          <p:cNvSpPr txBox="1"/>
          <p:nvPr/>
        </p:nvSpPr>
        <p:spPr>
          <a:xfrm>
            <a:off x="1175657" y="228600"/>
            <a:ext cx="1015637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Patton, M.Q. (2002) Qualitative Research and Evaluation  Methods. 3rd </a:t>
            </a:r>
            <a:r>
              <a:rPr kumimoji="0" lang="en-US" altLang="en-US" b="0" strike="noStrike" cap="none" normalizeH="0" baseline="0" dirty="0" err="1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kumimoji="0" lang="en-US" altLang="en-US" b="0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. California: SAGE.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b="0" strike="noStrike" cap="none" normalizeH="0" baseline="0" dirty="0">
              <a:ln>
                <a:noFill/>
              </a:ln>
              <a:effectLst/>
              <a:latin typeface="+mj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Shaughnessy, C. et al. (2022) ‘The future of the cultural workforce: Perspectives from early career arts professionals on the challenges and future of the cultural industries in the context of COVID-19’, Social Sciences &amp; Humanities Open, 6, p. 100296. Available at: </a:t>
            </a:r>
            <a:r>
              <a:rPr kumimoji="0" lang="en-US" altLang="en-US" b="0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https://doi.org/10.1016/j.ssaho.2022.100296</a:t>
            </a:r>
            <a:r>
              <a:rPr kumimoji="0" lang="en-US" altLang="en-US" b="0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b="0" strike="noStrike" cap="none" normalizeH="0" baseline="0" dirty="0">
              <a:ln>
                <a:noFill/>
              </a:ln>
              <a:effectLst/>
              <a:latin typeface="+mj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Shaughnessy, C. and Perkins, R. (2023) ‘Becoming the right musician for the job: Versatility, connectedness, and professional identities during personalized, online music-making in hospital maternity wards’, Musica Scientiae, pp. 1–18. Available at: </a:t>
            </a:r>
            <a:r>
              <a:rPr kumimoji="0" lang="en-US" altLang="en-US" b="0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https://doi.org/10.1177/10298649231165028</a:t>
            </a:r>
            <a:r>
              <a:rPr kumimoji="0" lang="en-US" altLang="en-US" b="0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b="0" strike="noStrike" cap="none" normalizeH="0" baseline="0" dirty="0">
              <a:ln>
                <a:noFill/>
              </a:ln>
              <a:effectLst/>
              <a:latin typeface="+mj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Wiley, J. et al. (2020) ‘Research Priorities for the COVID-19 pandemic and beyond: A call to action for psychological science’, British Journal of Psychology, 111, pp. 603–629. Available at: https://</a:t>
            </a:r>
            <a:r>
              <a:rPr kumimoji="0" lang="en-US" altLang="en-US" b="0" strike="noStrike" cap="none" normalizeH="0" baseline="0" dirty="0" err="1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doi.org</a:t>
            </a:r>
            <a:r>
              <a:rPr kumimoji="0" lang="en-US" altLang="en-US" b="0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/10.1111/bjop.12468.</a:t>
            </a:r>
            <a:endParaRPr kumimoji="0" lang="en-US" altLang="en-US" b="0" strike="noStrike" cap="none" normalizeH="0" baseline="0" dirty="0">
              <a:ln>
                <a:noFill/>
              </a:ln>
              <a:effectLst/>
              <a:latin typeface="+mj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strike="noStrike" cap="none" normalizeH="0" baseline="0" dirty="0">
                <a:ln>
                  <a:noFill/>
                </a:ln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US" dirty="0">
              <a:latin typeface="+mj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5756644-EFFC-D3C2-0924-1DE4A026D47A}"/>
              </a:ext>
            </a:extLst>
          </p:cNvPr>
          <p:cNvSpPr txBox="1"/>
          <p:nvPr/>
        </p:nvSpPr>
        <p:spPr>
          <a:xfrm rot="16200000">
            <a:off x="-1519208" y="1606713"/>
            <a:ext cx="401813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/>
              <a:t>Reference list</a:t>
            </a:r>
          </a:p>
        </p:txBody>
      </p:sp>
    </p:spTree>
    <p:extLst>
      <p:ext uri="{BB962C8B-B14F-4D97-AF65-F5344CB8AC3E}">
        <p14:creationId xmlns:p14="http://schemas.microsoft.com/office/powerpoint/2010/main" val="396085581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dison">
  <a:themeElements>
    <a:clrScheme name="Madison">
      <a:dk1>
        <a:sysClr val="windowText" lastClr="000000"/>
      </a:dk1>
      <a:lt1>
        <a:sysClr val="window" lastClr="FFFFFF"/>
      </a:lt1>
      <a:dk2>
        <a:srgbClr val="1F2D29"/>
      </a:dk2>
      <a:lt2>
        <a:srgbClr val="C5FAEB"/>
      </a:lt2>
      <a:accent1>
        <a:srgbClr val="A1D68B"/>
      </a:accent1>
      <a:accent2>
        <a:srgbClr val="5EC795"/>
      </a:accent2>
      <a:accent3>
        <a:srgbClr val="4DADCF"/>
      </a:accent3>
      <a:accent4>
        <a:srgbClr val="CDB756"/>
      </a:accent4>
      <a:accent5>
        <a:srgbClr val="E29C36"/>
      </a:accent5>
      <a:accent6>
        <a:srgbClr val="8EC0C1"/>
      </a:accent6>
      <a:hlink>
        <a:srgbClr val="6D9D9B"/>
      </a:hlink>
      <a:folHlink>
        <a:srgbClr val="6D8583"/>
      </a:folHlink>
    </a:clrScheme>
    <a:fontScheme name="Madison">
      <a:maj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dison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alpha val="88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ison" id="{025CB5FB-2DD3-45EE-B6F0-CC461540EB19}" vid="{6AC10936-2DFC-4054-9ADF-B5E2C5F8619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Madison</Template>
  <TotalTime>866</TotalTime>
  <Words>1811</Words>
  <Application>Microsoft Macintosh PowerPoint</Application>
  <PresentationFormat>Widescreen</PresentationFormat>
  <Paragraphs>182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30" baseType="lpstr">
      <vt:lpstr>Abadi</vt:lpstr>
      <vt:lpstr>Al Nile</vt:lpstr>
      <vt:lpstr>Aptos</vt:lpstr>
      <vt:lpstr>Arial</vt:lpstr>
      <vt:lpstr>Baloo Da 2</vt:lpstr>
      <vt:lpstr>Bangla Sangam MN</vt:lpstr>
      <vt:lpstr>MS Shell Dlg 2</vt:lpstr>
      <vt:lpstr>Wingdings</vt:lpstr>
      <vt:lpstr>Wingdings 3</vt:lpstr>
      <vt:lpstr>Madison</vt:lpstr>
      <vt:lpstr>What are the impacts of the post COVID-19 environment on musicians that work in healthcare settings?</vt:lpstr>
      <vt:lpstr>Why this research question?</vt:lpstr>
      <vt:lpstr>PowerPoint Presentation</vt:lpstr>
      <vt:lpstr>Literature Gap on healthcare musicians   -likely due to ‘newness of role’     Hawley et al., (2021)</vt:lpstr>
      <vt:lpstr>A Narrative literature review</vt:lpstr>
      <vt:lpstr>- Qualitative study  ‘to understand individuals’ perceptions of the world’        Bell and Waters (2018, p. 37) - Phenomenological framework    To extract the subjective reflections, beliefs, impetuses and perspectives of  human experience and not to unearth causation.            Denscombe (2003) - In a constructionist lens   Truth is born from social exchanges and transactions both verbal and non-   verbal.   ‘a rich picture of life and behaviour in organisations and groups’                                              (Easterly-Smith, Thorpe and Jackson, 2012,p. 119) </vt:lpstr>
      <vt:lpstr>Methods </vt:lpstr>
      <vt:lpstr>PowerPoint Presentation</vt:lpstr>
      <vt:lpstr>Data Analysis</vt:lpstr>
      <vt:lpstr>PowerPoint Presentation</vt:lpstr>
      <vt:lpstr>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Sarah Dale</dc:creator>
  <cp:lastModifiedBy>Sarah Dale</cp:lastModifiedBy>
  <cp:revision>4</cp:revision>
  <dcterms:created xsi:type="dcterms:W3CDTF">2024-06-25T13:15:16Z</dcterms:created>
  <dcterms:modified xsi:type="dcterms:W3CDTF">2024-06-26T23:07:37Z</dcterms:modified>
</cp:coreProperties>
</file>