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4" autoAdjust="0"/>
    <p:restoredTop sz="75102" autoAdjust="0"/>
  </p:normalViewPr>
  <p:slideViewPr>
    <p:cSldViewPr snapToGrid="0">
      <p:cViewPr varScale="1">
        <p:scale>
          <a:sx n="94" d="100"/>
          <a:sy n="94" d="100"/>
        </p:scale>
        <p:origin x="1856"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FC6379-2F6B-47DB-BF0C-C1BAA3EDBD92}" type="datetimeFigureOut">
              <a:rPr lang="en-US" smtClean="0"/>
              <a:t>2/14/23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D433D8-5CCD-4B68-97BC-FFA04E912A4D}" type="slidenum">
              <a:rPr lang="en-US" smtClean="0"/>
              <a:t>‹#›</a:t>
            </a:fld>
            <a:endParaRPr lang="en-US"/>
          </a:p>
        </p:txBody>
      </p:sp>
    </p:spTree>
    <p:extLst>
      <p:ext uri="{BB962C8B-B14F-4D97-AF65-F5344CB8AC3E}">
        <p14:creationId xmlns:p14="http://schemas.microsoft.com/office/powerpoint/2010/main" val="3551923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service, hospitality and guest service play are imperative to guest</a:t>
            </a:r>
            <a:r>
              <a:rPr lang="en-US" baseline="0" dirty="0"/>
              <a:t> satisfaction </a:t>
            </a:r>
            <a:r>
              <a:rPr lang="en-US" dirty="0"/>
              <a:t> the success of the hospitality business. These three aspects are the cornerstone of the travel and hospitality industry and significantly impact a guest's overall experience. Whether you work in a hotel, restaurant, or any other establishment in the industry, it is crucial to understand the role that quality service, hospitality, and guest services play in ensuring the success of your business. This presentation focuses on the role of these three tenets in the hospitality industry. In addition, the presentation will delve into the importance of quality service, hospitality, and guest services for customers. </a:t>
            </a:r>
          </a:p>
        </p:txBody>
      </p:sp>
      <p:sp>
        <p:nvSpPr>
          <p:cNvPr id="4" name="Slide Number Placeholder 3"/>
          <p:cNvSpPr>
            <a:spLocks noGrp="1"/>
          </p:cNvSpPr>
          <p:nvPr>
            <p:ph type="sldNum" sz="quarter" idx="10"/>
          </p:nvPr>
        </p:nvSpPr>
        <p:spPr/>
        <p:txBody>
          <a:bodyPr/>
          <a:lstStyle/>
          <a:p>
            <a:fld id="{0DD433D8-5CCD-4B68-97BC-FFA04E912A4D}" type="slidenum">
              <a:rPr lang="en-US" smtClean="0"/>
              <a:t>2</a:t>
            </a:fld>
            <a:endParaRPr lang="en-US"/>
          </a:p>
        </p:txBody>
      </p:sp>
    </p:spTree>
    <p:extLst>
      <p:ext uri="{BB962C8B-B14F-4D97-AF65-F5344CB8AC3E}">
        <p14:creationId xmlns:p14="http://schemas.microsoft.com/office/powerpoint/2010/main" val="23660599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Quality Service Quality service is the foundation of any successful hospitality business. It refers to the level of attention and cares to guests to make their experience as enjoyable and memorable as possible (Ali et al., 2021). Quality service involves providing guests with prompt and attentive attention, treating them respectfully and courteously, and going above and beyond to ensure their needs are met. This can range from providing information about local attractions to providing extra amenities that enhance their experience. In addition, quality service helps to boost sales. According to </a:t>
            </a:r>
            <a:r>
              <a:rPr lang="en-US" sz="1200" kern="1200" dirty="0" err="1">
                <a:solidFill>
                  <a:schemeClr val="tx1"/>
                </a:solidFill>
                <a:effectLst/>
                <a:latin typeface="+mn-lt"/>
                <a:ea typeface="+mn-ea"/>
                <a:cs typeface="+mn-cs"/>
              </a:rPr>
              <a:t>Tzavlopoulos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Gotzamani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Andronikidis</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Vassiliadis</a:t>
            </a:r>
            <a:r>
              <a:rPr lang="en-US" sz="1200" kern="1200" dirty="0">
                <a:solidFill>
                  <a:schemeClr val="tx1"/>
                </a:solidFill>
                <a:effectLst/>
                <a:latin typeface="+mn-lt"/>
                <a:ea typeface="+mn-ea"/>
                <a:cs typeface="+mn-cs"/>
              </a:rPr>
              <a:t> (2019), quality service improves customers' perception of a brand, and customers buy from companies they believe have high-quality services. </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3</a:t>
            </a:fld>
            <a:endParaRPr lang="en-US"/>
          </a:p>
        </p:txBody>
      </p:sp>
    </p:spTree>
    <p:extLst>
      <p:ext uri="{BB962C8B-B14F-4D97-AF65-F5344CB8AC3E}">
        <p14:creationId xmlns:p14="http://schemas.microsoft.com/office/powerpoint/2010/main" val="92451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world of hospitality, first impressions are everything. If a guest is greeted with a warm smile and receives excellent service from the moment they walk in the door, they are more likely to have a positive experience and return in the future. On the other hand, if a guest is greeted with a negative attitude or is ignored, it can significantly impact their perception of the establishment. It can lead to a poor overall experience. Hospitality helps to establish a long-lasting impact and memories for the customer (Wei, Zheng, Zhang, &amp; Line, 2019). This makes the guest want that service encounter, thus building customer loyalty.  </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4</a:t>
            </a:fld>
            <a:endParaRPr lang="en-US"/>
          </a:p>
        </p:txBody>
      </p:sp>
    </p:spTree>
    <p:extLst>
      <p:ext uri="{BB962C8B-B14F-4D97-AF65-F5344CB8AC3E}">
        <p14:creationId xmlns:p14="http://schemas.microsoft.com/office/powerpoint/2010/main" val="212543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Hospitality is the act of making guests feel welcome and comfortable. It is about creating a warm and inviting atmosphere that makes guests feel at home. Hospitality involves paying attention to details, such as providing clean and comfortable rooms, offering a variety of amenities, and ensuring that guests have access to everything they need during their stay.</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In addition to creating a welcoming atmosphere, hospitality involves providing guests with personal attention and ensuring their needs are met. This can include offering recommendations for local attractions, assisting with transportation, and ensuring that guests can access any information or resources needed to make the most of their stay.</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5</a:t>
            </a:fld>
            <a:endParaRPr lang="en-US"/>
          </a:p>
        </p:txBody>
      </p:sp>
    </p:spTree>
    <p:extLst>
      <p:ext uri="{BB962C8B-B14F-4D97-AF65-F5344CB8AC3E}">
        <p14:creationId xmlns:p14="http://schemas.microsoft.com/office/powerpoint/2010/main" val="2289481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Guest services are the various services and amenities provided to guests to enhance their experience. These services can range from basic amenities, such as free Wi-Fi and parking, to more elaborate services, such as concierge services, spas, and fitness centers (</a:t>
            </a:r>
            <a:r>
              <a:rPr lang="en-US" sz="1200" kern="1200" dirty="0" err="1">
                <a:solidFill>
                  <a:schemeClr val="tx1"/>
                </a:solidFill>
                <a:effectLst/>
                <a:latin typeface="+mn-lt"/>
                <a:ea typeface="+mn-ea"/>
                <a:cs typeface="+mn-cs"/>
              </a:rPr>
              <a:t>Abdelmoaty</a:t>
            </a:r>
            <a:r>
              <a:rPr lang="en-US" sz="1200" kern="1200" dirty="0">
                <a:solidFill>
                  <a:schemeClr val="tx1"/>
                </a:solidFill>
                <a:effectLst/>
                <a:latin typeface="+mn-lt"/>
                <a:ea typeface="+mn-ea"/>
                <a:cs typeface="+mn-cs"/>
              </a:rPr>
              <a:t> &amp; </a:t>
            </a:r>
            <a:r>
              <a:rPr lang="en-US" sz="1200" kern="1200" dirty="0" err="1">
                <a:solidFill>
                  <a:schemeClr val="tx1"/>
                </a:solidFill>
                <a:effectLst/>
                <a:latin typeface="+mn-lt"/>
                <a:ea typeface="+mn-ea"/>
                <a:cs typeface="+mn-cs"/>
              </a:rPr>
              <a:t>Soliman</a:t>
            </a:r>
            <a:r>
              <a:rPr lang="en-US" sz="1200" kern="1200" dirty="0">
                <a:solidFill>
                  <a:schemeClr val="tx1"/>
                </a:solidFill>
                <a:effectLst/>
                <a:latin typeface="+mn-lt"/>
                <a:ea typeface="+mn-ea"/>
                <a:cs typeface="+mn-cs"/>
              </a:rPr>
              <a:t>, 2020). Guest services are essential to guests' overall experience when they stay at a hotel or other establishment. They allow guests to customize their experience and make the most of their stay. For example, a guest interested in fitness may choose to stay at a hotel with a fitness center. In contrast, a guest interested in exploring local attractions may choose a hotel with a concierge service.</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6</a:t>
            </a:fld>
            <a:endParaRPr lang="en-US"/>
          </a:p>
        </p:txBody>
      </p:sp>
    </p:spTree>
    <p:extLst>
      <p:ext uri="{BB962C8B-B14F-4D97-AF65-F5344CB8AC3E}">
        <p14:creationId xmlns:p14="http://schemas.microsoft.com/office/powerpoint/2010/main" val="1457620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Importance of Quality Service, Hospitality, and Guest Services The importance of quality service, hospitality, and guest services cannot be overstated. These aspects of the travel and hospitality industry play a significant role in creating a positive experience for guests and ensuring the success of businesses.</a:t>
            </a:r>
          </a:p>
          <a:p>
            <a:r>
              <a:rPr lang="en-US" sz="1200" kern="1200" dirty="0">
                <a:solidFill>
                  <a:schemeClr val="tx1"/>
                </a:solidFill>
                <a:effectLst/>
                <a:latin typeface="+mn-lt"/>
                <a:ea typeface="+mn-ea"/>
                <a:cs typeface="+mn-cs"/>
              </a:rPr>
              <a:t>One of the primary benefits of providing quality hospitality and guest services is that it helps create a positive reputation for the business. When guests have a positive experience, they are more likely to share their experience with others and recommend the establishment to their friends and family. This can lead to increased business and help establish the business as a leader in the industry.</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7</a:t>
            </a:fld>
            <a:endParaRPr lang="en-US"/>
          </a:p>
        </p:txBody>
      </p:sp>
    </p:spTree>
    <p:extLst>
      <p:ext uri="{BB962C8B-B14F-4D97-AF65-F5344CB8AC3E}">
        <p14:creationId xmlns:p14="http://schemas.microsoft.com/office/powerpoint/2010/main" val="37864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addition to creating a positive reputation, providing quality service, hospitality, and guest services can also help to increase customer loyalty. When guests feel they are being treated well and their needs are being met, they are more likely to return. This can lead to repeat business and help to ensure the business's long-term success. Also, having excellent hospitality, guest services, and impeccable service quality can help in marketing. When customers are served well and with hospitality, they are likely to spread positive word-of-mouth to other potential customers. This enables a hotel to kill two birds with one stone: the customer remains loyal and brings other new customers to the hotel. </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8</a:t>
            </a:fld>
            <a:endParaRPr lang="en-US"/>
          </a:p>
        </p:txBody>
      </p:sp>
    </p:spTree>
    <p:extLst>
      <p:ext uri="{BB962C8B-B14F-4D97-AF65-F5344CB8AC3E}">
        <p14:creationId xmlns:p14="http://schemas.microsoft.com/office/powerpoint/2010/main" val="420048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 nutshell, quality service, hospitality, and guest services play a critical role in the success of the travel and hospitality industry. They are essential in creating a positive experience for guests, increasing customer loyalty, and establishing a positive reputation for the business. Businesses must prioritize these aspects and ensure that all staff members are trained in providing quality service, hospitality, and guest services to guests. In addition, ensuring that customers experience these three qualities in service delivery will increase the sales of the hotel or the travel company. Lastly, the positive customer experience supports the hotel's marketing efforts through positive word-of-mouth. </a:t>
            </a:r>
          </a:p>
          <a:p>
            <a:endParaRPr lang="en-US" dirty="0"/>
          </a:p>
        </p:txBody>
      </p:sp>
      <p:sp>
        <p:nvSpPr>
          <p:cNvPr id="4" name="Slide Number Placeholder 3"/>
          <p:cNvSpPr>
            <a:spLocks noGrp="1"/>
          </p:cNvSpPr>
          <p:nvPr>
            <p:ph type="sldNum" sz="quarter" idx="10"/>
          </p:nvPr>
        </p:nvSpPr>
        <p:spPr/>
        <p:txBody>
          <a:bodyPr/>
          <a:lstStyle/>
          <a:p>
            <a:fld id="{0DD433D8-5CCD-4B68-97BC-FFA04E912A4D}" type="slidenum">
              <a:rPr lang="en-US" smtClean="0"/>
              <a:t>9</a:t>
            </a:fld>
            <a:endParaRPr lang="en-US"/>
          </a:p>
        </p:txBody>
      </p:sp>
    </p:spTree>
    <p:extLst>
      <p:ext uri="{BB962C8B-B14F-4D97-AF65-F5344CB8AC3E}">
        <p14:creationId xmlns:p14="http://schemas.microsoft.com/office/powerpoint/2010/main" val="41824904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2/14/23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2/14/23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2/14/23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2/14/23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2/14/23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2/14/23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2/14/23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2/14/23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2/14/23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2/14/23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2/14/23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2/14/23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12109" y="383059"/>
            <a:ext cx="9144000" cy="1938992"/>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The Role and Importance of Quality Service, Hospitality and Guest Service</a:t>
            </a:r>
          </a:p>
          <a:p>
            <a:endParaRPr lang="en-US" sz="40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973584" y="2459878"/>
            <a:ext cx="4024828" cy="2957016"/>
          </a:xfrm>
          <a:prstGeom prst="rect">
            <a:avLst/>
          </a:prstGeom>
        </p:spPr>
      </p:pic>
      <p:sp>
        <p:nvSpPr>
          <p:cNvPr id="6" name="TextBox 5"/>
          <p:cNvSpPr txBox="1"/>
          <p:nvPr/>
        </p:nvSpPr>
        <p:spPr>
          <a:xfrm>
            <a:off x="2397211" y="2386595"/>
            <a:ext cx="5214551" cy="2585323"/>
          </a:xfrm>
          <a:prstGeom prst="rect">
            <a:avLst/>
          </a:prstGeom>
          <a:noFill/>
        </p:spPr>
        <p:txBody>
          <a:bodyPr wrap="square" rtlCol="0">
            <a:spAutoFit/>
          </a:bodyPr>
          <a:lstStyle/>
          <a:p>
            <a:pPr algn="ctr">
              <a:lnSpc>
                <a:spcPct val="200000"/>
              </a:lnSpc>
            </a:pPr>
            <a:r>
              <a:rPr lang="en-US" sz="2400" dirty="0">
                <a:latin typeface="Times New Roman" panose="02020603050405020304" pitchFamily="18" charset="0"/>
                <a:cs typeface="Times New Roman" panose="02020603050405020304" pitchFamily="18" charset="0"/>
              </a:rPr>
              <a:t>Monica </a:t>
            </a:r>
            <a:r>
              <a:rPr lang="en-US" sz="2400" dirty="0" err="1">
                <a:latin typeface="Times New Roman" panose="02020603050405020304" pitchFamily="18" charset="0"/>
                <a:cs typeface="Times New Roman" panose="02020603050405020304" pitchFamily="18" charset="0"/>
              </a:rPr>
              <a:t>Lavric</a:t>
            </a:r>
            <a:r>
              <a:rPr lang="en-US" sz="2400" dirty="0">
                <a:latin typeface="Times New Roman" panose="02020603050405020304" pitchFamily="18" charset="0"/>
                <a:cs typeface="Times New Roman" panose="02020603050405020304" pitchFamily="18" charset="0"/>
              </a:rPr>
              <a:t> 2121183</a:t>
            </a:r>
          </a:p>
          <a:p>
            <a:pPr algn="ctr">
              <a:lnSpc>
                <a:spcPct val="200000"/>
              </a:lnSpc>
            </a:pPr>
            <a:r>
              <a:rPr lang="en-US" sz="2400" dirty="0">
                <a:latin typeface="Times New Roman" panose="02020603050405020304" pitchFamily="18" charset="0"/>
                <a:cs typeface="Times New Roman" panose="02020603050405020304" pitchFamily="18" charset="0"/>
              </a:rPr>
              <a:t>Lecturer: </a:t>
            </a:r>
            <a:r>
              <a:rPr lang="en-GB" sz="2400" dirty="0"/>
              <a:t>Kathryn Flynn</a:t>
            </a:r>
            <a:endParaRPr lang="en-US" sz="2400" dirty="0">
              <a:latin typeface="Times New Roman" panose="02020603050405020304" pitchFamily="18" charset="0"/>
              <a:cs typeface="Times New Roman" panose="02020603050405020304" pitchFamily="18" charset="0"/>
            </a:endParaRPr>
          </a:p>
          <a:p>
            <a:pPr algn="ctr">
              <a:lnSpc>
                <a:spcPct val="200000"/>
              </a:lnSpc>
            </a:pPr>
            <a:r>
              <a:rPr lang="en-US" sz="2400" dirty="0">
                <a:latin typeface="Times New Roman" panose="02020603050405020304" pitchFamily="18" charset="0"/>
                <a:cs typeface="Times New Roman" panose="02020603050405020304" pitchFamily="18" charset="0"/>
              </a:rPr>
              <a:t>14.02.2023 </a:t>
            </a:r>
          </a:p>
          <a:p>
            <a:endParaRPr lang="en-US" dirty="0"/>
          </a:p>
        </p:txBody>
      </p:sp>
      <p:sp>
        <p:nvSpPr>
          <p:cNvPr id="7" name="Rectangle 6"/>
          <p:cNvSpPr/>
          <p:nvPr/>
        </p:nvSpPr>
        <p:spPr>
          <a:xfrm>
            <a:off x="7883610" y="5324224"/>
            <a:ext cx="3698149" cy="460993"/>
          </a:xfrm>
          <a:prstGeom prst="rect">
            <a:avLst/>
          </a:prstGeom>
        </p:spPr>
        <p:txBody>
          <a:bodyPr wrap="square">
            <a:spAutoFit/>
          </a:bodyPr>
          <a:lstStyle/>
          <a:p>
            <a:r>
              <a:rPr lang="en-US" sz="1200" dirty="0"/>
              <a:t>https://www.qualityze.com/components-of-quality-management-in-hospitality/</a:t>
            </a:r>
          </a:p>
        </p:txBody>
      </p:sp>
    </p:spTree>
    <p:extLst>
      <p:ext uri="{BB962C8B-B14F-4D97-AF65-F5344CB8AC3E}">
        <p14:creationId xmlns:p14="http://schemas.microsoft.com/office/powerpoint/2010/main" val="2587830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40212" y="0"/>
            <a:ext cx="5597610"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Introduction</a:t>
            </a:r>
            <a:r>
              <a:rPr lang="en-US" b="1" dirty="0"/>
              <a:t> </a:t>
            </a:r>
            <a:endParaRPr lang="en-US" dirty="0"/>
          </a:p>
        </p:txBody>
      </p:sp>
      <p:pic>
        <p:nvPicPr>
          <p:cNvPr id="3" name="Picture 2"/>
          <p:cNvPicPr>
            <a:picLocks noChangeAspect="1"/>
          </p:cNvPicPr>
          <p:nvPr/>
        </p:nvPicPr>
        <p:blipFill>
          <a:blip r:embed="rId3"/>
          <a:stretch>
            <a:fillRect/>
          </a:stretch>
        </p:blipFill>
        <p:spPr>
          <a:xfrm>
            <a:off x="8114610" y="640825"/>
            <a:ext cx="3697659" cy="2383052"/>
          </a:xfrm>
          <a:prstGeom prst="rect">
            <a:avLst/>
          </a:prstGeom>
        </p:spPr>
      </p:pic>
      <p:sp>
        <p:nvSpPr>
          <p:cNvPr id="4" name="Rectangle 3"/>
          <p:cNvSpPr/>
          <p:nvPr/>
        </p:nvSpPr>
        <p:spPr>
          <a:xfrm>
            <a:off x="7986358" y="3088264"/>
            <a:ext cx="3954162" cy="461665"/>
          </a:xfrm>
          <a:prstGeom prst="rect">
            <a:avLst/>
          </a:prstGeom>
        </p:spPr>
        <p:txBody>
          <a:bodyPr wrap="square">
            <a:spAutoFit/>
          </a:bodyPr>
          <a:lstStyle/>
          <a:p>
            <a:r>
              <a:rPr lang="en-US" sz="1200" dirty="0"/>
              <a:t>https://www.canstockphoto.com/angry-man-lies-in-bed-and-shout-into-89884896.html</a:t>
            </a:r>
          </a:p>
        </p:txBody>
      </p:sp>
      <p:pic>
        <p:nvPicPr>
          <p:cNvPr id="5" name="Picture 4"/>
          <p:cNvPicPr>
            <a:picLocks noChangeAspect="1"/>
          </p:cNvPicPr>
          <p:nvPr/>
        </p:nvPicPr>
        <p:blipFill>
          <a:blip r:embed="rId4"/>
          <a:stretch>
            <a:fillRect/>
          </a:stretch>
        </p:blipFill>
        <p:spPr>
          <a:xfrm>
            <a:off x="7986358" y="3664702"/>
            <a:ext cx="3442032" cy="2165255"/>
          </a:xfrm>
          <a:prstGeom prst="rect">
            <a:avLst/>
          </a:prstGeom>
        </p:spPr>
      </p:pic>
      <p:sp>
        <p:nvSpPr>
          <p:cNvPr id="7" name="TextBox 6"/>
          <p:cNvSpPr txBox="1"/>
          <p:nvPr/>
        </p:nvSpPr>
        <p:spPr>
          <a:xfrm>
            <a:off x="333632" y="815546"/>
            <a:ext cx="7006281" cy="5262979"/>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 Quality service, hospitality, and guest service to guest satisfaction </a:t>
            </a:r>
          </a:p>
          <a:p>
            <a:pPr marL="285750" indent="-285750">
              <a:lnSpc>
                <a:spcPct val="200000"/>
              </a:lnSpc>
              <a:buFont typeface="Arial" panose="020B0604020202020204" pitchFamily="34" charset="0"/>
              <a:buChar char="•"/>
            </a:pPr>
            <a:r>
              <a:rPr lang="en-US" sz="2400" dirty="0"/>
              <a:t>The three impact customer experience significantly </a:t>
            </a:r>
          </a:p>
          <a:p>
            <a:pPr marL="285750" indent="-285750">
              <a:lnSpc>
                <a:spcPct val="200000"/>
              </a:lnSpc>
              <a:buFont typeface="Arial" panose="020B0604020202020204" pitchFamily="34" charset="0"/>
              <a:buChar char="•"/>
            </a:pPr>
            <a:r>
              <a:rPr lang="en-US" sz="2400" dirty="0"/>
              <a:t>Lack of hospitality and poor guest service can ruin customer experience </a:t>
            </a:r>
          </a:p>
          <a:p>
            <a:pPr marL="285750" indent="-285750">
              <a:lnSpc>
                <a:spcPct val="200000"/>
              </a:lnSpc>
              <a:buFont typeface="Arial" panose="020B0604020202020204" pitchFamily="34" charset="0"/>
              <a:buChar char="•"/>
            </a:pPr>
            <a:r>
              <a:rPr lang="en-US" sz="2400" dirty="0"/>
              <a:t>The presentation focuses on the role and importance of hospitality, guest service, and quality service </a:t>
            </a:r>
          </a:p>
        </p:txBody>
      </p:sp>
    </p:spTree>
    <p:extLst>
      <p:ext uri="{BB962C8B-B14F-4D97-AF65-F5344CB8AC3E}">
        <p14:creationId xmlns:p14="http://schemas.microsoft.com/office/powerpoint/2010/main" val="580873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01546" y="135924"/>
            <a:ext cx="6598508" cy="984885"/>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Role of Quality Service </a:t>
            </a:r>
          </a:p>
          <a:p>
            <a:endParaRPr lang="en-US" dirty="0"/>
          </a:p>
        </p:txBody>
      </p:sp>
      <p:pic>
        <p:nvPicPr>
          <p:cNvPr id="4" name="Picture 3"/>
          <p:cNvPicPr>
            <a:picLocks noChangeAspect="1"/>
          </p:cNvPicPr>
          <p:nvPr/>
        </p:nvPicPr>
        <p:blipFill>
          <a:blip r:embed="rId3"/>
          <a:stretch>
            <a:fillRect/>
          </a:stretch>
        </p:blipFill>
        <p:spPr>
          <a:xfrm>
            <a:off x="7653522" y="1000897"/>
            <a:ext cx="4093064" cy="2088420"/>
          </a:xfrm>
          <a:prstGeom prst="rect">
            <a:avLst/>
          </a:prstGeom>
        </p:spPr>
      </p:pic>
      <p:sp>
        <p:nvSpPr>
          <p:cNvPr id="6" name="Rectangle 5"/>
          <p:cNvSpPr/>
          <p:nvPr/>
        </p:nvSpPr>
        <p:spPr>
          <a:xfrm>
            <a:off x="7653522" y="3089317"/>
            <a:ext cx="4196608" cy="646331"/>
          </a:xfrm>
          <a:prstGeom prst="rect">
            <a:avLst/>
          </a:prstGeom>
        </p:spPr>
        <p:txBody>
          <a:bodyPr wrap="square">
            <a:spAutoFit/>
          </a:bodyPr>
          <a:lstStyle/>
          <a:p>
            <a:r>
              <a:rPr lang="en-US" sz="1200" dirty="0"/>
              <a:t>https://www.dreamstime.com/waiter-dish-seafood-kitchen-restaurant-portrait-handsome-waiter-dish-seafood-kitchen-fish-image235045247</a:t>
            </a:r>
          </a:p>
        </p:txBody>
      </p:sp>
      <p:sp>
        <p:nvSpPr>
          <p:cNvPr id="8" name="TextBox 7"/>
          <p:cNvSpPr txBox="1"/>
          <p:nvPr/>
        </p:nvSpPr>
        <p:spPr>
          <a:xfrm>
            <a:off x="655478" y="628366"/>
            <a:ext cx="7178706" cy="6740307"/>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Quality service is the backbone of success in hospitality industry</a:t>
            </a:r>
          </a:p>
          <a:p>
            <a:pPr marL="285750" indent="-285750">
              <a:lnSpc>
                <a:spcPct val="200000"/>
              </a:lnSpc>
              <a:buFont typeface="Arial" panose="020B0604020202020204" pitchFamily="34" charset="0"/>
              <a:buChar char="•"/>
            </a:pPr>
            <a:r>
              <a:rPr lang="en-US" sz="2400" dirty="0"/>
              <a:t>Refers to the level of attention and cares to guests to make their experience as enjoyable and memorable (Ali et al., 2021)</a:t>
            </a:r>
          </a:p>
          <a:p>
            <a:pPr marL="285750" indent="-285750">
              <a:lnSpc>
                <a:spcPct val="200000"/>
              </a:lnSpc>
              <a:buFont typeface="Arial" panose="020B0604020202020204" pitchFamily="34" charset="0"/>
              <a:buChar char="•"/>
            </a:pPr>
            <a:r>
              <a:rPr lang="en-US" sz="2400" dirty="0"/>
              <a:t>Involves providing information about local attractions and been attentive to guests   </a:t>
            </a:r>
          </a:p>
          <a:p>
            <a:pPr marL="285750" indent="-285750">
              <a:lnSpc>
                <a:spcPct val="200000"/>
              </a:lnSpc>
              <a:buFont typeface="Arial" panose="020B0604020202020204" pitchFamily="34" charset="0"/>
              <a:buChar char="•"/>
            </a:pPr>
            <a:r>
              <a:rPr lang="en-US" sz="2400" dirty="0"/>
              <a:t>It helps to enhance customer experience and sales </a:t>
            </a:r>
          </a:p>
          <a:p>
            <a:pPr marL="285750">
              <a:lnSpc>
                <a:spcPct val="200000"/>
              </a:lnSpc>
              <a:buFont typeface="Arial" panose="020B0604020202020204" pitchFamily="34" charset="0"/>
              <a:buChar char="•"/>
            </a:pPr>
            <a:endParaRPr lang="en-US" sz="2400" dirty="0"/>
          </a:p>
        </p:txBody>
      </p:sp>
      <p:pic>
        <p:nvPicPr>
          <p:cNvPr id="9" name="Picture 8"/>
          <p:cNvPicPr>
            <a:picLocks noChangeAspect="1"/>
          </p:cNvPicPr>
          <p:nvPr/>
        </p:nvPicPr>
        <p:blipFill>
          <a:blip r:embed="rId4"/>
          <a:stretch>
            <a:fillRect/>
          </a:stretch>
        </p:blipFill>
        <p:spPr>
          <a:xfrm>
            <a:off x="7834184" y="3701563"/>
            <a:ext cx="3912402" cy="2122505"/>
          </a:xfrm>
          <a:prstGeom prst="rect">
            <a:avLst/>
          </a:prstGeom>
        </p:spPr>
      </p:pic>
      <p:sp>
        <p:nvSpPr>
          <p:cNvPr id="10" name="Rectangle 9"/>
          <p:cNvSpPr/>
          <p:nvPr/>
        </p:nvSpPr>
        <p:spPr>
          <a:xfrm>
            <a:off x="7653522" y="5824068"/>
            <a:ext cx="4538478" cy="276999"/>
          </a:xfrm>
          <a:prstGeom prst="rect">
            <a:avLst/>
          </a:prstGeom>
        </p:spPr>
        <p:txBody>
          <a:bodyPr wrap="square">
            <a:spAutoFit/>
          </a:bodyPr>
          <a:lstStyle/>
          <a:p>
            <a:r>
              <a:rPr lang="en-US" sz="1200" dirty="0"/>
              <a:t>https://www.eatthis.com/secret-waiter-tricks-diners-never-notice/</a:t>
            </a:r>
          </a:p>
        </p:txBody>
      </p:sp>
    </p:spTree>
    <p:extLst>
      <p:ext uri="{BB962C8B-B14F-4D97-AF65-F5344CB8AC3E}">
        <p14:creationId xmlns:p14="http://schemas.microsoft.com/office/powerpoint/2010/main" val="2996202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44346" y="86497"/>
            <a:ext cx="6932140" cy="1323439"/>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Role of Hospitality </a:t>
            </a: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7751162" y="1081787"/>
            <a:ext cx="4292557" cy="2573475"/>
          </a:xfrm>
          <a:prstGeom prst="rect">
            <a:avLst/>
          </a:prstGeom>
        </p:spPr>
      </p:pic>
      <p:sp>
        <p:nvSpPr>
          <p:cNvPr id="4" name="Rectangle 3"/>
          <p:cNvSpPr/>
          <p:nvPr/>
        </p:nvSpPr>
        <p:spPr>
          <a:xfrm>
            <a:off x="7640273" y="3655262"/>
            <a:ext cx="4160430" cy="646331"/>
          </a:xfrm>
          <a:prstGeom prst="rect">
            <a:avLst/>
          </a:prstGeom>
        </p:spPr>
        <p:txBody>
          <a:bodyPr wrap="square">
            <a:spAutoFit/>
          </a:bodyPr>
          <a:lstStyle/>
          <a:p>
            <a:r>
              <a:rPr lang="en-US" sz="1200" dirty="0"/>
              <a:t>https://www.freepik.com/premium-photo/chinese-asian-reception-team-luxury-hotel-front-desk-welcoming-guests-with-typical-gesture-sign-good-service-hospitality_13831518.htm</a:t>
            </a:r>
          </a:p>
        </p:txBody>
      </p:sp>
      <p:sp>
        <p:nvSpPr>
          <p:cNvPr id="5" name="TextBox 4"/>
          <p:cNvSpPr txBox="1"/>
          <p:nvPr/>
        </p:nvSpPr>
        <p:spPr>
          <a:xfrm>
            <a:off x="111211" y="1081787"/>
            <a:ext cx="7529062" cy="5895973"/>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Hospitality helps to build first impression </a:t>
            </a:r>
          </a:p>
          <a:p>
            <a:pPr marL="285750" indent="-285750">
              <a:lnSpc>
                <a:spcPct val="200000"/>
              </a:lnSpc>
              <a:buFont typeface="Arial" panose="020B0604020202020204" pitchFamily="34" charset="0"/>
              <a:buChar char="•"/>
            </a:pPr>
            <a:r>
              <a:rPr lang="en-US" sz="2400" dirty="0"/>
              <a:t>Been treated with hospitality creates good customer experience</a:t>
            </a:r>
          </a:p>
          <a:p>
            <a:pPr marL="285750" indent="-285750">
              <a:lnSpc>
                <a:spcPct val="200000"/>
              </a:lnSpc>
              <a:buFont typeface="Arial" panose="020B0604020202020204" pitchFamily="34" charset="0"/>
              <a:buChar char="•"/>
            </a:pPr>
            <a:r>
              <a:rPr lang="en-US" sz="2400" dirty="0"/>
              <a:t>Negative attitude and lack of hospitality leads to negative customer experience</a:t>
            </a:r>
          </a:p>
          <a:p>
            <a:pPr marL="285750" indent="-285750">
              <a:lnSpc>
                <a:spcPct val="200000"/>
              </a:lnSpc>
              <a:buFont typeface="Arial" panose="020B0604020202020204" pitchFamily="34" charset="0"/>
              <a:buChar char="•"/>
            </a:pPr>
            <a:r>
              <a:rPr lang="en-US" sz="2400" dirty="0"/>
              <a:t>Hospitality can help to establish long-lasting memories for the customer (Wei, Zheng, Zhang, &amp; Line, 2019)</a:t>
            </a:r>
          </a:p>
          <a:p>
            <a:pPr marL="285750" indent="-285750">
              <a:lnSpc>
                <a:spcPct val="200000"/>
              </a:lnSpc>
              <a:buFont typeface="Arial" panose="020B0604020202020204" pitchFamily="34" charset="0"/>
              <a:buChar char="•"/>
            </a:pPr>
            <a:endParaRPr lang="en-US" sz="2400" dirty="0"/>
          </a:p>
        </p:txBody>
      </p:sp>
    </p:spTree>
    <p:extLst>
      <p:ext uri="{BB962C8B-B14F-4D97-AF65-F5344CB8AC3E}">
        <p14:creationId xmlns:p14="http://schemas.microsoft.com/office/powerpoint/2010/main" val="2462851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46638" y="0"/>
            <a:ext cx="7376984" cy="984885"/>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Contd' </a:t>
            </a:r>
            <a:endParaRPr lang="en-US" sz="4000" dirty="0">
              <a:latin typeface="Times New Roman" panose="02020603050405020304" pitchFamily="18" charset="0"/>
              <a:cs typeface="Times New Roman" panose="02020603050405020304" pitchFamily="18" charset="0"/>
            </a:endParaRPr>
          </a:p>
          <a:p>
            <a:endParaRPr lang="en-US" dirty="0"/>
          </a:p>
        </p:txBody>
      </p:sp>
      <p:sp>
        <p:nvSpPr>
          <p:cNvPr id="3" name="TextBox 2"/>
          <p:cNvSpPr txBox="1"/>
          <p:nvPr/>
        </p:nvSpPr>
        <p:spPr>
          <a:xfrm>
            <a:off x="1268627" y="1503868"/>
            <a:ext cx="11170508" cy="294131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Hospitality is the act of making guests feel welcomed and comfortable </a:t>
            </a:r>
          </a:p>
          <a:p>
            <a:pPr marL="285750" indent="-285750">
              <a:lnSpc>
                <a:spcPct val="200000"/>
              </a:lnSpc>
              <a:buFont typeface="Arial" panose="020B0604020202020204" pitchFamily="34" charset="0"/>
              <a:buChar char="•"/>
            </a:pPr>
            <a:r>
              <a:rPr lang="en-US" sz="2400" dirty="0"/>
              <a:t>It involves paying attention to details </a:t>
            </a:r>
          </a:p>
          <a:p>
            <a:pPr marL="285750" indent="-285750">
              <a:lnSpc>
                <a:spcPct val="200000"/>
              </a:lnSpc>
              <a:buFont typeface="Arial" panose="020B0604020202020204" pitchFamily="34" charset="0"/>
              <a:buChar char="•"/>
            </a:pPr>
            <a:r>
              <a:rPr lang="en-US" sz="2400" dirty="0"/>
              <a:t>Providing personal attention</a:t>
            </a:r>
          </a:p>
          <a:p>
            <a:pPr marL="285750" indent="-285750">
              <a:lnSpc>
                <a:spcPct val="200000"/>
              </a:lnSpc>
              <a:buFont typeface="Arial" panose="020B0604020202020204" pitchFamily="34" charset="0"/>
              <a:buChar char="•"/>
            </a:pPr>
            <a:r>
              <a:rPr lang="en-US" sz="2400" dirty="0"/>
              <a:t>Offering suggestions for local amenities </a:t>
            </a:r>
          </a:p>
        </p:txBody>
      </p:sp>
    </p:spTree>
    <p:extLst>
      <p:ext uri="{BB962C8B-B14F-4D97-AF65-F5344CB8AC3E}">
        <p14:creationId xmlns:p14="http://schemas.microsoft.com/office/powerpoint/2010/main" val="1709530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83708" y="111211"/>
            <a:ext cx="6895070" cy="984885"/>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Role of Guest Services</a:t>
            </a:r>
            <a:endParaRPr lang="en-US" sz="4000" dirty="0">
              <a:latin typeface="Times New Roman" panose="02020603050405020304" pitchFamily="18" charset="0"/>
              <a:cs typeface="Times New Roman" panose="02020603050405020304" pitchFamily="18" charset="0"/>
            </a:endParaRPr>
          </a:p>
          <a:p>
            <a:endParaRPr lang="en-US" dirty="0"/>
          </a:p>
        </p:txBody>
      </p:sp>
      <p:pic>
        <p:nvPicPr>
          <p:cNvPr id="3" name="Picture 2"/>
          <p:cNvPicPr>
            <a:picLocks noChangeAspect="1"/>
          </p:cNvPicPr>
          <p:nvPr/>
        </p:nvPicPr>
        <p:blipFill>
          <a:blip r:embed="rId3"/>
          <a:stretch>
            <a:fillRect/>
          </a:stretch>
        </p:blipFill>
        <p:spPr>
          <a:xfrm>
            <a:off x="8330128" y="877330"/>
            <a:ext cx="3714086" cy="2853251"/>
          </a:xfrm>
          <a:prstGeom prst="rect">
            <a:avLst/>
          </a:prstGeom>
        </p:spPr>
      </p:pic>
      <p:sp>
        <p:nvSpPr>
          <p:cNvPr id="4" name="Rectangle 3"/>
          <p:cNvSpPr/>
          <p:nvPr/>
        </p:nvSpPr>
        <p:spPr>
          <a:xfrm>
            <a:off x="8330128" y="3730581"/>
            <a:ext cx="3464011" cy="461665"/>
          </a:xfrm>
          <a:prstGeom prst="rect">
            <a:avLst/>
          </a:prstGeom>
        </p:spPr>
        <p:txBody>
          <a:bodyPr wrap="square">
            <a:spAutoFit/>
          </a:bodyPr>
          <a:lstStyle/>
          <a:p>
            <a:r>
              <a:rPr lang="en-US" sz="1200" dirty="0"/>
              <a:t>https://www.customerservicemanager.com/definition-of-excellent-guest-service/</a:t>
            </a:r>
          </a:p>
        </p:txBody>
      </p:sp>
      <p:pic>
        <p:nvPicPr>
          <p:cNvPr id="5" name="Picture 4"/>
          <p:cNvPicPr>
            <a:picLocks noChangeAspect="1"/>
          </p:cNvPicPr>
          <p:nvPr/>
        </p:nvPicPr>
        <p:blipFill>
          <a:blip r:embed="rId4"/>
          <a:stretch>
            <a:fillRect/>
          </a:stretch>
        </p:blipFill>
        <p:spPr>
          <a:xfrm>
            <a:off x="8330129" y="4192246"/>
            <a:ext cx="3714086" cy="2319619"/>
          </a:xfrm>
          <a:prstGeom prst="rect">
            <a:avLst/>
          </a:prstGeom>
        </p:spPr>
      </p:pic>
      <p:sp>
        <p:nvSpPr>
          <p:cNvPr id="6" name="Rectangle 5"/>
          <p:cNvSpPr/>
          <p:nvPr/>
        </p:nvSpPr>
        <p:spPr>
          <a:xfrm>
            <a:off x="8202441" y="6406372"/>
            <a:ext cx="3719384" cy="461665"/>
          </a:xfrm>
          <a:prstGeom prst="rect">
            <a:avLst/>
          </a:prstGeom>
        </p:spPr>
        <p:txBody>
          <a:bodyPr wrap="square">
            <a:spAutoFit/>
          </a:bodyPr>
          <a:lstStyle/>
          <a:p>
            <a:r>
              <a:rPr lang="en-US" sz="1200" dirty="0"/>
              <a:t>https://www.hotelieracademy.org/room-service-3-1-ways-to-boost-the-quality-of-your-hotels-sales/</a:t>
            </a:r>
          </a:p>
        </p:txBody>
      </p:sp>
      <p:sp>
        <p:nvSpPr>
          <p:cNvPr id="8" name="TextBox 7"/>
          <p:cNvSpPr txBox="1"/>
          <p:nvPr/>
        </p:nvSpPr>
        <p:spPr>
          <a:xfrm>
            <a:off x="308919" y="1096096"/>
            <a:ext cx="7893522" cy="3679982"/>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Guest services are the various services and amenities provided to guests to enhance their experience</a:t>
            </a:r>
          </a:p>
          <a:p>
            <a:pPr marL="285750" indent="-285750">
              <a:lnSpc>
                <a:spcPct val="200000"/>
              </a:lnSpc>
              <a:buFont typeface="Arial" panose="020B0604020202020204" pitchFamily="34" charset="0"/>
              <a:buChar char="•"/>
            </a:pPr>
            <a:r>
              <a:rPr lang="en-US" sz="2400" dirty="0"/>
              <a:t>May include free Wi-Fi, room service, Spa and etcetera </a:t>
            </a:r>
          </a:p>
          <a:p>
            <a:pPr marL="285750" indent="-285750">
              <a:lnSpc>
                <a:spcPct val="200000"/>
              </a:lnSpc>
              <a:buFont typeface="Arial" panose="020B0604020202020204" pitchFamily="34" charset="0"/>
              <a:buChar char="•"/>
            </a:pPr>
            <a:r>
              <a:rPr lang="en-US" sz="2400" dirty="0"/>
              <a:t>It essential for overall customer experience</a:t>
            </a:r>
          </a:p>
          <a:p>
            <a:pPr marL="285750" indent="-285750">
              <a:lnSpc>
                <a:spcPct val="200000"/>
              </a:lnSpc>
              <a:buFont typeface="Arial" panose="020B0604020202020204" pitchFamily="34" charset="0"/>
              <a:buChar char="•"/>
            </a:pPr>
            <a:r>
              <a:rPr lang="en-US" sz="2400" dirty="0"/>
              <a:t>Guests customize their experience to their wishes </a:t>
            </a:r>
          </a:p>
        </p:txBody>
      </p:sp>
    </p:spTree>
    <p:extLst>
      <p:ext uri="{BB962C8B-B14F-4D97-AF65-F5344CB8AC3E}">
        <p14:creationId xmlns:p14="http://schemas.microsoft.com/office/powerpoint/2010/main" val="3623804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1534" y="247135"/>
            <a:ext cx="10231395" cy="1600438"/>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Importance of Quality Service, Hospitality, and Guest Services </a:t>
            </a:r>
            <a:endParaRPr lang="en-US" sz="4000" dirty="0">
              <a:latin typeface="Times New Roman" panose="02020603050405020304" pitchFamily="18" charset="0"/>
              <a:cs typeface="Times New Roman" panose="02020603050405020304" pitchFamily="18" charset="0"/>
            </a:endParaRPr>
          </a:p>
          <a:p>
            <a:endParaRPr lang="en-US" dirty="0"/>
          </a:p>
        </p:txBody>
      </p:sp>
      <p:pic>
        <p:nvPicPr>
          <p:cNvPr id="3" name="Picture 2"/>
          <p:cNvPicPr>
            <a:picLocks noChangeAspect="1"/>
          </p:cNvPicPr>
          <p:nvPr/>
        </p:nvPicPr>
        <p:blipFill>
          <a:blip r:embed="rId3"/>
          <a:stretch>
            <a:fillRect/>
          </a:stretch>
        </p:blipFill>
        <p:spPr>
          <a:xfrm>
            <a:off x="7928790" y="1175116"/>
            <a:ext cx="4168475" cy="2664232"/>
          </a:xfrm>
          <a:prstGeom prst="rect">
            <a:avLst/>
          </a:prstGeom>
        </p:spPr>
      </p:pic>
      <p:sp>
        <p:nvSpPr>
          <p:cNvPr id="4" name="Rectangle 3"/>
          <p:cNvSpPr/>
          <p:nvPr/>
        </p:nvSpPr>
        <p:spPr>
          <a:xfrm>
            <a:off x="7928790" y="3839348"/>
            <a:ext cx="3698854" cy="461665"/>
          </a:xfrm>
          <a:prstGeom prst="rect">
            <a:avLst/>
          </a:prstGeom>
        </p:spPr>
        <p:txBody>
          <a:bodyPr wrap="square">
            <a:spAutoFit/>
          </a:bodyPr>
          <a:lstStyle/>
          <a:p>
            <a:r>
              <a:rPr lang="en-US" sz="1200" dirty="0"/>
              <a:t>https://www.soegjobs.com/9-tips-excellent-customer-service-hospitality/</a:t>
            </a:r>
          </a:p>
        </p:txBody>
      </p:sp>
      <p:sp>
        <p:nvSpPr>
          <p:cNvPr id="5" name="TextBox 4"/>
          <p:cNvSpPr txBox="1"/>
          <p:nvPr/>
        </p:nvSpPr>
        <p:spPr>
          <a:xfrm>
            <a:off x="613590" y="1847573"/>
            <a:ext cx="7315200" cy="304698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Their importance is enormous </a:t>
            </a:r>
          </a:p>
          <a:p>
            <a:pPr marL="285750" indent="-285750">
              <a:lnSpc>
                <a:spcPct val="200000"/>
              </a:lnSpc>
              <a:buFont typeface="Arial" panose="020B0604020202020204" pitchFamily="34" charset="0"/>
              <a:buChar char="•"/>
            </a:pPr>
            <a:r>
              <a:rPr lang="en-US" sz="2400" dirty="0"/>
              <a:t>Help to create superb customer experience </a:t>
            </a:r>
          </a:p>
          <a:p>
            <a:pPr marL="285750" indent="-285750">
              <a:lnSpc>
                <a:spcPct val="200000"/>
              </a:lnSpc>
              <a:buFont typeface="Arial" panose="020B0604020202020204" pitchFamily="34" charset="0"/>
              <a:buChar char="•"/>
            </a:pPr>
            <a:r>
              <a:rPr lang="en-US" sz="2400" dirty="0"/>
              <a:t>Enhance customer loyalty </a:t>
            </a:r>
          </a:p>
          <a:p>
            <a:pPr marL="285750" indent="-285750">
              <a:lnSpc>
                <a:spcPct val="200000"/>
              </a:lnSpc>
              <a:buFont typeface="Arial" panose="020B0604020202020204" pitchFamily="34" charset="0"/>
              <a:buChar char="•"/>
            </a:pPr>
            <a:r>
              <a:rPr lang="en-US" sz="2400" dirty="0"/>
              <a:t>Builds positive reputation </a:t>
            </a:r>
          </a:p>
        </p:txBody>
      </p:sp>
    </p:spTree>
    <p:extLst>
      <p:ext uri="{BB962C8B-B14F-4D97-AF65-F5344CB8AC3E}">
        <p14:creationId xmlns:p14="http://schemas.microsoft.com/office/powerpoint/2010/main" val="1732439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58995" y="271849"/>
            <a:ext cx="6054810" cy="984885"/>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Contd' </a:t>
            </a:r>
            <a:endParaRPr lang="en-US" sz="4000" dirty="0">
              <a:latin typeface="Times New Roman" panose="02020603050405020304" pitchFamily="18" charset="0"/>
              <a:cs typeface="Times New Roman" panose="02020603050405020304" pitchFamily="18" charset="0"/>
            </a:endParaRPr>
          </a:p>
          <a:p>
            <a:endParaRPr lang="en-US" dirty="0"/>
          </a:p>
        </p:txBody>
      </p:sp>
      <p:sp>
        <p:nvSpPr>
          <p:cNvPr id="3" name="TextBox 2"/>
          <p:cNvSpPr txBox="1"/>
          <p:nvPr/>
        </p:nvSpPr>
        <p:spPr>
          <a:xfrm>
            <a:off x="790832" y="1256734"/>
            <a:ext cx="10280822" cy="3323987"/>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May help to spread positive word of mouth (marketing and referrals)</a:t>
            </a:r>
          </a:p>
          <a:p>
            <a:pPr marL="285750" indent="-285750">
              <a:lnSpc>
                <a:spcPct val="200000"/>
              </a:lnSpc>
              <a:buFont typeface="Arial" panose="020B0604020202020204" pitchFamily="34" charset="0"/>
              <a:buChar char="•"/>
            </a:pPr>
            <a:r>
              <a:rPr lang="en-US" sz="2400" dirty="0"/>
              <a:t>Attract new customers and retain the existing ones</a:t>
            </a:r>
          </a:p>
          <a:p>
            <a:pPr marL="285750" indent="-285750">
              <a:lnSpc>
                <a:spcPct val="200000"/>
              </a:lnSpc>
              <a:buFont typeface="Arial" panose="020B0604020202020204" pitchFamily="34" charset="0"/>
              <a:buChar char="•"/>
            </a:pPr>
            <a:r>
              <a:rPr lang="en-US" sz="2400" dirty="0"/>
              <a:t>Will lead to long-term business success </a:t>
            </a:r>
          </a:p>
          <a:p>
            <a:pPr marL="285750" indent="-285750">
              <a:lnSpc>
                <a:spcPct val="200000"/>
              </a:lnSpc>
              <a:buFont typeface="Arial" panose="020B0604020202020204" pitchFamily="34" charset="0"/>
              <a:buChar char="•"/>
            </a:pPr>
            <a:r>
              <a:rPr lang="en-US" sz="2400" dirty="0"/>
              <a:t>Increases sales and productivity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129553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4660" y="160637"/>
            <a:ext cx="7315200" cy="1323439"/>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Conclusion</a:t>
            </a: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630195" y="1359243"/>
            <a:ext cx="10787448" cy="2941318"/>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2400" dirty="0"/>
              <a:t>The three aspects promotes success in hospitality industry </a:t>
            </a:r>
          </a:p>
          <a:p>
            <a:pPr marL="285750" indent="-285750">
              <a:lnSpc>
                <a:spcPct val="200000"/>
              </a:lnSpc>
              <a:buFont typeface="Arial" panose="020B0604020202020204" pitchFamily="34" charset="0"/>
              <a:buChar char="•"/>
            </a:pPr>
            <a:r>
              <a:rPr lang="en-US" sz="2400" dirty="0"/>
              <a:t>Hotels and tour firms must prioritize them to reap full benefits</a:t>
            </a:r>
          </a:p>
          <a:p>
            <a:pPr marL="285750" indent="-285750">
              <a:lnSpc>
                <a:spcPct val="200000"/>
              </a:lnSpc>
              <a:buFont typeface="Arial" panose="020B0604020202020204" pitchFamily="34" charset="0"/>
              <a:buChar char="•"/>
            </a:pPr>
            <a:r>
              <a:rPr lang="en-US" sz="2400" dirty="0"/>
              <a:t>They enhance customer experience </a:t>
            </a:r>
          </a:p>
          <a:p>
            <a:pPr marL="285750" indent="-285750">
              <a:lnSpc>
                <a:spcPct val="200000"/>
              </a:lnSpc>
              <a:buFont typeface="Arial" panose="020B0604020202020204" pitchFamily="34" charset="0"/>
              <a:buChar char="•"/>
            </a:pPr>
            <a:r>
              <a:rPr lang="en-US" sz="2400" dirty="0"/>
              <a:t>Improve customer loyalty and sales </a:t>
            </a:r>
          </a:p>
        </p:txBody>
      </p:sp>
    </p:spTree>
    <p:extLst>
      <p:ext uri="{BB962C8B-B14F-4D97-AF65-F5344CB8AC3E}">
        <p14:creationId xmlns:p14="http://schemas.microsoft.com/office/powerpoint/2010/main" val="3242825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29697" y="210064"/>
            <a:ext cx="4979773" cy="984885"/>
          </a:xfrm>
          <a:prstGeom prst="rect">
            <a:avLst/>
          </a:prstGeom>
          <a:noFill/>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References </a:t>
            </a:r>
            <a:endParaRPr lang="en-US" dirty="0"/>
          </a:p>
          <a:p>
            <a:endParaRPr lang="en-US" dirty="0"/>
          </a:p>
        </p:txBody>
      </p:sp>
      <p:sp>
        <p:nvSpPr>
          <p:cNvPr id="3" name="TextBox 2"/>
          <p:cNvSpPr txBox="1"/>
          <p:nvPr/>
        </p:nvSpPr>
        <p:spPr>
          <a:xfrm>
            <a:off x="531341" y="518984"/>
            <a:ext cx="11380573" cy="5895973"/>
          </a:xfrm>
          <a:prstGeom prst="rect">
            <a:avLst/>
          </a:prstGeom>
          <a:noFill/>
        </p:spPr>
        <p:txBody>
          <a:bodyPr wrap="square" rtlCol="0">
            <a:spAutoFit/>
          </a:bodyPr>
          <a:lstStyle/>
          <a:p>
            <a:pPr marL="457200" indent="-457200">
              <a:lnSpc>
                <a:spcPct val="200000"/>
              </a:lnSpc>
            </a:pPr>
            <a:r>
              <a:rPr lang="en-US" sz="2400" dirty="0" err="1"/>
              <a:t>Abdelmoaty</a:t>
            </a:r>
            <a:r>
              <a:rPr lang="en-US" sz="2400" dirty="0"/>
              <a:t>, G., &amp; </a:t>
            </a:r>
            <a:r>
              <a:rPr lang="en-US" sz="2400" dirty="0" err="1"/>
              <a:t>Soliman</a:t>
            </a:r>
            <a:r>
              <a:rPr lang="en-US" sz="2400" dirty="0"/>
              <a:t>, S. (2020). Smart technology applications in the tourism and hospitality industry of the new administrative capital, Egypt. </a:t>
            </a:r>
            <a:r>
              <a:rPr lang="en-US" sz="2400" i="1" dirty="0"/>
              <a:t>Journal of Association of Arab Universities for Tourism and Hospitality</a:t>
            </a:r>
            <a:r>
              <a:rPr lang="en-US" sz="2400" dirty="0"/>
              <a:t>, </a:t>
            </a:r>
            <a:r>
              <a:rPr lang="en-US" sz="2400" i="1" dirty="0"/>
              <a:t>0</a:t>
            </a:r>
            <a:r>
              <a:rPr lang="en-US" sz="2400" dirty="0"/>
              <a:t>(0), 0-0. doi:10.21608/jaauth.2020.47549.1085</a:t>
            </a:r>
          </a:p>
          <a:p>
            <a:pPr marL="457200" indent="-457200">
              <a:lnSpc>
                <a:spcPct val="200000"/>
              </a:lnSpc>
            </a:pPr>
            <a:r>
              <a:rPr lang="en-US" sz="2400" dirty="0"/>
              <a:t>Ali, B. J., </a:t>
            </a:r>
            <a:r>
              <a:rPr lang="en-US" sz="2400" dirty="0" err="1"/>
              <a:t>Gardi</a:t>
            </a:r>
            <a:r>
              <a:rPr lang="en-US" sz="2400" dirty="0"/>
              <a:t>, B., Othman, B. J., Ahmed, S. A., Ismael, N. B., Hamza, P. A., … Anwar, G. (2021). Hotel service quality: The impact of service quality on customer satisfaction in hospitality. </a:t>
            </a:r>
            <a:r>
              <a:rPr lang="en-US" sz="2400" i="1" dirty="0"/>
              <a:t>International Journal of Engineering, Business and Management</a:t>
            </a:r>
            <a:r>
              <a:rPr lang="en-US" sz="2400" dirty="0"/>
              <a:t>, </a:t>
            </a:r>
            <a:r>
              <a:rPr lang="en-US" sz="2400" i="1" dirty="0"/>
              <a:t>5</a:t>
            </a:r>
            <a:r>
              <a:rPr lang="en-US" sz="2400" dirty="0"/>
              <a:t>(3), 14-28. doi:10.22161/ijebm.5.3.2</a:t>
            </a:r>
          </a:p>
        </p:txBody>
      </p:sp>
    </p:spTree>
    <p:extLst>
      <p:ext uri="{BB962C8B-B14F-4D97-AF65-F5344CB8AC3E}">
        <p14:creationId xmlns:p14="http://schemas.microsoft.com/office/powerpoint/2010/main" val="138051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4973" y="259492"/>
            <a:ext cx="10725665" cy="6832640"/>
          </a:xfrm>
          <a:prstGeom prst="rect">
            <a:avLst/>
          </a:prstGeom>
          <a:noFill/>
        </p:spPr>
        <p:txBody>
          <a:bodyPr wrap="square" rtlCol="0">
            <a:spAutoFit/>
          </a:bodyPr>
          <a:lstStyle/>
          <a:p>
            <a:pPr marL="457200" indent="-457200">
              <a:lnSpc>
                <a:spcPct val="200000"/>
              </a:lnSpc>
            </a:pPr>
            <a:r>
              <a:rPr lang="en-US" sz="2400" i="1" dirty="0" err="1"/>
              <a:t>Tzavlopoulos</a:t>
            </a:r>
            <a:r>
              <a:rPr lang="en-US" sz="2400" i="1" dirty="0"/>
              <a:t>, Ι., </a:t>
            </a:r>
            <a:r>
              <a:rPr lang="en-US" sz="2400" i="1" dirty="0" err="1"/>
              <a:t>Gotzamani</a:t>
            </a:r>
            <a:r>
              <a:rPr lang="en-US" sz="2400" i="1" dirty="0"/>
              <a:t>, K., </a:t>
            </a:r>
            <a:r>
              <a:rPr lang="en-US" sz="2400" i="1" dirty="0" err="1"/>
              <a:t>Andronikidis</a:t>
            </a:r>
            <a:r>
              <a:rPr lang="en-US" sz="2400" i="1" dirty="0"/>
              <a:t>, A., &amp; </a:t>
            </a:r>
            <a:r>
              <a:rPr lang="en-US" sz="2400" i="1" dirty="0" err="1"/>
              <a:t>Vassiliadis</a:t>
            </a:r>
            <a:r>
              <a:rPr lang="en-US" sz="2400" i="1" dirty="0"/>
              <a:t>, C. (2019). Determining the impact of e-Commerce quality on customers' perceived risk, satisfaction, value and loyalty. International Journal of Quality and Service Sciences, 11(4), 576-587. doi:10.1108/ijqss-03-2019-0047</a:t>
            </a:r>
          </a:p>
          <a:p>
            <a:pPr marL="457200" indent="-457200">
              <a:lnSpc>
                <a:spcPct val="200000"/>
              </a:lnSpc>
            </a:pPr>
            <a:r>
              <a:rPr lang="en-US" sz="2400" i="1" dirty="0"/>
              <a:t>Wei, W., Zheng, Y., Zhang, L., &amp; Line, N. (2021). Leveraging customer-to-customer interactions to create immersive and memorable theme park experiences. Journal of Hospitality and Tourism Insights, 5(3), 647-662. doi:10.1108/jhti-10-2020-0205</a:t>
            </a:r>
          </a:p>
          <a:p>
            <a:pPr marL="457200" indent="-457200">
              <a:lnSpc>
                <a:spcPct val="200000"/>
              </a:lnSpc>
            </a:pPr>
            <a:r>
              <a:rPr lang="en-US" sz="2400" i="1" dirty="0"/>
              <a:t> </a:t>
            </a:r>
          </a:p>
          <a:p>
            <a:r>
              <a:rPr lang="en-US" dirty="0"/>
              <a:t> </a:t>
            </a:r>
          </a:p>
          <a:p>
            <a:endParaRPr lang="en-US" dirty="0"/>
          </a:p>
          <a:p>
            <a:endParaRPr lang="en-US" dirty="0"/>
          </a:p>
        </p:txBody>
      </p:sp>
    </p:spTree>
    <p:extLst>
      <p:ext uri="{BB962C8B-B14F-4D97-AF65-F5344CB8AC3E}">
        <p14:creationId xmlns:p14="http://schemas.microsoft.com/office/powerpoint/2010/main" val="265321021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148</TotalTime>
  <Words>1640</Words>
  <Application>Microsoft Macintosh PowerPoint</Application>
  <PresentationFormat>Widescreen</PresentationFormat>
  <Paragraphs>76</Paragraphs>
  <Slides>11</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 New Roman</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Monica Lavric (2121183)</cp:lastModifiedBy>
  <cp:revision>1</cp:revision>
  <dcterms:created xsi:type="dcterms:W3CDTF">2023-02-09T19:06:14Z</dcterms:created>
  <dcterms:modified xsi:type="dcterms:W3CDTF">2023-02-14T17:41:25Z</dcterms:modified>
</cp:coreProperties>
</file>