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37"/>
  </p:notesMasterIdLst>
  <p:handoutMasterIdLst>
    <p:handoutMasterId r:id="rId38"/>
  </p:handoutMasterIdLst>
  <p:sldIdLst>
    <p:sldId id="930" r:id="rId3"/>
    <p:sldId id="500" r:id="rId4"/>
    <p:sldId id="928" r:id="rId5"/>
    <p:sldId id="786" r:id="rId6"/>
    <p:sldId id="791" r:id="rId7"/>
    <p:sldId id="906" r:id="rId8"/>
    <p:sldId id="908" r:id="rId9"/>
    <p:sldId id="909" r:id="rId10"/>
    <p:sldId id="910" r:id="rId11"/>
    <p:sldId id="912" r:id="rId12"/>
    <p:sldId id="911" r:id="rId13"/>
    <p:sldId id="916" r:id="rId14"/>
    <p:sldId id="917" r:id="rId15"/>
    <p:sldId id="927" r:id="rId16"/>
    <p:sldId id="913" r:id="rId17"/>
    <p:sldId id="918" r:id="rId18"/>
    <p:sldId id="919" r:id="rId19"/>
    <p:sldId id="920" r:id="rId20"/>
    <p:sldId id="921" r:id="rId21"/>
    <p:sldId id="922" r:id="rId22"/>
    <p:sldId id="954" r:id="rId23"/>
    <p:sldId id="948" r:id="rId24"/>
    <p:sldId id="955" r:id="rId25"/>
    <p:sldId id="938" r:id="rId26"/>
    <p:sldId id="939" r:id="rId27"/>
    <p:sldId id="941" r:id="rId28"/>
    <p:sldId id="943" r:id="rId29"/>
    <p:sldId id="944" r:id="rId30"/>
    <p:sldId id="945" r:id="rId31"/>
    <p:sldId id="946" r:id="rId32"/>
    <p:sldId id="947" r:id="rId33"/>
    <p:sldId id="950" r:id="rId34"/>
    <p:sldId id="956" r:id="rId35"/>
    <p:sldId id="884" r:id="rId36"/>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392" autoAdjust="0"/>
    <p:restoredTop sz="89252" autoAdjust="0"/>
  </p:normalViewPr>
  <p:slideViewPr>
    <p:cSldViewPr snapToGrid="0">
      <p:cViewPr>
        <p:scale>
          <a:sx n="103" d="100"/>
          <a:sy n="103" d="100"/>
        </p:scale>
        <p:origin x="894" y="42"/>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Lst>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commentAuthors" Target="commentAuthors.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notesMaster" Target="notesMasters/notesMaster1.xml"/><Relationship Id="rId40"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handoutMaster" Target="handoutMasters/handoutMaster1.xml"/></Relationships>
</file>

<file path=ppt/_rels/viewProps.xml.rels><?xml version="1.0" encoding="UTF-8" standalone="yes"?>
<Relationships xmlns="http://schemas.openxmlformats.org/package/2006/relationships"><Relationship Id="rId8" Type="http://schemas.openxmlformats.org/officeDocument/2006/relationships/slide" Target="slides/slide14.xml"/><Relationship Id="rId13" Type="http://schemas.openxmlformats.org/officeDocument/2006/relationships/slide" Target="slides/slide20.xml"/><Relationship Id="rId3" Type="http://schemas.openxmlformats.org/officeDocument/2006/relationships/slide" Target="slides/slide8.xml"/><Relationship Id="rId7" Type="http://schemas.openxmlformats.org/officeDocument/2006/relationships/slide" Target="slides/slide13.xml"/><Relationship Id="rId12" Type="http://schemas.openxmlformats.org/officeDocument/2006/relationships/slide" Target="slides/slide19.xml"/><Relationship Id="rId2" Type="http://schemas.openxmlformats.org/officeDocument/2006/relationships/slide" Target="slides/slide7.xml"/><Relationship Id="rId1" Type="http://schemas.openxmlformats.org/officeDocument/2006/relationships/slide" Target="slides/slide6.xml"/><Relationship Id="rId6" Type="http://schemas.openxmlformats.org/officeDocument/2006/relationships/slide" Target="slides/slide12.xml"/><Relationship Id="rId11" Type="http://schemas.openxmlformats.org/officeDocument/2006/relationships/slide" Target="slides/slide18.xml"/><Relationship Id="rId5" Type="http://schemas.openxmlformats.org/officeDocument/2006/relationships/slide" Target="slides/slide11.xml"/><Relationship Id="rId10" Type="http://schemas.openxmlformats.org/officeDocument/2006/relationships/slide" Target="slides/slide17.xml"/><Relationship Id="rId4" Type="http://schemas.openxmlformats.org/officeDocument/2006/relationships/slide" Target="slides/slide9.xml"/><Relationship Id="rId9" Type="http://schemas.openxmlformats.org/officeDocument/2006/relationships/slide" Target="slides/slide1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2</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4: Network Addressing</a:t>
            </a:r>
            <a:endParaRPr lang="en-GB" b="0" dirty="0"/>
          </a:p>
        </p:txBody>
      </p:sp>
    </p:spTree>
    <p:extLst>
      <p:ext uri="{BB962C8B-B14F-4D97-AF65-F5344CB8AC3E}">
        <p14:creationId xmlns:p14="http://schemas.microsoft.com/office/powerpoint/2010/main" val="476943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4</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72380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5</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Networking</a:t>
            </a:r>
            <a:r>
              <a:rPr lang="en-US" b="0" baseline="0" dirty="0"/>
              <a:t> Essentials</a:t>
            </a:r>
            <a:endParaRPr lang="en-US" b="0" dirty="0"/>
          </a:p>
          <a:p>
            <a:pPr>
              <a:buFontTx/>
              <a:buNone/>
            </a:pPr>
            <a:r>
              <a:rPr lang="en-US" sz="1200" b="0" dirty="0"/>
              <a:t>Chapter 4: Network Addressing</a:t>
            </a:r>
            <a:endParaRPr lang="en-GB" b="0" dirty="0"/>
          </a:p>
        </p:txBody>
      </p:sp>
    </p:spTree>
    <p:extLst>
      <p:ext uri="{BB962C8B-B14F-4D97-AF65-F5344CB8AC3E}">
        <p14:creationId xmlns:p14="http://schemas.microsoft.com/office/powerpoint/2010/main" val="2867733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IPv4 Addresses and Subnet Masks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4.1.1 –</a:t>
            </a:r>
            <a:r>
              <a:rPr lang="en-US" baseline="0" dirty="0">
                <a:latin typeface="Arial" charset="0"/>
              </a:rPr>
              <a:t> Purpose of the IPv4 Address</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IPv4 Addresses and Subnet Masks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4.1.2 –</a:t>
            </a:r>
            <a:r>
              <a:rPr lang="en-US" baseline="0" dirty="0">
                <a:latin typeface="Arial" charset="0"/>
              </a:rPr>
              <a:t> IP Address Structure</a:t>
            </a:r>
            <a:endParaRPr lang="en-US" dirty="0"/>
          </a:p>
          <a:p>
            <a:pPr>
              <a:lnSpc>
                <a:spcPct val="80000"/>
              </a:lnSpc>
              <a:buFontTx/>
              <a:buNone/>
            </a:pPr>
            <a:endParaRPr lang="en-US" dirty="0"/>
          </a:p>
        </p:txBody>
      </p:sp>
    </p:spTree>
    <p:extLst>
      <p:ext uri="{BB962C8B-B14F-4D97-AF65-F5344CB8AC3E}">
        <p14:creationId xmlns:p14="http://schemas.microsoft.com/office/powerpoint/2010/main" val="21652702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IPv4 Addresses and Subnet Masks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4.1.3 –</a:t>
            </a:r>
            <a:r>
              <a:rPr lang="en-US" baseline="0" dirty="0">
                <a:latin typeface="Arial" charset="0"/>
              </a:rPr>
              <a:t> Parts of an IP Address</a:t>
            </a:r>
            <a:endParaRPr lang="en-US" dirty="0"/>
          </a:p>
          <a:p>
            <a:pPr>
              <a:lnSpc>
                <a:spcPct val="80000"/>
              </a:lnSpc>
              <a:buFontTx/>
              <a:buNone/>
            </a:pPr>
            <a:endParaRPr lang="en-US" dirty="0"/>
          </a:p>
        </p:txBody>
      </p:sp>
    </p:spTree>
    <p:extLst>
      <p:ext uri="{BB962C8B-B14F-4D97-AF65-F5344CB8AC3E}">
        <p14:creationId xmlns:p14="http://schemas.microsoft.com/office/powerpoint/2010/main" val="11281093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IPv4 Addresses and Subnet Masks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4.1.4 –</a:t>
            </a:r>
            <a:r>
              <a:rPr lang="en-US" baseline="0" dirty="0">
                <a:latin typeface="Arial" charset="0"/>
              </a:rPr>
              <a:t> How IP Addresses and Subnet Masks Interact</a:t>
            </a:r>
            <a:endParaRPr lang="en-US" dirty="0"/>
          </a:p>
          <a:p>
            <a:pPr>
              <a:lnSpc>
                <a:spcPct val="80000"/>
              </a:lnSpc>
              <a:buFontTx/>
              <a:buNone/>
            </a:pPr>
            <a:endParaRPr lang="en-US" dirty="0"/>
          </a:p>
        </p:txBody>
      </p:sp>
    </p:spTree>
    <p:extLst>
      <p:ext uri="{BB962C8B-B14F-4D97-AF65-F5344CB8AC3E}">
        <p14:creationId xmlns:p14="http://schemas.microsoft.com/office/powerpoint/2010/main" val="31650555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10</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Networking</a:t>
            </a:r>
            <a:r>
              <a:rPr lang="en-US" b="0" baseline="0" dirty="0"/>
              <a:t> Essentials</a:t>
            </a:r>
            <a:endParaRPr lang="en-US" b="0" dirty="0"/>
          </a:p>
          <a:p>
            <a:pPr>
              <a:buFontTx/>
              <a:buNone/>
            </a:pPr>
            <a:r>
              <a:rPr lang="en-US" sz="1200" b="0" dirty="0"/>
              <a:t>Chapter 4: Network Addressing</a:t>
            </a:r>
            <a:endParaRPr lang="en-GB" b="0" dirty="0"/>
          </a:p>
        </p:txBody>
      </p:sp>
    </p:spTree>
    <p:extLst>
      <p:ext uri="{BB962C8B-B14F-4D97-AF65-F5344CB8AC3E}">
        <p14:creationId xmlns:p14="http://schemas.microsoft.com/office/powerpoint/2010/main" val="12305627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Types of IPv4 Addresses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4.2.1 – IPv4 Address Classes and Default</a:t>
            </a:r>
            <a:r>
              <a:rPr lang="en-US" baseline="0" dirty="0">
                <a:latin typeface="Arial" charset="0"/>
              </a:rPr>
              <a:t> Subnet Masks</a:t>
            </a:r>
            <a:endParaRPr lang="en-US" dirty="0"/>
          </a:p>
          <a:p>
            <a:pPr>
              <a:lnSpc>
                <a:spcPct val="80000"/>
              </a:lnSpc>
              <a:buFontTx/>
              <a:buNone/>
            </a:pPr>
            <a:endParaRPr lang="en-US" dirty="0"/>
          </a:p>
        </p:txBody>
      </p:sp>
    </p:spTree>
    <p:extLst>
      <p:ext uri="{BB962C8B-B14F-4D97-AF65-F5344CB8AC3E}">
        <p14:creationId xmlns:p14="http://schemas.microsoft.com/office/powerpoint/2010/main" val="12207034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Types of IPv4 Addresses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4.2.2 – Public and Private IP Addresses</a:t>
            </a:r>
            <a:endParaRPr lang="en-US" dirty="0"/>
          </a:p>
          <a:p>
            <a:pPr>
              <a:lnSpc>
                <a:spcPct val="80000"/>
              </a:lnSpc>
              <a:buFontTx/>
              <a:buNone/>
            </a:pPr>
            <a:endParaRPr lang="en-US" dirty="0"/>
          </a:p>
        </p:txBody>
      </p:sp>
    </p:spTree>
    <p:extLst>
      <p:ext uri="{BB962C8B-B14F-4D97-AF65-F5344CB8AC3E}">
        <p14:creationId xmlns:p14="http://schemas.microsoft.com/office/powerpoint/2010/main" val="8030853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Types of IPv4 Addresses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4.2.3 – Unicast, Broadcast and Multicast Addresses</a:t>
            </a:r>
            <a:endParaRPr lang="en-US" dirty="0"/>
          </a:p>
          <a:p>
            <a:pPr>
              <a:lnSpc>
                <a:spcPct val="80000"/>
              </a:lnSpc>
              <a:buFontTx/>
              <a:buNone/>
            </a:pPr>
            <a:endParaRPr lang="en-US" dirty="0"/>
          </a:p>
        </p:txBody>
      </p:sp>
    </p:spTree>
    <p:extLst>
      <p:ext uri="{BB962C8B-B14F-4D97-AF65-F5344CB8AC3E}">
        <p14:creationId xmlns:p14="http://schemas.microsoft.com/office/powerpoint/2010/main" val="1417957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Types of IPv4 Addresses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4.2.3 – Unicast, Broadcast and Multicast Addresses (Cont.)</a:t>
            </a:r>
            <a:endParaRPr lang="en-US" dirty="0"/>
          </a:p>
          <a:p>
            <a:pPr>
              <a:lnSpc>
                <a:spcPct val="80000"/>
              </a:lnSpc>
              <a:buFontTx/>
              <a:buNone/>
            </a:pPr>
            <a:endParaRPr lang="en-US" dirty="0"/>
          </a:p>
        </p:txBody>
      </p:sp>
    </p:spTree>
    <p:extLst>
      <p:ext uri="{BB962C8B-B14F-4D97-AF65-F5344CB8AC3E}">
        <p14:creationId xmlns:p14="http://schemas.microsoft.com/office/powerpoint/2010/main" val="19100008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15</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Networking</a:t>
            </a:r>
            <a:r>
              <a:rPr lang="en-US" b="0" baseline="0" dirty="0"/>
              <a:t> Essentials</a:t>
            </a:r>
            <a:endParaRPr lang="en-US" b="0" dirty="0"/>
          </a:p>
          <a:p>
            <a:pPr>
              <a:buFontTx/>
              <a:buNone/>
            </a:pPr>
            <a:r>
              <a:rPr lang="en-US" sz="1200" b="0" dirty="0"/>
              <a:t>Chapter 4: Network Addressing</a:t>
            </a:r>
            <a:endParaRPr lang="en-GB" b="0" dirty="0"/>
          </a:p>
        </p:txBody>
      </p:sp>
    </p:spTree>
    <p:extLst>
      <p:ext uri="{BB962C8B-B14F-4D97-AF65-F5344CB8AC3E}">
        <p14:creationId xmlns:p14="http://schemas.microsoft.com/office/powerpoint/2010/main" val="26871053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How IPv4 Addresses are Obtained</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4.3.1 – Static and Dynamic Address Assignment</a:t>
            </a:r>
            <a:endParaRPr lang="en-US" dirty="0"/>
          </a:p>
          <a:p>
            <a:pPr>
              <a:lnSpc>
                <a:spcPct val="80000"/>
              </a:lnSpc>
              <a:buFontTx/>
              <a:buNone/>
            </a:pPr>
            <a:endParaRPr lang="en-US" dirty="0"/>
          </a:p>
        </p:txBody>
      </p:sp>
    </p:spTree>
    <p:extLst>
      <p:ext uri="{BB962C8B-B14F-4D97-AF65-F5344CB8AC3E}">
        <p14:creationId xmlns:p14="http://schemas.microsoft.com/office/powerpoint/2010/main" val="1971460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How IPv4 Addresses are Obtained</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4.3.2 – DHCP Servers</a:t>
            </a:r>
            <a:endParaRPr lang="en-US" dirty="0"/>
          </a:p>
          <a:p>
            <a:pPr>
              <a:lnSpc>
                <a:spcPct val="80000"/>
              </a:lnSpc>
              <a:buFontTx/>
              <a:buNone/>
            </a:pPr>
            <a:endParaRPr lang="en-US" dirty="0"/>
          </a:p>
        </p:txBody>
      </p:sp>
    </p:spTree>
    <p:extLst>
      <p:ext uri="{BB962C8B-B14F-4D97-AF65-F5344CB8AC3E}">
        <p14:creationId xmlns:p14="http://schemas.microsoft.com/office/powerpoint/2010/main" val="36319683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How IPv4 Addresses are Obtained</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4.3.3 – Configuring DHCP</a:t>
            </a:r>
            <a:endParaRPr lang="en-US" dirty="0"/>
          </a:p>
          <a:p>
            <a:pPr>
              <a:lnSpc>
                <a:spcPct val="80000"/>
              </a:lnSpc>
              <a:buFontTx/>
              <a:buNone/>
            </a:pPr>
            <a:endParaRPr lang="en-US" dirty="0"/>
          </a:p>
        </p:txBody>
      </p:sp>
    </p:spTree>
    <p:extLst>
      <p:ext uri="{BB962C8B-B14F-4D97-AF65-F5344CB8AC3E}">
        <p14:creationId xmlns:p14="http://schemas.microsoft.com/office/powerpoint/2010/main" val="35773413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4.4</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IPv4 Address Management</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4.4.1 – Network</a:t>
            </a:r>
            <a:r>
              <a:rPr lang="en-US" baseline="0" dirty="0">
                <a:latin typeface="Arial" charset="0"/>
              </a:rPr>
              <a:t> Boundaries and Address Space</a:t>
            </a:r>
            <a:endParaRPr lang="en-US" dirty="0"/>
          </a:p>
          <a:p>
            <a:pPr>
              <a:lnSpc>
                <a:spcPct val="80000"/>
              </a:lnSpc>
              <a:buFontTx/>
              <a:buNone/>
            </a:pPr>
            <a:endParaRPr lang="en-US" dirty="0"/>
          </a:p>
        </p:txBody>
      </p:sp>
    </p:spTree>
    <p:extLst>
      <p:ext uri="{BB962C8B-B14F-4D97-AF65-F5344CB8AC3E}">
        <p14:creationId xmlns:p14="http://schemas.microsoft.com/office/powerpoint/2010/main" val="32137064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4.5</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Addressing with IPv6</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4.5.1 – Are You Ready for Change?</a:t>
            </a:r>
            <a:endParaRPr lang="en-US" dirty="0"/>
          </a:p>
          <a:p>
            <a:pPr>
              <a:lnSpc>
                <a:spcPct val="80000"/>
              </a:lnSpc>
              <a:buFontTx/>
              <a:buNone/>
            </a:pPr>
            <a:endParaRPr lang="en-US" dirty="0"/>
          </a:p>
        </p:txBody>
      </p:sp>
    </p:spTree>
    <p:extLst>
      <p:ext uri="{BB962C8B-B14F-4D97-AF65-F5344CB8AC3E}">
        <p14:creationId xmlns:p14="http://schemas.microsoft.com/office/powerpoint/2010/main" val="27263698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a:extLst>
              <a:ext uri="{FF2B5EF4-FFF2-40B4-BE49-F238E27FC236}">
                <a16:creationId xmlns:a16="http://schemas.microsoft.com/office/drawing/2014/main" id="{F16F4994-3DEA-E46D-39BC-A3B5835FE0C4}"/>
              </a:ext>
            </a:extLst>
          </p:cNvPr>
          <p:cNvSpPr>
            <a:spLocks noGrp="1" noChangeArrowheads="1"/>
          </p:cNvSpPr>
          <p:nvPr>
            <p:ph type="sldNum" sz="quarter" idx="5"/>
          </p:nvPr>
        </p:nvSpPr>
        <p:spPr/>
        <p:txBody>
          <a:bodyPr/>
          <a:lstStyle/>
          <a:p>
            <a:pPr>
              <a:defRPr/>
            </a:pPr>
            <a:fld id="{6B97ED2A-E68A-45F8-BE7B-8800AD77FE9C}" type="slidenum">
              <a:rPr lang="en-US" smtClean="0"/>
              <a:pPr>
                <a:defRPr/>
              </a:pPr>
              <a:t>21</a:t>
            </a:fld>
            <a:endParaRPr lang="en-US" dirty="0"/>
          </a:p>
        </p:txBody>
      </p:sp>
      <p:sp>
        <p:nvSpPr>
          <p:cNvPr id="14339" name="Rectangle 2">
            <a:extLst>
              <a:ext uri="{FF2B5EF4-FFF2-40B4-BE49-F238E27FC236}">
                <a16:creationId xmlns:a16="http://schemas.microsoft.com/office/drawing/2014/main" id="{5770B137-EF58-2420-729B-47151A5D47B8}"/>
              </a:ext>
            </a:extLst>
          </p:cNvPr>
          <p:cNvSpPr>
            <a:spLocks noGrp="1" noRot="1" noChangeAspect="1" noChangeArrowheads="1" noTextEdit="1"/>
          </p:cNvSpPr>
          <p:nvPr>
            <p:ph type="sldImg"/>
          </p:nvPr>
        </p:nvSpPr>
        <p:spPr>
          <a:ln/>
        </p:spPr>
      </p:sp>
      <p:sp>
        <p:nvSpPr>
          <p:cNvPr id="31748" name="Rectangle 3">
            <a:extLst>
              <a:ext uri="{FF2B5EF4-FFF2-40B4-BE49-F238E27FC236}">
                <a16:creationId xmlns:a16="http://schemas.microsoft.com/office/drawing/2014/main" id="{5F41EE46-ED36-4F9A-2AB8-E749E1889D77}"/>
              </a:ext>
            </a:extLst>
          </p:cNvPr>
          <p:cNvSpPr>
            <a:spLocks noGrp="1" noChangeArrowheads="1"/>
          </p:cNvSpPr>
          <p:nvPr>
            <p:ph type="body" idx="1"/>
          </p:nvPr>
        </p:nvSpPr>
        <p:spPr>
          <a:xfrm>
            <a:off x="404813" y="4378325"/>
            <a:ext cx="6121400" cy="4252913"/>
          </a:xfrm>
          <a:ln/>
        </p:spPr>
        <p:txBody>
          <a:bodyPr/>
          <a:lstStyle/>
          <a:p>
            <a:pPr>
              <a:buFontTx/>
              <a:buNone/>
            </a:pPr>
            <a:r>
              <a:rPr lang="en-GB" altLang="en-US">
                <a:latin typeface="Arial" panose="020B0604020202020204" pitchFamily="34" charset="0"/>
                <a:ea typeface="ＭＳ Ｐゴシック" panose="020B0600070205080204" pitchFamily="34" charset="-128"/>
              </a:rPr>
              <a:t>Cisco Networking Academy Program</a:t>
            </a:r>
          </a:p>
          <a:p>
            <a:pPr eaLnBrk="1" hangingPunct="1">
              <a:buFontTx/>
              <a:buNone/>
            </a:pPr>
            <a:r>
              <a:rPr lang="en-GB" altLang="en-US">
                <a:latin typeface="Arial" panose="020B0604020202020204" pitchFamily="34" charset="0"/>
                <a:ea typeface="ＭＳ Ｐゴシック" panose="020B0600070205080204" pitchFamily="34" charset="-128"/>
              </a:rPr>
              <a:t>Networking Essentials</a:t>
            </a:r>
          </a:p>
          <a:p>
            <a:pPr eaLnBrk="1" hangingPunct="1">
              <a:buFontTx/>
              <a:buNone/>
            </a:pPr>
            <a:r>
              <a:rPr lang="en-GB" altLang="en-US">
                <a:latin typeface="Arial" panose="020B0604020202020204" pitchFamily="34" charset="0"/>
                <a:ea typeface="ＭＳ Ｐゴシック" panose="020B0600070205080204" pitchFamily="34" charset="-128"/>
              </a:rPr>
              <a:t>Chapter 5: Providing Network Services </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11">
            <a:extLst>
              <a:ext uri="{FF2B5EF4-FFF2-40B4-BE49-F238E27FC236}">
                <a16:creationId xmlns:a16="http://schemas.microsoft.com/office/drawing/2014/main" id="{AB7D9B90-0B1B-3AE5-53C5-EBD0711F643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1pPr>
            <a:lvl2pPr marL="742950" indent="-285750"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2pPr>
            <a:lvl3pPr marL="1143000" indent="-228600"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3pPr>
            <a:lvl4pPr marL="1600200" indent="-228600"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4pPr>
            <a:lvl5pPr marL="2057400" indent="-228600"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5pPr>
            <a:lvl6pPr marL="2514600" indent="-228600" algn="ctr" defTabSz="903288"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algn="ctr" defTabSz="903288"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algn="ctr" defTabSz="903288"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algn="ctr" defTabSz="903288"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r">
              <a:lnSpc>
                <a:spcPct val="100000"/>
              </a:lnSpc>
            </a:pPr>
            <a:fld id="{0A5E5701-92E6-4DCD-B52E-1AC3A23336B2}" type="slidenum">
              <a:rPr lang="en-GB" altLang="en-US" sz="800" smtClean="0"/>
              <a:pPr algn="r">
                <a:lnSpc>
                  <a:spcPct val="100000"/>
                </a:lnSpc>
              </a:pPr>
              <a:t>22</a:t>
            </a:fld>
            <a:endParaRPr lang="en-GB" altLang="en-US" sz="800"/>
          </a:p>
        </p:txBody>
      </p:sp>
      <p:sp>
        <p:nvSpPr>
          <p:cNvPr id="16387" name="Rectangle 2">
            <a:extLst>
              <a:ext uri="{FF2B5EF4-FFF2-40B4-BE49-F238E27FC236}">
                <a16:creationId xmlns:a16="http://schemas.microsoft.com/office/drawing/2014/main" id="{2295215E-2526-0BCF-9617-C247BB2FC520}"/>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4C3E08CE-9198-A8EB-636A-844D95134EC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GB" altLang="en-US">
                <a:latin typeface="Arial" panose="020B0604020202020204" pitchFamily="34" charset="0"/>
                <a:ea typeface="ＭＳ Ｐゴシック" panose="020B0600070205080204" pitchFamily="34" charset="-128"/>
              </a:rPr>
              <a:t>5.1 – How Clients and Servers Work Together </a:t>
            </a:r>
            <a:endParaRPr lang="en-CA" altLang="en-US">
              <a:latin typeface="Arial" panose="020B0604020202020204" pitchFamily="34" charset="0"/>
              <a:ea typeface="ＭＳ Ｐゴシック" panose="020B0600070205080204" pitchFamily="34" charset="-128"/>
            </a:endParaRPr>
          </a:p>
          <a:p>
            <a:pPr>
              <a:lnSpc>
                <a:spcPct val="80000"/>
              </a:lnSpc>
              <a:buFontTx/>
              <a:buNone/>
            </a:pPr>
            <a:r>
              <a:rPr lang="en-GB" altLang="en-US">
                <a:latin typeface="Arial" panose="020B0604020202020204" pitchFamily="34" charset="0"/>
                <a:ea typeface="ＭＳ Ｐゴシック" panose="020B0600070205080204" pitchFamily="34" charset="-128"/>
              </a:rPr>
              <a:t>5.1.1 – The Client Server Relationship</a:t>
            </a:r>
          </a:p>
          <a:p>
            <a:pPr>
              <a:lnSpc>
                <a:spcPct val="80000"/>
              </a:lnSpc>
              <a:buFontTx/>
              <a:buNone/>
            </a:pPr>
            <a:endParaRPr lang="en-GB"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a:extLst>
              <a:ext uri="{FF2B5EF4-FFF2-40B4-BE49-F238E27FC236}">
                <a16:creationId xmlns:a16="http://schemas.microsoft.com/office/drawing/2014/main" id="{2A3C5196-EEE2-E961-D7BD-8892249D3E5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1pPr>
            <a:lvl2pPr marL="742950" indent="-285750"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2pPr>
            <a:lvl3pPr marL="1143000" indent="-228600"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3pPr>
            <a:lvl4pPr marL="1600200" indent="-228600"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4pPr>
            <a:lvl5pPr marL="2057400" indent="-228600"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5pPr>
            <a:lvl6pPr marL="2514600" indent="-228600" algn="ctr" defTabSz="903288"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algn="ctr" defTabSz="903288"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algn="ctr" defTabSz="903288"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algn="ctr" defTabSz="903288"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r">
              <a:lnSpc>
                <a:spcPct val="100000"/>
              </a:lnSpc>
            </a:pPr>
            <a:fld id="{4D191DD3-DFAB-45CA-AE97-19695AF75ECA}" type="slidenum">
              <a:rPr lang="en-GB" altLang="en-US" sz="800" smtClean="0"/>
              <a:pPr algn="r">
                <a:lnSpc>
                  <a:spcPct val="100000"/>
                </a:lnSpc>
              </a:pPr>
              <a:t>23</a:t>
            </a:fld>
            <a:endParaRPr lang="en-GB" altLang="en-US" sz="800"/>
          </a:p>
        </p:txBody>
      </p:sp>
      <p:sp>
        <p:nvSpPr>
          <p:cNvPr id="18435" name="Rectangle 2">
            <a:extLst>
              <a:ext uri="{FF2B5EF4-FFF2-40B4-BE49-F238E27FC236}">
                <a16:creationId xmlns:a16="http://schemas.microsoft.com/office/drawing/2014/main" id="{37726F5D-11F8-B811-A767-BC7245372005}"/>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7C09711A-F29B-F257-A0A9-3CE6F761094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GB" altLang="en-US">
                <a:latin typeface="Arial" panose="020B0604020202020204" pitchFamily="34" charset="0"/>
                <a:ea typeface="ＭＳ Ｐゴシック" panose="020B0600070205080204" pitchFamily="34" charset="-128"/>
              </a:rPr>
              <a:t>5.1 – How Clients and Servers Work Together </a:t>
            </a:r>
            <a:endParaRPr lang="en-CA" altLang="en-US">
              <a:latin typeface="Arial" panose="020B0604020202020204" pitchFamily="34" charset="0"/>
              <a:ea typeface="ＭＳ Ｐゴシック" panose="020B0600070205080204" pitchFamily="34" charset="-128"/>
            </a:endParaRPr>
          </a:p>
          <a:p>
            <a:pPr>
              <a:lnSpc>
                <a:spcPct val="80000"/>
              </a:lnSpc>
              <a:buFontTx/>
              <a:buNone/>
            </a:pPr>
            <a:r>
              <a:rPr lang="en-GB" altLang="en-US">
                <a:latin typeface="Arial" panose="020B0604020202020204" pitchFamily="34" charset="0"/>
                <a:ea typeface="ＭＳ Ｐゴシック" panose="020B0600070205080204" pitchFamily="34" charset="-128"/>
              </a:rPr>
              <a:t>5.1.1 – The Client Server Relationship</a:t>
            </a:r>
          </a:p>
          <a:p>
            <a:pPr>
              <a:lnSpc>
                <a:spcPct val="80000"/>
              </a:lnSpc>
              <a:buFontTx/>
              <a:buNone/>
            </a:pPr>
            <a:endParaRPr lang="en-GB"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1">
            <a:extLst>
              <a:ext uri="{FF2B5EF4-FFF2-40B4-BE49-F238E27FC236}">
                <a16:creationId xmlns:a16="http://schemas.microsoft.com/office/drawing/2014/main" id="{42154AD7-C32D-2D6A-D7D7-6B6FDE7CFFD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1pPr>
            <a:lvl2pPr marL="742950" indent="-285750"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2pPr>
            <a:lvl3pPr marL="1143000" indent="-228600"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3pPr>
            <a:lvl4pPr marL="1600200" indent="-228600"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4pPr>
            <a:lvl5pPr marL="2057400" indent="-228600"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5pPr>
            <a:lvl6pPr marL="2514600" indent="-228600" algn="ctr" defTabSz="903288"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algn="ctr" defTabSz="903288"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algn="ctr" defTabSz="903288"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algn="ctr" defTabSz="903288"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r">
              <a:lnSpc>
                <a:spcPct val="100000"/>
              </a:lnSpc>
            </a:pPr>
            <a:fld id="{488F6C4F-285E-47D3-9700-116E8FFBE7A6}" type="slidenum">
              <a:rPr lang="en-GB" altLang="en-US" sz="800" smtClean="0"/>
              <a:pPr algn="r">
                <a:lnSpc>
                  <a:spcPct val="100000"/>
                </a:lnSpc>
              </a:pPr>
              <a:t>24</a:t>
            </a:fld>
            <a:endParaRPr lang="en-GB" altLang="en-US" sz="800"/>
          </a:p>
        </p:txBody>
      </p:sp>
      <p:sp>
        <p:nvSpPr>
          <p:cNvPr id="20483" name="Rectangle 2">
            <a:extLst>
              <a:ext uri="{FF2B5EF4-FFF2-40B4-BE49-F238E27FC236}">
                <a16:creationId xmlns:a16="http://schemas.microsoft.com/office/drawing/2014/main" id="{C0AB60FF-29C3-633B-15B7-299B73521EF7}"/>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0645F491-0285-2D4A-9BA8-59BDE543B3F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GB" altLang="en-US">
                <a:latin typeface="Arial" panose="020B0604020202020204" pitchFamily="34" charset="0"/>
                <a:ea typeface="ＭＳ Ｐゴシック" panose="020B0600070205080204" pitchFamily="34" charset="-128"/>
              </a:rPr>
              <a:t>5.1 – How Clients and Servers Work Together </a:t>
            </a:r>
            <a:endParaRPr lang="en-CA" altLang="en-US">
              <a:latin typeface="Arial" panose="020B0604020202020204" pitchFamily="34" charset="0"/>
              <a:ea typeface="ＭＳ Ｐゴシック" panose="020B0600070205080204" pitchFamily="34" charset="-128"/>
            </a:endParaRPr>
          </a:p>
          <a:p>
            <a:pPr>
              <a:lnSpc>
                <a:spcPct val="80000"/>
              </a:lnSpc>
              <a:buFontTx/>
              <a:buNone/>
            </a:pPr>
            <a:r>
              <a:rPr lang="en-GB" altLang="en-US">
                <a:latin typeface="Arial" panose="020B0604020202020204" pitchFamily="34" charset="0"/>
                <a:ea typeface="ＭＳ Ｐゴシック" panose="020B0600070205080204" pitchFamily="34" charset="-128"/>
              </a:rPr>
              <a:t>5.1.2 – TCP/IP Protocols for Internet Services</a:t>
            </a:r>
          </a:p>
          <a:p>
            <a:pPr>
              <a:lnSpc>
                <a:spcPct val="80000"/>
              </a:lnSpc>
              <a:buFontTx/>
              <a:buNone/>
            </a:pPr>
            <a:endParaRPr lang="en-GB"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a:extLst>
              <a:ext uri="{FF2B5EF4-FFF2-40B4-BE49-F238E27FC236}">
                <a16:creationId xmlns:a16="http://schemas.microsoft.com/office/drawing/2014/main" id="{EDF4B785-74D4-21D4-BB8A-1D1FFF0BB1BF}"/>
              </a:ext>
            </a:extLst>
          </p:cNvPr>
          <p:cNvSpPr>
            <a:spLocks noGrp="1" noChangeArrowheads="1"/>
          </p:cNvSpPr>
          <p:nvPr>
            <p:ph type="sldNum" sz="quarter" idx="5"/>
          </p:nvPr>
        </p:nvSpPr>
        <p:spPr/>
        <p:txBody>
          <a:bodyPr/>
          <a:lstStyle/>
          <a:p>
            <a:pPr>
              <a:defRPr/>
            </a:pPr>
            <a:fld id="{BB011F7C-53A6-4D7D-8B32-95001EA32603}" type="slidenum">
              <a:rPr lang="en-US" smtClean="0"/>
              <a:pPr>
                <a:defRPr/>
              </a:pPr>
              <a:t>25</a:t>
            </a:fld>
            <a:endParaRPr lang="en-US" dirty="0"/>
          </a:p>
        </p:txBody>
      </p:sp>
      <p:sp>
        <p:nvSpPr>
          <p:cNvPr id="22531" name="Rectangle 2">
            <a:extLst>
              <a:ext uri="{FF2B5EF4-FFF2-40B4-BE49-F238E27FC236}">
                <a16:creationId xmlns:a16="http://schemas.microsoft.com/office/drawing/2014/main" id="{EBFF68E9-FC1A-5A77-A00B-C4E6799C0F04}"/>
              </a:ext>
            </a:extLst>
          </p:cNvPr>
          <p:cNvSpPr>
            <a:spLocks noGrp="1" noRot="1" noChangeAspect="1" noChangeArrowheads="1" noTextEdit="1"/>
          </p:cNvSpPr>
          <p:nvPr>
            <p:ph type="sldImg"/>
          </p:nvPr>
        </p:nvSpPr>
        <p:spPr>
          <a:ln/>
        </p:spPr>
      </p:sp>
      <p:sp>
        <p:nvSpPr>
          <p:cNvPr id="31748" name="Rectangle 3">
            <a:extLst>
              <a:ext uri="{FF2B5EF4-FFF2-40B4-BE49-F238E27FC236}">
                <a16:creationId xmlns:a16="http://schemas.microsoft.com/office/drawing/2014/main" id="{8CA69B7E-9160-5CAE-6BDF-354BFF92869C}"/>
              </a:ext>
            </a:extLst>
          </p:cNvPr>
          <p:cNvSpPr>
            <a:spLocks noGrp="1" noChangeArrowheads="1"/>
          </p:cNvSpPr>
          <p:nvPr>
            <p:ph type="body" idx="1"/>
          </p:nvPr>
        </p:nvSpPr>
        <p:spPr>
          <a:xfrm>
            <a:off x="404813" y="4378325"/>
            <a:ext cx="6121400" cy="4252913"/>
          </a:xfrm>
          <a:ln/>
        </p:spPr>
        <p:txBody>
          <a:bodyPr/>
          <a:lstStyle/>
          <a:p>
            <a:pPr>
              <a:buFontTx/>
              <a:buNone/>
            </a:pPr>
            <a:r>
              <a:rPr lang="en-GB" altLang="en-US">
                <a:latin typeface="Arial" panose="020B0604020202020204" pitchFamily="34" charset="0"/>
                <a:ea typeface="ＭＳ Ｐゴシック" panose="020B0600070205080204" pitchFamily="34" charset="-128"/>
              </a:rPr>
              <a:t>Cisco Networking Academy Program</a:t>
            </a:r>
          </a:p>
          <a:p>
            <a:pPr eaLnBrk="1" hangingPunct="1">
              <a:buFontTx/>
              <a:buNone/>
            </a:pPr>
            <a:r>
              <a:rPr lang="en-GB" altLang="en-US">
                <a:latin typeface="Arial" panose="020B0604020202020204" pitchFamily="34" charset="0"/>
                <a:ea typeface="ＭＳ Ｐゴシック" panose="020B0600070205080204" pitchFamily="34" charset="-128"/>
              </a:rPr>
              <a:t>Networking Essentials</a:t>
            </a:r>
          </a:p>
          <a:p>
            <a:pPr eaLnBrk="1" hangingPunct="1">
              <a:buFontTx/>
              <a:buNone/>
            </a:pPr>
            <a:r>
              <a:rPr lang="en-GB" altLang="en-US">
                <a:latin typeface="Arial" panose="020B0604020202020204" pitchFamily="34" charset="0"/>
                <a:ea typeface="ＭＳ Ｐゴシック" panose="020B0600070205080204" pitchFamily="34" charset="-128"/>
              </a:rPr>
              <a:t>Chapter 5: Providing Network Services </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11">
            <a:extLst>
              <a:ext uri="{FF2B5EF4-FFF2-40B4-BE49-F238E27FC236}">
                <a16:creationId xmlns:a16="http://schemas.microsoft.com/office/drawing/2014/main" id="{CA8CA498-D84F-7E9A-5374-C31ABC571E0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1pPr>
            <a:lvl2pPr marL="742950" indent="-285750"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2pPr>
            <a:lvl3pPr marL="1143000" indent="-228600"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3pPr>
            <a:lvl4pPr marL="1600200" indent="-228600"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4pPr>
            <a:lvl5pPr marL="2057400" indent="-228600"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5pPr>
            <a:lvl6pPr marL="2514600" indent="-228600" algn="ctr" defTabSz="903288"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algn="ctr" defTabSz="903288"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algn="ctr" defTabSz="903288"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algn="ctr" defTabSz="903288"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r">
              <a:lnSpc>
                <a:spcPct val="100000"/>
              </a:lnSpc>
            </a:pPr>
            <a:fld id="{1FBBBBE9-6723-4E9C-B1A5-4D39C9970290}" type="slidenum">
              <a:rPr lang="en-GB" altLang="en-US" sz="800" smtClean="0"/>
              <a:pPr algn="r">
                <a:lnSpc>
                  <a:spcPct val="100000"/>
                </a:lnSpc>
              </a:pPr>
              <a:t>26</a:t>
            </a:fld>
            <a:endParaRPr lang="en-GB" altLang="en-US" sz="800"/>
          </a:p>
        </p:txBody>
      </p:sp>
      <p:sp>
        <p:nvSpPr>
          <p:cNvPr id="26627" name="Rectangle 2">
            <a:extLst>
              <a:ext uri="{FF2B5EF4-FFF2-40B4-BE49-F238E27FC236}">
                <a16:creationId xmlns:a16="http://schemas.microsoft.com/office/drawing/2014/main" id="{760DAAB9-B4A9-2AF3-CCA3-B700F7BA9854}"/>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ED1F9FEA-D8CC-5F4D-6547-824C61720F3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GB" altLang="en-US">
                <a:latin typeface="Arial" panose="020B0604020202020204" pitchFamily="34" charset="0"/>
                <a:ea typeface="ＭＳ Ｐゴシック" panose="020B0600070205080204" pitchFamily="34" charset="-128"/>
              </a:rPr>
              <a:t>5.2 – Internet Protocols at Work </a:t>
            </a:r>
            <a:endParaRPr lang="en-CA" altLang="en-US">
              <a:latin typeface="Arial" panose="020B0604020202020204" pitchFamily="34" charset="0"/>
              <a:ea typeface="ＭＳ Ｐゴシック" panose="020B0600070205080204" pitchFamily="34" charset="-128"/>
            </a:endParaRPr>
          </a:p>
          <a:p>
            <a:pPr>
              <a:lnSpc>
                <a:spcPct val="80000"/>
              </a:lnSpc>
              <a:buFontTx/>
              <a:buNone/>
            </a:pPr>
            <a:r>
              <a:rPr lang="en-GB" altLang="en-US">
                <a:latin typeface="Arial" panose="020B0604020202020204" pitchFamily="34" charset="0"/>
                <a:ea typeface="ＭＳ Ｐゴシック" panose="020B0600070205080204" pitchFamily="34" charset="-128"/>
              </a:rPr>
              <a:t>5.2.2 – Keeping Track of the Conversation</a:t>
            </a:r>
          </a:p>
          <a:p>
            <a:pPr>
              <a:lnSpc>
                <a:spcPct val="80000"/>
              </a:lnSpc>
              <a:buFontTx/>
              <a:buNone/>
            </a:pPr>
            <a:endParaRPr lang="en-GB"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1">
            <a:extLst>
              <a:ext uri="{FF2B5EF4-FFF2-40B4-BE49-F238E27FC236}">
                <a16:creationId xmlns:a16="http://schemas.microsoft.com/office/drawing/2014/main" id="{AD4C09FF-549D-E65A-498F-937FF7E7118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1pPr>
            <a:lvl2pPr marL="742950" indent="-285750"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2pPr>
            <a:lvl3pPr marL="1143000" indent="-228600"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3pPr>
            <a:lvl4pPr marL="1600200" indent="-228600"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4pPr>
            <a:lvl5pPr marL="2057400" indent="-228600"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5pPr>
            <a:lvl6pPr marL="2514600" indent="-228600" algn="ctr" defTabSz="903288"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algn="ctr" defTabSz="903288"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algn="ctr" defTabSz="903288"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algn="ctr" defTabSz="903288"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r">
              <a:lnSpc>
                <a:spcPct val="100000"/>
              </a:lnSpc>
            </a:pPr>
            <a:fld id="{FD38A87D-6080-4692-8F0B-A12FD2DE3F1E}" type="slidenum">
              <a:rPr lang="en-GB" altLang="en-US" sz="800" smtClean="0"/>
              <a:pPr algn="r">
                <a:lnSpc>
                  <a:spcPct val="100000"/>
                </a:lnSpc>
              </a:pPr>
              <a:t>27</a:t>
            </a:fld>
            <a:endParaRPr lang="en-GB" altLang="en-US" sz="800"/>
          </a:p>
        </p:txBody>
      </p:sp>
      <p:sp>
        <p:nvSpPr>
          <p:cNvPr id="30723" name="Rectangle 2">
            <a:extLst>
              <a:ext uri="{FF2B5EF4-FFF2-40B4-BE49-F238E27FC236}">
                <a16:creationId xmlns:a16="http://schemas.microsoft.com/office/drawing/2014/main" id="{C1BEE40D-0778-05BE-00A9-FCD1BDAA290B}"/>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5EE1A481-5341-3AAA-B489-582FDDA9B56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GB" altLang="en-US">
                <a:latin typeface="Arial" panose="020B0604020202020204" pitchFamily="34" charset="0"/>
                <a:ea typeface="ＭＳ Ｐゴシック" panose="020B0600070205080204" pitchFamily="34" charset="-128"/>
              </a:rPr>
              <a:t>5.3 – Application Protocols and Services </a:t>
            </a:r>
            <a:endParaRPr lang="en-CA" altLang="en-US">
              <a:latin typeface="Arial" panose="020B0604020202020204" pitchFamily="34" charset="0"/>
              <a:ea typeface="ＭＳ Ｐゴシック" panose="020B0600070205080204" pitchFamily="34" charset="-128"/>
            </a:endParaRPr>
          </a:p>
          <a:p>
            <a:pPr>
              <a:lnSpc>
                <a:spcPct val="80000"/>
              </a:lnSpc>
              <a:buFontTx/>
              <a:buNone/>
            </a:pPr>
            <a:r>
              <a:rPr lang="en-GB" altLang="en-US">
                <a:latin typeface="Arial" panose="020B0604020202020204" pitchFamily="34" charset="0"/>
                <a:ea typeface="ＭＳ Ｐゴシック" panose="020B0600070205080204" pitchFamily="34" charset="-128"/>
              </a:rPr>
              <a:t>5.3.1 – Domain Name System</a:t>
            </a:r>
          </a:p>
          <a:p>
            <a:pPr>
              <a:lnSpc>
                <a:spcPct val="80000"/>
              </a:lnSpc>
              <a:buFontTx/>
              <a:buNone/>
            </a:pPr>
            <a:endParaRPr lang="en-GB"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1">
            <a:extLst>
              <a:ext uri="{FF2B5EF4-FFF2-40B4-BE49-F238E27FC236}">
                <a16:creationId xmlns:a16="http://schemas.microsoft.com/office/drawing/2014/main" id="{2EA6411F-D704-E3EC-9813-3303DDAD930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1pPr>
            <a:lvl2pPr marL="742950" indent="-285750"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2pPr>
            <a:lvl3pPr marL="1143000" indent="-228600"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3pPr>
            <a:lvl4pPr marL="1600200" indent="-228600"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4pPr>
            <a:lvl5pPr marL="2057400" indent="-228600"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5pPr>
            <a:lvl6pPr marL="2514600" indent="-228600" algn="ctr" defTabSz="903288"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algn="ctr" defTabSz="903288"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algn="ctr" defTabSz="903288"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algn="ctr" defTabSz="903288"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r">
              <a:lnSpc>
                <a:spcPct val="100000"/>
              </a:lnSpc>
            </a:pPr>
            <a:fld id="{5795F875-CACC-4033-A7DA-6F93CB7D6655}" type="slidenum">
              <a:rPr lang="en-GB" altLang="en-US" sz="800" smtClean="0"/>
              <a:pPr algn="r">
                <a:lnSpc>
                  <a:spcPct val="100000"/>
                </a:lnSpc>
              </a:pPr>
              <a:t>28</a:t>
            </a:fld>
            <a:endParaRPr lang="en-GB" altLang="en-US" sz="800"/>
          </a:p>
        </p:txBody>
      </p:sp>
      <p:sp>
        <p:nvSpPr>
          <p:cNvPr id="32771" name="Rectangle 2">
            <a:extLst>
              <a:ext uri="{FF2B5EF4-FFF2-40B4-BE49-F238E27FC236}">
                <a16:creationId xmlns:a16="http://schemas.microsoft.com/office/drawing/2014/main" id="{3519BFF7-D245-CCBC-28F2-657A277414C9}"/>
              </a:ext>
            </a:extLst>
          </p:cNvPr>
          <p:cNvSpPr>
            <a:spLocks noGrp="1" noRot="1" noChangeAspect="1" noChangeArrowheads="1" noTextEdit="1"/>
          </p:cNvSpPr>
          <p:nvPr>
            <p:ph type="sldImg"/>
          </p:nvPr>
        </p:nvSpPr>
        <p:spPr>
          <a:ln/>
        </p:spPr>
      </p:sp>
      <p:sp>
        <p:nvSpPr>
          <p:cNvPr id="32772" name="Rectangle 3">
            <a:extLst>
              <a:ext uri="{FF2B5EF4-FFF2-40B4-BE49-F238E27FC236}">
                <a16:creationId xmlns:a16="http://schemas.microsoft.com/office/drawing/2014/main" id="{3C0710EA-3999-E4F8-5F7F-149113019BC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GB" altLang="en-US">
                <a:latin typeface="Arial" panose="020B0604020202020204" pitchFamily="34" charset="0"/>
                <a:ea typeface="ＭＳ Ｐゴシック" panose="020B0600070205080204" pitchFamily="34" charset="-128"/>
              </a:rPr>
              <a:t>5.3 – Application Protocols and Services </a:t>
            </a:r>
            <a:endParaRPr lang="en-CA" altLang="en-US">
              <a:latin typeface="Arial" panose="020B0604020202020204" pitchFamily="34" charset="0"/>
              <a:ea typeface="ＭＳ Ｐゴシック" panose="020B0600070205080204" pitchFamily="34" charset="-128"/>
            </a:endParaRPr>
          </a:p>
          <a:p>
            <a:pPr>
              <a:lnSpc>
                <a:spcPct val="80000"/>
              </a:lnSpc>
              <a:buFontTx/>
              <a:buNone/>
            </a:pPr>
            <a:r>
              <a:rPr lang="en-GB" altLang="en-US">
                <a:latin typeface="Arial" panose="020B0604020202020204" pitchFamily="34" charset="0"/>
                <a:ea typeface="ＭＳ Ｐゴシック" panose="020B0600070205080204" pitchFamily="34" charset="-128"/>
              </a:rPr>
              <a:t>5.3.2 – Web Clients and Servers</a:t>
            </a:r>
          </a:p>
          <a:p>
            <a:pPr>
              <a:lnSpc>
                <a:spcPct val="80000"/>
              </a:lnSpc>
              <a:buFontTx/>
              <a:buNone/>
            </a:pPr>
            <a:endParaRPr lang="en-GB"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a:extLst>
              <a:ext uri="{FF2B5EF4-FFF2-40B4-BE49-F238E27FC236}">
                <a16:creationId xmlns:a16="http://schemas.microsoft.com/office/drawing/2014/main" id="{6151EF15-BDE4-7F82-4A9D-7D62A9C291D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1pPr>
            <a:lvl2pPr marL="742950" indent="-285750"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2pPr>
            <a:lvl3pPr marL="1143000" indent="-228600"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3pPr>
            <a:lvl4pPr marL="1600200" indent="-228600"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4pPr>
            <a:lvl5pPr marL="2057400" indent="-228600"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5pPr>
            <a:lvl6pPr marL="2514600" indent="-228600" algn="ctr" defTabSz="903288"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algn="ctr" defTabSz="903288"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algn="ctr" defTabSz="903288"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algn="ctr" defTabSz="903288"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r">
              <a:lnSpc>
                <a:spcPct val="100000"/>
              </a:lnSpc>
            </a:pPr>
            <a:fld id="{8B52791B-E783-4439-9A7C-ADBD4B399245}" type="slidenum">
              <a:rPr lang="en-GB" altLang="en-US" sz="800" smtClean="0"/>
              <a:pPr algn="r">
                <a:lnSpc>
                  <a:spcPct val="100000"/>
                </a:lnSpc>
              </a:pPr>
              <a:t>29</a:t>
            </a:fld>
            <a:endParaRPr lang="en-GB" altLang="en-US" sz="800"/>
          </a:p>
        </p:txBody>
      </p:sp>
      <p:sp>
        <p:nvSpPr>
          <p:cNvPr id="34819" name="Rectangle 2">
            <a:extLst>
              <a:ext uri="{FF2B5EF4-FFF2-40B4-BE49-F238E27FC236}">
                <a16:creationId xmlns:a16="http://schemas.microsoft.com/office/drawing/2014/main" id="{F0AB969B-3897-38F7-DBDD-7A74A1641A60}"/>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3E2FB378-ED09-4870-D42A-6753A5E0F59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GB" altLang="en-US">
                <a:latin typeface="Arial" panose="020B0604020202020204" pitchFamily="34" charset="0"/>
                <a:ea typeface="ＭＳ Ｐゴシック" panose="020B0600070205080204" pitchFamily="34" charset="-128"/>
              </a:rPr>
              <a:t>5.3 – Application Protocols and Services </a:t>
            </a:r>
            <a:endParaRPr lang="en-CA" altLang="en-US">
              <a:latin typeface="Arial" panose="020B0604020202020204" pitchFamily="34" charset="0"/>
              <a:ea typeface="ＭＳ Ｐゴシック" panose="020B0600070205080204" pitchFamily="34" charset="-128"/>
            </a:endParaRPr>
          </a:p>
          <a:p>
            <a:pPr>
              <a:lnSpc>
                <a:spcPct val="80000"/>
              </a:lnSpc>
              <a:buFontTx/>
              <a:buNone/>
            </a:pPr>
            <a:r>
              <a:rPr lang="en-GB" altLang="en-US">
                <a:latin typeface="Arial" panose="020B0604020202020204" pitchFamily="34" charset="0"/>
                <a:ea typeface="ＭＳ Ｐゴシック" panose="020B0600070205080204" pitchFamily="34" charset="-128"/>
              </a:rPr>
              <a:t>5.3.3 – FTP Clients and Servers</a:t>
            </a:r>
          </a:p>
          <a:p>
            <a:pPr>
              <a:lnSpc>
                <a:spcPct val="80000"/>
              </a:lnSpc>
              <a:buFontTx/>
              <a:buNone/>
            </a:pPr>
            <a:endParaRPr lang="en-GB"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11">
            <a:extLst>
              <a:ext uri="{FF2B5EF4-FFF2-40B4-BE49-F238E27FC236}">
                <a16:creationId xmlns:a16="http://schemas.microsoft.com/office/drawing/2014/main" id="{8F26EF1B-7E26-ECEC-51A6-BD59E3CAAFB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1pPr>
            <a:lvl2pPr marL="742950" indent="-285750"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2pPr>
            <a:lvl3pPr marL="1143000" indent="-228600"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3pPr>
            <a:lvl4pPr marL="1600200" indent="-228600"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4pPr>
            <a:lvl5pPr marL="2057400" indent="-228600"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5pPr>
            <a:lvl6pPr marL="2514600" indent="-228600" algn="ctr" defTabSz="903288"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algn="ctr" defTabSz="903288"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algn="ctr" defTabSz="903288"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algn="ctr" defTabSz="903288"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r">
              <a:lnSpc>
                <a:spcPct val="100000"/>
              </a:lnSpc>
            </a:pPr>
            <a:fld id="{17D84931-8D3D-4D5B-B29B-19C307A2F52A}" type="slidenum">
              <a:rPr lang="en-GB" altLang="en-US" sz="800" smtClean="0"/>
              <a:pPr algn="r">
                <a:lnSpc>
                  <a:spcPct val="100000"/>
                </a:lnSpc>
              </a:pPr>
              <a:t>30</a:t>
            </a:fld>
            <a:endParaRPr lang="en-GB" altLang="en-US" sz="800"/>
          </a:p>
        </p:txBody>
      </p:sp>
      <p:sp>
        <p:nvSpPr>
          <p:cNvPr id="36867" name="Rectangle 2">
            <a:extLst>
              <a:ext uri="{FF2B5EF4-FFF2-40B4-BE49-F238E27FC236}">
                <a16:creationId xmlns:a16="http://schemas.microsoft.com/office/drawing/2014/main" id="{D9FA2A4F-B237-B60E-2904-6329382B3C29}"/>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B3FC8711-EF15-3D23-B278-3149ED95E69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GB" altLang="en-US">
                <a:latin typeface="Arial" panose="020B0604020202020204" pitchFamily="34" charset="0"/>
                <a:ea typeface="ＭＳ Ｐゴシック" panose="020B0600070205080204" pitchFamily="34" charset="-128"/>
              </a:rPr>
              <a:t>5.3 – Application Protocols and Services </a:t>
            </a:r>
            <a:endParaRPr lang="en-CA" altLang="en-US">
              <a:latin typeface="Arial" panose="020B0604020202020204" pitchFamily="34" charset="0"/>
              <a:ea typeface="ＭＳ Ｐゴシック" panose="020B0600070205080204" pitchFamily="34" charset="-128"/>
            </a:endParaRPr>
          </a:p>
          <a:p>
            <a:pPr>
              <a:lnSpc>
                <a:spcPct val="80000"/>
              </a:lnSpc>
              <a:buFontTx/>
              <a:buNone/>
            </a:pPr>
            <a:r>
              <a:rPr lang="en-GB" altLang="en-US">
                <a:latin typeface="Arial" panose="020B0604020202020204" pitchFamily="34" charset="0"/>
                <a:ea typeface="ＭＳ Ｐゴシック" panose="020B0600070205080204" pitchFamily="34" charset="-128"/>
              </a:rPr>
              <a:t>5.3.4 – Virtual Terminals</a:t>
            </a:r>
          </a:p>
          <a:p>
            <a:pPr>
              <a:lnSpc>
                <a:spcPct val="80000"/>
              </a:lnSpc>
              <a:buFontTx/>
              <a:buNone/>
            </a:pPr>
            <a:endParaRPr lang="en-GB"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11">
            <a:extLst>
              <a:ext uri="{FF2B5EF4-FFF2-40B4-BE49-F238E27FC236}">
                <a16:creationId xmlns:a16="http://schemas.microsoft.com/office/drawing/2014/main" id="{7F9C69AD-42D8-A978-45AF-C06BE987AA1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1pPr>
            <a:lvl2pPr marL="742950" indent="-285750"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2pPr>
            <a:lvl3pPr marL="1143000" indent="-228600"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3pPr>
            <a:lvl4pPr marL="1600200" indent="-228600"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4pPr>
            <a:lvl5pPr marL="2057400" indent="-228600" algn="ctr" defTabSz="903288">
              <a:lnSpc>
                <a:spcPct val="90000"/>
              </a:lnSpc>
              <a:defRPr sz="2400">
                <a:solidFill>
                  <a:schemeClr val="tx1"/>
                </a:solidFill>
                <a:latin typeface="Arial" panose="020B0604020202020204" pitchFamily="34" charset="0"/>
                <a:ea typeface="ＭＳ Ｐゴシック" panose="020B0600070205080204" pitchFamily="34" charset="-128"/>
              </a:defRPr>
            </a:lvl5pPr>
            <a:lvl6pPr marL="2514600" indent="-228600" algn="ctr" defTabSz="903288"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algn="ctr" defTabSz="903288"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algn="ctr" defTabSz="903288"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algn="ctr" defTabSz="903288"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r">
              <a:lnSpc>
                <a:spcPct val="100000"/>
              </a:lnSpc>
            </a:pPr>
            <a:fld id="{B42A23E0-FFFF-4362-B213-8B4E58CEAD5D}" type="slidenum">
              <a:rPr lang="en-GB" altLang="en-US" sz="800" smtClean="0"/>
              <a:pPr algn="r">
                <a:lnSpc>
                  <a:spcPct val="100000"/>
                </a:lnSpc>
              </a:pPr>
              <a:t>31</a:t>
            </a:fld>
            <a:endParaRPr lang="en-GB" altLang="en-US" sz="800"/>
          </a:p>
        </p:txBody>
      </p:sp>
      <p:sp>
        <p:nvSpPr>
          <p:cNvPr id="38915" name="Rectangle 2">
            <a:extLst>
              <a:ext uri="{FF2B5EF4-FFF2-40B4-BE49-F238E27FC236}">
                <a16:creationId xmlns:a16="http://schemas.microsoft.com/office/drawing/2014/main" id="{495C38FA-FE5C-33D4-583A-8DAE3ACC5F20}"/>
              </a:ext>
            </a:extLst>
          </p:cNvPr>
          <p:cNvSpPr>
            <a:spLocks noGrp="1" noRot="1" noChangeAspect="1" noChangeArrowheads="1" noTextEdit="1"/>
          </p:cNvSpPr>
          <p:nvPr>
            <p:ph type="sldImg"/>
          </p:nvPr>
        </p:nvSpPr>
        <p:spPr>
          <a:ln/>
        </p:spPr>
      </p:sp>
      <p:sp>
        <p:nvSpPr>
          <p:cNvPr id="38916" name="Rectangle 3">
            <a:extLst>
              <a:ext uri="{FF2B5EF4-FFF2-40B4-BE49-F238E27FC236}">
                <a16:creationId xmlns:a16="http://schemas.microsoft.com/office/drawing/2014/main" id="{05483B1E-4D53-7DD9-95EA-F9311D32328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GB" altLang="en-US">
                <a:latin typeface="Arial" panose="020B0604020202020204" pitchFamily="34" charset="0"/>
                <a:ea typeface="ＭＳ Ｐゴシック" panose="020B0600070205080204" pitchFamily="34" charset="-128"/>
              </a:rPr>
              <a:t>5.3 – Application Protocols and Services </a:t>
            </a:r>
            <a:endParaRPr lang="en-CA" altLang="en-US">
              <a:latin typeface="Arial" panose="020B0604020202020204" pitchFamily="34" charset="0"/>
              <a:ea typeface="ＭＳ Ｐゴシック" panose="020B0600070205080204" pitchFamily="34" charset="-128"/>
            </a:endParaRPr>
          </a:p>
          <a:p>
            <a:pPr>
              <a:lnSpc>
                <a:spcPct val="80000"/>
              </a:lnSpc>
              <a:buFontTx/>
              <a:buNone/>
            </a:pPr>
            <a:r>
              <a:rPr lang="en-GB" altLang="en-US">
                <a:latin typeface="Arial" panose="020B0604020202020204" pitchFamily="34" charset="0"/>
                <a:ea typeface="ＭＳ Ｐゴシック" panose="020B0600070205080204" pitchFamily="34" charset="-128"/>
              </a:rPr>
              <a:t>5.3.5 – Email and Messaging</a:t>
            </a:r>
          </a:p>
          <a:p>
            <a:pPr>
              <a:lnSpc>
                <a:spcPct val="80000"/>
              </a:lnSpc>
              <a:buFontTx/>
              <a:buNone/>
            </a:pPr>
            <a:endParaRPr lang="en-GB" altLang="en-US">
              <a:latin typeface="Arial" panose="020B0604020202020204" pitchFamily="34" charset="0"/>
              <a:ea typeface="ＭＳ Ｐゴシック"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PPt_CoverAr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93888"/>
            <a:ext cx="9140825"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ITE PC v4.1</a:t>
            </a:r>
          </a:p>
          <a:p>
            <a:pPr algn="l" defTabSz="814388">
              <a:lnSpc>
                <a:spcPct val="100000"/>
              </a:lnSpc>
            </a:pPr>
            <a:r>
              <a:rPr lang="en-US" sz="700">
                <a:solidFill>
                  <a:srgbClr val="D3D3D3"/>
                </a:solidFill>
              </a:rPr>
              <a:t>Chapter 1</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9"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endParaRPr lang="en-US" dirty="0"/>
          </a:p>
        </p:txBody>
      </p:sp>
      <p:sp>
        <p:nvSpPr>
          <p:cNvPr id="1290248" name="Rectangle 8"/>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lvl2pPr marL="457200" indent="-228600">
              <a:buFont typeface="Arial" panose="020B0604020202020204" pitchFamily="34" charset="0"/>
              <a:buChar char="•"/>
              <a:defRPr/>
            </a:lvl2pPr>
            <a:lvl3pPr marL="914400" indent="-225425">
              <a:buSzPct val="75000"/>
              <a:buFont typeface="Courier New" panose="02070309020205020404" pitchFamily="49" charset="0"/>
              <a:buChar char="o"/>
              <a:defRPr/>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r>
              <a:rPr lang="en-US" noProof="0"/>
              <a:t>Click icon to add table</a:t>
            </a:r>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 descr="PPt_4face_021208.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11350"/>
            <a:ext cx="9144000"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331"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33"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dirty="0"/>
              <a:t>Click to edit Master title style</a:t>
            </a:r>
          </a:p>
        </p:txBody>
      </p:sp>
      <p:sp>
        <p:nvSpPr>
          <p:cNvPr id="369874" name="Rectangle 210"/>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t>Click to edit Master subtitle style</a:t>
            </a:r>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2pPr marL="457200" indent="-228600">
              <a:buFont typeface="Arial" panose="020B0604020202020204" pitchFamily="34" charset="0"/>
              <a:buChar char="•"/>
              <a:defRPr/>
            </a:lvl2pPr>
            <a:lvl3pPr marL="914400" indent="-225425">
              <a:buSzPct val="75000"/>
              <a:buFont typeface="Courier New" panose="02070309020205020404" pitchFamily="49" charset="0"/>
              <a:buChar char="o"/>
              <a:defRPr/>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5.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ITE PC v4.1</a:t>
            </a:r>
          </a:p>
          <a:p>
            <a:pPr algn="l" defTabSz="814388">
              <a:lnSpc>
                <a:spcPct val="100000"/>
              </a:lnSpc>
            </a:pPr>
            <a:r>
              <a:rPr lang="en-US" sz="700">
                <a:solidFill>
                  <a:srgbClr val="D3D3D3"/>
                </a:solidFill>
              </a:rPr>
              <a:t>Chapter 1</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pic>
        <p:nvPicPr>
          <p:cNvPr id="1030" name="Picture 7" descr="PPt_TopBand_Artwork"/>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0825"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1" fontAlgn="base" hangingPunct="1">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1" fontAlgn="base" hangingPunct="1">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pic>
        <p:nvPicPr>
          <p:cNvPr id="3080" name="Picture 8" descr="Rev08_Cisco_BrandBar10_060408.png"/>
          <p:cNvPicPr>
            <a:picLocks noChangeAspect="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0" y="0"/>
            <a:ext cx="91440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14.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9.xml"/></Relationships>
</file>

<file path=ppt/slides/_rels/slide3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a card&#10;&#10;Description automatically generated">
            <a:extLst>
              <a:ext uri="{FF2B5EF4-FFF2-40B4-BE49-F238E27FC236}">
                <a16:creationId xmlns:a16="http://schemas.microsoft.com/office/drawing/2014/main" id="{85C81305-37E5-7547-8789-89E109C33782}"/>
              </a:ext>
            </a:extLst>
          </p:cNvPr>
          <p:cNvPicPr>
            <a:picLocks noGrp="1" noChangeAspect="1"/>
          </p:cNvPicPr>
          <p:nvPr>
            <p:ph idx="1"/>
          </p:nvPr>
        </p:nvPicPr>
        <p:blipFill rotWithShape="1">
          <a:blip r:embed="rId2" cstate="email">
            <a:extLst>
              <a:ext uri="{28A0092B-C50C-407E-A947-70E740481C1C}">
                <a14:useLocalDpi xmlns:a14="http://schemas.microsoft.com/office/drawing/2010/main" val="0"/>
              </a:ext>
            </a:extLst>
          </a:blip>
          <a:srcRect/>
          <a:stretch/>
        </p:blipFill>
        <p:spPr>
          <a:xfrm>
            <a:off x="20" y="10"/>
            <a:ext cx="9143980" cy="6857990"/>
          </a:xfrm>
          <a:noFill/>
        </p:spPr>
      </p:pic>
      <p:pic>
        <p:nvPicPr>
          <p:cNvPr id="3" name="Picture 2" descr="A close up of a card&#10;&#10;Description automatically generated">
            <a:extLst>
              <a:ext uri="{FF2B5EF4-FFF2-40B4-BE49-F238E27FC236}">
                <a16:creationId xmlns:a16="http://schemas.microsoft.com/office/drawing/2014/main" id="{3B5E8D75-3F6A-9D44-BC3E-36940F21FA74}"/>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2539921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50" y="2263775"/>
            <a:ext cx="3854450" cy="1481138"/>
          </a:xfrm>
        </p:spPr>
        <p:txBody>
          <a:bodyPr/>
          <a:lstStyle/>
          <a:p>
            <a:pPr eaLnBrk="1" hangingPunct="1"/>
            <a:r>
              <a:rPr lang="en-US" sz="2400" dirty="0">
                <a:latin typeface="Arial" charset="0"/>
              </a:rPr>
              <a:t>Chapter 4: Network Addressing</a:t>
            </a:r>
            <a:endParaRPr lang="en-US" sz="2400" dirty="0">
              <a:solidFill>
                <a:srgbClr val="00B0F0"/>
              </a:solidFill>
              <a:latin typeface="Arial" charset="0"/>
            </a:endParaRPr>
          </a:p>
        </p:txBody>
      </p:sp>
      <p:sp>
        <p:nvSpPr>
          <p:cNvPr id="7170" name="Rectangle 3"/>
          <p:cNvSpPr>
            <a:spLocks noGrp="1" noChangeArrowheads="1"/>
          </p:cNvSpPr>
          <p:nvPr>
            <p:ph type="subTitle" idx="1"/>
          </p:nvPr>
        </p:nvSpPr>
        <p:spPr>
          <a:xfrm>
            <a:off x="311150" y="4672013"/>
            <a:ext cx="6788150" cy="658812"/>
          </a:xfrm>
        </p:spPr>
        <p:txBody>
          <a:bodyPr/>
          <a:lstStyle/>
          <a:p>
            <a:pPr eaLnBrk="1" hangingPunct="1">
              <a:buFont typeface="Wingdings" charset="0"/>
              <a:buNone/>
            </a:pPr>
            <a:r>
              <a:rPr lang="en-US" dirty="0">
                <a:latin typeface="Arial" charset="0"/>
              </a:rPr>
              <a:t>Networking Essentials</a:t>
            </a:r>
          </a:p>
        </p:txBody>
      </p:sp>
    </p:spTree>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10;&#10;Description automatically generated">
            <a:extLst>
              <a:ext uri="{FF2B5EF4-FFF2-40B4-BE49-F238E27FC236}">
                <a16:creationId xmlns:a16="http://schemas.microsoft.com/office/drawing/2014/main" id="{3F8CD863-8A48-B14A-9E71-9A5F5921751D}"/>
              </a:ext>
            </a:extLst>
          </p:cNvPr>
          <p:cNvPicPr>
            <a:picLocks noGrp="1" noChangeAspect="1"/>
          </p:cNvPicPr>
          <p:nvPr>
            <p:ph idx="1"/>
          </p:nvPr>
        </p:nvPicPr>
        <p:blipFill rotWithShape="1">
          <a:blip r:embed="rId2" cstate="email">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1551838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a:xfrm>
            <a:off x="386878" y="331330"/>
            <a:ext cx="8014711" cy="677663"/>
          </a:xfrm>
        </p:spPr>
        <p:txBody>
          <a:bodyPr/>
          <a:lstStyle/>
          <a:p>
            <a:r>
              <a:rPr lang="en-US" dirty="0"/>
              <a:t>Chapter 4 - Sections &amp; Objectives</a:t>
            </a:r>
          </a:p>
        </p:txBody>
      </p:sp>
      <p:sp>
        <p:nvSpPr>
          <p:cNvPr id="4099" name="Rectangle 34"/>
          <p:cNvSpPr>
            <a:spLocks noGrp="1" noChangeArrowheads="1"/>
          </p:cNvSpPr>
          <p:nvPr>
            <p:ph idx="1"/>
          </p:nvPr>
        </p:nvSpPr>
        <p:spPr>
          <a:xfrm>
            <a:off x="386878" y="1255724"/>
            <a:ext cx="8386135" cy="5134565"/>
          </a:xfrm>
        </p:spPr>
        <p:txBody>
          <a:bodyPr>
            <a:normAutofit/>
          </a:bodyPr>
          <a:lstStyle/>
          <a:p>
            <a:r>
              <a:rPr lang="en-CA" dirty="0"/>
              <a:t>4.1 IPv4 Addresses and Subnet Masks</a:t>
            </a:r>
          </a:p>
          <a:p>
            <a:pPr lvl="1"/>
            <a:r>
              <a:rPr lang="en-CA" dirty="0"/>
              <a:t>Explain the features of an IPv4 address.</a:t>
            </a:r>
          </a:p>
          <a:p>
            <a:r>
              <a:rPr lang="en-CA" dirty="0"/>
              <a:t>4.2 Types of IPv4 Addresses</a:t>
            </a:r>
          </a:p>
          <a:p>
            <a:pPr lvl="1"/>
            <a:r>
              <a:rPr lang="en-CA" dirty="0"/>
              <a:t>Explain the features of the different types of IPv4 addresses.</a:t>
            </a:r>
          </a:p>
          <a:p>
            <a:r>
              <a:rPr lang="en-CA" dirty="0"/>
              <a:t>4.3 How IPv4 Addresses are Obtained</a:t>
            </a:r>
          </a:p>
          <a:p>
            <a:pPr lvl="1"/>
            <a:r>
              <a:rPr lang="en-CA" dirty="0"/>
              <a:t>Configure a DHCP server.</a:t>
            </a:r>
          </a:p>
          <a:p>
            <a:r>
              <a:rPr lang="en-CA" dirty="0"/>
              <a:t>4.4 IPv4 Address Management</a:t>
            </a:r>
          </a:p>
          <a:p>
            <a:pPr lvl="1"/>
            <a:r>
              <a:rPr lang="en-CA" dirty="0"/>
              <a:t>Explain the need for public and private addressing.</a:t>
            </a:r>
          </a:p>
          <a:p>
            <a:r>
              <a:rPr lang="en-CA" dirty="0"/>
              <a:t>4.5 Addressing with IPv6</a:t>
            </a:r>
          </a:p>
          <a:p>
            <a:pPr lvl="1"/>
            <a:r>
              <a:rPr lang="en-CA" dirty="0"/>
              <a:t>Explain the need for IPv6.</a:t>
            </a:r>
          </a:p>
        </p:txBody>
      </p:sp>
    </p:spTree>
    <p:extLst>
      <p:ext uri="{BB962C8B-B14F-4D97-AF65-F5344CB8AC3E}">
        <p14:creationId xmlns:p14="http://schemas.microsoft.com/office/powerpoint/2010/main" val="1065710895"/>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4.1 IPv4 Addresses and Subnet Masks</a:t>
            </a:r>
            <a:endParaRPr lang="en-US" sz="2400" dirty="0">
              <a:solidFill>
                <a:srgbClr val="00B0F0"/>
              </a:solidFill>
            </a:endParaRPr>
          </a:p>
        </p:txBody>
      </p:sp>
    </p:spTree>
    <p:extLst>
      <p:ext uri="{BB962C8B-B14F-4D97-AF65-F5344CB8AC3E}">
        <p14:creationId xmlns:p14="http://schemas.microsoft.com/office/powerpoint/2010/main" val="2753221210"/>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t>IPv4 Addresses and Subnet Masks</a:t>
            </a:r>
            <a:br>
              <a:rPr lang="en-US" sz="1200" dirty="0"/>
            </a:br>
            <a:r>
              <a:rPr lang="en-US" dirty="0"/>
              <a:t>Purpose of the IPv4 Address</a:t>
            </a:r>
            <a:endParaRPr lang="en-US" dirty="0">
              <a:solidFill>
                <a:srgbClr val="00B0F0"/>
              </a:solidFill>
              <a:latin typeface="Arial" charset="0"/>
            </a:endParaRPr>
          </a:p>
        </p:txBody>
      </p:sp>
      <p:sp>
        <p:nvSpPr>
          <p:cNvPr id="2" name="Content Placeholder 1"/>
          <p:cNvSpPr>
            <a:spLocks noGrp="1"/>
          </p:cNvSpPr>
          <p:nvPr>
            <p:ph idx="1"/>
          </p:nvPr>
        </p:nvSpPr>
        <p:spPr>
          <a:xfrm>
            <a:off x="213111" y="1346869"/>
            <a:ext cx="8752914" cy="1876360"/>
          </a:xfrm>
        </p:spPr>
        <p:txBody>
          <a:bodyPr/>
          <a:lstStyle/>
          <a:p>
            <a:r>
              <a:rPr lang="en-US" sz="2000" dirty="0">
                <a:solidFill>
                  <a:schemeClr val="bg2"/>
                </a:solidFill>
              </a:rPr>
              <a:t>What is an IPv4 Address?</a:t>
            </a:r>
          </a:p>
          <a:p>
            <a:pPr marL="742950" lvl="1" indent="-285750"/>
            <a:r>
              <a:rPr lang="en-US" sz="1600" dirty="0">
                <a:solidFill>
                  <a:schemeClr val="bg2"/>
                </a:solidFill>
              </a:rPr>
              <a:t>Is a logical network address that identifies a particular host</a:t>
            </a:r>
          </a:p>
          <a:p>
            <a:pPr marL="742950" lvl="1" indent="-285750"/>
            <a:r>
              <a:rPr lang="en-US" sz="1600" dirty="0"/>
              <a:t>Configured and is unique on the network for communications</a:t>
            </a:r>
          </a:p>
          <a:p>
            <a:pPr marL="742950" lvl="1" indent="-285750"/>
            <a:r>
              <a:rPr lang="en-US" sz="1600" dirty="0"/>
              <a:t>Is associated with a network interface card</a:t>
            </a:r>
          </a:p>
          <a:p>
            <a:pPr marL="742950" lvl="1" indent="-285750"/>
            <a:endParaRPr lang="en-US" sz="1600" dirty="0"/>
          </a:p>
          <a:p>
            <a:pPr marL="742950" lvl="1" indent="-285750"/>
            <a:endParaRPr lang="en-US" sz="1600" dirty="0">
              <a:solidFill>
                <a:schemeClr val="bg2"/>
              </a:solidFill>
            </a:endParaRPr>
          </a:p>
        </p:txBody>
      </p:sp>
      <p:pic>
        <p:nvPicPr>
          <p:cNvPr id="4" name="Picture 3"/>
          <p:cNvPicPr>
            <a:picLocks noChangeAspect="1"/>
          </p:cNvPicPr>
          <p:nvPr/>
        </p:nvPicPr>
        <p:blipFill>
          <a:blip r:embed="rId3"/>
          <a:stretch>
            <a:fillRect/>
          </a:stretch>
        </p:blipFill>
        <p:spPr>
          <a:xfrm>
            <a:off x="1697659" y="2983833"/>
            <a:ext cx="5945744" cy="3598234"/>
          </a:xfrm>
          <a:prstGeom prst="rect">
            <a:avLst/>
          </a:prstGeom>
        </p:spPr>
      </p:pic>
    </p:spTree>
    <p:extLst>
      <p:ext uri="{BB962C8B-B14F-4D97-AF65-F5344CB8AC3E}">
        <p14:creationId xmlns:p14="http://schemas.microsoft.com/office/powerpoint/2010/main" val="2189958124"/>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IPv4 Addresses and Subnet Masks</a:t>
            </a:r>
            <a:br>
              <a:rPr lang="en-US" sz="1800" dirty="0"/>
            </a:br>
            <a:r>
              <a:rPr lang="en-US" dirty="0"/>
              <a:t>IP Address Structure</a:t>
            </a:r>
          </a:p>
        </p:txBody>
      </p:sp>
      <p:sp>
        <p:nvSpPr>
          <p:cNvPr id="2" name="Content Placeholder 1"/>
          <p:cNvSpPr>
            <a:spLocks noGrp="1"/>
          </p:cNvSpPr>
          <p:nvPr>
            <p:ph idx="1"/>
          </p:nvPr>
        </p:nvSpPr>
        <p:spPr>
          <a:xfrm>
            <a:off x="193868" y="1232592"/>
            <a:ext cx="8733677" cy="2939901"/>
          </a:xfrm>
        </p:spPr>
        <p:txBody>
          <a:bodyPr/>
          <a:lstStyle/>
          <a:p>
            <a:r>
              <a:rPr lang="en-US" dirty="0"/>
              <a:t>IPv4 Addressing</a:t>
            </a:r>
          </a:p>
          <a:p>
            <a:pPr lvl="1"/>
            <a:r>
              <a:rPr lang="en-US" dirty="0"/>
              <a:t>32 binary bits</a:t>
            </a:r>
          </a:p>
          <a:p>
            <a:pPr lvl="1"/>
            <a:r>
              <a:rPr lang="en-US" dirty="0"/>
              <a:t>For ease of use, the 32 bits are group into four 8-bit bytes called octets.</a:t>
            </a:r>
          </a:p>
          <a:p>
            <a:pPr lvl="1"/>
            <a:r>
              <a:rPr lang="en-US" dirty="0"/>
              <a:t>The octets are represented in dotted-decimal notation.</a:t>
            </a:r>
          </a:p>
          <a:p>
            <a:r>
              <a:rPr lang="en-US" dirty="0"/>
              <a:t>Binary to Decimal</a:t>
            </a:r>
          </a:p>
        </p:txBody>
      </p:sp>
      <p:pic>
        <p:nvPicPr>
          <p:cNvPr id="7" name="Picture 6"/>
          <p:cNvPicPr>
            <a:picLocks noChangeAspect="1"/>
          </p:cNvPicPr>
          <p:nvPr/>
        </p:nvPicPr>
        <p:blipFill>
          <a:blip r:embed="rId3"/>
          <a:stretch>
            <a:fillRect/>
          </a:stretch>
        </p:blipFill>
        <p:spPr>
          <a:xfrm>
            <a:off x="3171464" y="3029203"/>
            <a:ext cx="5794562" cy="3630563"/>
          </a:xfrm>
          <a:prstGeom prst="rect">
            <a:avLst/>
          </a:prstGeom>
        </p:spPr>
      </p:pic>
    </p:spTree>
    <p:extLst>
      <p:ext uri="{BB962C8B-B14F-4D97-AF65-F5344CB8AC3E}">
        <p14:creationId xmlns:p14="http://schemas.microsoft.com/office/powerpoint/2010/main" val="1568187296"/>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IPv4 Addresses and Subnet Masks</a:t>
            </a:r>
            <a:br>
              <a:rPr lang="en-US" sz="1800" dirty="0"/>
            </a:br>
            <a:r>
              <a:rPr lang="en-US" dirty="0"/>
              <a:t>Parts of an IP Address</a:t>
            </a:r>
          </a:p>
        </p:txBody>
      </p:sp>
      <p:sp>
        <p:nvSpPr>
          <p:cNvPr id="2" name="Content Placeholder 1"/>
          <p:cNvSpPr>
            <a:spLocks noGrp="1"/>
          </p:cNvSpPr>
          <p:nvPr>
            <p:ph idx="1"/>
          </p:nvPr>
        </p:nvSpPr>
        <p:spPr>
          <a:xfrm>
            <a:off x="232348" y="1342733"/>
            <a:ext cx="8733677" cy="1689835"/>
          </a:xfrm>
        </p:spPr>
        <p:txBody>
          <a:bodyPr/>
          <a:lstStyle/>
          <a:p>
            <a:r>
              <a:rPr lang="en-US" dirty="0"/>
              <a:t>Networks and Hosts</a:t>
            </a:r>
          </a:p>
          <a:p>
            <a:pPr lvl="1"/>
            <a:r>
              <a:rPr lang="en-US" dirty="0"/>
              <a:t>Logical 32-bit IPv4 address is hierarchical and is made up of two parts</a:t>
            </a:r>
          </a:p>
          <a:p>
            <a:pPr lvl="2"/>
            <a:r>
              <a:rPr lang="en-US" dirty="0"/>
              <a:t>Network</a:t>
            </a:r>
          </a:p>
          <a:p>
            <a:pPr lvl="2"/>
            <a:r>
              <a:rPr lang="en-US" dirty="0"/>
              <a:t>Host</a:t>
            </a:r>
          </a:p>
          <a:p>
            <a:endParaRPr lang="en-US" dirty="0"/>
          </a:p>
        </p:txBody>
      </p:sp>
      <p:pic>
        <p:nvPicPr>
          <p:cNvPr id="6" name="Picture 5"/>
          <p:cNvPicPr>
            <a:picLocks noChangeAspect="1"/>
          </p:cNvPicPr>
          <p:nvPr/>
        </p:nvPicPr>
        <p:blipFill>
          <a:blip r:embed="rId3"/>
          <a:stretch>
            <a:fillRect/>
          </a:stretch>
        </p:blipFill>
        <p:spPr>
          <a:xfrm>
            <a:off x="1445596" y="3142709"/>
            <a:ext cx="6619197" cy="3371460"/>
          </a:xfrm>
          <a:prstGeom prst="rect">
            <a:avLst/>
          </a:prstGeom>
        </p:spPr>
      </p:pic>
    </p:spTree>
    <p:extLst>
      <p:ext uri="{BB962C8B-B14F-4D97-AF65-F5344CB8AC3E}">
        <p14:creationId xmlns:p14="http://schemas.microsoft.com/office/powerpoint/2010/main" val="627558560"/>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normAutofit fontScale="90000"/>
          </a:bodyPr>
          <a:lstStyle/>
          <a:p>
            <a:r>
              <a:rPr lang="en-US" sz="1800" dirty="0"/>
              <a:t>IPv4 Addresses and Subnet Masks</a:t>
            </a:r>
            <a:br>
              <a:rPr lang="en-US" dirty="0"/>
            </a:br>
            <a:r>
              <a:rPr lang="en-US" dirty="0"/>
              <a:t>How IP Addresses and Subnet Masks Interact</a:t>
            </a:r>
          </a:p>
        </p:txBody>
      </p:sp>
      <p:sp>
        <p:nvSpPr>
          <p:cNvPr id="2" name="Content Placeholder 1"/>
          <p:cNvSpPr>
            <a:spLocks noGrp="1"/>
          </p:cNvSpPr>
          <p:nvPr>
            <p:ph idx="1"/>
          </p:nvPr>
        </p:nvSpPr>
        <p:spPr>
          <a:xfrm>
            <a:off x="213107" y="1294011"/>
            <a:ext cx="8430150" cy="2642722"/>
          </a:xfrm>
        </p:spPr>
        <p:txBody>
          <a:bodyPr>
            <a:normAutofit lnSpcReduction="10000"/>
          </a:bodyPr>
          <a:lstStyle/>
          <a:p>
            <a:r>
              <a:rPr lang="en-US" dirty="0"/>
              <a:t>Are You on My Network?</a:t>
            </a:r>
          </a:p>
          <a:p>
            <a:pPr lvl="1"/>
            <a:r>
              <a:rPr lang="en-US" dirty="0"/>
              <a:t>When a host sends a packet, it compares its subnet mask to its own IPv4 address and the destination IPv4 address.</a:t>
            </a:r>
          </a:p>
          <a:p>
            <a:r>
              <a:rPr lang="en-US" dirty="0"/>
              <a:t>Subnet Masks</a:t>
            </a:r>
          </a:p>
          <a:p>
            <a:pPr lvl="1"/>
            <a:r>
              <a:rPr lang="en-US" dirty="0"/>
              <a:t>Common subnet masks: 255.0.0.0 (8-bits), 255.255.0.0 (16 bits) and 255.255.255.0 (24 bits).</a:t>
            </a:r>
          </a:p>
          <a:p>
            <a:pPr lvl="1"/>
            <a:r>
              <a:rPr lang="en-US" dirty="0"/>
              <a:t>Number of hosts: 2</a:t>
            </a:r>
            <a:r>
              <a:rPr lang="en-US" baseline="30000" dirty="0"/>
              <a:t>x</a:t>
            </a:r>
            <a:r>
              <a:rPr lang="en-US" dirty="0"/>
              <a:t> - 2</a:t>
            </a:r>
          </a:p>
          <a:p>
            <a:endParaRPr lang="en-US" dirty="0"/>
          </a:p>
        </p:txBody>
      </p:sp>
      <p:pic>
        <p:nvPicPr>
          <p:cNvPr id="6" name="Picture 5"/>
          <p:cNvPicPr>
            <a:picLocks noChangeAspect="1"/>
          </p:cNvPicPr>
          <p:nvPr/>
        </p:nvPicPr>
        <p:blipFill>
          <a:blip r:embed="rId3"/>
          <a:stretch>
            <a:fillRect/>
          </a:stretch>
        </p:blipFill>
        <p:spPr>
          <a:xfrm>
            <a:off x="3637209" y="3429000"/>
            <a:ext cx="5200938" cy="3197113"/>
          </a:xfrm>
          <a:prstGeom prst="rect">
            <a:avLst/>
          </a:prstGeom>
        </p:spPr>
      </p:pic>
    </p:spTree>
    <p:extLst>
      <p:ext uri="{BB962C8B-B14F-4D97-AF65-F5344CB8AC3E}">
        <p14:creationId xmlns:p14="http://schemas.microsoft.com/office/powerpoint/2010/main" val="2319204092"/>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4.2 Types of IPv4 Addresses</a:t>
            </a:r>
            <a:endParaRPr lang="en-US" sz="2400" dirty="0">
              <a:solidFill>
                <a:srgbClr val="00B0F0"/>
              </a:solidFill>
            </a:endParaRPr>
          </a:p>
        </p:txBody>
      </p:sp>
    </p:spTree>
    <p:extLst>
      <p:ext uri="{BB962C8B-B14F-4D97-AF65-F5344CB8AC3E}">
        <p14:creationId xmlns:p14="http://schemas.microsoft.com/office/powerpoint/2010/main" val="657076646"/>
      </p:ext>
    </p:extLst>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normAutofit fontScale="90000"/>
          </a:bodyPr>
          <a:lstStyle/>
          <a:p>
            <a:r>
              <a:rPr lang="en-US" sz="1800" dirty="0"/>
              <a:t>Types of IPv4 Addresses</a:t>
            </a:r>
            <a:br>
              <a:rPr lang="en-US" dirty="0"/>
            </a:br>
            <a:r>
              <a:rPr lang="en-US" dirty="0"/>
              <a:t>IPv4 Address Classes and Default Subnet Masks</a:t>
            </a:r>
          </a:p>
        </p:txBody>
      </p:sp>
      <p:sp>
        <p:nvSpPr>
          <p:cNvPr id="2" name="Content Placeholder 1"/>
          <p:cNvSpPr>
            <a:spLocks noGrp="1"/>
          </p:cNvSpPr>
          <p:nvPr>
            <p:ph idx="1"/>
          </p:nvPr>
        </p:nvSpPr>
        <p:spPr>
          <a:xfrm>
            <a:off x="213109" y="1381126"/>
            <a:ext cx="8733677" cy="5084782"/>
          </a:xfrm>
        </p:spPr>
        <p:txBody>
          <a:bodyPr/>
          <a:lstStyle/>
          <a:p>
            <a:r>
              <a:rPr lang="en-US" dirty="0"/>
              <a:t>Classful Addressing</a:t>
            </a:r>
          </a:p>
          <a:p>
            <a:pPr lvl="1"/>
            <a:r>
              <a:rPr lang="en-US" dirty="0"/>
              <a:t>Class A (0.0.0.0/8 to 127.0.0.0/8) supports extremely large networks.</a:t>
            </a:r>
          </a:p>
          <a:p>
            <a:pPr lvl="1"/>
            <a:r>
              <a:rPr lang="en-US" dirty="0"/>
              <a:t>Class B (128.0.0.0 /16 – 191.255.0.0 /16) supports the needs of moderate to large size networks.</a:t>
            </a:r>
          </a:p>
          <a:p>
            <a:pPr lvl="1"/>
            <a:r>
              <a:rPr lang="en-US" dirty="0"/>
              <a:t>Class C (192.0.0.0 /24 – 223.255.255.0 /24) supports small networks with a maximum of 254 hosts. </a:t>
            </a:r>
          </a:p>
          <a:p>
            <a:r>
              <a:rPr lang="en-US" dirty="0"/>
              <a:t>Classless Addressing</a:t>
            </a:r>
          </a:p>
          <a:p>
            <a:pPr lvl="1"/>
            <a:r>
              <a:rPr lang="en-US" dirty="0"/>
              <a:t>IPv4 addresses allocated on </a:t>
            </a:r>
            <a:br>
              <a:rPr lang="en-US" dirty="0"/>
            </a:br>
            <a:r>
              <a:rPr lang="en-US" dirty="0"/>
              <a:t>any address bit boundary</a:t>
            </a:r>
          </a:p>
          <a:p>
            <a:pPr lvl="1"/>
            <a:r>
              <a:rPr lang="en-US" dirty="0"/>
              <a:t>Delays the depletion and </a:t>
            </a:r>
            <a:br>
              <a:rPr lang="en-US" dirty="0"/>
            </a:br>
            <a:r>
              <a:rPr lang="en-US" dirty="0"/>
              <a:t>exhaustion of IPv4 addresses</a:t>
            </a:r>
          </a:p>
          <a:p>
            <a:pPr lvl="1"/>
            <a:r>
              <a:rPr lang="en-US" dirty="0"/>
              <a:t>Classless Inter-Domain </a:t>
            </a:r>
          </a:p>
          <a:p>
            <a:pPr marL="228600" lvl="1" indent="0">
              <a:buNone/>
            </a:pPr>
            <a:r>
              <a:rPr lang="en-US" dirty="0"/>
              <a:t>Routing (CIDR)</a:t>
            </a:r>
          </a:p>
        </p:txBody>
      </p:sp>
      <p:pic>
        <p:nvPicPr>
          <p:cNvPr id="3" name="Picture 2"/>
          <p:cNvPicPr>
            <a:picLocks noChangeAspect="1"/>
          </p:cNvPicPr>
          <p:nvPr/>
        </p:nvPicPr>
        <p:blipFill>
          <a:blip r:embed="rId3"/>
          <a:stretch>
            <a:fillRect/>
          </a:stretch>
        </p:blipFill>
        <p:spPr>
          <a:xfrm>
            <a:off x="4534410" y="3952875"/>
            <a:ext cx="4609589" cy="2700337"/>
          </a:xfrm>
          <a:prstGeom prst="rect">
            <a:avLst/>
          </a:prstGeom>
        </p:spPr>
      </p:pic>
    </p:spTree>
    <p:extLst>
      <p:ext uri="{BB962C8B-B14F-4D97-AF65-F5344CB8AC3E}">
        <p14:creationId xmlns:p14="http://schemas.microsoft.com/office/powerpoint/2010/main" val="3494455177"/>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65517"/>
            <a:ext cx="8772157" cy="838200"/>
          </a:xfrm>
        </p:spPr>
        <p:txBody>
          <a:bodyPr/>
          <a:lstStyle/>
          <a:p>
            <a:r>
              <a:rPr lang="en-US" sz="1800" dirty="0"/>
              <a:t>Types of IPv4 Addresses</a:t>
            </a:r>
            <a:br>
              <a:rPr lang="en-US" dirty="0"/>
            </a:br>
            <a:r>
              <a:rPr lang="en-US" dirty="0"/>
              <a:t>Public and Private IP Addresses</a:t>
            </a:r>
          </a:p>
        </p:txBody>
      </p:sp>
      <p:sp>
        <p:nvSpPr>
          <p:cNvPr id="2" name="Content Placeholder 1"/>
          <p:cNvSpPr>
            <a:spLocks noGrp="1"/>
          </p:cNvSpPr>
          <p:nvPr>
            <p:ph idx="1"/>
          </p:nvPr>
        </p:nvSpPr>
        <p:spPr>
          <a:xfrm>
            <a:off x="232348" y="1289247"/>
            <a:ext cx="8733677" cy="1752395"/>
          </a:xfrm>
        </p:spPr>
        <p:txBody>
          <a:bodyPr/>
          <a:lstStyle/>
          <a:p>
            <a:r>
              <a:rPr lang="en-US" dirty="0"/>
              <a:t>Private IPv4 Addressing</a:t>
            </a:r>
          </a:p>
          <a:p>
            <a:pPr lvl="1"/>
            <a:endParaRPr lang="en-US" dirty="0"/>
          </a:p>
          <a:p>
            <a:endParaRPr lang="en-US" dirty="0"/>
          </a:p>
          <a:p>
            <a:endParaRPr lang="en-US" dirty="0"/>
          </a:p>
        </p:txBody>
      </p:sp>
      <p:pic>
        <p:nvPicPr>
          <p:cNvPr id="6" name="Picture 5"/>
          <p:cNvPicPr>
            <a:picLocks noChangeAspect="1"/>
          </p:cNvPicPr>
          <p:nvPr/>
        </p:nvPicPr>
        <p:blipFill>
          <a:blip r:embed="rId3"/>
          <a:stretch>
            <a:fillRect/>
          </a:stretch>
        </p:blipFill>
        <p:spPr>
          <a:xfrm>
            <a:off x="721345" y="1887911"/>
            <a:ext cx="7678721" cy="1153731"/>
          </a:xfrm>
          <a:prstGeom prst="rect">
            <a:avLst/>
          </a:prstGeom>
        </p:spPr>
      </p:pic>
      <p:sp>
        <p:nvSpPr>
          <p:cNvPr id="8" name="Content Placeholder 1"/>
          <p:cNvSpPr txBox="1">
            <a:spLocks/>
          </p:cNvSpPr>
          <p:nvPr/>
        </p:nvSpPr>
        <p:spPr bwMode="auto">
          <a:xfrm>
            <a:off x="213107" y="3127172"/>
            <a:ext cx="8733677" cy="34849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Using Private IPv4 Addresses</a:t>
            </a:r>
          </a:p>
          <a:p>
            <a:pPr lvl="1"/>
            <a:r>
              <a:rPr lang="en-US" kern="0" dirty="0"/>
              <a:t>Does not connect directly to the Internet</a:t>
            </a:r>
          </a:p>
          <a:p>
            <a:pPr lvl="1"/>
            <a:r>
              <a:rPr lang="en-US" kern="0" dirty="0"/>
              <a:t>Visible on local network only</a:t>
            </a:r>
          </a:p>
          <a:p>
            <a:pPr lvl="1"/>
            <a:r>
              <a:rPr lang="en-US" kern="0" dirty="0"/>
              <a:t>Loopback address: </a:t>
            </a:r>
            <a:br>
              <a:rPr lang="en-US" kern="0" dirty="0"/>
            </a:br>
            <a:r>
              <a:rPr lang="en-US" kern="0" dirty="0"/>
              <a:t>127.0.0.0 network</a:t>
            </a:r>
          </a:p>
        </p:txBody>
      </p:sp>
      <p:pic>
        <p:nvPicPr>
          <p:cNvPr id="7" name="Picture 6"/>
          <p:cNvPicPr>
            <a:picLocks noChangeAspect="1"/>
          </p:cNvPicPr>
          <p:nvPr/>
        </p:nvPicPr>
        <p:blipFill>
          <a:blip r:embed="rId4"/>
          <a:stretch>
            <a:fillRect/>
          </a:stretch>
        </p:blipFill>
        <p:spPr>
          <a:xfrm>
            <a:off x="4599186" y="4107008"/>
            <a:ext cx="4307418" cy="2602398"/>
          </a:xfrm>
          <a:prstGeom prst="rect">
            <a:avLst/>
          </a:prstGeom>
        </p:spPr>
      </p:pic>
    </p:spTree>
    <p:extLst>
      <p:ext uri="{BB962C8B-B14F-4D97-AF65-F5344CB8AC3E}">
        <p14:creationId xmlns:p14="http://schemas.microsoft.com/office/powerpoint/2010/main" val="4085722875"/>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Types of IPv4 Addresses</a:t>
            </a:r>
            <a:br>
              <a:rPr lang="en-US" dirty="0"/>
            </a:br>
            <a:r>
              <a:rPr lang="en-US" dirty="0"/>
              <a:t>Unicast, Broadcast and Multicast Addresses</a:t>
            </a:r>
          </a:p>
        </p:txBody>
      </p:sp>
      <p:sp>
        <p:nvSpPr>
          <p:cNvPr id="2" name="Content Placeholder 1"/>
          <p:cNvSpPr>
            <a:spLocks noGrp="1"/>
          </p:cNvSpPr>
          <p:nvPr>
            <p:ph idx="1"/>
          </p:nvPr>
        </p:nvSpPr>
        <p:spPr>
          <a:xfrm>
            <a:off x="213109" y="1489323"/>
            <a:ext cx="3553194" cy="1244600"/>
          </a:xfrm>
        </p:spPr>
        <p:txBody>
          <a:bodyPr/>
          <a:lstStyle/>
          <a:p>
            <a:r>
              <a:rPr lang="en-US" dirty="0"/>
              <a:t>A Message for Me</a:t>
            </a:r>
          </a:p>
          <a:p>
            <a:pPr lvl="1"/>
            <a:r>
              <a:rPr lang="en-US" dirty="0"/>
              <a:t>Unique destination MAC </a:t>
            </a:r>
            <a:br>
              <a:rPr lang="en-US" dirty="0"/>
            </a:br>
            <a:r>
              <a:rPr lang="en-US" dirty="0"/>
              <a:t>and IP addresses</a:t>
            </a:r>
          </a:p>
          <a:p>
            <a:endParaRPr lang="en-US" dirty="0"/>
          </a:p>
          <a:p>
            <a:endParaRPr lang="en-US" dirty="0"/>
          </a:p>
        </p:txBody>
      </p:sp>
      <p:sp>
        <p:nvSpPr>
          <p:cNvPr id="9" name="Content Placeholder 1"/>
          <p:cNvSpPr txBox="1">
            <a:spLocks/>
          </p:cNvSpPr>
          <p:nvPr/>
        </p:nvSpPr>
        <p:spPr bwMode="auto">
          <a:xfrm>
            <a:off x="193868" y="3250997"/>
            <a:ext cx="8733677" cy="1724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normAutofit/>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Something for Everyone</a:t>
            </a:r>
          </a:p>
          <a:p>
            <a:pPr lvl="1"/>
            <a:r>
              <a:rPr lang="en-US" kern="0" dirty="0"/>
              <a:t>Broadcast MAC and IP address:</a:t>
            </a:r>
          </a:p>
          <a:p>
            <a:pPr lvl="2"/>
            <a:r>
              <a:rPr lang="en-US" kern="0" dirty="0"/>
              <a:t>MAC address: FFFF:FFFF:FFFF</a:t>
            </a:r>
          </a:p>
          <a:p>
            <a:pPr lvl="2"/>
            <a:r>
              <a:rPr lang="en-US" kern="0" dirty="0"/>
              <a:t>Host portion of IP Address is all 1s</a:t>
            </a:r>
          </a:p>
          <a:p>
            <a:endParaRPr lang="en-US" kern="0" dirty="0"/>
          </a:p>
          <a:p>
            <a:endParaRPr lang="en-US" kern="0" dirty="0"/>
          </a:p>
        </p:txBody>
      </p:sp>
      <p:pic>
        <p:nvPicPr>
          <p:cNvPr id="8" name="Picture 7"/>
          <p:cNvPicPr>
            <a:picLocks noChangeAspect="1"/>
          </p:cNvPicPr>
          <p:nvPr/>
        </p:nvPicPr>
        <p:blipFill>
          <a:blip r:embed="rId3"/>
          <a:stretch>
            <a:fillRect/>
          </a:stretch>
        </p:blipFill>
        <p:spPr>
          <a:xfrm>
            <a:off x="1555117" y="4975400"/>
            <a:ext cx="5070652" cy="1616602"/>
          </a:xfrm>
          <a:prstGeom prst="rect">
            <a:avLst/>
          </a:prstGeom>
        </p:spPr>
      </p:pic>
      <p:pic>
        <p:nvPicPr>
          <p:cNvPr id="10" name="Picture 9"/>
          <p:cNvPicPr>
            <a:picLocks noChangeAspect="1"/>
          </p:cNvPicPr>
          <p:nvPr/>
        </p:nvPicPr>
        <p:blipFill>
          <a:blip r:embed="rId4"/>
          <a:stretch>
            <a:fillRect/>
          </a:stretch>
        </p:blipFill>
        <p:spPr>
          <a:xfrm>
            <a:off x="3766303" y="1399045"/>
            <a:ext cx="4920181" cy="1425156"/>
          </a:xfrm>
          <a:prstGeom prst="rect">
            <a:avLst/>
          </a:prstGeom>
        </p:spPr>
      </p:pic>
    </p:spTree>
    <p:extLst>
      <p:ext uri="{BB962C8B-B14F-4D97-AF65-F5344CB8AC3E}">
        <p14:creationId xmlns:p14="http://schemas.microsoft.com/office/powerpoint/2010/main" val="1177207151"/>
      </p:ext>
    </p:extLst>
  </p:cSld>
  <p:clrMapOvr>
    <a:masterClrMapping/>
  </p:clrMapOvr>
  <p:transition spd="med">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48092"/>
            <a:ext cx="8772157" cy="838200"/>
          </a:xfrm>
        </p:spPr>
        <p:txBody>
          <a:bodyPr>
            <a:normAutofit/>
          </a:bodyPr>
          <a:lstStyle/>
          <a:p>
            <a:r>
              <a:rPr lang="en-US" sz="1800" dirty="0"/>
              <a:t>Types of IPv4 Addresses</a:t>
            </a:r>
            <a:br>
              <a:rPr lang="en-US" dirty="0"/>
            </a:br>
            <a:r>
              <a:rPr lang="en-US" sz="2700" dirty="0"/>
              <a:t>Unicast, Broadcast and Multicast Addresses (Cont.)</a:t>
            </a:r>
          </a:p>
        </p:txBody>
      </p:sp>
      <p:sp>
        <p:nvSpPr>
          <p:cNvPr id="2" name="Content Placeholder 1"/>
          <p:cNvSpPr>
            <a:spLocks noGrp="1"/>
          </p:cNvSpPr>
          <p:nvPr>
            <p:ph idx="1"/>
          </p:nvPr>
        </p:nvSpPr>
        <p:spPr>
          <a:xfrm>
            <a:off x="213109" y="1232592"/>
            <a:ext cx="8733677" cy="2729807"/>
          </a:xfrm>
        </p:spPr>
        <p:txBody>
          <a:bodyPr/>
          <a:lstStyle/>
          <a:p>
            <a:r>
              <a:rPr lang="en-US" dirty="0"/>
              <a:t>Just for this Group</a:t>
            </a:r>
          </a:p>
          <a:p>
            <a:pPr lvl="1"/>
            <a:r>
              <a:rPr lang="en-US" dirty="0"/>
              <a:t>A single packet is sent to a selected set of hosts in the multicast group</a:t>
            </a:r>
          </a:p>
          <a:p>
            <a:pPr lvl="1"/>
            <a:r>
              <a:rPr lang="en-US" dirty="0"/>
              <a:t>Reserved IPv4 address</a:t>
            </a:r>
          </a:p>
          <a:p>
            <a:pPr lvl="2"/>
            <a:r>
              <a:rPr lang="en-US" dirty="0"/>
              <a:t>Reserved multicast range: 224.0.0.0 to 239.255.255.255</a:t>
            </a:r>
          </a:p>
          <a:p>
            <a:pPr lvl="2"/>
            <a:r>
              <a:rPr lang="en-US" dirty="0"/>
              <a:t>Reserved multicast range on local network: 224.0.0.0 to 224.0.0.255</a:t>
            </a:r>
          </a:p>
          <a:p>
            <a:endParaRPr lang="en-US" dirty="0"/>
          </a:p>
          <a:p>
            <a:endParaRPr lang="en-US" dirty="0"/>
          </a:p>
        </p:txBody>
      </p:sp>
      <p:pic>
        <p:nvPicPr>
          <p:cNvPr id="3" name="Picture 2"/>
          <p:cNvPicPr>
            <a:picLocks noChangeAspect="1"/>
          </p:cNvPicPr>
          <p:nvPr/>
        </p:nvPicPr>
        <p:blipFill>
          <a:blip r:embed="rId3"/>
          <a:stretch>
            <a:fillRect/>
          </a:stretch>
        </p:blipFill>
        <p:spPr>
          <a:xfrm>
            <a:off x="1535859" y="4218432"/>
            <a:ext cx="6326974" cy="2023742"/>
          </a:xfrm>
          <a:prstGeom prst="rect">
            <a:avLst/>
          </a:prstGeom>
        </p:spPr>
      </p:pic>
    </p:spTree>
    <p:extLst>
      <p:ext uri="{BB962C8B-B14F-4D97-AF65-F5344CB8AC3E}">
        <p14:creationId xmlns:p14="http://schemas.microsoft.com/office/powerpoint/2010/main" val="2791335446"/>
      </p:ext>
    </p:extLst>
  </p:cSld>
  <p:clrMapOvr>
    <a:masterClrMapping/>
  </p:clrMapOvr>
  <p:transition spd="med">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4.3 How IPv4 Addresses are Obtained</a:t>
            </a:r>
            <a:endParaRPr lang="en-US" sz="2400" dirty="0">
              <a:solidFill>
                <a:srgbClr val="00B0F0"/>
              </a:solidFill>
            </a:endParaRPr>
          </a:p>
        </p:txBody>
      </p:sp>
    </p:spTree>
    <p:extLst>
      <p:ext uri="{BB962C8B-B14F-4D97-AF65-F5344CB8AC3E}">
        <p14:creationId xmlns:p14="http://schemas.microsoft.com/office/powerpoint/2010/main" val="1067136515"/>
      </p:ext>
    </p:extLst>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How IPv4 Addresses are Obtained</a:t>
            </a:r>
            <a:br>
              <a:rPr lang="en-US" dirty="0"/>
            </a:br>
            <a:r>
              <a:rPr lang="en-US" dirty="0"/>
              <a:t>Static and Dynamic Address Assignment</a:t>
            </a:r>
          </a:p>
        </p:txBody>
      </p:sp>
      <p:sp>
        <p:nvSpPr>
          <p:cNvPr id="2" name="Content Placeholder 1"/>
          <p:cNvSpPr>
            <a:spLocks noGrp="1"/>
          </p:cNvSpPr>
          <p:nvPr>
            <p:ph idx="1"/>
          </p:nvPr>
        </p:nvSpPr>
        <p:spPr/>
        <p:txBody>
          <a:bodyPr/>
          <a:lstStyle/>
          <a:p>
            <a:r>
              <a:rPr lang="en-US" dirty="0"/>
              <a:t>Assigning Addresses</a:t>
            </a:r>
          </a:p>
          <a:p>
            <a:pPr lvl="1"/>
            <a:r>
              <a:rPr lang="en-US" dirty="0"/>
              <a:t>Can be done statically or dynamically</a:t>
            </a:r>
          </a:p>
          <a:p>
            <a:pPr lvl="1"/>
            <a:r>
              <a:rPr lang="en-US" dirty="0"/>
              <a:t>Assign an IPv4 address, subnet mask, default gateway and other necessary info for network communications</a:t>
            </a:r>
          </a:p>
          <a:p>
            <a:pPr lvl="1"/>
            <a:r>
              <a:rPr lang="en-US" dirty="0"/>
              <a:t>Static IPv4 addresses:</a:t>
            </a:r>
          </a:p>
          <a:p>
            <a:pPr lvl="2"/>
            <a:r>
              <a:rPr lang="en-US" dirty="0"/>
              <a:t>Hosts, such as servers and printers, that need particular addresses</a:t>
            </a:r>
          </a:p>
          <a:p>
            <a:pPr lvl="2"/>
            <a:r>
              <a:rPr lang="en-US" dirty="0"/>
              <a:t>Can be time consuming and error prone </a:t>
            </a:r>
          </a:p>
          <a:p>
            <a:pPr lvl="2"/>
            <a:r>
              <a:rPr lang="en-US" dirty="0"/>
              <a:t>Need to maintain an accurate list of which IPv4 addresses</a:t>
            </a:r>
          </a:p>
          <a:p>
            <a:pPr lvl="1"/>
            <a:r>
              <a:rPr lang="en-US" dirty="0"/>
              <a:t>Dynamic IPv4 Address Assignment</a:t>
            </a:r>
          </a:p>
          <a:p>
            <a:pPr lvl="2"/>
            <a:r>
              <a:rPr lang="en-US" dirty="0"/>
              <a:t>Dynamic Host Configuration Protocol (DHCP) allows for automatic assignment of addressing information</a:t>
            </a:r>
          </a:p>
          <a:p>
            <a:pPr lvl="2"/>
            <a:r>
              <a:rPr lang="en-US" dirty="0"/>
              <a:t>Preferred method of assignment for a large network</a:t>
            </a:r>
          </a:p>
          <a:p>
            <a:pPr lvl="2"/>
            <a:r>
              <a:rPr lang="en-US" dirty="0"/>
              <a:t>IP addresses can be reallocated when they become available</a:t>
            </a:r>
          </a:p>
        </p:txBody>
      </p:sp>
    </p:spTree>
    <p:extLst>
      <p:ext uri="{BB962C8B-B14F-4D97-AF65-F5344CB8AC3E}">
        <p14:creationId xmlns:p14="http://schemas.microsoft.com/office/powerpoint/2010/main" val="3374294226"/>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How IPv4 Addresses are Obtained</a:t>
            </a:r>
            <a:br>
              <a:rPr lang="en-US" dirty="0"/>
            </a:br>
            <a:r>
              <a:rPr lang="en-US" dirty="0"/>
              <a:t>DHCP Servers</a:t>
            </a:r>
          </a:p>
        </p:txBody>
      </p:sp>
      <p:sp>
        <p:nvSpPr>
          <p:cNvPr id="2" name="Content Placeholder 1"/>
          <p:cNvSpPr>
            <a:spLocks noGrp="1"/>
          </p:cNvSpPr>
          <p:nvPr>
            <p:ph idx="1"/>
          </p:nvPr>
        </p:nvSpPr>
        <p:spPr>
          <a:xfrm>
            <a:off x="193868" y="1232593"/>
            <a:ext cx="8733677" cy="3753936"/>
          </a:xfrm>
        </p:spPr>
        <p:txBody>
          <a:bodyPr/>
          <a:lstStyle/>
          <a:p>
            <a:r>
              <a:rPr lang="en-US" dirty="0"/>
              <a:t>Where Do DHCP Addresses Come From?</a:t>
            </a:r>
          </a:p>
          <a:p>
            <a:pPr lvl="1"/>
            <a:r>
              <a:rPr lang="en-US" dirty="0"/>
              <a:t>Medium to large network</a:t>
            </a:r>
          </a:p>
          <a:p>
            <a:pPr lvl="2"/>
            <a:r>
              <a:rPr lang="en-US" dirty="0"/>
              <a:t>Usually a local dedicated PC-based server</a:t>
            </a:r>
          </a:p>
          <a:p>
            <a:pPr lvl="1"/>
            <a:r>
              <a:rPr lang="en-US" dirty="0"/>
              <a:t>Home network</a:t>
            </a:r>
          </a:p>
          <a:p>
            <a:pPr lvl="2"/>
            <a:r>
              <a:rPr lang="en-US" dirty="0"/>
              <a:t>A wireless router can serve as a client to receive IP configuration information from the ISP</a:t>
            </a:r>
          </a:p>
          <a:p>
            <a:pPr lvl="2"/>
            <a:r>
              <a:rPr lang="en-US" dirty="0"/>
              <a:t>A wireless router can </a:t>
            </a:r>
            <a:br>
              <a:rPr lang="en-US" dirty="0"/>
            </a:br>
            <a:r>
              <a:rPr lang="en-US" dirty="0"/>
              <a:t>act as a DHCP server </a:t>
            </a:r>
            <a:br>
              <a:rPr lang="en-US" dirty="0"/>
            </a:br>
            <a:r>
              <a:rPr lang="en-US" dirty="0"/>
              <a:t>for the hosts in the local </a:t>
            </a:r>
            <a:br>
              <a:rPr lang="en-US" dirty="0"/>
            </a:br>
            <a:r>
              <a:rPr lang="en-US" dirty="0"/>
              <a:t>network</a:t>
            </a:r>
          </a:p>
          <a:p>
            <a:pPr lvl="2"/>
            <a:endParaRPr lang="en-US" dirty="0"/>
          </a:p>
          <a:p>
            <a:pPr lvl="1"/>
            <a:endParaRPr lang="en-US" dirty="0"/>
          </a:p>
        </p:txBody>
      </p:sp>
      <p:pic>
        <p:nvPicPr>
          <p:cNvPr id="6" name="Picture 5"/>
          <p:cNvPicPr>
            <a:picLocks noChangeAspect="1"/>
          </p:cNvPicPr>
          <p:nvPr/>
        </p:nvPicPr>
        <p:blipFill>
          <a:blip r:embed="rId3"/>
          <a:stretch>
            <a:fillRect/>
          </a:stretch>
        </p:blipFill>
        <p:spPr>
          <a:xfrm>
            <a:off x="4159349" y="3596640"/>
            <a:ext cx="4806676" cy="3115304"/>
          </a:xfrm>
          <a:prstGeom prst="rect">
            <a:avLst/>
          </a:prstGeom>
        </p:spPr>
      </p:pic>
    </p:spTree>
    <p:extLst>
      <p:ext uri="{BB962C8B-B14F-4D97-AF65-F5344CB8AC3E}">
        <p14:creationId xmlns:p14="http://schemas.microsoft.com/office/powerpoint/2010/main" val="3109292741"/>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How IPv4 Addresses are Obtained</a:t>
            </a:r>
            <a:br>
              <a:rPr lang="en-US" dirty="0"/>
            </a:br>
            <a:r>
              <a:rPr lang="en-US" dirty="0"/>
              <a:t>Configuring DHCP</a:t>
            </a:r>
          </a:p>
        </p:txBody>
      </p:sp>
      <p:sp>
        <p:nvSpPr>
          <p:cNvPr id="2" name="Content Placeholder 1"/>
          <p:cNvSpPr>
            <a:spLocks noGrp="1"/>
          </p:cNvSpPr>
          <p:nvPr>
            <p:ph idx="1"/>
          </p:nvPr>
        </p:nvSpPr>
        <p:spPr>
          <a:xfrm>
            <a:off x="213109" y="1232592"/>
            <a:ext cx="8733677" cy="5137065"/>
          </a:xfrm>
        </p:spPr>
        <p:txBody>
          <a:bodyPr/>
          <a:lstStyle/>
          <a:p>
            <a:r>
              <a:rPr lang="en-US" dirty="0"/>
              <a:t>How Does IPv4 DHCP Work?</a:t>
            </a:r>
          </a:p>
          <a:p>
            <a:pPr lvl="1"/>
            <a:r>
              <a:rPr lang="en-US" dirty="0"/>
              <a:t>Client sends a DHCP Discover message.</a:t>
            </a:r>
          </a:p>
          <a:p>
            <a:pPr lvl="2"/>
            <a:r>
              <a:rPr lang="en-US" dirty="0"/>
              <a:t>A destination IPv4 address of 255.255.255.255 (32 ones)</a:t>
            </a:r>
          </a:p>
          <a:p>
            <a:pPr lvl="2"/>
            <a:r>
              <a:rPr lang="en-US" dirty="0"/>
              <a:t>A destination MAC address of FF-FF-FF-FF-FF-FF (48 ones).</a:t>
            </a:r>
          </a:p>
          <a:p>
            <a:pPr lvl="1"/>
            <a:r>
              <a:rPr lang="en-US" dirty="0"/>
              <a:t>DHCP server will respond with a DHCP Offer, suggesting an IPv4 address for the client.</a:t>
            </a:r>
          </a:p>
          <a:p>
            <a:pPr lvl="1"/>
            <a:r>
              <a:rPr lang="en-US" dirty="0"/>
              <a:t>The host sends a DHCP </a:t>
            </a:r>
            <a:br>
              <a:rPr lang="en-US" dirty="0"/>
            </a:br>
            <a:r>
              <a:rPr lang="en-US" dirty="0"/>
              <a:t>Request to that server </a:t>
            </a:r>
            <a:br>
              <a:rPr lang="en-US" dirty="0"/>
            </a:br>
            <a:r>
              <a:rPr lang="en-US" dirty="0"/>
              <a:t>asking to use the suggested </a:t>
            </a:r>
            <a:br>
              <a:rPr lang="en-US" dirty="0"/>
            </a:br>
            <a:r>
              <a:rPr lang="en-US" dirty="0"/>
              <a:t>IPv4 address.</a:t>
            </a:r>
          </a:p>
          <a:p>
            <a:pPr lvl="1"/>
            <a:r>
              <a:rPr lang="en-US" dirty="0"/>
              <a:t>The server responds with a </a:t>
            </a:r>
            <a:br>
              <a:rPr lang="en-US" dirty="0"/>
            </a:br>
            <a:r>
              <a:rPr lang="en-US" dirty="0"/>
              <a:t>DHCP Acknowledgment.</a:t>
            </a:r>
          </a:p>
        </p:txBody>
      </p:sp>
      <p:pic>
        <p:nvPicPr>
          <p:cNvPr id="6" name="Picture 5"/>
          <p:cNvPicPr>
            <a:picLocks noChangeAspect="1"/>
          </p:cNvPicPr>
          <p:nvPr/>
        </p:nvPicPr>
        <p:blipFill>
          <a:blip r:embed="rId3"/>
          <a:stretch>
            <a:fillRect/>
          </a:stretch>
        </p:blipFill>
        <p:spPr>
          <a:xfrm>
            <a:off x="4259985" y="3657601"/>
            <a:ext cx="4686801" cy="2910524"/>
          </a:xfrm>
          <a:prstGeom prst="rect">
            <a:avLst/>
          </a:prstGeom>
        </p:spPr>
      </p:pic>
    </p:spTree>
    <p:extLst>
      <p:ext uri="{BB962C8B-B14F-4D97-AF65-F5344CB8AC3E}">
        <p14:creationId xmlns:p14="http://schemas.microsoft.com/office/powerpoint/2010/main" val="2260654745"/>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IPv4 Address Management</a:t>
            </a:r>
            <a:br>
              <a:rPr lang="en-US" dirty="0"/>
            </a:br>
            <a:r>
              <a:rPr lang="en-US" dirty="0"/>
              <a:t>Network Boundaries and Address Space</a:t>
            </a:r>
          </a:p>
        </p:txBody>
      </p:sp>
      <p:sp>
        <p:nvSpPr>
          <p:cNvPr id="2" name="Content Placeholder 1"/>
          <p:cNvSpPr>
            <a:spLocks noGrp="1"/>
          </p:cNvSpPr>
          <p:nvPr>
            <p:ph idx="1"/>
          </p:nvPr>
        </p:nvSpPr>
        <p:spPr>
          <a:xfrm>
            <a:off x="213107" y="1305002"/>
            <a:ext cx="8733677" cy="4926405"/>
          </a:xfrm>
        </p:spPr>
        <p:txBody>
          <a:bodyPr/>
          <a:lstStyle/>
          <a:p>
            <a:r>
              <a:rPr lang="en-US" dirty="0"/>
              <a:t>Gateways to Other Networks</a:t>
            </a:r>
          </a:p>
          <a:p>
            <a:pPr lvl="1"/>
            <a:r>
              <a:rPr lang="en-US" dirty="0"/>
              <a:t>Each host on a network uses a default gateway to reach other networks.</a:t>
            </a:r>
          </a:p>
          <a:p>
            <a:pPr lvl="1"/>
            <a:r>
              <a:rPr lang="en-US" dirty="0"/>
              <a:t>The default gateway is the IPv4 address of the router interface connected to the network where the host is attached</a:t>
            </a:r>
          </a:p>
        </p:txBody>
      </p:sp>
      <p:pic>
        <p:nvPicPr>
          <p:cNvPr id="6" name="Picture 5"/>
          <p:cNvPicPr>
            <a:picLocks noChangeAspect="1"/>
          </p:cNvPicPr>
          <p:nvPr/>
        </p:nvPicPr>
        <p:blipFill>
          <a:blip r:embed="rId3"/>
          <a:stretch>
            <a:fillRect/>
          </a:stretch>
        </p:blipFill>
        <p:spPr>
          <a:xfrm>
            <a:off x="1796796" y="3036341"/>
            <a:ext cx="5372100" cy="3638550"/>
          </a:xfrm>
          <a:prstGeom prst="rect">
            <a:avLst/>
          </a:prstGeom>
        </p:spPr>
      </p:pic>
    </p:spTree>
    <p:extLst>
      <p:ext uri="{BB962C8B-B14F-4D97-AF65-F5344CB8AC3E}">
        <p14:creationId xmlns:p14="http://schemas.microsoft.com/office/powerpoint/2010/main" val="2987663322"/>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800" dirty="0"/>
              <a:t>Addressing with IPv6</a:t>
            </a:r>
            <a:br>
              <a:rPr lang="en-US" dirty="0"/>
            </a:br>
            <a:r>
              <a:rPr lang="en-US" dirty="0"/>
              <a:t>Are You Ready for Change?</a:t>
            </a:r>
          </a:p>
        </p:txBody>
      </p:sp>
      <p:sp>
        <p:nvSpPr>
          <p:cNvPr id="2" name="Content Placeholder 1"/>
          <p:cNvSpPr>
            <a:spLocks noGrp="1"/>
          </p:cNvSpPr>
          <p:nvPr>
            <p:ph idx="1"/>
          </p:nvPr>
        </p:nvSpPr>
        <p:spPr/>
        <p:txBody>
          <a:bodyPr/>
          <a:lstStyle/>
          <a:p>
            <a:r>
              <a:rPr lang="en-US" dirty="0"/>
              <a:t>Need more IP addresses</a:t>
            </a:r>
          </a:p>
          <a:p>
            <a:pPr lvl="1"/>
            <a:r>
              <a:rPr lang="en-US" dirty="0"/>
              <a:t>An IPv4 address is 32 bits (4 bytes) long. </a:t>
            </a:r>
          </a:p>
          <a:p>
            <a:pPr lvl="1"/>
            <a:r>
              <a:rPr lang="en-US" dirty="0"/>
              <a:t>An IPv6 address is 128 bits (16 bytes) in length. </a:t>
            </a:r>
          </a:p>
          <a:p>
            <a:r>
              <a:rPr lang="en-US" dirty="0"/>
              <a:t>IPv6 benefits</a:t>
            </a:r>
          </a:p>
          <a:p>
            <a:pPr lvl="1"/>
            <a:r>
              <a:rPr lang="en-US" dirty="0"/>
              <a:t>More IP addresses</a:t>
            </a:r>
          </a:p>
          <a:p>
            <a:pPr lvl="1"/>
            <a:r>
              <a:rPr lang="en-US" dirty="0"/>
              <a:t>No need for NAT</a:t>
            </a:r>
          </a:p>
          <a:p>
            <a:pPr lvl="1"/>
            <a:r>
              <a:rPr lang="en-US" dirty="0" err="1"/>
              <a:t>Autoconfiguration</a:t>
            </a:r>
            <a:r>
              <a:rPr lang="en-US" dirty="0"/>
              <a:t> capabilities</a:t>
            </a:r>
          </a:p>
          <a:p>
            <a:r>
              <a:rPr lang="en-US" dirty="0"/>
              <a:t>Change is Coming</a:t>
            </a:r>
          </a:p>
          <a:p>
            <a:pPr lvl="1"/>
            <a:r>
              <a:rPr lang="en-US" dirty="0"/>
              <a:t>NAT has prolonged the life of IPv4</a:t>
            </a:r>
          </a:p>
          <a:p>
            <a:pPr lvl="1"/>
            <a:r>
              <a:rPr lang="en-US" dirty="0"/>
              <a:t>IPv6 adoption rate is increasing</a:t>
            </a:r>
          </a:p>
        </p:txBody>
      </p:sp>
      <p:pic>
        <p:nvPicPr>
          <p:cNvPr id="6" name="Picture 5"/>
          <p:cNvPicPr>
            <a:picLocks noChangeAspect="1"/>
          </p:cNvPicPr>
          <p:nvPr/>
        </p:nvPicPr>
        <p:blipFill>
          <a:blip r:embed="rId3"/>
          <a:stretch>
            <a:fillRect/>
          </a:stretch>
        </p:blipFill>
        <p:spPr>
          <a:xfrm>
            <a:off x="4848353" y="3816707"/>
            <a:ext cx="4117672" cy="2956110"/>
          </a:xfrm>
          <a:prstGeom prst="rect">
            <a:avLst/>
          </a:prstGeom>
        </p:spPr>
      </p:pic>
    </p:spTree>
    <p:extLst>
      <p:ext uri="{BB962C8B-B14F-4D97-AF65-F5344CB8AC3E}">
        <p14:creationId xmlns:p14="http://schemas.microsoft.com/office/powerpoint/2010/main" val="1673798957"/>
      </p:ext>
    </p:extLst>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A9303CD0-1029-BB28-2E48-19145A038D6D}"/>
              </a:ext>
            </a:extLst>
          </p:cNvPr>
          <p:cNvSpPr>
            <a:spLocks noGrp="1" noChangeArrowheads="1"/>
          </p:cNvSpPr>
          <p:nvPr>
            <p:ph type="ctrTitle"/>
          </p:nvPr>
        </p:nvSpPr>
        <p:spPr>
          <a:xfrm>
            <a:off x="311150" y="2263775"/>
            <a:ext cx="3854450" cy="1481138"/>
          </a:xfrm>
        </p:spPr>
        <p:txBody>
          <a:bodyPr/>
          <a:lstStyle/>
          <a:p>
            <a:pPr eaLnBrk="1" hangingPunct="1"/>
            <a:r>
              <a:rPr lang="en-GB" altLang="en-US" sz="2400">
                <a:ea typeface="ＭＳ Ｐゴシック" panose="020B0600070205080204" pitchFamily="34" charset="-128"/>
              </a:rPr>
              <a:t>5.1 How Clients and Servers Work Together </a:t>
            </a:r>
            <a:endParaRPr lang="en-GB" altLang="en-US" sz="2400">
              <a:solidFill>
                <a:srgbClr val="00B0F0"/>
              </a:solidFill>
              <a:ea typeface="ＭＳ Ｐゴシック" panose="020B0600070205080204" pitchFamily="34" charset="-128"/>
            </a:endParaRPr>
          </a:p>
        </p:txBody>
      </p:sp>
    </p:spTree>
  </p:cSld>
  <p:clrMapOvr>
    <a:masterClrMapping/>
  </p:clrMapOvr>
  <p:transition>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D54D1195-1D80-8868-CA68-CBE3D75468B9}"/>
              </a:ext>
            </a:extLst>
          </p:cNvPr>
          <p:cNvSpPr>
            <a:spLocks noGrp="1" noChangeArrowheads="1"/>
          </p:cNvSpPr>
          <p:nvPr>
            <p:ph type="title"/>
          </p:nvPr>
        </p:nvSpPr>
        <p:spPr/>
        <p:txBody>
          <a:bodyPr/>
          <a:lstStyle/>
          <a:p>
            <a:br>
              <a:rPr lang="en-GB" altLang="en-US">
                <a:ea typeface="ＭＳ Ｐゴシック" panose="020B0600070205080204" pitchFamily="34" charset="-128"/>
              </a:rPr>
            </a:br>
            <a:r>
              <a:rPr lang="en-GB" altLang="en-US" sz="2000">
                <a:ea typeface="ＭＳ Ｐゴシック" panose="020B0600070205080204" pitchFamily="34" charset="-128"/>
              </a:rPr>
              <a:t>How Clients and Servers Work Together</a:t>
            </a:r>
            <a:br>
              <a:rPr lang="en-GB" altLang="en-US" sz="2000">
                <a:ea typeface="ＭＳ Ｐゴシック" panose="020B0600070205080204" pitchFamily="34" charset="-128"/>
              </a:rPr>
            </a:br>
            <a:r>
              <a:rPr lang="en-GB" altLang="en-US">
                <a:ea typeface="ＭＳ Ｐゴシック" panose="020B0600070205080204" pitchFamily="34" charset="-128"/>
              </a:rPr>
              <a:t>The Client Server Relationship </a:t>
            </a:r>
          </a:p>
        </p:txBody>
      </p:sp>
      <p:sp>
        <p:nvSpPr>
          <p:cNvPr id="3" name="Content Placeholder 2">
            <a:extLst>
              <a:ext uri="{FF2B5EF4-FFF2-40B4-BE49-F238E27FC236}">
                <a16:creationId xmlns:a16="http://schemas.microsoft.com/office/drawing/2014/main" id="{CF352D89-27EC-53FC-B86F-9D91B47B273A}"/>
              </a:ext>
            </a:extLst>
          </p:cNvPr>
          <p:cNvSpPr>
            <a:spLocks noGrp="1"/>
          </p:cNvSpPr>
          <p:nvPr>
            <p:ph idx="1"/>
          </p:nvPr>
        </p:nvSpPr>
        <p:spPr>
          <a:xfrm>
            <a:off x="193675" y="1258888"/>
            <a:ext cx="8734425" cy="1590675"/>
          </a:xfrm>
        </p:spPr>
        <p:txBody>
          <a:bodyPr/>
          <a:lstStyle/>
          <a:p>
            <a:pPr>
              <a:lnSpc>
                <a:spcPct val="50000"/>
              </a:lnSpc>
              <a:spcBef>
                <a:spcPts val="600"/>
              </a:spcBef>
              <a:buFont typeface="Wingdings" charset="0"/>
              <a:buChar char="§"/>
              <a:defRPr/>
            </a:pPr>
            <a:endParaRPr lang="en-US" sz="1800" dirty="0"/>
          </a:p>
          <a:p>
            <a:pPr>
              <a:lnSpc>
                <a:spcPct val="50000"/>
              </a:lnSpc>
              <a:spcBef>
                <a:spcPts val="600"/>
              </a:spcBef>
              <a:defRPr/>
            </a:pPr>
            <a:r>
              <a:rPr lang="en-US" sz="1800" dirty="0"/>
              <a:t>There are millions of servers connected to the Internet, providing services such as</a:t>
            </a:r>
          </a:p>
          <a:p>
            <a:pPr marL="0" indent="0">
              <a:lnSpc>
                <a:spcPct val="50000"/>
              </a:lnSpc>
              <a:spcBef>
                <a:spcPts val="600"/>
              </a:spcBef>
              <a:buFont typeface="Wingdings" charset="0"/>
              <a:buNone/>
              <a:defRPr/>
            </a:pPr>
            <a:r>
              <a:rPr lang="en-US" sz="1800" dirty="0"/>
              <a:t> web sites, email, financial transactions, and music downloads to clients. </a:t>
            </a:r>
          </a:p>
          <a:p>
            <a:pPr>
              <a:lnSpc>
                <a:spcPct val="50000"/>
              </a:lnSpc>
              <a:spcBef>
                <a:spcPts val="600"/>
              </a:spcBef>
              <a:buFont typeface="Wingdings" charset="0"/>
              <a:buChar char="§"/>
              <a:defRPr/>
            </a:pPr>
            <a:endParaRPr lang="en-US" sz="1800" dirty="0"/>
          </a:p>
          <a:p>
            <a:pPr>
              <a:lnSpc>
                <a:spcPct val="50000"/>
              </a:lnSpc>
              <a:spcBef>
                <a:spcPts val="600"/>
              </a:spcBef>
              <a:buFont typeface="Wingdings" charset="0"/>
              <a:buChar char="§"/>
              <a:defRPr/>
            </a:pPr>
            <a:r>
              <a:rPr lang="en-US" sz="1800" dirty="0"/>
              <a:t>The primary characteristic of client/server systems is that the client sends a </a:t>
            </a:r>
          </a:p>
          <a:p>
            <a:pPr marL="0" indent="0">
              <a:lnSpc>
                <a:spcPct val="50000"/>
              </a:lnSpc>
              <a:spcBef>
                <a:spcPts val="600"/>
              </a:spcBef>
              <a:buFont typeface="Wingdings" charset="0"/>
              <a:buNone/>
              <a:defRPr/>
            </a:pPr>
            <a:r>
              <a:rPr lang="en-US" sz="1800" dirty="0"/>
              <a:t>request to a server, and the server responds by carrying out a function, such as </a:t>
            </a:r>
          </a:p>
          <a:p>
            <a:pPr marL="0" indent="0">
              <a:lnSpc>
                <a:spcPct val="50000"/>
              </a:lnSpc>
              <a:spcBef>
                <a:spcPts val="600"/>
              </a:spcBef>
              <a:buFont typeface="Wingdings" charset="0"/>
              <a:buNone/>
              <a:defRPr/>
            </a:pPr>
            <a:r>
              <a:rPr lang="en-US" sz="1800" dirty="0"/>
              <a:t>sending the requested document back to the client. </a:t>
            </a:r>
          </a:p>
          <a:p>
            <a:pPr marL="0" indent="0">
              <a:lnSpc>
                <a:spcPct val="50000"/>
              </a:lnSpc>
              <a:spcBef>
                <a:spcPts val="600"/>
              </a:spcBef>
              <a:buFont typeface="Wingdings" charset="0"/>
              <a:buNone/>
              <a:defRPr/>
            </a:pPr>
            <a:endParaRPr lang="en-US" sz="1800" dirty="0"/>
          </a:p>
          <a:p>
            <a:pPr marL="0" indent="0">
              <a:lnSpc>
                <a:spcPct val="50000"/>
              </a:lnSpc>
              <a:spcBef>
                <a:spcPts val="600"/>
              </a:spcBef>
              <a:buFont typeface="Wingdings" charset="0"/>
              <a:buNone/>
              <a:defRPr/>
            </a:pPr>
            <a:endParaRPr lang="en-US" sz="1800" dirty="0"/>
          </a:p>
        </p:txBody>
      </p:sp>
      <p:pic>
        <p:nvPicPr>
          <p:cNvPr id="15364" name="Picture 1">
            <a:extLst>
              <a:ext uri="{FF2B5EF4-FFF2-40B4-BE49-F238E27FC236}">
                <a16:creationId xmlns:a16="http://schemas.microsoft.com/office/drawing/2014/main" id="{EBA19161-50BB-ED63-E3E5-A752C5D926CA}"/>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55763" y="3063875"/>
            <a:ext cx="5848350" cy="3495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714E5B6-4468-1250-4D95-C7D9DFD5A9E3}"/>
              </a:ext>
            </a:extLst>
          </p:cNvPr>
          <p:cNvSpPr>
            <a:spLocks noGrp="1" noChangeArrowheads="1"/>
          </p:cNvSpPr>
          <p:nvPr>
            <p:ph type="title"/>
          </p:nvPr>
        </p:nvSpPr>
        <p:spPr/>
        <p:txBody>
          <a:bodyPr/>
          <a:lstStyle/>
          <a:p>
            <a:br>
              <a:rPr lang="en-GB" altLang="en-US">
                <a:ea typeface="ＭＳ Ｐゴシック" panose="020B0600070205080204" pitchFamily="34" charset="-128"/>
              </a:rPr>
            </a:br>
            <a:r>
              <a:rPr lang="en-GB" altLang="en-US" sz="2000">
                <a:ea typeface="ＭＳ Ｐゴシック" panose="020B0600070205080204" pitchFamily="34" charset="-128"/>
              </a:rPr>
              <a:t>How Clients and Servers Work Together</a:t>
            </a:r>
            <a:br>
              <a:rPr lang="en-GB" altLang="en-US" sz="2000">
                <a:ea typeface="ＭＳ Ｐゴシック" panose="020B0600070205080204" pitchFamily="34" charset="-128"/>
              </a:rPr>
            </a:br>
            <a:r>
              <a:rPr lang="en-GB" altLang="en-US">
                <a:ea typeface="ＭＳ Ｐゴシック" panose="020B0600070205080204" pitchFamily="34" charset="-128"/>
              </a:rPr>
              <a:t>The Client Server Relationship </a:t>
            </a:r>
          </a:p>
        </p:txBody>
      </p:sp>
      <p:sp>
        <p:nvSpPr>
          <p:cNvPr id="4" name="TextBox 3">
            <a:extLst>
              <a:ext uri="{FF2B5EF4-FFF2-40B4-BE49-F238E27FC236}">
                <a16:creationId xmlns:a16="http://schemas.microsoft.com/office/drawing/2014/main" id="{44061E14-A23C-746E-8254-EF06CE6EC9E0}"/>
              </a:ext>
            </a:extLst>
          </p:cNvPr>
          <p:cNvSpPr txBox="1"/>
          <p:nvPr/>
        </p:nvSpPr>
        <p:spPr>
          <a:xfrm>
            <a:off x="193675" y="1595438"/>
            <a:ext cx="8294688" cy="1727200"/>
          </a:xfrm>
          <a:prstGeom prst="rect">
            <a:avLst/>
          </a:prstGeom>
          <a:noFill/>
        </p:spPr>
        <p:txBody>
          <a:bodyPr>
            <a:spAutoFit/>
          </a:bodyPr>
          <a:lstStyle/>
          <a:p>
            <a:pPr marL="285750" indent="-285750">
              <a:lnSpc>
                <a:spcPct val="90000"/>
              </a:lnSpc>
              <a:buClr>
                <a:schemeClr val="accent5">
                  <a:lumMod val="75000"/>
                </a:schemeClr>
              </a:buClr>
              <a:buFont typeface="Wingdings" panose="05000000000000000000" pitchFamily="2" charset="2"/>
              <a:buChar char="§"/>
              <a:defRPr/>
            </a:pPr>
            <a:r>
              <a:rPr lang="en-US" sz="1800" dirty="0">
                <a:latin typeface="Arial" charset="0"/>
                <a:ea typeface="ＭＳ Ｐゴシック" charset="0"/>
                <a:cs typeface="ＭＳ Ｐゴシック" charset="0"/>
              </a:rPr>
              <a:t>A uniform resource locator (URL) is used to locate the server and a specific resource. The URL identifies:</a:t>
            </a:r>
          </a:p>
          <a:p>
            <a:pPr marL="742950" lvl="1" indent="-285750">
              <a:lnSpc>
                <a:spcPct val="90000"/>
              </a:lnSpc>
              <a:buClr>
                <a:schemeClr val="accent5">
                  <a:lumMod val="75000"/>
                </a:schemeClr>
              </a:buClr>
              <a:buFont typeface="Arial" panose="020B0604020202020204" pitchFamily="34" charset="0"/>
              <a:buChar char="•"/>
              <a:defRPr/>
            </a:pPr>
            <a:r>
              <a:rPr lang="en-US" sz="1600" dirty="0">
                <a:latin typeface="Arial" charset="0"/>
                <a:ea typeface="ＭＳ Ｐゴシック" charset="0"/>
                <a:cs typeface="ＭＳ Ｐゴシック" charset="0"/>
              </a:rPr>
              <a:t>Protocol being used, usually HTTP (Hypertext Transfer Protocol) for web pages</a:t>
            </a:r>
          </a:p>
          <a:p>
            <a:pPr marL="742950" lvl="1" indent="-285750">
              <a:lnSpc>
                <a:spcPct val="90000"/>
              </a:lnSpc>
              <a:buClr>
                <a:schemeClr val="accent5">
                  <a:lumMod val="75000"/>
                </a:schemeClr>
              </a:buClr>
              <a:buFont typeface="Arial" panose="020B0604020202020204" pitchFamily="34" charset="0"/>
              <a:buChar char="•"/>
              <a:defRPr/>
            </a:pPr>
            <a:r>
              <a:rPr lang="en-US" sz="1600" dirty="0">
                <a:latin typeface="Arial" charset="0"/>
                <a:ea typeface="ＭＳ Ｐゴシック" charset="0"/>
                <a:cs typeface="ＭＳ Ｐゴシック" charset="0"/>
              </a:rPr>
              <a:t>Domain name of the server being accessed</a:t>
            </a:r>
          </a:p>
          <a:p>
            <a:pPr marL="742950" lvl="1" indent="-285750">
              <a:lnSpc>
                <a:spcPct val="90000"/>
              </a:lnSpc>
              <a:buClr>
                <a:schemeClr val="accent5">
                  <a:lumMod val="75000"/>
                </a:schemeClr>
              </a:buClr>
              <a:buFont typeface="Arial" panose="020B0604020202020204" pitchFamily="34" charset="0"/>
              <a:buChar char="•"/>
              <a:defRPr/>
            </a:pPr>
            <a:r>
              <a:rPr lang="en-US" sz="1600" dirty="0">
                <a:latin typeface="Arial" charset="0"/>
                <a:ea typeface="ＭＳ Ｐゴシック" charset="0"/>
                <a:cs typeface="ＭＳ Ｐゴシック" charset="0"/>
              </a:rPr>
              <a:t>Location of the resource on the server</a:t>
            </a:r>
          </a:p>
          <a:p>
            <a:pPr marL="742950" lvl="1" indent="-285750">
              <a:lnSpc>
                <a:spcPct val="90000"/>
              </a:lnSpc>
              <a:buClr>
                <a:schemeClr val="accent5">
                  <a:lumMod val="75000"/>
                </a:schemeClr>
              </a:buClr>
              <a:buFont typeface="Arial" panose="020B0604020202020204" pitchFamily="34" charset="0"/>
              <a:buChar char="•"/>
              <a:defRPr/>
            </a:pPr>
            <a:r>
              <a:rPr lang="en-US" sz="1600" dirty="0">
                <a:latin typeface="Arial" charset="0"/>
                <a:ea typeface="ＭＳ Ｐゴシック" charset="0"/>
                <a:cs typeface="ＭＳ Ｐゴシック" charset="0"/>
              </a:rPr>
              <a:t>Resource</a:t>
            </a:r>
          </a:p>
          <a:p>
            <a:pPr>
              <a:lnSpc>
                <a:spcPct val="90000"/>
              </a:lnSpc>
              <a:defRPr/>
            </a:pPr>
            <a:endParaRPr lang="en-US" sz="1800" dirty="0">
              <a:latin typeface="Arial" charset="0"/>
              <a:ea typeface="ＭＳ Ｐゴシック" charset="0"/>
              <a:cs typeface="ＭＳ Ｐゴシック" charset="0"/>
            </a:endParaRPr>
          </a:p>
        </p:txBody>
      </p:sp>
      <p:pic>
        <p:nvPicPr>
          <p:cNvPr id="17412" name="Picture 5">
            <a:extLst>
              <a:ext uri="{FF2B5EF4-FFF2-40B4-BE49-F238E27FC236}">
                <a16:creationId xmlns:a16="http://schemas.microsoft.com/office/drawing/2014/main" id="{E49D8542-A456-222C-91FA-F954DF25C6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9963" y="3670300"/>
            <a:ext cx="6964362" cy="177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67BEDC18-6D1F-BCA0-0229-E9A969CFB8DF}"/>
              </a:ext>
            </a:extLst>
          </p:cNvPr>
          <p:cNvSpPr>
            <a:spLocks noGrp="1" noChangeArrowheads="1"/>
          </p:cNvSpPr>
          <p:nvPr>
            <p:ph type="title"/>
          </p:nvPr>
        </p:nvSpPr>
        <p:spPr/>
        <p:txBody>
          <a:bodyPr/>
          <a:lstStyle/>
          <a:p>
            <a:br>
              <a:rPr lang="en-GB" altLang="en-US">
                <a:ea typeface="ＭＳ Ｐゴシック" panose="020B0600070205080204" pitchFamily="34" charset="-128"/>
              </a:rPr>
            </a:br>
            <a:r>
              <a:rPr lang="en-GB" altLang="en-US" sz="2000">
                <a:ea typeface="ＭＳ Ｐゴシック" panose="020B0600070205080204" pitchFamily="34" charset="-128"/>
              </a:rPr>
              <a:t>How Clients and Servers Work Together</a:t>
            </a:r>
            <a:br>
              <a:rPr lang="en-GB" altLang="en-US" sz="2000">
                <a:ea typeface="ＭＳ Ｐゴシック" panose="020B0600070205080204" pitchFamily="34" charset="-128"/>
              </a:rPr>
            </a:br>
            <a:r>
              <a:rPr lang="en-GB" altLang="en-US">
                <a:ea typeface="ＭＳ Ｐゴシック" panose="020B0600070205080204" pitchFamily="34" charset="-128"/>
              </a:rPr>
              <a:t>TCP/IP Protocols for Internet Services </a:t>
            </a:r>
          </a:p>
        </p:txBody>
      </p:sp>
      <p:sp>
        <p:nvSpPr>
          <p:cNvPr id="3" name="Content Placeholder 2">
            <a:extLst>
              <a:ext uri="{FF2B5EF4-FFF2-40B4-BE49-F238E27FC236}">
                <a16:creationId xmlns:a16="http://schemas.microsoft.com/office/drawing/2014/main" id="{60D71B89-1E03-C7F8-E4DC-2635485D9A61}"/>
              </a:ext>
            </a:extLst>
          </p:cNvPr>
          <p:cNvSpPr>
            <a:spLocks noGrp="1"/>
          </p:cNvSpPr>
          <p:nvPr>
            <p:ph idx="1"/>
          </p:nvPr>
        </p:nvSpPr>
        <p:spPr>
          <a:xfrm>
            <a:off x="193675" y="1258888"/>
            <a:ext cx="8734425" cy="5414962"/>
          </a:xfrm>
        </p:spPr>
        <p:txBody>
          <a:bodyPr/>
          <a:lstStyle/>
          <a:p>
            <a:pPr>
              <a:lnSpc>
                <a:spcPct val="50000"/>
              </a:lnSpc>
              <a:spcBef>
                <a:spcPts val="600"/>
              </a:spcBef>
              <a:buFont typeface="Wingdings" charset="0"/>
              <a:buChar char="§"/>
              <a:defRPr/>
            </a:pPr>
            <a:endParaRPr lang="en-US" sz="1800" dirty="0"/>
          </a:p>
          <a:p>
            <a:pPr>
              <a:lnSpc>
                <a:spcPct val="50000"/>
              </a:lnSpc>
              <a:spcBef>
                <a:spcPts val="600"/>
              </a:spcBef>
              <a:defRPr/>
            </a:pPr>
            <a:r>
              <a:rPr lang="en-US" sz="1800" dirty="0"/>
              <a:t> Some of the protocols used for Internet services are:</a:t>
            </a:r>
          </a:p>
          <a:p>
            <a:pPr>
              <a:lnSpc>
                <a:spcPct val="50000"/>
              </a:lnSpc>
              <a:spcBef>
                <a:spcPts val="600"/>
              </a:spcBef>
              <a:defRPr/>
            </a:pPr>
            <a:endParaRPr lang="en-US" sz="1800" dirty="0"/>
          </a:p>
          <a:p>
            <a:pPr lvl="1">
              <a:lnSpc>
                <a:spcPct val="50000"/>
              </a:lnSpc>
              <a:spcBef>
                <a:spcPts val="600"/>
              </a:spcBef>
              <a:defRPr/>
            </a:pPr>
            <a:r>
              <a:rPr lang="en-US" sz="1400" b="1" dirty="0"/>
              <a:t>Domain Name System (DNS) </a:t>
            </a:r>
            <a:r>
              <a:rPr lang="en-US" sz="1400" dirty="0"/>
              <a:t>- Resolves Internet names to IP addresses.</a:t>
            </a:r>
          </a:p>
          <a:p>
            <a:pPr lvl="1">
              <a:lnSpc>
                <a:spcPct val="50000"/>
              </a:lnSpc>
              <a:spcBef>
                <a:spcPts val="600"/>
              </a:spcBef>
              <a:defRPr/>
            </a:pPr>
            <a:endParaRPr lang="en-US" sz="1400" dirty="0"/>
          </a:p>
          <a:p>
            <a:pPr lvl="1">
              <a:lnSpc>
                <a:spcPct val="50000"/>
              </a:lnSpc>
              <a:spcBef>
                <a:spcPts val="600"/>
              </a:spcBef>
              <a:defRPr/>
            </a:pPr>
            <a:r>
              <a:rPr lang="en-US" sz="1400" b="1" dirty="0"/>
              <a:t>Secure Shell (SSH) </a:t>
            </a:r>
            <a:r>
              <a:rPr lang="en-US" sz="1400" dirty="0"/>
              <a:t>- Used to provide remote access to servers and networking devices.</a:t>
            </a:r>
          </a:p>
          <a:p>
            <a:pPr marL="228600" lvl="1" indent="0">
              <a:lnSpc>
                <a:spcPct val="50000"/>
              </a:lnSpc>
              <a:spcBef>
                <a:spcPts val="600"/>
              </a:spcBef>
              <a:buFont typeface="Arial" panose="020B0604020202020204" pitchFamily="34" charset="0"/>
              <a:buNone/>
              <a:defRPr/>
            </a:pPr>
            <a:endParaRPr lang="en-US" sz="1400" dirty="0"/>
          </a:p>
          <a:p>
            <a:pPr lvl="1">
              <a:lnSpc>
                <a:spcPct val="50000"/>
              </a:lnSpc>
              <a:spcBef>
                <a:spcPts val="600"/>
              </a:spcBef>
              <a:defRPr/>
            </a:pPr>
            <a:r>
              <a:rPr lang="en-US" sz="1400" b="1" dirty="0"/>
              <a:t>Simple Mail Transfer Protocol (SMTP) </a:t>
            </a:r>
            <a:r>
              <a:rPr lang="en-US" sz="1400" dirty="0"/>
              <a:t>- Sends email messages and attachments from clients to</a:t>
            </a:r>
          </a:p>
          <a:p>
            <a:pPr marL="685800" lvl="2" indent="0">
              <a:lnSpc>
                <a:spcPct val="50000"/>
              </a:lnSpc>
              <a:spcBef>
                <a:spcPts val="600"/>
              </a:spcBef>
              <a:buFont typeface="Courier New" panose="02070309020205020404" pitchFamily="49" charset="0"/>
              <a:buNone/>
              <a:defRPr/>
            </a:pPr>
            <a:r>
              <a:rPr lang="en-US" sz="1400" dirty="0"/>
              <a:t> servers and from servers to other email servers.</a:t>
            </a:r>
          </a:p>
          <a:p>
            <a:pPr marL="685800" lvl="2" indent="0">
              <a:lnSpc>
                <a:spcPct val="50000"/>
              </a:lnSpc>
              <a:spcBef>
                <a:spcPts val="600"/>
              </a:spcBef>
              <a:buFont typeface="Courier New" panose="02070309020205020404" pitchFamily="49" charset="0"/>
              <a:buNone/>
              <a:defRPr/>
            </a:pPr>
            <a:endParaRPr lang="en-US" sz="1400" dirty="0"/>
          </a:p>
          <a:p>
            <a:pPr lvl="1">
              <a:lnSpc>
                <a:spcPct val="50000"/>
              </a:lnSpc>
              <a:spcBef>
                <a:spcPts val="600"/>
              </a:spcBef>
              <a:defRPr/>
            </a:pPr>
            <a:r>
              <a:rPr lang="en-US" sz="1400" b="1" dirty="0"/>
              <a:t>Post Office Protocol (POP) </a:t>
            </a:r>
            <a:r>
              <a:rPr lang="en-US" sz="1400" dirty="0"/>
              <a:t>- Used by email clients to retrieve email and attachments from a remote</a:t>
            </a:r>
          </a:p>
          <a:p>
            <a:pPr marL="685800" lvl="2" indent="0">
              <a:lnSpc>
                <a:spcPct val="50000"/>
              </a:lnSpc>
              <a:spcBef>
                <a:spcPts val="600"/>
              </a:spcBef>
              <a:buFont typeface="Courier New" panose="02070309020205020404" pitchFamily="49" charset="0"/>
              <a:buNone/>
              <a:defRPr/>
            </a:pPr>
            <a:r>
              <a:rPr lang="en-US" sz="1400" dirty="0"/>
              <a:t> server.</a:t>
            </a:r>
          </a:p>
          <a:p>
            <a:pPr lvl="1">
              <a:lnSpc>
                <a:spcPct val="50000"/>
              </a:lnSpc>
              <a:spcBef>
                <a:spcPts val="600"/>
              </a:spcBef>
              <a:defRPr/>
            </a:pPr>
            <a:endParaRPr lang="en-US" sz="1400" dirty="0"/>
          </a:p>
          <a:p>
            <a:pPr lvl="1">
              <a:lnSpc>
                <a:spcPct val="50000"/>
              </a:lnSpc>
              <a:spcBef>
                <a:spcPts val="600"/>
              </a:spcBef>
              <a:defRPr/>
            </a:pPr>
            <a:r>
              <a:rPr lang="en-US" sz="1400" b="1" dirty="0"/>
              <a:t>Internet Message Access Protocol (IMAP) </a:t>
            </a:r>
            <a:r>
              <a:rPr lang="en-US" sz="1400" dirty="0"/>
              <a:t>- Used by email clients to retrieve email and attachments</a:t>
            </a:r>
          </a:p>
          <a:p>
            <a:pPr marL="685800" lvl="2" indent="0">
              <a:lnSpc>
                <a:spcPct val="50000"/>
              </a:lnSpc>
              <a:spcBef>
                <a:spcPts val="600"/>
              </a:spcBef>
              <a:buFont typeface="Courier New" panose="02070309020205020404" pitchFamily="49" charset="0"/>
              <a:buNone/>
              <a:defRPr/>
            </a:pPr>
            <a:r>
              <a:rPr lang="en-US" sz="1400" dirty="0"/>
              <a:t> from a remote server.</a:t>
            </a:r>
          </a:p>
          <a:p>
            <a:pPr marL="685800" lvl="2" indent="0">
              <a:lnSpc>
                <a:spcPct val="50000"/>
              </a:lnSpc>
              <a:spcBef>
                <a:spcPts val="600"/>
              </a:spcBef>
              <a:buFont typeface="Courier New" panose="02070309020205020404" pitchFamily="49" charset="0"/>
              <a:buNone/>
              <a:defRPr/>
            </a:pPr>
            <a:endParaRPr lang="en-US" sz="1400" dirty="0"/>
          </a:p>
          <a:p>
            <a:pPr lvl="1">
              <a:lnSpc>
                <a:spcPct val="50000"/>
              </a:lnSpc>
              <a:spcBef>
                <a:spcPts val="600"/>
              </a:spcBef>
              <a:defRPr/>
            </a:pPr>
            <a:r>
              <a:rPr lang="en-US" sz="1400" b="1" dirty="0"/>
              <a:t>Dynamic Host Configuration Protocol (DHCP) </a:t>
            </a:r>
            <a:r>
              <a:rPr lang="en-US" sz="1400" dirty="0"/>
              <a:t>- Used to automatically configure devices with IP </a:t>
            </a:r>
          </a:p>
          <a:p>
            <a:pPr marL="685800" lvl="2" indent="0">
              <a:lnSpc>
                <a:spcPct val="50000"/>
              </a:lnSpc>
              <a:spcBef>
                <a:spcPts val="600"/>
              </a:spcBef>
              <a:buFont typeface="Courier New" panose="02070309020205020404" pitchFamily="49" charset="0"/>
              <a:buNone/>
              <a:defRPr/>
            </a:pPr>
            <a:r>
              <a:rPr lang="en-US" sz="1400" dirty="0"/>
              <a:t>addressing and other necessary information to enable them to communicate over the Internet.</a:t>
            </a:r>
          </a:p>
          <a:p>
            <a:pPr marL="685800" lvl="2" indent="0">
              <a:lnSpc>
                <a:spcPct val="50000"/>
              </a:lnSpc>
              <a:spcBef>
                <a:spcPts val="600"/>
              </a:spcBef>
              <a:buFont typeface="Courier New" panose="02070309020205020404" pitchFamily="49" charset="0"/>
              <a:buNone/>
              <a:defRPr/>
            </a:pPr>
            <a:endParaRPr lang="en-US" sz="1400" dirty="0"/>
          </a:p>
          <a:p>
            <a:pPr lvl="1">
              <a:lnSpc>
                <a:spcPct val="50000"/>
              </a:lnSpc>
              <a:spcBef>
                <a:spcPts val="600"/>
              </a:spcBef>
              <a:defRPr/>
            </a:pPr>
            <a:r>
              <a:rPr lang="en-US" sz="1400" b="1" dirty="0"/>
              <a:t>Web Server </a:t>
            </a:r>
            <a:r>
              <a:rPr lang="en-US" sz="1400" dirty="0"/>
              <a:t>- Transfers the files that make up the web pages of the World Wide Web using Hypertext </a:t>
            </a:r>
          </a:p>
          <a:p>
            <a:pPr marL="685800" lvl="2" indent="0">
              <a:lnSpc>
                <a:spcPct val="50000"/>
              </a:lnSpc>
              <a:spcBef>
                <a:spcPts val="600"/>
              </a:spcBef>
              <a:buFont typeface="Courier New" panose="02070309020205020404" pitchFamily="49" charset="0"/>
              <a:buNone/>
              <a:defRPr/>
            </a:pPr>
            <a:r>
              <a:rPr lang="en-US" sz="1400" dirty="0"/>
              <a:t>Transfer Protocol (HTTP).</a:t>
            </a:r>
          </a:p>
          <a:p>
            <a:pPr marL="685800" lvl="2" indent="0">
              <a:lnSpc>
                <a:spcPct val="50000"/>
              </a:lnSpc>
              <a:spcBef>
                <a:spcPts val="600"/>
              </a:spcBef>
              <a:buFont typeface="Courier New" panose="02070309020205020404" pitchFamily="49" charset="0"/>
              <a:buNone/>
              <a:defRPr/>
            </a:pPr>
            <a:endParaRPr lang="en-US" sz="1400" dirty="0"/>
          </a:p>
          <a:p>
            <a:pPr lvl="1">
              <a:lnSpc>
                <a:spcPct val="50000"/>
              </a:lnSpc>
              <a:spcBef>
                <a:spcPts val="600"/>
              </a:spcBef>
              <a:defRPr/>
            </a:pPr>
            <a:r>
              <a:rPr lang="en-US" sz="1400" b="1" dirty="0"/>
              <a:t>File Transfer Protocol (FTP) </a:t>
            </a:r>
            <a:r>
              <a:rPr lang="en-US" sz="1400" dirty="0"/>
              <a:t>- Used for interactive file transfer between systems.</a:t>
            </a:r>
          </a:p>
          <a:p>
            <a:pPr marL="0" indent="0">
              <a:lnSpc>
                <a:spcPct val="50000"/>
              </a:lnSpc>
              <a:spcBef>
                <a:spcPts val="600"/>
              </a:spcBef>
              <a:buFont typeface="Wingdings" charset="0"/>
              <a:buNone/>
              <a:defRPr/>
            </a:pPr>
            <a:endParaRPr lang="en-US" sz="1800" dirty="0"/>
          </a:p>
          <a:p>
            <a:pPr marL="0" indent="0">
              <a:lnSpc>
                <a:spcPct val="50000"/>
              </a:lnSpc>
              <a:spcBef>
                <a:spcPts val="600"/>
              </a:spcBef>
              <a:buFont typeface="Wingdings" charset="0"/>
              <a:buNone/>
              <a:defRPr/>
            </a:pPr>
            <a:endParaRPr lang="en-US" sz="1800" dirty="0"/>
          </a:p>
        </p:txBody>
      </p:sp>
    </p:spTree>
  </p:cSld>
  <p:clrMapOvr>
    <a:masterClrMapping/>
  </p:clrMapOvr>
  <p:transition spd="med">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8F3D9EA8-2131-FC06-B0DD-9FF1245A4202}"/>
              </a:ext>
            </a:extLst>
          </p:cNvPr>
          <p:cNvSpPr>
            <a:spLocks noGrp="1" noChangeArrowheads="1"/>
          </p:cNvSpPr>
          <p:nvPr>
            <p:ph type="ctrTitle"/>
          </p:nvPr>
        </p:nvSpPr>
        <p:spPr>
          <a:xfrm>
            <a:off x="311150" y="2263775"/>
            <a:ext cx="3854450" cy="1481138"/>
          </a:xfrm>
        </p:spPr>
        <p:txBody>
          <a:bodyPr/>
          <a:lstStyle/>
          <a:p>
            <a:pPr eaLnBrk="1" hangingPunct="1"/>
            <a:r>
              <a:rPr lang="en-GB" altLang="en-US" sz="2400">
                <a:ea typeface="ＭＳ Ｐゴシック" panose="020B0600070205080204" pitchFamily="34" charset="-128"/>
              </a:rPr>
              <a:t>5.2 Internet Protocols at Work </a:t>
            </a:r>
            <a:endParaRPr lang="en-GB" altLang="en-US" sz="2400">
              <a:solidFill>
                <a:srgbClr val="00B0F0"/>
              </a:solidFill>
              <a:ea typeface="ＭＳ Ｐゴシック" panose="020B0600070205080204" pitchFamily="34" charset="-128"/>
            </a:endParaRPr>
          </a:p>
        </p:txBody>
      </p:sp>
    </p:spTree>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0E3541C-7C75-BA34-2D8C-4D9E6DA8B4EC}"/>
              </a:ext>
            </a:extLst>
          </p:cNvPr>
          <p:cNvSpPr>
            <a:spLocks noGrp="1" noChangeArrowheads="1"/>
          </p:cNvSpPr>
          <p:nvPr>
            <p:ph type="title"/>
          </p:nvPr>
        </p:nvSpPr>
        <p:spPr/>
        <p:txBody>
          <a:bodyPr/>
          <a:lstStyle/>
          <a:p>
            <a:br>
              <a:rPr lang="en-GB" altLang="en-US">
                <a:ea typeface="ＭＳ Ｐゴシック" panose="020B0600070205080204" pitchFamily="34" charset="-128"/>
              </a:rPr>
            </a:br>
            <a:r>
              <a:rPr lang="en-GB" altLang="en-US" sz="2000">
                <a:ea typeface="ＭＳ Ｐゴシック" panose="020B0600070205080204" pitchFamily="34" charset="-128"/>
              </a:rPr>
              <a:t>Internet Protocols at Work</a:t>
            </a:r>
            <a:br>
              <a:rPr lang="en-GB" altLang="en-US" sz="2000">
                <a:ea typeface="ＭＳ Ｐゴシック" panose="020B0600070205080204" pitchFamily="34" charset="-128"/>
              </a:rPr>
            </a:br>
            <a:r>
              <a:rPr lang="en-GB" altLang="en-US">
                <a:ea typeface="ＭＳ Ｐゴシック" panose="020B0600070205080204" pitchFamily="34" charset="-128"/>
              </a:rPr>
              <a:t>Keeping Track of the Conversation</a:t>
            </a:r>
          </a:p>
        </p:txBody>
      </p:sp>
      <p:sp>
        <p:nvSpPr>
          <p:cNvPr id="3" name="Content Placeholder 2">
            <a:extLst>
              <a:ext uri="{FF2B5EF4-FFF2-40B4-BE49-F238E27FC236}">
                <a16:creationId xmlns:a16="http://schemas.microsoft.com/office/drawing/2014/main" id="{FDA7F443-06DC-5BC5-2ECF-588E68988503}"/>
              </a:ext>
            </a:extLst>
          </p:cNvPr>
          <p:cNvSpPr>
            <a:spLocks noGrp="1"/>
          </p:cNvSpPr>
          <p:nvPr>
            <p:ph idx="1"/>
          </p:nvPr>
        </p:nvSpPr>
        <p:spPr>
          <a:xfrm>
            <a:off x="193675" y="1268413"/>
            <a:ext cx="8734425" cy="1416050"/>
          </a:xfrm>
        </p:spPr>
        <p:txBody>
          <a:bodyPr/>
          <a:lstStyle/>
          <a:p>
            <a:pPr>
              <a:lnSpc>
                <a:spcPct val="50000"/>
              </a:lnSpc>
              <a:spcBef>
                <a:spcPts val="600"/>
              </a:spcBef>
              <a:defRPr/>
            </a:pPr>
            <a:r>
              <a:rPr lang="en-US" sz="1800" dirty="0"/>
              <a:t> A port is a numeric identifier within each segment that is used to keep track of </a:t>
            </a:r>
          </a:p>
          <a:p>
            <a:pPr marL="0" indent="0">
              <a:lnSpc>
                <a:spcPct val="50000"/>
              </a:lnSpc>
              <a:spcBef>
                <a:spcPts val="600"/>
              </a:spcBef>
              <a:buFont typeface="Wingdings" charset="0"/>
              <a:buNone/>
              <a:defRPr/>
            </a:pPr>
            <a:r>
              <a:rPr lang="en-US" sz="1800" dirty="0"/>
              <a:t>specific conversations between a client and server. </a:t>
            </a:r>
          </a:p>
          <a:p>
            <a:pPr marL="0" indent="0">
              <a:lnSpc>
                <a:spcPct val="50000"/>
              </a:lnSpc>
              <a:spcBef>
                <a:spcPts val="600"/>
              </a:spcBef>
              <a:buFont typeface="Wingdings" charset="0"/>
              <a:buNone/>
              <a:defRPr/>
            </a:pPr>
            <a:endParaRPr lang="en-US" sz="1800" dirty="0"/>
          </a:p>
          <a:p>
            <a:pPr>
              <a:lnSpc>
                <a:spcPct val="50000"/>
              </a:lnSpc>
              <a:spcBef>
                <a:spcPts val="600"/>
              </a:spcBef>
              <a:buFont typeface="Wingdings" charset="0"/>
              <a:buChar char="§"/>
              <a:defRPr/>
            </a:pPr>
            <a:r>
              <a:rPr lang="en-US" sz="1800" dirty="0"/>
              <a:t>Ports are categorized into three groups: Well-known, registered, and private.</a:t>
            </a:r>
          </a:p>
          <a:p>
            <a:pPr>
              <a:lnSpc>
                <a:spcPct val="50000"/>
              </a:lnSpc>
              <a:spcBef>
                <a:spcPts val="600"/>
              </a:spcBef>
              <a:buFont typeface="Wingdings" charset="0"/>
              <a:buChar char="§"/>
              <a:defRPr/>
            </a:pPr>
            <a:endParaRPr lang="en-US" sz="1800" dirty="0"/>
          </a:p>
          <a:p>
            <a:pPr>
              <a:lnSpc>
                <a:spcPct val="50000"/>
              </a:lnSpc>
              <a:spcBef>
                <a:spcPts val="600"/>
              </a:spcBef>
              <a:buFont typeface="Wingdings" charset="0"/>
              <a:buChar char="§"/>
              <a:defRPr/>
            </a:pPr>
            <a:r>
              <a:rPr lang="en-US" sz="1800" dirty="0"/>
              <a:t>Every message that a host sends contains both a source and destination port.</a:t>
            </a:r>
          </a:p>
        </p:txBody>
      </p:sp>
      <p:pic>
        <p:nvPicPr>
          <p:cNvPr id="25604" name="Picture 1">
            <a:extLst>
              <a:ext uri="{FF2B5EF4-FFF2-40B4-BE49-F238E27FC236}">
                <a16:creationId xmlns:a16="http://schemas.microsoft.com/office/drawing/2014/main" id="{AB78122E-CCBF-035C-06A9-4D2B721CEE2D}"/>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959100" y="2820988"/>
            <a:ext cx="5969000" cy="3819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a:extLst>
              <a:ext uri="{FF2B5EF4-FFF2-40B4-BE49-F238E27FC236}">
                <a16:creationId xmlns:a16="http://schemas.microsoft.com/office/drawing/2014/main" id="{BBF0D027-A625-9DF3-140A-91CE1631F2AD}"/>
              </a:ext>
            </a:extLst>
          </p:cNvPr>
          <p:cNvSpPr txBox="1"/>
          <p:nvPr/>
        </p:nvSpPr>
        <p:spPr>
          <a:xfrm>
            <a:off x="193675" y="2820988"/>
            <a:ext cx="2676525" cy="2973387"/>
          </a:xfrm>
          <a:prstGeom prst="rect">
            <a:avLst/>
          </a:prstGeom>
          <a:noFill/>
        </p:spPr>
        <p:txBody>
          <a:bodyPr>
            <a:spAutoFit/>
          </a:bodyPr>
          <a:lstStyle/>
          <a:p>
            <a:pPr marL="285750" indent="-285750">
              <a:lnSpc>
                <a:spcPct val="90000"/>
              </a:lnSpc>
              <a:buClr>
                <a:schemeClr val="accent5">
                  <a:lumMod val="75000"/>
                </a:schemeClr>
              </a:buClr>
              <a:buFont typeface="Wingdings" panose="05000000000000000000" pitchFamily="2" charset="2"/>
              <a:buChar char="§"/>
              <a:defRPr/>
            </a:pPr>
            <a:r>
              <a:rPr lang="en-US" sz="1600" dirty="0">
                <a:latin typeface="Arial" charset="0"/>
                <a:ea typeface="ＭＳ Ｐゴシック" charset="0"/>
                <a:cs typeface="ＭＳ Ｐゴシック" charset="0"/>
              </a:rPr>
              <a:t>The source port number is dynamically generated by the sending device to identify a conversation between two devices. </a:t>
            </a:r>
          </a:p>
          <a:p>
            <a:pPr>
              <a:lnSpc>
                <a:spcPct val="90000"/>
              </a:lnSpc>
              <a:defRPr/>
            </a:pPr>
            <a:endParaRPr lang="en-US" sz="1600" dirty="0">
              <a:latin typeface="Arial" charset="0"/>
              <a:ea typeface="ＭＳ Ｐゴシック" charset="0"/>
              <a:cs typeface="ＭＳ Ｐゴシック" charset="0"/>
            </a:endParaRPr>
          </a:p>
          <a:p>
            <a:pPr marL="285750" indent="-285750">
              <a:lnSpc>
                <a:spcPct val="90000"/>
              </a:lnSpc>
              <a:buClr>
                <a:schemeClr val="accent5">
                  <a:lumMod val="75000"/>
                </a:schemeClr>
              </a:buClr>
              <a:buFont typeface="Wingdings" panose="05000000000000000000" pitchFamily="2" charset="2"/>
              <a:buChar char="§"/>
              <a:defRPr/>
            </a:pPr>
            <a:r>
              <a:rPr lang="en-US" sz="1600" dirty="0">
                <a:latin typeface="Arial" charset="0"/>
                <a:ea typeface="ＭＳ Ｐゴシック" charset="0"/>
                <a:cs typeface="ＭＳ Ｐゴシック" charset="0"/>
              </a:rPr>
              <a:t>The client places a destination port number in the segment to tell the destination server what service is being requested.</a:t>
            </a:r>
          </a:p>
        </p:txBody>
      </p:sp>
    </p:spTree>
  </p:cSld>
  <p:clrMapOvr>
    <a:masterClrMapping/>
  </p:clrMapOvr>
  <p:transition spd="med">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7DEB819F-FAF8-5F63-8A62-69AA5539ED74}"/>
              </a:ext>
            </a:extLst>
          </p:cNvPr>
          <p:cNvSpPr>
            <a:spLocks noGrp="1" noChangeArrowheads="1"/>
          </p:cNvSpPr>
          <p:nvPr>
            <p:ph type="title"/>
          </p:nvPr>
        </p:nvSpPr>
        <p:spPr/>
        <p:txBody>
          <a:bodyPr/>
          <a:lstStyle/>
          <a:p>
            <a:br>
              <a:rPr lang="en-GB" altLang="en-US">
                <a:ea typeface="ＭＳ Ｐゴシック" panose="020B0600070205080204" pitchFamily="34" charset="-128"/>
              </a:rPr>
            </a:br>
            <a:r>
              <a:rPr lang="en-GB" altLang="en-US" sz="2000">
                <a:ea typeface="ＭＳ Ｐゴシック" panose="020B0600070205080204" pitchFamily="34" charset="-128"/>
              </a:rPr>
              <a:t>Application Protocols and Services</a:t>
            </a:r>
            <a:br>
              <a:rPr lang="en-GB" altLang="en-US" sz="2000">
                <a:ea typeface="ＭＳ Ｐゴシック" panose="020B0600070205080204" pitchFamily="34" charset="-128"/>
              </a:rPr>
            </a:br>
            <a:r>
              <a:rPr lang="en-GB" altLang="en-US">
                <a:ea typeface="ＭＳ Ｐゴシック" panose="020B0600070205080204" pitchFamily="34" charset="-128"/>
              </a:rPr>
              <a:t>Domain Name System </a:t>
            </a:r>
          </a:p>
        </p:txBody>
      </p:sp>
      <p:sp>
        <p:nvSpPr>
          <p:cNvPr id="3" name="Content Placeholder 2">
            <a:extLst>
              <a:ext uri="{FF2B5EF4-FFF2-40B4-BE49-F238E27FC236}">
                <a16:creationId xmlns:a16="http://schemas.microsoft.com/office/drawing/2014/main" id="{DEB571A3-D883-4BF7-8A12-8F541C9DEECF}"/>
              </a:ext>
            </a:extLst>
          </p:cNvPr>
          <p:cNvSpPr>
            <a:spLocks noGrp="1"/>
          </p:cNvSpPr>
          <p:nvPr>
            <p:ph idx="1"/>
          </p:nvPr>
        </p:nvSpPr>
        <p:spPr>
          <a:xfrm>
            <a:off x="193675" y="1258888"/>
            <a:ext cx="8734425" cy="1766887"/>
          </a:xfrm>
        </p:spPr>
        <p:txBody>
          <a:bodyPr/>
          <a:lstStyle/>
          <a:p>
            <a:pPr>
              <a:lnSpc>
                <a:spcPct val="50000"/>
              </a:lnSpc>
              <a:spcBef>
                <a:spcPts val="600"/>
              </a:spcBef>
              <a:buFont typeface="Wingdings" charset="0"/>
              <a:buChar char="§"/>
              <a:defRPr/>
            </a:pPr>
            <a:endParaRPr lang="en-US" sz="1800" dirty="0"/>
          </a:p>
          <a:p>
            <a:pPr>
              <a:lnSpc>
                <a:spcPct val="50000"/>
              </a:lnSpc>
              <a:spcBef>
                <a:spcPts val="600"/>
              </a:spcBef>
              <a:defRPr/>
            </a:pPr>
            <a:r>
              <a:rPr lang="en-US" sz="1800" dirty="0"/>
              <a:t>The Domain Name System (DNS) names are registered and </a:t>
            </a:r>
          </a:p>
          <a:p>
            <a:pPr marL="0" indent="0">
              <a:lnSpc>
                <a:spcPct val="50000"/>
              </a:lnSpc>
              <a:spcBef>
                <a:spcPts val="600"/>
              </a:spcBef>
              <a:buFont typeface="Wingdings" charset="0"/>
              <a:buNone/>
              <a:defRPr/>
            </a:pPr>
            <a:r>
              <a:rPr lang="en-US" sz="1800" dirty="0"/>
              <a:t>organized on the Internet within specific high level groups, or domains. Some of the </a:t>
            </a:r>
          </a:p>
          <a:p>
            <a:pPr marL="0" indent="0">
              <a:lnSpc>
                <a:spcPct val="50000"/>
              </a:lnSpc>
              <a:spcBef>
                <a:spcPts val="600"/>
              </a:spcBef>
              <a:buFont typeface="Wingdings" charset="0"/>
              <a:buNone/>
              <a:defRPr/>
            </a:pPr>
            <a:r>
              <a:rPr lang="en-US" sz="1800" dirty="0"/>
              <a:t>most common high level domains on the Internet are .com, .</a:t>
            </a:r>
            <a:r>
              <a:rPr lang="en-US" sz="1800" dirty="0" err="1"/>
              <a:t>edu</a:t>
            </a:r>
            <a:r>
              <a:rPr lang="en-US" sz="1800" dirty="0"/>
              <a:t>, and </a:t>
            </a:r>
            <a:r>
              <a:rPr lang="en-US" sz="1800" dirty="0" err="1"/>
              <a:t>.net</a:t>
            </a:r>
            <a:r>
              <a:rPr lang="en-US" sz="1800" dirty="0"/>
              <a:t>.</a:t>
            </a:r>
          </a:p>
          <a:p>
            <a:pPr marL="0" indent="0">
              <a:lnSpc>
                <a:spcPct val="50000"/>
              </a:lnSpc>
              <a:spcBef>
                <a:spcPts val="600"/>
              </a:spcBef>
              <a:buFont typeface="Wingdings" charset="0"/>
              <a:buNone/>
              <a:defRPr/>
            </a:pPr>
            <a:endParaRPr lang="en-US" sz="1800" dirty="0"/>
          </a:p>
          <a:p>
            <a:pPr>
              <a:lnSpc>
                <a:spcPct val="50000"/>
              </a:lnSpc>
              <a:spcBef>
                <a:spcPts val="600"/>
              </a:spcBef>
              <a:buFont typeface="Wingdings" charset="0"/>
              <a:buChar char="§"/>
              <a:defRPr/>
            </a:pPr>
            <a:r>
              <a:rPr lang="en-US" sz="1800" dirty="0"/>
              <a:t>A DNS server contains a table that associates hostnames in a domain with </a:t>
            </a:r>
          </a:p>
          <a:p>
            <a:pPr marL="0" indent="0">
              <a:lnSpc>
                <a:spcPct val="50000"/>
              </a:lnSpc>
              <a:spcBef>
                <a:spcPts val="600"/>
              </a:spcBef>
              <a:buFont typeface="Wingdings" charset="0"/>
              <a:buNone/>
              <a:defRPr/>
            </a:pPr>
            <a:r>
              <a:rPr lang="en-US" sz="1800" dirty="0"/>
              <a:t>corresponding IP addresses. When the DNS server receives a request, it checks </a:t>
            </a:r>
          </a:p>
          <a:p>
            <a:pPr marL="0" indent="0">
              <a:lnSpc>
                <a:spcPct val="50000"/>
              </a:lnSpc>
              <a:spcBef>
                <a:spcPts val="600"/>
              </a:spcBef>
              <a:buFont typeface="Wingdings" charset="0"/>
              <a:buNone/>
              <a:defRPr/>
            </a:pPr>
            <a:r>
              <a:rPr lang="en-US" sz="1800" dirty="0"/>
              <a:t>its table to determine the IP address associated with that server. </a:t>
            </a:r>
          </a:p>
          <a:p>
            <a:pPr marL="0" indent="0">
              <a:lnSpc>
                <a:spcPct val="50000"/>
              </a:lnSpc>
              <a:spcBef>
                <a:spcPts val="600"/>
              </a:spcBef>
              <a:buFont typeface="Wingdings" charset="0"/>
              <a:buNone/>
              <a:defRPr/>
            </a:pPr>
            <a:endParaRPr lang="en-US" sz="1800" dirty="0"/>
          </a:p>
        </p:txBody>
      </p:sp>
      <p:pic>
        <p:nvPicPr>
          <p:cNvPr id="29700" name="Picture 1">
            <a:extLst>
              <a:ext uri="{FF2B5EF4-FFF2-40B4-BE49-F238E27FC236}">
                <a16:creationId xmlns:a16="http://schemas.microsoft.com/office/drawing/2014/main" id="{E574DA1A-98BC-91DA-7B1F-7F738D722A90}"/>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874838" y="3025775"/>
            <a:ext cx="5410200" cy="3567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A3E928E6-42CE-2EA3-9A41-E8D81E0F6A4F}"/>
              </a:ext>
            </a:extLst>
          </p:cNvPr>
          <p:cNvSpPr>
            <a:spLocks noGrp="1" noChangeArrowheads="1"/>
          </p:cNvSpPr>
          <p:nvPr>
            <p:ph type="title"/>
          </p:nvPr>
        </p:nvSpPr>
        <p:spPr/>
        <p:txBody>
          <a:bodyPr/>
          <a:lstStyle/>
          <a:p>
            <a:br>
              <a:rPr lang="en-GB" altLang="en-US">
                <a:ea typeface="ＭＳ Ｐゴシック" panose="020B0600070205080204" pitchFamily="34" charset="-128"/>
              </a:rPr>
            </a:br>
            <a:r>
              <a:rPr lang="en-GB" altLang="en-US" sz="2000">
                <a:ea typeface="ＭＳ Ｐゴシック" panose="020B0600070205080204" pitchFamily="34" charset="-128"/>
              </a:rPr>
              <a:t>Application Protocols and Services</a:t>
            </a:r>
            <a:br>
              <a:rPr lang="en-GB" altLang="en-US" sz="2000">
                <a:ea typeface="ＭＳ Ｐゴシック" panose="020B0600070205080204" pitchFamily="34" charset="-128"/>
              </a:rPr>
            </a:br>
            <a:r>
              <a:rPr lang="en-GB" altLang="en-US">
                <a:ea typeface="ＭＳ Ｐゴシック" panose="020B0600070205080204" pitchFamily="34" charset="-128"/>
              </a:rPr>
              <a:t>Web Clients and Servers</a:t>
            </a:r>
          </a:p>
        </p:txBody>
      </p:sp>
      <p:sp>
        <p:nvSpPr>
          <p:cNvPr id="3" name="Content Placeholder 2">
            <a:extLst>
              <a:ext uri="{FF2B5EF4-FFF2-40B4-BE49-F238E27FC236}">
                <a16:creationId xmlns:a16="http://schemas.microsoft.com/office/drawing/2014/main" id="{68856311-D5DF-CC8F-FA49-33D23CD05AC9}"/>
              </a:ext>
            </a:extLst>
          </p:cNvPr>
          <p:cNvSpPr>
            <a:spLocks noGrp="1"/>
          </p:cNvSpPr>
          <p:nvPr>
            <p:ph idx="1"/>
          </p:nvPr>
        </p:nvSpPr>
        <p:spPr>
          <a:xfrm>
            <a:off x="193675" y="1258888"/>
            <a:ext cx="8734425" cy="1766887"/>
          </a:xfrm>
        </p:spPr>
        <p:txBody>
          <a:bodyPr/>
          <a:lstStyle/>
          <a:p>
            <a:pPr>
              <a:lnSpc>
                <a:spcPct val="50000"/>
              </a:lnSpc>
              <a:spcBef>
                <a:spcPts val="600"/>
              </a:spcBef>
              <a:buFont typeface="Wingdings" charset="0"/>
              <a:buChar char="§"/>
              <a:defRPr/>
            </a:pPr>
            <a:endParaRPr lang="en-US" sz="1800" dirty="0"/>
          </a:p>
          <a:p>
            <a:pPr>
              <a:lnSpc>
                <a:spcPct val="50000"/>
              </a:lnSpc>
              <a:spcBef>
                <a:spcPts val="600"/>
              </a:spcBef>
              <a:defRPr/>
            </a:pPr>
            <a:r>
              <a:rPr lang="en-US" sz="1800" dirty="0"/>
              <a:t>When a web client receives the IP address of a web server, the client browser </a:t>
            </a:r>
          </a:p>
          <a:p>
            <a:pPr marL="0" indent="0">
              <a:lnSpc>
                <a:spcPct val="50000"/>
              </a:lnSpc>
              <a:spcBef>
                <a:spcPts val="600"/>
              </a:spcBef>
              <a:buFont typeface="Wingdings" charset="0"/>
              <a:buNone/>
              <a:defRPr/>
            </a:pPr>
            <a:r>
              <a:rPr lang="en-US" sz="1800" dirty="0"/>
              <a:t>uses that IP address and port 80 to request web services using the Hypertext </a:t>
            </a:r>
          </a:p>
          <a:p>
            <a:pPr marL="0" indent="0">
              <a:lnSpc>
                <a:spcPct val="50000"/>
              </a:lnSpc>
              <a:spcBef>
                <a:spcPts val="600"/>
              </a:spcBef>
              <a:buFont typeface="Wingdings" charset="0"/>
              <a:buNone/>
              <a:defRPr/>
            </a:pPr>
            <a:r>
              <a:rPr lang="en-US" sz="1800" dirty="0"/>
              <a:t>Transfer Protocol (HTTP). </a:t>
            </a:r>
          </a:p>
          <a:p>
            <a:pPr marL="0" indent="0">
              <a:lnSpc>
                <a:spcPct val="50000"/>
              </a:lnSpc>
              <a:spcBef>
                <a:spcPts val="600"/>
              </a:spcBef>
              <a:buFont typeface="Wingdings" charset="0"/>
              <a:buNone/>
              <a:defRPr/>
            </a:pPr>
            <a:endParaRPr lang="en-US" sz="1800" dirty="0"/>
          </a:p>
          <a:p>
            <a:pPr>
              <a:lnSpc>
                <a:spcPct val="50000"/>
              </a:lnSpc>
              <a:spcBef>
                <a:spcPts val="600"/>
              </a:spcBef>
              <a:defRPr/>
            </a:pPr>
            <a:r>
              <a:rPr lang="en-US" sz="1800" dirty="0"/>
              <a:t>The </a:t>
            </a:r>
            <a:r>
              <a:rPr lang="en-US" sz="1800" dirty="0" err="1"/>
              <a:t>HyperText</a:t>
            </a:r>
            <a:r>
              <a:rPr lang="en-US" sz="1800" dirty="0"/>
              <a:t> Markup Language (HTML) coding tells the browser how to format </a:t>
            </a:r>
          </a:p>
          <a:p>
            <a:pPr marL="0" indent="0">
              <a:lnSpc>
                <a:spcPct val="50000"/>
              </a:lnSpc>
              <a:spcBef>
                <a:spcPts val="600"/>
              </a:spcBef>
              <a:buFont typeface="Wingdings" charset="0"/>
              <a:buNone/>
              <a:defRPr/>
            </a:pPr>
            <a:r>
              <a:rPr lang="en-US" sz="1800" dirty="0"/>
              <a:t>the web page and what graphics and fonts to use.</a:t>
            </a:r>
          </a:p>
        </p:txBody>
      </p:sp>
      <p:pic>
        <p:nvPicPr>
          <p:cNvPr id="31748" name="Picture 3">
            <a:extLst>
              <a:ext uri="{FF2B5EF4-FFF2-40B4-BE49-F238E27FC236}">
                <a16:creationId xmlns:a16="http://schemas.microsoft.com/office/drawing/2014/main" id="{3F66AC09-96A0-5FCD-0A64-11E3C27D4726}"/>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93675" y="3259138"/>
            <a:ext cx="4808538" cy="3128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558CAE84-6C50-DC8A-8246-54FD4BF33BFB}"/>
              </a:ext>
            </a:extLst>
          </p:cNvPr>
          <p:cNvSpPr txBox="1"/>
          <p:nvPr/>
        </p:nvSpPr>
        <p:spPr>
          <a:xfrm>
            <a:off x="5222875" y="3240088"/>
            <a:ext cx="3743325" cy="2085975"/>
          </a:xfrm>
          <a:prstGeom prst="rect">
            <a:avLst/>
          </a:prstGeom>
          <a:noFill/>
        </p:spPr>
        <p:txBody>
          <a:bodyPr>
            <a:spAutoFit/>
          </a:bodyPr>
          <a:lstStyle/>
          <a:p>
            <a:pPr marL="285750" indent="-285750">
              <a:lnSpc>
                <a:spcPct val="90000"/>
              </a:lnSpc>
              <a:buClr>
                <a:schemeClr val="accent5">
                  <a:lumMod val="75000"/>
                </a:schemeClr>
              </a:buClr>
              <a:buFont typeface="Wingdings" panose="05000000000000000000" pitchFamily="2" charset="2"/>
              <a:buChar char="§"/>
              <a:defRPr/>
            </a:pPr>
            <a:r>
              <a:rPr lang="en-US" sz="1800" dirty="0">
                <a:latin typeface="Arial" charset="0"/>
                <a:ea typeface="ＭＳ Ｐゴシック" charset="0"/>
                <a:cs typeface="ＭＳ Ｐゴシック" charset="0"/>
              </a:rPr>
              <a:t>There are many different web servers and web clients available on the market. The HTTP protocol and HTML standards make it possible for these servers and clients from many different manufacturers to work together seamlessly.</a:t>
            </a:r>
          </a:p>
        </p:txBody>
      </p:sp>
    </p:spTree>
  </p:cSld>
  <p:clrMapOvr>
    <a:masterClrMapping/>
  </p:clrMapOvr>
  <p:transition spd="med">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25931D9E-01D1-3634-DE06-DC7F31586400}"/>
              </a:ext>
            </a:extLst>
          </p:cNvPr>
          <p:cNvSpPr>
            <a:spLocks noGrp="1" noChangeArrowheads="1"/>
          </p:cNvSpPr>
          <p:nvPr>
            <p:ph type="title"/>
          </p:nvPr>
        </p:nvSpPr>
        <p:spPr/>
        <p:txBody>
          <a:bodyPr/>
          <a:lstStyle/>
          <a:p>
            <a:br>
              <a:rPr lang="en-GB" altLang="en-US">
                <a:ea typeface="ＭＳ Ｐゴシック" panose="020B0600070205080204" pitchFamily="34" charset="-128"/>
              </a:rPr>
            </a:br>
            <a:r>
              <a:rPr lang="en-GB" altLang="en-US" sz="2000">
                <a:ea typeface="ＭＳ Ｐゴシック" panose="020B0600070205080204" pitchFamily="34" charset="-128"/>
              </a:rPr>
              <a:t>Application Protocols and Services</a:t>
            </a:r>
            <a:br>
              <a:rPr lang="en-GB" altLang="en-US" sz="2000">
                <a:ea typeface="ＭＳ Ｐゴシック" panose="020B0600070205080204" pitchFamily="34" charset="-128"/>
              </a:rPr>
            </a:br>
            <a:r>
              <a:rPr lang="en-GB" altLang="en-US">
                <a:ea typeface="ＭＳ Ｐゴシック" panose="020B0600070205080204" pitchFamily="34" charset="-128"/>
              </a:rPr>
              <a:t>FTP Clients and Servers</a:t>
            </a:r>
          </a:p>
        </p:txBody>
      </p:sp>
      <p:sp>
        <p:nvSpPr>
          <p:cNvPr id="3" name="Content Placeholder 2">
            <a:extLst>
              <a:ext uri="{FF2B5EF4-FFF2-40B4-BE49-F238E27FC236}">
                <a16:creationId xmlns:a16="http://schemas.microsoft.com/office/drawing/2014/main" id="{BFE09F3B-8F3C-3251-0116-C013A6F96BF9}"/>
              </a:ext>
            </a:extLst>
          </p:cNvPr>
          <p:cNvSpPr>
            <a:spLocks noGrp="1"/>
          </p:cNvSpPr>
          <p:nvPr>
            <p:ph idx="1"/>
          </p:nvPr>
        </p:nvSpPr>
        <p:spPr>
          <a:xfrm>
            <a:off x="212725" y="5446713"/>
            <a:ext cx="8734425" cy="1196975"/>
          </a:xfrm>
        </p:spPr>
        <p:txBody>
          <a:bodyPr/>
          <a:lstStyle/>
          <a:p>
            <a:pPr>
              <a:lnSpc>
                <a:spcPct val="50000"/>
              </a:lnSpc>
              <a:spcBef>
                <a:spcPts val="600"/>
              </a:spcBef>
              <a:buFont typeface="Wingdings" charset="0"/>
              <a:buChar char="§"/>
              <a:defRPr/>
            </a:pPr>
            <a:endParaRPr lang="en-US" sz="1800" dirty="0"/>
          </a:p>
          <a:p>
            <a:pPr>
              <a:lnSpc>
                <a:spcPct val="50000"/>
              </a:lnSpc>
              <a:spcBef>
                <a:spcPts val="600"/>
              </a:spcBef>
              <a:buFont typeface="Wingdings" charset="0"/>
              <a:buChar char="§"/>
              <a:defRPr/>
            </a:pPr>
            <a:r>
              <a:rPr lang="en-US" sz="1800" dirty="0"/>
              <a:t>The File Transfer Protocol (FTP) provides an easy method to transfer files from </a:t>
            </a:r>
          </a:p>
          <a:p>
            <a:pPr marL="0" indent="0">
              <a:lnSpc>
                <a:spcPct val="50000"/>
              </a:lnSpc>
              <a:spcBef>
                <a:spcPts val="600"/>
              </a:spcBef>
              <a:buFont typeface="Wingdings" charset="0"/>
              <a:buNone/>
              <a:defRPr/>
            </a:pPr>
            <a:r>
              <a:rPr lang="en-US" sz="1800" dirty="0"/>
              <a:t>one computer to another.   It also enables clients to manage files remotely by </a:t>
            </a:r>
          </a:p>
          <a:p>
            <a:pPr marL="0" indent="0">
              <a:lnSpc>
                <a:spcPct val="50000"/>
              </a:lnSpc>
              <a:spcBef>
                <a:spcPts val="600"/>
              </a:spcBef>
              <a:buFont typeface="Wingdings" charset="0"/>
              <a:buNone/>
              <a:defRPr/>
            </a:pPr>
            <a:r>
              <a:rPr lang="en-US" sz="1800" dirty="0"/>
              <a:t>sending file management commands such as delete or rename. To accomplish this,</a:t>
            </a:r>
          </a:p>
          <a:p>
            <a:pPr marL="0" indent="0">
              <a:lnSpc>
                <a:spcPct val="50000"/>
              </a:lnSpc>
              <a:spcBef>
                <a:spcPts val="600"/>
              </a:spcBef>
              <a:buFont typeface="Wingdings" charset="0"/>
              <a:buNone/>
              <a:defRPr/>
            </a:pPr>
            <a:r>
              <a:rPr lang="en-US" sz="1800" dirty="0"/>
              <a:t> the FTP service uses two different ports to communicate between client and server.</a:t>
            </a:r>
          </a:p>
          <a:p>
            <a:pPr marL="0" indent="0">
              <a:lnSpc>
                <a:spcPct val="50000"/>
              </a:lnSpc>
              <a:spcBef>
                <a:spcPts val="600"/>
              </a:spcBef>
              <a:buFont typeface="Wingdings" charset="0"/>
              <a:buNone/>
              <a:defRPr/>
            </a:pPr>
            <a:endParaRPr lang="en-US" sz="1800" dirty="0"/>
          </a:p>
        </p:txBody>
      </p:sp>
      <p:pic>
        <p:nvPicPr>
          <p:cNvPr id="33796" name="Picture 1">
            <a:extLst>
              <a:ext uri="{FF2B5EF4-FFF2-40B4-BE49-F238E27FC236}">
                <a16:creationId xmlns:a16="http://schemas.microsoft.com/office/drawing/2014/main" id="{7892F895-328C-8F80-A59E-159DA50245CA}"/>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143000" y="1258888"/>
            <a:ext cx="6873875" cy="416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06CF0648-6FFD-92CE-1433-0749571F88F1}"/>
              </a:ext>
            </a:extLst>
          </p:cNvPr>
          <p:cNvSpPr>
            <a:spLocks noGrp="1" noChangeArrowheads="1"/>
          </p:cNvSpPr>
          <p:nvPr>
            <p:ph type="title"/>
          </p:nvPr>
        </p:nvSpPr>
        <p:spPr/>
        <p:txBody>
          <a:bodyPr/>
          <a:lstStyle/>
          <a:p>
            <a:br>
              <a:rPr lang="en-GB" altLang="en-US">
                <a:ea typeface="ＭＳ Ｐゴシック" panose="020B0600070205080204" pitchFamily="34" charset="-128"/>
              </a:rPr>
            </a:br>
            <a:r>
              <a:rPr lang="en-GB" altLang="en-US" sz="2000">
                <a:ea typeface="ＭＳ Ｐゴシック" panose="020B0600070205080204" pitchFamily="34" charset="-128"/>
              </a:rPr>
              <a:t>Application Protocols and Services</a:t>
            </a:r>
            <a:br>
              <a:rPr lang="en-GB" altLang="en-US" sz="2000">
                <a:ea typeface="ＭＳ Ｐゴシック" panose="020B0600070205080204" pitchFamily="34" charset="-128"/>
              </a:rPr>
            </a:br>
            <a:r>
              <a:rPr lang="en-GB" altLang="en-US">
                <a:ea typeface="ＭＳ Ｐゴシック" panose="020B0600070205080204" pitchFamily="34" charset="-128"/>
              </a:rPr>
              <a:t>Virtual Terminals</a:t>
            </a:r>
          </a:p>
        </p:txBody>
      </p:sp>
      <p:sp>
        <p:nvSpPr>
          <p:cNvPr id="3" name="Content Placeholder 2">
            <a:extLst>
              <a:ext uri="{FF2B5EF4-FFF2-40B4-BE49-F238E27FC236}">
                <a16:creationId xmlns:a16="http://schemas.microsoft.com/office/drawing/2014/main" id="{F6E377C5-15AF-B247-47EA-9AECEC29AF59}"/>
              </a:ext>
            </a:extLst>
          </p:cNvPr>
          <p:cNvSpPr>
            <a:spLocks noGrp="1"/>
          </p:cNvSpPr>
          <p:nvPr>
            <p:ph idx="1"/>
          </p:nvPr>
        </p:nvSpPr>
        <p:spPr>
          <a:xfrm>
            <a:off x="231775" y="1144588"/>
            <a:ext cx="8734425" cy="1735137"/>
          </a:xfrm>
        </p:spPr>
        <p:txBody>
          <a:bodyPr/>
          <a:lstStyle/>
          <a:p>
            <a:pPr>
              <a:lnSpc>
                <a:spcPct val="50000"/>
              </a:lnSpc>
              <a:spcBef>
                <a:spcPts val="600"/>
              </a:spcBef>
              <a:buFont typeface="Wingdings" charset="0"/>
              <a:buChar char="§"/>
              <a:defRPr/>
            </a:pPr>
            <a:endParaRPr lang="en-US" sz="1800" dirty="0"/>
          </a:p>
          <a:p>
            <a:pPr>
              <a:lnSpc>
                <a:spcPct val="50000"/>
              </a:lnSpc>
              <a:spcBef>
                <a:spcPts val="600"/>
              </a:spcBef>
              <a:buFont typeface="Wingdings" charset="0"/>
              <a:buChar char="§"/>
              <a:defRPr/>
            </a:pPr>
            <a:r>
              <a:rPr lang="en-US" sz="1800" dirty="0"/>
              <a:t>Telnet uses software to create a virtual device that provides the same features of</a:t>
            </a:r>
          </a:p>
          <a:p>
            <a:pPr marL="0" indent="0">
              <a:lnSpc>
                <a:spcPct val="50000"/>
              </a:lnSpc>
              <a:spcBef>
                <a:spcPts val="600"/>
              </a:spcBef>
              <a:buFont typeface="Wingdings" charset="0"/>
              <a:buNone/>
              <a:defRPr/>
            </a:pPr>
            <a:r>
              <a:rPr lang="en-US" sz="1800" dirty="0"/>
              <a:t>a terminal session with access to the server’s command line interface (CLI).</a:t>
            </a:r>
          </a:p>
          <a:p>
            <a:pPr marL="0" indent="0">
              <a:lnSpc>
                <a:spcPct val="50000"/>
              </a:lnSpc>
              <a:spcBef>
                <a:spcPts val="600"/>
              </a:spcBef>
              <a:buFont typeface="Wingdings" charset="0"/>
              <a:buNone/>
              <a:defRPr/>
            </a:pPr>
            <a:endParaRPr lang="en-US" sz="1800" dirty="0"/>
          </a:p>
          <a:p>
            <a:pPr>
              <a:lnSpc>
                <a:spcPct val="50000"/>
              </a:lnSpc>
              <a:spcBef>
                <a:spcPts val="600"/>
              </a:spcBef>
              <a:defRPr/>
            </a:pPr>
            <a:r>
              <a:rPr lang="en-US" sz="1800" dirty="0"/>
              <a:t>SSH provides for secure remote login and other secure network services. It also</a:t>
            </a:r>
          </a:p>
          <a:p>
            <a:pPr marL="0" indent="0">
              <a:lnSpc>
                <a:spcPct val="50000"/>
              </a:lnSpc>
              <a:spcBef>
                <a:spcPts val="600"/>
              </a:spcBef>
              <a:buFont typeface="Wingdings" charset="0"/>
              <a:buNone/>
              <a:defRPr/>
            </a:pPr>
            <a:r>
              <a:rPr lang="en-US" sz="1800" dirty="0"/>
              <a:t>provides stronger authentication than Telnet and supports the transport of session </a:t>
            </a:r>
          </a:p>
          <a:p>
            <a:pPr marL="0" indent="0">
              <a:lnSpc>
                <a:spcPct val="50000"/>
              </a:lnSpc>
              <a:spcBef>
                <a:spcPts val="600"/>
              </a:spcBef>
              <a:buFont typeface="Wingdings" charset="0"/>
              <a:buNone/>
              <a:defRPr/>
            </a:pPr>
            <a:r>
              <a:rPr lang="en-US" sz="1800" dirty="0"/>
              <a:t>data using encryption. Network professionals should always use SSH in place of </a:t>
            </a:r>
          </a:p>
          <a:p>
            <a:pPr marL="0" indent="0">
              <a:lnSpc>
                <a:spcPct val="50000"/>
              </a:lnSpc>
              <a:spcBef>
                <a:spcPts val="600"/>
              </a:spcBef>
              <a:buFont typeface="Wingdings" charset="0"/>
              <a:buNone/>
              <a:defRPr/>
            </a:pPr>
            <a:r>
              <a:rPr lang="en-US" sz="1800" dirty="0"/>
              <a:t>Telnet, whenever possible.</a:t>
            </a:r>
          </a:p>
          <a:p>
            <a:pPr marL="0" indent="0">
              <a:lnSpc>
                <a:spcPct val="50000"/>
              </a:lnSpc>
              <a:spcBef>
                <a:spcPts val="600"/>
              </a:spcBef>
              <a:buFont typeface="Wingdings" charset="0"/>
              <a:buNone/>
              <a:defRPr/>
            </a:pPr>
            <a:endParaRPr lang="en-US" sz="1800" dirty="0"/>
          </a:p>
        </p:txBody>
      </p:sp>
      <p:pic>
        <p:nvPicPr>
          <p:cNvPr id="35844" name="Picture 3">
            <a:extLst>
              <a:ext uri="{FF2B5EF4-FFF2-40B4-BE49-F238E27FC236}">
                <a16:creationId xmlns:a16="http://schemas.microsoft.com/office/drawing/2014/main" id="{58E4DA4D-CECC-A26B-5262-1C30935BED11}"/>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860425" y="2967038"/>
            <a:ext cx="7439025" cy="3438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DDF18AB2-FE0E-CDA3-44A5-D5ED4BC37A4A}"/>
              </a:ext>
            </a:extLst>
          </p:cNvPr>
          <p:cNvSpPr>
            <a:spLocks noGrp="1" noChangeArrowheads="1"/>
          </p:cNvSpPr>
          <p:nvPr>
            <p:ph type="title"/>
          </p:nvPr>
        </p:nvSpPr>
        <p:spPr/>
        <p:txBody>
          <a:bodyPr/>
          <a:lstStyle/>
          <a:p>
            <a:br>
              <a:rPr lang="en-GB" altLang="en-US">
                <a:ea typeface="ＭＳ Ｐゴシック" panose="020B0600070205080204" pitchFamily="34" charset="-128"/>
              </a:rPr>
            </a:br>
            <a:r>
              <a:rPr lang="en-GB" altLang="en-US" sz="2000">
                <a:ea typeface="ＭＳ Ｐゴシック" panose="020B0600070205080204" pitchFamily="34" charset="-128"/>
              </a:rPr>
              <a:t>Application Protocols and Services</a:t>
            </a:r>
            <a:br>
              <a:rPr lang="en-GB" altLang="en-US" sz="2000">
                <a:ea typeface="ＭＳ Ｐゴシック" panose="020B0600070205080204" pitchFamily="34" charset="-128"/>
              </a:rPr>
            </a:br>
            <a:r>
              <a:rPr lang="en-GB" altLang="en-US">
                <a:ea typeface="ＭＳ Ｐゴシック" panose="020B0600070205080204" pitchFamily="34" charset="-128"/>
              </a:rPr>
              <a:t>Email and Messaging</a:t>
            </a:r>
          </a:p>
        </p:txBody>
      </p:sp>
      <p:sp>
        <p:nvSpPr>
          <p:cNvPr id="3" name="Content Placeholder 2">
            <a:extLst>
              <a:ext uri="{FF2B5EF4-FFF2-40B4-BE49-F238E27FC236}">
                <a16:creationId xmlns:a16="http://schemas.microsoft.com/office/drawing/2014/main" id="{77D110B9-2E7E-C751-ABEE-CB9406B2B8B2}"/>
              </a:ext>
            </a:extLst>
          </p:cNvPr>
          <p:cNvSpPr>
            <a:spLocks noGrp="1"/>
          </p:cNvSpPr>
          <p:nvPr>
            <p:ph idx="1"/>
          </p:nvPr>
        </p:nvSpPr>
        <p:spPr>
          <a:xfrm>
            <a:off x="231775" y="1231900"/>
            <a:ext cx="8734425" cy="3952875"/>
          </a:xfrm>
        </p:spPr>
        <p:txBody>
          <a:bodyPr/>
          <a:lstStyle/>
          <a:p>
            <a:pPr>
              <a:lnSpc>
                <a:spcPct val="50000"/>
              </a:lnSpc>
              <a:spcBef>
                <a:spcPts val="600"/>
              </a:spcBef>
              <a:buFont typeface="Wingdings" charset="0"/>
              <a:buChar char="§"/>
              <a:defRPr/>
            </a:pPr>
            <a:endParaRPr lang="en-US" sz="1800" dirty="0"/>
          </a:p>
          <a:p>
            <a:pPr>
              <a:lnSpc>
                <a:spcPct val="50000"/>
              </a:lnSpc>
              <a:spcBef>
                <a:spcPts val="600"/>
              </a:spcBef>
              <a:buFont typeface="Wingdings" charset="0"/>
              <a:buChar char="§"/>
              <a:defRPr/>
            </a:pPr>
            <a:r>
              <a:rPr lang="en-US" sz="1800" b="1" dirty="0"/>
              <a:t>Email Clients and Servers</a:t>
            </a:r>
            <a:r>
              <a:rPr lang="en-US" sz="1800" dirty="0"/>
              <a:t> - Each mail server receives and stores mail for users </a:t>
            </a:r>
          </a:p>
          <a:p>
            <a:pPr marL="0" indent="0">
              <a:lnSpc>
                <a:spcPct val="50000"/>
              </a:lnSpc>
              <a:spcBef>
                <a:spcPts val="600"/>
              </a:spcBef>
              <a:buFont typeface="Wingdings" charset="0"/>
              <a:buNone/>
              <a:defRPr/>
            </a:pPr>
            <a:r>
              <a:rPr lang="en-US" sz="1800" dirty="0"/>
              <a:t>who have mailboxes configured on that mail server. Each user with a mailbox must </a:t>
            </a:r>
          </a:p>
          <a:p>
            <a:pPr marL="0" indent="0">
              <a:lnSpc>
                <a:spcPct val="50000"/>
              </a:lnSpc>
              <a:spcBef>
                <a:spcPts val="600"/>
              </a:spcBef>
              <a:buFont typeface="Wingdings" charset="0"/>
              <a:buNone/>
              <a:defRPr/>
            </a:pPr>
            <a:r>
              <a:rPr lang="en-US" sz="1800" dirty="0"/>
              <a:t>then use an email client to access the mail server and read these messages. </a:t>
            </a:r>
          </a:p>
          <a:p>
            <a:pPr marL="0" indent="0">
              <a:lnSpc>
                <a:spcPct val="50000"/>
              </a:lnSpc>
              <a:spcBef>
                <a:spcPts val="600"/>
              </a:spcBef>
              <a:buFont typeface="Wingdings" charset="0"/>
              <a:buNone/>
              <a:defRPr/>
            </a:pPr>
            <a:endParaRPr lang="en-US" sz="1800" dirty="0"/>
          </a:p>
          <a:p>
            <a:pPr>
              <a:lnSpc>
                <a:spcPct val="50000"/>
              </a:lnSpc>
              <a:spcBef>
                <a:spcPts val="600"/>
              </a:spcBef>
              <a:defRPr/>
            </a:pPr>
            <a:r>
              <a:rPr lang="en-US" sz="1800" b="1" dirty="0"/>
              <a:t>Email Protocols </a:t>
            </a:r>
            <a:r>
              <a:rPr lang="en-US" sz="1800" dirty="0"/>
              <a:t>- Various application protocols used in processing email include </a:t>
            </a:r>
          </a:p>
          <a:p>
            <a:pPr marL="0" indent="0">
              <a:lnSpc>
                <a:spcPct val="50000"/>
              </a:lnSpc>
              <a:spcBef>
                <a:spcPts val="600"/>
              </a:spcBef>
              <a:buFont typeface="Wingdings" charset="0"/>
              <a:buNone/>
              <a:defRPr/>
            </a:pPr>
            <a:r>
              <a:rPr lang="en-US" sz="1800" dirty="0"/>
              <a:t>SMTP, POP3, and IMAP4.</a:t>
            </a:r>
          </a:p>
          <a:p>
            <a:pPr marL="0" indent="0">
              <a:lnSpc>
                <a:spcPct val="50000"/>
              </a:lnSpc>
              <a:spcBef>
                <a:spcPts val="600"/>
              </a:spcBef>
              <a:buFont typeface="Wingdings" charset="0"/>
              <a:buNone/>
              <a:defRPr/>
            </a:pPr>
            <a:endParaRPr lang="en-US" sz="1800" dirty="0"/>
          </a:p>
          <a:p>
            <a:pPr>
              <a:lnSpc>
                <a:spcPct val="50000"/>
              </a:lnSpc>
              <a:spcBef>
                <a:spcPts val="600"/>
              </a:spcBef>
              <a:defRPr/>
            </a:pPr>
            <a:r>
              <a:rPr lang="en-US" sz="1800" b="1" dirty="0"/>
              <a:t>Instant Messaging (IM) </a:t>
            </a:r>
            <a:r>
              <a:rPr lang="en-US" sz="1800" dirty="0"/>
              <a:t>– IM applications require minimal configuration to </a:t>
            </a:r>
          </a:p>
          <a:p>
            <a:pPr marL="0" indent="0">
              <a:lnSpc>
                <a:spcPct val="50000"/>
              </a:lnSpc>
              <a:spcBef>
                <a:spcPts val="600"/>
              </a:spcBef>
              <a:buFont typeface="Wingdings" charset="0"/>
              <a:buNone/>
              <a:defRPr/>
            </a:pPr>
            <a:r>
              <a:rPr lang="en-US" sz="1800" dirty="0"/>
              <a:t>operate. After the client is downloaded, all that is required is to enter username and</a:t>
            </a:r>
          </a:p>
          <a:p>
            <a:pPr marL="0" indent="0">
              <a:lnSpc>
                <a:spcPct val="50000"/>
              </a:lnSpc>
              <a:spcBef>
                <a:spcPts val="600"/>
              </a:spcBef>
              <a:buFont typeface="Wingdings" charset="0"/>
              <a:buNone/>
              <a:defRPr/>
            </a:pPr>
            <a:r>
              <a:rPr lang="en-US" sz="1800" dirty="0"/>
              <a:t>password information. In addition to text messages, IM can support the transfer of </a:t>
            </a:r>
          </a:p>
          <a:p>
            <a:pPr marL="0" indent="0">
              <a:lnSpc>
                <a:spcPct val="50000"/>
              </a:lnSpc>
              <a:spcBef>
                <a:spcPts val="600"/>
              </a:spcBef>
              <a:buFont typeface="Wingdings" charset="0"/>
              <a:buNone/>
              <a:defRPr/>
            </a:pPr>
            <a:r>
              <a:rPr lang="en-US" sz="1800" dirty="0"/>
              <a:t>documents, video, music, and audio files.</a:t>
            </a:r>
          </a:p>
          <a:p>
            <a:pPr marL="0" indent="0">
              <a:lnSpc>
                <a:spcPct val="50000"/>
              </a:lnSpc>
              <a:spcBef>
                <a:spcPts val="600"/>
              </a:spcBef>
              <a:buFont typeface="Wingdings" charset="0"/>
              <a:buNone/>
              <a:defRPr/>
            </a:pPr>
            <a:endParaRPr lang="en-US" sz="1800" dirty="0"/>
          </a:p>
          <a:p>
            <a:pPr>
              <a:lnSpc>
                <a:spcPct val="50000"/>
              </a:lnSpc>
              <a:spcBef>
                <a:spcPts val="600"/>
              </a:spcBef>
              <a:buFont typeface="Wingdings" charset="0"/>
              <a:buChar char="§"/>
              <a:defRPr/>
            </a:pPr>
            <a:r>
              <a:rPr lang="en-US" sz="1800" b="1" dirty="0"/>
              <a:t>Internet Phone Calls </a:t>
            </a:r>
            <a:r>
              <a:rPr lang="en-US" sz="1800" dirty="0"/>
              <a:t>- An Internet telephony client uses peer-to-peer technology </a:t>
            </a:r>
          </a:p>
          <a:p>
            <a:pPr marL="0" indent="0">
              <a:lnSpc>
                <a:spcPct val="50000"/>
              </a:lnSpc>
              <a:spcBef>
                <a:spcPts val="600"/>
              </a:spcBef>
              <a:buFont typeface="Wingdings" charset="0"/>
              <a:buNone/>
              <a:defRPr/>
            </a:pPr>
            <a:r>
              <a:rPr lang="en-US" sz="1800" dirty="0"/>
              <a:t>similar to that used by instant messaging. IP telephony makes use of Voice over IP </a:t>
            </a:r>
          </a:p>
          <a:p>
            <a:pPr marL="0" indent="0">
              <a:lnSpc>
                <a:spcPct val="50000"/>
              </a:lnSpc>
              <a:spcBef>
                <a:spcPts val="600"/>
              </a:spcBef>
              <a:buFont typeface="Wingdings" charset="0"/>
              <a:buNone/>
              <a:defRPr/>
            </a:pPr>
            <a:r>
              <a:rPr lang="en-US" sz="1800" dirty="0"/>
              <a:t>(VoIP) technology which converts analog voice signals into digital data. The voice </a:t>
            </a:r>
          </a:p>
          <a:p>
            <a:pPr marL="0" indent="0">
              <a:lnSpc>
                <a:spcPct val="50000"/>
              </a:lnSpc>
              <a:spcBef>
                <a:spcPts val="600"/>
              </a:spcBef>
              <a:buFont typeface="Wingdings" charset="0"/>
              <a:buNone/>
              <a:defRPr/>
            </a:pPr>
            <a:r>
              <a:rPr lang="en-US" sz="1800" dirty="0"/>
              <a:t>data is encapsulated into IP packets which carry the phone call through the network.</a:t>
            </a:r>
          </a:p>
        </p:txBody>
      </p:sp>
    </p:spTree>
  </p:cSld>
  <p:clrMapOvr>
    <a:masterClrMapping/>
  </p:clrMapOvr>
  <p:transition spd="med">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Content Placeholder 4" descr="Graphical user interface, text, application&#10;&#10;Description automatically generated">
            <a:extLst>
              <a:ext uri="{FF2B5EF4-FFF2-40B4-BE49-F238E27FC236}">
                <a16:creationId xmlns:a16="http://schemas.microsoft.com/office/drawing/2014/main" id="{7006643D-14F8-CD32-C886-B95F678AD8B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0" y="0"/>
            <a:ext cx="9144000" cy="6858000"/>
          </a:xfr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0D8AEF72-4394-EF53-5A97-5FFBB461B395}"/>
              </a:ext>
            </a:extLst>
          </p:cNvPr>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lvl1pPr algn="ctr">
              <a:lnSpc>
                <a:spcPct val="90000"/>
              </a:lnSpc>
              <a:defRPr sz="2400">
                <a:solidFill>
                  <a:schemeClr val="tx1"/>
                </a:solidFill>
                <a:latin typeface="Arial" panose="020B0604020202020204" pitchFamily="34" charset="0"/>
                <a:ea typeface="ＭＳ Ｐゴシック" panose="020B0600070205080204" pitchFamily="34" charset="-128"/>
              </a:defRPr>
            </a:lvl1pPr>
            <a:lvl2pPr marL="742950" indent="-285750" algn="ctr">
              <a:lnSpc>
                <a:spcPct val="90000"/>
              </a:lnSpc>
              <a:defRPr sz="2400">
                <a:solidFill>
                  <a:schemeClr val="tx1"/>
                </a:solidFill>
                <a:latin typeface="Arial" panose="020B0604020202020204" pitchFamily="34" charset="0"/>
                <a:ea typeface="ＭＳ Ｐゴシック" panose="020B0600070205080204" pitchFamily="34" charset="-128"/>
              </a:defRPr>
            </a:lvl2pPr>
            <a:lvl3pPr marL="1143000" indent="-228600" algn="ctr">
              <a:lnSpc>
                <a:spcPct val="90000"/>
              </a:lnSpc>
              <a:defRPr sz="2400">
                <a:solidFill>
                  <a:schemeClr val="tx1"/>
                </a:solidFill>
                <a:latin typeface="Arial" panose="020B0604020202020204" pitchFamily="34" charset="0"/>
                <a:ea typeface="ＭＳ Ｐゴシック" panose="020B0600070205080204" pitchFamily="34" charset="-128"/>
              </a:defRPr>
            </a:lvl3pPr>
            <a:lvl4pPr marL="1600200" indent="-228600" algn="ctr">
              <a:lnSpc>
                <a:spcPct val="90000"/>
              </a:lnSpc>
              <a:defRPr sz="2400">
                <a:solidFill>
                  <a:schemeClr val="tx1"/>
                </a:solidFill>
                <a:latin typeface="Arial" panose="020B0604020202020204" pitchFamily="34" charset="0"/>
                <a:ea typeface="ＭＳ Ｐゴシック" panose="020B0600070205080204" pitchFamily="34" charset="-128"/>
              </a:defRPr>
            </a:lvl4pPr>
            <a:lvl5pPr marL="2057400" indent="-228600" algn="ctr">
              <a:lnSpc>
                <a:spcPct val="90000"/>
              </a:lnSpc>
              <a:defRPr sz="2400">
                <a:solidFill>
                  <a:schemeClr val="tx1"/>
                </a:solidFill>
                <a:latin typeface="Arial" panose="020B0604020202020204" pitchFamily="34" charset="0"/>
                <a:ea typeface="ＭＳ Ｐゴシック" panose="020B0600070205080204" pitchFamily="34" charset="-128"/>
              </a:defRPr>
            </a:lvl5pPr>
            <a:lvl6pPr marL="2514600" indent="-228600" algn="ctr"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algn="ctr"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algn="ctr"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algn="ctr" eaLnBrk="0" fontAlgn="base" hangingPunct="0">
              <a:lnSpc>
                <a:spcPct val="90000"/>
              </a:lnSpc>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pic>
        <p:nvPicPr>
          <p:cNvPr id="40963" name="Picture 3" descr="CNA_largo-onwhite">
            <a:extLst>
              <a:ext uri="{FF2B5EF4-FFF2-40B4-BE49-F238E27FC236}">
                <a16:creationId xmlns:a16="http://schemas.microsoft.com/office/drawing/2014/main" id="{D5D8D777-B39A-0A4B-4126-C57DB5497315}"/>
              </a:ext>
            </a:extLst>
          </p:cNvPr>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NetEss_Chapter4 Week 3 part 1UWTSD (1)" id="{22DF4EA3-9BC9-4DD0-9A38-DAEFC8046BC1}" vid="{95FF65E1-6707-4263-BC93-686BA7FD868B}"/>
    </a:ext>
  </a:ext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NetEss_Chapter4 Week 3 part 1UWTSD (1)" id="{22DF4EA3-9BC9-4DD0-9A38-DAEFC8046BC1}" vid="{38786A28-B510-442E-8D38-B4339911DD80}"/>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Week 3 part 1</Template>
  <TotalTime>0</TotalTime>
  <Words>2245</Words>
  <Application>Microsoft Office PowerPoint</Application>
  <PresentationFormat>On-screen Show (4:3)</PresentationFormat>
  <Paragraphs>302</Paragraphs>
  <Slides>34</Slides>
  <Notes>29</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34</vt:i4>
      </vt:variant>
    </vt:vector>
  </HeadingPairs>
  <TitlesOfParts>
    <vt:vector size="39" baseType="lpstr">
      <vt:lpstr>Arial</vt:lpstr>
      <vt:lpstr>Courier New</vt:lpstr>
      <vt:lpstr>Wingdings</vt:lpstr>
      <vt:lpstr>PPT-TMPLT-WHT_C</vt:lpstr>
      <vt:lpstr>NetAcad-4F_PPT-WHT_060408</vt:lpstr>
      <vt:lpstr>PowerPoint Presentation</vt:lpstr>
      <vt:lpstr>Chapter 4: Network Addressing</vt:lpstr>
      <vt:lpstr>PowerPoint Presentation</vt:lpstr>
      <vt:lpstr>Chapter 4 - Sections &amp; Objectives</vt:lpstr>
      <vt:lpstr>4.1 IPv4 Addresses and Subnet Masks</vt:lpstr>
      <vt:lpstr>IPv4 Addresses and Subnet Masks Purpose of the IPv4 Address</vt:lpstr>
      <vt:lpstr>IPv4 Addresses and Subnet Masks IP Address Structure</vt:lpstr>
      <vt:lpstr>IPv4 Addresses and Subnet Masks Parts of an IP Address</vt:lpstr>
      <vt:lpstr>IPv4 Addresses and Subnet Masks How IP Addresses and Subnet Masks Interact</vt:lpstr>
      <vt:lpstr>4.2 Types of IPv4 Addresses</vt:lpstr>
      <vt:lpstr>Types of IPv4 Addresses IPv4 Address Classes and Default Subnet Masks</vt:lpstr>
      <vt:lpstr>Types of IPv4 Addresses Public and Private IP Addresses</vt:lpstr>
      <vt:lpstr>Types of IPv4 Addresses Unicast, Broadcast and Multicast Addresses</vt:lpstr>
      <vt:lpstr>Types of IPv4 Addresses Unicast, Broadcast and Multicast Addresses (Cont.)</vt:lpstr>
      <vt:lpstr>4.3 How IPv4 Addresses are Obtained</vt:lpstr>
      <vt:lpstr>How IPv4 Addresses are Obtained Static and Dynamic Address Assignment</vt:lpstr>
      <vt:lpstr>How IPv4 Addresses are Obtained DHCP Servers</vt:lpstr>
      <vt:lpstr>How IPv4 Addresses are Obtained Configuring DHCP</vt:lpstr>
      <vt:lpstr>IPv4 Address Management Network Boundaries and Address Space</vt:lpstr>
      <vt:lpstr>Addressing with IPv6 Are You Ready for Change?</vt:lpstr>
      <vt:lpstr>5.1 How Clients and Servers Work Together </vt:lpstr>
      <vt:lpstr> How Clients and Servers Work Together The Client Server Relationship </vt:lpstr>
      <vt:lpstr> How Clients and Servers Work Together The Client Server Relationship </vt:lpstr>
      <vt:lpstr> How Clients and Servers Work Together TCP/IP Protocols for Internet Services </vt:lpstr>
      <vt:lpstr>5.2 Internet Protocols at Work </vt:lpstr>
      <vt:lpstr> Internet Protocols at Work Keeping Track of the Conversation</vt:lpstr>
      <vt:lpstr> Application Protocols and Services Domain Name System </vt:lpstr>
      <vt:lpstr> Application Protocols and Services Web Clients and Servers</vt:lpstr>
      <vt:lpstr> Application Protocols and Services FTP Clients and Servers</vt:lpstr>
      <vt:lpstr> Application Protocols and Services Virtual Terminals</vt:lpstr>
      <vt:lpstr> Application Protocols and Services Email and Messaging</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Sana Jokhio</dc:creator>
  <cp:lastModifiedBy>Sana Jokhio</cp:lastModifiedBy>
  <cp:revision>1</cp:revision>
  <dcterms:created xsi:type="dcterms:W3CDTF">2023-12-29T17:28:53Z</dcterms:created>
  <dcterms:modified xsi:type="dcterms:W3CDTF">2023-12-29T17:33:06Z</dcterms:modified>
</cp:coreProperties>
</file>