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840" r:id="rId1"/>
  </p:sldMasterIdLst>
  <p:notesMasterIdLst>
    <p:notesMasterId r:id="rId26"/>
  </p:notesMasterIdLst>
  <p:handoutMasterIdLst>
    <p:handoutMasterId r:id="rId27"/>
  </p:handoutMasterIdLst>
  <p:sldIdLst>
    <p:sldId id="256" r:id="rId2"/>
    <p:sldId id="258" r:id="rId3"/>
    <p:sldId id="257" r:id="rId4"/>
    <p:sldId id="259" r:id="rId5"/>
    <p:sldId id="260" r:id="rId6"/>
    <p:sldId id="261" r:id="rId7"/>
    <p:sldId id="268" r:id="rId8"/>
    <p:sldId id="271" r:id="rId9"/>
    <p:sldId id="269" r:id="rId10"/>
    <p:sldId id="270" r:id="rId11"/>
    <p:sldId id="262" r:id="rId12"/>
    <p:sldId id="272" r:id="rId13"/>
    <p:sldId id="263" r:id="rId14"/>
    <p:sldId id="273" r:id="rId15"/>
    <p:sldId id="274" r:id="rId16"/>
    <p:sldId id="275" r:id="rId17"/>
    <p:sldId id="276" r:id="rId18"/>
    <p:sldId id="281" r:id="rId19"/>
    <p:sldId id="277" r:id="rId20"/>
    <p:sldId id="278" r:id="rId21"/>
    <p:sldId id="279" r:id="rId22"/>
    <p:sldId id="264" r:id="rId23"/>
    <p:sldId id="266" r:id="rId24"/>
    <p:sldId id="265" r:id="rId25"/>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11" autoAdjust="0"/>
    <p:restoredTop sz="94660"/>
  </p:normalViewPr>
  <p:slideViewPr>
    <p:cSldViewPr snapToGrid="0">
      <p:cViewPr>
        <p:scale>
          <a:sx n="85" d="100"/>
          <a:sy n="85" d="100"/>
        </p:scale>
        <p:origin x="-276" y="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0FC98DA-C859-44CA-9D75-B2576B08B2D3}"/>
              </a:ext>
            </a:extLst>
          </p:cNvPr>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r>
              <a:rPr lang="en-GB"/>
              <a:t>Cathie Davies 1705973</a:t>
            </a:r>
          </a:p>
        </p:txBody>
      </p:sp>
      <p:sp>
        <p:nvSpPr>
          <p:cNvPr id="3" name="Date Placeholder 2">
            <a:extLst>
              <a:ext uri="{FF2B5EF4-FFF2-40B4-BE49-F238E27FC236}">
                <a16:creationId xmlns:a16="http://schemas.microsoft.com/office/drawing/2014/main" id="{AAECECAF-B93B-4DEF-8E1A-9D9AD96B23D6}"/>
              </a:ext>
            </a:extLst>
          </p:cNvPr>
          <p:cNvSpPr>
            <a:spLocks noGrp="1"/>
          </p:cNvSpPr>
          <p:nvPr>
            <p:ph type="dt" sz="quarter" idx="1"/>
          </p:nvPr>
        </p:nvSpPr>
        <p:spPr>
          <a:xfrm>
            <a:off x="3884613" y="0"/>
            <a:ext cx="2971800" cy="498475"/>
          </a:xfrm>
          <a:prstGeom prst="rect">
            <a:avLst/>
          </a:prstGeom>
        </p:spPr>
        <p:txBody>
          <a:bodyPr vert="horz" lIns="91440" tIns="45720" rIns="91440" bIns="45720" rtlCol="0"/>
          <a:lstStyle>
            <a:lvl1pPr algn="r">
              <a:defRPr sz="1200"/>
            </a:lvl1pPr>
          </a:lstStyle>
          <a:p>
            <a:fld id="{A813DF3B-2E64-49AD-9B83-C94B3AC11EC9}" type="datetimeFigureOut">
              <a:rPr lang="en-GB" smtClean="0"/>
              <a:t>10/03/2019</a:t>
            </a:fld>
            <a:endParaRPr lang="en-GB"/>
          </a:p>
        </p:txBody>
      </p:sp>
      <p:sp>
        <p:nvSpPr>
          <p:cNvPr id="4" name="Footer Placeholder 3">
            <a:extLst>
              <a:ext uri="{FF2B5EF4-FFF2-40B4-BE49-F238E27FC236}">
                <a16:creationId xmlns:a16="http://schemas.microsoft.com/office/drawing/2014/main" id="{BA5C2B7D-9C24-4424-A528-4FF55BB387DC}"/>
              </a:ext>
            </a:extLst>
          </p:cNvPr>
          <p:cNvSpPr>
            <a:spLocks noGrp="1"/>
          </p:cNvSpPr>
          <p:nvPr>
            <p:ph type="ftr" sz="quarter" idx="2"/>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05E955DB-59F5-4ABE-8858-47C1C4EB562E}"/>
              </a:ext>
            </a:extLst>
          </p:cNvPr>
          <p:cNvSpPr>
            <a:spLocks noGrp="1"/>
          </p:cNvSpPr>
          <p:nvPr>
            <p:ph type="sldNum" sz="quarter" idx="3"/>
          </p:nvPr>
        </p:nvSpPr>
        <p:spPr>
          <a:xfrm>
            <a:off x="3884613" y="9447213"/>
            <a:ext cx="2971800" cy="498475"/>
          </a:xfrm>
          <a:prstGeom prst="rect">
            <a:avLst/>
          </a:prstGeom>
        </p:spPr>
        <p:txBody>
          <a:bodyPr vert="horz" lIns="91440" tIns="45720" rIns="91440" bIns="45720" rtlCol="0" anchor="b"/>
          <a:lstStyle>
            <a:lvl1pPr algn="r">
              <a:defRPr sz="1200"/>
            </a:lvl1pPr>
          </a:lstStyle>
          <a:p>
            <a:fld id="{46E7B482-A0A9-4E41-B7A5-F7883B012EFF}" type="slidenum">
              <a:rPr lang="en-GB" smtClean="0"/>
              <a:t>‹#›</a:t>
            </a:fld>
            <a:endParaRPr lang="en-GB"/>
          </a:p>
        </p:txBody>
      </p:sp>
    </p:spTree>
    <p:extLst>
      <p:ext uri="{BB962C8B-B14F-4D97-AF65-F5344CB8AC3E}">
        <p14:creationId xmlns:p14="http://schemas.microsoft.com/office/powerpoint/2010/main" val="215709572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r>
              <a:rPr lang="en-GB"/>
              <a:t>Cathie Davies 1705973</a:t>
            </a:r>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7E96E15A-03C3-4A1E-875E-CD28DDE6DF37}" type="datetimeFigureOut">
              <a:rPr lang="en-GB" smtClean="0"/>
              <a:t>10/03/2019</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13"/>
            <a:ext cx="5486400" cy="39163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7213"/>
            <a:ext cx="2971800" cy="498475"/>
          </a:xfrm>
          <a:prstGeom prst="rect">
            <a:avLst/>
          </a:prstGeom>
        </p:spPr>
        <p:txBody>
          <a:bodyPr vert="horz" lIns="91440" tIns="45720" rIns="91440" bIns="45720" rtlCol="0" anchor="b"/>
          <a:lstStyle>
            <a:lvl1pPr algn="r">
              <a:defRPr sz="1200"/>
            </a:lvl1pPr>
          </a:lstStyle>
          <a:p>
            <a:fld id="{8B11C8AD-792B-4F66-AAD5-BA0E7C43DB0F}" type="slidenum">
              <a:rPr lang="en-GB" smtClean="0"/>
              <a:t>‹#›</a:t>
            </a:fld>
            <a:endParaRPr lang="en-GB"/>
          </a:p>
        </p:txBody>
      </p:sp>
    </p:spTree>
    <p:extLst>
      <p:ext uri="{BB962C8B-B14F-4D97-AF65-F5344CB8AC3E}">
        <p14:creationId xmlns:p14="http://schemas.microsoft.com/office/powerpoint/2010/main" val="2477529591"/>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DB09C3-3358-413A-A144-FD76CEE6E4AA}" type="datetime1">
              <a:rPr lang="en-GB" smtClean="0"/>
              <a:t>10/03/2019</a:t>
            </a:fld>
            <a:endParaRPr lang="en-US" dirty="0"/>
          </a:p>
        </p:txBody>
      </p:sp>
      <p:sp>
        <p:nvSpPr>
          <p:cNvPr id="5" name="Footer Placeholder 4"/>
          <p:cNvSpPr>
            <a:spLocks noGrp="1"/>
          </p:cNvSpPr>
          <p:nvPr>
            <p:ph type="ftr" sz="quarter" idx="11"/>
          </p:nvPr>
        </p:nvSpPr>
        <p:spPr/>
        <p:txBody>
          <a:bodyPr/>
          <a:lstStyle/>
          <a:p>
            <a:r>
              <a:rPr lang="en-GB"/>
              <a:t>Cathie Davies 1705973 International Business SBMA7122D Task 1</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184F-C2C7-4A03-B172-EF132B3ADD29}" type="datetime1">
              <a:rPr lang="en-GB" smtClean="0"/>
              <a:t>10/03/2019</a:t>
            </a:fld>
            <a:endParaRPr lang="en-US" dirty="0"/>
          </a:p>
        </p:txBody>
      </p:sp>
      <p:sp>
        <p:nvSpPr>
          <p:cNvPr id="5" name="Footer Placeholder 4"/>
          <p:cNvSpPr>
            <a:spLocks noGrp="1"/>
          </p:cNvSpPr>
          <p:nvPr>
            <p:ph type="ftr" sz="quarter" idx="11"/>
          </p:nvPr>
        </p:nvSpPr>
        <p:spPr/>
        <p:txBody>
          <a:bodyPr/>
          <a:lstStyle/>
          <a:p>
            <a:r>
              <a:rPr lang="en-GB"/>
              <a:t>Cathie Davies 1705973 International Business SBMA7122D Task 1</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C18276-673A-4C76-8A09-8C494313B772}" type="datetime1">
              <a:rPr lang="en-GB" smtClean="0"/>
              <a:t>10/03/2019</a:t>
            </a:fld>
            <a:endParaRPr lang="en-US" dirty="0"/>
          </a:p>
        </p:txBody>
      </p:sp>
      <p:sp>
        <p:nvSpPr>
          <p:cNvPr id="5" name="Footer Placeholder 4"/>
          <p:cNvSpPr>
            <a:spLocks noGrp="1"/>
          </p:cNvSpPr>
          <p:nvPr>
            <p:ph type="ftr" sz="quarter" idx="11"/>
          </p:nvPr>
        </p:nvSpPr>
        <p:spPr/>
        <p:txBody>
          <a:bodyPr/>
          <a:lstStyle/>
          <a:p>
            <a:r>
              <a:rPr lang="en-GB"/>
              <a:t>Cathie Davies 1705973 International Business SBMA7122D Task 1</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A0E0ADD-4CBD-42E8-8D37-4095DE02A728}" type="datetime1">
              <a:rPr lang="en-GB" smtClean="0"/>
              <a:t>10/03/2019</a:t>
            </a:fld>
            <a:endParaRPr lang="en-US" dirty="0"/>
          </a:p>
        </p:txBody>
      </p:sp>
      <p:sp>
        <p:nvSpPr>
          <p:cNvPr id="9" name="Footer Placeholder 8"/>
          <p:cNvSpPr>
            <a:spLocks noGrp="1"/>
          </p:cNvSpPr>
          <p:nvPr>
            <p:ph type="ftr" sz="quarter" idx="11"/>
          </p:nvPr>
        </p:nvSpPr>
        <p:spPr/>
        <p:txBody>
          <a:bodyPr/>
          <a:lstStyle/>
          <a:p>
            <a:r>
              <a:rPr lang="en-GB"/>
              <a:t>Cathie Davies 1705973 International Business SBMA7122D Task 1</a:t>
            </a:r>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E451716F-3874-4503-AC7E-07BA85E81AF2}" type="datetime1">
              <a:rPr lang="en-GB" smtClean="0"/>
              <a:t>10/03/2019</a:t>
            </a:fld>
            <a:endParaRPr lang="en-US" dirty="0"/>
          </a:p>
        </p:txBody>
      </p:sp>
      <p:sp>
        <p:nvSpPr>
          <p:cNvPr id="11" name="Footer Placeholder 10"/>
          <p:cNvSpPr>
            <a:spLocks noGrp="1"/>
          </p:cNvSpPr>
          <p:nvPr>
            <p:ph type="ftr" sz="quarter" idx="11"/>
          </p:nvPr>
        </p:nvSpPr>
        <p:spPr/>
        <p:txBody>
          <a:bodyPr/>
          <a:lstStyle/>
          <a:p>
            <a:r>
              <a:rPr lang="en-GB"/>
              <a:t>Cathie Davies 1705973 International Business SBMA7122D Task 1</a:t>
            </a:r>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F5A85773-FBE2-43F2-A820-BCEC72BF7A9B}" type="datetime1">
              <a:rPr lang="en-GB" smtClean="0"/>
              <a:t>10/03/2019</a:t>
            </a:fld>
            <a:endParaRPr lang="en-US" dirty="0"/>
          </a:p>
        </p:txBody>
      </p:sp>
      <p:sp>
        <p:nvSpPr>
          <p:cNvPr id="7" name="Footer Placeholder 6"/>
          <p:cNvSpPr>
            <a:spLocks noGrp="1"/>
          </p:cNvSpPr>
          <p:nvPr>
            <p:ph type="ftr" sz="quarter" idx="11"/>
          </p:nvPr>
        </p:nvSpPr>
        <p:spPr/>
        <p:txBody>
          <a:bodyPr/>
          <a:lstStyle/>
          <a:p>
            <a:r>
              <a:rPr lang="en-GB"/>
              <a:t>Cathie Davies 1705973 International Business SBMA7122D Task 1</a:t>
            </a:r>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403286B-AB48-4DB5-9CF0-701447E12A5D}" type="datetime1">
              <a:rPr lang="en-GB" smtClean="0"/>
              <a:t>10/03/2019</a:t>
            </a:fld>
            <a:endParaRPr lang="en-US" dirty="0"/>
          </a:p>
        </p:txBody>
      </p:sp>
      <p:sp>
        <p:nvSpPr>
          <p:cNvPr id="6" name="Footer Placeholder 5"/>
          <p:cNvSpPr>
            <a:spLocks noGrp="1"/>
          </p:cNvSpPr>
          <p:nvPr>
            <p:ph type="ftr" sz="quarter" idx="11"/>
          </p:nvPr>
        </p:nvSpPr>
        <p:spPr/>
        <p:txBody>
          <a:bodyPr/>
          <a:lstStyle/>
          <a:p>
            <a:r>
              <a:rPr lang="en-GB"/>
              <a:t>Cathie Davies 1705973 International Business SBMA7122D Task 1</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61CC996-3AF6-4F88-90B4-C44F0F195273}" type="datetime1">
              <a:rPr lang="en-GB" smtClean="0"/>
              <a:t>10/03/2019</a:t>
            </a:fld>
            <a:endParaRPr lang="en-US" dirty="0"/>
          </a:p>
        </p:txBody>
      </p:sp>
      <p:sp>
        <p:nvSpPr>
          <p:cNvPr id="9" name="Footer Placeholder 8"/>
          <p:cNvSpPr>
            <a:spLocks noGrp="1"/>
          </p:cNvSpPr>
          <p:nvPr>
            <p:ph type="ftr" sz="quarter" idx="11"/>
          </p:nvPr>
        </p:nvSpPr>
        <p:spPr/>
        <p:txBody>
          <a:bodyPr/>
          <a:lstStyle/>
          <a:p>
            <a:r>
              <a:rPr lang="en-GB"/>
              <a:t>Cathie Davies 1705973 International Business SBMA7122D Task 1</a:t>
            </a:r>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A6F6EADC-27F4-4EDD-A718-2E67A4E31AD0}" type="datetime1">
              <a:rPr lang="en-GB" smtClean="0"/>
              <a:t>10/03/2019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r>
              <a:rPr lang="en-GB"/>
              <a:t>Cathie Davies 1705973 International Business SBMA7122D Task 1</a:t>
            </a:r>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96ED6B-0E46-438C-A4D2-259A0DACB33F}" type="datetime1">
              <a:rPr lang="en-GB" smtClean="0"/>
              <a:t>10/03/2019</a:t>
            </a:fld>
            <a:endParaRPr lang="en-US" dirty="0"/>
          </a:p>
        </p:txBody>
      </p:sp>
      <p:sp>
        <p:nvSpPr>
          <p:cNvPr id="8" name="Footer Placeholder 7"/>
          <p:cNvSpPr>
            <a:spLocks noGrp="1"/>
          </p:cNvSpPr>
          <p:nvPr>
            <p:ph type="ftr" sz="quarter" idx="11"/>
          </p:nvPr>
        </p:nvSpPr>
        <p:spPr/>
        <p:txBody>
          <a:bodyPr/>
          <a:lstStyle/>
          <a:p>
            <a:r>
              <a:rPr lang="en-GB"/>
              <a:t>Cathie Davies 1705973 International Business SBMA7122D Task 1</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26EC91-6E5E-4D92-858D-13165ACFE0D9}" type="datetime1">
              <a:rPr lang="en-GB" smtClean="0"/>
              <a:t>10/03/2019</a:t>
            </a:fld>
            <a:endParaRPr lang="en-US" dirty="0"/>
          </a:p>
        </p:txBody>
      </p:sp>
      <p:sp>
        <p:nvSpPr>
          <p:cNvPr id="8" name="Footer Placeholder 7"/>
          <p:cNvSpPr>
            <a:spLocks noGrp="1"/>
          </p:cNvSpPr>
          <p:nvPr>
            <p:ph type="ftr" sz="quarter" idx="11"/>
          </p:nvPr>
        </p:nvSpPr>
        <p:spPr/>
        <p:txBody>
          <a:bodyPr/>
          <a:lstStyle/>
          <a:p>
            <a:r>
              <a:rPr lang="en-GB"/>
              <a:t>Cathie Davies 1705973 International Business SBMA7122D Task 1</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40F47B40-1EDA-40C9-8C30-4B87997AA388}" type="datetime1">
              <a:rPr lang="en-GB" smtClean="0"/>
              <a:t>10/03/2019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r>
              <a:rPr lang="en-GB"/>
              <a:t>Cathie Davies 1705973 International Business SBMA7122D Task 1</a:t>
            </a:r>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mc:Choice xmlns:p14="http://schemas.microsoft.com/office/powerpoint/2010/main" Requires="p14">
      <p:transition p14:dur="200">
        <p14:reveal/>
      </p:transition>
    </mc:Choice>
    <mc:Fallback>
      <p:transition>
        <p:fade/>
      </p:transition>
    </mc:Fallback>
  </mc:AlternateContent>
  <p:hf sldNum="0" hd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8" Type="http://schemas.openxmlformats.org/officeDocument/2006/relationships/hyperlink" Target="https://annualreport.grandvision.com/business-and-statagy/our-business-model/operating-leading-retail-brands" TargetMode="External"/><Relationship Id="rId3" Type="http://schemas.openxmlformats.org/officeDocument/2006/relationships/hyperlink" Target="https://www.gov.gg/guernseyandtheworld" TargetMode="External"/><Relationship Id="rId7" Type="http://schemas.openxmlformats.org/officeDocument/2006/relationships/hyperlink" Target="https://www.gov.uk/guidance/exporting-to-india" TargetMode="External"/><Relationship Id="rId2" Type="http://schemas.openxmlformats.org/officeDocument/2006/relationships/hyperlink" Target="https://www.export.gov/article?id=India-Trade-Barriers" TargetMode="External"/><Relationship Id="rId1" Type="http://schemas.openxmlformats.org/officeDocument/2006/relationships/slideLayout" Target="../slideLayouts/slideLayout5.xml"/><Relationship Id="rId6" Type="http://schemas.openxmlformats.org/officeDocument/2006/relationships/hyperlink" Target="https://assets.publishing.service.gov.uk/government/uploads/system/uploads/attachment_data/file/769243/India_1018.pdf" TargetMode="External"/><Relationship Id="rId5" Type="http://schemas.openxmlformats.org/officeDocument/2006/relationships/hyperlink" Target="https://www.gov.uk/government/publications/overseas-business-risk-india/overseas-business-risk-india" TargetMode="External"/><Relationship Id="rId4" Type="http://schemas.openxmlformats.org/officeDocument/2006/relationships/hyperlink" Target="https://gov.gg/Brexit" TargetMode="External"/><Relationship Id="rId9" Type="http://schemas.openxmlformats.org/officeDocument/2006/relationships/hyperlink" Target="https://www.gstindia.com/about/"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www.optometrycouncilofindia.org/faq-page" TargetMode="External"/><Relationship Id="rId13" Type="http://schemas.openxmlformats.org/officeDocument/2006/relationships/hyperlink" Target="https://visionplusmag.com/industry-news/the-indian-optometry-growth-story/" TargetMode="External"/><Relationship Id="rId3" Type="http://schemas.openxmlformats.org/officeDocument/2006/relationships/hyperlink" Target="https://www.hofstede-insights.com/country-comparison/the-uk,India/" TargetMode="External"/><Relationship Id="rId7" Type="http://schemas.openxmlformats.org/officeDocument/2006/relationships/hyperlink" Target="http://www.optometrycouncilofindia.org/print/6755" TargetMode="External"/><Relationship Id="rId12" Type="http://schemas.openxmlformats.org/officeDocument/2006/relationships/hyperlink" Target="https://www.ukibc.com/india-guide/how-india/fdi-restrictions/" TargetMode="External"/><Relationship Id="rId2" Type="http://schemas.openxmlformats.org/officeDocument/2006/relationships/hyperlink" Target="https://international.commonwealthfund.org/countries/india/" TargetMode="External"/><Relationship Id="rId1" Type="http://schemas.openxmlformats.org/officeDocument/2006/relationships/slideLayout" Target="../slideLayouts/slideLayout5.xml"/><Relationship Id="rId6" Type="http://schemas.openxmlformats.org/officeDocument/2006/relationships/hyperlink" Target="https://www.ons.gov.uk/economy/nationalaccounts/balanceofpayments/articles/tradeingoodscountrybycommodityexperimentaldata2011to2016/2018-04-16" TargetMode="External"/><Relationship Id="rId11" Type="http://schemas.openxmlformats.org/officeDocument/2006/relationships/hyperlink" Target="file:///C:\Users\Cathi\AppData\Local\Packages\Microsoft.MicrosoftEdge_8wekyb3d8bbwe\TempState\Downloads\0057418001527674593.htm" TargetMode="External"/><Relationship Id="rId5" Type="http://schemas.openxmlformats.org/officeDocument/2006/relationships/hyperlink" Target="https://www.bloomberg.com/news/features/2018-10-21/the-world-s-fastest-growing-economy-has-the-world-s-most-toxic-air" TargetMode="External"/><Relationship Id="rId10" Type="http://schemas.openxmlformats.org/officeDocument/2006/relationships/hyperlink" Target="https://www.pwc.in/india-services/gst.html" TargetMode="External"/><Relationship Id="rId4" Type="http://schemas.openxmlformats.org/officeDocument/2006/relationships/hyperlink" Target="http://www.forbesindia.com/blog/health/5-things-to-know-about-the-indias-healthcare-system/" TargetMode="External"/><Relationship Id="rId9" Type="http://schemas.openxmlformats.org/officeDocument/2006/relationships/hyperlink" Target="https://www.pwc.in/assets/pdfs/publications/2015/are-you-profitability-ready-perspectives-on-the-indian-retail-industry.pdf" TargetMode="External"/><Relationship Id="rId14" Type="http://schemas.openxmlformats.org/officeDocument/2006/relationships/hyperlink" Target="https://www.wto.org/english/thewto_e/whatis_e/tif_e/fact2_e.htm"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economist.com/graphic-detail/2018/01/05/the-fastest-growing-and-shrinking-economies-in-2018" TargetMode="External"/><Relationship Id="rId2" Type="http://schemas.openxmlformats.org/officeDocument/2006/relationships/hyperlink" Target="https://www.worldofmaps.net/en/asia/maps-of-india/map-of-india-population-density.htm"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1C389C4-236F-4149-B79A-D07FB46FC4D5}"/>
              </a:ext>
            </a:extLst>
          </p:cNvPr>
          <p:cNvPicPr>
            <a:picLocks noChangeAspect="1"/>
          </p:cNvPicPr>
          <p:nvPr/>
        </p:nvPicPr>
        <p:blipFill>
          <a:blip r:embed="rId4"/>
          <a:stretch>
            <a:fillRect/>
          </a:stretch>
        </p:blipFill>
        <p:spPr>
          <a:xfrm>
            <a:off x="2254145" y="909319"/>
            <a:ext cx="9639514" cy="529145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AC23EA79-449B-47C0-A3AF-EF92357917FB}"/>
              </a:ext>
            </a:extLst>
          </p:cNvPr>
          <p:cNvPicPr>
            <a:picLocks noChangeAspect="1"/>
          </p:cNvPicPr>
          <p:nvPr/>
        </p:nvPicPr>
        <p:blipFill>
          <a:blip r:embed="rId5"/>
          <a:stretch>
            <a:fillRect/>
          </a:stretch>
        </p:blipFill>
        <p:spPr>
          <a:xfrm>
            <a:off x="197708" y="2692401"/>
            <a:ext cx="5898292" cy="3637280"/>
          </a:xfrm>
          <a:prstGeom prst="rect">
            <a:avLst/>
          </a:prstGeom>
          <a:ln>
            <a:solidFill>
              <a:schemeClr val="tx1"/>
            </a:solidFill>
          </a:ln>
          <a:effectLst>
            <a:outerShdw blurRad="50800" dist="38100" algn="l" rotWithShape="0">
              <a:prstClr val="black">
                <a:alpha val="40000"/>
              </a:prstClr>
            </a:outerShdw>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6" name="TextBox 5">
            <a:extLst>
              <a:ext uri="{FF2B5EF4-FFF2-40B4-BE49-F238E27FC236}">
                <a16:creationId xmlns:a16="http://schemas.microsoft.com/office/drawing/2014/main" id="{2DC2B882-0F25-4303-80FC-073A82D3C649}"/>
              </a:ext>
            </a:extLst>
          </p:cNvPr>
          <p:cNvSpPr txBox="1"/>
          <p:nvPr/>
        </p:nvSpPr>
        <p:spPr>
          <a:xfrm>
            <a:off x="4813301" y="4346578"/>
            <a:ext cx="6309240" cy="954107"/>
          </a:xfrm>
          <a:prstGeom prst="rect">
            <a:avLst/>
          </a:prstGeom>
          <a:noFill/>
        </p:spPr>
        <p:txBody>
          <a:bodyPr wrap="square" rtlCol="0">
            <a:spAutoFit/>
            <a:scene3d>
              <a:camera prst="orthographicFront"/>
              <a:lightRig rig="soft" dir="t">
                <a:rot lat="0" lon="0" rev="15600000"/>
              </a:lightRig>
            </a:scene3d>
            <a:sp3d extrusionH="57150" prstMaterial="softEdge">
              <a:bevelT w="25400" h="38100"/>
            </a:sp3d>
          </a:bodyPr>
          <a:lstStyle/>
          <a:p>
            <a:pPr algn="ctr"/>
            <a:r>
              <a:rPr lang="en-GB" sz="2800" b="1" spc="50" dirty="0">
                <a:ln w="9525" cmpd="sng">
                  <a:solidFill>
                    <a:schemeClr val="accent1"/>
                  </a:solidFill>
                  <a:prstDash val="solid"/>
                </a:ln>
                <a:solidFill>
                  <a:srgbClr val="FFFF00"/>
                </a:solidFill>
                <a:effectLst>
                  <a:glow rad="38100">
                    <a:schemeClr val="accent1">
                      <a:alpha val="40000"/>
                    </a:schemeClr>
                  </a:glow>
                </a:effectLst>
                <a:latin typeface="Arial Black" panose="020B0A04020102020204" pitchFamily="34" charset="0"/>
              </a:rPr>
              <a:t>In Search of New Opportunities</a:t>
            </a:r>
          </a:p>
        </p:txBody>
      </p:sp>
      <p:sp>
        <p:nvSpPr>
          <p:cNvPr id="3" name="TextBox 2">
            <a:extLst>
              <a:ext uri="{FF2B5EF4-FFF2-40B4-BE49-F238E27FC236}">
                <a16:creationId xmlns:a16="http://schemas.microsoft.com/office/drawing/2014/main" id="{42A117CA-B807-4243-8232-33F0D9E32CEE}"/>
              </a:ext>
            </a:extLst>
          </p:cNvPr>
          <p:cNvSpPr txBox="1"/>
          <p:nvPr/>
        </p:nvSpPr>
        <p:spPr>
          <a:xfrm>
            <a:off x="2984500" y="455970"/>
            <a:ext cx="2260600" cy="2031325"/>
          </a:xfrm>
          <a:prstGeom prst="rect">
            <a:avLst/>
          </a:prstGeom>
          <a:solidFill>
            <a:schemeClr val="bg1"/>
          </a:solidFill>
          <a:ln w="57150">
            <a:solidFill>
              <a:schemeClr val="accent1"/>
            </a:solidFill>
          </a:ln>
          <a:effectLst>
            <a:outerShdw blurRad="50800" dist="38100" dir="2700000" algn="tl" rotWithShape="0">
              <a:prstClr val="black">
                <a:alpha val="40000"/>
              </a:prstClr>
            </a:outerShdw>
          </a:effectLst>
        </p:spPr>
        <p:txBody>
          <a:bodyPr wrap="square" rtlCol="0">
            <a:spAutoFit/>
          </a:bodyPr>
          <a:lstStyle/>
          <a:p>
            <a:r>
              <a:rPr lang="en-GB" b="1" dirty="0">
                <a:latin typeface="Arial Black" panose="020B0A04020102020204" pitchFamily="34" charset="0"/>
              </a:rPr>
              <a:t>Cathie Davies</a:t>
            </a:r>
          </a:p>
          <a:p>
            <a:r>
              <a:rPr lang="en-GB" b="1" dirty="0">
                <a:latin typeface="Arial Black" panose="020B0A04020102020204" pitchFamily="34" charset="0"/>
              </a:rPr>
              <a:t>1705973</a:t>
            </a:r>
          </a:p>
          <a:p>
            <a:r>
              <a:rPr lang="en-GB" b="1" dirty="0">
                <a:latin typeface="Arial Black" panose="020B0A04020102020204" pitchFamily="34" charset="0"/>
              </a:rPr>
              <a:t>International Management </a:t>
            </a:r>
          </a:p>
          <a:p>
            <a:r>
              <a:rPr lang="en-GB" b="1" dirty="0">
                <a:latin typeface="Arial Black" panose="020B0A04020102020204" pitchFamily="34" charset="0"/>
              </a:rPr>
              <a:t>SBMA7122D</a:t>
            </a:r>
          </a:p>
          <a:p>
            <a:r>
              <a:rPr lang="en-GB" b="1" dirty="0">
                <a:latin typeface="Arial Black" panose="020B0A04020102020204" pitchFamily="34" charset="0"/>
              </a:rPr>
              <a:t>Task 1 </a:t>
            </a:r>
          </a:p>
          <a:p>
            <a:r>
              <a:rPr lang="en-GB" b="1" dirty="0">
                <a:latin typeface="Arial Black" panose="020B0A04020102020204" pitchFamily="34" charset="0"/>
              </a:rPr>
              <a:t>11/3/2019</a:t>
            </a:r>
          </a:p>
        </p:txBody>
      </p:sp>
      <p:pic>
        <p:nvPicPr>
          <p:cNvPr id="9" name="Audio 8">
            <a:hlinkClick r:id="" action="ppaction://media"/>
            <a:extLst>
              <a:ext uri="{FF2B5EF4-FFF2-40B4-BE49-F238E27FC236}">
                <a16:creationId xmlns:a16="http://schemas.microsoft.com/office/drawing/2014/main" id="{D7D20C2D-9C6D-4D8E-A8BC-BE318EF0D1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08022593"/>
      </p:ext>
    </p:extLst>
  </p:cSld>
  <p:clrMapOvr>
    <a:masterClrMapping/>
  </p:clrMapOvr>
  <p:transition spd="slow" advTm="907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9"/>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10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9"/>
                </p:tgtEl>
              </p:cMediaNode>
            </p:audio>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34451-9296-463C-9F6E-EBCBFB92FFD6}"/>
              </a:ext>
            </a:extLst>
          </p:cNvPr>
          <p:cNvSpPr>
            <a:spLocks noGrp="1"/>
          </p:cNvSpPr>
          <p:nvPr>
            <p:ph type="title"/>
          </p:nvPr>
        </p:nvSpPr>
        <p:spPr>
          <a:xfrm>
            <a:off x="252919" y="1123837"/>
            <a:ext cx="890081" cy="4601183"/>
          </a:xfrm>
        </p:spPr>
        <p:txBody>
          <a:bodyPr vert="vert270"/>
          <a:lstStyle/>
          <a:p>
            <a:r>
              <a:rPr lang="en-GB" dirty="0"/>
              <a:t>Introduction</a:t>
            </a:r>
          </a:p>
        </p:txBody>
      </p:sp>
      <p:sp>
        <p:nvSpPr>
          <p:cNvPr id="3" name="Content Placeholder 2">
            <a:extLst>
              <a:ext uri="{FF2B5EF4-FFF2-40B4-BE49-F238E27FC236}">
                <a16:creationId xmlns:a16="http://schemas.microsoft.com/office/drawing/2014/main" id="{F0047D12-4F20-473E-AD8E-339C5730E6EA}"/>
              </a:ext>
            </a:extLst>
          </p:cNvPr>
          <p:cNvSpPr>
            <a:spLocks noGrp="1"/>
          </p:cNvSpPr>
          <p:nvPr>
            <p:ph sz="half" idx="1"/>
          </p:nvPr>
        </p:nvSpPr>
        <p:spPr>
          <a:xfrm>
            <a:off x="3867912" y="868680"/>
            <a:ext cx="3474720" cy="5120640"/>
          </a:xfrm>
        </p:spPr>
        <p:txBody>
          <a:bodyPr>
            <a:normAutofit/>
          </a:bodyPr>
          <a:lstStyle/>
          <a:p>
            <a:r>
              <a:rPr lang="en-GB" dirty="0"/>
              <a:t>Specsavers is the UK’s leading Optics retailer selling 20 million pairs of glasses globally per year, with £2.27 billion in revenue.</a:t>
            </a:r>
          </a:p>
          <a:p>
            <a:endParaRPr lang="en-GB" dirty="0"/>
          </a:p>
          <a:p>
            <a:r>
              <a:rPr lang="en-GB" dirty="0"/>
              <a:t> Having expanded into developed countries including Ireland, Sweden and Denmark, (Specsavers, 2018) becoming successful in markets similar to the UK market, so per Product Cycle theory, its time to progress to step 3 in the theory and expand into a expanding market (</a:t>
            </a:r>
            <a:r>
              <a:rPr lang="en-GB" dirty="0" err="1"/>
              <a:t>Deresky</a:t>
            </a:r>
            <a:r>
              <a:rPr lang="en-GB" dirty="0"/>
              <a:t>, 2014).</a:t>
            </a:r>
          </a:p>
          <a:p>
            <a:endParaRPr lang="en-GB" dirty="0"/>
          </a:p>
          <a:p>
            <a:endParaRPr lang="en-GB" dirty="0"/>
          </a:p>
        </p:txBody>
      </p:sp>
      <p:sp>
        <p:nvSpPr>
          <p:cNvPr id="4" name="Content Placeholder 3">
            <a:extLst>
              <a:ext uri="{FF2B5EF4-FFF2-40B4-BE49-F238E27FC236}">
                <a16:creationId xmlns:a16="http://schemas.microsoft.com/office/drawing/2014/main" id="{52E5BFED-6746-43E6-856F-DA0211881199}"/>
              </a:ext>
            </a:extLst>
          </p:cNvPr>
          <p:cNvSpPr>
            <a:spLocks noGrp="1"/>
          </p:cNvSpPr>
          <p:nvPr>
            <p:ph sz="half" idx="2"/>
          </p:nvPr>
        </p:nvSpPr>
        <p:spPr/>
        <p:txBody>
          <a:bodyPr>
            <a:normAutofit/>
          </a:bodyPr>
          <a:lstStyle/>
          <a:p>
            <a:r>
              <a:rPr lang="en-GB" dirty="0">
                <a:solidFill>
                  <a:schemeClr val="accent1"/>
                </a:solidFill>
              </a:rPr>
              <a:t>India’s population= 1,316.9 million. </a:t>
            </a:r>
          </a:p>
          <a:p>
            <a:r>
              <a:rPr lang="en-GB" dirty="0">
                <a:solidFill>
                  <a:schemeClr val="accent1"/>
                </a:solidFill>
              </a:rPr>
              <a:t>Importer of £4,465 million worth of goods and £2,461 services from the UK (Gov.uk,2019).</a:t>
            </a:r>
          </a:p>
          <a:p>
            <a:endParaRPr lang="en-GB" dirty="0"/>
          </a:p>
        </p:txBody>
      </p:sp>
      <p:sp>
        <p:nvSpPr>
          <p:cNvPr id="7" name="Footer Placeholder 6">
            <a:extLst>
              <a:ext uri="{FF2B5EF4-FFF2-40B4-BE49-F238E27FC236}">
                <a16:creationId xmlns:a16="http://schemas.microsoft.com/office/drawing/2014/main" id="{53F2A531-1EBD-4550-83FF-7D848FF9CEFC}"/>
              </a:ext>
            </a:extLst>
          </p:cNvPr>
          <p:cNvSpPr>
            <a:spLocks noGrp="1"/>
          </p:cNvSpPr>
          <p:nvPr>
            <p:ph type="ftr" sz="quarter" idx="11"/>
          </p:nvPr>
        </p:nvSpPr>
        <p:spPr/>
        <p:txBody>
          <a:bodyPr/>
          <a:lstStyle/>
          <a:p>
            <a:r>
              <a:rPr lang="en-GB" dirty="0"/>
              <a:t>Cathie Davies 1705973 International Business SBMA7122D Task 1</a:t>
            </a:r>
            <a:endParaRPr lang="en-US" dirty="0"/>
          </a:p>
        </p:txBody>
      </p:sp>
      <p:pic>
        <p:nvPicPr>
          <p:cNvPr id="9" name="Audio 8">
            <a:hlinkClick r:id="" action="ppaction://media"/>
            <a:extLst>
              <a:ext uri="{FF2B5EF4-FFF2-40B4-BE49-F238E27FC236}">
                <a16:creationId xmlns:a16="http://schemas.microsoft.com/office/drawing/2014/main" id="{E2ADEB68-FB29-4596-B34B-4C6F7DC186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89947355"/>
      </p:ext>
    </p:extLst>
  </p:cSld>
  <p:clrMapOvr>
    <a:masterClrMapping/>
  </p:clrMapOvr>
  <mc:AlternateContent xmlns:mc="http://schemas.openxmlformats.org/markup-compatibility/2006">
    <mc:Choice xmlns:p14="http://schemas.microsoft.com/office/powerpoint/2010/main" Requires="p14">
      <p:transition spd="med" p14:dur="700" advTm="19612">
        <p:fade/>
      </p:transition>
    </mc:Choice>
    <mc:Fallback>
      <p:transition spd="med" advTm="1961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8FBB99-8FA5-4EEF-A6DA-DA539FD67F7F}"/>
              </a:ext>
            </a:extLst>
          </p:cNvPr>
          <p:cNvSpPr>
            <a:spLocks noGrp="1"/>
          </p:cNvSpPr>
          <p:nvPr>
            <p:ph type="ctrTitle"/>
          </p:nvPr>
        </p:nvSpPr>
        <p:spPr>
          <a:xfrm>
            <a:off x="1069848" y="1298448"/>
            <a:ext cx="7315200" cy="3902202"/>
          </a:xfrm>
        </p:spPr>
        <p:txBody>
          <a:bodyPr>
            <a:normAutofit/>
          </a:bodyPr>
          <a:lstStyle/>
          <a:p>
            <a:pPr algn="ctr"/>
            <a:r>
              <a:rPr lang="en-GB" sz="4000" b="1" u="sng" dirty="0"/>
              <a:t>PESTLE Analysis of the Indian Market with integrated Risk Analysis through TOWS analysis and strategies </a:t>
            </a:r>
            <a:br>
              <a:rPr lang="en-GB" sz="2800" dirty="0"/>
            </a:br>
            <a:endParaRPr lang="en-GB" sz="2800" dirty="0"/>
          </a:p>
        </p:txBody>
      </p:sp>
      <p:sp>
        <p:nvSpPr>
          <p:cNvPr id="5" name="Subtitle 4">
            <a:extLst>
              <a:ext uri="{FF2B5EF4-FFF2-40B4-BE49-F238E27FC236}">
                <a16:creationId xmlns:a16="http://schemas.microsoft.com/office/drawing/2014/main" id="{CA1321AA-64FA-4F4F-9B6F-0622E7693C5B}"/>
              </a:ext>
            </a:extLst>
          </p:cNvPr>
          <p:cNvSpPr>
            <a:spLocks noGrp="1"/>
          </p:cNvSpPr>
          <p:nvPr>
            <p:ph type="subTitle" idx="1"/>
          </p:nvPr>
        </p:nvSpPr>
        <p:spPr>
          <a:xfrm>
            <a:off x="9391650" y="1066799"/>
            <a:ext cx="2619375" cy="4810125"/>
          </a:xfrm>
        </p:spPr>
        <p:txBody>
          <a:bodyPr/>
          <a:lstStyle/>
          <a:p>
            <a:pPr>
              <a:lnSpc>
                <a:spcPct val="107000"/>
              </a:lnSpc>
              <a:spcAft>
                <a:spcPts val="800"/>
              </a:spcAft>
            </a:pPr>
            <a:r>
              <a:rPr lang="en-GB" sz="24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Key</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Threats RED</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Opportunities BLUE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solidFill>
                  <a:srgbClr val="FFC000"/>
                </a:solidFill>
                <a:latin typeface="Times New Roman" panose="02020603050405020304" pitchFamily="18" charset="0"/>
                <a:ea typeface="Calibri" panose="020F0502020204030204" pitchFamily="34" charset="0"/>
                <a:cs typeface="Times New Roman" panose="02020603050405020304" pitchFamily="18" charset="0"/>
              </a:rPr>
              <a:t>Weaknesses ORANGE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solidFill>
                  <a:srgbClr val="7030A0"/>
                </a:solidFill>
                <a:latin typeface="Times New Roman" panose="02020603050405020304" pitchFamily="18" charset="0"/>
                <a:ea typeface="Calibri" panose="020F0502020204030204" pitchFamily="34" charset="0"/>
                <a:cs typeface="Times New Roman" panose="02020603050405020304" pitchFamily="18" charset="0"/>
              </a:rPr>
              <a:t>Strengths PURPLE</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8" name="Audio 7">
            <a:hlinkClick r:id="" action="ppaction://media"/>
            <a:extLst>
              <a:ext uri="{FF2B5EF4-FFF2-40B4-BE49-F238E27FC236}">
                <a16:creationId xmlns:a16="http://schemas.microsoft.com/office/drawing/2014/main" id="{9795F61C-3213-45D8-83B7-64E5990E53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37547919"/>
      </p:ext>
    </p:extLst>
  </p:cSld>
  <p:clrMapOvr>
    <a:masterClrMapping/>
  </p:clrMapOvr>
  <p:transition spd="slow" advTm="1347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1CE6-6FF4-47BC-B11D-076166714D10}"/>
              </a:ext>
            </a:extLst>
          </p:cNvPr>
          <p:cNvSpPr>
            <a:spLocks noGrp="1"/>
          </p:cNvSpPr>
          <p:nvPr>
            <p:ph type="title"/>
          </p:nvPr>
        </p:nvSpPr>
        <p:spPr>
          <a:xfrm>
            <a:off x="252919" y="1123837"/>
            <a:ext cx="1318706" cy="4601183"/>
          </a:xfrm>
        </p:spPr>
        <p:txBody>
          <a:bodyPr vert="vert270"/>
          <a:lstStyle/>
          <a:p>
            <a:r>
              <a:rPr lang="en-GB" b="1" dirty="0"/>
              <a:t>Political</a:t>
            </a:r>
            <a:br>
              <a:rPr lang="en-GB" dirty="0"/>
            </a:br>
            <a:endParaRPr lang="en-GB" dirty="0"/>
          </a:p>
        </p:txBody>
      </p:sp>
      <p:sp>
        <p:nvSpPr>
          <p:cNvPr id="3" name="Text Placeholder 2">
            <a:extLst>
              <a:ext uri="{FF2B5EF4-FFF2-40B4-BE49-F238E27FC236}">
                <a16:creationId xmlns:a16="http://schemas.microsoft.com/office/drawing/2014/main" id="{F7370A7E-A107-46FC-8440-EC2B1CA5F39C}"/>
              </a:ext>
            </a:extLst>
          </p:cNvPr>
          <p:cNvSpPr>
            <a:spLocks noGrp="1"/>
          </p:cNvSpPr>
          <p:nvPr>
            <p:ph type="body" idx="1"/>
          </p:nvPr>
        </p:nvSpPr>
        <p:spPr/>
        <p:txBody>
          <a:bodyPr>
            <a:normAutofit/>
          </a:bodyPr>
          <a:lstStyle/>
          <a:p>
            <a:r>
              <a:rPr lang="en-GB" dirty="0"/>
              <a:t>India is:</a:t>
            </a:r>
          </a:p>
        </p:txBody>
      </p:sp>
      <p:sp>
        <p:nvSpPr>
          <p:cNvPr id="4" name="Content Placeholder 3">
            <a:extLst>
              <a:ext uri="{FF2B5EF4-FFF2-40B4-BE49-F238E27FC236}">
                <a16:creationId xmlns:a16="http://schemas.microsoft.com/office/drawing/2014/main" id="{59F823AF-5290-4A79-8DA8-5E94B54F0A2D}"/>
              </a:ext>
            </a:extLst>
          </p:cNvPr>
          <p:cNvSpPr>
            <a:spLocks noGrp="1"/>
          </p:cNvSpPr>
          <p:nvPr>
            <p:ph sz="half" idx="2"/>
          </p:nvPr>
        </p:nvSpPr>
        <p:spPr/>
        <p:txBody>
          <a:bodyPr>
            <a:normAutofit/>
          </a:bodyPr>
          <a:lstStyle/>
          <a:p>
            <a:pPr>
              <a:buFont typeface="Wingdings" panose="05000000000000000000" pitchFamily="2" charset="2"/>
              <a:buChar char="Ø"/>
            </a:pPr>
            <a:r>
              <a:rPr lang="en-GB" dirty="0"/>
              <a:t>India operates a federal system, with the country being made up of 29 states,</a:t>
            </a:r>
          </a:p>
          <a:p>
            <a:pPr marL="0" indent="0">
              <a:buNone/>
            </a:pPr>
            <a:r>
              <a:rPr lang="en-GB" dirty="0"/>
              <a:t> “law &amp; order, land acquisition, and resource sharing” is devolved (Gov.uk, 2017).</a:t>
            </a:r>
          </a:p>
          <a:p>
            <a:r>
              <a:rPr lang="en-GB" dirty="0"/>
              <a:t> 77% of India’s population live in rural communities. </a:t>
            </a:r>
          </a:p>
          <a:p>
            <a:endParaRPr lang="en-GB" dirty="0"/>
          </a:p>
        </p:txBody>
      </p:sp>
      <p:pic>
        <p:nvPicPr>
          <p:cNvPr id="10" name="Content Placeholder 9">
            <a:extLst>
              <a:ext uri="{FF2B5EF4-FFF2-40B4-BE49-F238E27FC236}">
                <a16:creationId xmlns:a16="http://schemas.microsoft.com/office/drawing/2014/main" id="{3F24D27F-44C4-440E-B545-70998413FE87}"/>
              </a:ext>
            </a:extLst>
          </p:cNvPr>
          <p:cNvPicPr>
            <a:picLocks noGrp="1" noChangeAspect="1"/>
          </p:cNvPicPr>
          <p:nvPr>
            <p:ph sz="quarter" idx="4"/>
          </p:nvPr>
        </p:nvPicPr>
        <p:blipFill>
          <a:blip r:embed="rId4"/>
          <a:stretch>
            <a:fillRect/>
          </a:stretch>
        </p:blipFill>
        <p:spPr>
          <a:xfrm>
            <a:off x="7818438" y="1618827"/>
            <a:ext cx="3475037" cy="4023361"/>
          </a:xfrm>
          <a:prstGeom prst="rect">
            <a:avLst/>
          </a:prstGeom>
        </p:spPr>
      </p:pic>
      <p:sp>
        <p:nvSpPr>
          <p:cNvPr id="11" name="Footer Placeholder 10">
            <a:extLst>
              <a:ext uri="{FF2B5EF4-FFF2-40B4-BE49-F238E27FC236}">
                <a16:creationId xmlns:a16="http://schemas.microsoft.com/office/drawing/2014/main" id="{EAB25E94-FB7B-4575-A39E-7685C13FC27A}"/>
              </a:ext>
            </a:extLst>
          </p:cNvPr>
          <p:cNvSpPr>
            <a:spLocks noGrp="1"/>
          </p:cNvSpPr>
          <p:nvPr>
            <p:ph type="ftr" sz="quarter" idx="11"/>
          </p:nvPr>
        </p:nvSpPr>
        <p:spPr>
          <a:xfrm>
            <a:off x="3869268" y="6356351"/>
            <a:ext cx="7306732" cy="273050"/>
          </a:xfrm>
        </p:spPr>
        <p:txBody>
          <a:bodyPr/>
          <a:lstStyle/>
          <a:p>
            <a:r>
              <a:rPr lang="en-GB" dirty="0"/>
              <a:t>Cathie Davies 1705973 International Business SBMA7122D Task 1</a:t>
            </a:r>
            <a:endParaRPr lang="en-US" dirty="0"/>
          </a:p>
        </p:txBody>
      </p:sp>
      <p:sp>
        <p:nvSpPr>
          <p:cNvPr id="12" name="TextBox 11">
            <a:extLst>
              <a:ext uri="{FF2B5EF4-FFF2-40B4-BE49-F238E27FC236}">
                <a16:creationId xmlns:a16="http://schemas.microsoft.com/office/drawing/2014/main" id="{38E66FBB-5319-4464-89F6-51E09C02CF1C}"/>
              </a:ext>
            </a:extLst>
          </p:cNvPr>
          <p:cNvSpPr txBox="1"/>
          <p:nvPr/>
        </p:nvSpPr>
        <p:spPr>
          <a:xfrm flipH="1">
            <a:off x="8484433" y="5725020"/>
            <a:ext cx="2533337" cy="276999"/>
          </a:xfrm>
          <a:prstGeom prst="rect">
            <a:avLst/>
          </a:prstGeom>
          <a:noFill/>
        </p:spPr>
        <p:txBody>
          <a:bodyPr wrap="square" rtlCol="0">
            <a:spAutoFit/>
          </a:bodyPr>
          <a:lstStyle/>
          <a:p>
            <a:pPr algn="r"/>
            <a:r>
              <a:rPr lang="en-GB" sz="1200" dirty="0"/>
              <a:t>(Worldofmaps.net, 2019) </a:t>
            </a:r>
          </a:p>
        </p:txBody>
      </p:sp>
      <p:pic>
        <p:nvPicPr>
          <p:cNvPr id="18" name="Audio 17">
            <a:hlinkClick r:id="" action="ppaction://media"/>
            <a:extLst>
              <a:ext uri="{FF2B5EF4-FFF2-40B4-BE49-F238E27FC236}">
                <a16:creationId xmlns:a16="http://schemas.microsoft.com/office/drawing/2014/main" id="{6F498DFD-697A-4C65-8717-873DCEDD4C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71730853"/>
      </p:ext>
    </p:extLst>
  </p:cSld>
  <p:clrMapOvr>
    <a:masterClrMapping/>
  </p:clrMapOvr>
  <mc:AlternateContent xmlns:mc="http://schemas.openxmlformats.org/markup-compatibility/2006">
    <mc:Choice xmlns:p14="http://schemas.microsoft.com/office/powerpoint/2010/main" Requires="p14">
      <p:transition p14:dur="200" advTm="15948">
        <p:fade/>
      </p:transition>
    </mc:Choice>
    <mc:Fallback>
      <p:transition advTm="159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Freeform: Shape 19">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6">
            <a:extLst>
              <a:ext uri="{FF2B5EF4-FFF2-40B4-BE49-F238E27FC236}">
                <a16:creationId xmlns:a16="http://schemas.microsoft.com/office/drawing/2014/main" id="{7276D2EA-2BF5-4CF4-9517-F515725D652D}"/>
              </a:ext>
            </a:extLst>
          </p:cNvPr>
          <p:cNvSpPr>
            <a:spLocks noGrp="1"/>
          </p:cNvSpPr>
          <p:nvPr>
            <p:ph type="title"/>
          </p:nvPr>
        </p:nvSpPr>
        <p:spPr>
          <a:xfrm>
            <a:off x="685800" y="1298447"/>
            <a:ext cx="7734299" cy="4883278"/>
          </a:xfrm>
        </p:spPr>
        <p:txBody>
          <a:bodyPr vert="horz" lIns="91440" tIns="45720" rIns="91440" bIns="45720" rtlCol="0" anchor="b">
            <a:normAutofit/>
          </a:bodyPr>
          <a:lstStyle/>
          <a:p>
            <a:pPr marL="342900" lvl="0" indent="-342900">
              <a:lnSpc>
                <a:spcPct val="107000"/>
              </a:lnSpc>
              <a:spcAft>
                <a:spcPts val="800"/>
              </a:spcAft>
            </a:pPr>
            <a:r>
              <a:rPr lang="en-GB" sz="28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Threat: services need mostly in rural communities. Lack of infrastructure in these areas and economic benefit.</a:t>
            </a:r>
            <a:br>
              <a:rPr lang="en-GB" sz="28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br>
            <a:br>
              <a:rPr lang="en-GB" sz="2800" b="1" dirty="0">
                <a:latin typeface="Calibri" panose="020F0502020204030204" pitchFamily="34" charset="0"/>
                <a:ea typeface="Calibri" panose="020F0502020204030204" pitchFamily="34" charset="0"/>
                <a:cs typeface="Times New Roman" panose="02020603050405020304" pitchFamily="18" charset="0"/>
              </a:rPr>
            </a:br>
            <a:r>
              <a:rPr lang="en-GB" sz="2800" dirty="0">
                <a:solidFill>
                  <a:srgbClr val="00B0F0"/>
                </a:solidFill>
                <a:latin typeface="Calibri" panose="020F0502020204030204" pitchFamily="34" charset="0"/>
                <a:ea typeface="Calibri" panose="020F0502020204030204" pitchFamily="34" charset="0"/>
                <a:cs typeface="Times New Roman" panose="02020603050405020304" pitchFamily="18" charset="0"/>
              </a:rPr>
              <a:t>Opportunity: </a:t>
            </a:r>
            <a:r>
              <a:rPr lang="en-GB" sz="2800"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 CSR strategies</a:t>
            </a:r>
            <a:br>
              <a:rPr lang="en-GB" sz="2800"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br>
            <a:r>
              <a:rPr lang="en-GB" sz="2800" dirty="0">
                <a:solidFill>
                  <a:srgbClr val="7030A0"/>
                </a:solidFill>
                <a:latin typeface="Times New Roman" panose="02020603050405020304" pitchFamily="18" charset="0"/>
                <a:ea typeface="Calibri" panose="020F0502020204030204" pitchFamily="34" charset="0"/>
                <a:cs typeface="Times New Roman" panose="02020603050405020304" pitchFamily="18" charset="0"/>
              </a:rPr>
              <a:t>Strength: Specsavers has a strong CSR policy, where the company has partnered with not-for profits to promote education and health issues, while funding research (Specsavers, 2019)</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US" sz="2800" spc="-100" dirty="0">
              <a:solidFill>
                <a:schemeClr val="accent1"/>
              </a:solidFill>
            </a:endParaRPr>
          </a:p>
        </p:txBody>
      </p:sp>
      <p:sp>
        <p:nvSpPr>
          <p:cNvPr id="8" name="Footer Placeholder 7">
            <a:extLst>
              <a:ext uri="{FF2B5EF4-FFF2-40B4-BE49-F238E27FC236}">
                <a16:creationId xmlns:a16="http://schemas.microsoft.com/office/drawing/2014/main" id="{3BE2637E-AA9F-4809-BEDB-7E93F05898C8}"/>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22" name="Audio 21">
            <a:hlinkClick r:id="" action="ppaction://media"/>
            <a:extLst>
              <a:ext uri="{FF2B5EF4-FFF2-40B4-BE49-F238E27FC236}">
                <a16:creationId xmlns:a16="http://schemas.microsoft.com/office/drawing/2014/main" id="{D1D6BDA3-B98C-41E8-B8AE-251C377A43F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37574136"/>
      </p:ext>
    </p:extLst>
  </p:cSld>
  <p:clrMapOvr>
    <a:masterClrMapping/>
  </p:clrMapOvr>
  <mc:AlternateContent xmlns:mc="http://schemas.openxmlformats.org/markup-compatibility/2006">
    <mc:Choice xmlns:p14="http://schemas.microsoft.com/office/powerpoint/2010/main" Requires="p14">
      <p:transition p14:dur="200" advTm="24524">
        <p:fade/>
      </p:transition>
    </mc:Choice>
    <mc:Fallback>
      <p:transition advTm="245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1C58A1F0-CF1F-471C-8845-BD2F79649EC2}"/>
              </a:ext>
            </a:extLst>
          </p:cNvPr>
          <p:cNvSpPr>
            <a:spLocks noGrp="1"/>
          </p:cNvSpPr>
          <p:nvPr>
            <p:ph type="title"/>
          </p:nvPr>
        </p:nvSpPr>
        <p:spPr>
          <a:xfrm>
            <a:off x="1069849" y="761999"/>
            <a:ext cx="7056444" cy="5438775"/>
          </a:xfrm>
        </p:spPr>
        <p:txBody>
          <a:bodyPr vert="horz" lIns="91440" tIns="45720" rIns="91440" bIns="45720" rtlCol="0" anchor="b">
            <a:normAutofit/>
          </a:bodyPr>
          <a:lstStyle/>
          <a:p>
            <a:pPr marL="342900" lvl="0" indent="-342900">
              <a:lnSpc>
                <a:spcPct val="107000"/>
              </a:lnSpc>
              <a:spcAft>
                <a:spcPts val="800"/>
              </a:spcAft>
            </a:pPr>
            <a:r>
              <a:rPr lang="en-GB" sz="20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Threat: Supply chain issues due to lack of infrastructure and out sourcing partners, so logistical issues, additional costs and time delays.</a:t>
            </a:r>
            <a:br>
              <a:rPr lang="en-GB" sz="2000" b="1"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br>
            <a:br>
              <a:rPr lang="en-GB" sz="2000" b="1" dirty="0">
                <a:latin typeface="Calibri" panose="020F0502020204030204" pitchFamily="34" charset="0"/>
                <a:ea typeface="Calibri" panose="020F0502020204030204" pitchFamily="34" charset="0"/>
                <a:cs typeface="Times New Roman" panose="02020603050405020304" pitchFamily="18" charset="0"/>
              </a:rPr>
            </a:br>
            <a:r>
              <a:rPr lang="en-GB" sz="2000" dirty="0">
                <a:solidFill>
                  <a:srgbClr val="7030A0"/>
                </a:solidFill>
                <a:latin typeface="Times New Roman" panose="02020603050405020304" pitchFamily="18" charset="0"/>
                <a:ea typeface="Calibri" panose="020F0502020204030204" pitchFamily="34" charset="0"/>
                <a:cs typeface="Times New Roman" panose="02020603050405020304" pitchFamily="18" charset="0"/>
              </a:rPr>
              <a:t>Strength: Specsavers business model of Joint Venture Partner stores being supplied and supported by Specsavers services (Specsavers, 2019). </a:t>
            </a:r>
            <a:br>
              <a:rPr lang="en-GB" sz="2000" dirty="0">
                <a:solidFill>
                  <a:srgbClr val="7030A0"/>
                </a:solidFill>
                <a:latin typeface="Times New Roman" panose="02020603050405020304" pitchFamily="18" charset="0"/>
                <a:ea typeface="Calibri" panose="020F0502020204030204" pitchFamily="34" charset="0"/>
                <a:cs typeface="Times New Roman" panose="02020603050405020304" pitchFamily="18" charset="0"/>
              </a:rPr>
            </a:br>
            <a:br>
              <a:rPr lang="en-GB" sz="2000" dirty="0">
                <a:latin typeface="Calibri" panose="020F0502020204030204" pitchFamily="34" charset="0"/>
                <a:ea typeface="Calibri" panose="020F0502020204030204" pitchFamily="34" charset="0"/>
                <a:cs typeface="Times New Roman" panose="02020603050405020304" pitchFamily="18" charset="0"/>
              </a:rPr>
            </a:br>
            <a:r>
              <a:rPr lang="en-GB" sz="2000" dirty="0">
                <a:solidFill>
                  <a:srgbClr val="FFC000"/>
                </a:solidFill>
                <a:latin typeface="Times New Roman" panose="02020603050405020304" pitchFamily="18" charset="0"/>
                <a:ea typeface="Calibri" panose="020F0502020204030204" pitchFamily="34" charset="0"/>
                <a:cs typeface="Times New Roman" panose="02020603050405020304" pitchFamily="18" charset="0"/>
              </a:rPr>
              <a:t>Weaknesses: the cost to the organisation to set up this may be substantial (Perkins, 2017). Beneficial to acquire existing small/medium optician businesses in India and benefit from their already existing networks.</a:t>
            </a:r>
            <a:br>
              <a:rPr lang="en-GB" sz="5400" dirty="0">
                <a:latin typeface="Calibri" panose="020F0502020204030204" pitchFamily="34" charset="0"/>
                <a:ea typeface="Calibri" panose="020F0502020204030204" pitchFamily="34" charset="0"/>
                <a:cs typeface="Times New Roman" panose="02020603050405020304" pitchFamily="18" charset="0"/>
              </a:rPr>
            </a:br>
            <a:endParaRPr lang="en-US" sz="5900" spc="-100" dirty="0">
              <a:solidFill>
                <a:schemeClr val="accent1"/>
              </a:solidFill>
            </a:endParaRPr>
          </a:p>
        </p:txBody>
      </p:sp>
      <p:sp>
        <p:nvSpPr>
          <p:cNvPr id="4" name="Footer Placeholder 3">
            <a:extLst>
              <a:ext uri="{FF2B5EF4-FFF2-40B4-BE49-F238E27FC236}">
                <a16:creationId xmlns:a16="http://schemas.microsoft.com/office/drawing/2014/main" id="{040C4B06-FF5A-460F-B5ED-38798B41E215}"/>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7" name="Audio 6">
            <a:hlinkClick r:id="" action="ppaction://media"/>
            <a:extLst>
              <a:ext uri="{FF2B5EF4-FFF2-40B4-BE49-F238E27FC236}">
                <a16:creationId xmlns:a16="http://schemas.microsoft.com/office/drawing/2014/main" id="{C6F931A2-3313-47DC-A1EB-E5B8D4F1D0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62431136"/>
      </p:ext>
    </p:extLst>
  </p:cSld>
  <p:clrMapOvr>
    <a:masterClrMapping/>
  </p:clrMapOvr>
  <mc:AlternateContent xmlns:mc="http://schemas.openxmlformats.org/markup-compatibility/2006">
    <mc:Choice xmlns:p14="http://schemas.microsoft.com/office/powerpoint/2010/main" Requires="p14">
      <p:transition p14:dur="200" advTm="25090">
        <p:fade/>
      </p:transition>
    </mc:Choice>
    <mc:Fallback>
      <p:transition advTm="25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1CE6-6FF4-47BC-B11D-076166714D10}"/>
              </a:ext>
            </a:extLst>
          </p:cNvPr>
          <p:cNvSpPr>
            <a:spLocks noGrp="1"/>
          </p:cNvSpPr>
          <p:nvPr>
            <p:ph type="title"/>
          </p:nvPr>
        </p:nvSpPr>
        <p:spPr>
          <a:xfrm>
            <a:off x="252919" y="1123837"/>
            <a:ext cx="1318706" cy="4601183"/>
          </a:xfrm>
        </p:spPr>
        <p:txBody>
          <a:bodyPr vert="vert270"/>
          <a:lstStyle/>
          <a:p>
            <a:r>
              <a:rPr lang="en-GB" b="1" dirty="0"/>
              <a:t>Political</a:t>
            </a:r>
            <a:br>
              <a:rPr lang="en-GB" dirty="0"/>
            </a:br>
            <a:endParaRPr lang="en-GB" dirty="0"/>
          </a:p>
        </p:txBody>
      </p:sp>
      <p:sp>
        <p:nvSpPr>
          <p:cNvPr id="3" name="Text Placeholder 2">
            <a:extLst>
              <a:ext uri="{FF2B5EF4-FFF2-40B4-BE49-F238E27FC236}">
                <a16:creationId xmlns:a16="http://schemas.microsoft.com/office/drawing/2014/main" id="{F7370A7E-A107-46FC-8440-EC2B1CA5F39C}"/>
              </a:ext>
            </a:extLst>
          </p:cNvPr>
          <p:cNvSpPr>
            <a:spLocks noGrp="1"/>
          </p:cNvSpPr>
          <p:nvPr>
            <p:ph type="body" idx="1"/>
          </p:nvPr>
        </p:nvSpPr>
        <p:spPr/>
        <p:txBody>
          <a:bodyPr>
            <a:normAutofit/>
          </a:bodyPr>
          <a:lstStyle/>
          <a:p>
            <a:r>
              <a:rPr lang="en-GB" dirty="0"/>
              <a:t>Tax</a:t>
            </a:r>
          </a:p>
        </p:txBody>
      </p:sp>
      <p:sp>
        <p:nvSpPr>
          <p:cNvPr id="4" name="Content Placeholder 3">
            <a:extLst>
              <a:ext uri="{FF2B5EF4-FFF2-40B4-BE49-F238E27FC236}">
                <a16:creationId xmlns:a16="http://schemas.microsoft.com/office/drawing/2014/main" id="{59F823AF-5290-4A79-8DA8-5E94B54F0A2D}"/>
              </a:ext>
            </a:extLst>
          </p:cNvPr>
          <p:cNvSpPr>
            <a:spLocks noGrp="1"/>
          </p:cNvSpPr>
          <p:nvPr>
            <p:ph sz="half" idx="2"/>
          </p:nvPr>
        </p:nvSpPr>
        <p:spPr/>
        <p:txBody>
          <a:bodyPr>
            <a:normAutofit/>
          </a:bodyPr>
          <a:lstStyle/>
          <a:p>
            <a:pPr>
              <a:buFont typeface="Wingdings" panose="05000000000000000000" pitchFamily="2" charset="2"/>
              <a:buChar char="Ø"/>
            </a:pPr>
            <a:r>
              <a:rPr lang="en-GB" dirty="0"/>
              <a:t>India has implemented a national tax reform known as the goods and service tax (GST).</a:t>
            </a:r>
          </a:p>
          <a:p>
            <a:r>
              <a:rPr lang="en-GB" dirty="0"/>
              <a:t>reduces import costs for companies sourcing goods internationally (Deloitte, 2017). </a:t>
            </a:r>
          </a:p>
          <a:p>
            <a:r>
              <a:rPr lang="en-GB" dirty="0"/>
              <a:t>Credit will also become cheaper as a result, and so access to funds for businesses and consumers (Deloitte, 2017).</a:t>
            </a:r>
          </a:p>
          <a:p>
            <a:endParaRPr lang="en-GB" dirty="0"/>
          </a:p>
        </p:txBody>
      </p:sp>
      <p:sp>
        <p:nvSpPr>
          <p:cNvPr id="5" name="Content Placeholder 4">
            <a:extLst>
              <a:ext uri="{FF2B5EF4-FFF2-40B4-BE49-F238E27FC236}">
                <a16:creationId xmlns:a16="http://schemas.microsoft.com/office/drawing/2014/main" id="{1D00331C-979A-4BCE-9A84-A065422C2B65}"/>
              </a:ext>
            </a:extLst>
          </p:cNvPr>
          <p:cNvSpPr>
            <a:spLocks noGrp="1"/>
          </p:cNvSpPr>
          <p:nvPr>
            <p:ph sz="quarter" idx="4"/>
          </p:nvPr>
        </p:nvSpPr>
        <p:spPr/>
        <p:txBody>
          <a:bodyPr>
            <a:normAutofit/>
          </a:bodyPr>
          <a:lstStyle/>
          <a:p>
            <a:r>
              <a:rPr lang="en-GB" dirty="0"/>
              <a:t>The Indian Optometry Federation (IOF): registered political and professional national body of Optometry in India</a:t>
            </a:r>
          </a:p>
          <a:p>
            <a:r>
              <a:rPr lang="en-GB" dirty="0"/>
              <a:t>The Association of Schools and College of Optometry in India (ASCO-India): educational standard body </a:t>
            </a:r>
          </a:p>
          <a:p>
            <a:r>
              <a:rPr lang="en-GB" dirty="0"/>
              <a:t> OCI is the self-regulation body of optometry in India (Optometry Council of India, 2017).</a:t>
            </a:r>
          </a:p>
        </p:txBody>
      </p:sp>
      <p:sp>
        <p:nvSpPr>
          <p:cNvPr id="6" name="TextBox 5">
            <a:extLst>
              <a:ext uri="{FF2B5EF4-FFF2-40B4-BE49-F238E27FC236}">
                <a16:creationId xmlns:a16="http://schemas.microsoft.com/office/drawing/2014/main" id="{7F89B898-CC58-4331-BD69-C992215996E4}"/>
              </a:ext>
            </a:extLst>
          </p:cNvPr>
          <p:cNvSpPr txBox="1"/>
          <p:nvPr/>
        </p:nvSpPr>
        <p:spPr>
          <a:xfrm flipH="1">
            <a:off x="7818462" y="1461974"/>
            <a:ext cx="3474721" cy="400110"/>
          </a:xfrm>
          <a:prstGeom prst="rect">
            <a:avLst/>
          </a:prstGeom>
          <a:noFill/>
        </p:spPr>
        <p:txBody>
          <a:bodyPr wrap="square" rtlCol="0">
            <a:spAutoFit/>
          </a:bodyPr>
          <a:lstStyle/>
          <a:p>
            <a:r>
              <a:rPr lang="en-GB" sz="2000" b="1" dirty="0"/>
              <a:t>Industry Regulation</a:t>
            </a:r>
          </a:p>
        </p:txBody>
      </p:sp>
      <p:sp>
        <p:nvSpPr>
          <p:cNvPr id="7" name="Footer Placeholder 6">
            <a:extLst>
              <a:ext uri="{FF2B5EF4-FFF2-40B4-BE49-F238E27FC236}">
                <a16:creationId xmlns:a16="http://schemas.microsoft.com/office/drawing/2014/main" id="{777DA95E-291B-417E-9EDB-2F7BB99F18FA}"/>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14" name="Audio 13">
            <a:hlinkClick r:id="" action="ppaction://media"/>
            <a:extLst>
              <a:ext uri="{FF2B5EF4-FFF2-40B4-BE49-F238E27FC236}">
                <a16:creationId xmlns:a16="http://schemas.microsoft.com/office/drawing/2014/main" id="{1E603FCF-7CC4-4E4B-886C-F037CED316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01021939"/>
      </p:ext>
    </p:extLst>
  </p:cSld>
  <p:clrMapOvr>
    <a:masterClrMapping/>
  </p:clrMapOvr>
  <mc:AlternateContent xmlns:mc="http://schemas.openxmlformats.org/markup-compatibility/2006">
    <mc:Choice xmlns:p14="http://schemas.microsoft.com/office/powerpoint/2010/main" Requires="p14">
      <p:transition spd="med" p14:dur="700" advTm="47466">
        <p:fade/>
      </p:transition>
    </mc:Choice>
    <mc:Fallback>
      <p:transition spd="med" advTm="474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Shape 15">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1C58A1F0-CF1F-471C-8845-BD2F79649EC2}"/>
              </a:ext>
            </a:extLst>
          </p:cNvPr>
          <p:cNvSpPr>
            <a:spLocks noGrp="1"/>
          </p:cNvSpPr>
          <p:nvPr>
            <p:ph type="title"/>
          </p:nvPr>
        </p:nvSpPr>
        <p:spPr>
          <a:xfrm>
            <a:off x="1069849" y="761999"/>
            <a:ext cx="7056444" cy="5438775"/>
          </a:xfrm>
        </p:spPr>
        <p:txBody>
          <a:bodyPr vert="horz" lIns="91440" tIns="45720" rIns="91440" bIns="45720" rtlCol="0" anchor="b">
            <a:normAutofit/>
          </a:bodyPr>
          <a:lstStyle/>
          <a:p>
            <a:pPr lvl="0"/>
            <a:r>
              <a:rPr lang="en-GB" sz="2000" dirty="0">
                <a:solidFill>
                  <a:srgbClr val="00B0F0"/>
                </a:solidFill>
                <a:latin typeface="Times New Roman" panose="02020603050405020304" pitchFamily="18" charset="0"/>
              </a:rPr>
              <a:t>Existing local skills required exist in the host country, ASCO-India offer accredited programs in 60 separate educational centres (VisionPlus.com, 2019).</a:t>
            </a:r>
            <a:br>
              <a:rPr lang="en-GB" sz="2000" dirty="0"/>
            </a:br>
            <a:r>
              <a:rPr lang="en-GB" sz="2000" dirty="0">
                <a:solidFill>
                  <a:srgbClr val="FF0000"/>
                </a:solidFill>
                <a:latin typeface="Times New Roman" panose="02020603050405020304" pitchFamily="18" charset="0"/>
              </a:rPr>
              <a:t> </a:t>
            </a:r>
            <a:br>
              <a:rPr lang="en-GB" sz="2000" dirty="0"/>
            </a:br>
            <a:r>
              <a:rPr lang="en-GB" sz="2000" dirty="0">
                <a:latin typeface="Times New Roman" panose="02020603050405020304" pitchFamily="18" charset="0"/>
                <a:ea typeface="Calibri" panose="020F0502020204030204" pitchFamily="34" charset="0"/>
                <a:cs typeface="Times New Roman" panose="02020603050405020304" pitchFamily="18" charset="0"/>
              </a:rPr>
              <a:t>.</a:t>
            </a:r>
            <a:r>
              <a:rPr lang="en-GB" sz="2000" dirty="0">
                <a:latin typeface="Calibri" panose="020F0502020204030204" pitchFamily="34" charset="0"/>
                <a:ea typeface="Calibri" panose="020F0502020204030204" pitchFamily="34" charset="0"/>
                <a:cs typeface="Times New Roman" panose="02020603050405020304" pitchFamily="18" charset="0"/>
              </a:rPr>
              <a:t> </a:t>
            </a:r>
            <a:r>
              <a:rPr lang="en-GB" sz="2000" dirty="0">
                <a:solidFill>
                  <a:srgbClr val="ED7D31"/>
                </a:solidFill>
                <a:latin typeface="Times New Roman" panose="02020603050405020304" pitchFamily="18" charset="0"/>
                <a:ea typeface="Calibri" panose="020F0502020204030204" pitchFamily="34" charset="0"/>
                <a:cs typeface="Times New Roman" panose="02020603050405020304" pitchFamily="18" charset="0"/>
              </a:rPr>
              <a:t>Weakness: Specsavers may not attract qualified specialists compared to already established companies such as Vision Express.</a:t>
            </a:r>
            <a:br>
              <a:rPr lang="en-GB" sz="2000" dirty="0">
                <a:latin typeface="Calibri" panose="020F0502020204030204" pitchFamily="34" charset="0"/>
                <a:ea typeface="Calibri" panose="020F0502020204030204" pitchFamily="34" charset="0"/>
                <a:cs typeface="Times New Roman" panose="02020603050405020304" pitchFamily="18" charset="0"/>
              </a:rPr>
            </a:br>
            <a:r>
              <a:rPr lang="en-GB" sz="2000" dirty="0">
                <a:latin typeface="Times New Roman" panose="02020603050405020304" pitchFamily="18" charset="0"/>
              </a:rPr>
              <a:t> </a:t>
            </a:r>
            <a:br>
              <a:rPr lang="en-GB" sz="2000" dirty="0"/>
            </a:br>
            <a:br>
              <a:rPr lang="en-GB" sz="2000" dirty="0"/>
            </a:br>
            <a:r>
              <a:rPr lang="en-GB" sz="2000" dirty="0">
                <a:solidFill>
                  <a:srgbClr val="00B0F0"/>
                </a:solidFill>
                <a:latin typeface="Times New Roman" panose="02020603050405020304" pitchFamily="18" charset="0"/>
              </a:rPr>
              <a:t>ACSO-India lobby for standard B.SC and Master degrees in the field  (VisionPlus.com, 2019). Standardisation could also provide the UK and other international arms of Specsavers new sources of skills</a:t>
            </a:r>
            <a:br>
              <a:rPr lang="en-GB" sz="2000" dirty="0">
                <a:solidFill>
                  <a:srgbClr val="00B0F0"/>
                </a:solidFill>
                <a:latin typeface="Times New Roman" panose="02020603050405020304" pitchFamily="18" charset="0"/>
              </a:rPr>
            </a:br>
            <a:br>
              <a:rPr lang="en-GB" sz="2000" dirty="0"/>
            </a:br>
            <a:r>
              <a:rPr lang="en-GB" sz="2000" dirty="0">
                <a:solidFill>
                  <a:srgbClr val="ED7D31"/>
                </a:solidFill>
                <a:latin typeface="Times New Roman" panose="02020603050405020304" pitchFamily="18" charset="0"/>
              </a:rPr>
              <a:t>Weakness: Specsavers training may not be excepted if standardised regulations of the industry is put in place as proposed by the ASCO-India, this may stop UK trained employees being able to work in India in the operational arm.</a:t>
            </a:r>
            <a:endParaRPr lang="en-US" sz="5900" spc="-100" dirty="0">
              <a:solidFill>
                <a:schemeClr val="accent1"/>
              </a:solidFill>
            </a:endParaRPr>
          </a:p>
        </p:txBody>
      </p:sp>
      <p:sp>
        <p:nvSpPr>
          <p:cNvPr id="2" name="Footer Placeholder 1">
            <a:extLst>
              <a:ext uri="{FF2B5EF4-FFF2-40B4-BE49-F238E27FC236}">
                <a16:creationId xmlns:a16="http://schemas.microsoft.com/office/drawing/2014/main" id="{73C67ED3-330C-499C-A14A-DC98B92E6F2D}"/>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5" name="Audio 4">
            <a:hlinkClick r:id="" action="ppaction://media"/>
            <a:extLst>
              <a:ext uri="{FF2B5EF4-FFF2-40B4-BE49-F238E27FC236}">
                <a16:creationId xmlns:a16="http://schemas.microsoft.com/office/drawing/2014/main" id="{85AAA585-7931-40D2-A8F1-B5C7CB343C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78229724"/>
      </p:ext>
    </p:extLst>
  </p:cSld>
  <p:clrMapOvr>
    <a:masterClrMapping/>
  </p:clrMapOvr>
  <mc:AlternateContent xmlns:mc="http://schemas.openxmlformats.org/markup-compatibility/2006">
    <mc:Choice xmlns:p14="http://schemas.microsoft.com/office/powerpoint/2010/main" Requires="p14">
      <p:transition spd="med" p14:dur="700" advTm="33421">
        <p:fade/>
      </p:transition>
    </mc:Choice>
    <mc:Fallback>
      <p:transition spd="med" advTm="334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1CE6-6FF4-47BC-B11D-076166714D10}"/>
              </a:ext>
            </a:extLst>
          </p:cNvPr>
          <p:cNvSpPr>
            <a:spLocks noGrp="1"/>
          </p:cNvSpPr>
          <p:nvPr>
            <p:ph type="title"/>
          </p:nvPr>
        </p:nvSpPr>
        <p:spPr>
          <a:xfrm>
            <a:off x="252919" y="1123837"/>
            <a:ext cx="1318706" cy="4601183"/>
          </a:xfrm>
        </p:spPr>
        <p:txBody>
          <a:bodyPr vert="vert270"/>
          <a:lstStyle/>
          <a:p>
            <a:r>
              <a:rPr lang="en-GB" b="1" dirty="0"/>
              <a:t>Political</a:t>
            </a:r>
            <a:br>
              <a:rPr lang="en-GB" dirty="0"/>
            </a:br>
            <a:endParaRPr lang="en-GB" dirty="0"/>
          </a:p>
        </p:txBody>
      </p:sp>
      <p:sp>
        <p:nvSpPr>
          <p:cNvPr id="3" name="Text Placeholder 2">
            <a:extLst>
              <a:ext uri="{FF2B5EF4-FFF2-40B4-BE49-F238E27FC236}">
                <a16:creationId xmlns:a16="http://schemas.microsoft.com/office/drawing/2014/main" id="{F7370A7E-A107-46FC-8440-EC2B1CA5F39C}"/>
              </a:ext>
            </a:extLst>
          </p:cNvPr>
          <p:cNvSpPr>
            <a:spLocks noGrp="1"/>
          </p:cNvSpPr>
          <p:nvPr>
            <p:ph type="body" idx="1"/>
          </p:nvPr>
        </p:nvSpPr>
        <p:spPr/>
        <p:txBody>
          <a:bodyPr>
            <a:normAutofit/>
          </a:bodyPr>
          <a:lstStyle/>
          <a:p>
            <a:r>
              <a:rPr lang="en-GB" dirty="0"/>
              <a:t>National Security</a:t>
            </a:r>
          </a:p>
        </p:txBody>
      </p:sp>
      <p:sp>
        <p:nvSpPr>
          <p:cNvPr id="4" name="Content Placeholder 3">
            <a:extLst>
              <a:ext uri="{FF2B5EF4-FFF2-40B4-BE49-F238E27FC236}">
                <a16:creationId xmlns:a16="http://schemas.microsoft.com/office/drawing/2014/main" id="{59F823AF-5290-4A79-8DA8-5E94B54F0A2D}"/>
              </a:ext>
            </a:extLst>
          </p:cNvPr>
          <p:cNvSpPr>
            <a:spLocks noGrp="1"/>
          </p:cNvSpPr>
          <p:nvPr>
            <p:ph sz="half" idx="2"/>
          </p:nvPr>
        </p:nvSpPr>
        <p:spPr/>
        <p:txBody>
          <a:bodyPr>
            <a:normAutofit/>
          </a:bodyPr>
          <a:lstStyle/>
          <a:p>
            <a:pPr marL="342900" lvl="0" indent="-342900">
              <a:lnSpc>
                <a:spcPct val="107000"/>
              </a:lnSpc>
              <a:spcAft>
                <a:spcPts val="800"/>
              </a:spcAft>
              <a:buFont typeface="Wingdings" panose="05000000000000000000" pitchFamily="2" charset="2"/>
              <a:buChar char=""/>
            </a:pPr>
            <a:r>
              <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Threat of Terrorism</a:t>
            </a:r>
          </a:p>
          <a:p>
            <a:pPr marL="0" lvl="0" indent="0">
              <a:lnSpc>
                <a:spcPct val="107000"/>
              </a:lnSpc>
              <a:spcAft>
                <a:spcPts val="800"/>
              </a:spcAft>
              <a:buNone/>
            </a:pPr>
            <a:r>
              <a:rPr lang="en-GB" sz="1800" dirty="0">
                <a:solidFill>
                  <a:srgbClr val="FF0000"/>
                </a:solidFill>
                <a:latin typeface="Times New Roman" panose="02020603050405020304" pitchFamily="18" charset="0"/>
                <a:ea typeface="Calibri" panose="020F0502020204030204" pitchFamily="34" charset="0"/>
              </a:rPr>
              <a:t>current instability with Pakistan, will lead to higher threat of terrorism leading to loss of life and income. </a:t>
            </a:r>
          </a:p>
          <a:p>
            <a:pPr marL="0" lvl="0" indent="0">
              <a:lnSpc>
                <a:spcPct val="107000"/>
              </a:lnSpc>
              <a:spcAft>
                <a:spcPts val="800"/>
              </a:spcAft>
              <a:buNone/>
            </a:pPr>
            <a:r>
              <a:rPr lang="en-GB" sz="1800" dirty="0">
                <a:solidFill>
                  <a:srgbClr val="FF0000"/>
                </a:solidFill>
                <a:latin typeface="Times New Roman" panose="02020603050405020304" pitchFamily="18" charset="0"/>
                <a:ea typeface="Calibri" panose="020F0502020204030204" pitchFamily="34" charset="0"/>
              </a:rPr>
              <a:t>Terrorism risks heightened by the threat from Islamic Extremist groups (gov.uk,2017).</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Content Placeholder 4">
            <a:extLst>
              <a:ext uri="{FF2B5EF4-FFF2-40B4-BE49-F238E27FC236}">
                <a16:creationId xmlns:a16="http://schemas.microsoft.com/office/drawing/2014/main" id="{1D00331C-979A-4BCE-9A84-A065422C2B65}"/>
              </a:ext>
            </a:extLst>
          </p:cNvPr>
          <p:cNvSpPr>
            <a:spLocks noGrp="1"/>
          </p:cNvSpPr>
          <p:nvPr>
            <p:ph sz="quarter" idx="4"/>
          </p:nvPr>
        </p:nvSpPr>
        <p:spPr/>
        <p:txBody>
          <a:bodyPr>
            <a:normAutofit/>
          </a:bodyPr>
          <a:lstStyle/>
          <a:p>
            <a:pPr marL="342900" lvl="0" indent="-342900">
              <a:lnSpc>
                <a:spcPct val="107000"/>
              </a:lnSpc>
              <a:spcAft>
                <a:spcPts val="800"/>
              </a:spcAft>
              <a:buFont typeface="Wingdings" panose="05000000000000000000" pitchFamily="2" charset="2"/>
              <a:buChar char=""/>
            </a:pPr>
            <a:r>
              <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Fraud and bribery</a:t>
            </a:r>
          </a:p>
          <a:p>
            <a:pPr marL="0" lvl="0" indent="0">
              <a:lnSpc>
                <a:spcPct val="107000"/>
              </a:lnSpc>
              <a:spcAft>
                <a:spcPts val="800"/>
              </a:spcAft>
              <a:buNone/>
            </a:pPr>
            <a:r>
              <a:rPr lang="en-GB"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Common occurrence in India. risk of fraud multiple points of the supply chain, challenging to detect but costly financially and reputably (PWC, 2015).</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FFC000"/>
                </a:solidFill>
                <a:latin typeface="Times New Roman" panose="02020603050405020304" pitchFamily="18" charset="0"/>
                <a:ea typeface="Calibri" panose="020F0502020204030204" pitchFamily="34" charset="0"/>
                <a:cs typeface="Times New Roman" panose="02020603050405020304" pitchFamily="18" charset="0"/>
              </a:rPr>
              <a:t>Weakness: Specsavers chain: multiple points that fraud can occur.</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buFont typeface="Wingdings" panose="05000000000000000000" pitchFamily="2" charset="2"/>
              <a:buChar char="v"/>
            </a:pPr>
            <a:endParaRPr lang="en-GB" dirty="0"/>
          </a:p>
        </p:txBody>
      </p:sp>
      <p:sp>
        <p:nvSpPr>
          <p:cNvPr id="6" name="Footer Placeholder 5">
            <a:extLst>
              <a:ext uri="{FF2B5EF4-FFF2-40B4-BE49-F238E27FC236}">
                <a16:creationId xmlns:a16="http://schemas.microsoft.com/office/drawing/2014/main" id="{11906544-3319-450C-B040-27F0E6823325}"/>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8" name="Audio 7">
            <a:hlinkClick r:id="" action="ppaction://media"/>
            <a:extLst>
              <a:ext uri="{FF2B5EF4-FFF2-40B4-BE49-F238E27FC236}">
                <a16:creationId xmlns:a16="http://schemas.microsoft.com/office/drawing/2014/main" id="{0C496E73-21AE-4437-9E73-9C61B8C416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93085066"/>
      </p:ext>
    </p:extLst>
  </p:cSld>
  <p:clrMapOvr>
    <a:masterClrMapping/>
  </p:clrMapOvr>
  <mc:AlternateContent xmlns:mc="http://schemas.openxmlformats.org/markup-compatibility/2006">
    <mc:Choice xmlns:p14="http://schemas.microsoft.com/office/powerpoint/2010/main" Requires="p14">
      <p:transition spd="med" p14:dur="700" advTm="34494">
        <p:fade/>
      </p:transition>
    </mc:Choice>
    <mc:Fallback>
      <p:transition spd="med" advTm="344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1CE6-6FF4-47BC-B11D-076166714D10}"/>
              </a:ext>
            </a:extLst>
          </p:cNvPr>
          <p:cNvSpPr>
            <a:spLocks noGrp="1"/>
          </p:cNvSpPr>
          <p:nvPr>
            <p:ph type="title"/>
          </p:nvPr>
        </p:nvSpPr>
        <p:spPr>
          <a:xfrm>
            <a:off x="252919" y="1123837"/>
            <a:ext cx="1318706" cy="4601183"/>
          </a:xfrm>
        </p:spPr>
        <p:txBody>
          <a:bodyPr vert="vert270"/>
          <a:lstStyle/>
          <a:p>
            <a:r>
              <a:rPr lang="en-GB" dirty="0"/>
              <a:t>Economic</a:t>
            </a:r>
            <a:br>
              <a:rPr lang="en-GB" dirty="0"/>
            </a:br>
            <a:endParaRPr lang="en-GB" dirty="0"/>
          </a:p>
        </p:txBody>
      </p:sp>
      <p:sp>
        <p:nvSpPr>
          <p:cNvPr id="3" name="Text Placeholder 2">
            <a:extLst>
              <a:ext uri="{FF2B5EF4-FFF2-40B4-BE49-F238E27FC236}">
                <a16:creationId xmlns:a16="http://schemas.microsoft.com/office/drawing/2014/main" id="{F7370A7E-A107-46FC-8440-EC2B1CA5F39C}"/>
              </a:ext>
            </a:extLst>
          </p:cNvPr>
          <p:cNvSpPr>
            <a:spLocks noGrp="1"/>
          </p:cNvSpPr>
          <p:nvPr>
            <p:ph type="body" idx="1"/>
          </p:nvPr>
        </p:nvSpPr>
        <p:spPr>
          <a:xfrm>
            <a:off x="3652012" y="499844"/>
            <a:ext cx="3474720" cy="807720"/>
          </a:xfrm>
        </p:spPr>
        <p:txBody>
          <a:bodyPr>
            <a:normAutofit/>
          </a:bodyPr>
          <a:lstStyle/>
          <a:p>
            <a:r>
              <a:rPr lang="en-GB" dirty="0"/>
              <a:t>India’s:</a:t>
            </a:r>
          </a:p>
        </p:txBody>
      </p:sp>
      <p:sp>
        <p:nvSpPr>
          <p:cNvPr id="4" name="Content Placeholder 3">
            <a:extLst>
              <a:ext uri="{FF2B5EF4-FFF2-40B4-BE49-F238E27FC236}">
                <a16:creationId xmlns:a16="http://schemas.microsoft.com/office/drawing/2014/main" id="{59F823AF-5290-4A79-8DA8-5E94B54F0A2D}"/>
              </a:ext>
            </a:extLst>
          </p:cNvPr>
          <p:cNvSpPr>
            <a:spLocks noGrp="1"/>
          </p:cNvSpPr>
          <p:nvPr>
            <p:ph sz="half" idx="2"/>
          </p:nvPr>
        </p:nvSpPr>
        <p:spPr>
          <a:xfrm>
            <a:off x="3867912" y="1353113"/>
            <a:ext cx="3474720" cy="4601183"/>
          </a:xfrm>
        </p:spPr>
        <p:txBody>
          <a:bodyPr>
            <a:normAutofit fontScale="40000" lnSpcReduction="20000"/>
          </a:bodyPr>
          <a:lstStyle/>
          <a:p>
            <a:r>
              <a:rPr lang="en-GB" sz="3500" dirty="0"/>
              <a:t>Emerging economy (Gov.uk, 2017), worth $2 trillion</a:t>
            </a:r>
          </a:p>
          <a:p>
            <a:r>
              <a:rPr lang="en-GB" sz="3500" dirty="0"/>
              <a:t> retail sector worth $600 billion (PWC, 2015).</a:t>
            </a:r>
          </a:p>
          <a:p>
            <a:r>
              <a:rPr lang="en-GB" sz="3500" dirty="0"/>
              <a:t>GDP rose 7.3% in 2014-2015, showing a steady increase of GDP  (UKIBC, 2019).</a:t>
            </a:r>
          </a:p>
          <a:p>
            <a:endParaRPr lang="en-GB" sz="3500" dirty="0"/>
          </a:p>
          <a:p>
            <a:r>
              <a:rPr lang="en-GB" sz="3500" dirty="0"/>
              <a:t>Retail sector predicted increase of  12.4% by 2019  with accessories category, increasing by 13.2%. </a:t>
            </a:r>
          </a:p>
          <a:p>
            <a:pPr lvl="0"/>
            <a:r>
              <a:rPr lang="en-GB" sz="3500" dirty="0">
                <a:solidFill>
                  <a:srgbClr val="FF0000"/>
                </a:solidFill>
              </a:rPr>
              <a:t>Threat: Indian average ticket sales are low in comparison to Western country’s (PWC, 2015)</a:t>
            </a:r>
          </a:p>
          <a:p>
            <a:r>
              <a:rPr lang="en-GB" sz="3500" dirty="0"/>
              <a:t>World Bank’s Ease of Doing Business Index: number 100 (189 countries) (Gov.uk,2019)</a:t>
            </a:r>
          </a:p>
          <a:p>
            <a:r>
              <a:rPr lang="en-GB" sz="3500" i="1" dirty="0"/>
              <a:t>India’s organised retail sector</a:t>
            </a:r>
            <a:r>
              <a:rPr lang="en-GB" sz="3500" dirty="0"/>
              <a:t>= infant stage at 8-10% penetration. Growing, due to internet (PWC, 2015)</a:t>
            </a:r>
          </a:p>
          <a:p>
            <a:endParaRPr lang="en-GB" dirty="0">
              <a:solidFill>
                <a:srgbClr val="FF0000"/>
              </a:solidFill>
            </a:endParaRPr>
          </a:p>
          <a:p>
            <a:pPr marL="0" indent="0">
              <a:buNone/>
            </a:pPr>
            <a:endParaRPr lang="en-GB" dirty="0"/>
          </a:p>
        </p:txBody>
      </p:sp>
      <p:sp>
        <p:nvSpPr>
          <p:cNvPr id="5" name="Content Placeholder 4">
            <a:extLst>
              <a:ext uri="{FF2B5EF4-FFF2-40B4-BE49-F238E27FC236}">
                <a16:creationId xmlns:a16="http://schemas.microsoft.com/office/drawing/2014/main" id="{1D00331C-979A-4BCE-9A84-A065422C2B65}"/>
              </a:ext>
            </a:extLst>
          </p:cNvPr>
          <p:cNvSpPr>
            <a:spLocks noGrp="1"/>
          </p:cNvSpPr>
          <p:nvPr>
            <p:ph sz="quarter" idx="4"/>
          </p:nvPr>
        </p:nvSpPr>
        <p:spPr/>
        <p:txBody>
          <a:bodyPr>
            <a:normAutofit fontScale="40000" lnSpcReduction="20000"/>
          </a:bodyPr>
          <a:lstStyle/>
          <a:p>
            <a:r>
              <a:rPr lang="en-GB" sz="2900" b="1" dirty="0"/>
              <a:t>Exchange rates</a:t>
            </a:r>
          </a:p>
          <a:p>
            <a:r>
              <a:rPr lang="en-GB" sz="2900" dirty="0"/>
              <a:t>High inflation over recent years</a:t>
            </a:r>
          </a:p>
          <a:p>
            <a:r>
              <a:rPr lang="en-GB" sz="2900" dirty="0"/>
              <a:t> Reserve Bank of India aiming to reduce inflation rates to 6% (Gov.uk, 2017).</a:t>
            </a:r>
          </a:p>
          <a:p>
            <a:r>
              <a:rPr lang="en-GB" sz="2900" dirty="0"/>
              <a:t>problematic for businesses operating in India, </a:t>
            </a:r>
          </a:p>
          <a:p>
            <a:r>
              <a:rPr lang="en-GB" sz="2900" dirty="0"/>
              <a:t>opportunity for import businesses (</a:t>
            </a:r>
            <a:r>
              <a:rPr lang="en-GB" sz="2900" dirty="0" err="1"/>
              <a:t>Deresky</a:t>
            </a:r>
            <a:r>
              <a:rPr lang="en-GB" sz="2900" dirty="0"/>
              <a:t>, H., 2014). </a:t>
            </a:r>
          </a:p>
          <a:p>
            <a:endParaRPr lang="en-GB" dirty="0"/>
          </a:p>
        </p:txBody>
      </p:sp>
      <p:sp>
        <p:nvSpPr>
          <p:cNvPr id="6" name="Footer Placeholder 5">
            <a:extLst>
              <a:ext uri="{FF2B5EF4-FFF2-40B4-BE49-F238E27FC236}">
                <a16:creationId xmlns:a16="http://schemas.microsoft.com/office/drawing/2014/main" id="{CA1E0F47-E3AD-45F1-9B71-83C02AA0605E}"/>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13" name="Audio 12">
            <a:hlinkClick r:id="" action="ppaction://media"/>
            <a:extLst>
              <a:ext uri="{FF2B5EF4-FFF2-40B4-BE49-F238E27FC236}">
                <a16:creationId xmlns:a16="http://schemas.microsoft.com/office/drawing/2014/main" id="{E0147F6E-6F9F-42AE-B7F2-AF65CC0A83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4460087"/>
      </p:ext>
    </p:extLst>
  </p:cSld>
  <p:clrMapOvr>
    <a:masterClrMapping/>
  </p:clrMapOvr>
  <mc:AlternateContent xmlns:mc="http://schemas.openxmlformats.org/markup-compatibility/2006">
    <mc:Choice xmlns:p14="http://schemas.microsoft.com/office/powerpoint/2010/main" Requires="p14">
      <p:transition spd="med" p14:dur="700" advTm="48849">
        <p:fade/>
      </p:transition>
    </mc:Choice>
    <mc:Fallback>
      <p:transition spd="med" advTm="48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C0D81D-98F3-4B14-8249-55CB8FFA86D6}"/>
              </a:ext>
            </a:extLst>
          </p:cNvPr>
          <p:cNvPicPr/>
          <p:nvPr/>
        </p:nvPicPr>
        <p:blipFill>
          <a:blip r:embed="rId4"/>
          <a:stretch>
            <a:fillRect/>
          </a:stretch>
        </p:blipFill>
        <p:spPr>
          <a:xfrm>
            <a:off x="609600" y="266700"/>
            <a:ext cx="10010775" cy="5886450"/>
          </a:xfrm>
          <a:prstGeom prst="rect">
            <a:avLst/>
          </a:prstGeom>
        </p:spPr>
      </p:pic>
      <p:sp>
        <p:nvSpPr>
          <p:cNvPr id="5" name="TextBox 4">
            <a:extLst>
              <a:ext uri="{FF2B5EF4-FFF2-40B4-BE49-F238E27FC236}">
                <a16:creationId xmlns:a16="http://schemas.microsoft.com/office/drawing/2014/main" id="{26368A80-9BA4-465A-84A0-5979984C2699}"/>
              </a:ext>
            </a:extLst>
          </p:cNvPr>
          <p:cNvSpPr txBox="1"/>
          <p:nvPr/>
        </p:nvSpPr>
        <p:spPr>
          <a:xfrm flipH="1">
            <a:off x="8370569" y="6229350"/>
            <a:ext cx="2497456" cy="369332"/>
          </a:xfrm>
          <a:prstGeom prst="rect">
            <a:avLst/>
          </a:prstGeom>
          <a:noFill/>
        </p:spPr>
        <p:txBody>
          <a:bodyPr wrap="square" rtlCol="0">
            <a:spAutoFit/>
          </a:bodyPr>
          <a:lstStyle/>
          <a:p>
            <a:r>
              <a:rPr lang="en-GB"/>
              <a:t>(The Ecomonist, 2018)</a:t>
            </a:r>
            <a:endParaRPr lang="en-GB" dirty="0"/>
          </a:p>
        </p:txBody>
      </p:sp>
      <p:sp>
        <p:nvSpPr>
          <p:cNvPr id="6" name="Footer Placeholder 5">
            <a:extLst>
              <a:ext uri="{FF2B5EF4-FFF2-40B4-BE49-F238E27FC236}">
                <a16:creationId xmlns:a16="http://schemas.microsoft.com/office/drawing/2014/main" id="{250B9701-3E3A-4318-87CE-AC7269B41F82}"/>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7" name="Audio 6">
            <a:hlinkClick r:id="" action="ppaction://media"/>
            <a:extLst>
              <a:ext uri="{FF2B5EF4-FFF2-40B4-BE49-F238E27FC236}">
                <a16:creationId xmlns:a16="http://schemas.microsoft.com/office/drawing/2014/main" id="{ADE2C9CE-32F5-4FD6-9CE5-7888490C5C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1928604"/>
      </p:ext>
    </p:extLst>
  </p:cSld>
  <p:clrMapOvr>
    <a:masterClrMapping/>
  </p:clrMapOvr>
  <mc:AlternateContent xmlns:mc="http://schemas.openxmlformats.org/markup-compatibility/2006">
    <mc:Choice xmlns:p14="http://schemas.microsoft.com/office/powerpoint/2010/main" Requires="p14">
      <p:transition spd="med" p14:dur="700" advTm="5530">
        <p:fade/>
      </p:transition>
    </mc:Choice>
    <mc:Fallback>
      <p:transition spd="med" advTm="553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BEB0A-DE40-4924-BF65-A1C7E16150E7}"/>
              </a:ext>
            </a:extLst>
          </p:cNvPr>
          <p:cNvSpPr>
            <a:spLocks noGrp="1"/>
          </p:cNvSpPr>
          <p:nvPr>
            <p:ph type="ctrTitle"/>
          </p:nvPr>
        </p:nvSpPr>
        <p:spPr>
          <a:xfrm>
            <a:off x="2409824" y="1298448"/>
            <a:ext cx="5975223" cy="3255264"/>
          </a:xfrm>
        </p:spPr>
        <p:txBody>
          <a:bodyPr>
            <a:normAutofit/>
          </a:bodyPr>
          <a:lstStyle/>
          <a:p>
            <a:br>
              <a:rPr lang="en-GB" sz="1800" dirty="0"/>
            </a:br>
            <a:r>
              <a:rPr lang="en-GB" sz="2000" dirty="0"/>
              <a:t>Mostly Independent local businesses, few national, and international rival GrandVision</a:t>
            </a:r>
            <a:br>
              <a:rPr lang="en-GB" sz="2000" dirty="0"/>
            </a:br>
            <a:br>
              <a:rPr lang="en-GB" sz="2000" dirty="0"/>
            </a:br>
            <a:r>
              <a:rPr lang="en-GB" sz="2000" dirty="0" err="1"/>
              <a:t>GrandVision</a:t>
            </a:r>
            <a:r>
              <a:rPr lang="en-GB" sz="2000" dirty="0"/>
              <a:t> operate in India under the Vision Express brand, this is the same brand as the UK market competitor (GrandVision, 2017). </a:t>
            </a:r>
            <a:br>
              <a:rPr lang="en-GB" sz="2000" dirty="0"/>
            </a:br>
            <a:br>
              <a:rPr lang="en-GB" sz="2000" dirty="0"/>
            </a:br>
            <a:br>
              <a:rPr lang="en-GB" sz="2000" dirty="0"/>
            </a:br>
            <a:endParaRPr lang="en-GB" sz="2000" dirty="0"/>
          </a:p>
        </p:txBody>
      </p:sp>
      <p:sp>
        <p:nvSpPr>
          <p:cNvPr id="3" name="Subtitle 2">
            <a:extLst>
              <a:ext uri="{FF2B5EF4-FFF2-40B4-BE49-F238E27FC236}">
                <a16:creationId xmlns:a16="http://schemas.microsoft.com/office/drawing/2014/main" id="{7626716D-51B1-4780-8EEB-3CC3F94B29F2}"/>
              </a:ext>
            </a:extLst>
          </p:cNvPr>
          <p:cNvSpPr>
            <a:spLocks noGrp="1"/>
          </p:cNvSpPr>
          <p:nvPr>
            <p:ph type="subTitle" idx="1"/>
          </p:nvPr>
        </p:nvSpPr>
        <p:spPr/>
        <p:txBody>
          <a:bodyPr>
            <a:normAutofit/>
          </a:bodyPr>
          <a:lstStyle/>
          <a:p>
            <a:r>
              <a:rPr lang="en-GB" sz="2800" b="1" dirty="0">
                <a:solidFill>
                  <a:schemeClr val="bg1"/>
                </a:solidFill>
              </a:rPr>
              <a:t>Competitors</a:t>
            </a:r>
          </a:p>
        </p:txBody>
      </p:sp>
      <p:pic>
        <p:nvPicPr>
          <p:cNvPr id="6" name="Audio 5">
            <a:hlinkClick r:id="" action="ppaction://media"/>
            <a:extLst>
              <a:ext uri="{FF2B5EF4-FFF2-40B4-BE49-F238E27FC236}">
                <a16:creationId xmlns:a16="http://schemas.microsoft.com/office/drawing/2014/main" id="{E0CFFECF-68D9-41B1-8BF1-5BCD4EF986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87003416"/>
      </p:ext>
    </p:extLst>
  </p:cSld>
  <p:clrMapOvr>
    <a:masterClrMapping/>
  </p:clrMapOvr>
  <mc:AlternateContent xmlns:mc="http://schemas.openxmlformats.org/markup-compatibility/2006">
    <mc:Choice xmlns:p14="http://schemas.microsoft.com/office/powerpoint/2010/main" Requires="p14">
      <p:transition spd="med" p14:dur="700" advTm="34110">
        <p:fade/>
      </p:transition>
    </mc:Choice>
    <mc:Fallback>
      <p:transition spd="med" advTm="341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4B5CC49-6FAE-42FA-99B6-A3FDA8C68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AB06BC-4C93-4C26-B823-8C41A955B7C3}"/>
              </a:ext>
            </a:extLst>
          </p:cNvPr>
          <p:cNvSpPr>
            <a:spLocks noGrp="1"/>
          </p:cNvSpPr>
          <p:nvPr>
            <p:ph type="ctrTitle"/>
          </p:nvPr>
        </p:nvSpPr>
        <p:spPr>
          <a:xfrm>
            <a:off x="1834419" y="3253082"/>
            <a:ext cx="3741702" cy="3038475"/>
          </a:xfrm>
        </p:spPr>
        <p:txBody>
          <a:bodyPr numCol="2" anchor="ctr">
            <a:normAutofit fontScale="90000"/>
          </a:bodyPr>
          <a:lstStyle/>
          <a:p>
            <a:r>
              <a:rPr lang="en-GB" sz="1400" dirty="0">
                <a:solidFill>
                  <a:schemeClr val="tx1">
                    <a:lumMod val="75000"/>
                    <a:lumOff val="25000"/>
                  </a:schemeClr>
                </a:solidFill>
              </a:rPr>
              <a:t>Hierarchical, power  and rights not distributed equally (Hofstede Insights, 2019). </a:t>
            </a:r>
            <a:br>
              <a:rPr lang="en-GB" sz="1400" dirty="0">
                <a:solidFill>
                  <a:schemeClr val="tx1">
                    <a:lumMod val="75000"/>
                    <a:lumOff val="25000"/>
                  </a:schemeClr>
                </a:solidFill>
              </a:rPr>
            </a:br>
            <a:br>
              <a:rPr lang="en-GB" sz="1400" dirty="0">
                <a:solidFill>
                  <a:schemeClr val="tx1">
                    <a:lumMod val="75000"/>
                    <a:lumOff val="25000"/>
                  </a:schemeClr>
                </a:solidFill>
              </a:rPr>
            </a:br>
            <a:r>
              <a:rPr lang="en-GB" sz="1400" dirty="0">
                <a:solidFill>
                  <a:schemeClr val="tx1">
                    <a:lumMod val="75000"/>
                    <a:lumOff val="25000"/>
                  </a:schemeClr>
                </a:solidFill>
              </a:rPr>
              <a:t>Guaranteed human rights through its constitution and  member of the International Labour Organisation (Gov.uk, 2017) </a:t>
            </a:r>
            <a:br>
              <a:rPr lang="en-GB" sz="1800" dirty="0">
                <a:solidFill>
                  <a:schemeClr val="tx1">
                    <a:lumMod val="75000"/>
                    <a:lumOff val="25000"/>
                  </a:schemeClr>
                </a:solidFill>
              </a:rPr>
            </a:br>
            <a:br>
              <a:rPr lang="en-GB" sz="1800" dirty="0">
                <a:solidFill>
                  <a:schemeClr val="tx1">
                    <a:lumMod val="75000"/>
                    <a:lumOff val="25000"/>
                  </a:schemeClr>
                </a:solidFill>
              </a:rPr>
            </a:br>
            <a:r>
              <a:rPr lang="en-GB" sz="1400" dirty="0">
                <a:solidFill>
                  <a:schemeClr val="tx1">
                    <a:lumMod val="75000"/>
                    <a:lumOff val="25000"/>
                  </a:schemeClr>
                </a:solidFill>
              </a:rPr>
              <a:t>Both “Collective” and “Individualistic” cultures. </a:t>
            </a:r>
            <a:br>
              <a:rPr lang="en-GB" sz="1400" dirty="0">
                <a:solidFill>
                  <a:schemeClr val="tx1">
                    <a:lumMod val="75000"/>
                    <a:lumOff val="25000"/>
                  </a:schemeClr>
                </a:solidFill>
              </a:rPr>
            </a:br>
            <a:r>
              <a:rPr lang="en-GB" sz="1400" dirty="0">
                <a:solidFill>
                  <a:schemeClr val="tx1">
                    <a:lumMod val="75000"/>
                    <a:lumOff val="25000"/>
                  </a:schemeClr>
                </a:solidFill>
              </a:rPr>
              <a:t>= rise in trade unions (gov.uk, 2019). </a:t>
            </a:r>
            <a:br>
              <a:rPr lang="en-GB" sz="1400" dirty="0">
                <a:solidFill>
                  <a:schemeClr val="tx1">
                    <a:lumMod val="75000"/>
                    <a:lumOff val="25000"/>
                  </a:schemeClr>
                </a:solidFill>
              </a:rPr>
            </a:br>
            <a:br>
              <a:rPr lang="en-GB" sz="1400" dirty="0">
                <a:solidFill>
                  <a:schemeClr val="tx1">
                    <a:lumMod val="75000"/>
                    <a:lumOff val="25000"/>
                  </a:schemeClr>
                </a:solidFill>
              </a:rPr>
            </a:br>
            <a:br>
              <a:rPr lang="en-GB" sz="1400" dirty="0">
                <a:solidFill>
                  <a:schemeClr val="tx1">
                    <a:lumMod val="75000"/>
                    <a:lumOff val="25000"/>
                  </a:schemeClr>
                </a:solidFill>
              </a:rPr>
            </a:br>
            <a:br>
              <a:rPr lang="en-GB" sz="1400" dirty="0">
                <a:solidFill>
                  <a:schemeClr val="tx1">
                    <a:lumMod val="75000"/>
                    <a:lumOff val="25000"/>
                  </a:schemeClr>
                </a:solidFill>
              </a:rPr>
            </a:br>
            <a:r>
              <a:rPr lang="en-GB" sz="1400" dirty="0">
                <a:solidFill>
                  <a:schemeClr val="tx1">
                    <a:lumMod val="75000"/>
                    <a:lumOff val="25000"/>
                  </a:schemeClr>
                </a:solidFill>
              </a:rPr>
              <a:t>Like UK, masculine culture, success encouraged but    modest in  how it is expressed (Hofstede Insights, 2019).</a:t>
            </a:r>
            <a:br>
              <a:rPr lang="en-GB" sz="1400" dirty="0">
                <a:solidFill>
                  <a:schemeClr val="tx1">
                    <a:lumMod val="75000"/>
                    <a:lumOff val="25000"/>
                  </a:schemeClr>
                </a:solidFill>
              </a:rPr>
            </a:br>
            <a:br>
              <a:rPr lang="en-GB" sz="1400" dirty="0">
                <a:solidFill>
                  <a:schemeClr val="tx1">
                    <a:lumMod val="75000"/>
                    <a:lumOff val="25000"/>
                  </a:schemeClr>
                </a:solidFill>
              </a:rPr>
            </a:br>
            <a:r>
              <a:rPr lang="en-GB" sz="1400" dirty="0">
                <a:solidFill>
                  <a:schemeClr val="tx1">
                    <a:lumMod val="75000"/>
                    <a:lumOff val="25000"/>
                  </a:schemeClr>
                </a:solidFill>
              </a:rPr>
              <a:t> New younger generation pushing trends in luxury goods (PWC, 2015). </a:t>
            </a:r>
            <a:br>
              <a:rPr lang="en-GB" sz="1400" dirty="0">
                <a:solidFill>
                  <a:schemeClr val="tx1">
                    <a:lumMod val="75000"/>
                    <a:lumOff val="25000"/>
                  </a:schemeClr>
                </a:solidFill>
              </a:rPr>
            </a:br>
            <a:br>
              <a:rPr lang="en-GB" sz="1400" b="1" dirty="0">
                <a:solidFill>
                  <a:schemeClr val="tx1">
                    <a:lumMod val="75000"/>
                    <a:lumOff val="25000"/>
                  </a:schemeClr>
                </a:solidFill>
              </a:rPr>
            </a:br>
            <a:r>
              <a:rPr lang="en-GB" sz="1400" b="1" dirty="0">
                <a:solidFill>
                  <a:schemeClr val="tx1">
                    <a:lumMod val="75000"/>
                    <a:lumOff val="25000"/>
                  </a:schemeClr>
                </a:solidFill>
              </a:rPr>
              <a:t>50% of India’s population is 25 years old or younger </a:t>
            </a:r>
            <a:r>
              <a:rPr lang="en-GB" sz="1400" dirty="0">
                <a:solidFill>
                  <a:schemeClr val="tx1">
                    <a:lumMod val="75000"/>
                    <a:lumOff val="25000"/>
                  </a:schemeClr>
                </a:solidFill>
              </a:rPr>
              <a:t>(Gov.uk, 2017).</a:t>
            </a:r>
            <a:br>
              <a:rPr lang="en-GB" sz="1400" dirty="0">
                <a:solidFill>
                  <a:schemeClr val="tx1">
                    <a:lumMod val="75000"/>
                    <a:lumOff val="25000"/>
                  </a:schemeClr>
                </a:solidFill>
              </a:rPr>
            </a:br>
            <a:br>
              <a:rPr lang="en-GB" sz="1400" dirty="0">
                <a:solidFill>
                  <a:schemeClr val="tx1">
                    <a:lumMod val="75000"/>
                    <a:lumOff val="25000"/>
                  </a:schemeClr>
                </a:solidFill>
              </a:rPr>
            </a:br>
            <a:br>
              <a:rPr lang="en-GB" sz="1400" dirty="0">
                <a:solidFill>
                  <a:schemeClr val="tx1">
                    <a:lumMod val="75000"/>
                    <a:lumOff val="25000"/>
                  </a:schemeClr>
                </a:solidFill>
              </a:rPr>
            </a:br>
            <a:br>
              <a:rPr lang="en-GB" sz="1400" dirty="0">
                <a:solidFill>
                  <a:schemeClr val="tx1">
                    <a:lumMod val="75000"/>
                    <a:lumOff val="25000"/>
                  </a:schemeClr>
                </a:solidFill>
              </a:rPr>
            </a:br>
            <a:br>
              <a:rPr lang="en-GB" sz="1400" dirty="0">
                <a:solidFill>
                  <a:schemeClr val="tx1">
                    <a:lumMod val="75000"/>
                    <a:lumOff val="25000"/>
                  </a:schemeClr>
                </a:solidFill>
              </a:rPr>
            </a:br>
            <a:br>
              <a:rPr lang="en-GB" sz="1400" dirty="0">
                <a:solidFill>
                  <a:schemeClr val="tx1">
                    <a:lumMod val="75000"/>
                    <a:lumOff val="25000"/>
                  </a:schemeClr>
                </a:solidFill>
              </a:rPr>
            </a:br>
            <a:endParaRPr lang="en-GB" sz="1400" dirty="0">
              <a:solidFill>
                <a:schemeClr val="tx1">
                  <a:lumMod val="75000"/>
                  <a:lumOff val="25000"/>
                </a:schemeClr>
              </a:solidFill>
            </a:endParaRPr>
          </a:p>
        </p:txBody>
      </p:sp>
      <p:sp>
        <p:nvSpPr>
          <p:cNvPr id="3" name="Subtitle 2">
            <a:extLst>
              <a:ext uri="{FF2B5EF4-FFF2-40B4-BE49-F238E27FC236}">
                <a16:creationId xmlns:a16="http://schemas.microsoft.com/office/drawing/2014/main" id="{6791B44E-AE2B-42D4-824A-2E9A4FC27FBB}"/>
              </a:ext>
            </a:extLst>
          </p:cNvPr>
          <p:cNvSpPr>
            <a:spLocks noGrp="1"/>
          </p:cNvSpPr>
          <p:nvPr>
            <p:ph type="subTitle" idx="1"/>
          </p:nvPr>
        </p:nvSpPr>
        <p:spPr>
          <a:xfrm>
            <a:off x="7739362" y="2256366"/>
            <a:ext cx="3507654" cy="2345266"/>
          </a:xfrm>
        </p:spPr>
        <p:txBody>
          <a:bodyPr anchor="ctr">
            <a:normAutofit/>
          </a:bodyPr>
          <a:lstStyle/>
          <a:p>
            <a:r>
              <a:rPr lang="en-GB" sz="2800" b="1" dirty="0">
                <a:solidFill>
                  <a:schemeClr val="tx1">
                    <a:lumMod val="75000"/>
                    <a:lumOff val="25000"/>
                  </a:schemeClr>
                </a:solidFill>
              </a:rPr>
              <a:t>Culture</a:t>
            </a:r>
            <a:endParaRPr lang="en-GB" sz="2800" dirty="0">
              <a:solidFill>
                <a:schemeClr val="tx1">
                  <a:lumMod val="75000"/>
                  <a:lumOff val="25000"/>
                </a:schemeClr>
              </a:solidFill>
            </a:endParaRPr>
          </a:p>
          <a:p>
            <a:r>
              <a:rPr lang="en-GB" sz="2800" dirty="0">
                <a:solidFill>
                  <a:schemeClr val="tx1">
                    <a:lumMod val="75000"/>
                    <a:lumOff val="25000"/>
                  </a:schemeClr>
                </a:solidFill>
              </a:rPr>
              <a:t>Hofstede Country Comparison (Hofstede Insights, 2019)</a:t>
            </a:r>
          </a:p>
          <a:p>
            <a:endParaRPr lang="en-GB" sz="2800" dirty="0">
              <a:solidFill>
                <a:schemeClr val="tx1">
                  <a:lumMod val="75000"/>
                  <a:lumOff val="25000"/>
                </a:schemeClr>
              </a:solidFill>
            </a:endParaRPr>
          </a:p>
        </p:txBody>
      </p:sp>
      <p:sp>
        <p:nvSpPr>
          <p:cNvPr id="21" name="Rectangle 20">
            <a:extLst>
              <a:ext uri="{FF2B5EF4-FFF2-40B4-BE49-F238E27FC236}">
                <a16:creationId xmlns:a16="http://schemas.microsoft.com/office/drawing/2014/main" id="{E6BC9B4A-2119-4645-B4CA-7817D5FAF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3" name="Straight Connector 22">
            <a:extLst>
              <a:ext uri="{FF2B5EF4-FFF2-40B4-BE49-F238E27FC236}">
                <a16:creationId xmlns:a16="http://schemas.microsoft.com/office/drawing/2014/main" id="{158D888F-D87A-4C3C-BD82-273E4C8C5E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99A2CD81-3BB6-4ED6-A50F-DC14F37A9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577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66DDE3FD-9775-4D7F-97F0-CDEA17FA7911}"/>
              </a:ext>
            </a:extLst>
          </p:cNvPr>
          <p:cNvGraphicFramePr>
            <a:graphicFrameLocks noGrp="1"/>
          </p:cNvGraphicFramePr>
          <p:nvPr>
            <p:extLst>
              <p:ext uri="{D42A27DB-BD31-4B8C-83A1-F6EECF244321}">
                <p14:modId xmlns:p14="http://schemas.microsoft.com/office/powerpoint/2010/main" val="1999494218"/>
              </p:ext>
            </p:extLst>
          </p:nvPr>
        </p:nvGraphicFramePr>
        <p:xfrm>
          <a:off x="2132299" y="526666"/>
          <a:ext cx="5402355" cy="2023833"/>
        </p:xfrm>
        <a:graphic>
          <a:graphicData uri="http://schemas.openxmlformats.org/drawingml/2006/table">
            <a:tbl>
              <a:tblPr firstRow="1" firstCol="1" bandRow="1">
                <a:tableStyleId>{5C22544A-7EE6-4342-B048-85BDC9FD1C3A}</a:tableStyleId>
              </a:tblPr>
              <a:tblGrid>
                <a:gridCol w="2607578">
                  <a:extLst>
                    <a:ext uri="{9D8B030D-6E8A-4147-A177-3AD203B41FA5}">
                      <a16:colId xmlns:a16="http://schemas.microsoft.com/office/drawing/2014/main" val="1314679967"/>
                    </a:ext>
                  </a:extLst>
                </a:gridCol>
                <a:gridCol w="1439869">
                  <a:extLst>
                    <a:ext uri="{9D8B030D-6E8A-4147-A177-3AD203B41FA5}">
                      <a16:colId xmlns:a16="http://schemas.microsoft.com/office/drawing/2014/main" val="4135564287"/>
                    </a:ext>
                  </a:extLst>
                </a:gridCol>
                <a:gridCol w="1354908">
                  <a:extLst>
                    <a:ext uri="{9D8B030D-6E8A-4147-A177-3AD203B41FA5}">
                      <a16:colId xmlns:a16="http://schemas.microsoft.com/office/drawing/2014/main" val="2710065113"/>
                    </a:ext>
                  </a:extLst>
                </a:gridCol>
              </a:tblGrid>
              <a:tr h="289119">
                <a:tc>
                  <a:txBody>
                    <a:bodyPr/>
                    <a:lstStyle/>
                    <a:p>
                      <a:pPr>
                        <a:lnSpc>
                          <a:spcPct val="107000"/>
                        </a:lnSpc>
                        <a:spcAft>
                          <a:spcPts val="0"/>
                        </a:spcAft>
                      </a:pPr>
                      <a:r>
                        <a:rPr lang="en-GB" sz="12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India</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UK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21702375"/>
                  </a:ext>
                </a:extLst>
              </a:tr>
              <a:tr h="289119">
                <a:tc>
                  <a:txBody>
                    <a:bodyPr/>
                    <a:lstStyle/>
                    <a:p>
                      <a:pPr>
                        <a:lnSpc>
                          <a:spcPct val="107000"/>
                        </a:lnSpc>
                        <a:spcAft>
                          <a:spcPts val="0"/>
                        </a:spcAft>
                      </a:pPr>
                      <a:r>
                        <a:rPr lang="en-GB" sz="1200">
                          <a:effectLst/>
                        </a:rPr>
                        <a:t>Power Distance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77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58774952"/>
                  </a:ext>
                </a:extLst>
              </a:tr>
              <a:tr h="289119">
                <a:tc>
                  <a:txBody>
                    <a:bodyPr/>
                    <a:lstStyle/>
                    <a:p>
                      <a:pPr>
                        <a:lnSpc>
                          <a:spcPct val="107000"/>
                        </a:lnSpc>
                        <a:spcAft>
                          <a:spcPts val="0"/>
                        </a:spcAft>
                      </a:pPr>
                      <a:r>
                        <a:rPr lang="en-GB" sz="1200">
                          <a:effectLst/>
                        </a:rPr>
                        <a:t>Individualism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48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89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61748815"/>
                  </a:ext>
                </a:extLst>
              </a:tr>
              <a:tr h="289119">
                <a:tc>
                  <a:txBody>
                    <a:bodyPr/>
                    <a:lstStyle/>
                    <a:p>
                      <a:pPr>
                        <a:lnSpc>
                          <a:spcPct val="107000"/>
                        </a:lnSpc>
                        <a:spcAft>
                          <a:spcPts val="0"/>
                        </a:spcAft>
                      </a:pPr>
                      <a:r>
                        <a:rPr lang="en-GB" sz="1200">
                          <a:effectLst/>
                        </a:rPr>
                        <a:t>Masculinity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56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066535"/>
                  </a:ext>
                </a:extLst>
              </a:tr>
              <a:tr h="289119">
                <a:tc>
                  <a:txBody>
                    <a:bodyPr/>
                    <a:lstStyle/>
                    <a:p>
                      <a:pPr>
                        <a:lnSpc>
                          <a:spcPct val="107000"/>
                        </a:lnSpc>
                        <a:spcAft>
                          <a:spcPts val="0"/>
                        </a:spcAft>
                      </a:pPr>
                      <a:r>
                        <a:rPr lang="en-GB" sz="1200" dirty="0">
                          <a:effectLst/>
                        </a:rPr>
                        <a:t>Uncertainty Avoidance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40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82734335"/>
                  </a:ext>
                </a:extLst>
              </a:tr>
              <a:tr h="289119">
                <a:tc>
                  <a:txBody>
                    <a:bodyPr/>
                    <a:lstStyle/>
                    <a:p>
                      <a:pPr>
                        <a:lnSpc>
                          <a:spcPct val="107000"/>
                        </a:lnSpc>
                        <a:spcAft>
                          <a:spcPts val="0"/>
                        </a:spcAft>
                      </a:pPr>
                      <a:r>
                        <a:rPr lang="en-GB" sz="1200">
                          <a:effectLst/>
                        </a:rPr>
                        <a:t>Long Term Orientation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51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51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83638082"/>
                  </a:ext>
                </a:extLst>
              </a:tr>
              <a:tr h="289119">
                <a:tc>
                  <a:txBody>
                    <a:bodyPr/>
                    <a:lstStyle/>
                    <a:p>
                      <a:pPr>
                        <a:lnSpc>
                          <a:spcPct val="107000"/>
                        </a:lnSpc>
                        <a:spcAft>
                          <a:spcPts val="0"/>
                        </a:spcAft>
                      </a:pPr>
                      <a:r>
                        <a:rPr lang="en-GB" sz="1200">
                          <a:effectLst/>
                        </a:rPr>
                        <a:t>Indulgence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26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69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0960733"/>
                  </a:ext>
                </a:extLst>
              </a:tr>
            </a:tbl>
          </a:graphicData>
        </a:graphic>
      </p:graphicFrame>
      <p:sp>
        <p:nvSpPr>
          <p:cNvPr id="6" name="TextBox 5">
            <a:extLst>
              <a:ext uri="{FF2B5EF4-FFF2-40B4-BE49-F238E27FC236}">
                <a16:creationId xmlns:a16="http://schemas.microsoft.com/office/drawing/2014/main" id="{138BC0F4-9B58-41FF-AA2C-3403A00BD5B3}"/>
              </a:ext>
            </a:extLst>
          </p:cNvPr>
          <p:cNvSpPr txBox="1"/>
          <p:nvPr/>
        </p:nvSpPr>
        <p:spPr>
          <a:xfrm>
            <a:off x="552450" y="2256366"/>
            <a:ext cx="615553" cy="3249084"/>
          </a:xfrm>
          <a:prstGeom prst="rect">
            <a:avLst/>
          </a:prstGeom>
          <a:noFill/>
        </p:spPr>
        <p:txBody>
          <a:bodyPr vert="vert270" wrap="square" rtlCol="0">
            <a:spAutoFit/>
          </a:bodyPr>
          <a:lstStyle/>
          <a:p>
            <a:r>
              <a:rPr lang="en-GB" sz="2800" dirty="0">
                <a:solidFill>
                  <a:schemeClr val="bg1"/>
                </a:solidFill>
              </a:rPr>
              <a:t>Social</a:t>
            </a:r>
            <a:r>
              <a:rPr lang="en-GB" dirty="0"/>
              <a:t> </a:t>
            </a:r>
          </a:p>
        </p:txBody>
      </p:sp>
      <p:pic>
        <p:nvPicPr>
          <p:cNvPr id="11" name="Audio 10">
            <a:hlinkClick r:id="" action="ppaction://media"/>
            <a:extLst>
              <a:ext uri="{FF2B5EF4-FFF2-40B4-BE49-F238E27FC236}">
                <a16:creationId xmlns:a16="http://schemas.microsoft.com/office/drawing/2014/main" id="{73885F25-E28D-4F50-A1C4-B63690F607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9344685"/>
      </p:ext>
    </p:extLst>
  </p:cSld>
  <p:clrMapOvr>
    <a:masterClrMapping/>
  </p:clrMapOvr>
  <mc:AlternateContent xmlns:mc="http://schemas.openxmlformats.org/markup-compatibility/2006">
    <mc:Choice xmlns:p14="http://schemas.microsoft.com/office/powerpoint/2010/main" Requires="p14">
      <p:transition spd="med" p14:dur="700" advTm="22471">
        <p:fade/>
      </p:transition>
    </mc:Choice>
    <mc:Fallback>
      <p:transition spd="med" advTm="224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EDBA180-F7F5-43E0-B455-5FC16E257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CA42AC7-0102-4C6B-A360-D98DDCD5D0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8874233" cy="5334001"/>
          </a:xfrm>
          <a:custGeom>
            <a:avLst/>
            <a:gdLst>
              <a:gd name="connsiteX0" fmla="*/ 0 w 8874233"/>
              <a:gd name="connsiteY0" fmla="*/ 0 h 5334001"/>
              <a:gd name="connsiteX1" fmla="*/ 1126566 w 8874233"/>
              <a:gd name="connsiteY1" fmla="*/ 0 h 5334001"/>
              <a:gd name="connsiteX2" fmla="*/ 7534656 w 8874233"/>
              <a:gd name="connsiteY2" fmla="*/ 0 h 5334001"/>
              <a:gd name="connsiteX3" fmla="*/ 8874233 w 8874233"/>
              <a:gd name="connsiteY3" fmla="*/ 0 h 5334001"/>
              <a:gd name="connsiteX4" fmla="*/ 7858591 w 8874233"/>
              <a:gd name="connsiteY4" fmla="*/ 5334001 h 5334001"/>
              <a:gd name="connsiteX5" fmla="*/ 7534656 w 8874233"/>
              <a:gd name="connsiteY5" fmla="*/ 5334001 h 5334001"/>
              <a:gd name="connsiteX6" fmla="*/ 590 w 8874233"/>
              <a:gd name="connsiteY6" fmla="*/ 5334001 h 5334001"/>
              <a:gd name="connsiteX7" fmla="*/ 0 w 8874233"/>
              <a:gd name="connsiteY7" fmla="*/ 5334001 h 5334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74233" h="5334001">
                <a:moveTo>
                  <a:pt x="0" y="0"/>
                </a:moveTo>
                <a:lnTo>
                  <a:pt x="1126566" y="0"/>
                </a:lnTo>
                <a:lnTo>
                  <a:pt x="7534656" y="0"/>
                </a:lnTo>
                <a:lnTo>
                  <a:pt x="8874233" y="0"/>
                </a:lnTo>
                <a:lnTo>
                  <a:pt x="7858591" y="5334001"/>
                </a:lnTo>
                <a:lnTo>
                  <a:pt x="7534656" y="5334001"/>
                </a:lnTo>
                <a:lnTo>
                  <a:pt x="590"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BFDE3C1-F3B7-47B0-81BF-D72B7F2A3DA4}"/>
              </a:ext>
            </a:extLst>
          </p:cNvPr>
          <p:cNvSpPr>
            <a:spLocks noGrp="1"/>
          </p:cNvSpPr>
          <p:nvPr>
            <p:ph type="title"/>
          </p:nvPr>
        </p:nvSpPr>
        <p:spPr>
          <a:xfrm>
            <a:off x="8860469" y="758953"/>
            <a:ext cx="2786615" cy="5330952"/>
          </a:xfrm>
        </p:spPr>
        <p:txBody>
          <a:bodyPr vert="vert" anchor="b">
            <a:normAutofit/>
          </a:bodyPr>
          <a:lstStyle/>
          <a:p>
            <a:r>
              <a:rPr lang="en-GB" dirty="0">
                <a:solidFill>
                  <a:schemeClr val="accent1"/>
                </a:solidFill>
              </a:rPr>
              <a:t>India’s Human Resources</a:t>
            </a:r>
            <a:br>
              <a:rPr lang="en-GB" dirty="0">
                <a:solidFill>
                  <a:schemeClr val="accent1"/>
                </a:solidFill>
              </a:rPr>
            </a:br>
            <a:endParaRPr lang="en-GB" dirty="0">
              <a:solidFill>
                <a:schemeClr val="accent1"/>
              </a:solidFill>
            </a:endParaRPr>
          </a:p>
        </p:txBody>
      </p:sp>
      <p:sp>
        <p:nvSpPr>
          <p:cNvPr id="3" name="Content Placeholder 2">
            <a:extLst>
              <a:ext uri="{FF2B5EF4-FFF2-40B4-BE49-F238E27FC236}">
                <a16:creationId xmlns:a16="http://schemas.microsoft.com/office/drawing/2014/main" id="{AB900373-9F25-4875-BE08-009C360DE645}"/>
              </a:ext>
            </a:extLst>
          </p:cNvPr>
          <p:cNvSpPr>
            <a:spLocks noGrp="1"/>
          </p:cNvSpPr>
          <p:nvPr>
            <p:ph idx="1"/>
          </p:nvPr>
        </p:nvSpPr>
        <p:spPr>
          <a:xfrm>
            <a:off x="643467" y="864108"/>
            <a:ext cx="7180552" cy="5120640"/>
          </a:xfrm>
        </p:spPr>
        <p:txBody>
          <a:bodyPr>
            <a:normAutofit/>
          </a:bodyPr>
          <a:lstStyle/>
          <a:p>
            <a:r>
              <a:rPr lang="en-GB" dirty="0">
                <a:solidFill>
                  <a:srgbClr val="FFFFFF"/>
                </a:solidFill>
              </a:rPr>
              <a:t>Low Human capital available. </a:t>
            </a:r>
          </a:p>
          <a:p>
            <a:r>
              <a:rPr lang="en-GB" dirty="0">
                <a:solidFill>
                  <a:srgbClr val="FFFFFF"/>
                </a:solidFill>
              </a:rPr>
              <a:t>Lack of professional training available (</a:t>
            </a:r>
            <a:r>
              <a:rPr lang="en-GB" dirty="0" err="1">
                <a:solidFill>
                  <a:srgbClr val="FFFFFF"/>
                </a:solidFill>
              </a:rPr>
              <a:t>Berwal</a:t>
            </a:r>
            <a:r>
              <a:rPr lang="en-GB" dirty="0">
                <a:solidFill>
                  <a:srgbClr val="FFFFFF"/>
                </a:solidFill>
              </a:rPr>
              <a:t>, et al., 2012). </a:t>
            </a:r>
          </a:p>
          <a:p>
            <a:endParaRPr lang="en-GB" dirty="0">
              <a:solidFill>
                <a:srgbClr val="FFFFFF"/>
              </a:solidFill>
            </a:endParaRPr>
          </a:p>
          <a:p>
            <a:r>
              <a:rPr lang="en-GB" dirty="0">
                <a:solidFill>
                  <a:srgbClr val="00B0F0"/>
                </a:solidFill>
              </a:rPr>
              <a:t>Strength: Specsavers’ self-led online </a:t>
            </a:r>
            <a:r>
              <a:rPr lang="en-GB" b="1" dirty="0" err="1">
                <a:solidFill>
                  <a:schemeClr val="tx1"/>
                </a:solidFill>
              </a:rPr>
              <a:t>Ilearn</a:t>
            </a:r>
            <a:r>
              <a:rPr lang="en-GB" dirty="0">
                <a:solidFill>
                  <a:srgbClr val="00B0F0"/>
                </a:solidFill>
              </a:rPr>
              <a:t> training program (Specsavers, 2018), accessed remotely via personal computers or at the place of work, and on the job training programs. </a:t>
            </a:r>
            <a:endParaRPr lang="en-GB" dirty="0">
              <a:solidFill>
                <a:srgbClr val="FFFFFF"/>
              </a:solidFill>
            </a:endParaRPr>
          </a:p>
        </p:txBody>
      </p:sp>
      <p:sp>
        <p:nvSpPr>
          <p:cNvPr id="12" name="Rectangle 11">
            <a:extLst>
              <a:ext uri="{FF2B5EF4-FFF2-40B4-BE49-F238E27FC236}">
                <a16:creationId xmlns:a16="http://schemas.microsoft.com/office/drawing/2014/main" id="{D1EAD543-1503-4630-AAE6-E315D68A5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Footer Placeholder 3">
            <a:extLst>
              <a:ext uri="{FF2B5EF4-FFF2-40B4-BE49-F238E27FC236}">
                <a16:creationId xmlns:a16="http://schemas.microsoft.com/office/drawing/2014/main" id="{B85B9BE8-6E80-4A2C-A45C-E8BBE2BB7D22}"/>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5" name="Audio 4">
            <a:hlinkClick r:id="" action="ppaction://media"/>
            <a:extLst>
              <a:ext uri="{FF2B5EF4-FFF2-40B4-BE49-F238E27FC236}">
                <a16:creationId xmlns:a16="http://schemas.microsoft.com/office/drawing/2014/main" id="{4668597A-46F9-4729-B246-5AE3B949AF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27447354"/>
      </p:ext>
    </p:extLst>
  </p:cSld>
  <p:clrMapOvr>
    <a:masterClrMapping/>
  </p:clrMapOvr>
  <mc:AlternateContent xmlns:mc="http://schemas.openxmlformats.org/markup-compatibility/2006">
    <mc:Choice xmlns:p14="http://schemas.microsoft.com/office/powerpoint/2010/main" Requires="p14">
      <p:transition spd="med" p14:dur="700" advTm="17861">
        <p:fade/>
      </p:transition>
    </mc:Choice>
    <mc:Fallback>
      <p:transition spd="med" advTm="178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BD00315-CCDC-4A18-BDA1-92E8D08EEA90}"/>
              </a:ext>
            </a:extLst>
          </p:cNvPr>
          <p:cNvSpPr>
            <a:spLocks noGrp="1"/>
          </p:cNvSpPr>
          <p:nvPr>
            <p:ph type="title"/>
          </p:nvPr>
        </p:nvSpPr>
        <p:spPr>
          <a:xfrm>
            <a:off x="1539116" y="864108"/>
            <a:ext cx="804030" cy="5120639"/>
          </a:xfrm>
        </p:spPr>
        <p:txBody>
          <a:bodyPr vert="vert270">
            <a:normAutofit/>
          </a:bodyPr>
          <a:lstStyle/>
          <a:p>
            <a:r>
              <a:rPr lang="en-GB" dirty="0">
                <a:solidFill>
                  <a:schemeClr val="accent1"/>
                </a:solidFill>
              </a:rPr>
              <a:t>Health</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29B98A-A580-4BDC-8C7C-2B069BD4212A}"/>
              </a:ext>
            </a:extLst>
          </p:cNvPr>
          <p:cNvSpPr>
            <a:spLocks noGrp="1"/>
          </p:cNvSpPr>
          <p:nvPr>
            <p:ph idx="1"/>
          </p:nvPr>
        </p:nvSpPr>
        <p:spPr>
          <a:xfrm>
            <a:off x="2595329" y="1323974"/>
            <a:ext cx="2195746" cy="4660773"/>
          </a:xfrm>
        </p:spPr>
        <p:txBody>
          <a:bodyPr>
            <a:normAutofit lnSpcReduction="10000"/>
          </a:bodyPr>
          <a:lstStyle/>
          <a:p>
            <a:pPr marL="0" indent="0">
              <a:buNone/>
            </a:pPr>
            <a:r>
              <a:rPr lang="en-GB" dirty="0"/>
              <a:t>“133 million people are blind or vision impaired to the lack of an eye examination and provision of an appropriate pair of spectacles.” (</a:t>
            </a:r>
            <a:r>
              <a:rPr lang="en-GB" dirty="0" err="1"/>
              <a:t>Berwal</a:t>
            </a:r>
            <a:r>
              <a:rPr lang="en-GB" dirty="0"/>
              <a:t>, et al., 2012). </a:t>
            </a:r>
          </a:p>
          <a:p>
            <a:endParaRPr lang="en-GB" dirty="0"/>
          </a:p>
          <a:p>
            <a:r>
              <a:rPr lang="en-GB" dirty="0"/>
              <a:t>96.4% of these cases “treatable or avoidable” (</a:t>
            </a:r>
            <a:r>
              <a:rPr lang="en-GB" dirty="0" err="1"/>
              <a:t>Berwal</a:t>
            </a:r>
            <a:r>
              <a:rPr lang="en-GB" dirty="0"/>
              <a:t>, et al., 2012).</a:t>
            </a:r>
          </a:p>
          <a:p>
            <a:endParaRPr lang="en-GB" dirty="0"/>
          </a:p>
          <a:p>
            <a:endParaRPr lang="en-GB" dirty="0"/>
          </a:p>
          <a:p>
            <a:endParaRPr lang="en-GB" dirty="0"/>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547AF20-B62E-4C9D-A5D5-CB959936E3E3}"/>
              </a:ext>
            </a:extLst>
          </p:cNvPr>
          <p:cNvSpPr txBox="1"/>
          <p:nvPr/>
        </p:nvSpPr>
        <p:spPr>
          <a:xfrm>
            <a:off x="6209694" y="761999"/>
            <a:ext cx="4741474" cy="4370427"/>
          </a:xfrm>
          <a:prstGeom prst="rect">
            <a:avLst/>
          </a:prstGeom>
          <a:noFill/>
        </p:spPr>
        <p:txBody>
          <a:bodyPr wrap="square" rtlCol="0">
            <a:spAutoFit/>
          </a:bodyPr>
          <a:lstStyle/>
          <a:p>
            <a:endParaRPr lang="en-GB" dirty="0"/>
          </a:p>
          <a:p>
            <a:r>
              <a:rPr lang="en-GB" sz="2000" dirty="0"/>
              <a:t>•	economic impact $23 billion (</a:t>
            </a:r>
            <a:r>
              <a:rPr lang="en-GB" sz="2000" dirty="0" err="1"/>
              <a:t>Berwal</a:t>
            </a:r>
            <a:r>
              <a:rPr lang="en-GB" sz="2000" dirty="0"/>
              <a:t>, et al., 2012). </a:t>
            </a:r>
          </a:p>
          <a:p>
            <a:endParaRPr lang="en-GB" sz="2000" dirty="0"/>
          </a:p>
          <a:p>
            <a:r>
              <a:rPr lang="en-GB" sz="2000" dirty="0"/>
              <a:t> </a:t>
            </a:r>
            <a:r>
              <a:rPr lang="en-GB" sz="2000" dirty="0">
                <a:solidFill>
                  <a:srgbClr val="00B0F0"/>
                </a:solidFill>
              </a:rPr>
              <a:t>WHO compensation for working in rural areas</a:t>
            </a:r>
          </a:p>
          <a:p>
            <a:endParaRPr lang="en-GB" sz="2000" dirty="0">
              <a:solidFill>
                <a:srgbClr val="00B0F0"/>
              </a:solidFill>
            </a:endParaRPr>
          </a:p>
          <a:p>
            <a:endParaRPr lang="en-GB" sz="2000" dirty="0">
              <a:solidFill>
                <a:srgbClr val="7030A0"/>
              </a:solidFill>
            </a:endParaRPr>
          </a:p>
          <a:p>
            <a:r>
              <a:rPr lang="en-GB" sz="2000" dirty="0">
                <a:solidFill>
                  <a:srgbClr val="FFC000"/>
                </a:solidFill>
              </a:rPr>
              <a:t>Weakness: may have to prove its CSR credentials to qualify for the funding.</a:t>
            </a:r>
          </a:p>
          <a:p>
            <a:endParaRPr lang="en-GB" sz="2000" dirty="0">
              <a:solidFill>
                <a:srgbClr val="FFC000"/>
              </a:solidFill>
            </a:endParaRPr>
          </a:p>
          <a:p>
            <a:endParaRPr lang="en-GB" sz="2000" dirty="0">
              <a:solidFill>
                <a:srgbClr val="7030A0"/>
              </a:solidFill>
            </a:endParaRPr>
          </a:p>
          <a:p>
            <a:endParaRPr lang="en-GB" sz="2000" dirty="0"/>
          </a:p>
          <a:p>
            <a:r>
              <a:rPr lang="en-GB" sz="2000" dirty="0"/>
              <a:t>.</a:t>
            </a:r>
          </a:p>
        </p:txBody>
      </p:sp>
      <p:sp>
        <p:nvSpPr>
          <p:cNvPr id="5" name="Footer Placeholder 4">
            <a:extLst>
              <a:ext uri="{FF2B5EF4-FFF2-40B4-BE49-F238E27FC236}">
                <a16:creationId xmlns:a16="http://schemas.microsoft.com/office/drawing/2014/main" id="{196F333A-36B8-4DB7-B510-1BF42A80876F}"/>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6" name="Audio 5">
            <a:hlinkClick r:id="" action="ppaction://media"/>
            <a:extLst>
              <a:ext uri="{FF2B5EF4-FFF2-40B4-BE49-F238E27FC236}">
                <a16:creationId xmlns:a16="http://schemas.microsoft.com/office/drawing/2014/main" id="{A88E9F30-08AB-4336-B45A-35C3E68872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77299694"/>
      </p:ext>
    </p:extLst>
  </p:cSld>
  <p:clrMapOvr>
    <a:masterClrMapping/>
  </p:clrMapOvr>
  <mc:AlternateContent xmlns:mc="http://schemas.openxmlformats.org/markup-compatibility/2006">
    <mc:Choice xmlns:p14="http://schemas.microsoft.com/office/powerpoint/2010/main" Requires="p14">
      <p:transition spd="med" p14:dur="700" advTm="14904">
        <p:fade/>
      </p:transition>
    </mc:Choice>
    <mc:Fallback>
      <p:transition spd="med" advTm="149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297E17A-EF64-4B7C-BCC0-2AF97873AD4C}"/>
              </a:ext>
            </a:extLst>
          </p:cNvPr>
          <p:cNvSpPr>
            <a:spLocks noGrp="1"/>
          </p:cNvSpPr>
          <p:nvPr>
            <p:ph type="title"/>
          </p:nvPr>
        </p:nvSpPr>
        <p:spPr>
          <a:xfrm>
            <a:off x="1600754" y="1087374"/>
            <a:ext cx="8983489" cy="1000978"/>
          </a:xfrm>
        </p:spPr>
        <p:txBody>
          <a:bodyPr>
            <a:normAutofit/>
          </a:bodyPr>
          <a:lstStyle/>
          <a:p>
            <a:r>
              <a:rPr lang="en-GB" dirty="0"/>
              <a:t>Technology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C7A7F57-BE4D-49F4-9380-4D22858903A2}"/>
              </a:ext>
            </a:extLst>
          </p:cNvPr>
          <p:cNvSpPr>
            <a:spLocks noGrp="1"/>
          </p:cNvSpPr>
          <p:nvPr>
            <p:ph idx="1"/>
          </p:nvPr>
        </p:nvSpPr>
        <p:spPr>
          <a:xfrm>
            <a:off x="1600753" y="2535446"/>
            <a:ext cx="8983489" cy="3554457"/>
          </a:xfrm>
        </p:spPr>
        <p:txBody>
          <a:bodyPr>
            <a:normAutofit fontScale="25000" lnSpcReduction="20000"/>
          </a:bodyPr>
          <a:lstStyle/>
          <a:p>
            <a:endParaRPr lang="en-GB" dirty="0"/>
          </a:p>
          <a:p>
            <a:endParaRPr lang="en-GB" dirty="0"/>
          </a:p>
          <a:p>
            <a:r>
              <a:rPr lang="en-GB" sz="6400" dirty="0"/>
              <a:t>13% of Indians use smartphones, 91%  search for products, 54% making purchases (PWC, 2015). </a:t>
            </a:r>
          </a:p>
          <a:p>
            <a:r>
              <a:rPr lang="en-GB" sz="6400" b="1" dirty="0">
                <a:solidFill>
                  <a:srgbClr val="FF0000"/>
                </a:solidFill>
              </a:rPr>
              <a:t>Threat: only 29.5% of the population are internet users (Gov.uk,2019).</a:t>
            </a:r>
            <a:r>
              <a:rPr lang="en-GB" sz="6400" b="1" dirty="0"/>
              <a:t> </a:t>
            </a:r>
          </a:p>
          <a:p>
            <a:endParaRPr lang="en-GB" sz="6400" dirty="0"/>
          </a:p>
          <a:p>
            <a:r>
              <a:rPr lang="en-GB" sz="6400" dirty="0"/>
              <a:t>Opportunity for Big Data and analytics (PWC, 2015). </a:t>
            </a:r>
          </a:p>
          <a:p>
            <a:pPr lvl="0"/>
            <a:r>
              <a:rPr lang="en-GB" sz="6400" dirty="0"/>
              <a:t>As markets grow through e-commerce and improved infrastructure, Tier II cities in traditionally rural states attract organised retail intensifying growth (PWC, 2015).</a:t>
            </a:r>
          </a:p>
          <a:p>
            <a:pPr marL="0" lvl="0" indent="0">
              <a:buNone/>
            </a:pPr>
            <a:endParaRPr lang="en-GB" sz="6400" u="sng" dirty="0"/>
          </a:p>
          <a:p>
            <a:pPr lvl="0"/>
            <a:r>
              <a:rPr lang="en-GB" sz="6400" b="1" dirty="0">
                <a:solidFill>
                  <a:srgbClr val="FF0000"/>
                </a:solidFill>
              </a:rPr>
              <a:t>Threats: companies and consumers open to fraud (PWC, 2015). </a:t>
            </a:r>
          </a:p>
          <a:p>
            <a:pPr lvl="1"/>
            <a:r>
              <a:rPr lang="en-GB" sz="6400" dirty="0">
                <a:solidFill>
                  <a:srgbClr val="FFC000"/>
                </a:solidFill>
              </a:rPr>
              <a:t>Weakness: Threat of international players also</a:t>
            </a:r>
            <a:r>
              <a:rPr lang="en-GB" sz="6400" dirty="0"/>
              <a:t> </a:t>
            </a:r>
          </a:p>
          <a:p>
            <a:pPr lvl="1"/>
            <a:r>
              <a:rPr lang="en-GB" sz="6400" b="1" dirty="0">
                <a:solidFill>
                  <a:srgbClr val="7030A0"/>
                </a:solidFill>
              </a:rPr>
              <a:t>Strength: Specsavers investing heavily in e-commerce, with systems in place </a:t>
            </a:r>
          </a:p>
          <a:p>
            <a:r>
              <a:rPr lang="en-GB" sz="6400" dirty="0"/>
              <a:t>requirement to have “up to date risk strategies” and perform regular due diligence (gov.uk, 2019). </a:t>
            </a:r>
          </a:p>
          <a:p>
            <a:endParaRPr lang="en-GB" dirty="0"/>
          </a:p>
          <a:p>
            <a:pPr marL="0" indent="0">
              <a:buNone/>
            </a:pPr>
            <a:r>
              <a:rPr lang="en-GB" dirty="0"/>
              <a:t> </a:t>
            </a:r>
          </a:p>
          <a:p>
            <a:endParaRPr lang="en-GB" dirty="0">
              <a:solidFill>
                <a:schemeClr val="tx1"/>
              </a:solidFill>
            </a:endParaRPr>
          </a:p>
        </p:txBody>
      </p:sp>
      <p:sp>
        <p:nvSpPr>
          <p:cNvPr id="4" name="Footer Placeholder 3">
            <a:extLst>
              <a:ext uri="{FF2B5EF4-FFF2-40B4-BE49-F238E27FC236}">
                <a16:creationId xmlns:a16="http://schemas.microsoft.com/office/drawing/2014/main" id="{933D5A6B-C214-46DA-AF18-0B8F08F11D7E}"/>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9" name="Audio 8">
            <a:hlinkClick r:id="" action="ppaction://media"/>
            <a:extLst>
              <a:ext uri="{FF2B5EF4-FFF2-40B4-BE49-F238E27FC236}">
                <a16:creationId xmlns:a16="http://schemas.microsoft.com/office/drawing/2014/main" id="{D61D1CCA-E569-4BBC-B8F2-52DCB9B03A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44610115"/>
      </p:ext>
    </p:extLst>
  </p:cSld>
  <p:clrMapOvr>
    <a:masterClrMapping/>
  </p:clrMapOvr>
  <mc:AlternateContent xmlns:mc="http://schemas.openxmlformats.org/markup-compatibility/2006">
    <mc:Choice xmlns:p14="http://schemas.microsoft.com/office/powerpoint/2010/main" Requires="p14">
      <p:transition spd="med" p14:dur="700" advTm="13413">
        <p:fade/>
      </p:transition>
    </mc:Choice>
    <mc:Fallback>
      <p:transition spd="med" advTm="134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2EA21-2D27-433E-93E3-201F2ED3F30C}"/>
              </a:ext>
            </a:extLst>
          </p:cNvPr>
          <p:cNvSpPr>
            <a:spLocks noGrp="1"/>
          </p:cNvSpPr>
          <p:nvPr>
            <p:ph type="title"/>
          </p:nvPr>
        </p:nvSpPr>
        <p:spPr>
          <a:xfrm>
            <a:off x="252919" y="1123837"/>
            <a:ext cx="1042481" cy="4601183"/>
          </a:xfrm>
        </p:spPr>
        <p:txBody>
          <a:bodyPr vert="vert270"/>
          <a:lstStyle/>
          <a:p>
            <a:r>
              <a:rPr lang="en-GB" dirty="0"/>
              <a:t>Legal</a:t>
            </a:r>
          </a:p>
        </p:txBody>
      </p:sp>
      <p:sp>
        <p:nvSpPr>
          <p:cNvPr id="3" name="Content Placeholder 2">
            <a:extLst>
              <a:ext uri="{FF2B5EF4-FFF2-40B4-BE49-F238E27FC236}">
                <a16:creationId xmlns:a16="http://schemas.microsoft.com/office/drawing/2014/main" id="{34F9DFA4-17B9-416B-86EC-DBAA0D0F5A5D}"/>
              </a:ext>
            </a:extLst>
          </p:cNvPr>
          <p:cNvSpPr>
            <a:spLocks noGrp="1"/>
          </p:cNvSpPr>
          <p:nvPr>
            <p:ph idx="1"/>
          </p:nvPr>
        </p:nvSpPr>
        <p:spPr>
          <a:xfrm>
            <a:off x="3869268" y="864107"/>
            <a:ext cx="7315200" cy="5233379"/>
          </a:xfrm>
        </p:spPr>
        <p:txBody>
          <a:bodyPr>
            <a:normAutofit/>
          </a:bodyPr>
          <a:lstStyle/>
          <a:p>
            <a:pPr marL="0" indent="0">
              <a:buNone/>
            </a:pPr>
            <a:endParaRPr lang="en-GB" dirty="0"/>
          </a:p>
          <a:p>
            <a:pPr marL="0" indent="0">
              <a:buNone/>
            </a:pPr>
            <a:r>
              <a:rPr lang="en-GB" dirty="0"/>
              <a:t> Disjointed throughout India, separate states control  legislation (Gov.uk, 2017)</a:t>
            </a:r>
          </a:p>
          <a:p>
            <a:pPr marL="0" indent="0">
              <a:buNone/>
            </a:pPr>
            <a:r>
              <a:rPr lang="en-GB" dirty="0"/>
              <a:t>. reforms to ease business and encourage Foreign investment (PWC, 2015).</a:t>
            </a:r>
          </a:p>
          <a:p>
            <a:r>
              <a:rPr lang="en-GB" i="1" dirty="0"/>
              <a:t>Intellectual property law</a:t>
            </a:r>
            <a:r>
              <a:rPr lang="en-GB" dirty="0"/>
              <a:t>: country wide protection, following international standards, i.e. copy right law that  protect Specsavers online property.</a:t>
            </a:r>
          </a:p>
          <a:p>
            <a:r>
              <a:rPr lang="en-GB" dirty="0"/>
              <a:t>Enforcement isn’t  robust as the UK (gov.uk, 2017).</a:t>
            </a:r>
          </a:p>
        </p:txBody>
      </p:sp>
      <p:sp>
        <p:nvSpPr>
          <p:cNvPr id="4" name="Footer Placeholder 3">
            <a:extLst>
              <a:ext uri="{FF2B5EF4-FFF2-40B4-BE49-F238E27FC236}">
                <a16:creationId xmlns:a16="http://schemas.microsoft.com/office/drawing/2014/main" id="{09EACB78-F8D6-4BB6-B08C-6529CD45835D}"/>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7" name="Audio 6">
            <a:hlinkClick r:id="" action="ppaction://media"/>
            <a:extLst>
              <a:ext uri="{FF2B5EF4-FFF2-40B4-BE49-F238E27FC236}">
                <a16:creationId xmlns:a16="http://schemas.microsoft.com/office/drawing/2014/main" id="{2BA3EA3B-3A82-4F5A-866E-FF8EC365A7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47482588"/>
      </p:ext>
    </p:extLst>
  </p:cSld>
  <p:clrMapOvr>
    <a:masterClrMapping/>
  </p:clrMapOvr>
  <mc:AlternateContent xmlns:mc="http://schemas.openxmlformats.org/markup-compatibility/2006">
    <mc:Choice xmlns:p14="http://schemas.microsoft.com/office/powerpoint/2010/main" Requires="p14">
      <p:transition spd="med" p14:dur="700" advTm="19923">
        <p:fade/>
      </p:transition>
    </mc:Choice>
    <mc:Fallback>
      <p:transition spd="med" advTm="1992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2EA21-2D27-433E-93E3-201F2ED3F30C}"/>
              </a:ext>
            </a:extLst>
          </p:cNvPr>
          <p:cNvSpPr>
            <a:spLocks noGrp="1"/>
          </p:cNvSpPr>
          <p:nvPr>
            <p:ph type="title"/>
          </p:nvPr>
        </p:nvSpPr>
        <p:spPr>
          <a:xfrm>
            <a:off x="252919" y="1123837"/>
            <a:ext cx="1042481" cy="4601183"/>
          </a:xfrm>
        </p:spPr>
        <p:txBody>
          <a:bodyPr vert="vert270"/>
          <a:lstStyle/>
          <a:p>
            <a:r>
              <a:rPr lang="en-GB" dirty="0"/>
              <a:t>Legal</a:t>
            </a:r>
          </a:p>
        </p:txBody>
      </p:sp>
      <p:sp>
        <p:nvSpPr>
          <p:cNvPr id="3" name="Content Placeholder 2">
            <a:extLst>
              <a:ext uri="{FF2B5EF4-FFF2-40B4-BE49-F238E27FC236}">
                <a16:creationId xmlns:a16="http://schemas.microsoft.com/office/drawing/2014/main" id="{34F9DFA4-17B9-416B-86EC-DBAA0D0F5A5D}"/>
              </a:ext>
            </a:extLst>
          </p:cNvPr>
          <p:cNvSpPr>
            <a:spLocks noGrp="1"/>
          </p:cNvSpPr>
          <p:nvPr>
            <p:ph idx="1"/>
          </p:nvPr>
        </p:nvSpPr>
        <p:spPr>
          <a:xfrm>
            <a:off x="3869268" y="864107"/>
            <a:ext cx="7315200" cy="5233379"/>
          </a:xfrm>
        </p:spPr>
        <p:txBody>
          <a:bodyPr>
            <a:normAutofit/>
          </a:bodyPr>
          <a:lstStyle/>
          <a:p>
            <a:pPr marL="0" indent="0">
              <a:buNone/>
            </a:pPr>
            <a:r>
              <a:rPr lang="en-GB" b="1" dirty="0"/>
              <a:t>Imports and exports</a:t>
            </a:r>
          </a:p>
          <a:p>
            <a:r>
              <a:rPr lang="en-GB" dirty="0"/>
              <a:t>Foreign direct investment (FDI) in 2014 = £23 billion,  +26% (UKIBC,2019). </a:t>
            </a:r>
          </a:p>
          <a:p>
            <a:r>
              <a:rPr lang="en-GB" dirty="0"/>
              <a:t>FDI is allowed in single brand retail, with no automatic cap, i.e. Specsavers.. Health care and manufacturing of medical devises allowability= 100% FDI automatically, (UKIBC, 2019).</a:t>
            </a:r>
          </a:p>
          <a:p>
            <a:r>
              <a:rPr lang="en-GB" dirty="0"/>
              <a:t>India operates “regional Free Trade agreements”, with the EU (Gov.uk, 2019). After Brexit, need for the UK  negotiations for new trade agreements. Complicated by head office  based  Guernsey (Gov.gg, 2019a; Gov.gg, 2019).  Business structure increases complexity and cost of tariffs imposed.</a:t>
            </a:r>
          </a:p>
        </p:txBody>
      </p:sp>
      <p:sp>
        <p:nvSpPr>
          <p:cNvPr id="4" name="Footer Placeholder 3">
            <a:extLst>
              <a:ext uri="{FF2B5EF4-FFF2-40B4-BE49-F238E27FC236}">
                <a16:creationId xmlns:a16="http://schemas.microsoft.com/office/drawing/2014/main" id="{A0DE082A-0F21-4855-856E-B5B6605CF87F}"/>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9" name="Audio 8">
            <a:hlinkClick r:id="" action="ppaction://media"/>
            <a:extLst>
              <a:ext uri="{FF2B5EF4-FFF2-40B4-BE49-F238E27FC236}">
                <a16:creationId xmlns:a16="http://schemas.microsoft.com/office/drawing/2014/main" id="{41CB9ACE-410B-428D-88C4-6A8328292D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18832732"/>
      </p:ext>
    </p:extLst>
  </p:cSld>
  <p:clrMapOvr>
    <a:masterClrMapping/>
  </p:clrMapOvr>
  <mc:AlternateContent xmlns:mc="http://schemas.openxmlformats.org/markup-compatibility/2006">
    <mc:Choice xmlns:p14="http://schemas.microsoft.com/office/powerpoint/2010/main" Requires="p14">
      <p:transition spd="med" p14:dur="700" advTm="27878">
        <p:fade/>
      </p:transition>
    </mc:Choice>
    <mc:Fallback>
      <p:transition spd="med" advTm="278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2EA21-2D27-433E-93E3-201F2ED3F30C}"/>
              </a:ext>
            </a:extLst>
          </p:cNvPr>
          <p:cNvSpPr>
            <a:spLocks noGrp="1"/>
          </p:cNvSpPr>
          <p:nvPr>
            <p:ph type="title"/>
          </p:nvPr>
        </p:nvSpPr>
        <p:spPr>
          <a:xfrm>
            <a:off x="252919" y="1123837"/>
            <a:ext cx="1042481" cy="4601183"/>
          </a:xfrm>
        </p:spPr>
        <p:txBody>
          <a:bodyPr vert="vert270"/>
          <a:lstStyle/>
          <a:p>
            <a:r>
              <a:rPr lang="en-GB" dirty="0"/>
              <a:t>Legal</a:t>
            </a:r>
          </a:p>
        </p:txBody>
      </p:sp>
      <p:sp>
        <p:nvSpPr>
          <p:cNvPr id="3" name="Content Placeholder 2">
            <a:extLst>
              <a:ext uri="{FF2B5EF4-FFF2-40B4-BE49-F238E27FC236}">
                <a16:creationId xmlns:a16="http://schemas.microsoft.com/office/drawing/2014/main" id="{34F9DFA4-17B9-416B-86EC-DBAA0D0F5A5D}"/>
              </a:ext>
            </a:extLst>
          </p:cNvPr>
          <p:cNvSpPr>
            <a:spLocks noGrp="1"/>
          </p:cNvSpPr>
          <p:nvPr>
            <p:ph idx="1"/>
          </p:nvPr>
        </p:nvSpPr>
        <p:spPr>
          <a:xfrm>
            <a:off x="3869268" y="864107"/>
            <a:ext cx="7315200" cy="5233379"/>
          </a:xfrm>
        </p:spPr>
        <p:txBody>
          <a:bodyPr>
            <a:normAutofit/>
          </a:bodyPr>
          <a:lstStyle/>
          <a:p>
            <a:endParaRPr lang="en-GB" dirty="0">
              <a:solidFill>
                <a:srgbClr val="00B050"/>
              </a:solidFill>
            </a:endParaRPr>
          </a:p>
          <a:p>
            <a:r>
              <a:rPr lang="en-GB" dirty="0"/>
              <a:t>“Medical, optical, photographic, measuring, medical or surgical equipment”= India’s 10th most imported industry (Gov.uk,2016). 	</a:t>
            </a:r>
          </a:p>
          <a:p>
            <a:r>
              <a:rPr lang="en-GB" dirty="0"/>
              <a:t>Exporters benefit from 0% GST (Deloitte, 2017) + in access low-cost factors of production (Bartlett &amp; Beamish, 2011) = economical for Specsavers to move production from Hong Kong to India.</a:t>
            </a:r>
          </a:p>
          <a:p>
            <a:endParaRPr lang="en-GB" dirty="0"/>
          </a:p>
          <a:p>
            <a:r>
              <a:rPr lang="en-GB" dirty="0"/>
              <a:t>Regulation of imports and exports: medical devices  (sight testing equipment)= refurbished equipment is prohibited for import </a:t>
            </a:r>
          </a:p>
          <a:p>
            <a:r>
              <a:rPr lang="en-GB" dirty="0"/>
              <a:t>  life of devices are set at 5 to 10 years (European Commission, 2019)</a:t>
            </a:r>
          </a:p>
          <a:p>
            <a:endParaRPr lang="en-GB" dirty="0"/>
          </a:p>
        </p:txBody>
      </p:sp>
      <p:sp>
        <p:nvSpPr>
          <p:cNvPr id="4" name="Footer Placeholder 3">
            <a:extLst>
              <a:ext uri="{FF2B5EF4-FFF2-40B4-BE49-F238E27FC236}">
                <a16:creationId xmlns:a16="http://schemas.microsoft.com/office/drawing/2014/main" id="{7EFB23D3-1E25-40B2-83E1-691517B46C6F}"/>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5" name="Audio 4">
            <a:hlinkClick r:id="" action="ppaction://media"/>
            <a:extLst>
              <a:ext uri="{FF2B5EF4-FFF2-40B4-BE49-F238E27FC236}">
                <a16:creationId xmlns:a16="http://schemas.microsoft.com/office/drawing/2014/main" id="{8363EEE1-1F86-4AC3-8FDB-10B78D72C70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26314203"/>
      </p:ext>
    </p:extLst>
  </p:cSld>
  <p:clrMapOvr>
    <a:masterClrMapping/>
  </p:clrMapOvr>
  <mc:AlternateContent xmlns:mc="http://schemas.openxmlformats.org/markup-compatibility/2006">
    <mc:Choice xmlns:p14="http://schemas.microsoft.com/office/powerpoint/2010/main" Requires="p14">
      <p:transition spd="med" p14:dur="700" advTm="5248">
        <p:fade/>
      </p:transition>
    </mc:Choice>
    <mc:Fallback>
      <p:transition spd="med" advTm="524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193C-A89E-4ECB-A645-D238E9188463}"/>
              </a:ext>
            </a:extLst>
          </p:cNvPr>
          <p:cNvSpPr>
            <a:spLocks noGrp="1"/>
          </p:cNvSpPr>
          <p:nvPr>
            <p:ph type="title"/>
          </p:nvPr>
        </p:nvSpPr>
        <p:spPr>
          <a:xfrm>
            <a:off x="252919" y="1123837"/>
            <a:ext cx="1550481" cy="4601183"/>
          </a:xfrm>
        </p:spPr>
        <p:txBody>
          <a:bodyPr vert="vert270"/>
          <a:lstStyle/>
          <a:p>
            <a:r>
              <a:rPr lang="en-GB" dirty="0" err="1"/>
              <a:t>Enviromental</a:t>
            </a:r>
            <a:endParaRPr lang="en-GB" dirty="0"/>
          </a:p>
        </p:txBody>
      </p:sp>
      <p:sp>
        <p:nvSpPr>
          <p:cNvPr id="3" name="Content Placeholder 2">
            <a:extLst>
              <a:ext uri="{FF2B5EF4-FFF2-40B4-BE49-F238E27FC236}">
                <a16:creationId xmlns:a16="http://schemas.microsoft.com/office/drawing/2014/main" id="{ADF5830B-6AD8-4CF5-B7A2-F5868804A152}"/>
              </a:ext>
            </a:extLst>
          </p:cNvPr>
          <p:cNvSpPr>
            <a:spLocks noGrp="1"/>
          </p:cNvSpPr>
          <p:nvPr>
            <p:ph idx="1"/>
          </p:nvPr>
        </p:nvSpPr>
        <p:spPr/>
        <p:txBody>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India is home to the worlds ten most polluted cities:</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losses from pollution cost India as much as 8.5 percent of GDP: $221 billion every year.” (Marlow, 2018).</a:t>
            </a: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Initiatives to take these issues: “Clean India” initiative (Gov.uk,2017).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7030A0"/>
                </a:solidFill>
                <a:latin typeface="Times New Roman" panose="02020603050405020304" pitchFamily="18" charset="0"/>
                <a:ea typeface="Calibri" panose="020F0502020204030204" pitchFamily="34" charset="0"/>
                <a:cs typeface="Times New Roman" panose="02020603050405020304" pitchFamily="18" charset="0"/>
              </a:rPr>
              <a:t>Specsavers: risk- audits routinely carried out to assess impact on the environment by Specsavers and their suppliers (Specsavers, 2018).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A8CEFD46-98FB-428C-8316-AACDA94B5906}"/>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6" name="Audio 5">
            <a:hlinkClick r:id="" action="ppaction://media"/>
            <a:extLst>
              <a:ext uri="{FF2B5EF4-FFF2-40B4-BE49-F238E27FC236}">
                <a16:creationId xmlns:a16="http://schemas.microsoft.com/office/drawing/2014/main" id="{D3749E5D-E385-4868-B394-424D4F96F7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45104489"/>
      </p:ext>
    </p:extLst>
  </p:cSld>
  <p:clrMapOvr>
    <a:masterClrMapping/>
  </p:clrMapOvr>
  <mc:AlternateContent xmlns:mc="http://schemas.openxmlformats.org/markup-compatibility/2006">
    <mc:Choice xmlns:p14="http://schemas.microsoft.com/office/powerpoint/2010/main" Requires="p14">
      <p:transition spd="med" p14:dur="700" advTm="9628">
        <p:fade/>
      </p:transition>
    </mc:Choice>
    <mc:Fallback>
      <p:transition spd="med" advTm="96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46D4A8C-39AD-4737-86B6-9A0FDD0D93C2}"/>
              </a:ext>
            </a:extLst>
          </p:cNvPr>
          <p:cNvSpPr>
            <a:spLocks noGrp="1"/>
          </p:cNvSpPr>
          <p:nvPr>
            <p:ph type="title"/>
          </p:nvPr>
        </p:nvSpPr>
        <p:spPr>
          <a:xfrm>
            <a:off x="494260" y="1683144"/>
            <a:ext cx="2774922" cy="3491712"/>
          </a:xfrm>
        </p:spPr>
        <p:txBody>
          <a:bodyPr>
            <a:normAutofit/>
          </a:bodyPr>
          <a:lstStyle/>
          <a:p>
            <a:r>
              <a:rPr lang="en-GB" dirty="0"/>
              <a:t>Conclusion: Risk summary</a:t>
            </a:r>
          </a:p>
        </p:txBody>
      </p:sp>
      <p:graphicFrame>
        <p:nvGraphicFramePr>
          <p:cNvPr id="4" name="Content Placeholder 3">
            <a:extLst>
              <a:ext uri="{FF2B5EF4-FFF2-40B4-BE49-F238E27FC236}">
                <a16:creationId xmlns:a16="http://schemas.microsoft.com/office/drawing/2014/main" id="{62BA0ECB-9FC5-4A8C-BBDD-698FF6319CCA}"/>
              </a:ext>
            </a:extLst>
          </p:cNvPr>
          <p:cNvGraphicFramePr>
            <a:graphicFrameLocks noGrp="1"/>
          </p:cNvGraphicFramePr>
          <p:nvPr>
            <p:ph idx="1"/>
            <p:extLst>
              <p:ext uri="{D42A27DB-BD31-4B8C-83A1-F6EECF244321}">
                <p14:modId xmlns:p14="http://schemas.microsoft.com/office/powerpoint/2010/main" val="3069482439"/>
              </p:ext>
            </p:extLst>
          </p:nvPr>
        </p:nvGraphicFramePr>
        <p:xfrm>
          <a:off x="4360863" y="467129"/>
          <a:ext cx="6829654" cy="5889222"/>
        </p:xfrm>
        <a:graphic>
          <a:graphicData uri="http://schemas.openxmlformats.org/drawingml/2006/table">
            <a:tbl>
              <a:tblPr firstRow="1" bandRow="1">
                <a:tableStyleId>{5C22544A-7EE6-4342-B048-85BDC9FD1C3A}</a:tableStyleId>
              </a:tblPr>
              <a:tblGrid>
                <a:gridCol w="975635">
                  <a:extLst>
                    <a:ext uri="{9D8B030D-6E8A-4147-A177-3AD203B41FA5}">
                      <a16:colId xmlns:a16="http://schemas.microsoft.com/office/drawing/2014/main" val="2320676987"/>
                    </a:ext>
                  </a:extLst>
                </a:gridCol>
                <a:gridCol w="5854019">
                  <a:extLst>
                    <a:ext uri="{9D8B030D-6E8A-4147-A177-3AD203B41FA5}">
                      <a16:colId xmlns:a16="http://schemas.microsoft.com/office/drawing/2014/main" val="1494136975"/>
                    </a:ext>
                  </a:extLst>
                </a:gridCol>
              </a:tblGrid>
              <a:tr h="327179">
                <a:tc>
                  <a:txBody>
                    <a:bodyPr/>
                    <a:lstStyle/>
                    <a:p>
                      <a:endParaRPr lang="en-GB" sz="1200" dirty="0"/>
                    </a:p>
                  </a:txBody>
                  <a:tcPr/>
                </a:tc>
                <a:tc>
                  <a:txBody>
                    <a:bodyPr/>
                    <a:lstStyle/>
                    <a:p>
                      <a:r>
                        <a:rPr lang="en-GB" sz="1200" dirty="0"/>
                        <a:t>RISK</a:t>
                      </a:r>
                    </a:p>
                  </a:txBody>
                  <a:tcPr/>
                </a:tc>
                <a:extLst>
                  <a:ext uri="{0D108BD9-81ED-4DB2-BD59-A6C34878D82A}">
                    <a16:rowId xmlns:a16="http://schemas.microsoft.com/office/drawing/2014/main" val="370468748"/>
                  </a:ext>
                </a:extLst>
              </a:tr>
              <a:tr h="327179">
                <a:tc>
                  <a:txBody>
                    <a:bodyPr/>
                    <a:lstStyle/>
                    <a:p>
                      <a:r>
                        <a:rPr lang="en-GB" sz="1200" dirty="0"/>
                        <a:t>1</a:t>
                      </a:r>
                    </a:p>
                  </a:txBody>
                  <a:tcPr/>
                </a:tc>
                <a:tc>
                  <a:txBody>
                    <a:bodyPr/>
                    <a:lstStyle/>
                    <a:p>
                      <a:r>
                        <a:rPr lang="en-GB" sz="1200" dirty="0"/>
                        <a:t>Majority of population live in rural communities</a:t>
                      </a:r>
                    </a:p>
                  </a:txBody>
                  <a:tcPr/>
                </a:tc>
                <a:extLst>
                  <a:ext uri="{0D108BD9-81ED-4DB2-BD59-A6C34878D82A}">
                    <a16:rowId xmlns:a16="http://schemas.microsoft.com/office/drawing/2014/main" val="1236544145"/>
                  </a:ext>
                </a:extLst>
              </a:tr>
              <a:tr h="327179">
                <a:tc>
                  <a:txBody>
                    <a:bodyPr/>
                    <a:lstStyle/>
                    <a:p>
                      <a:r>
                        <a:rPr lang="en-GB" sz="1200" dirty="0"/>
                        <a:t>2</a:t>
                      </a:r>
                    </a:p>
                  </a:txBody>
                  <a:tcPr/>
                </a:tc>
                <a:tc>
                  <a:txBody>
                    <a:bodyPr/>
                    <a:lstStyle/>
                    <a:p>
                      <a:r>
                        <a:rPr lang="en-GB" sz="1200" dirty="0"/>
                        <a:t>Lack of infrastructure</a:t>
                      </a:r>
                    </a:p>
                  </a:txBody>
                  <a:tcPr/>
                </a:tc>
                <a:extLst>
                  <a:ext uri="{0D108BD9-81ED-4DB2-BD59-A6C34878D82A}">
                    <a16:rowId xmlns:a16="http://schemas.microsoft.com/office/drawing/2014/main" val="1891762662"/>
                  </a:ext>
                </a:extLst>
              </a:tr>
              <a:tr h="327179">
                <a:tc>
                  <a:txBody>
                    <a:bodyPr/>
                    <a:lstStyle/>
                    <a:p>
                      <a:r>
                        <a:rPr lang="en-GB" sz="1200" dirty="0"/>
                        <a:t>3</a:t>
                      </a:r>
                    </a:p>
                  </a:txBody>
                  <a:tcPr/>
                </a:tc>
                <a:tc>
                  <a:txBody>
                    <a:bodyPr/>
                    <a:lstStyle/>
                    <a:p>
                      <a:r>
                        <a:rPr lang="en-GB" sz="1200" dirty="0"/>
                        <a:t>Industry Human capital regulations</a:t>
                      </a:r>
                    </a:p>
                  </a:txBody>
                  <a:tcPr/>
                </a:tc>
                <a:extLst>
                  <a:ext uri="{0D108BD9-81ED-4DB2-BD59-A6C34878D82A}">
                    <a16:rowId xmlns:a16="http://schemas.microsoft.com/office/drawing/2014/main" val="374127288"/>
                  </a:ext>
                </a:extLst>
              </a:tr>
              <a:tr h="327179">
                <a:tc>
                  <a:txBody>
                    <a:bodyPr/>
                    <a:lstStyle/>
                    <a:p>
                      <a:r>
                        <a:rPr lang="en-GB" sz="1200" dirty="0"/>
                        <a:t>4</a:t>
                      </a:r>
                    </a:p>
                  </a:txBody>
                  <a:tcPr/>
                </a:tc>
                <a:tc>
                  <a:txBody>
                    <a:bodyPr/>
                    <a:lstStyle/>
                    <a:p>
                      <a:r>
                        <a:rPr lang="en-GB" sz="1200" dirty="0"/>
                        <a:t>Threat of terrorism</a:t>
                      </a:r>
                    </a:p>
                  </a:txBody>
                  <a:tcPr/>
                </a:tc>
                <a:extLst>
                  <a:ext uri="{0D108BD9-81ED-4DB2-BD59-A6C34878D82A}">
                    <a16:rowId xmlns:a16="http://schemas.microsoft.com/office/drawing/2014/main" val="8562685"/>
                  </a:ext>
                </a:extLst>
              </a:tr>
              <a:tr h="327179">
                <a:tc>
                  <a:txBody>
                    <a:bodyPr/>
                    <a:lstStyle/>
                    <a:p>
                      <a:r>
                        <a:rPr lang="en-GB" sz="1200" dirty="0"/>
                        <a:t>5</a:t>
                      </a:r>
                    </a:p>
                  </a:txBody>
                  <a:tcPr/>
                </a:tc>
                <a:tc>
                  <a:txBody>
                    <a:bodyPr/>
                    <a:lstStyle/>
                    <a:p>
                      <a:r>
                        <a:rPr lang="en-GB" sz="1200" dirty="0"/>
                        <a:t>Increased risk of corruption, fraud and bribery</a:t>
                      </a:r>
                    </a:p>
                  </a:txBody>
                  <a:tcPr/>
                </a:tc>
                <a:extLst>
                  <a:ext uri="{0D108BD9-81ED-4DB2-BD59-A6C34878D82A}">
                    <a16:rowId xmlns:a16="http://schemas.microsoft.com/office/drawing/2014/main" val="1632779494"/>
                  </a:ext>
                </a:extLst>
              </a:tr>
              <a:tr h="327179">
                <a:tc>
                  <a:txBody>
                    <a:bodyPr/>
                    <a:lstStyle/>
                    <a:p>
                      <a:r>
                        <a:rPr lang="en-GB" sz="1200" dirty="0"/>
                        <a:t>6</a:t>
                      </a:r>
                    </a:p>
                  </a:txBody>
                  <a:tcPr/>
                </a:tc>
                <a:tc>
                  <a:txBody>
                    <a:bodyPr/>
                    <a:lstStyle/>
                    <a:p>
                      <a:r>
                        <a:rPr lang="en-GB" sz="1200" dirty="0"/>
                        <a:t>Difficulty of doing business</a:t>
                      </a:r>
                    </a:p>
                  </a:txBody>
                  <a:tcPr/>
                </a:tc>
                <a:extLst>
                  <a:ext uri="{0D108BD9-81ED-4DB2-BD59-A6C34878D82A}">
                    <a16:rowId xmlns:a16="http://schemas.microsoft.com/office/drawing/2014/main" val="3191108472"/>
                  </a:ext>
                </a:extLst>
              </a:tr>
              <a:tr h="327179">
                <a:tc>
                  <a:txBody>
                    <a:bodyPr/>
                    <a:lstStyle/>
                    <a:p>
                      <a:r>
                        <a:rPr lang="en-GB" sz="1200" dirty="0"/>
                        <a:t>7</a:t>
                      </a:r>
                    </a:p>
                  </a:txBody>
                  <a:tcPr/>
                </a:tc>
                <a:tc>
                  <a:txBody>
                    <a:bodyPr/>
                    <a:lstStyle/>
                    <a:p>
                      <a:r>
                        <a:rPr lang="en-GB" sz="1200" dirty="0"/>
                        <a:t>Low ticket sales</a:t>
                      </a:r>
                    </a:p>
                  </a:txBody>
                  <a:tcPr/>
                </a:tc>
                <a:extLst>
                  <a:ext uri="{0D108BD9-81ED-4DB2-BD59-A6C34878D82A}">
                    <a16:rowId xmlns:a16="http://schemas.microsoft.com/office/drawing/2014/main" val="1178457907"/>
                  </a:ext>
                </a:extLst>
              </a:tr>
              <a:tr h="327179">
                <a:tc>
                  <a:txBody>
                    <a:bodyPr/>
                    <a:lstStyle/>
                    <a:p>
                      <a:r>
                        <a:rPr lang="en-GB" sz="1200" dirty="0"/>
                        <a:t>8</a:t>
                      </a:r>
                    </a:p>
                  </a:txBody>
                  <a:tcPr/>
                </a:tc>
                <a:tc>
                  <a:txBody>
                    <a:bodyPr/>
                    <a:lstStyle/>
                    <a:p>
                      <a:r>
                        <a:rPr lang="en-GB" sz="1200" dirty="0"/>
                        <a:t>Inflation when sourcing locally</a:t>
                      </a:r>
                    </a:p>
                  </a:txBody>
                  <a:tcPr/>
                </a:tc>
                <a:extLst>
                  <a:ext uri="{0D108BD9-81ED-4DB2-BD59-A6C34878D82A}">
                    <a16:rowId xmlns:a16="http://schemas.microsoft.com/office/drawing/2014/main" val="186128802"/>
                  </a:ext>
                </a:extLst>
              </a:tr>
              <a:tr h="327179">
                <a:tc>
                  <a:txBody>
                    <a:bodyPr/>
                    <a:lstStyle/>
                    <a:p>
                      <a:r>
                        <a:rPr lang="en-GB" sz="1200" dirty="0"/>
                        <a:t>9</a:t>
                      </a:r>
                    </a:p>
                  </a:txBody>
                  <a:tcPr/>
                </a:tc>
                <a:tc>
                  <a:txBody>
                    <a:bodyPr/>
                    <a:lstStyle/>
                    <a:p>
                      <a:r>
                        <a:rPr lang="en-GB" sz="1200" dirty="0"/>
                        <a:t>Unitarian society</a:t>
                      </a:r>
                    </a:p>
                  </a:txBody>
                  <a:tcPr/>
                </a:tc>
                <a:extLst>
                  <a:ext uri="{0D108BD9-81ED-4DB2-BD59-A6C34878D82A}">
                    <a16:rowId xmlns:a16="http://schemas.microsoft.com/office/drawing/2014/main" val="549475735"/>
                  </a:ext>
                </a:extLst>
              </a:tr>
              <a:tr h="327179">
                <a:tc>
                  <a:txBody>
                    <a:bodyPr/>
                    <a:lstStyle/>
                    <a:p>
                      <a:r>
                        <a:rPr lang="en-GB" sz="1200" dirty="0"/>
                        <a:t>10</a:t>
                      </a:r>
                    </a:p>
                  </a:txBody>
                  <a:tcPr/>
                </a:tc>
                <a:tc>
                  <a:txBody>
                    <a:bodyPr/>
                    <a:lstStyle/>
                    <a:p>
                      <a:r>
                        <a:rPr lang="en-GB" sz="1200" dirty="0"/>
                        <a:t>Lack of available training</a:t>
                      </a:r>
                    </a:p>
                  </a:txBody>
                  <a:tcPr/>
                </a:tc>
                <a:extLst>
                  <a:ext uri="{0D108BD9-81ED-4DB2-BD59-A6C34878D82A}">
                    <a16:rowId xmlns:a16="http://schemas.microsoft.com/office/drawing/2014/main" val="2342305821"/>
                  </a:ext>
                </a:extLst>
              </a:tr>
              <a:tr h="327179">
                <a:tc>
                  <a:txBody>
                    <a:bodyPr/>
                    <a:lstStyle/>
                    <a:p>
                      <a:r>
                        <a:rPr lang="en-GB" sz="1200" dirty="0"/>
                        <a:t>11</a:t>
                      </a:r>
                    </a:p>
                  </a:txBody>
                  <a:tcPr/>
                </a:tc>
                <a:tc>
                  <a:txBody>
                    <a:bodyPr/>
                    <a:lstStyle/>
                    <a:p>
                      <a:r>
                        <a:rPr lang="en-GB" sz="1200" dirty="0"/>
                        <a:t>Service bottlenecks</a:t>
                      </a:r>
                    </a:p>
                  </a:txBody>
                  <a:tcPr/>
                </a:tc>
                <a:extLst>
                  <a:ext uri="{0D108BD9-81ED-4DB2-BD59-A6C34878D82A}">
                    <a16:rowId xmlns:a16="http://schemas.microsoft.com/office/drawing/2014/main" val="2442547728"/>
                  </a:ext>
                </a:extLst>
              </a:tr>
              <a:tr h="327179">
                <a:tc>
                  <a:txBody>
                    <a:bodyPr/>
                    <a:lstStyle/>
                    <a:p>
                      <a:r>
                        <a:rPr lang="en-GB" sz="1200" dirty="0"/>
                        <a:t>12</a:t>
                      </a:r>
                    </a:p>
                  </a:txBody>
                  <a:tcPr/>
                </a:tc>
                <a:tc>
                  <a:txBody>
                    <a:bodyPr/>
                    <a:lstStyle/>
                    <a:p>
                      <a:r>
                        <a:rPr lang="en-GB" sz="1200" dirty="0"/>
                        <a:t>Only 29.5% use the internet </a:t>
                      </a:r>
                    </a:p>
                  </a:txBody>
                  <a:tcPr/>
                </a:tc>
                <a:extLst>
                  <a:ext uri="{0D108BD9-81ED-4DB2-BD59-A6C34878D82A}">
                    <a16:rowId xmlns:a16="http://schemas.microsoft.com/office/drawing/2014/main" val="1831292885"/>
                  </a:ext>
                </a:extLst>
              </a:tr>
              <a:tr h="327179">
                <a:tc>
                  <a:txBody>
                    <a:bodyPr/>
                    <a:lstStyle/>
                    <a:p>
                      <a:r>
                        <a:rPr lang="en-GB" sz="1200" dirty="0"/>
                        <a:t>13</a:t>
                      </a:r>
                    </a:p>
                  </a:txBody>
                  <a:tcPr/>
                </a:tc>
                <a:tc>
                  <a:txBody>
                    <a:bodyPr/>
                    <a:lstStyle/>
                    <a:p>
                      <a:r>
                        <a:rPr lang="en-GB" sz="1200" dirty="0"/>
                        <a:t>Increase threat of online fraud</a:t>
                      </a:r>
                    </a:p>
                  </a:txBody>
                  <a:tcPr/>
                </a:tc>
                <a:extLst>
                  <a:ext uri="{0D108BD9-81ED-4DB2-BD59-A6C34878D82A}">
                    <a16:rowId xmlns:a16="http://schemas.microsoft.com/office/drawing/2014/main" val="1089523423"/>
                  </a:ext>
                </a:extLst>
              </a:tr>
              <a:tr h="327179">
                <a:tc>
                  <a:txBody>
                    <a:bodyPr/>
                    <a:lstStyle/>
                    <a:p>
                      <a:r>
                        <a:rPr lang="en-GB" sz="1200" dirty="0"/>
                        <a:t>14</a:t>
                      </a:r>
                    </a:p>
                  </a:txBody>
                  <a:tcPr/>
                </a:tc>
                <a:tc>
                  <a:txBody>
                    <a:bodyPr/>
                    <a:lstStyle/>
                    <a:p>
                      <a:r>
                        <a:rPr lang="en-GB" sz="1200" dirty="0"/>
                        <a:t>Disjointed legislation</a:t>
                      </a:r>
                    </a:p>
                  </a:txBody>
                  <a:tcPr/>
                </a:tc>
                <a:extLst>
                  <a:ext uri="{0D108BD9-81ED-4DB2-BD59-A6C34878D82A}">
                    <a16:rowId xmlns:a16="http://schemas.microsoft.com/office/drawing/2014/main" val="3833195339"/>
                  </a:ext>
                </a:extLst>
              </a:tr>
              <a:tr h="327179">
                <a:tc>
                  <a:txBody>
                    <a:bodyPr/>
                    <a:lstStyle/>
                    <a:p>
                      <a:r>
                        <a:rPr lang="en-GB" sz="1200" dirty="0"/>
                        <a:t>15</a:t>
                      </a:r>
                    </a:p>
                  </a:txBody>
                  <a:tcPr/>
                </a:tc>
                <a:tc>
                  <a:txBody>
                    <a:bodyPr/>
                    <a:lstStyle/>
                    <a:p>
                      <a:r>
                        <a:rPr lang="en-GB" sz="1200" dirty="0"/>
                        <a:t>Brexit and both UK operation and Guernsey affecting trade </a:t>
                      </a:r>
                    </a:p>
                  </a:txBody>
                  <a:tcPr/>
                </a:tc>
                <a:extLst>
                  <a:ext uri="{0D108BD9-81ED-4DB2-BD59-A6C34878D82A}">
                    <a16:rowId xmlns:a16="http://schemas.microsoft.com/office/drawing/2014/main" val="1495997768"/>
                  </a:ext>
                </a:extLst>
              </a:tr>
              <a:tr h="327179">
                <a:tc>
                  <a:txBody>
                    <a:bodyPr/>
                    <a:lstStyle/>
                    <a:p>
                      <a:r>
                        <a:rPr lang="en-GB" sz="1200" dirty="0"/>
                        <a:t>16</a:t>
                      </a:r>
                    </a:p>
                  </a:txBody>
                  <a:tcPr/>
                </a:tc>
                <a:tc>
                  <a:txBody>
                    <a:bodyPr/>
                    <a:lstStyle/>
                    <a:p>
                      <a:r>
                        <a:rPr lang="en-GB" sz="1200" dirty="0"/>
                        <a:t>FDI restricted in services</a:t>
                      </a:r>
                    </a:p>
                  </a:txBody>
                  <a:tcPr/>
                </a:tc>
                <a:extLst>
                  <a:ext uri="{0D108BD9-81ED-4DB2-BD59-A6C34878D82A}">
                    <a16:rowId xmlns:a16="http://schemas.microsoft.com/office/drawing/2014/main" val="4103501566"/>
                  </a:ext>
                </a:extLst>
              </a:tr>
              <a:tr h="327179">
                <a:tc>
                  <a:txBody>
                    <a:bodyPr/>
                    <a:lstStyle/>
                    <a:p>
                      <a:r>
                        <a:rPr lang="en-GB" sz="1200" dirty="0"/>
                        <a:t>17</a:t>
                      </a:r>
                    </a:p>
                  </a:txBody>
                  <a:tcPr/>
                </a:tc>
                <a:tc>
                  <a:txBody>
                    <a:bodyPr/>
                    <a:lstStyle/>
                    <a:p>
                      <a:r>
                        <a:rPr lang="en-GB" sz="1200" dirty="0"/>
                        <a:t>Regulation on imports such as those for medical equipment</a:t>
                      </a:r>
                    </a:p>
                  </a:txBody>
                  <a:tcPr/>
                </a:tc>
                <a:extLst>
                  <a:ext uri="{0D108BD9-81ED-4DB2-BD59-A6C34878D82A}">
                    <a16:rowId xmlns:a16="http://schemas.microsoft.com/office/drawing/2014/main" val="3373993908"/>
                  </a:ext>
                </a:extLst>
              </a:tr>
            </a:tbl>
          </a:graphicData>
        </a:graphic>
      </p:graphicFrame>
      <p:sp>
        <p:nvSpPr>
          <p:cNvPr id="12" name="Freeform: Shape 11">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ooter Placeholder 4">
            <a:extLst>
              <a:ext uri="{FF2B5EF4-FFF2-40B4-BE49-F238E27FC236}">
                <a16:creationId xmlns:a16="http://schemas.microsoft.com/office/drawing/2014/main" id="{92C6AF67-2F67-44C5-B5EF-60DB32B875D1}"/>
              </a:ext>
            </a:extLst>
          </p:cNvPr>
          <p:cNvSpPr>
            <a:spLocks noGrp="1"/>
          </p:cNvSpPr>
          <p:nvPr>
            <p:ph type="ftr" sz="quarter" idx="11"/>
          </p:nvPr>
        </p:nvSpPr>
        <p:spPr/>
        <p:txBody>
          <a:bodyPr/>
          <a:lstStyle/>
          <a:p>
            <a:r>
              <a:rPr lang="en-GB"/>
              <a:t>Cathie Davies 1705973 International Business SBMA7122D Task 1</a:t>
            </a:r>
            <a:endParaRPr lang="en-US" dirty="0"/>
          </a:p>
        </p:txBody>
      </p:sp>
      <p:pic>
        <p:nvPicPr>
          <p:cNvPr id="6" name="Audio 5">
            <a:hlinkClick r:id="" action="ppaction://media"/>
            <a:extLst>
              <a:ext uri="{FF2B5EF4-FFF2-40B4-BE49-F238E27FC236}">
                <a16:creationId xmlns:a16="http://schemas.microsoft.com/office/drawing/2014/main" id="{B0BA0404-4186-4F4C-B4C0-FD6E231C2F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6931807"/>
      </p:ext>
    </p:extLst>
  </p:cSld>
  <p:clrMapOvr>
    <a:overrideClrMapping bg1="dk1" tx1="lt1" bg2="dk2" tx2="lt2" accent1="accent1" accent2="accent2" accent3="accent3" accent4="accent4" accent5="accent5" accent6="accent6" hlink="hlink" folHlink="folHlink"/>
  </p:clrMapOvr>
  <p:transition spd="slow" advTm="884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FCB2-459E-4772-A912-637C1CA9CD59}"/>
              </a:ext>
            </a:extLst>
          </p:cNvPr>
          <p:cNvSpPr>
            <a:spLocks noGrp="1"/>
          </p:cNvSpPr>
          <p:nvPr>
            <p:ph type="title"/>
          </p:nvPr>
        </p:nvSpPr>
        <p:spPr>
          <a:xfrm>
            <a:off x="252919" y="1123837"/>
            <a:ext cx="880556" cy="4601183"/>
          </a:xfrm>
        </p:spPr>
        <p:txBody>
          <a:bodyPr vert="vert270">
            <a:normAutofit/>
          </a:bodyPr>
          <a:lstStyle/>
          <a:p>
            <a:pPr algn="ctr"/>
            <a:r>
              <a:rPr lang="en-GB" sz="4800" dirty="0"/>
              <a:t>References </a:t>
            </a:r>
          </a:p>
        </p:txBody>
      </p:sp>
      <p:sp>
        <p:nvSpPr>
          <p:cNvPr id="4" name="Content Placeholder 3">
            <a:extLst>
              <a:ext uri="{FF2B5EF4-FFF2-40B4-BE49-F238E27FC236}">
                <a16:creationId xmlns:a16="http://schemas.microsoft.com/office/drawing/2014/main" id="{96FD6E5E-AAEA-48B2-BBC7-BD845621BB4F}"/>
              </a:ext>
            </a:extLst>
          </p:cNvPr>
          <p:cNvSpPr>
            <a:spLocks noGrp="1"/>
          </p:cNvSpPr>
          <p:nvPr>
            <p:ph sz="half" idx="2"/>
          </p:nvPr>
        </p:nvSpPr>
        <p:spPr>
          <a:xfrm>
            <a:off x="3867912" y="866775"/>
            <a:ext cx="3474720" cy="5087521"/>
          </a:xfrm>
        </p:spPr>
        <p:txBody>
          <a:bodyPr>
            <a:normAutofit fontScale="55000" lnSpcReduction="20000"/>
          </a:bodyPr>
          <a:lstStyle/>
          <a:p>
            <a:r>
              <a:rPr lang="en-GB" dirty="0"/>
              <a:t>BARTLETT, C.A., &amp; BEAMISH, P.W., (2011), Transnational Management: text, Cases and Readings in Cross-Boarder Management. (6th ed.). New York: </a:t>
            </a:r>
            <a:r>
              <a:rPr lang="en-GB" dirty="0" err="1"/>
              <a:t>McGrawHill</a:t>
            </a:r>
            <a:r>
              <a:rPr lang="en-GB" dirty="0"/>
              <a:t>.</a:t>
            </a:r>
          </a:p>
          <a:p>
            <a:r>
              <a:rPr lang="en-GB" dirty="0"/>
              <a:t>BBC, (2019), Kashmir: Why India and Pakistan fight over it, available [online] at https://www.bbc.co.uk/news/10537286 (accessed on 04/03/2019)</a:t>
            </a:r>
          </a:p>
          <a:p>
            <a:r>
              <a:rPr lang="en-GB" dirty="0"/>
              <a:t>BEKAERT, G. &amp; HODRICK, ROBERT J, (2018). International Financial Management, Third edition, Cambridge: Prentice-Hall</a:t>
            </a:r>
          </a:p>
          <a:p>
            <a:r>
              <a:rPr lang="en-GB" dirty="0"/>
              <a:t>BERWAL, R., CUI, Y., DANIEL, V., DE SOUZA, N., FLANAGAN, J., LOOI, S., PAUDEL, P., SHINDE, L., KUMAR, K., WADHWA, R. and HOLDEN, B., 2012. The role of optometrists in India: An integral part of an eye health team. Indian journal of ophthalmology, 60(5), pp. 401-5.</a:t>
            </a:r>
          </a:p>
          <a:p>
            <a:r>
              <a:rPr lang="en-GB" dirty="0"/>
              <a:t>DELOITTE, (2017), Goods &amp; Services Tax  Industry insights Impact on the Retail Industry, available [online] at file:///C:/Users/Cathi/AppData/Local/Packages/Microsoft.MicrosoftEdge_8wekyb3d8bbwe/TempState/Downloads/in-cip-retail-gst-industry-impact-noexp.pdf (accessed on 09/03/2019)</a:t>
            </a:r>
          </a:p>
          <a:p>
            <a:r>
              <a:rPr lang="en-GB" dirty="0"/>
              <a:t>DERESKY, H., (2014). International management : managing across borders and cultures ; text and cases 8th. ed., global., Boston, Mass. [</a:t>
            </a:r>
            <a:r>
              <a:rPr lang="en-GB" dirty="0" err="1"/>
              <a:t>u.a.</a:t>
            </a:r>
            <a:r>
              <a:rPr lang="en-GB" dirty="0"/>
              <a:t>]: Pearson.</a:t>
            </a:r>
          </a:p>
          <a:p>
            <a:r>
              <a:rPr lang="en-GB" dirty="0"/>
              <a:t>EUROPEAN COMMISSION, (2019), Barrier details, available [online] at http://madb.europa.eu/madb/barriers_details.htm?barrier_id=12202 (accessed on 0/703/2019)</a:t>
            </a:r>
          </a:p>
          <a:p>
            <a:endParaRPr lang="en-GB" dirty="0"/>
          </a:p>
        </p:txBody>
      </p:sp>
      <p:sp>
        <p:nvSpPr>
          <p:cNvPr id="6" name="Content Placeholder 5">
            <a:extLst>
              <a:ext uri="{FF2B5EF4-FFF2-40B4-BE49-F238E27FC236}">
                <a16:creationId xmlns:a16="http://schemas.microsoft.com/office/drawing/2014/main" id="{439C9012-02A7-460B-BBE8-D94DF589E024}"/>
              </a:ext>
            </a:extLst>
          </p:cNvPr>
          <p:cNvSpPr>
            <a:spLocks noGrp="1"/>
          </p:cNvSpPr>
          <p:nvPr>
            <p:ph sz="quarter" idx="4"/>
          </p:nvPr>
        </p:nvSpPr>
        <p:spPr>
          <a:xfrm>
            <a:off x="7818463" y="866775"/>
            <a:ext cx="3474720" cy="5087521"/>
          </a:xfrm>
        </p:spPr>
        <p:txBody>
          <a:bodyPr>
            <a:normAutofit fontScale="55000" lnSpcReduction="20000"/>
          </a:bodyPr>
          <a:lstStyle/>
          <a:p>
            <a:r>
              <a:rPr lang="en-GB" dirty="0"/>
              <a:t>EXPORT.GOV, (2018), </a:t>
            </a:r>
            <a:r>
              <a:rPr lang="en-GB" i="1" dirty="0"/>
              <a:t>India - Trade Barriers Includes the barriers (tariff and non-tariff) that U.S. companies face when exporting to this country</a:t>
            </a:r>
            <a:r>
              <a:rPr lang="en-GB" dirty="0"/>
              <a:t>, available [online] at </a:t>
            </a:r>
            <a:r>
              <a:rPr lang="en-GB" u="sng" dirty="0">
                <a:hlinkClick r:id="rId2"/>
              </a:rPr>
              <a:t>https://www.export.gov/article?id=India-Trade-Barriers</a:t>
            </a:r>
            <a:r>
              <a:rPr lang="en-GB" dirty="0"/>
              <a:t> (accessed on 09/03/2019)</a:t>
            </a:r>
          </a:p>
          <a:p>
            <a:r>
              <a:rPr lang="en-GB" dirty="0"/>
              <a:t>GOV.GG, (2019), </a:t>
            </a:r>
            <a:r>
              <a:rPr lang="en-GB" i="1" dirty="0"/>
              <a:t>Guernsey and the world</a:t>
            </a:r>
            <a:r>
              <a:rPr lang="en-GB" dirty="0"/>
              <a:t>, available [online] at </a:t>
            </a:r>
            <a:r>
              <a:rPr lang="en-GB" u="sng" dirty="0">
                <a:hlinkClick r:id="rId3"/>
              </a:rPr>
              <a:t>https://www.gov.gg/guernseyandtheworld</a:t>
            </a:r>
            <a:r>
              <a:rPr lang="en-GB" dirty="0"/>
              <a:t> (accessed on 07/03/2019)</a:t>
            </a:r>
          </a:p>
          <a:p>
            <a:r>
              <a:rPr lang="en-GB" dirty="0"/>
              <a:t>GOV.GG, (2019a), </a:t>
            </a:r>
            <a:r>
              <a:rPr lang="en-GB" i="1" dirty="0"/>
              <a:t>Brexit</a:t>
            </a:r>
            <a:r>
              <a:rPr lang="en-GB" dirty="0"/>
              <a:t>, available [online] at </a:t>
            </a:r>
            <a:r>
              <a:rPr lang="en-GB" u="sng" dirty="0">
                <a:hlinkClick r:id="rId4"/>
              </a:rPr>
              <a:t>https://gov.gg/Brexit</a:t>
            </a:r>
            <a:r>
              <a:rPr lang="en-GB" dirty="0"/>
              <a:t> (accessed on 04/03/2019)</a:t>
            </a:r>
          </a:p>
          <a:p>
            <a:r>
              <a:rPr lang="en-GB" dirty="0"/>
              <a:t>GOV.UK, (2017), </a:t>
            </a:r>
            <a:r>
              <a:rPr lang="en-GB" i="1" dirty="0"/>
              <a:t>Overseas Business Risk- India</a:t>
            </a:r>
            <a:r>
              <a:rPr lang="en-GB" dirty="0"/>
              <a:t>, available [online] at </a:t>
            </a:r>
            <a:r>
              <a:rPr lang="en-GB" u="sng" dirty="0">
                <a:hlinkClick r:id="rId5"/>
              </a:rPr>
              <a:t>https://www.gov.uk/government/publications/overseas-business-risk-india/overseas-business-risk-india</a:t>
            </a:r>
            <a:r>
              <a:rPr lang="en-GB" dirty="0"/>
              <a:t>. (accessed on 09/03/2019)</a:t>
            </a:r>
          </a:p>
          <a:p>
            <a:r>
              <a:rPr lang="en-GB" dirty="0"/>
              <a:t>GOV.UK, (2019), </a:t>
            </a:r>
            <a:r>
              <a:rPr lang="en-GB" i="1" dirty="0"/>
              <a:t>India</a:t>
            </a:r>
            <a:r>
              <a:rPr lang="en-GB" dirty="0"/>
              <a:t>, available [online] at </a:t>
            </a:r>
            <a:r>
              <a:rPr lang="en-GB" u="sng" dirty="0">
                <a:hlinkClick r:id="rId6"/>
              </a:rPr>
              <a:t>https://assets.publishing.service.gov.uk/government/uploads/system/uploads/attachment_data/file/769243/India_1018.pdf</a:t>
            </a:r>
            <a:r>
              <a:rPr lang="en-GB" dirty="0"/>
              <a:t> (accessed on 07/03/2019)</a:t>
            </a:r>
          </a:p>
          <a:p>
            <a:r>
              <a:rPr lang="en-GB" dirty="0"/>
              <a:t>GOV.UK, 2016, </a:t>
            </a:r>
            <a:r>
              <a:rPr lang="en-GB" i="1" dirty="0"/>
              <a:t>Exporting to India,</a:t>
            </a:r>
            <a:r>
              <a:rPr lang="en-GB" dirty="0"/>
              <a:t> available [online] at </a:t>
            </a:r>
            <a:r>
              <a:rPr lang="en-GB" u="sng" dirty="0">
                <a:hlinkClick r:id="rId7"/>
              </a:rPr>
              <a:t>https://www.gov.uk/guidance/exporting-to-india</a:t>
            </a:r>
            <a:r>
              <a:rPr lang="en-GB" dirty="0"/>
              <a:t> (accessed on 09/03/2019)</a:t>
            </a:r>
          </a:p>
          <a:p>
            <a:r>
              <a:rPr lang="en-GB" dirty="0"/>
              <a:t> GRANDVISION, (2017), </a:t>
            </a:r>
            <a:r>
              <a:rPr lang="en-GB" i="1" u="sng" dirty="0"/>
              <a:t>Operating leading retail brands</a:t>
            </a:r>
            <a:r>
              <a:rPr lang="en-GB" dirty="0"/>
              <a:t>, available [online] at </a:t>
            </a:r>
            <a:r>
              <a:rPr lang="en-GB" u="sng" dirty="0">
                <a:hlinkClick r:id="rId8"/>
              </a:rPr>
              <a:t>https://annualreport.grandvision.com/business-and-statagy/our-business-model/operating-leading-retail-brands</a:t>
            </a:r>
            <a:r>
              <a:rPr lang="en-GB" dirty="0"/>
              <a:t> (accessed on 09/03/2019)</a:t>
            </a:r>
          </a:p>
          <a:p>
            <a:r>
              <a:rPr lang="en-GB" dirty="0"/>
              <a:t>GST INDIA, (2019), </a:t>
            </a:r>
            <a:r>
              <a:rPr lang="en-GB" i="1" dirty="0"/>
              <a:t>About GST in India,</a:t>
            </a:r>
            <a:r>
              <a:rPr lang="en-GB" dirty="0"/>
              <a:t> available [online] at </a:t>
            </a:r>
            <a:r>
              <a:rPr lang="en-GB" u="sng" dirty="0">
                <a:hlinkClick r:id="rId9"/>
              </a:rPr>
              <a:t>https://www.gstindia.com/about/</a:t>
            </a:r>
            <a:r>
              <a:rPr lang="en-GB" dirty="0"/>
              <a:t> (accessed on 09/03/2019)</a:t>
            </a:r>
          </a:p>
          <a:p>
            <a:endParaRPr lang="en-GB" dirty="0"/>
          </a:p>
        </p:txBody>
      </p:sp>
      <p:sp>
        <p:nvSpPr>
          <p:cNvPr id="7" name="Footer Placeholder 6">
            <a:extLst>
              <a:ext uri="{FF2B5EF4-FFF2-40B4-BE49-F238E27FC236}">
                <a16:creationId xmlns:a16="http://schemas.microsoft.com/office/drawing/2014/main" id="{4FFCB7DD-F849-4DBF-A4AA-FAB626781B80}"/>
              </a:ext>
            </a:extLst>
          </p:cNvPr>
          <p:cNvSpPr>
            <a:spLocks noGrp="1"/>
          </p:cNvSpPr>
          <p:nvPr>
            <p:ph type="ftr" sz="quarter" idx="11"/>
          </p:nvPr>
        </p:nvSpPr>
        <p:spPr/>
        <p:txBody>
          <a:bodyPr/>
          <a:lstStyle/>
          <a:p>
            <a:r>
              <a:rPr lang="en-GB"/>
              <a:t>Cathie Davies 1705973 International Business SBMA7122D Task 1</a:t>
            </a:r>
            <a:endParaRPr lang="en-US" dirty="0"/>
          </a:p>
        </p:txBody>
      </p:sp>
    </p:spTree>
    <p:extLst>
      <p:ext uri="{BB962C8B-B14F-4D97-AF65-F5344CB8AC3E}">
        <p14:creationId xmlns:p14="http://schemas.microsoft.com/office/powerpoint/2010/main" val="289304791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FCB2-459E-4772-A912-637C1CA9CD59}"/>
              </a:ext>
            </a:extLst>
          </p:cNvPr>
          <p:cNvSpPr>
            <a:spLocks noGrp="1"/>
          </p:cNvSpPr>
          <p:nvPr>
            <p:ph type="title"/>
          </p:nvPr>
        </p:nvSpPr>
        <p:spPr>
          <a:xfrm>
            <a:off x="252919" y="1123837"/>
            <a:ext cx="880556" cy="4601183"/>
          </a:xfrm>
        </p:spPr>
        <p:txBody>
          <a:bodyPr vert="vert270">
            <a:normAutofit/>
          </a:bodyPr>
          <a:lstStyle/>
          <a:p>
            <a:pPr algn="ctr"/>
            <a:r>
              <a:rPr lang="en-GB" sz="4800" dirty="0"/>
              <a:t>References </a:t>
            </a:r>
          </a:p>
        </p:txBody>
      </p:sp>
      <p:sp>
        <p:nvSpPr>
          <p:cNvPr id="4" name="Content Placeholder 3">
            <a:extLst>
              <a:ext uri="{FF2B5EF4-FFF2-40B4-BE49-F238E27FC236}">
                <a16:creationId xmlns:a16="http://schemas.microsoft.com/office/drawing/2014/main" id="{96FD6E5E-AAEA-48B2-BBC7-BD845621BB4F}"/>
              </a:ext>
            </a:extLst>
          </p:cNvPr>
          <p:cNvSpPr>
            <a:spLocks noGrp="1"/>
          </p:cNvSpPr>
          <p:nvPr>
            <p:ph sz="half" idx="2"/>
          </p:nvPr>
        </p:nvSpPr>
        <p:spPr>
          <a:xfrm>
            <a:off x="3867912" y="866775"/>
            <a:ext cx="3474720" cy="5087521"/>
          </a:xfrm>
        </p:spPr>
        <p:txBody>
          <a:bodyPr>
            <a:normAutofit fontScale="47500" lnSpcReduction="20000"/>
          </a:bodyPr>
          <a:lstStyle/>
          <a:p>
            <a:r>
              <a:rPr lang="en-GB" u="sng" dirty="0"/>
              <a:t>GUPTA, I., AND BHATIA, M., (2019), </a:t>
            </a:r>
            <a:r>
              <a:rPr lang="en-GB" i="1" dirty="0"/>
              <a:t>The Indian Health Care System, London School of Economics and Political Science,</a:t>
            </a:r>
            <a:r>
              <a:rPr lang="en-GB" dirty="0"/>
              <a:t> [</a:t>
            </a:r>
            <a:r>
              <a:rPr lang="en-GB" dirty="0" err="1"/>
              <a:t>u.a</a:t>
            </a:r>
            <a:r>
              <a:rPr lang="en-GB" dirty="0"/>
              <a:t>]: The Commonwealth </a:t>
            </a:r>
            <a:r>
              <a:rPr lang="en-GB" dirty="0" err="1"/>
              <a:t>Funf</a:t>
            </a:r>
            <a:r>
              <a:rPr lang="en-GB" dirty="0"/>
              <a:t>, available [online] at </a:t>
            </a:r>
            <a:r>
              <a:rPr lang="en-GB" u="sng" dirty="0">
                <a:hlinkClick r:id="rId2"/>
              </a:rPr>
              <a:t>https://international.commonwealthfund.org/countries/india/</a:t>
            </a:r>
            <a:r>
              <a:rPr lang="en-GB" dirty="0"/>
              <a:t> (accessed on 09/03/2019)</a:t>
            </a:r>
          </a:p>
          <a:p>
            <a:r>
              <a:rPr lang="en-GB" dirty="0"/>
              <a:t>HOFSTEDE INSIGHTS, (2019</a:t>
            </a:r>
            <a:r>
              <a:rPr lang="en-GB" i="1" dirty="0"/>
              <a:t>), Country comparison: UK vs India</a:t>
            </a:r>
            <a:r>
              <a:rPr lang="en-GB" dirty="0"/>
              <a:t>, available [online[ at </a:t>
            </a:r>
            <a:r>
              <a:rPr lang="en-GB" u="sng" dirty="0">
                <a:hlinkClick r:id="rId3"/>
              </a:rPr>
              <a:t>https://www.hofstede-insights.com/country-comparison/the-uk,India/</a:t>
            </a:r>
            <a:r>
              <a:rPr lang="en-GB" dirty="0"/>
              <a:t> (accessed on 05/03/2019)</a:t>
            </a:r>
          </a:p>
          <a:p>
            <a:r>
              <a:rPr lang="en-GB" dirty="0"/>
              <a:t>JAYARAMAN, V.R., (2014), 5 Things to know about India's Healthcare System, </a:t>
            </a:r>
            <a:r>
              <a:rPr lang="en-GB" i="1" dirty="0"/>
              <a:t>Forbes India, </a:t>
            </a:r>
            <a:r>
              <a:rPr lang="en-GB" dirty="0"/>
              <a:t>available [online] at </a:t>
            </a:r>
            <a:r>
              <a:rPr lang="en-GB" u="sng" dirty="0">
                <a:hlinkClick r:id="rId4"/>
              </a:rPr>
              <a:t>http://www.forbesindia.com/blog/health/5-things-to-know-about-the-indias-healthcare-system/</a:t>
            </a:r>
            <a:r>
              <a:rPr lang="en-GB" dirty="0"/>
              <a:t>. (accessed on 09/03/2019)</a:t>
            </a:r>
          </a:p>
          <a:p>
            <a:r>
              <a:rPr lang="en-GB" dirty="0"/>
              <a:t>MARLOW, I., (2018), The World’s Fastest-Growing Economy Has the World’s Most Toxic Air, </a:t>
            </a:r>
            <a:r>
              <a:rPr lang="en-GB" i="1" dirty="0"/>
              <a:t>Bloomberg</a:t>
            </a:r>
            <a:r>
              <a:rPr lang="en-GB" dirty="0"/>
              <a:t>, available [online] at </a:t>
            </a:r>
            <a:r>
              <a:rPr lang="en-GB" u="sng" dirty="0">
                <a:hlinkClick r:id="rId5"/>
              </a:rPr>
              <a:t>https://www.bloomberg.com/news/features/2018-10-21/the-world-s-fastest-growing-economy-has-the-world-s-most-toxic-air</a:t>
            </a:r>
            <a:r>
              <a:rPr lang="en-GB" dirty="0"/>
              <a:t>.</a:t>
            </a:r>
          </a:p>
          <a:p>
            <a:r>
              <a:rPr lang="en-GB" dirty="0"/>
              <a:t>ONS, (2016), Trade in goods, country-by-commodity experimental data: 2011 to 2016, [online] at </a:t>
            </a:r>
            <a:r>
              <a:rPr lang="en-GB" u="sng" dirty="0">
                <a:hlinkClick r:id="rId6"/>
              </a:rPr>
              <a:t>https://www.ons.gov.uk/economy/nationalaccounts/balanceofpayments/articles/tradeingoodscountrybycommodityexperimentaldata2011to2016/2018-04-16</a:t>
            </a:r>
            <a:r>
              <a:rPr lang="en-GB" dirty="0"/>
              <a:t>. (accessed on 05/03/2019)</a:t>
            </a:r>
          </a:p>
          <a:p>
            <a:r>
              <a:rPr lang="en-GB" dirty="0"/>
              <a:t>OPTOMETRY COUNCIL OF INDIA, (2017), </a:t>
            </a:r>
            <a:r>
              <a:rPr lang="en-GB" i="1" dirty="0"/>
              <a:t>The Role of Professional Organisations in Indian Optometry,</a:t>
            </a:r>
            <a:r>
              <a:rPr lang="en-GB" dirty="0"/>
              <a:t> available [online] at </a:t>
            </a:r>
            <a:r>
              <a:rPr lang="en-GB" u="sng" dirty="0">
                <a:hlinkClick r:id="rId7"/>
              </a:rPr>
              <a:t>http://www.optometrycouncilofindia.org/print/6755</a:t>
            </a:r>
            <a:r>
              <a:rPr lang="en-GB" dirty="0"/>
              <a:t> (accessed on 03/03/2019)</a:t>
            </a:r>
          </a:p>
          <a:p>
            <a:r>
              <a:rPr lang="en-GB" dirty="0"/>
              <a:t>OPTOMETRY COUNCIL OF INDIA, (2019), Frequently Asked Questions, available [online] at </a:t>
            </a:r>
            <a:r>
              <a:rPr lang="en-GB" u="sng" dirty="0">
                <a:hlinkClick r:id="rId8"/>
              </a:rPr>
              <a:t>http://www.optometrycouncilofindia.org/faq-page</a:t>
            </a:r>
            <a:r>
              <a:rPr lang="en-GB" dirty="0"/>
              <a:t> (accessed on 05/03/2019)</a:t>
            </a:r>
          </a:p>
          <a:p>
            <a:endParaRPr lang="en-GB" dirty="0"/>
          </a:p>
        </p:txBody>
      </p:sp>
      <p:sp>
        <p:nvSpPr>
          <p:cNvPr id="6" name="Content Placeholder 5">
            <a:extLst>
              <a:ext uri="{FF2B5EF4-FFF2-40B4-BE49-F238E27FC236}">
                <a16:creationId xmlns:a16="http://schemas.microsoft.com/office/drawing/2014/main" id="{439C9012-02A7-460B-BBE8-D94DF589E024}"/>
              </a:ext>
            </a:extLst>
          </p:cNvPr>
          <p:cNvSpPr>
            <a:spLocks noGrp="1"/>
          </p:cNvSpPr>
          <p:nvPr>
            <p:ph sz="quarter" idx="4"/>
          </p:nvPr>
        </p:nvSpPr>
        <p:spPr>
          <a:xfrm>
            <a:off x="7818463" y="866775"/>
            <a:ext cx="3474720" cy="5087521"/>
          </a:xfrm>
        </p:spPr>
        <p:txBody>
          <a:bodyPr>
            <a:normAutofit fontScale="47500" lnSpcReduction="20000"/>
          </a:bodyPr>
          <a:lstStyle/>
          <a:p>
            <a:r>
              <a:rPr lang="en-GB" dirty="0"/>
              <a:t>PWC (2015), </a:t>
            </a:r>
            <a:r>
              <a:rPr lang="en-GB" i="1" dirty="0"/>
              <a:t>Are you Profitability ready? Perspectives on the Indian Retail Industry</a:t>
            </a:r>
            <a:r>
              <a:rPr lang="en-GB" dirty="0"/>
              <a:t>, available [online] at </a:t>
            </a:r>
            <a:r>
              <a:rPr lang="en-GB" u="sng" dirty="0">
                <a:hlinkClick r:id="rId9"/>
              </a:rPr>
              <a:t>https://www.pwc.in/assets/pdfs/publications/2015/are-you-profitability-ready-perspectives-on-the-indian-retail-industry.pdf</a:t>
            </a:r>
            <a:r>
              <a:rPr lang="en-GB" dirty="0"/>
              <a:t> (accessed on 08/03/2019)</a:t>
            </a:r>
          </a:p>
          <a:p>
            <a:r>
              <a:rPr lang="en-GB" dirty="0"/>
              <a:t>PWC (2019), </a:t>
            </a:r>
            <a:r>
              <a:rPr lang="en-GB" i="1" dirty="0"/>
              <a:t>Along the GST path</a:t>
            </a:r>
            <a:r>
              <a:rPr lang="en-GB" dirty="0"/>
              <a:t>, available [online] at </a:t>
            </a:r>
            <a:r>
              <a:rPr lang="en-GB" u="sng" dirty="0">
                <a:hlinkClick r:id="rId10"/>
              </a:rPr>
              <a:t>https://www.pwc.in/india-services/gst.html</a:t>
            </a:r>
            <a:r>
              <a:rPr lang="en-GB" dirty="0"/>
              <a:t>. (accessed on 09/03/2019)</a:t>
            </a:r>
          </a:p>
          <a:p>
            <a:r>
              <a:rPr lang="en-GB" dirty="0"/>
              <a:t>SPECSAVERS, (2018</a:t>
            </a:r>
            <a:r>
              <a:rPr lang="en-GB" i="1" dirty="0"/>
              <a:t>), Annual Review 2017-2018</a:t>
            </a:r>
            <a:r>
              <a:rPr lang="en-GB" dirty="0"/>
              <a:t>, available [online] at </a:t>
            </a:r>
            <a:r>
              <a:rPr lang="en-GB" u="sng" dirty="0">
                <a:hlinkClick r:id="rId11"/>
              </a:rPr>
              <a:t>file:///C:/Users/Cathi/AppData/Local/Packages/Microsoft.MicrosoftEdge_8wekyb3d8bbwe/TempState/Downloads/0057418001527674593.htm</a:t>
            </a:r>
            <a:r>
              <a:rPr lang="en-GB" dirty="0"/>
              <a:t> (accessed on 09/03/2019)</a:t>
            </a:r>
          </a:p>
          <a:p>
            <a:r>
              <a:rPr lang="en-GB" dirty="0"/>
              <a:t>SPECSAVERS, (2019), Partnerships, [online] at https://www.specsavers.co.uk/news-and-information/partnership, (accessed on 03/03/2019).</a:t>
            </a:r>
          </a:p>
          <a:p>
            <a:r>
              <a:rPr lang="en-GB" dirty="0"/>
              <a:t>STARTUPS.CO.UK, (2012), Dame Mary Perkins: Specsavers. The Specsavers' co-founder on successful organic growth, managing a vast network, and dealing with tough calls [online] at https://startups.co.uk/dame-mary-perkins-specsavers/ (accessed on 03/03/2019.)</a:t>
            </a:r>
          </a:p>
          <a:p>
            <a:r>
              <a:rPr lang="en-GB" dirty="0"/>
              <a:t>UKIBC, (2019),</a:t>
            </a:r>
            <a:r>
              <a:rPr lang="en-GB" i="1" dirty="0"/>
              <a:t>Indian FDI Restrictions</a:t>
            </a:r>
            <a:r>
              <a:rPr lang="en-GB" dirty="0"/>
              <a:t>, available [online] at </a:t>
            </a:r>
            <a:r>
              <a:rPr lang="en-GB" u="sng" dirty="0">
                <a:hlinkClick r:id="rId12"/>
              </a:rPr>
              <a:t>https://www.ukibc.com/india-guide/how-india/fdi-restrictions/</a:t>
            </a:r>
            <a:r>
              <a:rPr lang="en-GB" dirty="0"/>
              <a:t> (accessed on 09/03/2019)</a:t>
            </a:r>
          </a:p>
          <a:p>
            <a:r>
              <a:rPr lang="en-GB" dirty="0"/>
              <a:t>VISIONPLUS.COM, (2019), </a:t>
            </a:r>
            <a:r>
              <a:rPr lang="en-GB" i="1" dirty="0"/>
              <a:t>The Indian Optometry Growth Story</a:t>
            </a:r>
            <a:r>
              <a:rPr lang="en-GB" dirty="0"/>
              <a:t>,  https://visionplusmag.com/industry-news/the-indian-optometry-growth-story/, available [online] at </a:t>
            </a:r>
            <a:r>
              <a:rPr lang="en-GB" u="sng" dirty="0">
                <a:hlinkClick r:id="rId13"/>
              </a:rPr>
              <a:t>https://visionplusmag.com/industry-news/the-indian-optometry-growth-story/</a:t>
            </a:r>
            <a:r>
              <a:rPr lang="en-GB" dirty="0"/>
              <a:t> (accessed on 07/03/2019)</a:t>
            </a:r>
          </a:p>
          <a:p>
            <a:r>
              <a:rPr lang="en-GB" dirty="0"/>
              <a:t>WORLD TRADE ORGANISATION, (2019), </a:t>
            </a:r>
            <a:r>
              <a:rPr lang="en-GB" i="1" dirty="0"/>
              <a:t>Principles of the trading system</a:t>
            </a:r>
            <a:r>
              <a:rPr lang="en-GB" dirty="0"/>
              <a:t>, [online] at </a:t>
            </a:r>
            <a:r>
              <a:rPr lang="en-GB" u="sng" dirty="0">
                <a:hlinkClick r:id="rId14"/>
              </a:rPr>
              <a:t>https://www.wto.org/english/thewto_e/whatis_e/tif_e/fact2_e.htm</a:t>
            </a:r>
            <a:r>
              <a:rPr lang="en-GB" dirty="0"/>
              <a:t> (accessed on 09/03/2019)</a:t>
            </a:r>
          </a:p>
          <a:p>
            <a:endParaRPr lang="en-GB" dirty="0"/>
          </a:p>
        </p:txBody>
      </p:sp>
      <p:sp>
        <p:nvSpPr>
          <p:cNvPr id="3" name="Footer Placeholder 2">
            <a:extLst>
              <a:ext uri="{FF2B5EF4-FFF2-40B4-BE49-F238E27FC236}">
                <a16:creationId xmlns:a16="http://schemas.microsoft.com/office/drawing/2014/main" id="{8240BFEA-3127-4BF4-925E-3EBAC2562129}"/>
              </a:ext>
            </a:extLst>
          </p:cNvPr>
          <p:cNvSpPr>
            <a:spLocks noGrp="1"/>
          </p:cNvSpPr>
          <p:nvPr>
            <p:ph type="ftr" sz="quarter" idx="11"/>
          </p:nvPr>
        </p:nvSpPr>
        <p:spPr/>
        <p:txBody>
          <a:bodyPr/>
          <a:lstStyle/>
          <a:p>
            <a:r>
              <a:rPr lang="en-GB"/>
              <a:t>Cathie Davies 1705973 International Business SBMA7122D Task 1</a:t>
            </a:r>
            <a:endParaRPr lang="en-US" dirty="0"/>
          </a:p>
        </p:txBody>
      </p:sp>
    </p:spTree>
    <p:extLst>
      <p:ext uri="{BB962C8B-B14F-4D97-AF65-F5344CB8AC3E}">
        <p14:creationId xmlns:p14="http://schemas.microsoft.com/office/powerpoint/2010/main" val="1437501398"/>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FCB2-459E-4772-A912-637C1CA9CD59}"/>
              </a:ext>
            </a:extLst>
          </p:cNvPr>
          <p:cNvSpPr>
            <a:spLocks noGrp="1"/>
          </p:cNvSpPr>
          <p:nvPr>
            <p:ph type="title"/>
          </p:nvPr>
        </p:nvSpPr>
        <p:spPr>
          <a:xfrm>
            <a:off x="252919" y="1123837"/>
            <a:ext cx="880556" cy="4601183"/>
          </a:xfrm>
        </p:spPr>
        <p:txBody>
          <a:bodyPr vert="vert270">
            <a:normAutofit/>
          </a:bodyPr>
          <a:lstStyle/>
          <a:p>
            <a:pPr algn="ctr"/>
            <a:r>
              <a:rPr lang="en-GB" sz="4800" dirty="0"/>
              <a:t>References </a:t>
            </a:r>
          </a:p>
        </p:txBody>
      </p:sp>
      <p:sp>
        <p:nvSpPr>
          <p:cNvPr id="4" name="Content Placeholder 3">
            <a:extLst>
              <a:ext uri="{FF2B5EF4-FFF2-40B4-BE49-F238E27FC236}">
                <a16:creationId xmlns:a16="http://schemas.microsoft.com/office/drawing/2014/main" id="{96FD6E5E-AAEA-48B2-BBC7-BD845621BB4F}"/>
              </a:ext>
            </a:extLst>
          </p:cNvPr>
          <p:cNvSpPr>
            <a:spLocks noGrp="1"/>
          </p:cNvSpPr>
          <p:nvPr>
            <p:ph sz="half" idx="2"/>
          </p:nvPr>
        </p:nvSpPr>
        <p:spPr>
          <a:xfrm>
            <a:off x="3867912" y="866775"/>
            <a:ext cx="1618488" cy="5087521"/>
          </a:xfrm>
        </p:spPr>
        <p:txBody>
          <a:bodyPr>
            <a:normAutofit fontScale="85000" lnSpcReduction="10000"/>
          </a:bodyPr>
          <a:lstStyle/>
          <a:p>
            <a:r>
              <a:rPr lang="en-GB" dirty="0"/>
              <a:t>Images</a:t>
            </a:r>
          </a:p>
          <a:p>
            <a:endParaRPr lang="en-GB" dirty="0"/>
          </a:p>
        </p:txBody>
      </p:sp>
      <p:sp>
        <p:nvSpPr>
          <p:cNvPr id="6" name="Content Placeholder 5">
            <a:extLst>
              <a:ext uri="{FF2B5EF4-FFF2-40B4-BE49-F238E27FC236}">
                <a16:creationId xmlns:a16="http://schemas.microsoft.com/office/drawing/2014/main" id="{439C9012-02A7-460B-BBE8-D94DF589E024}"/>
              </a:ext>
            </a:extLst>
          </p:cNvPr>
          <p:cNvSpPr>
            <a:spLocks noGrp="1"/>
          </p:cNvSpPr>
          <p:nvPr>
            <p:ph sz="quarter" idx="4"/>
          </p:nvPr>
        </p:nvSpPr>
        <p:spPr>
          <a:xfrm>
            <a:off x="5658787" y="1586303"/>
            <a:ext cx="5619406" cy="2903251"/>
          </a:xfrm>
        </p:spPr>
        <p:txBody>
          <a:bodyPr>
            <a:normAutofit fontScale="85000" lnSpcReduction="10000"/>
          </a:bodyPr>
          <a:lstStyle/>
          <a:p>
            <a:r>
              <a:rPr lang="en-GB" dirty="0"/>
              <a:t>[title page]Planmygapyear.com, (2019),India, available [online] at https://www.planmygapyear.com/volunteer-in-india</a:t>
            </a:r>
          </a:p>
          <a:p>
            <a:r>
              <a:rPr lang="en-GB" dirty="0"/>
              <a:t>Worldofmaps.net, (2019), Map of India (Population Density), available [online] at  </a:t>
            </a:r>
            <a:r>
              <a:rPr lang="en-GB" dirty="0">
                <a:hlinkClick r:id="rId2"/>
              </a:rPr>
              <a:t>https://www.worldofmaps.net/en/asia/maps-of-india/map-of-india-population-density.htm</a:t>
            </a:r>
            <a:endParaRPr lang="en-GB" dirty="0"/>
          </a:p>
          <a:p>
            <a:r>
              <a:rPr lang="en-GB" dirty="0"/>
              <a:t>THE ECONOMIST, (2018), </a:t>
            </a:r>
            <a:r>
              <a:rPr lang="en-GB" i="1" dirty="0"/>
              <a:t>The fastest-growing and shrinking economies in 201</a:t>
            </a:r>
            <a:r>
              <a:rPr lang="en-GB" dirty="0"/>
              <a:t>8, available [online] at </a:t>
            </a:r>
            <a:r>
              <a:rPr lang="en-GB" u="sng" dirty="0">
                <a:hlinkClick r:id="rId3"/>
              </a:rPr>
              <a:t>https://www.economist.com/graphic-detail/2018/01/05/the-fastest-growing-and-shrinking-economies-in-2018</a:t>
            </a:r>
            <a:r>
              <a:rPr lang="en-GB" dirty="0"/>
              <a:t> (accessed on 09/03/2019)</a:t>
            </a:r>
          </a:p>
          <a:p>
            <a:endParaRPr lang="en-GB" dirty="0"/>
          </a:p>
        </p:txBody>
      </p:sp>
      <p:sp>
        <p:nvSpPr>
          <p:cNvPr id="3" name="Footer Placeholder 2">
            <a:extLst>
              <a:ext uri="{FF2B5EF4-FFF2-40B4-BE49-F238E27FC236}">
                <a16:creationId xmlns:a16="http://schemas.microsoft.com/office/drawing/2014/main" id="{FA6B5F8E-057E-40DD-B671-188B9AF8763C}"/>
              </a:ext>
            </a:extLst>
          </p:cNvPr>
          <p:cNvSpPr>
            <a:spLocks noGrp="1"/>
          </p:cNvSpPr>
          <p:nvPr>
            <p:ph type="ftr" sz="quarter" idx="11"/>
          </p:nvPr>
        </p:nvSpPr>
        <p:spPr/>
        <p:txBody>
          <a:bodyPr/>
          <a:lstStyle/>
          <a:p>
            <a:r>
              <a:rPr lang="en-GB"/>
              <a:t>Cathie Davies 1705973 International Business SBMA7122D Task 1</a:t>
            </a:r>
            <a:endParaRPr lang="en-US" dirty="0"/>
          </a:p>
        </p:txBody>
      </p:sp>
    </p:spTree>
    <p:extLst>
      <p:ext uri="{BB962C8B-B14F-4D97-AF65-F5344CB8AC3E}">
        <p14:creationId xmlns:p14="http://schemas.microsoft.com/office/powerpoint/2010/main" val="844991999"/>
      </p:ext>
    </p:extLst>
  </p:cSld>
  <p:clrMapOvr>
    <a:masterClrMapping/>
  </p:clrMapOvr>
  <p:transition spd="slow">
    <p:push dir="u"/>
  </p:transition>
</p:sld>
</file>

<file path=ppt/theme/theme1.xml><?xml version="1.0" encoding="utf-8"?>
<a:theme xmlns:a="http://schemas.openxmlformats.org/drawingml/2006/main" name="Fra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2734</Words>
  <Application>Microsoft Office PowerPoint</Application>
  <PresentationFormat>Widescreen</PresentationFormat>
  <Paragraphs>241</Paragraphs>
  <Slides>24</Slides>
  <Notes>0</Notes>
  <HiddenSlides>0</HiddenSlides>
  <MMClips>21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 Black</vt:lpstr>
      <vt:lpstr>Calibri</vt:lpstr>
      <vt:lpstr>Corbel</vt:lpstr>
      <vt:lpstr>Times New Roman</vt:lpstr>
      <vt:lpstr>Wingdings</vt:lpstr>
      <vt:lpstr>Wingdings 2</vt:lpstr>
      <vt:lpstr>Frame</vt:lpstr>
      <vt:lpstr>PowerPoint Presentation</vt:lpstr>
      <vt:lpstr>Introduction</vt:lpstr>
      <vt:lpstr>PESTLE Analysis of the Indian Market with integrated Risk Analysis through TOWS analysis and strategies  </vt:lpstr>
      <vt:lpstr>Political </vt:lpstr>
      <vt:lpstr>Threat: services need mostly in rural communities. Lack of infrastructure in these areas and economic benefit.  Opportunity:  CSR strategies Strength: Specsavers has a strong CSR policy, where the company has partnered with not-for profits to promote education and health issues, while funding research (Specsavers, 2019) </vt:lpstr>
      <vt:lpstr>Threat: Supply chain issues due to lack of infrastructure and out sourcing partners, so logistical issues, additional costs and time delays.  Strength: Specsavers business model of Joint Venture Partner stores being supplied and supported by Specsavers services (Specsavers, 2019).   Weaknesses: the cost to the organisation to set up this may be substantial (Perkins, 2017). Beneficial to acquire existing small/medium optician businesses in India and benefit from their already existing networks. </vt:lpstr>
      <vt:lpstr>Political </vt:lpstr>
      <vt:lpstr>Existing local skills required exist in the host country, ASCO-India offer accredited programs in 60 separate educational centres (VisionPlus.com, 2019).   . Weakness: Specsavers may not attract qualified specialists compared to already established companies such as Vision Express.    ACSO-India lobby for standard B.SC and Master degrees in the field  (VisionPlus.com, 2019). Standardisation could also provide the UK and other international arms of Specsavers new sources of skills  Weakness: Specsavers training may not be excepted if standardised regulations of the industry is put in place as proposed by the ASCO-India, this may stop UK trained employees being able to work in India in the operational arm.</vt:lpstr>
      <vt:lpstr>Political </vt:lpstr>
      <vt:lpstr>Economic </vt:lpstr>
      <vt:lpstr>PowerPoint Presentation</vt:lpstr>
      <vt:lpstr> Mostly Independent local businesses, few national, and international rival GrandVision  GrandVision operate in India under the Vision Express brand, this is the same brand as the UK market competitor (GrandVision, 2017).    </vt:lpstr>
      <vt:lpstr>Hierarchical, power  and rights not distributed equally (Hofstede Insights, 2019).   Guaranteed human rights through its constitution and  member of the International Labour Organisation (Gov.uk, 2017)   Both “Collective” and “Individualistic” cultures.  = rise in trade unions (gov.uk, 2019).     Like UK, masculine culture, success encouraged but    modest in  how it is expressed (Hofstede Insights, 2019).   New younger generation pushing trends in luxury goods (PWC, 2015).   50% of India’s population is 25 years old or younger (Gov.uk, 2017).      </vt:lpstr>
      <vt:lpstr>India’s Human Resources </vt:lpstr>
      <vt:lpstr>Health</vt:lpstr>
      <vt:lpstr>Technology</vt:lpstr>
      <vt:lpstr>Legal</vt:lpstr>
      <vt:lpstr>Legal</vt:lpstr>
      <vt:lpstr>Legal</vt:lpstr>
      <vt:lpstr>Enviromental</vt:lpstr>
      <vt:lpstr>Conclusion: Risk summary</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cathie davies</dc:creator>
  <cp:lastModifiedBy>Cathie Davies (1705973)</cp:lastModifiedBy>
  <cp:revision>15</cp:revision>
  <cp:lastPrinted>2019-03-10T20:17:59Z</cp:lastPrinted>
  <dcterms:created xsi:type="dcterms:W3CDTF">2019-03-10T19:29:23Z</dcterms:created>
  <dcterms:modified xsi:type="dcterms:W3CDTF">2019-03-11T13:28:32Z</dcterms:modified>
</cp:coreProperties>
</file>