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1"/>
  </p:notesMasterIdLst>
  <p:sldIdLst>
    <p:sldId id="349" r:id="rId8"/>
    <p:sldId id="356" r:id="rId9"/>
    <p:sldId id="491" r:id="rId10"/>
    <p:sldId id="480" r:id="rId11"/>
    <p:sldId id="481" r:id="rId12"/>
    <p:sldId id="482" r:id="rId13"/>
    <p:sldId id="483" r:id="rId14"/>
    <p:sldId id="484" r:id="rId15"/>
    <p:sldId id="485" r:id="rId16"/>
    <p:sldId id="486" r:id="rId17"/>
    <p:sldId id="487" r:id="rId18"/>
    <p:sldId id="488" r:id="rId19"/>
    <p:sldId id="373" r:id="rId20"/>
    <p:sldId id="365" r:id="rId21"/>
    <p:sldId id="489" r:id="rId22"/>
    <p:sldId id="490" r:id="rId23"/>
    <p:sldId id="475" r:id="rId24"/>
    <p:sldId id="469" r:id="rId25"/>
    <p:sldId id="324" r:id="rId26"/>
    <p:sldId id="476" r:id="rId27"/>
    <p:sldId id="477" r:id="rId28"/>
    <p:sldId id="478" r:id="rId29"/>
    <p:sldId id="47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A3E3F4-D8B7-4E76-B770-0FFFF980F936}" v="2" dt="2023-11-19T07:54:38.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1" d="100"/>
          <a:sy n="41" d="100"/>
        </p:scale>
        <p:origin x="60" y="14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11297E2C-B9D7-4F35-98D9-3C73A296A7E5}"/>
    <pc:docChg chg="modSld">
      <pc:chgData name="Kathryn Roberts" userId="2a6d605b-2b21-4ebe-bf92-690f56d7b04a" providerId="ADAL" clId="{11297E2C-B9D7-4F35-98D9-3C73A296A7E5}" dt="2023-10-16T14:03:03.906" v="1" actId="20577"/>
      <pc:docMkLst>
        <pc:docMk/>
      </pc:docMkLst>
      <pc:sldChg chg="modSp mod">
        <pc:chgData name="Kathryn Roberts" userId="2a6d605b-2b21-4ebe-bf92-690f56d7b04a" providerId="ADAL" clId="{11297E2C-B9D7-4F35-98D9-3C73A296A7E5}" dt="2023-10-16T14:03:03.906" v="1" actId="20577"/>
        <pc:sldMkLst>
          <pc:docMk/>
          <pc:sldMk cId="1997106823" sldId="349"/>
        </pc:sldMkLst>
        <pc:spChg chg="mod">
          <ac:chgData name="Kathryn Roberts" userId="2a6d605b-2b21-4ebe-bf92-690f56d7b04a" providerId="ADAL" clId="{11297E2C-B9D7-4F35-98D9-3C73A296A7E5}" dt="2023-10-16T14:03:03.906" v="1" actId="20577"/>
          <ac:spMkLst>
            <pc:docMk/>
            <pc:sldMk cId="1997106823" sldId="349"/>
            <ac:spMk id="6" creationId="{2DDBD4A8-0007-5EFA-628C-3A9FCA50BB6B}"/>
          </ac:spMkLst>
        </pc:spChg>
      </pc:sldChg>
    </pc:docChg>
  </pc:docChgLst>
  <pc:docChgLst>
    <pc:chgData name="Kathryn Roberts" userId="2a6d605b-2b21-4ebe-bf92-690f56d7b04a" providerId="ADAL" clId="{8DA3E3F4-D8B7-4E76-B770-0FFFF980F936}"/>
    <pc:docChg chg="undo custSel addSld delSld modSld">
      <pc:chgData name="Kathryn Roberts" userId="2a6d605b-2b21-4ebe-bf92-690f56d7b04a" providerId="ADAL" clId="{8DA3E3F4-D8B7-4E76-B770-0FFFF980F936}" dt="2023-11-19T07:54:44.780" v="401" actId="26606"/>
      <pc:docMkLst>
        <pc:docMk/>
      </pc:docMkLst>
      <pc:sldChg chg="del">
        <pc:chgData name="Kathryn Roberts" userId="2a6d605b-2b21-4ebe-bf92-690f56d7b04a" providerId="ADAL" clId="{8DA3E3F4-D8B7-4E76-B770-0FFFF980F936}" dt="2023-11-19T07:54:30.457" v="396" actId="47"/>
        <pc:sldMkLst>
          <pc:docMk/>
          <pc:sldMk cId="2570466081" sldId="289"/>
        </pc:sldMkLst>
      </pc:sldChg>
      <pc:sldChg chg="del">
        <pc:chgData name="Kathryn Roberts" userId="2a6d605b-2b21-4ebe-bf92-690f56d7b04a" providerId="ADAL" clId="{8DA3E3F4-D8B7-4E76-B770-0FFFF980F936}" dt="2023-11-19T07:54:31.321" v="397" actId="47"/>
        <pc:sldMkLst>
          <pc:docMk/>
          <pc:sldMk cId="376029582" sldId="290"/>
        </pc:sldMkLst>
      </pc:sldChg>
      <pc:sldChg chg="add">
        <pc:chgData name="Kathryn Roberts" userId="2a6d605b-2b21-4ebe-bf92-690f56d7b04a" providerId="ADAL" clId="{8DA3E3F4-D8B7-4E76-B770-0FFFF980F936}" dt="2023-11-19T07:42:10.207" v="0"/>
        <pc:sldMkLst>
          <pc:docMk/>
          <pc:sldMk cId="2693904587" sldId="356"/>
        </pc:sldMkLst>
      </pc:sldChg>
      <pc:sldChg chg="add">
        <pc:chgData name="Kathryn Roberts" userId="2a6d605b-2b21-4ebe-bf92-690f56d7b04a" providerId="ADAL" clId="{8DA3E3F4-D8B7-4E76-B770-0FFFF980F936}" dt="2023-11-19T07:42:10.207" v="0"/>
        <pc:sldMkLst>
          <pc:docMk/>
          <pc:sldMk cId="2959560857" sldId="365"/>
        </pc:sldMkLst>
      </pc:sldChg>
      <pc:sldChg chg="add">
        <pc:chgData name="Kathryn Roberts" userId="2a6d605b-2b21-4ebe-bf92-690f56d7b04a" providerId="ADAL" clId="{8DA3E3F4-D8B7-4E76-B770-0FFFF980F936}" dt="2023-11-19T07:42:10.207" v="0"/>
        <pc:sldMkLst>
          <pc:docMk/>
          <pc:sldMk cId="3635406195" sldId="373"/>
        </pc:sldMkLst>
      </pc:sldChg>
      <pc:sldChg chg="del">
        <pc:chgData name="Kathryn Roberts" userId="2a6d605b-2b21-4ebe-bf92-690f56d7b04a" providerId="ADAL" clId="{8DA3E3F4-D8B7-4E76-B770-0FFFF980F936}" dt="2023-11-19T07:54:27.054" v="393" actId="47"/>
        <pc:sldMkLst>
          <pc:docMk/>
          <pc:sldMk cId="2562605439" sldId="455"/>
        </pc:sldMkLst>
      </pc:sldChg>
      <pc:sldChg chg="del">
        <pc:chgData name="Kathryn Roberts" userId="2a6d605b-2b21-4ebe-bf92-690f56d7b04a" providerId="ADAL" clId="{8DA3E3F4-D8B7-4E76-B770-0FFFF980F936}" dt="2023-11-19T07:54:29.670" v="395" actId="47"/>
        <pc:sldMkLst>
          <pc:docMk/>
          <pc:sldMk cId="2550806967" sldId="472"/>
        </pc:sldMkLst>
      </pc:sldChg>
      <pc:sldChg chg="del">
        <pc:chgData name="Kathryn Roberts" userId="2a6d605b-2b21-4ebe-bf92-690f56d7b04a" providerId="ADAL" clId="{8DA3E3F4-D8B7-4E76-B770-0FFFF980F936}" dt="2023-11-19T07:54:28.241" v="394" actId="47"/>
        <pc:sldMkLst>
          <pc:docMk/>
          <pc:sldMk cId="326917912" sldId="474"/>
        </pc:sldMkLst>
      </pc:sldChg>
      <pc:sldChg chg="modSp add mod modNotesTx">
        <pc:chgData name="Kathryn Roberts" userId="2a6d605b-2b21-4ebe-bf92-690f56d7b04a" providerId="ADAL" clId="{8DA3E3F4-D8B7-4E76-B770-0FFFF980F936}" dt="2023-11-19T07:43:54.449" v="390" actId="20577"/>
        <pc:sldMkLst>
          <pc:docMk/>
          <pc:sldMk cId="139482884" sldId="480"/>
        </pc:sldMkLst>
        <pc:spChg chg="mod">
          <ac:chgData name="Kathryn Roberts" userId="2a6d605b-2b21-4ebe-bf92-690f56d7b04a" providerId="ADAL" clId="{8DA3E3F4-D8B7-4E76-B770-0FFFF980F936}" dt="2023-11-19T07:42:57.747" v="128" actId="20577"/>
          <ac:spMkLst>
            <pc:docMk/>
            <pc:sldMk cId="139482884" sldId="480"/>
            <ac:spMk id="3" creationId="{CB59E138-0AD6-CD05-998D-4C641F9BE915}"/>
          </ac:spMkLst>
        </pc:spChg>
      </pc:sldChg>
      <pc:sldChg chg="add">
        <pc:chgData name="Kathryn Roberts" userId="2a6d605b-2b21-4ebe-bf92-690f56d7b04a" providerId="ADAL" clId="{8DA3E3F4-D8B7-4E76-B770-0FFFF980F936}" dt="2023-11-19T07:42:10.207" v="0"/>
        <pc:sldMkLst>
          <pc:docMk/>
          <pc:sldMk cId="2661830758" sldId="481"/>
        </pc:sldMkLst>
      </pc:sldChg>
      <pc:sldChg chg="add">
        <pc:chgData name="Kathryn Roberts" userId="2a6d605b-2b21-4ebe-bf92-690f56d7b04a" providerId="ADAL" clId="{8DA3E3F4-D8B7-4E76-B770-0FFFF980F936}" dt="2023-11-19T07:42:10.207" v="0"/>
        <pc:sldMkLst>
          <pc:docMk/>
          <pc:sldMk cId="638437560" sldId="482"/>
        </pc:sldMkLst>
      </pc:sldChg>
      <pc:sldChg chg="add">
        <pc:chgData name="Kathryn Roberts" userId="2a6d605b-2b21-4ebe-bf92-690f56d7b04a" providerId="ADAL" clId="{8DA3E3F4-D8B7-4E76-B770-0FFFF980F936}" dt="2023-11-19T07:42:10.207" v="0"/>
        <pc:sldMkLst>
          <pc:docMk/>
          <pc:sldMk cId="2018993727" sldId="483"/>
        </pc:sldMkLst>
      </pc:sldChg>
      <pc:sldChg chg="add">
        <pc:chgData name="Kathryn Roberts" userId="2a6d605b-2b21-4ebe-bf92-690f56d7b04a" providerId="ADAL" clId="{8DA3E3F4-D8B7-4E76-B770-0FFFF980F936}" dt="2023-11-19T07:42:10.207" v="0"/>
        <pc:sldMkLst>
          <pc:docMk/>
          <pc:sldMk cId="3631694006" sldId="484"/>
        </pc:sldMkLst>
      </pc:sldChg>
      <pc:sldChg chg="add">
        <pc:chgData name="Kathryn Roberts" userId="2a6d605b-2b21-4ebe-bf92-690f56d7b04a" providerId="ADAL" clId="{8DA3E3F4-D8B7-4E76-B770-0FFFF980F936}" dt="2023-11-19T07:42:10.207" v="0"/>
        <pc:sldMkLst>
          <pc:docMk/>
          <pc:sldMk cId="3869729147" sldId="485"/>
        </pc:sldMkLst>
      </pc:sldChg>
      <pc:sldChg chg="add">
        <pc:chgData name="Kathryn Roberts" userId="2a6d605b-2b21-4ebe-bf92-690f56d7b04a" providerId="ADAL" clId="{8DA3E3F4-D8B7-4E76-B770-0FFFF980F936}" dt="2023-11-19T07:42:10.207" v="0"/>
        <pc:sldMkLst>
          <pc:docMk/>
          <pc:sldMk cId="701971275" sldId="486"/>
        </pc:sldMkLst>
      </pc:sldChg>
      <pc:sldChg chg="add">
        <pc:chgData name="Kathryn Roberts" userId="2a6d605b-2b21-4ebe-bf92-690f56d7b04a" providerId="ADAL" clId="{8DA3E3F4-D8B7-4E76-B770-0FFFF980F936}" dt="2023-11-19T07:42:10.207" v="0"/>
        <pc:sldMkLst>
          <pc:docMk/>
          <pc:sldMk cId="267487886" sldId="487"/>
        </pc:sldMkLst>
      </pc:sldChg>
      <pc:sldChg chg="modSp add mod">
        <pc:chgData name="Kathryn Roberts" userId="2a6d605b-2b21-4ebe-bf92-690f56d7b04a" providerId="ADAL" clId="{8DA3E3F4-D8B7-4E76-B770-0FFFF980F936}" dt="2023-11-19T07:48:03.027" v="391" actId="313"/>
        <pc:sldMkLst>
          <pc:docMk/>
          <pc:sldMk cId="2763634847" sldId="488"/>
        </pc:sldMkLst>
        <pc:spChg chg="mod">
          <ac:chgData name="Kathryn Roberts" userId="2a6d605b-2b21-4ebe-bf92-690f56d7b04a" providerId="ADAL" clId="{8DA3E3F4-D8B7-4E76-B770-0FFFF980F936}" dt="2023-11-19T07:48:03.027" v="391" actId="313"/>
          <ac:spMkLst>
            <pc:docMk/>
            <pc:sldMk cId="2763634847" sldId="488"/>
            <ac:spMk id="3" creationId="{1A963BD8-2E8F-D86D-3090-C6D68A71A6FB}"/>
          </ac:spMkLst>
        </pc:spChg>
      </pc:sldChg>
      <pc:sldChg chg="modSp add mod">
        <pc:chgData name="Kathryn Roberts" userId="2a6d605b-2b21-4ebe-bf92-690f56d7b04a" providerId="ADAL" clId="{8DA3E3F4-D8B7-4E76-B770-0FFFF980F936}" dt="2023-11-19T07:48:13.942" v="392" actId="313"/>
        <pc:sldMkLst>
          <pc:docMk/>
          <pc:sldMk cId="645903723" sldId="489"/>
        </pc:sldMkLst>
        <pc:spChg chg="mod">
          <ac:chgData name="Kathryn Roberts" userId="2a6d605b-2b21-4ebe-bf92-690f56d7b04a" providerId="ADAL" clId="{8DA3E3F4-D8B7-4E76-B770-0FFFF980F936}" dt="2023-11-19T07:48:13.942" v="392" actId="313"/>
          <ac:spMkLst>
            <pc:docMk/>
            <pc:sldMk cId="645903723" sldId="489"/>
            <ac:spMk id="2" creationId="{F5ED622F-8667-7F91-3369-281DF88B8623}"/>
          </ac:spMkLst>
        </pc:spChg>
      </pc:sldChg>
      <pc:sldChg chg="add">
        <pc:chgData name="Kathryn Roberts" userId="2a6d605b-2b21-4ebe-bf92-690f56d7b04a" providerId="ADAL" clId="{8DA3E3F4-D8B7-4E76-B770-0FFFF980F936}" dt="2023-11-19T07:42:10.207" v="0"/>
        <pc:sldMkLst>
          <pc:docMk/>
          <pc:sldMk cId="2987894652" sldId="490"/>
        </pc:sldMkLst>
      </pc:sldChg>
      <pc:sldChg chg="addSp delSp modSp new mod">
        <pc:chgData name="Kathryn Roberts" userId="2a6d605b-2b21-4ebe-bf92-690f56d7b04a" providerId="ADAL" clId="{8DA3E3F4-D8B7-4E76-B770-0FFFF980F936}" dt="2023-11-19T07:54:44.780" v="401" actId="26606"/>
        <pc:sldMkLst>
          <pc:docMk/>
          <pc:sldMk cId="145646949" sldId="491"/>
        </pc:sldMkLst>
        <pc:spChg chg="add del">
          <ac:chgData name="Kathryn Roberts" userId="2a6d605b-2b21-4ebe-bf92-690f56d7b04a" providerId="ADAL" clId="{8DA3E3F4-D8B7-4E76-B770-0FFFF980F936}" dt="2023-11-19T07:54:44.780" v="401" actId="26606"/>
          <ac:spMkLst>
            <pc:docMk/>
            <pc:sldMk cId="145646949" sldId="491"/>
            <ac:spMk id="2" creationId="{F136ACB3-E89C-96BB-B352-3CA4B7BC053A}"/>
          </ac:spMkLst>
        </pc:spChg>
        <pc:spChg chg="add del">
          <ac:chgData name="Kathryn Roberts" userId="2a6d605b-2b21-4ebe-bf92-690f56d7b04a" providerId="ADAL" clId="{8DA3E3F4-D8B7-4E76-B770-0FFFF980F936}" dt="2023-11-19T07:54:44.780" v="401" actId="26606"/>
          <ac:spMkLst>
            <pc:docMk/>
            <pc:sldMk cId="145646949" sldId="491"/>
            <ac:spMk id="3" creationId="{6949AC4E-B342-D836-E4D1-EB0B0C4037BE}"/>
          </ac:spMkLst>
        </pc:spChg>
        <pc:spChg chg="add del">
          <ac:chgData name="Kathryn Roberts" userId="2a6d605b-2b21-4ebe-bf92-690f56d7b04a" providerId="ADAL" clId="{8DA3E3F4-D8B7-4E76-B770-0FFFF980F936}" dt="2023-11-19T07:54:44.780" v="401" actId="26606"/>
          <ac:spMkLst>
            <pc:docMk/>
            <pc:sldMk cId="145646949" sldId="491"/>
            <ac:spMk id="1031" creationId="{DC84DE42-A6BC-F47B-FC98-A21EBD5F4A8D}"/>
          </ac:spMkLst>
        </pc:spChg>
        <pc:picChg chg="add mod">
          <ac:chgData name="Kathryn Roberts" userId="2a6d605b-2b21-4ebe-bf92-690f56d7b04a" providerId="ADAL" clId="{8DA3E3F4-D8B7-4E76-B770-0FFFF980F936}" dt="2023-11-19T07:54:44.780" v="401" actId="26606"/>
          <ac:picMkLst>
            <pc:docMk/>
            <pc:sldMk cId="145646949" sldId="491"/>
            <ac:picMk id="1026" creationId="{A4240618-8D5B-A4E5-CE58-ABCC2DD89D0C}"/>
          </ac:picMkLst>
        </pc:picChg>
      </pc:sldChg>
      <pc:sldMasterChg chg="delSldLayout">
        <pc:chgData name="Kathryn Roberts" userId="2a6d605b-2b21-4ebe-bf92-690f56d7b04a" providerId="ADAL" clId="{8DA3E3F4-D8B7-4E76-B770-0FFFF980F936}" dt="2023-11-19T07:54:28.241" v="394" actId="47"/>
        <pc:sldMasterMkLst>
          <pc:docMk/>
          <pc:sldMasterMk cId="1391355609" sldId="2147483707"/>
        </pc:sldMasterMkLst>
        <pc:sldLayoutChg chg="del">
          <pc:chgData name="Kathryn Roberts" userId="2a6d605b-2b21-4ebe-bf92-690f56d7b04a" providerId="ADAL" clId="{8DA3E3F4-D8B7-4E76-B770-0FFFF980F936}" dt="2023-11-19T07:54:28.241" v="394" actId="47"/>
          <pc:sldLayoutMkLst>
            <pc:docMk/>
            <pc:sldMasterMk cId="1391355609" sldId="2147483707"/>
            <pc:sldLayoutMk cId="1538245447" sldId="214748371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sixsenses.com/resorts/fiji/sustainability"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dumbi.co.za/"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e9xhxhh4ern.exactdn.com/wp-content/uploads/2019/04/https___www.wildcoast.co_.za_sites_default_files_Mdumbi-Backpackers-19.jpg?strip=all&amp;lossy=1&amp;w=2560&amp;ssl=1"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ravelexcellence.com/costa-rica-airport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half hour</a:t>
            </a:r>
          </a:p>
        </p:txBody>
      </p:sp>
      <p:sp>
        <p:nvSpPr>
          <p:cNvPr id="4" name="Slide Number Placeholder 3"/>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71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start with break outs today! </a:t>
            </a:r>
          </a:p>
          <a:p>
            <a:endParaRPr lang="en-GB" dirty="0"/>
          </a:p>
          <a:p>
            <a:r>
              <a:rPr lang="en-GB" dirty="0"/>
              <a:t>It’s important to take a break sand stop and summarise. The way we remember things is not linear! Different people will remember different things. We have a tendency to remember the first thing and the last thing we learnt. </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1820646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all those fabulous presentations –let’s have a </a:t>
            </a:r>
            <a:r>
              <a:rPr lang="en-GB" dirty="0" err="1"/>
              <a:t>rbeak</a:t>
            </a:r>
            <a:r>
              <a:rPr lang="en-GB" dirty="0"/>
              <a:t> and when we come back we are going to discuss ideas that are already happening out in the industry!</a:t>
            </a:r>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87886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already happening within tourism to make these shifts?</a:t>
            </a:r>
          </a:p>
          <a:p>
            <a:endParaRPr lang="en-GB" dirty="0"/>
          </a:p>
          <a:p>
            <a:r>
              <a:rPr lang="en-GB" dirty="0"/>
              <a:t>Controlled Tourism in Bhutan “ high value” “low impact”</a:t>
            </a:r>
          </a:p>
          <a:p>
            <a:endParaRPr lang="en-GB" dirty="0"/>
          </a:p>
          <a:p>
            <a:r>
              <a:rPr lang="en-GB" b="0" i="0" dirty="0">
                <a:solidFill>
                  <a:srgbClr val="676767"/>
                </a:solidFill>
                <a:effectLst/>
                <a:latin typeface="inherit"/>
              </a:rPr>
              <a:t>Bhutan, located in the East of the Himalayas, is known as one of the happiest countries in the world. The country remains relatively untouched by colonialism which has ensured that the people’s sustainable way of life has remained in tact.</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Bhutan’s tourism operates on the principle of “high value, low impact”. This has been achieved by enforcing strict entry requirements and a daily visitor tariff. The daily tariff includes necessary expenses for the visit such as accommodation, a licensed tour guide, meals and hiking equipment. A large portion of the tariff, however, is used to maintain and develop the country’s infrastructure, as well as contribute towards Bhutan’s free health care and education.</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47807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Solar powered resort in Fiji</a:t>
            </a:r>
          </a:p>
          <a:p>
            <a:endParaRPr lang="en-GB" dirty="0"/>
          </a:p>
          <a:p>
            <a:r>
              <a:rPr lang="en-GB" b="0" i="0" u="none" strike="noStrike" dirty="0">
                <a:solidFill>
                  <a:srgbClr val="93C06D"/>
                </a:solidFill>
                <a:effectLst/>
                <a:latin typeface="inherit"/>
                <a:hlinkClick r:id="rId3"/>
              </a:rPr>
              <a:t>Six Senses Fiji</a:t>
            </a:r>
            <a:r>
              <a:rPr lang="en-GB" b="0" i="0" dirty="0">
                <a:solidFill>
                  <a:srgbClr val="676767"/>
                </a:solidFill>
                <a:effectLst/>
                <a:latin typeface="Open Sans" panose="020B0606030504020204" pitchFamily="34" charset="0"/>
              </a:rPr>
              <a:t>, located on the tropical </a:t>
            </a:r>
            <a:r>
              <a:rPr lang="en-GB" b="0" i="0" dirty="0" err="1">
                <a:solidFill>
                  <a:srgbClr val="676767"/>
                </a:solidFill>
                <a:effectLst/>
                <a:latin typeface="Open Sans" panose="020B0606030504020204" pitchFamily="34" charset="0"/>
              </a:rPr>
              <a:t>Malolo</a:t>
            </a:r>
            <a:r>
              <a:rPr lang="en-GB" b="0" i="0" dirty="0">
                <a:solidFill>
                  <a:srgbClr val="676767"/>
                </a:solidFill>
                <a:effectLst/>
                <a:latin typeface="Open Sans" panose="020B0606030504020204" pitchFamily="34" charset="0"/>
              </a:rPr>
              <a:t> Island, is a five star resort with sustainable luxury and cultural awareness at its core. The resort runs on 100% solar power, equipped with rainwater capture and its own onsite water-filtration site to eliminate the use of single-use plastic bottles. The resort aims to be as low-waste as possible, encouraging the principles of reuse whilst also practicing recycling and composting with a “worm-based septic system” and growing as much of its own herbs and vegetables as possible.</a:t>
            </a:r>
            <a:br>
              <a:rPr lang="en-GB" b="0" i="0" dirty="0">
                <a:solidFill>
                  <a:srgbClr val="676767"/>
                </a:solidFill>
                <a:effectLst/>
                <a:latin typeface="Open Sans" panose="020B0606030504020204" pitchFamily="34" charset="0"/>
              </a:rPr>
            </a:br>
            <a:br>
              <a:rPr lang="en-GB" b="0" i="0" dirty="0">
                <a:solidFill>
                  <a:srgbClr val="676767"/>
                </a:solidFill>
                <a:effectLst/>
                <a:latin typeface="Open Sans" panose="020B0606030504020204" pitchFamily="34" charset="0"/>
              </a:rPr>
            </a:br>
            <a:r>
              <a:rPr lang="en-GB" b="0" i="0" dirty="0">
                <a:solidFill>
                  <a:srgbClr val="676767"/>
                </a:solidFill>
                <a:effectLst/>
                <a:latin typeface="Open Sans" panose="020B0606030504020204" pitchFamily="34" charset="0"/>
              </a:rPr>
              <a:t>All handiwork and artwork at the hotel has been produced by local villagers and the hotel supports the Rise Beyond the Reef Charity which aims to bridge “the divide between remote communities, government and the private sector in the South Pacific, sustainably creating a better world for women and children.”</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3176623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community run backpacker in South Africa</a:t>
            </a:r>
          </a:p>
          <a:p>
            <a:endParaRPr lang="en-GB" dirty="0"/>
          </a:p>
          <a:p>
            <a:pPr algn="l" fontAlgn="base"/>
            <a:r>
              <a:rPr lang="en-GB" b="0" i="0" u="none" strike="noStrike" dirty="0" err="1">
                <a:solidFill>
                  <a:srgbClr val="93C06D"/>
                </a:solidFill>
                <a:effectLst/>
                <a:latin typeface="inherit"/>
                <a:hlinkClick r:id="rId3"/>
              </a:rPr>
              <a:t>Mdumbi</a:t>
            </a:r>
            <a:r>
              <a:rPr lang="en-GB" b="0" i="0" dirty="0">
                <a:solidFill>
                  <a:srgbClr val="676767"/>
                </a:solidFill>
                <a:effectLst/>
                <a:latin typeface="inherit"/>
              </a:rPr>
              <a:t>, a backpackers on the Wild Coast of South Africa, aims to promote “community involvement and sustainable eco-tourism”. The backpacker prides itself in being fused with the </a:t>
            </a:r>
            <a:r>
              <a:rPr lang="en-GB" b="0" i="0" dirty="0" err="1">
                <a:solidFill>
                  <a:srgbClr val="676767"/>
                </a:solidFill>
                <a:effectLst/>
                <a:latin typeface="inherit"/>
              </a:rPr>
              <a:t>amaXhosa</a:t>
            </a:r>
            <a:r>
              <a:rPr lang="en-GB" b="0" i="0" dirty="0">
                <a:solidFill>
                  <a:srgbClr val="676767"/>
                </a:solidFill>
                <a:effectLst/>
                <a:latin typeface="inherit"/>
              </a:rPr>
              <a:t> culture of the Eastern Cape, situated deep in the heart of a traditional village.</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With a number of sustainability interventions onsite such as energy efficiency, solar power and waste management, </a:t>
            </a:r>
            <a:r>
              <a:rPr lang="en-GB" b="0" i="0" dirty="0" err="1">
                <a:solidFill>
                  <a:srgbClr val="676767"/>
                </a:solidFill>
                <a:effectLst/>
                <a:latin typeface="inherit"/>
              </a:rPr>
              <a:t>Mdumbi</a:t>
            </a:r>
            <a:r>
              <a:rPr lang="en-GB" b="0" i="0" dirty="0">
                <a:solidFill>
                  <a:srgbClr val="676767"/>
                </a:solidFill>
                <a:effectLst/>
                <a:latin typeface="inherit"/>
              </a:rPr>
              <a:t> has a unique ownership model, with the local employees, the </a:t>
            </a:r>
            <a:r>
              <a:rPr lang="en-GB" b="0" i="0" dirty="0" err="1">
                <a:solidFill>
                  <a:srgbClr val="676767"/>
                </a:solidFill>
                <a:effectLst/>
                <a:latin typeface="inherit"/>
              </a:rPr>
              <a:t>amaxhosa</a:t>
            </a:r>
            <a:r>
              <a:rPr lang="en-GB" b="0" i="0" dirty="0">
                <a:solidFill>
                  <a:srgbClr val="676767"/>
                </a:solidFill>
                <a:effectLst/>
                <a:latin typeface="inherit"/>
              </a:rPr>
              <a:t> community association, and </a:t>
            </a:r>
            <a:r>
              <a:rPr lang="en-GB" b="0" i="0" dirty="0" err="1">
                <a:solidFill>
                  <a:srgbClr val="676767"/>
                </a:solidFill>
                <a:effectLst/>
                <a:latin typeface="inherit"/>
              </a:rPr>
              <a:t>TransCape</a:t>
            </a:r>
            <a:r>
              <a:rPr lang="en-GB" b="0" i="0" dirty="0">
                <a:solidFill>
                  <a:srgbClr val="676767"/>
                </a:solidFill>
                <a:effectLst/>
                <a:latin typeface="inherit"/>
              </a:rPr>
              <a:t> (</a:t>
            </a:r>
            <a:r>
              <a:rPr lang="en-GB" b="0" i="0" dirty="0" err="1">
                <a:solidFill>
                  <a:srgbClr val="676767"/>
                </a:solidFill>
                <a:effectLst/>
                <a:latin typeface="inherit"/>
              </a:rPr>
              <a:t>Mdumbi’s</a:t>
            </a:r>
            <a:r>
              <a:rPr lang="en-GB" b="0" i="0" dirty="0">
                <a:solidFill>
                  <a:srgbClr val="676767"/>
                </a:solidFill>
                <a:effectLst/>
                <a:latin typeface="inherit"/>
              </a:rPr>
              <a:t> affiliated NPO) all holding shares in the business.</a:t>
            </a:r>
            <a:br>
              <a:rPr lang="en-GB" b="0" i="0" dirty="0">
                <a:solidFill>
                  <a:srgbClr val="676767"/>
                </a:solidFill>
                <a:effectLst/>
                <a:latin typeface="inherit"/>
              </a:rPr>
            </a:br>
            <a:br>
              <a:rPr lang="en-GB" b="0" i="0" dirty="0">
                <a:solidFill>
                  <a:srgbClr val="676767"/>
                </a:solidFill>
                <a:effectLst/>
                <a:latin typeface="inherit"/>
              </a:rPr>
            </a:br>
            <a:r>
              <a:rPr lang="en-GB" b="0" i="0" dirty="0" err="1">
                <a:solidFill>
                  <a:srgbClr val="676767"/>
                </a:solidFill>
                <a:effectLst/>
                <a:latin typeface="inherit"/>
              </a:rPr>
              <a:t>Mdumbi’s</a:t>
            </a:r>
            <a:r>
              <a:rPr lang="en-GB" b="0" i="0" dirty="0">
                <a:solidFill>
                  <a:srgbClr val="676767"/>
                </a:solidFill>
                <a:effectLst/>
                <a:latin typeface="inherit"/>
              </a:rPr>
              <a:t> NPO, </a:t>
            </a:r>
            <a:r>
              <a:rPr lang="en-GB" b="0" i="0" dirty="0" err="1">
                <a:solidFill>
                  <a:srgbClr val="676767"/>
                </a:solidFill>
                <a:effectLst/>
                <a:latin typeface="inherit"/>
              </a:rPr>
              <a:t>TransCape</a:t>
            </a:r>
            <a:r>
              <a:rPr lang="en-GB" b="0" i="0" dirty="0">
                <a:solidFill>
                  <a:srgbClr val="676767"/>
                </a:solidFill>
                <a:effectLst/>
                <a:latin typeface="inherit"/>
              </a:rPr>
              <a:t>, aims “to provide access to the resources, support, and knowledge necessary for communities to initiate the process of change towards a better quality of life.” In 2017, the Backpacker was also awarded a silver prize by the World Responsible Tourism Awards for best in poverty reduction.</a:t>
            </a:r>
            <a:endParaRPr lang="en-GB" b="0" i="0" dirty="0">
              <a:solidFill>
                <a:srgbClr val="676767"/>
              </a:solidFill>
              <a:effectLst/>
              <a:latin typeface="Open Sans" panose="020B0606030504020204" pitchFamily="34" charset="0"/>
            </a:endParaRPr>
          </a:p>
          <a:p>
            <a:br>
              <a:rPr lang="en-GB" b="0" i="0" u="none" strike="noStrike" dirty="0">
                <a:solidFill>
                  <a:srgbClr val="676767"/>
                </a:solidFill>
                <a:effectLst/>
                <a:latin typeface="Open Sans" panose="020B0606030504020204" pitchFamily="34" charset="0"/>
                <a:hlinkClick r:id="rId4"/>
              </a:rPr>
            </a:b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3972383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676767"/>
                </a:solidFill>
                <a:effectLst/>
                <a:latin typeface="Open Sans" panose="020B0606030504020204" pitchFamily="34" charset="0"/>
              </a:rPr>
              <a:t>esponsible</a:t>
            </a:r>
            <a:r>
              <a:rPr lang="en-GB" b="0" i="0" dirty="0">
                <a:solidFill>
                  <a:srgbClr val="676767"/>
                </a:solidFill>
                <a:effectLst/>
                <a:latin typeface="Open Sans" panose="020B0606030504020204" pitchFamily="34" charset="0"/>
              </a:rPr>
              <a:t> Travel, a responsible tourism operator based in the UK, advocates for more responsible travel decisions through online content and organising sustainable and ethical holiday packages. One such package offers individuals the opportunity to volunteer at a conservation organisation in Belize.</a:t>
            </a:r>
            <a:br>
              <a:rPr lang="en-GB" b="0" i="0" dirty="0">
                <a:solidFill>
                  <a:srgbClr val="676767"/>
                </a:solidFill>
                <a:effectLst/>
                <a:latin typeface="Open Sans" panose="020B0606030504020204" pitchFamily="34" charset="0"/>
              </a:rPr>
            </a:br>
            <a:br>
              <a:rPr lang="en-GB" b="0" i="0" dirty="0">
                <a:solidFill>
                  <a:srgbClr val="676767"/>
                </a:solidFill>
                <a:effectLst/>
                <a:latin typeface="Open Sans" panose="020B0606030504020204" pitchFamily="34" charset="0"/>
              </a:rPr>
            </a:br>
            <a:r>
              <a:rPr lang="en-GB" b="0" i="0" dirty="0">
                <a:solidFill>
                  <a:srgbClr val="676767"/>
                </a:solidFill>
                <a:effectLst/>
                <a:latin typeface="Open Sans" panose="020B0606030504020204" pitchFamily="34" charset="0"/>
              </a:rPr>
              <a:t>Tourists are offered the opportunity to “join a team of local conservationists and experts as part of a volunteer group working 5 days a week in the rainforests of Belize.” Volunteers are strictly vetted and provided with a volunteer guide before departing, as well as caller support in order to ensure that the voluntourism is done ethically and respectfully to locals, animals and the environment. Some of their guidelines are illustrated in their infographic below.</a:t>
            </a:r>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1423453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444444"/>
                </a:solidFill>
                <a:effectLst/>
                <a:latin typeface="Open Sans" panose="020B0606030504020204" pitchFamily="34" charset="0"/>
              </a:rPr>
              <a:t> A sustainable tour operator come foundation in Switzerland</a:t>
            </a:r>
          </a:p>
          <a:p>
            <a:pPr algn="l" fontAlgn="base"/>
            <a:r>
              <a:rPr lang="en-GB" b="0" i="0" dirty="0">
                <a:solidFill>
                  <a:srgbClr val="676767"/>
                </a:solidFill>
                <a:effectLst/>
                <a:latin typeface="inherit"/>
              </a:rPr>
              <a:t>The Swiss Foundation for Solidarity in Tourism (SST) is a non-profit foundation that grew out of one of the leading tour operators in Switzerland. The foundation, founded in 2001, supports projects and organisations in Switzerland and worldwide which look to improve the livelihoods of people in tourist destinations, contribute to sustainable tourism development and contribute to “intercultural understandings” between travellers and locals.</a:t>
            </a:r>
            <a:br>
              <a:rPr lang="en-GB" b="0" i="0" dirty="0">
                <a:solidFill>
                  <a:srgbClr val="676767"/>
                </a:solidFill>
                <a:effectLst/>
                <a:latin typeface="inherit"/>
              </a:rPr>
            </a:br>
            <a:br>
              <a:rPr lang="en-GB" b="0" i="0" dirty="0">
                <a:solidFill>
                  <a:srgbClr val="676767"/>
                </a:solidFill>
                <a:effectLst/>
                <a:latin typeface="inherit"/>
              </a:rPr>
            </a:br>
            <a:r>
              <a:rPr lang="en-GB" b="0" i="0" dirty="0">
                <a:solidFill>
                  <a:srgbClr val="676767"/>
                </a:solidFill>
                <a:effectLst/>
                <a:latin typeface="inherit"/>
              </a:rPr>
              <a:t>By providing grants to deserving projects, the foundation hopes to further develop sustainable tourism online and on the ground.</a:t>
            </a:r>
            <a:endParaRPr lang="en-GB" b="0" i="0" dirty="0">
              <a:solidFill>
                <a:srgbClr val="676767"/>
              </a:solidFill>
              <a:effectLst/>
              <a:latin typeface="Open Sans" panose="020B0606030504020204" pitchFamily="34" charset="0"/>
            </a:endParaRPr>
          </a:p>
          <a:p>
            <a:pPr algn="l" fontAlgn="base"/>
            <a:r>
              <a:rPr lang="en-GB" b="0" i="0" dirty="0">
                <a:solidFill>
                  <a:srgbClr val="676767"/>
                </a:solidFill>
                <a:effectLst/>
                <a:latin typeface="inherit"/>
              </a:rPr>
              <a:t>These are but a few of many varying examples of models for sustainable tourism development. As the world moves towards sustainability in every facet and every industry, there is no doubt that the tourism industry will need an unprecedented overhaul in order to move towards low-impact and meaningful travel experiences that do not detriment people or the world on which we rely.</a:t>
            </a:r>
            <a:endParaRPr lang="en-GB" b="0" i="0" dirty="0">
              <a:solidFill>
                <a:srgbClr val="676767"/>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212684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Protecting paradise From the 1940s to the 1970s Costa Rica had one of the highest rates of deforestation in the world, as land was cleared to allow planting of high-value export crops. Falling demand and increased competition amongst banana and coffee suppliers led to a radical rethink of this policy. The educated population, who valued their own environment, recognised that protecting it and encouraging tourism could bring in a lot of money. The government set up the National Park Service to take charge of conservation in 1970, and Costa Rica is now often viewed as a model of good environmental practice. A little over a quarter of the country has protected status of some kind, whether as a forest or biological reserve, or wildlife refuge. Much of the protected land (12.23% of the country’s total land area) is found in 25 national parks. As well as protecting the environment, these parks also contain important watersheds for hydroelectric plants and sources of drinking water. The Costa Rican government has encouraged foreign investment to help protect the land and has often made it easy for land to be bought for the purposes of protection. Back in the 1950s, for instance, a pacifist group of Quakers who objected to the military draft in the USA settled in an area called Monteverde. They built a cheese factory and started buying up the surrounding cloud forest to form a reserve that now attracts more than a million visitors a year. The growth of eco-tourism Fast-paced technological developments since the 1960s have revolutionised air travel, making long-haul flights accessible to large numbers of people for whom it was previously prohibitively expensive. Increased wealth and leisure time, together with greater opportunities for travel from early retirement and gap years, have also contributed to the huge growth in tourism worldwide. Greater knowledge of the world has led people to visit areas for specific interests – fuelling a growth in niche tourism. One of the most successful tourism specialisations over the last decade or so has been the growth in ecotourism, a style of travel in which an emphasis is placed on unspoiled, natural destinations, and on disturbing the environment as little as possible. Costa Rica, with its protected land, generally well-educated population and high standard of living (for an LEDC) has been ideally placed to take advantage of the boom in eco-tourism. In addition, public investment since the 1950s has ensured a potable water supply and eradication of diseases normally associated with many tropical countries. Malaria, for instance, is only really a problem on the Caribbean coast</a:t>
            </a:r>
          </a:p>
          <a:p>
            <a:endParaRPr lang="en-GB" dirty="0"/>
          </a:p>
          <a:p>
            <a:r>
              <a:rPr lang="en-GB" dirty="0"/>
              <a:t>Costa Rica has one of the highest Human Development Indexes (HDI) in Latin America. Costa Rica currently has a booming eco-tourism industry important to the Costa Rican economy. The environment in Costa Rica is not only a source of beauty and “pura </a:t>
            </a:r>
            <a:r>
              <a:rPr lang="en-GB" dirty="0" err="1"/>
              <a:t>vida</a:t>
            </a:r>
            <a:r>
              <a:rPr lang="en-GB" dirty="0"/>
              <a:t>,” but is also a large part of the Costa Rican economy due to industries like tourism, pharmaceuticals, and prospecting. Costa Rica’s rich biodiversity makes it an optimal place for eco-tourism. In fact, Costa Rica is home to 5% of the world’s biodiversity despite occupying only 0.0035% of the earth’s surface (Honey 2008, 160). Tourists are attracted to Costa Rica’s volcanoes, waterfalls, hiking trails, beaches, and many different kinds of animals. In addition, Costa Rica is seen as a generally safe country for tourists. Costa Rica also has a comprehensive legal framework for environmental protection. For these reasons, Costa Rica is seen as the “poster child” for effective environmental infrastructure, with strong economic incentives to keep it going </a:t>
            </a:r>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232788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Lato" panose="020F0502020204030203" pitchFamily="34" charset="0"/>
              </a:rPr>
              <a:t>Being an eco tourist will let you have a unique Costa Rica travel while you leave a positive footprint on the people and places you visit. Even a big event like your Costa Rica wedding can be an ecologically responsible green wedding if you want to.</a:t>
            </a:r>
          </a:p>
          <a:p>
            <a:pPr algn="l"/>
            <a:r>
              <a:rPr lang="en-GB" b="0" i="0" dirty="0">
                <a:solidFill>
                  <a:srgbClr val="000000"/>
                </a:solidFill>
                <a:effectLst/>
                <a:latin typeface="Lato" panose="020F0502020204030203" pitchFamily="34" charset="0"/>
              </a:rPr>
              <a:t>From the moment you arrive to one of the </a:t>
            </a:r>
            <a:r>
              <a:rPr lang="en-GB" b="0" i="0" u="none" strike="noStrike" dirty="0">
                <a:solidFill>
                  <a:srgbClr val="FF6A00"/>
                </a:solidFill>
                <a:effectLst/>
                <a:latin typeface="Lato" panose="020F0502020204030203" pitchFamily="34" charset="0"/>
                <a:hlinkClick r:id="rId3"/>
              </a:rPr>
              <a:t>Costa Rica airports</a:t>
            </a:r>
            <a:r>
              <a:rPr lang="en-GB" b="0" i="0" dirty="0">
                <a:solidFill>
                  <a:srgbClr val="000000"/>
                </a:solidFill>
                <a:effectLst/>
                <a:latin typeface="Lato" panose="020F0502020204030203" pitchFamily="34" charset="0"/>
              </a:rPr>
              <a:t>, you can start amazing vacations that not only will transform the way you look life, but the way the world travel.</a:t>
            </a:r>
          </a:p>
          <a:p>
            <a:pPr algn="l"/>
            <a:r>
              <a:rPr lang="en-GB" b="0" i="0" dirty="0">
                <a:solidFill>
                  <a:srgbClr val="000000"/>
                </a:solidFill>
                <a:effectLst/>
                <a:latin typeface="Lato" panose="020F0502020204030203" pitchFamily="34" charset="0"/>
              </a:rPr>
              <a:t>Tourism is one of the most important economic activities of Costa Rica but fortunately, the country is the birthplace of ecotourism and also the place where this activity has achieved the highest level of success. That’s why we take pride in the fact that every day thousands of visitors can experience the incredible variety of wildlife of this natural paradise thanks to the responsible tourism programs the country has.</a:t>
            </a:r>
          </a:p>
          <a:p>
            <a:pPr algn="l"/>
            <a:r>
              <a:rPr lang="en-GB" b="0" i="0" dirty="0">
                <a:solidFill>
                  <a:srgbClr val="000000"/>
                </a:solidFill>
                <a:effectLst/>
                <a:latin typeface="Lato" panose="020F0502020204030203" pitchFamily="34" charset="0"/>
              </a:rPr>
              <a:t>The International Ecotourism Society defines ecotourism as “responsible travel to natural areas that conserves the environment and improves the well-being of local people.”</a:t>
            </a:r>
          </a:p>
          <a:p>
            <a:pPr algn="l"/>
            <a:endParaRPr lang="en-GB" b="0" i="0" dirty="0">
              <a:solidFill>
                <a:srgbClr val="000000"/>
              </a:solidFill>
              <a:effectLst/>
              <a:latin typeface="Lato" panose="020F0502020204030203" pitchFamily="34" charset="0"/>
            </a:endParaRPr>
          </a:p>
          <a:p>
            <a:pPr algn="l"/>
            <a:r>
              <a:rPr lang="en-GB" b="0" i="0" dirty="0">
                <a:solidFill>
                  <a:srgbClr val="000000"/>
                </a:solidFill>
                <a:effectLst/>
                <a:latin typeface="Lato" panose="020F0502020204030203" pitchFamily="34" charset="0"/>
              </a:rPr>
              <a:t>Having travelled here I can vouch for the passion of the locals to protect the are, they value tourism and really take care of the environment. Tour guides are hugely knowledge and pass on their passion for the land.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2442440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https://youtu.be/Quw54I3oWsY</a:t>
            </a:r>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468674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think that you all are happy with the above in supporting eco tourism moving forward. </a:t>
            </a:r>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3505454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Meta Serif Pro Book"/>
              </a:rPr>
              <a:t>We have talked a lot about accountability over the last few weeks and this is an example of what companies can do to ensure they stay on track!</a:t>
            </a:r>
          </a:p>
          <a:p>
            <a:pPr algn="l"/>
            <a:endParaRPr lang="en-GB" b="0" i="0" dirty="0">
              <a:solidFill>
                <a:srgbClr val="000000"/>
              </a:solidFill>
              <a:effectLst/>
              <a:latin typeface="Meta Serif Pro Book"/>
            </a:endParaRPr>
          </a:p>
          <a:p>
            <a:pPr algn="l"/>
            <a:r>
              <a:rPr lang="en-GB" b="0" i="0" dirty="0">
                <a:solidFill>
                  <a:srgbClr val="000000"/>
                </a:solidFill>
                <a:effectLst/>
                <a:latin typeface="Meta Serif Pro Book"/>
              </a:rPr>
              <a:t>B Corp Certification is a designation that a business is meeting high standards of verified performance, accountability, and transparency on factors from employee benefits and charitable giving to supply chain practices and input materials. In order to achieve certification, a company must: </a:t>
            </a:r>
          </a:p>
          <a:p>
            <a:pPr algn="l">
              <a:buFont typeface="Arial" panose="020B0604020202020204" pitchFamily="34" charset="0"/>
              <a:buChar char="•"/>
            </a:pPr>
            <a:r>
              <a:rPr lang="en-GB" b="0" i="0" dirty="0">
                <a:solidFill>
                  <a:srgbClr val="000000"/>
                </a:solidFill>
                <a:effectLst/>
                <a:latin typeface="Meta Serif Pro Book"/>
              </a:rPr>
              <a:t>Demonstrate </a:t>
            </a:r>
            <a:r>
              <a:rPr lang="en-GB" b="1" i="0" dirty="0">
                <a:solidFill>
                  <a:srgbClr val="000000"/>
                </a:solidFill>
                <a:effectLst/>
                <a:latin typeface="Helvetica Neue"/>
              </a:rPr>
              <a:t>high</a:t>
            </a:r>
            <a:r>
              <a:rPr lang="en-GB" b="0" i="0" dirty="0">
                <a:solidFill>
                  <a:srgbClr val="000000"/>
                </a:solidFill>
                <a:effectLst/>
                <a:latin typeface="Meta Serif Pro Book"/>
              </a:rPr>
              <a:t> </a:t>
            </a:r>
            <a:r>
              <a:rPr lang="en-GB" b="1" i="0" dirty="0">
                <a:solidFill>
                  <a:srgbClr val="000000"/>
                </a:solidFill>
                <a:effectLst/>
                <a:latin typeface="Helvetica Neue"/>
              </a:rPr>
              <a:t>social and environmental</a:t>
            </a:r>
            <a:r>
              <a:rPr lang="en-GB" b="0" i="0" dirty="0">
                <a:solidFill>
                  <a:srgbClr val="000000"/>
                </a:solidFill>
                <a:effectLst/>
                <a:latin typeface="Meta Serif Pro Book"/>
              </a:rPr>
              <a:t> </a:t>
            </a:r>
            <a:r>
              <a:rPr lang="en-GB" b="1" i="0" dirty="0">
                <a:solidFill>
                  <a:srgbClr val="000000"/>
                </a:solidFill>
                <a:effectLst/>
                <a:latin typeface="Helvetica Neue"/>
              </a:rPr>
              <a:t>performance </a:t>
            </a:r>
            <a:r>
              <a:rPr lang="en-GB" b="0" i="0" dirty="0">
                <a:solidFill>
                  <a:srgbClr val="000000"/>
                </a:solidFill>
                <a:effectLst/>
                <a:latin typeface="Meta Serif Pro Book"/>
              </a:rPr>
              <a:t>by achieving a B Impact Assessment score of 80 or above and passing our risk review. Multinational corporations must also meet baseline requirement standards. </a:t>
            </a:r>
          </a:p>
          <a:p>
            <a:pPr algn="l">
              <a:buFont typeface="Arial" panose="020B0604020202020204" pitchFamily="34" charset="0"/>
              <a:buChar char="•"/>
            </a:pPr>
            <a:r>
              <a:rPr lang="en-GB" b="0" i="0" dirty="0">
                <a:solidFill>
                  <a:srgbClr val="000000"/>
                </a:solidFill>
                <a:effectLst/>
                <a:latin typeface="Meta Serif Pro Book"/>
              </a:rPr>
              <a:t>Make a </a:t>
            </a:r>
            <a:r>
              <a:rPr lang="en-GB" b="1" i="0" dirty="0">
                <a:solidFill>
                  <a:srgbClr val="000000"/>
                </a:solidFill>
                <a:effectLst/>
                <a:latin typeface="Helvetica Neue"/>
              </a:rPr>
              <a:t>legal commitment</a:t>
            </a:r>
            <a:r>
              <a:rPr lang="en-GB" b="0" i="0" dirty="0">
                <a:solidFill>
                  <a:srgbClr val="000000"/>
                </a:solidFill>
                <a:effectLst/>
                <a:latin typeface="Meta Serif Pro Book"/>
              </a:rPr>
              <a:t> by changing their corporate governance structure to be accountable to all stakeholders, not just shareholders, and achieve benefit corporation status if available in their jurisdiction. </a:t>
            </a:r>
          </a:p>
          <a:p>
            <a:pPr algn="l">
              <a:buFont typeface="Arial" panose="020B0604020202020204" pitchFamily="34" charset="0"/>
              <a:buChar char="•"/>
            </a:pPr>
            <a:r>
              <a:rPr lang="en-GB" b="0" i="0" dirty="0">
                <a:solidFill>
                  <a:srgbClr val="000000"/>
                </a:solidFill>
                <a:effectLst/>
                <a:latin typeface="Meta Serif Pro Book"/>
              </a:rPr>
              <a:t>Exhibit </a:t>
            </a:r>
            <a:r>
              <a:rPr lang="en-GB" b="1" i="0" dirty="0">
                <a:solidFill>
                  <a:srgbClr val="000000"/>
                </a:solidFill>
                <a:effectLst/>
                <a:latin typeface="Helvetica Neue"/>
              </a:rPr>
              <a:t>transparency </a:t>
            </a:r>
            <a:r>
              <a:rPr lang="en-GB" b="0" i="0" dirty="0">
                <a:solidFill>
                  <a:srgbClr val="000000"/>
                </a:solidFill>
                <a:effectLst/>
                <a:latin typeface="Meta Serif Pro Book"/>
              </a:rPr>
              <a:t>by allowing information about their performance measured against B Lab’s standards to be publicly available on their B Corp profile on B Lab’s website.  </a:t>
            </a: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endParaRPr lang="en-GB" b="0" i="0" dirty="0">
              <a:solidFill>
                <a:srgbClr val="000000"/>
              </a:solidFill>
              <a:effectLst/>
              <a:latin typeface="ff-meta-serif-web-pro"/>
            </a:endParaRPr>
          </a:p>
          <a:p>
            <a:pPr algn="l"/>
            <a:r>
              <a:rPr lang="en-GB" b="0" i="0" dirty="0">
                <a:solidFill>
                  <a:srgbClr val="000000"/>
                </a:solidFill>
                <a:effectLst/>
                <a:latin typeface="ff-meta-serif-web-pro"/>
              </a:rPr>
              <a:t>Becoming a B Corp doesn’t mean that a business is perfect. Nor does it override existing industry standards, or sit at odds with protecting freedom of expression. B Corp Certification is based on a company’s actions, not its beliefs. While no business has </a:t>
            </a:r>
            <a:r>
              <a:rPr lang="en-GB" b="0" i="1" dirty="0">
                <a:solidFill>
                  <a:srgbClr val="000000"/>
                </a:solidFill>
                <a:effectLst/>
                <a:latin typeface="ff-meta-serif-web-pro"/>
              </a:rPr>
              <a:t>no</a:t>
            </a:r>
            <a:r>
              <a:rPr lang="en-GB" b="0" i="0" dirty="0">
                <a:solidFill>
                  <a:srgbClr val="000000"/>
                </a:solidFill>
                <a:effectLst/>
                <a:latin typeface="ff-meta-serif-web-pro"/>
              </a:rPr>
              <a:t> negative impacts, what makes B Corp Certification unique is a commitment to accountability, transparency and continuous improvement.</a:t>
            </a:r>
          </a:p>
          <a:p>
            <a:pPr algn="l"/>
            <a:r>
              <a:rPr lang="en-GB" b="0" i="0" dirty="0">
                <a:solidFill>
                  <a:srgbClr val="000000"/>
                </a:solidFill>
                <a:effectLst/>
                <a:latin typeface="ff-meta-serif-web-pro"/>
              </a:rPr>
              <a:t>As the conversation heats up around the role of purpose in business, it’s important we do not let our idea of what business is drift backwards towards an outdated orthodoxy. Business can be a force for good - and UK B Corps should be rightly proud of the part they are playing in leading this change. Let’s continue to harness their potential.</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4214137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19/11/2023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19/11/2023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9.xml"/><Relationship Id="rId1" Type="http://schemas.openxmlformats.org/officeDocument/2006/relationships/video" Target="https://www.youtube.com/embed/a5xR4QB1ADw?feature=oembed" TargetMode="Externa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hyperlink" Target="https://www.unwto.org/news/unwto-announces-list-of-best-tourism-villages-202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9.xml"/><Relationship Id="rId5" Type="http://schemas.openxmlformats.org/officeDocument/2006/relationships/hyperlink" Target="https://tourismteacher.com/environmental-impacts-of-tourism/" TargetMode="External"/><Relationship Id="rId4" Type="http://schemas.openxmlformats.org/officeDocument/2006/relationships/hyperlink" Target="https://tourismteacher.com/why-tourism-development-planning-is-important/?utm_content=cmp-tru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7</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831C5-334B-F143-7C32-9261536E76EA}"/>
              </a:ext>
            </a:extLst>
          </p:cNvPr>
          <p:cNvSpPr>
            <a:spLocks noGrp="1"/>
          </p:cNvSpPr>
          <p:nvPr>
            <p:ph type="title"/>
          </p:nvPr>
        </p:nvSpPr>
        <p:spPr/>
        <p:txBody>
          <a:bodyPr>
            <a:noAutofit/>
          </a:bodyPr>
          <a:lstStyle/>
          <a:p>
            <a:r>
              <a:rPr lang="en-GB" sz="2800" b="1" i="0">
                <a:solidFill>
                  <a:srgbClr val="0F0F0F"/>
                </a:solidFill>
                <a:effectLst/>
                <a:latin typeface="YouTube Sans"/>
              </a:rPr>
              <a:t>Sustainable community development: from what's wrong to what's strong | Cormac Russell</a:t>
            </a:r>
            <a:br>
              <a:rPr lang="en-GB" sz="2800" b="1" i="0">
                <a:solidFill>
                  <a:srgbClr val="0F0F0F"/>
                </a:solidFill>
                <a:effectLst/>
                <a:latin typeface="YouTube Sans"/>
              </a:rPr>
            </a:br>
            <a:endParaRPr lang="en-GB" sz="2800"/>
          </a:p>
        </p:txBody>
      </p:sp>
      <p:pic>
        <p:nvPicPr>
          <p:cNvPr id="4" name="Online Media 3" title="Sustainable community development: from what's wrong to what's strong | Cormac Russell | TEDxExeter">
            <a:hlinkClick r:id="" action="ppaction://media"/>
            <a:extLst>
              <a:ext uri="{FF2B5EF4-FFF2-40B4-BE49-F238E27FC236}">
                <a16:creationId xmlns:a16="http://schemas.microsoft.com/office/drawing/2014/main" id="{2D79F471-3B17-1551-DFA0-CF5ED01A0EF3}"/>
              </a:ext>
            </a:extLst>
          </p:cNvPr>
          <p:cNvPicPr>
            <a:picLocks noGrp="1" noRot="1" noChangeAspect="1"/>
          </p:cNvPicPr>
          <p:nvPr>
            <p:ph idx="1"/>
            <a:videoFile r:link="rId1"/>
          </p:nvPr>
        </p:nvPicPr>
        <p:blipFill>
          <a:blip r:embed="rId4"/>
          <a:stretch>
            <a:fillRect/>
          </a:stretch>
        </p:blipFill>
        <p:spPr>
          <a:xfrm>
            <a:off x="3058206" y="1476375"/>
            <a:ext cx="7700962" cy="4351338"/>
          </a:xfrm>
          <a:prstGeom prst="rect">
            <a:avLst/>
          </a:prstGeom>
        </p:spPr>
      </p:pic>
      <p:sp>
        <p:nvSpPr>
          <p:cNvPr id="6" name="TextBox 5">
            <a:extLst>
              <a:ext uri="{FF2B5EF4-FFF2-40B4-BE49-F238E27FC236}">
                <a16:creationId xmlns:a16="http://schemas.microsoft.com/office/drawing/2014/main" id="{7CE3A3A8-F2FD-52EB-6746-4134D32BBF42}"/>
              </a:ext>
            </a:extLst>
          </p:cNvPr>
          <p:cNvSpPr txBox="1"/>
          <p:nvPr/>
        </p:nvSpPr>
        <p:spPr>
          <a:xfrm>
            <a:off x="713015" y="1859961"/>
            <a:ext cx="1910443" cy="3693319"/>
          </a:xfrm>
          <a:prstGeom prst="rect">
            <a:avLst/>
          </a:prstGeom>
          <a:noFill/>
        </p:spPr>
        <p:txBody>
          <a:bodyPr wrap="square">
            <a:spAutoFit/>
          </a:bodyPr>
          <a:lstStyle/>
          <a:p>
            <a:r>
              <a:rPr lang="en-GB"/>
              <a:t>He works with local communities, NGOs and governments on asset-based community development and other strengths-based approaches, in four continents.</a:t>
            </a:r>
          </a:p>
          <a:p>
            <a:endParaRPr lang="en-GB"/>
          </a:p>
        </p:txBody>
      </p:sp>
    </p:spTree>
    <p:extLst>
      <p:ext uri="{BB962C8B-B14F-4D97-AF65-F5344CB8AC3E}">
        <p14:creationId xmlns:p14="http://schemas.microsoft.com/office/powerpoint/2010/main" val="269390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6ACB3-E89C-96BB-B352-3CA4B7BC053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949AC4E-B342-D836-E4D1-EB0B0C4037BE}"/>
              </a:ext>
            </a:extLst>
          </p:cNvPr>
          <p:cNvSpPr>
            <a:spLocks noGrp="1"/>
          </p:cNvSpPr>
          <p:nvPr>
            <p:ph idx="1"/>
          </p:nvPr>
        </p:nvSpPr>
        <p:spPr/>
        <p:txBody>
          <a:bodyPr/>
          <a:lstStyle/>
          <a:p>
            <a:endParaRPr lang="en-GB"/>
          </a:p>
        </p:txBody>
      </p:sp>
      <p:pic>
        <p:nvPicPr>
          <p:cNvPr id="1026" name="Picture 2" descr="How the human memory works">
            <a:extLst>
              <a:ext uri="{FF2B5EF4-FFF2-40B4-BE49-F238E27FC236}">
                <a16:creationId xmlns:a16="http://schemas.microsoft.com/office/drawing/2014/main" id="{A4240618-8D5B-A4E5-CE58-ABCC2DD89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50"/>
            <a:ext cx="12192000" cy="6513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46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B22C-D897-DC4C-A26B-73F0CC9EF551}"/>
              </a:ext>
            </a:extLst>
          </p:cNvPr>
          <p:cNvSpPr>
            <a:spLocks noGrp="1"/>
          </p:cNvSpPr>
          <p:nvPr>
            <p:ph type="title"/>
          </p:nvPr>
        </p:nvSpPr>
        <p:spPr/>
        <p:txBody>
          <a:bodyPr/>
          <a:lstStyle/>
          <a:p>
            <a:r>
              <a:rPr lang="en-GB" dirty="0"/>
              <a:t>What have we learnt so far?</a:t>
            </a:r>
          </a:p>
        </p:txBody>
      </p:sp>
      <p:sp>
        <p:nvSpPr>
          <p:cNvPr id="3" name="Content Placeholder 2">
            <a:extLst>
              <a:ext uri="{FF2B5EF4-FFF2-40B4-BE49-F238E27FC236}">
                <a16:creationId xmlns:a16="http://schemas.microsoft.com/office/drawing/2014/main" id="{CB59E138-0AD6-CD05-998D-4C641F9BE915}"/>
              </a:ext>
            </a:extLst>
          </p:cNvPr>
          <p:cNvSpPr>
            <a:spLocks noGrp="1"/>
          </p:cNvSpPr>
          <p:nvPr>
            <p:ph idx="1"/>
          </p:nvPr>
        </p:nvSpPr>
        <p:spPr/>
        <p:txBody>
          <a:bodyPr/>
          <a:lstStyle/>
          <a:p>
            <a:r>
              <a:rPr lang="en-GB" dirty="0"/>
              <a:t>3 Groups</a:t>
            </a:r>
          </a:p>
          <a:p>
            <a:r>
              <a:rPr lang="en-GB" dirty="0"/>
              <a:t>What have you learnt so far?</a:t>
            </a:r>
          </a:p>
          <a:p>
            <a:r>
              <a:rPr lang="en-GB" dirty="0"/>
              <a:t>What can you suggest for Events and Tourism for the future?</a:t>
            </a:r>
          </a:p>
          <a:p>
            <a:r>
              <a:rPr lang="en-GB" dirty="0"/>
              <a:t>Presentation</a:t>
            </a:r>
          </a:p>
          <a:p>
            <a:r>
              <a:rPr lang="en-GB" dirty="0"/>
              <a:t>45 minutes</a:t>
            </a:r>
          </a:p>
          <a:p>
            <a:r>
              <a:rPr lang="en-GB" dirty="0"/>
              <a:t>Review previous weeks – Let’s see what you come up with. </a:t>
            </a:r>
          </a:p>
        </p:txBody>
      </p:sp>
    </p:spTree>
    <p:extLst>
      <p:ext uri="{BB962C8B-B14F-4D97-AF65-F5344CB8AC3E}">
        <p14:creationId xmlns:p14="http://schemas.microsoft.com/office/powerpoint/2010/main" val="139482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Effective Breaks at Work Increase Productivity | Work-Fit Blog">
            <a:extLst>
              <a:ext uri="{FF2B5EF4-FFF2-40B4-BE49-F238E27FC236}">
                <a16:creationId xmlns:a16="http://schemas.microsoft.com/office/drawing/2014/main" id="{3F4BB8A2-7696-E2D6-6195-4BEEA0F0B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9894" y="729264"/>
            <a:ext cx="6680717" cy="4445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830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F31EBCA-6FDF-88B3-4CA0-3AF8144F20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362" b="5369"/>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63843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A56B0591-C8CF-0C04-62BE-2682546210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13"/>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2018993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8CEB9728-ABC8-2668-B615-7FEA5347F5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000"/>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3631694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A658708-BDA0-632A-6085-BF61A1CA5A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20650" y="1740964"/>
            <a:ext cx="11950700" cy="3376072"/>
          </a:xfrm>
          <a:prstGeom prst="rect">
            <a:avLst/>
          </a:prstGeom>
          <a:solidFill>
            <a:srgbClr val="FFFFFF"/>
          </a:solidFill>
        </p:spPr>
      </p:pic>
    </p:spTree>
    <p:extLst>
      <p:ext uri="{BB962C8B-B14F-4D97-AF65-F5344CB8AC3E}">
        <p14:creationId xmlns:p14="http://schemas.microsoft.com/office/powerpoint/2010/main" val="3869729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722AFE0-A133-39CD-055A-FA5B7E6552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97"/>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701971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itle 1">
            <a:extLst>
              <a:ext uri="{FF2B5EF4-FFF2-40B4-BE49-F238E27FC236}">
                <a16:creationId xmlns:a16="http://schemas.microsoft.com/office/drawing/2014/main" id="{14565A2C-2C79-EA40-9CB9-BB06E4CA3E24}"/>
              </a:ext>
            </a:extLst>
          </p:cNvPr>
          <p:cNvSpPr>
            <a:spLocks noGrp="1"/>
          </p:cNvSpPr>
          <p:nvPr>
            <p:ph type="title"/>
          </p:nvPr>
        </p:nvSpPr>
        <p:spPr>
          <a:xfrm>
            <a:off x="839788" y="457200"/>
            <a:ext cx="3932237" cy="531812"/>
          </a:xfrm>
        </p:spPr>
        <p:txBody>
          <a:bodyPr>
            <a:normAutofit fontScale="90000"/>
          </a:bodyPr>
          <a:lstStyle/>
          <a:p>
            <a:r>
              <a:rPr lang="en-US" dirty="0"/>
              <a:t>Eco tourism – Costa Rica</a:t>
            </a:r>
            <a:br>
              <a:rPr lang="en-US" dirty="0"/>
            </a:br>
            <a:r>
              <a:rPr lang="en-US" dirty="0"/>
              <a:t>It’s world renowned!</a:t>
            </a:r>
          </a:p>
        </p:txBody>
      </p:sp>
      <p:pic>
        <p:nvPicPr>
          <p:cNvPr id="7170" name="Picture 2" descr="Ecotourism: Everything you need to know to travel responsibly">
            <a:extLst>
              <a:ext uri="{FF2B5EF4-FFF2-40B4-BE49-F238E27FC236}">
                <a16:creationId xmlns:a16="http://schemas.microsoft.com/office/drawing/2014/main" id="{6AC43218-CC60-4095-6ED8-011811EEF6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97" r="2" b="2"/>
          <a:stretch/>
        </p:blipFill>
        <p:spPr bwMode="auto">
          <a:xfrm>
            <a:off x="5472437" y="457200"/>
            <a:ext cx="6172200" cy="4873625"/>
          </a:xfrm>
          <a:prstGeom prst="rect">
            <a:avLst/>
          </a:prstGeom>
          <a:solidFill>
            <a:srgbClr val="FFFFFF"/>
          </a:solidFill>
        </p:spPr>
      </p:pic>
      <p:sp>
        <p:nvSpPr>
          <p:cNvPr id="7177" name="Text Placeholder 3">
            <a:extLst>
              <a:ext uri="{FF2B5EF4-FFF2-40B4-BE49-F238E27FC236}">
                <a16:creationId xmlns:a16="http://schemas.microsoft.com/office/drawing/2014/main" id="{AE4F4294-B8D1-7E85-4187-7C4A98B40C37}"/>
              </a:ext>
            </a:extLst>
          </p:cNvPr>
          <p:cNvSpPr>
            <a:spLocks noGrp="1"/>
          </p:cNvSpPr>
          <p:nvPr>
            <p:ph type="body" sz="half" idx="2"/>
          </p:nvPr>
        </p:nvSpPr>
        <p:spPr>
          <a:xfrm>
            <a:off x="711451" y="1175084"/>
            <a:ext cx="3932237" cy="3811588"/>
          </a:xfrm>
        </p:spPr>
        <p:txBody>
          <a:bodyPr>
            <a:normAutofit fontScale="92500" lnSpcReduction="20000"/>
          </a:bodyPr>
          <a:lstStyle/>
          <a:p>
            <a:pPr marL="285750" indent="-285750">
              <a:buFont typeface="Arial" panose="020B0604020202020204" pitchFamily="34" charset="0"/>
              <a:buChar char="•"/>
            </a:pPr>
            <a:r>
              <a:rPr lang="en-US" dirty="0"/>
              <a:t>One of the earliest adopters of connecting nature and wildlife</a:t>
            </a:r>
          </a:p>
          <a:p>
            <a:pPr marL="285750" indent="-285750">
              <a:buFont typeface="Arial" panose="020B0604020202020204" pitchFamily="34" charset="0"/>
              <a:buChar char="•"/>
            </a:pPr>
            <a:r>
              <a:rPr lang="en-US" dirty="0"/>
              <a:t>26 National Parks</a:t>
            </a:r>
          </a:p>
          <a:p>
            <a:pPr marL="285750" indent="-285750">
              <a:buFont typeface="Arial" panose="020B0604020202020204" pitchFamily="34" charset="0"/>
              <a:buChar char="•"/>
            </a:pPr>
            <a:r>
              <a:rPr lang="en-US" dirty="0"/>
              <a:t>25% of the country is protected from future development</a:t>
            </a:r>
          </a:p>
          <a:p>
            <a:pPr marL="285750" indent="-285750">
              <a:buFont typeface="Arial" panose="020B0604020202020204" pitchFamily="34" charset="0"/>
              <a:buChar char="•"/>
            </a:pPr>
            <a:r>
              <a:rPr lang="en-US" dirty="0"/>
              <a:t>Work with Step Program </a:t>
            </a:r>
          </a:p>
          <a:p>
            <a:pPr marL="285750" indent="-285750">
              <a:buFont typeface="Arial" panose="020B0604020202020204" pitchFamily="34" charset="0"/>
              <a:buChar char="•"/>
            </a:pPr>
            <a:r>
              <a:rPr lang="en-US" dirty="0"/>
              <a:t>Pura Vida – They are one of the happiest countries in the world!</a:t>
            </a:r>
          </a:p>
          <a:p>
            <a:pPr marL="285750" indent="-285750">
              <a:buFont typeface="Arial" panose="020B0604020202020204" pitchFamily="34" charset="0"/>
              <a:buChar char="•"/>
            </a:pPr>
            <a:r>
              <a:rPr lang="en-US" dirty="0"/>
              <a:t>100 protected areas</a:t>
            </a:r>
          </a:p>
          <a:p>
            <a:pPr marL="285750" indent="-285750">
              <a:buFont typeface="Arial" panose="020B0604020202020204" pitchFamily="34" charset="0"/>
              <a:buChar char="•"/>
            </a:pPr>
            <a:r>
              <a:rPr lang="en-US" dirty="0"/>
              <a:t>Tree frogs account for about a third of the frog population</a:t>
            </a:r>
          </a:p>
          <a:p>
            <a:pPr marL="285750" indent="-285750">
              <a:buFont typeface="Arial" panose="020B0604020202020204" pitchFamily="34" charset="0"/>
              <a:buChar char="•"/>
            </a:pPr>
            <a:r>
              <a:rPr lang="en-US" dirty="0"/>
              <a:t>First country in the world to reverser deforestation and since 1990 has doubled the size of it’s forests</a:t>
            </a:r>
          </a:p>
          <a:p>
            <a:pPr marL="285750" indent="-285750">
              <a:buFont typeface="Arial" panose="020B0604020202020204" pitchFamily="34" charset="0"/>
              <a:buChar char="•"/>
            </a:pPr>
            <a:r>
              <a:rPr lang="en-US" dirty="0"/>
              <a:t>By 2022 30% of Costa Rica’s ocean will be protected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6748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06500-2E54-9F2C-950E-479B41758B75}"/>
              </a:ext>
            </a:extLst>
          </p:cNvPr>
          <p:cNvSpPr>
            <a:spLocks noGrp="1"/>
          </p:cNvSpPr>
          <p:nvPr>
            <p:ph type="title"/>
          </p:nvPr>
        </p:nvSpPr>
        <p:spPr/>
        <p:txBody>
          <a:bodyPr/>
          <a:lstStyle/>
          <a:p>
            <a:r>
              <a:rPr lang="en-GB" dirty="0"/>
              <a:t>The power of nature</a:t>
            </a:r>
          </a:p>
        </p:txBody>
      </p:sp>
      <p:sp>
        <p:nvSpPr>
          <p:cNvPr id="3" name="Content Placeholder 2">
            <a:extLst>
              <a:ext uri="{FF2B5EF4-FFF2-40B4-BE49-F238E27FC236}">
                <a16:creationId xmlns:a16="http://schemas.microsoft.com/office/drawing/2014/main" id="{1A963BD8-2E8F-D86D-3090-C6D68A71A6FB}"/>
              </a:ext>
            </a:extLst>
          </p:cNvPr>
          <p:cNvSpPr>
            <a:spLocks noGrp="1"/>
          </p:cNvSpPr>
          <p:nvPr>
            <p:ph idx="1"/>
          </p:nvPr>
        </p:nvSpPr>
        <p:spPr/>
        <p:txBody>
          <a:bodyPr/>
          <a:lstStyle/>
          <a:p>
            <a:r>
              <a:rPr lang="en-GB" dirty="0"/>
              <a:t>Costa Rica know the power of nature. They understand it’s importance and value it. </a:t>
            </a:r>
          </a:p>
          <a:p>
            <a:r>
              <a:rPr lang="en-GB" dirty="0"/>
              <a:t>This why they are one of the happiest countries in the world </a:t>
            </a:r>
          </a:p>
          <a:p>
            <a:r>
              <a:rPr lang="en-GB" dirty="0"/>
              <a:t>Their conservation efforts are second to none </a:t>
            </a:r>
          </a:p>
          <a:p>
            <a:r>
              <a:rPr lang="en-GB" dirty="0"/>
              <a:t>They offer, bird watching turtle watching, monkey watching, frog watching and whale watching . All conscious of the environment</a:t>
            </a:r>
          </a:p>
          <a:p>
            <a:endParaRPr lang="en-GB" dirty="0"/>
          </a:p>
          <a:p>
            <a:endParaRPr lang="en-GB" dirty="0"/>
          </a:p>
        </p:txBody>
      </p:sp>
    </p:spTree>
    <p:extLst>
      <p:ext uri="{BB962C8B-B14F-4D97-AF65-F5344CB8AC3E}">
        <p14:creationId xmlns:p14="http://schemas.microsoft.com/office/powerpoint/2010/main" val="2763634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73B6-E5A6-A7B1-EF54-81219AA3C879}"/>
              </a:ext>
            </a:extLst>
          </p:cNvPr>
          <p:cNvSpPr>
            <a:spLocks noGrp="1"/>
          </p:cNvSpPr>
          <p:nvPr>
            <p:ph type="title"/>
          </p:nvPr>
        </p:nvSpPr>
        <p:spPr>
          <a:xfrm>
            <a:off x="691243" y="440789"/>
            <a:ext cx="10515600" cy="1325563"/>
          </a:xfrm>
        </p:spPr>
        <p:txBody>
          <a:bodyPr>
            <a:normAutofit fontScale="90000"/>
          </a:bodyPr>
          <a:lstStyle/>
          <a:p>
            <a:r>
              <a:rPr lang="en-GB" sz="4000" b="1" i="0" cap="all">
                <a:solidFill>
                  <a:srgbClr val="222222"/>
                </a:solidFill>
                <a:effectLst/>
              </a:rPr>
              <a:t>UNWTO ANNOUNCES LIST OF ‘BEST TOURISM VILLAGES’ 2021</a:t>
            </a:r>
            <a:br>
              <a:rPr lang="en-GB" b="1" i="0" cap="all">
                <a:solidFill>
                  <a:srgbClr val="222222"/>
                </a:solidFill>
                <a:effectLst/>
                <a:latin typeface="brandon-grotesque"/>
              </a:rPr>
            </a:br>
            <a:endParaRPr lang="en-GB"/>
          </a:p>
        </p:txBody>
      </p:sp>
      <p:pic>
        <p:nvPicPr>
          <p:cNvPr id="4" name="Content Placeholder 3">
            <a:extLst>
              <a:ext uri="{FF2B5EF4-FFF2-40B4-BE49-F238E27FC236}">
                <a16:creationId xmlns:a16="http://schemas.microsoft.com/office/drawing/2014/main" id="{8E0C4778-2C38-1BD7-15B6-3913334ECE6E}"/>
              </a:ext>
            </a:extLst>
          </p:cNvPr>
          <p:cNvPicPr>
            <a:picLocks noGrp="1" noChangeAspect="1"/>
          </p:cNvPicPr>
          <p:nvPr>
            <p:ph idx="1"/>
          </p:nvPr>
        </p:nvPicPr>
        <p:blipFill>
          <a:blip r:embed="rId3"/>
          <a:stretch>
            <a:fillRect/>
          </a:stretch>
        </p:blipFill>
        <p:spPr>
          <a:xfrm>
            <a:off x="5905199" y="1257717"/>
            <a:ext cx="5301644" cy="2982751"/>
          </a:xfrm>
          <a:prstGeom prst="rect">
            <a:avLst/>
          </a:prstGeom>
        </p:spPr>
      </p:pic>
      <p:sp>
        <p:nvSpPr>
          <p:cNvPr id="6" name="TextBox 5">
            <a:extLst>
              <a:ext uri="{FF2B5EF4-FFF2-40B4-BE49-F238E27FC236}">
                <a16:creationId xmlns:a16="http://schemas.microsoft.com/office/drawing/2014/main" id="{F4A496D8-BBBC-F45F-06C3-E8E1E574DAFA}"/>
              </a:ext>
            </a:extLst>
          </p:cNvPr>
          <p:cNvSpPr txBox="1"/>
          <p:nvPr/>
        </p:nvSpPr>
        <p:spPr>
          <a:xfrm>
            <a:off x="569188" y="1562812"/>
            <a:ext cx="4706086" cy="2677656"/>
          </a:xfrm>
          <a:prstGeom prst="rect">
            <a:avLst/>
          </a:prstGeom>
          <a:noFill/>
        </p:spPr>
        <p:txBody>
          <a:bodyPr wrap="square">
            <a:spAutoFit/>
          </a:bodyPr>
          <a:lstStyle/>
          <a:p>
            <a:r>
              <a:rPr lang="en-GB" sz="2400" dirty="0"/>
              <a:t>The best examples of villages </a:t>
            </a:r>
            <a:r>
              <a:rPr lang="en-GB" sz="2400" b="1" dirty="0"/>
              <a:t>embracing tourism to provide opportunity and drive sustainable development </a:t>
            </a:r>
            <a:r>
              <a:rPr lang="en-GB" sz="2400" dirty="0"/>
              <a:t>have been celebrated at the World Tourism Organization (UNWTO) General Assembly in Madrid 2021.</a:t>
            </a:r>
          </a:p>
        </p:txBody>
      </p:sp>
      <p:sp>
        <p:nvSpPr>
          <p:cNvPr id="8" name="TextBox 7">
            <a:extLst>
              <a:ext uri="{FF2B5EF4-FFF2-40B4-BE49-F238E27FC236}">
                <a16:creationId xmlns:a16="http://schemas.microsoft.com/office/drawing/2014/main" id="{2D0E8577-03D0-7B41-8E41-F9871579F083}"/>
              </a:ext>
            </a:extLst>
          </p:cNvPr>
          <p:cNvSpPr txBox="1"/>
          <p:nvPr/>
        </p:nvSpPr>
        <p:spPr>
          <a:xfrm>
            <a:off x="328557" y="4469092"/>
            <a:ext cx="6096000" cy="1200329"/>
          </a:xfrm>
          <a:prstGeom prst="rect">
            <a:avLst/>
          </a:prstGeom>
          <a:noFill/>
        </p:spPr>
        <p:txBody>
          <a:bodyPr wrap="square">
            <a:spAutoFit/>
          </a:bodyPr>
          <a:lstStyle/>
          <a:p>
            <a:r>
              <a:rPr lang="en-GB" sz="2400" dirty="0"/>
              <a:t>This initiative recognizes those villages committed to making tourism a </a:t>
            </a:r>
            <a:r>
              <a:rPr lang="en-GB" sz="2400" b="1" dirty="0"/>
              <a:t>strong driver of their development and wellbeing</a:t>
            </a:r>
          </a:p>
        </p:txBody>
      </p:sp>
      <p:sp>
        <p:nvSpPr>
          <p:cNvPr id="10" name="TextBox 9">
            <a:extLst>
              <a:ext uri="{FF2B5EF4-FFF2-40B4-BE49-F238E27FC236}">
                <a16:creationId xmlns:a16="http://schemas.microsoft.com/office/drawing/2014/main" id="{32747770-35E7-FD0F-AFED-312ECAA9ED32}"/>
              </a:ext>
            </a:extLst>
          </p:cNvPr>
          <p:cNvSpPr txBox="1"/>
          <p:nvPr/>
        </p:nvSpPr>
        <p:spPr>
          <a:xfrm>
            <a:off x="5905199" y="4247026"/>
            <a:ext cx="6096000" cy="923330"/>
          </a:xfrm>
          <a:prstGeom prst="rect">
            <a:avLst/>
          </a:prstGeom>
          <a:noFill/>
        </p:spPr>
        <p:txBody>
          <a:bodyPr wrap="square">
            <a:spAutoFit/>
          </a:bodyPr>
          <a:lstStyle/>
          <a:p>
            <a:r>
              <a:rPr lang="en-GB" dirty="0">
                <a:hlinkClick r:id="rId4"/>
              </a:rPr>
              <a:t>https://www.unwto.org/news/unwto-announces-list-of-best-tourism-villages-2021</a:t>
            </a:r>
            <a:endParaRPr lang="en-GB" dirty="0"/>
          </a:p>
          <a:p>
            <a:endParaRPr lang="en-GB" dirty="0"/>
          </a:p>
        </p:txBody>
      </p:sp>
    </p:spTree>
    <p:extLst>
      <p:ext uri="{BB962C8B-B14F-4D97-AF65-F5344CB8AC3E}">
        <p14:creationId xmlns:p14="http://schemas.microsoft.com/office/powerpoint/2010/main" val="3635406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2791588C-0BA3-3BAF-61C6-471752BA8416}"/>
              </a:ext>
            </a:extLst>
          </p:cNvPr>
          <p:cNvPicPr>
            <a:picLocks noChangeAspect="1"/>
          </p:cNvPicPr>
          <p:nvPr/>
        </p:nvPicPr>
        <p:blipFill rotWithShape="1">
          <a:blip r:embed="rId3"/>
          <a:srcRect r="1" b="57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D0DE07E-0C87-E5B5-7B57-F21E4B2EA00F}"/>
              </a:ext>
            </a:extLst>
          </p:cNvPr>
          <p:cNvSpPr>
            <a:spLocks noGrp="1"/>
          </p:cNvSpPr>
          <p:nvPr>
            <p:ph type="title"/>
          </p:nvPr>
        </p:nvSpPr>
        <p:spPr>
          <a:xfrm>
            <a:off x="5468423" y="-137444"/>
            <a:ext cx="5721484" cy="1325563"/>
          </a:xfrm>
        </p:spPr>
        <p:txBody>
          <a:bodyPr>
            <a:normAutofit/>
          </a:bodyPr>
          <a:lstStyle/>
          <a:p>
            <a:r>
              <a:rPr lang="en-GB" sz="2800" b="0" i="0" dirty="0">
                <a:effectLst/>
                <a:latin typeface="cabin"/>
              </a:rPr>
              <a:t>Basic stages in tourism development planning</a:t>
            </a:r>
            <a:br>
              <a:rPr lang="en-GB" sz="2800" b="0" i="0" dirty="0">
                <a:effectLst/>
                <a:latin typeface="cabin"/>
              </a:rPr>
            </a:br>
            <a:endParaRPr lang="en-GB" sz="2800" dirty="0"/>
          </a:p>
        </p:txBody>
      </p:sp>
      <p:sp>
        <p:nvSpPr>
          <p:cNvPr id="3" name="Content Placeholder 2">
            <a:extLst>
              <a:ext uri="{FF2B5EF4-FFF2-40B4-BE49-F238E27FC236}">
                <a16:creationId xmlns:a16="http://schemas.microsoft.com/office/drawing/2014/main" id="{D027A863-F398-660D-1581-79501AC61EDC}"/>
              </a:ext>
            </a:extLst>
          </p:cNvPr>
          <p:cNvSpPr>
            <a:spLocks noGrp="1"/>
          </p:cNvSpPr>
          <p:nvPr>
            <p:ph idx="1"/>
          </p:nvPr>
        </p:nvSpPr>
        <p:spPr>
          <a:xfrm>
            <a:off x="4901760" y="678429"/>
            <a:ext cx="6854809" cy="5501142"/>
          </a:xfrm>
        </p:spPr>
        <p:txBody>
          <a:bodyPr>
            <a:normAutofit/>
          </a:bodyPr>
          <a:lstStyle/>
          <a:p>
            <a:r>
              <a:rPr lang="en-GB" sz="2200" dirty="0">
                <a:hlinkClick r:id="rId4"/>
              </a:rPr>
              <a:t>https://tourismteacher.com/why-tourism-development-planning-is-important/?utm_content=cmp-true</a:t>
            </a:r>
            <a:endParaRPr lang="en-GB" sz="2200" dirty="0"/>
          </a:p>
          <a:p>
            <a:r>
              <a:rPr lang="en-GB" sz="2200" b="0" i="0" dirty="0">
                <a:effectLst/>
                <a:latin typeface="cabin"/>
              </a:rPr>
              <a:t>On a basic level, tourism development can be defined as creating </a:t>
            </a:r>
            <a:r>
              <a:rPr lang="en-GB" sz="2200" b="1" i="0" dirty="0">
                <a:effectLst/>
                <a:latin typeface="cabin"/>
              </a:rPr>
              <a:t>strategies and plans to increase/develop/encourage tourism </a:t>
            </a:r>
            <a:r>
              <a:rPr lang="en-GB" sz="2200" b="0" i="0" dirty="0">
                <a:effectLst/>
                <a:latin typeface="cabin"/>
              </a:rPr>
              <a:t>for a destination. </a:t>
            </a:r>
          </a:p>
          <a:p>
            <a:r>
              <a:rPr lang="en-GB" sz="2200" b="0" i="0" dirty="0">
                <a:effectLst/>
                <a:latin typeface="cabin"/>
              </a:rPr>
              <a:t>The fundamental reason behind planning and implementing strategies to make money and to subsequently increase the GDP of a country/area.</a:t>
            </a:r>
          </a:p>
          <a:p>
            <a:pPr algn="l"/>
            <a:r>
              <a:rPr lang="en-GB" sz="1800" b="0" i="1" dirty="0">
                <a:solidFill>
                  <a:srgbClr val="003366"/>
                </a:solidFill>
                <a:effectLst/>
                <a:latin typeface="cabin"/>
              </a:rPr>
              <a:t>‘The aim of modern planning is to seek optimal solutions to perceived problems and that it is designed to increase and, hopefully maximise development benefits, which will produce predictable outcomes’.</a:t>
            </a:r>
            <a:endParaRPr lang="en-GB" sz="1600" b="0" i="0" dirty="0">
              <a:solidFill>
                <a:srgbClr val="000000"/>
              </a:solidFill>
              <a:effectLst/>
              <a:latin typeface="cabin"/>
            </a:endParaRPr>
          </a:p>
          <a:p>
            <a:pPr algn="l"/>
            <a:r>
              <a:rPr lang="en-GB" sz="1800" b="0" i="0" dirty="0">
                <a:solidFill>
                  <a:srgbClr val="003366"/>
                </a:solidFill>
                <a:effectLst/>
                <a:latin typeface="cabin"/>
              </a:rPr>
              <a:t>And Getz (1987) cited in Pearce (1989) defines tourism planning as;</a:t>
            </a:r>
            <a:endParaRPr lang="en-GB" sz="1600" b="0" i="0" dirty="0">
              <a:solidFill>
                <a:srgbClr val="000000"/>
              </a:solidFill>
              <a:effectLst/>
              <a:latin typeface="cabin"/>
            </a:endParaRPr>
          </a:p>
          <a:p>
            <a:pPr algn="l"/>
            <a:r>
              <a:rPr lang="en-GB" sz="1800" b="0" i="1" dirty="0">
                <a:solidFill>
                  <a:srgbClr val="003366"/>
                </a:solidFill>
                <a:effectLst/>
                <a:latin typeface="cabin"/>
              </a:rPr>
              <a:t>“A process, based on research and evaluation, which seeks to optimise the potential contribution of </a:t>
            </a:r>
            <a:r>
              <a:rPr lang="en-GB" sz="1800" b="0" i="1" u="none" strike="noStrike" dirty="0">
                <a:solidFill>
                  <a:srgbClr val="6EC1E4"/>
                </a:solidFill>
                <a:effectLst/>
                <a:latin typeface="cabin"/>
                <a:hlinkClick r:id="rId5"/>
              </a:rPr>
              <a:t>tourism to human welfare and environmental</a:t>
            </a:r>
            <a:r>
              <a:rPr lang="en-GB" sz="1800" b="0" i="1" dirty="0">
                <a:solidFill>
                  <a:srgbClr val="003366"/>
                </a:solidFill>
                <a:effectLst/>
                <a:latin typeface="cabin"/>
              </a:rPr>
              <a:t> quality”</a:t>
            </a:r>
          </a:p>
          <a:p>
            <a:pPr algn="l"/>
            <a:r>
              <a:rPr lang="en-GB" sz="1100" dirty="0">
                <a:hlinkClick r:id="rId5"/>
              </a:rPr>
              <a:t>14 important environmental impacts of tourism + explanations + examples - Tourism Teacher</a:t>
            </a:r>
            <a:endParaRPr lang="en-GB" sz="1800" i="1" dirty="0">
              <a:solidFill>
                <a:srgbClr val="003366"/>
              </a:solidFill>
              <a:latin typeface="cabin"/>
            </a:endParaRPr>
          </a:p>
          <a:p>
            <a:pPr algn="l"/>
            <a:endParaRPr lang="en-GB" sz="1600" b="0" i="0" dirty="0">
              <a:solidFill>
                <a:srgbClr val="000000"/>
              </a:solidFill>
              <a:effectLst/>
              <a:latin typeface="cabin"/>
            </a:endParaRPr>
          </a:p>
          <a:p>
            <a:endParaRPr lang="en-GB" sz="2200" dirty="0"/>
          </a:p>
        </p:txBody>
      </p:sp>
    </p:spTree>
    <p:extLst>
      <p:ext uri="{BB962C8B-B14F-4D97-AF65-F5344CB8AC3E}">
        <p14:creationId xmlns:p14="http://schemas.microsoft.com/office/powerpoint/2010/main" val="295956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D622F-8667-7F91-3369-281DF88B8623}"/>
              </a:ext>
            </a:extLst>
          </p:cNvPr>
          <p:cNvSpPr>
            <a:spLocks noGrp="1"/>
          </p:cNvSpPr>
          <p:nvPr>
            <p:ph type="title"/>
          </p:nvPr>
        </p:nvSpPr>
        <p:spPr/>
        <p:txBody>
          <a:bodyPr/>
          <a:lstStyle/>
          <a:p>
            <a:r>
              <a:rPr lang="en-GB" dirty="0"/>
              <a:t>Examples of Eco Tourism activities</a:t>
            </a:r>
          </a:p>
        </p:txBody>
      </p:sp>
      <p:sp>
        <p:nvSpPr>
          <p:cNvPr id="3" name="Content Placeholder 2">
            <a:extLst>
              <a:ext uri="{FF2B5EF4-FFF2-40B4-BE49-F238E27FC236}">
                <a16:creationId xmlns:a16="http://schemas.microsoft.com/office/drawing/2014/main" id="{976991C8-D6CC-5A36-A8DE-D7B7CC69F548}"/>
              </a:ext>
            </a:extLst>
          </p:cNvPr>
          <p:cNvSpPr>
            <a:spLocks noGrp="1"/>
          </p:cNvSpPr>
          <p:nvPr>
            <p:ph idx="1"/>
          </p:nvPr>
        </p:nvSpPr>
        <p:spPr/>
        <p:txBody>
          <a:bodyPr/>
          <a:lstStyle/>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Travel to nature destinations (think flora, fauna, and natural resources)</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Learning about local cultural heritage</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Sustainable wilderness adventures</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Viewing or volunteering with wildlife</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Trips dedicated to activities that promote the planet’s well-being, like beach cleanups </a:t>
            </a:r>
          </a:p>
          <a:p>
            <a:pPr algn="l">
              <a:buFont typeface="Arial" panose="020B0604020202020204" pitchFamily="34" charset="0"/>
              <a:buChar char="•"/>
            </a:pPr>
            <a:r>
              <a:rPr lang="en-GB" sz="2400" b="0" i="0" dirty="0">
                <a:solidFill>
                  <a:srgbClr val="1B1B1B"/>
                </a:solidFill>
                <a:effectLst/>
                <a:latin typeface="Arial" panose="020B0604020202020204" pitchFamily="34" charset="0"/>
                <a:cs typeface="Arial" panose="020B0604020202020204" pitchFamily="34" charset="0"/>
              </a:rPr>
              <a:t>Homestays that involve coexisting with a local family, integrating with their lifestyle, and helping to care their property/animals/etc</a:t>
            </a:r>
            <a:r>
              <a:rPr lang="en-GB" b="0" i="0" dirty="0">
                <a:solidFill>
                  <a:srgbClr val="1B1B1B"/>
                </a:solidFill>
                <a:effectLst/>
                <a:latin typeface="Source Sans Pro" panose="020B0503030403020204" pitchFamily="34" charset="0"/>
              </a:rPr>
              <a:t>.</a:t>
            </a:r>
          </a:p>
          <a:p>
            <a:endParaRPr lang="en-GB" dirty="0"/>
          </a:p>
        </p:txBody>
      </p:sp>
    </p:spTree>
    <p:extLst>
      <p:ext uri="{BB962C8B-B14F-4D97-AF65-F5344CB8AC3E}">
        <p14:creationId xmlns:p14="http://schemas.microsoft.com/office/powerpoint/2010/main" val="645903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50A8E1-918B-6684-D555-A7BFB7105312}"/>
              </a:ext>
            </a:extLst>
          </p:cNvPr>
          <p:cNvSpPr>
            <a:spLocks noGrp="1"/>
          </p:cNvSpPr>
          <p:nvPr>
            <p:ph type="title"/>
          </p:nvPr>
        </p:nvSpPr>
        <p:spPr/>
        <p:txBody>
          <a:bodyPr/>
          <a:lstStyle/>
          <a:p>
            <a:r>
              <a:rPr lang="en-GB" dirty="0"/>
              <a:t>The future</a:t>
            </a:r>
          </a:p>
        </p:txBody>
      </p:sp>
      <p:pic>
        <p:nvPicPr>
          <p:cNvPr id="7" name="Content Placeholder 6">
            <a:extLst>
              <a:ext uri="{FF2B5EF4-FFF2-40B4-BE49-F238E27FC236}">
                <a16:creationId xmlns:a16="http://schemas.microsoft.com/office/drawing/2014/main" id="{57419454-47D5-A613-C575-692D9B815134}"/>
              </a:ext>
            </a:extLst>
          </p:cNvPr>
          <p:cNvPicPr>
            <a:picLocks noGrp="1" noChangeAspect="1"/>
          </p:cNvPicPr>
          <p:nvPr>
            <p:ph idx="1"/>
          </p:nvPr>
        </p:nvPicPr>
        <p:blipFill rotWithShape="1">
          <a:blip r:embed="rId3"/>
          <a:srcRect t="4581" r="66831" b="64856"/>
          <a:stretch/>
        </p:blipFill>
        <p:spPr>
          <a:xfrm>
            <a:off x="2479023" y="1482969"/>
            <a:ext cx="7977962" cy="3892062"/>
          </a:xfrm>
        </p:spPr>
      </p:pic>
    </p:spTree>
    <p:extLst>
      <p:ext uri="{BB962C8B-B14F-4D97-AF65-F5344CB8AC3E}">
        <p14:creationId xmlns:p14="http://schemas.microsoft.com/office/powerpoint/2010/main" val="2987894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2661</Words>
  <Application>Microsoft Office PowerPoint</Application>
  <PresentationFormat>Widescreen</PresentationFormat>
  <Paragraphs>109</Paragraphs>
  <Slides>23</Slides>
  <Notes>14</Notes>
  <HiddenSlides>0</HiddenSlides>
  <MMClips>1</MMClips>
  <ScaleCrop>false</ScaleCrop>
  <HeadingPairs>
    <vt:vector size="6" baseType="variant">
      <vt:variant>
        <vt:lpstr>Fonts Used</vt:lpstr>
      </vt:variant>
      <vt:variant>
        <vt:i4>13</vt:i4>
      </vt:variant>
      <vt:variant>
        <vt:lpstr>Theme</vt:lpstr>
      </vt:variant>
      <vt:variant>
        <vt:i4>7</vt:i4>
      </vt:variant>
      <vt:variant>
        <vt:lpstr>Slide Titles</vt:lpstr>
      </vt:variant>
      <vt:variant>
        <vt:i4>23</vt:i4>
      </vt:variant>
    </vt:vector>
  </HeadingPairs>
  <TitlesOfParts>
    <vt:vector size="43" baseType="lpstr">
      <vt:lpstr>brandon-grotesque</vt:lpstr>
      <vt:lpstr>cabin</vt:lpstr>
      <vt:lpstr>ff-meta-serif-web-pro</vt:lpstr>
      <vt:lpstr>Helvetica Neue</vt:lpstr>
      <vt:lpstr>inherit</vt:lpstr>
      <vt:lpstr>Meta Serif Pro Book</vt:lpstr>
      <vt:lpstr>YouTube Sans</vt:lpstr>
      <vt:lpstr>Arial</vt:lpstr>
      <vt:lpstr>Calibri</vt:lpstr>
      <vt:lpstr>Calibri Light</vt:lpstr>
      <vt:lpstr>Lato</vt:lpstr>
      <vt:lpstr>Open Sans</vt:lpstr>
      <vt:lpstr>Source Sans Pro</vt:lpstr>
      <vt:lpstr>Title Slide 1</vt:lpstr>
      <vt:lpstr>Sub Title 1</vt:lpstr>
      <vt:lpstr>1_Text Break Info Slide 2</vt:lpstr>
      <vt:lpstr>1_Title Slide 1</vt:lpstr>
      <vt:lpstr>Text 1</vt:lpstr>
      <vt:lpstr>HATM 23-24 PPT Template_1</vt:lpstr>
      <vt:lpstr>HATM 23-24 PPT Template_</vt:lpstr>
      <vt:lpstr>PowerPoint Presentation</vt:lpstr>
      <vt:lpstr>Sustainable community development: from what's wrong to what's strong | Cormac Russell </vt:lpstr>
      <vt:lpstr>PowerPoint Presentation</vt:lpstr>
      <vt:lpstr>What have we learnt so far?</vt:lpstr>
      <vt:lpstr>PowerPoint Presentation</vt:lpstr>
      <vt:lpstr>PowerPoint Presentation</vt:lpstr>
      <vt:lpstr>PowerPoint Presentation</vt:lpstr>
      <vt:lpstr>PowerPoint Presentation</vt:lpstr>
      <vt:lpstr>PowerPoint Presentation</vt:lpstr>
      <vt:lpstr>PowerPoint Presentation</vt:lpstr>
      <vt:lpstr>Eco tourism – Costa Rica It’s world renowned!</vt:lpstr>
      <vt:lpstr>The power of nature</vt:lpstr>
      <vt:lpstr>UNWTO ANNOUNCES LIST OF ‘BEST TOURISM VILLAGES’ 2021 </vt:lpstr>
      <vt:lpstr>Basic stages in tourism development planning </vt:lpstr>
      <vt:lpstr>Examples of Eco Tourism activities</vt:lpstr>
      <vt:lpstr>The future</vt:lpstr>
      <vt:lpstr>Recap </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2023-11-19T07:54:47Z</dcterms:modified>
</cp:coreProperties>
</file>