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92" r:id="rId5"/>
    <p:sldId id="299" r:id="rId6"/>
    <p:sldId id="261" r:id="rId7"/>
    <p:sldId id="276" r:id="rId8"/>
    <p:sldId id="293" r:id="rId9"/>
    <p:sldId id="289" r:id="rId1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4400"/>
    <a:srgbClr val="446992"/>
    <a:srgbClr val="AEC2D8"/>
    <a:srgbClr val="98432A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4BD76-9302-4042-9E60-C536A775B8AB}" v="4" dt="2026-06-16T22:08:20.867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839" autoAdjust="0"/>
  </p:normalViewPr>
  <p:slideViewPr>
    <p:cSldViewPr snapToGrid="0" showGuides="1">
      <p:cViewPr varScale="1">
        <p:scale>
          <a:sx n="79" d="100"/>
          <a:sy n="79" d="100"/>
        </p:scale>
        <p:origin x="92" y="148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Armoo" userId="662c29d2a1bf0751" providerId="LiveId" clId="{D123D4D8-A9F0-40C8-878C-53A0A3653AD6}"/>
    <pc:docChg chg="undo custSel delSld modSld">
      <pc:chgData name="Gloria Armoo" userId="662c29d2a1bf0751" providerId="LiveId" clId="{D123D4D8-A9F0-40C8-878C-53A0A3653AD6}" dt="2026-06-21T19:19:51.410" v="170" actId="255"/>
      <pc:docMkLst>
        <pc:docMk/>
      </pc:docMkLst>
      <pc:sldChg chg="addSp delSp modSp mod">
        <pc:chgData name="Gloria Armoo" userId="662c29d2a1bf0751" providerId="LiveId" clId="{D123D4D8-A9F0-40C8-878C-53A0A3653AD6}" dt="2026-06-16T22:08:59.073" v="63" actId="403"/>
        <pc:sldMkLst>
          <pc:docMk/>
          <pc:sldMk cId="77554804" sldId="276"/>
        </pc:sldMkLst>
        <pc:spChg chg="mod">
          <ac:chgData name="Gloria Armoo" userId="662c29d2a1bf0751" providerId="LiveId" clId="{D123D4D8-A9F0-40C8-878C-53A0A3653AD6}" dt="2026-06-16T21:54:15.816" v="27" actId="1076"/>
          <ac:spMkLst>
            <pc:docMk/>
            <pc:sldMk cId="77554804" sldId="276"/>
            <ac:spMk id="5" creationId="{81D18537-D028-9E9C-FB87-93F24955DFC7}"/>
          </ac:spMkLst>
        </pc:spChg>
        <pc:spChg chg="add mod">
          <ac:chgData name="Gloria Armoo" userId="662c29d2a1bf0751" providerId="LiveId" clId="{D123D4D8-A9F0-40C8-878C-53A0A3653AD6}" dt="2026-06-16T22:02:58.901" v="52" actId="1076"/>
          <ac:spMkLst>
            <pc:docMk/>
            <pc:sldMk cId="77554804" sldId="276"/>
            <ac:spMk id="7" creationId="{6DBA8DD4-0355-B2D1-2068-3937B424D04B}"/>
          </ac:spMkLst>
        </pc:spChg>
        <pc:spChg chg="add mod">
          <ac:chgData name="Gloria Armoo" userId="662c29d2a1bf0751" providerId="LiveId" clId="{D123D4D8-A9F0-40C8-878C-53A0A3653AD6}" dt="2026-06-16T22:01:40.921" v="45" actId="207"/>
          <ac:spMkLst>
            <pc:docMk/>
            <pc:sldMk cId="77554804" sldId="276"/>
            <ac:spMk id="17" creationId="{DD6ADF1E-5418-D052-2596-C1D88DC2B400}"/>
          </ac:spMkLst>
        </pc:spChg>
        <pc:spChg chg="add mod">
          <ac:chgData name="Gloria Armoo" userId="662c29d2a1bf0751" providerId="LiveId" clId="{D123D4D8-A9F0-40C8-878C-53A0A3653AD6}" dt="2026-06-16T22:08:59.073" v="63" actId="403"/>
          <ac:spMkLst>
            <pc:docMk/>
            <pc:sldMk cId="77554804" sldId="276"/>
            <ac:spMk id="21" creationId="{A12CE991-0921-918C-8C73-A2861A2EBC12}"/>
          </ac:spMkLst>
        </pc:spChg>
        <pc:picChg chg="add mod ord">
          <ac:chgData name="Gloria Armoo" userId="662c29d2a1bf0751" providerId="LiveId" clId="{D123D4D8-A9F0-40C8-878C-53A0A3653AD6}" dt="2026-06-16T22:00:05.179" v="36" actId="14100"/>
          <ac:picMkLst>
            <pc:docMk/>
            <pc:sldMk cId="77554804" sldId="276"/>
            <ac:picMk id="13" creationId="{C78F5D55-BDF3-3206-5F80-01A840F49FBD}"/>
          </ac:picMkLst>
        </pc:picChg>
      </pc:sldChg>
      <pc:sldChg chg="addSp delSp modSp mod">
        <pc:chgData name="Gloria Armoo" userId="662c29d2a1bf0751" providerId="LiveId" clId="{D123D4D8-A9F0-40C8-878C-53A0A3653AD6}" dt="2026-06-21T19:19:51.410" v="170" actId="255"/>
        <pc:sldMkLst>
          <pc:docMk/>
          <pc:sldMk cId="529279411" sldId="289"/>
        </pc:sldMkLst>
        <pc:spChg chg="add del mod">
          <ac:chgData name="Gloria Armoo" userId="662c29d2a1bf0751" providerId="LiveId" clId="{D123D4D8-A9F0-40C8-878C-53A0A3653AD6}" dt="2026-06-21T17:12:32.084" v="121" actId="21"/>
          <ac:spMkLst>
            <pc:docMk/>
            <pc:sldMk cId="529279411" sldId="289"/>
            <ac:spMk id="3" creationId="{E7C95C4C-E404-5A05-A2B7-237F421C27BD}"/>
          </ac:spMkLst>
        </pc:spChg>
        <pc:spChg chg="add del mod">
          <ac:chgData name="Gloria Armoo" userId="662c29d2a1bf0751" providerId="LiveId" clId="{D123D4D8-A9F0-40C8-878C-53A0A3653AD6}" dt="2026-06-21T19:19:51.410" v="170" actId="255"/>
          <ac:spMkLst>
            <pc:docMk/>
            <pc:sldMk cId="529279411" sldId="289"/>
            <ac:spMk id="5" creationId="{B48F16C1-6B24-3477-A4ED-431147488FB4}"/>
          </ac:spMkLst>
        </pc:spChg>
        <pc:spChg chg="del mod">
          <ac:chgData name="Gloria Armoo" userId="662c29d2a1bf0751" providerId="LiveId" clId="{D123D4D8-A9F0-40C8-878C-53A0A3653AD6}" dt="2026-06-21T17:10:12.520" v="107" actId="21"/>
          <ac:spMkLst>
            <pc:docMk/>
            <pc:sldMk cId="529279411" sldId="289"/>
            <ac:spMk id="24" creationId="{AD2C8D04-263D-9589-1CFF-A5968D7C33D7}"/>
          </ac:spMkLst>
        </pc:spChg>
      </pc:sldChg>
      <pc:sldChg chg="modSp mod">
        <pc:chgData name="Gloria Armoo" userId="662c29d2a1bf0751" providerId="LiveId" clId="{D123D4D8-A9F0-40C8-878C-53A0A3653AD6}" dt="2026-06-21T19:16:20.141" v="156" actId="20577"/>
        <pc:sldMkLst>
          <pc:docMk/>
          <pc:sldMk cId="3898447929" sldId="292"/>
        </pc:sldMkLst>
        <pc:spChg chg="mod">
          <ac:chgData name="Gloria Armoo" userId="662c29d2a1bf0751" providerId="LiveId" clId="{D123D4D8-A9F0-40C8-878C-53A0A3653AD6}" dt="2026-06-21T19:16:20.141" v="156" actId="20577"/>
          <ac:spMkLst>
            <pc:docMk/>
            <pc:sldMk cId="3898447929" sldId="292"/>
            <ac:spMk id="9" creationId="{485E0237-B9A1-0B58-E0AA-05EF84817EB4}"/>
          </ac:spMkLst>
        </pc:spChg>
      </pc:sldChg>
      <pc:sldChg chg="addSp modSp mod">
        <pc:chgData name="Gloria Armoo" userId="662c29d2a1bf0751" providerId="LiveId" clId="{D123D4D8-A9F0-40C8-878C-53A0A3653AD6}" dt="2026-06-21T17:12:46.500" v="125" actId="1076"/>
        <pc:sldMkLst>
          <pc:docMk/>
          <pc:sldMk cId="4182148033" sldId="293"/>
        </pc:sldMkLst>
        <pc:spChg chg="mod">
          <ac:chgData name="Gloria Armoo" userId="662c29d2a1bf0751" providerId="LiveId" clId="{D123D4D8-A9F0-40C8-878C-53A0A3653AD6}" dt="2026-06-16T22:21:25.447" v="105" actId="20577"/>
          <ac:spMkLst>
            <pc:docMk/>
            <pc:sldMk cId="4182148033" sldId="293"/>
            <ac:spMk id="43" creationId="{520E98B6-7B33-8FD4-A662-31DD4B85E22E}"/>
          </ac:spMkLst>
        </pc:spChg>
        <pc:spChg chg="mod">
          <ac:chgData name="Gloria Armoo" userId="662c29d2a1bf0751" providerId="LiveId" clId="{D123D4D8-A9F0-40C8-878C-53A0A3653AD6}" dt="2026-06-16T22:16:19.666" v="67" actId="1076"/>
          <ac:spMkLst>
            <pc:docMk/>
            <pc:sldMk cId="4182148033" sldId="293"/>
            <ac:spMk id="60" creationId="{0031CE36-F77D-3964-C169-771DBA49D28A}"/>
          </ac:spMkLst>
        </pc:spChg>
        <pc:picChg chg="add mod">
          <ac:chgData name="Gloria Armoo" userId="662c29d2a1bf0751" providerId="LiveId" clId="{D123D4D8-A9F0-40C8-878C-53A0A3653AD6}" dt="2026-06-21T17:11:56.520" v="115" actId="14100"/>
          <ac:picMkLst>
            <pc:docMk/>
            <pc:sldMk cId="4182148033" sldId="293"/>
            <ac:picMk id="4" creationId="{034FF1FC-A686-EE99-3D58-F2921B35ABAD}"/>
          </ac:picMkLst>
        </pc:picChg>
        <pc:picChg chg="add mod">
          <ac:chgData name="Gloria Armoo" userId="662c29d2a1bf0751" providerId="LiveId" clId="{D123D4D8-A9F0-40C8-878C-53A0A3653AD6}" dt="2026-06-21T17:12:46.500" v="125" actId="1076"/>
          <ac:picMkLst>
            <pc:docMk/>
            <pc:sldMk cId="4182148033" sldId="293"/>
            <ac:picMk id="6" creationId="{C0D0FE25-7736-82AD-481A-C0F7D35A9518}"/>
          </ac:picMkLst>
        </pc:picChg>
      </pc:sldChg>
      <pc:sldMasterChg chg="delSldLayout">
        <pc:chgData name="Gloria Armoo" userId="662c29d2a1bf0751" providerId="LiveId" clId="{D123D4D8-A9F0-40C8-878C-53A0A3653AD6}" dt="2026-06-16T22:09:15.004" v="64" actId="2696"/>
        <pc:sldMasterMkLst>
          <pc:docMk/>
          <pc:sldMasterMk cId="2020574204" sldId="2147483648"/>
        </pc:sldMasterMkLst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6/21/2026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0D2594CA-29C5-062F-2EA7-C593B096C6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E04BB896-BA64-B358-A066-15B96D23BC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EFA2818-7747-F326-294F-EEAC9BEF6E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E0F0-B7F9-756A-3EA4-2114B75370E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CF20C-6BCC-41A4-8C16-5A346425718D}" type="datetimeFigureOut">
              <a:rPr lang="en-US" smtClean="0"/>
              <a:t>6/18/2026</a:t>
            </a:fld>
            <a:endParaRPr lang="en-US" dirty="0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161C21F-108C-0F07-CDDD-AFB8DDBF6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07CBA7-2A1E-725E-35DA-D1CFF08EC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0679C-80C7-4E7D-9614-ABA41C5B28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81593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377460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093800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8182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hape 33">
            <a:extLst>
              <a:ext uri="{FF2B5EF4-FFF2-40B4-BE49-F238E27FC236}">
                <a16:creationId xmlns:a16="http://schemas.microsoft.com/office/drawing/2014/main" id="{4D81E37E-7366-D88D-83B8-BBA577CA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897686" y="106446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pic>
        <p:nvPicPr>
          <p:cNvPr id="12" name="Shape 31">
            <a:extLst>
              <a:ext uri="{FF2B5EF4-FFF2-40B4-BE49-F238E27FC236}">
                <a16:creationId xmlns:a16="http://schemas.microsoft.com/office/drawing/2014/main" id="{A2E096B7-3B4F-355B-58E5-41784AC8B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168533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9144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73CCCCFD-E0FE-BDB7-CF9D-FCA345E6BA55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5" y="3429000"/>
            <a:ext cx="3475038" cy="2378075"/>
          </a:xfrm>
        </p:spPr>
        <p:txBody>
          <a:bodyPr anchor="ctr"/>
          <a:lstStyle>
            <a:lvl1pPr marL="347472"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24C8F37E-3F74-F3FA-C9D8-7083DF2BBECC}"/>
              </a:ext>
            </a:extLst>
          </p:cNvPr>
          <p:cNvSpPr/>
          <p:nvPr userDrawn="1"/>
        </p:nvSpPr>
        <p:spPr>
          <a:xfrm>
            <a:off x="7325349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B905CE6-1C2F-E053-4D14-6B86F4EFDC10}"/>
              </a:ext>
            </a:extLst>
          </p:cNvPr>
          <p:cNvSpPr/>
          <p:nvPr userDrawn="1"/>
        </p:nvSpPr>
        <p:spPr>
          <a:xfrm>
            <a:off x="9416816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0B2D3BF4-495E-23C2-9911-15BC9E0D8EA7}"/>
              </a:ext>
            </a:extLst>
          </p:cNvPr>
          <p:cNvSpPr/>
          <p:nvPr userDrawn="1"/>
        </p:nvSpPr>
        <p:spPr>
          <a:xfrm>
            <a:off x="1571157" y="505838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2629C19-89EB-BC19-9230-7F7675E16EFF}"/>
              </a:ext>
            </a:extLst>
          </p:cNvPr>
          <p:cNvSpPr/>
          <p:nvPr userDrawn="1"/>
        </p:nvSpPr>
        <p:spPr>
          <a:xfrm>
            <a:off x="521034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48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464" y="731520"/>
            <a:ext cx="5029200" cy="3291840"/>
          </a:xfrm>
        </p:spPr>
        <p:txBody>
          <a:bodyPr anchor="b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17336" y="4172084"/>
            <a:ext cx="4910328" cy="100584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2" name="Freeform: Shape 5">
            <a:extLst>
              <a:ext uri="{FF2B5EF4-FFF2-40B4-BE49-F238E27FC236}">
                <a16:creationId xmlns:a16="http://schemas.microsoft.com/office/drawing/2014/main" id="{B17C1EC9-3787-8D41-B5F1-BF16FD5C7ACB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Freeform: Shape 6">
            <a:extLst>
              <a:ext uri="{FF2B5EF4-FFF2-40B4-BE49-F238E27FC236}">
                <a16:creationId xmlns:a16="http://schemas.microsoft.com/office/drawing/2014/main" id="{E945D8B2-8BED-B43F-8D56-AB19D0D29970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noProof="0" dirty="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3853EA5E-735A-20F3-684A-C0AD030EC2D4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75DB4848-0824-8316-ED27-44DF37AD6F3D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7" name="Straight Connector 2">
            <a:extLst>
              <a:ext uri="{FF2B5EF4-FFF2-40B4-BE49-F238E27FC236}">
                <a16:creationId xmlns:a16="http://schemas.microsoft.com/office/drawing/2014/main" id="{8784B377-2FE4-4091-C29F-46938ECFA73E}"/>
              </a:ext>
            </a:extLst>
          </p:cNvPr>
          <p:cNvCxnSpPr/>
          <p:nvPr userDrawn="1"/>
        </p:nvCxnSpPr>
        <p:spPr>
          <a:xfrm>
            <a:off x="5998709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61204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820F9CA-E84D-E159-524A-398712EC6AFE}"/>
              </a:ext>
            </a:extLst>
          </p:cNvPr>
          <p:cNvGrpSpPr/>
          <p:nvPr userDrawn="1"/>
        </p:nvGrpSpPr>
        <p:grpSpPr>
          <a:xfrm>
            <a:off x="879765" y="-10376"/>
            <a:ext cx="10794247" cy="1864808"/>
            <a:chOff x="879765" y="-10376"/>
            <a:chExt cx="10794247" cy="1864808"/>
          </a:xfrm>
        </p:grpSpPr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7674207A-3643-0D40-E3B5-F11FCACBAA74}"/>
                </a:ext>
              </a:extLst>
            </p:cNvPr>
            <p:cNvSpPr/>
            <p:nvPr/>
          </p:nvSpPr>
          <p:spPr>
            <a:xfrm>
              <a:off x="8893126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7" name="Freeform: Shape 12">
              <a:extLst>
                <a:ext uri="{FF2B5EF4-FFF2-40B4-BE49-F238E27FC236}">
                  <a16:creationId xmlns:a16="http://schemas.microsoft.com/office/drawing/2014/main" id="{9619B847-88FE-63C2-96AC-161C08F5934F}"/>
                </a:ext>
              </a:extLst>
            </p:cNvPr>
            <p:cNvSpPr/>
            <p:nvPr/>
          </p:nvSpPr>
          <p:spPr>
            <a:xfrm>
              <a:off x="5985740" y="345168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28172F9-6711-D31B-2F7B-A4ECDEAB360C}"/>
                </a:ext>
              </a:extLst>
            </p:cNvPr>
            <p:cNvSpPr/>
            <p:nvPr/>
          </p:nvSpPr>
          <p:spPr>
            <a:xfrm>
              <a:off x="5255120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732E38F-F657-48F0-5783-63C7EDB52F87}"/>
                </a:ext>
              </a:extLst>
            </p:cNvPr>
            <p:cNvSpPr/>
            <p:nvPr/>
          </p:nvSpPr>
          <p:spPr>
            <a:xfrm>
              <a:off x="6710252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" name="Freeform: Shape 12">
              <a:extLst>
                <a:ext uri="{FF2B5EF4-FFF2-40B4-BE49-F238E27FC236}">
                  <a16:creationId xmlns:a16="http://schemas.microsoft.com/office/drawing/2014/main" id="{601F8F38-CEFA-8374-19C9-69BA4F7D10DF}"/>
                </a:ext>
              </a:extLst>
            </p:cNvPr>
            <p:cNvSpPr/>
            <p:nvPr/>
          </p:nvSpPr>
          <p:spPr>
            <a:xfrm>
              <a:off x="1610385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 w="190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659428E-002A-3B5E-D9E8-A2B206826D40}"/>
                </a:ext>
              </a:extLst>
            </p:cNvPr>
            <p:cNvSpPr/>
            <p:nvPr/>
          </p:nvSpPr>
          <p:spPr>
            <a:xfrm>
              <a:off x="879765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3F6BB30-EA63-53B6-1493-0B0220BC1FF8}"/>
                </a:ext>
              </a:extLst>
            </p:cNvPr>
            <p:cNvSpPr/>
            <p:nvPr/>
          </p:nvSpPr>
          <p:spPr>
            <a:xfrm>
              <a:off x="2336512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B6E5B6F-28D6-E7F3-B009-0B5623E38F22}"/>
                </a:ext>
              </a:extLst>
            </p:cNvPr>
            <p:cNvSpPr/>
            <p:nvPr/>
          </p:nvSpPr>
          <p:spPr>
            <a:xfrm>
              <a:off x="8160084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817D92F-B8AA-2300-DC90-9AA1D5E54408}"/>
                </a:ext>
              </a:extLst>
            </p:cNvPr>
            <p:cNvSpPr/>
            <p:nvPr/>
          </p:nvSpPr>
          <p:spPr>
            <a:xfrm>
              <a:off x="9615216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2">
              <a:extLst>
                <a:ext uri="{FF2B5EF4-FFF2-40B4-BE49-F238E27FC236}">
                  <a16:creationId xmlns:a16="http://schemas.microsoft.com/office/drawing/2014/main" id="{F40AC1C2-6632-AEFE-E7DF-2E1BB06D857A}"/>
                </a:ext>
              </a:extLst>
            </p:cNvPr>
            <p:cNvSpPr/>
            <p:nvPr/>
          </p:nvSpPr>
          <p:spPr>
            <a:xfrm>
              <a:off x="10342958" y="32052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7920" y="2487168"/>
            <a:ext cx="5029200" cy="33832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78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200400"/>
            <a:ext cx="5029200" cy="2743200"/>
          </a:xfrm>
        </p:spPr>
        <p:txBody>
          <a:bodyPr anchor="t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pic>
        <p:nvPicPr>
          <p:cNvPr id="10" name="Picture Placeholder 31">
            <a:extLst>
              <a:ext uri="{FF2B5EF4-FFF2-40B4-BE49-F238E27FC236}">
                <a16:creationId xmlns:a16="http://schemas.microsoft.com/office/drawing/2014/main" id="{373D33A6-83B0-5538-2873-8856E4E6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</p:spPr>
      </p:pic>
      <p:sp>
        <p:nvSpPr>
          <p:cNvPr id="7" name="Content placeholder 47">
            <a:extLst>
              <a:ext uri="{FF2B5EF4-FFF2-40B4-BE49-F238E27FC236}">
                <a16:creationId xmlns:a16="http://schemas.microsoft.com/office/drawing/2014/main" id="{3944D979-8121-82AA-A130-38072F1EA83F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1872" y="2240280"/>
            <a:ext cx="5029200" cy="7602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5" name="Freeform: Shape 25">
            <a:extLst>
              <a:ext uri="{FF2B5EF4-FFF2-40B4-BE49-F238E27FC236}">
                <a16:creationId xmlns:a16="http://schemas.microsoft.com/office/drawing/2014/main" id="{8A1DBD66-3066-DF70-EF94-95DF0D7A6503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D2CC929C-40BF-4EF5-7910-7F657CAF8CA9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9" name="Straight Connector 2">
            <a:extLst>
              <a:ext uri="{FF2B5EF4-FFF2-40B4-BE49-F238E27FC236}">
                <a16:creationId xmlns:a16="http://schemas.microsoft.com/office/drawing/2014/main" id="{66E94398-47F0-267C-6791-5C30B1CEF496}"/>
              </a:ext>
            </a:extLst>
          </p:cNvPr>
          <p:cNvCxnSpPr/>
          <p:nvPr userDrawn="1"/>
        </p:nvCxnSpPr>
        <p:spPr>
          <a:xfrm>
            <a:off x="1142663" y="2282891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777926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663440" cy="17373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7A93C-2947-B6E4-C693-7C485DDC0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486400" cy="17373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A3F288-990F-014E-F099-1E3091477CA7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914400" y="2743200"/>
            <a:ext cx="8348472" cy="337413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39319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17990C-ED42-30BE-0501-F9C5B4A48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931920" cy="26517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C62875-1B1B-E814-6549-162A8DBF8929}"/>
              </a:ext>
            </a:extLst>
          </p:cNvPr>
          <p:cNvSpPr>
            <a:spLocks noGrp="1"/>
          </p:cNvSpPr>
          <p:nvPr>
            <p:ph type="pic" sz="quarter" idx="54"/>
          </p:nvPr>
        </p:nvSpPr>
        <p:spPr>
          <a:xfrm>
            <a:off x="5745002" y="0"/>
            <a:ext cx="6446999" cy="6858000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03802" y="480395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3">
            <a:extLst>
              <a:ext uri="{FF2B5EF4-FFF2-40B4-BE49-F238E27FC236}">
                <a16:creationId xmlns:a16="http://schemas.microsoft.com/office/drawing/2014/main" id="{12BFFCE7-C68B-4904-8795-9589C3F38FD4}"/>
              </a:ext>
            </a:extLst>
          </p:cNvPr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reeform: Shape 19">
            <a:extLst>
              <a:ext uri="{FF2B5EF4-FFF2-40B4-BE49-F238E27FC236}">
                <a16:creationId xmlns:a16="http://schemas.microsoft.com/office/drawing/2014/main" id="{9D307BA6-8A60-85D7-CC8B-894256DC4B90}"/>
              </a:ext>
            </a:extLst>
          </p:cNvPr>
          <p:cNvSpPr/>
          <p:nvPr userDrawn="1"/>
        </p:nvSpPr>
        <p:spPr>
          <a:xfrm>
            <a:off x="8517470" y="2248218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>
            <a:off x="9578882" y="460803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>
            <a:off x="9522496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>
            <a:off x="11034052" y="3709992"/>
            <a:ext cx="117318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34C76-4814-6AFA-CEFD-F82B9ED9B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42F254A-B4C7-D072-FEB9-22F9A2B0CA64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DBF4DF-D0B4-1DA6-0271-5D4033A9C19C}"/>
              </a:ext>
            </a:extLst>
          </p:cNvPr>
          <p:cNvSpPr>
            <a:spLocks noGrp="1"/>
          </p:cNvSpPr>
          <p:nvPr>
            <p:ph type="ftr" sz="quarter" idx="57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Content placeholder 47">
            <a:extLst>
              <a:ext uri="{FF2B5EF4-FFF2-40B4-BE49-F238E27FC236}">
                <a16:creationId xmlns:a16="http://schemas.microsoft.com/office/drawing/2014/main" id="{117BCD91-6BBA-AACD-3424-C3A4E5C1AB1D}"/>
              </a:ext>
            </a:extLst>
          </p:cNvPr>
          <p:cNvSpPr>
            <a:spLocks noGrp="1" noChangeAspect="1"/>
          </p:cNvSpPr>
          <p:nvPr>
            <p:ph type="pic" sz="quarter" idx="48"/>
          </p:nvPr>
        </p:nvSpPr>
        <p:spPr>
          <a:xfrm>
            <a:off x="914400" y="539496"/>
            <a:ext cx="5025207" cy="577900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altLang="zh-CN" noProof="0"/>
              <a:t>Click icon to add picture</a:t>
            </a:r>
            <a:endParaRPr lang="en-US" altLang="zh-CN" noProof="0" dirty="0"/>
          </a:p>
        </p:txBody>
      </p:sp>
      <p:pic>
        <p:nvPicPr>
          <p:cNvPr id="7" name="Shape 33">
            <a:extLst>
              <a:ext uri="{FF2B5EF4-FFF2-40B4-BE49-F238E27FC236}">
                <a16:creationId xmlns:a16="http://schemas.microsoft.com/office/drawing/2014/main" id="{78B6A20E-2402-E586-7E92-A2C0D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2010" y="4038403"/>
            <a:ext cx="1438713" cy="1645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0E24AA2-A4D8-FFB3-C801-0E57990B8CB6}"/>
              </a:ext>
            </a:extLst>
          </p:cNvPr>
          <p:cNvSpPr/>
          <p:nvPr userDrawn="1"/>
        </p:nvSpPr>
        <p:spPr>
          <a:xfrm>
            <a:off x="1360235" y="5541405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1FEC53F3-5030-5BCF-54CA-ABB14457C073}"/>
              </a:ext>
            </a:extLst>
          </p:cNvPr>
          <p:cNvSpPr/>
          <p:nvPr userDrawn="1"/>
        </p:nvSpPr>
        <p:spPr>
          <a:xfrm>
            <a:off x="5429027" y="393334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86721E85-C7DE-A05F-D33D-97CAF161E33A}"/>
              </a:ext>
            </a:extLst>
          </p:cNvPr>
          <p:cNvSpPr/>
          <p:nvPr userDrawn="1"/>
        </p:nvSpPr>
        <p:spPr>
          <a:xfrm>
            <a:off x="0" y="2860787"/>
            <a:ext cx="2004570" cy="3676532"/>
          </a:xfrm>
          <a:custGeom>
            <a:avLst/>
            <a:gdLst>
              <a:gd name="connsiteX0" fmla="*/ 417538 w 2004570"/>
              <a:gd name="connsiteY0" fmla="*/ 0 h 3676532"/>
              <a:gd name="connsiteX1" fmla="*/ 2004570 w 2004570"/>
              <a:gd name="connsiteY1" fmla="*/ 925683 h 3676532"/>
              <a:gd name="connsiteX2" fmla="*/ 2004570 w 2004570"/>
              <a:gd name="connsiteY2" fmla="*/ 2763949 h 3676532"/>
              <a:gd name="connsiteX3" fmla="*/ 413202 w 2004570"/>
              <a:gd name="connsiteY3" fmla="*/ 3676532 h 3676532"/>
              <a:gd name="connsiteX4" fmla="*/ 0 w 2004570"/>
              <a:gd name="connsiteY4" fmla="*/ 3439338 h 3676532"/>
              <a:gd name="connsiteX5" fmla="*/ 0 w 2004570"/>
              <a:gd name="connsiteY5" fmla="*/ 24107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04570" h="3676532">
                <a:moveTo>
                  <a:pt x="417538" y="0"/>
                </a:moveTo>
                <a:lnTo>
                  <a:pt x="2004570" y="925683"/>
                </a:lnTo>
                <a:lnTo>
                  <a:pt x="2004570" y="2763949"/>
                </a:lnTo>
                <a:lnTo>
                  <a:pt x="413202" y="3676532"/>
                </a:lnTo>
                <a:lnTo>
                  <a:pt x="0" y="3439338"/>
                </a:lnTo>
                <a:lnTo>
                  <a:pt x="0" y="2410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657773" y="5253270"/>
            <a:ext cx="1710765" cy="1621875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275432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576" y="1499616"/>
            <a:ext cx="7955280" cy="133502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FF81D2-C0B4-3B82-8DF6-D10CC07C441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4572000" cy="3108960"/>
          </a:xfrm>
        </p:spPr>
        <p:txBody>
          <a:bodyPr/>
          <a:lstStyle>
            <a:lvl1pPr marL="512064" indent="-512064">
              <a:buFont typeface="+mj-lt"/>
              <a:buAutoNum type="arabicPeriod"/>
              <a:defRPr sz="1800"/>
            </a:lvl1pPr>
            <a:lvl2pPr marL="1097280" indent="-512064">
              <a:buFont typeface="+mj-lt"/>
              <a:buAutoNum type="alphaLcPeriod"/>
              <a:defRPr sz="1800"/>
            </a:lvl2pPr>
            <a:lvl3pPr marL="1645920" indent="-512064">
              <a:buFont typeface="+mj-lt"/>
              <a:buAutoNum type="romanLcPeriod"/>
              <a:defRPr sz="1800"/>
            </a:lvl3pPr>
            <a:lvl4pPr marL="2194560" indent="-512064">
              <a:buFont typeface="+mj-lt"/>
              <a:buAutoNum type="arabicParenR"/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90F721-56C7-251D-948D-117696095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0" y="3108960"/>
            <a:ext cx="3017520" cy="310896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94E8A0-C02C-2322-50C1-50080A793F84}"/>
              </a:ext>
            </a:extLst>
          </p:cNvPr>
          <p:cNvSpPr>
            <a:spLocks noGrp="1"/>
          </p:cNvSpPr>
          <p:nvPr>
            <p:ph type="ftr" sz="quarter" idx="41"/>
          </p:nvPr>
        </p:nvSpPr>
        <p:spPr>
          <a:xfrm>
            <a:off x="3465576" y="6217920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2">
            <a:extLst>
              <a:ext uri="{FF2B5EF4-FFF2-40B4-BE49-F238E27FC236}">
                <a16:creationId xmlns:a16="http://schemas.microsoft.com/office/drawing/2014/main" id="{0750FD92-E143-4402-D455-30DC417CBDBE}"/>
              </a:ext>
            </a:extLst>
          </p:cNvPr>
          <p:cNvSpPr/>
          <p:nvPr userDrawn="1"/>
        </p:nvSpPr>
        <p:spPr>
          <a:xfrm>
            <a:off x="1198465" y="958947"/>
            <a:ext cx="1544735" cy="174369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B13E9E2-D67B-E75B-D60D-CE3782A4FC67}"/>
              </a:ext>
            </a:extLst>
          </p:cNvPr>
          <p:cNvSpPr/>
          <p:nvPr userDrawn="1"/>
        </p:nvSpPr>
        <p:spPr>
          <a:xfrm>
            <a:off x="326738" y="0"/>
            <a:ext cx="1544359" cy="1254845"/>
          </a:xfrm>
          <a:custGeom>
            <a:avLst/>
            <a:gdLst>
              <a:gd name="connsiteX0" fmla="*/ 0 w 1544359"/>
              <a:gd name="connsiteY0" fmla="*/ 0 h 1254845"/>
              <a:gd name="connsiteX1" fmla="*/ 1544359 w 1544359"/>
              <a:gd name="connsiteY1" fmla="*/ 0 h 1254845"/>
              <a:gd name="connsiteX2" fmla="*/ 1543519 w 1544359"/>
              <a:gd name="connsiteY2" fmla="*/ 822090 h 1254845"/>
              <a:gd name="connsiteX3" fmla="*/ 772206 w 1544359"/>
              <a:gd name="connsiteY3" fmla="*/ 1254845 h 1254845"/>
              <a:gd name="connsiteX4" fmla="*/ 0 w 1544359"/>
              <a:gd name="connsiteY4" fmla="*/ 822027 h 1254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4359" h="1254845">
                <a:moveTo>
                  <a:pt x="0" y="0"/>
                </a:moveTo>
                <a:lnTo>
                  <a:pt x="1544359" y="0"/>
                </a:lnTo>
                <a:lnTo>
                  <a:pt x="1543519" y="822090"/>
                </a:lnTo>
                <a:lnTo>
                  <a:pt x="772206" y="1254845"/>
                </a:lnTo>
                <a:lnTo>
                  <a:pt x="0" y="82202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Hexagon 21">
            <a:extLst>
              <a:ext uri="{FF2B5EF4-FFF2-40B4-BE49-F238E27FC236}">
                <a16:creationId xmlns:a16="http://schemas.microsoft.com/office/drawing/2014/main" id="{AA088CB3-68C2-8BF7-640B-511D7AD708D4}"/>
              </a:ext>
            </a:extLst>
          </p:cNvPr>
          <p:cNvSpPr/>
          <p:nvPr userDrawn="1"/>
        </p:nvSpPr>
        <p:spPr>
          <a:xfrm>
            <a:off x="2757266" y="2493385"/>
            <a:ext cx="1467568" cy="1305975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rgbClr val="D84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Hexagon 28">
            <a:extLst>
              <a:ext uri="{FF2B5EF4-FFF2-40B4-BE49-F238E27FC236}">
                <a16:creationId xmlns:a16="http://schemas.microsoft.com/office/drawing/2014/main" id="{E4EF439B-1CC3-CA39-B62A-E54F83ED70D2}"/>
              </a:ext>
            </a:extLst>
          </p:cNvPr>
          <p:cNvSpPr/>
          <p:nvPr userDrawn="1"/>
        </p:nvSpPr>
        <p:spPr>
          <a:xfrm>
            <a:off x="396269" y="251164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Hexagon 21">
            <a:extLst>
              <a:ext uri="{FF2B5EF4-FFF2-40B4-BE49-F238E27FC236}">
                <a16:creationId xmlns:a16="http://schemas.microsoft.com/office/drawing/2014/main" id="{A38FF139-88E9-67A9-6010-4EDFB851076B}"/>
              </a:ext>
            </a:extLst>
          </p:cNvPr>
          <p:cNvSpPr/>
          <p:nvPr userDrawn="1"/>
        </p:nvSpPr>
        <p:spPr>
          <a:xfrm>
            <a:off x="5150156" y="5261378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Hexagon 21">
            <a:extLst>
              <a:ext uri="{FF2B5EF4-FFF2-40B4-BE49-F238E27FC236}">
                <a16:creationId xmlns:a16="http://schemas.microsoft.com/office/drawing/2014/main" id="{99956147-4454-5EA6-FC9C-94C08EE35F28}"/>
              </a:ext>
            </a:extLst>
          </p:cNvPr>
          <p:cNvSpPr/>
          <p:nvPr userDrawn="1"/>
        </p:nvSpPr>
        <p:spPr>
          <a:xfrm>
            <a:off x="3948599" y="3206642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035040" y="3108960"/>
            <a:ext cx="5394960" cy="18797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/>
              <a:t>Click to edit Master text styles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71" r:id="rId2"/>
    <p:sldLayoutId id="2147483674" r:id="rId3"/>
    <p:sldLayoutId id="2147483670" r:id="rId4"/>
    <p:sldLayoutId id="2147483669" r:id="rId5"/>
    <p:sldLayoutId id="2147483655" r:id="rId6"/>
    <p:sldLayoutId id="2147483651" r:id="rId7"/>
    <p:sldLayoutId id="2147483662" r:id="rId8"/>
    <p:sldLayoutId id="2147483653" r:id="rId9"/>
    <p:sldLayoutId id="2147483663" r:id="rId10"/>
    <p:sldLayoutId id="21474836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greatermanchester.ac.uk/blogs/five-qualities-of-great-healthcare-professionals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pp-care.co.uk/work-life-balance-in-healthcar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lIns="0" anchor="b" anchorCtr="0"/>
          <a:lstStyle/>
          <a:p>
            <a:r>
              <a:rPr lang="en-US" dirty="0"/>
              <a:t>Professional Development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22772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Your Name: Gloria Armoo</a:t>
            </a:r>
          </a:p>
          <a:p>
            <a:r>
              <a:rPr lang="en-GB" dirty="0"/>
              <a:t>Student Number: 2511523</a:t>
            </a:r>
          </a:p>
          <a:p>
            <a:r>
              <a:rPr lang="en-GB" dirty="0"/>
              <a:t>Module Name: LCHS4009</a:t>
            </a:r>
          </a:p>
          <a:p>
            <a:r>
              <a:rPr lang="en-GB" dirty="0"/>
              <a:t>Lecturer: Hajira </a:t>
            </a:r>
            <a:r>
              <a:rPr lang="en-GB" dirty="0" err="1"/>
              <a:t>Mustasim</a:t>
            </a:r>
            <a:endParaRPr lang="en-GB" dirty="0"/>
          </a:p>
          <a:p>
            <a:r>
              <a:rPr lang="en-GB" dirty="0"/>
              <a:t>Date: 22/06/2026</a:t>
            </a:r>
          </a:p>
          <a:p>
            <a:endParaRPr lang="en-US" dirty="0"/>
          </a:p>
        </p:txBody>
      </p:sp>
      <p:pic>
        <p:nvPicPr>
          <p:cNvPr id="5" name="Picture Placeholder 4" descr="A group of healthcare professionals stands together in a modern medical facility, each wearing white coats and medical badges.&#10;&#10;AI-generated content may be incorrect.">
            <a:extLst>
              <a:ext uri="{FF2B5EF4-FFF2-40B4-BE49-F238E27FC236}">
                <a16:creationId xmlns:a16="http://schemas.microsoft.com/office/drawing/2014/main" id="{3C2C5DDD-C0B1-32F9-DBB4-A2069D29B7D2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/>
          <a:srcRect l="21065" r="21065"/>
          <a:stretch/>
        </p:blipFill>
        <p:spPr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EE994E8-CCB6-3174-5C3B-C3A96C149F3D}"/>
              </a:ext>
            </a:extLst>
          </p:cNvPr>
          <p:cNvSpPr txBox="1"/>
          <p:nvPr/>
        </p:nvSpPr>
        <p:spPr>
          <a:xfrm>
            <a:off x="6001559" y="5888182"/>
            <a:ext cx="608170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https://greatermanchester.ac.uk/blogs/five-qualities-of-great-healthcare-professionals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021C-3CEB-0FBA-DA89-C9C82E741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078" y="2808515"/>
            <a:ext cx="4206240" cy="2377440"/>
          </a:xfrm>
        </p:spPr>
        <p:txBody>
          <a:bodyPr anchor="t" anchorCtr="0"/>
          <a:lstStyle/>
          <a:p>
            <a:r>
              <a:rPr lang="en-US" dirty="0"/>
              <a:t> </a:t>
            </a:r>
            <a:r>
              <a:rPr lang="en-GB" dirty="0"/>
              <a:t>Working in Teams in Health and Social Care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746B3-AFD9-641E-7CBF-9A783646B368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4" y="1294727"/>
            <a:ext cx="6096365" cy="4183510"/>
          </a:xfrm>
        </p:spPr>
        <p:txBody>
          <a:bodyPr anchor="t" anchorCtr="0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Teamwork involves professionals, service users, carers, and other stakeholders working together to provide safe, person-centred, high-quality care.</a:t>
            </a:r>
          </a:p>
          <a:p>
            <a:pPr marL="0" indent="0">
              <a:buNone/>
            </a:pPr>
            <a:r>
              <a:rPr lang="en-GB" dirty="0"/>
              <a:t>Key features include clear communication, collaboration, mutual respect, trust, shared responsibility, and effective leadership.</a:t>
            </a:r>
          </a:p>
          <a:p>
            <a:pPr marL="0" indent="0">
              <a:buNone/>
            </a:pPr>
            <a:r>
              <a:rPr lang="en-GB" dirty="0"/>
              <a:t>Team members share knowledge, skills, and decision-making to ensure coordinated and holistic care.</a:t>
            </a:r>
          </a:p>
          <a:p>
            <a:pPr marL="0" indent="0">
              <a:buNone/>
            </a:pPr>
            <a:r>
              <a:rPr lang="en-GB" dirty="0"/>
              <a:t>Effective teamwork improves patient safety, reduces errors, and supports better-informed decisions.</a:t>
            </a:r>
          </a:p>
          <a:p>
            <a:pPr marL="0" indent="0">
              <a:buNone/>
            </a:pPr>
            <a:r>
              <a:rPr lang="en-GB" dirty="0"/>
              <a:t>Continuous reflection and professional development help teams improve practice and outcomes.</a:t>
            </a:r>
          </a:p>
          <a:p>
            <a:pPr marL="0" indent="0">
              <a:buNone/>
            </a:pPr>
            <a:r>
              <a:rPr lang="en-GB" dirty="0"/>
              <a:t>Benefits include improved health outcomes, greater service user satisfaction, and a better overall care experience.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59569-83D5-A20B-653C-B9D6C8D9816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2</a:t>
            </a:fld>
            <a:endParaRPr lang="en-US" altLang="zh-CN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80A3D6-5B9A-8DB2-24DE-48A2E4144600}"/>
              </a:ext>
            </a:extLst>
          </p:cNvPr>
          <p:cNvSpPr txBox="1"/>
          <p:nvPr/>
        </p:nvSpPr>
        <p:spPr>
          <a:xfrm>
            <a:off x="5394324" y="5611876"/>
            <a:ext cx="610280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Summary: Effective teamwork enables health and social care professionals to deliver safe, coordinated, and individualised care that meets the needs of service users.</a:t>
            </a:r>
          </a:p>
        </p:txBody>
      </p:sp>
    </p:spTree>
    <p:extLst>
      <p:ext uri="{BB962C8B-B14F-4D97-AF65-F5344CB8AC3E}">
        <p14:creationId xmlns:p14="http://schemas.microsoft.com/office/powerpoint/2010/main" val="1485080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213" y="1678903"/>
            <a:ext cx="4759779" cy="3383280"/>
          </a:xfrm>
          <a:noFill/>
        </p:spPr>
        <p:txBody>
          <a:bodyPr anchor="t" anchorCtr="0">
            <a:noAutofit/>
          </a:bodyPr>
          <a:lstStyle/>
          <a:p>
            <a:r>
              <a:rPr lang="en-GB" dirty="0"/>
              <a:t>Importance of teamwork in professional practice.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969" y="751114"/>
            <a:ext cx="5029200" cy="5388429"/>
          </a:xfrm>
          <a:noFill/>
        </p:spPr>
        <p:txBody>
          <a:bodyPr>
            <a:normAutofit fontScale="85000" lnSpcReduction="10000"/>
          </a:bodyPr>
          <a:lstStyle/>
          <a:p>
            <a:r>
              <a:rPr lang="en-GB" dirty="0"/>
              <a:t>Person-centred care focuses on the individual's physical, emotional, social, cultural, and psychological needs, while respecting their preferences, values, and goals (World Health Organization, 2016).</a:t>
            </a:r>
          </a:p>
          <a:p>
            <a:r>
              <a:rPr lang="en-GB" dirty="0"/>
              <a:t>Individuals should be actively involved in decisions about their care and support (World Health Organization, 2016).</a:t>
            </a:r>
          </a:p>
          <a:p>
            <a:r>
              <a:rPr lang="en-GB" dirty="0"/>
              <a:t>Coordinated working between health and social care services helps provide seamless, holistic care and prevents fragmented support (World Health Organization, 2018).</a:t>
            </a:r>
          </a:p>
          <a:p>
            <a:r>
              <a:rPr lang="en-GB" dirty="0"/>
              <a:t>Effective teamwork improves communication, allowing professionals to share information and deliver consistent, coordinated care (O’Daniel and Rosenstein, 2008).</a:t>
            </a:r>
          </a:p>
          <a:p>
            <a:r>
              <a:rPr lang="en-GB" dirty="0"/>
              <a:t>Strong teamwork enhances patient safety by reducing communication errors, supporting collaborative decision-making, and improving clinical outcomes (Manser, 2009; Rosen et al., 2018).</a:t>
            </a:r>
          </a:p>
          <a:p>
            <a:r>
              <a:rPr lang="en-GB" dirty="0"/>
              <a:t>Teamwork also increases efficiency, reducing duplication of work, improving service delivery, and contributing to higher-quality care and staff satisfaction (Rosen et al., 2018).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D4AF3B-CC38-C6F7-1058-2FC5EE48D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995AAA-1161-20FC-4585-3CCBEADB7B93}"/>
              </a:ext>
            </a:extLst>
          </p:cNvPr>
          <p:cNvSpPr txBox="1"/>
          <p:nvPr/>
        </p:nvSpPr>
        <p:spPr>
          <a:xfrm>
            <a:off x="271463" y="5191254"/>
            <a:ext cx="60946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Summary: Effective multidisciplinary teamwork supports person-centred care by improving communication, patient safety, efficiency, and overall outcomes for service users (World Health Organization, 2018; Rosen et al., 2018).</a:t>
            </a: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091" y="163286"/>
            <a:ext cx="5715001" cy="1111976"/>
          </a:xfrm>
        </p:spPr>
        <p:txBody>
          <a:bodyPr anchor="b" anchorCtr="0">
            <a:normAutofit fontScale="90000"/>
          </a:bodyPr>
          <a:lstStyle/>
          <a:p>
            <a:r>
              <a:rPr lang="en-GB" dirty="0"/>
              <a:t>Professional Expectations and Organisational Benefits</a:t>
            </a:r>
            <a:endParaRPr lang="en-US" dirty="0"/>
          </a:p>
        </p:txBody>
      </p:sp>
      <p:sp>
        <p:nvSpPr>
          <p:cNvPr id="9" name="Slide Number Placeholder 13">
            <a:extLst>
              <a:ext uri="{FF2B5EF4-FFF2-40B4-BE49-F238E27FC236}">
                <a16:creationId xmlns:a16="http://schemas.microsoft.com/office/drawing/2014/main" id="{D246665A-6901-3F62-340A-A95E775ACA48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6B3DA3-995E-263F-F271-D0DCB60A6118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4</a:t>
            </a:fld>
            <a:endParaRPr lang="en-US" altLang="zh-CN" noProof="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DBA8DD4-0355-B2D1-2068-3937B424D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133" y="1453243"/>
            <a:ext cx="4229100" cy="2661557"/>
          </a:xfrm>
        </p:spPr>
        <p:txBody>
          <a:bodyPr>
            <a:normAutofit/>
          </a:bodyPr>
          <a:lstStyle/>
          <a:p>
            <a:r>
              <a:rPr lang="en-GB" sz="1400" dirty="0"/>
              <a:t>Health and social care professionals are expected to work collaboratively, respect other professionals, share information appropriately, and prioritise the needs of service users.</a:t>
            </a:r>
          </a:p>
          <a:p>
            <a:r>
              <a:rPr lang="en-GB" sz="1400" dirty="0"/>
              <a:t>The Health and Care Professions Council (HCPC) identifies collaborative working as essential for professional practice and safe, effective care.</a:t>
            </a:r>
          </a:p>
          <a:p>
            <a:r>
              <a:rPr lang="en-GB" sz="1400" dirty="0"/>
              <a:t>Effective teamwork benefits organisations by: Improving service delivery Increasing staff morale Reducing workplace stress Promoting greater accountability</a:t>
            </a:r>
          </a:p>
        </p:txBody>
      </p:sp>
      <p:pic>
        <p:nvPicPr>
          <p:cNvPr id="13" name="Picture Placeholder 12" descr="A group of medical professionals, dressed in white coats and scrubs, are gathered in a corridor, possibly inside a clinic or hospital.">
            <a:extLst>
              <a:ext uri="{FF2B5EF4-FFF2-40B4-BE49-F238E27FC236}">
                <a16:creationId xmlns:a16="http://schemas.microsoft.com/office/drawing/2014/main" id="{C78F5D55-BDF3-3206-5F80-01A840F49FBD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>
          <a:blip r:embed="rId3"/>
          <a:srcRect l="18722" r="18722"/>
          <a:stretch/>
        </p:blipFill>
        <p:spPr>
          <a:xfrm>
            <a:off x="6621236" y="-1"/>
            <a:ext cx="4535924" cy="4825093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D6ADF1E-5418-D052-2596-C1D88DC2B400}"/>
              </a:ext>
            </a:extLst>
          </p:cNvPr>
          <p:cNvSpPr txBox="1"/>
          <p:nvPr/>
        </p:nvSpPr>
        <p:spPr>
          <a:xfrm>
            <a:off x="5841879" y="4896784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4"/>
              </a:rPr>
              <a:t>https://bpp-care.co.uk/work-life-balance-in-healthcare/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12CE991-0921-918C-8C73-A2861A2EBC12}"/>
              </a:ext>
            </a:extLst>
          </p:cNvPr>
          <p:cNvSpPr txBox="1"/>
          <p:nvPr/>
        </p:nvSpPr>
        <p:spPr>
          <a:xfrm>
            <a:off x="63272" y="5081450"/>
            <a:ext cx="609463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Summary: Collaborative working is a key professional expectation that supports safe care and leads to more effective, accountable, and efficient health and social care services.</a:t>
            </a:r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929" y="146304"/>
            <a:ext cx="7132320" cy="1773936"/>
          </a:xfrm>
        </p:spPr>
        <p:txBody>
          <a:bodyPr/>
          <a:lstStyle/>
          <a:p>
            <a:r>
              <a:rPr lang="en-GB" dirty="0"/>
              <a:t>Practical Example of Teamwork in Health and Social Care</a:t>
            </a:r>
            <a:endParaRPr lang="en-US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130879"/>
            <a:ext cx="3291840" cy="4084786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doctor manages medical treatment and monitors recovery.</a:t>
            </a:r>
          </a:p>
          <a:p>
            <a:r>
              <a:rPr lang="en-GB" dirty="0"/>
              <a:t>The nurse oversees medication and the patient's overall health.</a:t>
            </a:r>
          </a:p>
          <a:p>
            <a:r>
              <a:rPr lang="en-GB" dirty="0"/>
              <a:t>The physiotherapist helps improve mobility and physical function.</a:t>
            </a:r>
          </a:p>
          <a:p>
            <a:r>
              <a:rPr lang="en-GB" dirty="0"/>
              <a:t>The occupational therapist assesses the home environment and recommends adaptations to support independence.</a:t>
            </a:r>
          </a:p>
          <a:p>
            <a:r>
              <a:rPr lang="en-GB" dirty="0"/>
              <a:t>The social worker arranges community services and additional support.</a:t>
            </a:r>
          </a:p>
          <a:p>
            <a:r>
              <a:rPr lang="en-GB" dirty="0"/>
              <a:t>The care assistant provides help with personal care and daily activities.</a:t>
            </a:r>
            <a:endParaRPr lang="en-US" dirty="0"/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8466807-A2DA-EC5D-ACDE-B83D6F7169EA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/>
          <a:p>
            <a:r>
              <a:rPr lang="en-US" dirty="0"/>
              <a:t>Operating margins have improved, signaling operational efficiency, while strengthening our reserves.</a:t>
            </a:r>
          </a:p>
          <a:p>
            <a:r>
              <a:rPr lang="en-US" dirty="0"/>
              <a:t>This underscores our commitment to financial stability, positioning us for sustained growth. </a:t>
            </a:r>
          </a:p>
        </p:txBody>
      </p:sp>
      <p:sp>
        <p:nvSpPr>
          <p:cNvPr id="11" name="Slide Number Placeholder 13">
            <a:extLst>
              <a:ext uri="{FF2B5EF4-FFF2-40B4-BE49-F238E27FC236}">
                <a16:creationId xmlns:a16="http://schemas.microsoft.com/office/drawing/2014/main" id="{930FF33C-2E3C-37EC-75C2-1BE4513D9B62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22DE72-77CB-CB24-A4D1-2FAC47307AC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5</a:t>
            </a:fld>
            <a:endParaRPr lang="en-US" altLang="zh-CN" noProof="0" dirty="0"/>
          </a:p>
        </p:txBody>
      </p:sp>
      <p:pic>
        <p:nvPicPr>
          <p:cNvPr id="4" name="Picture 3" descr="Thank you&#10;&#10;AI-generated content may be incorrect.">
            <a:extLst>
              <a:ext uri="{FF2B5EF4-FFF2-40B4-BE49-F238E27FC236}">
                <a16:creationId xmlns:a16="http://schemas.microsoft.com/office/drawing/2014/main" id="{034FF1FC-A686-EE99-3D58-F2921B35A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339" y="5760720"/>
            <a:ext cx="2568675" cy="1107555"/>
          </a:xfrm>
          <a:prstGeom prst="rect">
            <a:avLst/>
          </a:prstGeom>
        </p:spPr>
      </p:pic>
      <p:pic>
        <p:nvPicPr>
          <p:cNvPr id="6" name="Picture 5" descr="The image shows a white question mark icon on a black background.&#10;&#10;AI-generated content may be incorrect.">
            <a:extLst>
              <a:ext uri="{FF2B5EF4-FFF2-40B4-BE49-F238E27FC236}">
                <a16:creationId xmlns:a16="http://schemas.microsoft.com/office/drawing/2014/main" id="{C0D0FE25-7736-82AD-481A-C0F7D35A9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3486" y="5861952"/>
            <a:ext cx="999831" cy="121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993E4D5-4AD0-4740-096D-6822944C8F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666014" y="342900"/>
            <a:ext cx="6000751" cy="6515100"/>
          </a:xfrm>
        </p:spPr>
        <p:txBody>
          <a:bodyPr>
            <a:normAutofit fontScale="70000" lnSpcReduction="20000"/>
          </a:bodyPr>
          <a:lstStyle/>
          <a:p>
            <a:r>
              <a:rPr lang="en-GB" sz="1900" dirty="0"/>
              <a:t>Care Quality Commission (CQC) (2023) Quality statements. Available at: Care Quality Commission Quality Statements (Accessed: 7 June 2026). https://www.cqc.org.uk/?utm_source</a:t>
            </a:r>
          </a:p>
          <a:p>
            <a:r>
              <a:rPr lang="en-GB" sz="1900" dirty="0"/>
              <a:t>NHS England (2023) Working in multidisciplinary teams. Available at: NHS England (Accessed: 7 June 2026). https://www.england.nhs.uk/?utm_source=</a:t>
            </a:r>
          </a:p>
          <a:p>
            <a:r>
              <a:rPr lang="en-GB" sz="1900" dirty="0"/>
              <a:t>Nursing and Midwifery Council (NMC) (2018) The Code: Professional standards of practice and behaviour for nurses, midwives and nursing associates. Available at: NMC The Code (Accessed: 7 June 2026). https://www.nmc.org.uk/standards/code/?utm_source=</a:t>
            </a:r>
          </a:p>
          <a:p>
            <a:r>
              <a:rPr lang="en-GB" sz="1900" dirty="0"/>
              <a:t>World Health Organization (WHO) (2016) Framework on integrated, people-centred health services. https://iris.who.int/items/3e5cd7f4-c676-4303-ae45-a06a5049f804 (Accessed: 7 June 2026).</a:t>
            </a:r>
          </a:p>
          <a:p>
            <a:r>
              <a:rPr lang="en-GB" sz="1900" dirty="0"/>
              <a:t>World Health Organization (WHO) (2018) Continuity and coordination of care: a practice brief to support implementation of the WHO Framework on integrated people-centred health services. Available </a:t>
            </a:r>
            <a:r>
              <a:rPr lang="en-GB" sz="1900" dirty="0" err="1"/>
              <a:t>at:https</a:t>
            </a:r>
            <a:r>
              <a:rPr lang="en-GB" sz="1900" dirty="0"/>
              <a:t>://iris.who.int/items/3e5cd7f4-c676-4303-ae45-a06a5049f804 (Accessed: 7 June 2026).</a:t>
            </a:r>
          </a:p>
          <a:p>
            <a:r>
              <a:rPr lang="en-GB" sz="1900" dirty="0"/>
              <a:t>Manser, T. (2009) ‘Teamwork and patient safety in dynamic domains of healthcare: a review of the literature’, Acta Anaesthesiologic Scandinavica, 53(2), pp. 143–151. Available at: https://onlinelibrary.wiley.com/doi/10.1111/j.1399-6576.2008.01717.x (Accessed: 7 June 2026).</a:t>
            </a:r>
          </a:p>
          <a:p>
            <a:r>
              <a:rPr lang="en-GB" sz="1900" dirty="0"/>
              <a:t>O’Daniel, M. and Rosenstein, A.H. (2008) ‘Professional communication and team collaboration’, in Hughes, R.G. (ed.) Patient Safety and Quality: An Evidence-Based Handbook for Nurses. Rockville, MD: Agency for Healthcare Research and Quality. Available at: https://www.ncbi.nlm.nih.gov/books/NBK2637/ (Accessed: 7 June 2026).</a:t>
            </a:r>
          </a:p>
          <a:p>
            <a:r>
              <a:rPr lang="en-GB" sz="1900" dirty="0"/>
              <a:t>Rosen, M.A., DiazGranados, D., Dietz, A.S., Benishek, L.E., Thompson, D., Pronovost, P.J. and Weaver, S.J. (2018) ‘Teamwork in healthcare: Key discoveries enabling safer, high-quality care’, American Psychologist, 73(4), pp. 433–450. Available at: https://psycnet.apa.org/doiLanding?doi=10.1037%2Famp0000298 (Accessed: 7 June 2026).</a:t>
            </a:r>
          </a:p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8F16C1-6B24-3477-A4ED-431147488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" y="221722"/>
            <a:ext cx="5394960" cy="983991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2927941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6">
      <a:majorFont>
        <a:latin typeface="Posterama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M9027928_win32_EF_v4" id="{FA821E7E-D625-4DCD-A30E-3216B54C8383}" vid="{DE28BE6C-8054-44B2-A92D-A1CAFC256BDB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8DB3C62-858A-4A01-AFEF-21E0BB8CE26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9897CAE-455D-42C9-A951-0C21BC1225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0009351-EDD4-484E-ACD6-D50CCB13763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{D253815C-ED67-4426-B0B8-2603AB2A41C6}TF63aebcec-8e39-4664-940a-dd6c2f00c54d020a9832_win32-3cdd3ee32610</Template>
  <TotalTime>5634</TotalTime>
  <Words>1048</Words>
  <Application>Microsoft Office PowerPoint</Application>
  <PresentationFormat>Widescreen</PresentationFormat>
  <Paragraphs>57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等线</vt:lpstr>
      <vt:lpstr>Abadi</vt:lpstr>
      <vt:lpstr>Arial</vt:lpstr>
      <vt:lpstr>Calibri</vt:lpstr>
      <vt:lpstr>Posterama</vt:lpstr>
      <vt:lpstr>Posterama Text SemiBold</vt:lpstr>
      <vt:lpstr>Custom</vt:lpstr>
      <vt:lpstr>Professional Development</vt:lpstr>
      <vt:lpstr> Working in Teams in Health and Social Care  </vt:lpstr>
      <vt:lpstr>Importance of teamwork in professional practice.</vt:lpstr>
      <vt:lpstr>Professional Expectations and Organisational Benefits</vt:lpstr>
      <vt:lpstr>Practical Example of Teamwork in Health and Social Care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Gloria Armoo</dc:creator>
  <cp:lastModifiedBy>Gloria Armoo</cp:lastModifiedBy>
  <cp:revision>1</cp:revision>
  <dcterms:created xsi:type="dcterms:W3CDTF">2026-06-15T21:25:07Z</dcterms:created>
  <dcterms:modified xsi:type="dcterms:W3CDTF">2026-06-21T19:20:00Z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