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3" r:id="rId1"/>
  </p:sldMasterIdLst>
  <p:notesMasterIdLst>
    <p:notesMasterId r:id="rId27"/>
  </p:notesMasterIdLst>
  <p:sldIdLst>
    <p:sldId id="272" r:id="rId2"/>
    <p:sldId id="282" r:id="rId3"/>
    <p:sldId id="258" r:id="rId4"/>
    <p:sldId id="259" r:id="rId5"/>
    <p:sldId id="261" r:id="rId6"/>
    <p:sldId id="277" r:id="rId7"/>
    <p:sldId id="260" r:id="rId8"/>
    <p:sldId id="262" r:id="rId9"/>
    <p:sldId id="281" r:id="rId10"/>
    <p:sldId id="276" r:id="rId11"/>
    <p:sldId id="264" r:id="rId12"/>
    <p:sldId id="275" r:id="rId13"/>
    <p:sldId id="265" r:id="rId14"/>
    <p:sldId id="263" r:id="rId15"/>
    <p:sldId id="266" r:id="rId16"/>
    <p:sldId id="279" r:id="rId17"/>
    <p:sldId id="280" r:id="rId18"/>
    <p:sldId id="268" r:id="rId19"/>
    <p:sldId id="269" r:id="rId20"/>
    <p:sldId id="270" r:id="rId21"/>
    <p:sldId id="271" r:id="rId22"/>
    <p:sldId id="273" r:id="rId23"/>
    <p:sldId id="274" r:id="rId24"/>
    <p:sldId id="283" r:id="rId25"/>
    <p:sldId id="284"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BAB9B9-E4B7-444D-965B-C31A0BD38CBD}" v="165" dt="2026-10-22T19:40:41.4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447" autoAdjust="0"/>
  </p:normalViewPr>
  <p:slideViewPr>
    <p:cSldViewPr snapToGrid="0">
      <p:cViewPr varScale="1">
        <p:scale>
          <a:sx n="59" d="100"/>
          <a:sy n="59" d="100"/>
        </p:scale>
        <p:origin x="964" y="76"/>
      </p:cViewPr>
      <p:guideLst/>
    </p:cSldViewPr>
  </p:slideViewPr>
  <p:outlineViewPr>
    <p:cViewPr>
      <p:scale>
        <a:sx n="33" d="100"/>
        <a:sy n="33" d="100"/>
      </p:scale>
      <p:origin x="0" y="-83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arl Jiyane" userId="c1af102f5711625c" providerId="LiveId" clId="{55141B21-8F84-40F4-A81A-D29E6BACFB10}"/>
    <pc:docChg chg="undo custSel addSld delSld modSld sldOrd">
      <pc:chgData name="Pearl Jiyane" userId="c1af102f5711625c" providerId="LiveId" clId="{55141B21-8F84-40F4-A81A-D29E6BACFB10}" dt="2026-10-22T19:47:26.279" v="30927" actId="20577"/>
      <pc:docMkLst>
        <pc:docMk/>
      </pc:docMkLst>
      <pc:sldChg chg="addSp delSp modSp del mod">
        <pc:chgData name="Pearl Jiyane" userId="c1af102f5711625c" providerId="LiveId" clId="{55141B21-8F84-40F4-A81A-D29E6BACFB10}" dt="2026-10-22T10:20:32.287" v="24343" actId="47"/>
        <pc:sldMkLst>
          <pc:docMk/>
          <pc:sldMk cId="3585567148" sldId="256"/>
        </pc:sldMkLst>
        <pc:spChg chg="add mod">
          <ac:chgData name="Pearl Jiyane" userId="c1af102f5711625c" providerId="LiveId" clId="{55141B21-8F84-40F4-A81A-D29E6BACFB10}" dt="2026-10-22T09:16:57.556" v="23827" actId="767"/>
          <ac:spMkLst>
            <pc:docMk/>
            <pc:sldMk cId="3585567148" sldId="256"/>
            <ac:spMk id="2" creationId="{C1AABFB4-DD3D-E7A3-6664-643CE9407760}"/>
          </ac:spMkLst>
        </pc:spChg>
        <pc:spChg chg="add del mod">
          <ac:chgData name="Pearl Jiyane" userId="c1af102f5711625c" providerId="LiveId" clId="{55141B21-8F84-40F4-A81A-D29E6BACFB10}" dt="2026-10-22T10:20:02.113" v="24342"/>
          <ac:spMkLst>
            <pc:docMk/>
            <pc:sldMk cId="3585567148" sldId="256"/>
            <ac:spMk id="3" creationId="{3D41E078-5A3E-374F-640F-71538E247725}"/>
          </ac:spMkLst>
        </pc:spChg>
      </pc:sldChg>
      <pc:sldChg chg="addSp delSp modSp del mod delDesignElem">
        <pc:chgData name="Pearl Jiyane" userId="c1af102f5711625c" providerId="LiveId" clId="{55141B21-8F84-40F4-A81A-D29E6BACFB10}" dt="2026-10-22T09:44:38.387" v="24140" actId="2696"/>
        <pc:sldMkLst>
          <pc:docMk/>
          <pc:sldMk cId="608787124" sldId="257"/>
        </pc:sldMkLst>
      </pc:sldChg>
      <pc:sldChg chg="addSp delSp modSp mod setBg delDesignElem">
        <pc:chgData name="Pearl Jiyane" userId="c1af102f5711625c" providerId="LiveId" clId="{55141B21-8F84-40F4-A81A-D29E6BACFB10}" dt="2026-10-22T17:54:48.899" v="29583" actId="20577"/>
        <pc:sldMkLst>
          <pc:docMk/>
          <pc:sldMk cId="747776583" sldId="258"/>
        </pc:sldMkLst>
        <pc:spChg chg="add mod">
          <ac:chgData name="Pearl Jiyane" userId="c1af102f5711625c" providerId="LiveId" clId="{55141B21-8F84-40F4-A81A-D29E6BACFB10}" dt="2026-10-13T21:08:00.264" v="16178" actId="14100"/>
          <ac:spMkLst>
            <pc:docMk/>
            <pc:sldMk cId="747776583" sldId="258"/>
            <ac:spMk id="2" creationId="{5878DF6D-ED4B-5558-3F6E-FE4215B13417}"/>
          </ac:spMkLst>
        </pc:spChg>
        <pc:spChg chg="add mod">
          <ac:chgData name="Pearl Jiyane" userId="c1af102f5711625c" providerId="LiveId" clId="{55141B21-8F84-40F4-A81A-D29E6BACFB10}" dt="2026-10-22T17:54:48.899" v="29583" actId="20577"/>
          <ac:spMkLst>
            <pc:docMk/>
            <pc:sldMk cId="747776583" sldId="258"/>
            <ac:spMk id="3" creationId="{35845068-DC55-9496-11C3-B8E45DF9B290}"/>
          </ac:spMkLst>
        </pc:spChg>
        <pc:picChg chg="add mod">
          <ac:chgData name="Pearl Jiyane" userId="c1af102f5711625c" providerId="LiveId" clId="{55141B21-8F84-40F4-A81A-D29E6BACFB10}" dt="2026-10-22T09:47:23.345" v="24165" actId="14100"/>
          <ac:picMkLst>
            <pc:docMk/>
            <pc:sldMk cId="747776583" sldId="258"/>
            <ac:picMk id="30" creationId="{50134971-0ED0-A430-69FC-1A475B9B8EE8}"/>
          </ac:picMkLst>
        </pc:picChg>
      </pc:sldChg>
      <pc:sldChg chg="addSp delSp modSp mod modClrScheme chgLayout">
        <pc:chgData name="Pearl Jiyane" userId="c1af102f5711625c" providerId="LiveId" clId="{55141B21-8F84-40F4-A81A-D29E6BACFB10}" dt="2026-10-22T17:54:33.017" v="29562" actId="20577"/>
        <pc:sldMkLst>
          <pc:docMk/>
          <pc:sldMk cId="2403873957" sldId="259"/>
        </pc:sldMkLst>
        <pc:spChg chg="add mod">
          <ac:chgData name="Pearl Jiyane" userId="c1af102f5711625c" providerId="LiveId" clId="{55141B21-8F84-40F4-A81A-D29E6BACFB10}" dt="2026-10-22T08:14:23.560" v="23546" actId="16037"/>
          <ac:spMkLst>
            <pc:docMk/>
            <pc:sldMk cId="2403873957" sldId="259"/>
            <ac:spMk id="2" creationId="{54C402CB-B4A7-BEF3-1933-0CEC59ACA56A}"/>
          </ac:spMkLst>
        </pc:spChg>
        <pc:spChg chg="add del mod">
          <ac:chgData name="Pearl Jiyane" userId="c1af102f5711625c" providerId="LiveId" clId="{55141B21-8F84-40F4-A81A-D29E6BACFB10}" dt="2026-10-22T17:54:33.017" v="29562" actId="20577"/>
          <ac:spMkLst>
            <pc:docMk/>
            <pc:sldMk cId="2403873957" sldId="259"/>
            <ac:spMk id="9" creationId="{62E2939D-96B4-6281-6939-B806C1E5ECE3}"/>
          </ac:spMkLst>
        </pc:spChg>
        <pc:graphicFrameChg chg="add del mod">
          <ac:chgData name="Pearl Jiyane" userId="c1af102f5711625c" providerId="LiveId" clId="{55141B21-8F84-40F4-A81A-D29E6BACFB10}" dt="2026-10-22T08:12:50.157" v="23545" actId="26606"/>
          <ac:graphicFrameMkLst>
            <pc:docMk/>
            <pc:sldMk cId="2403873957" sldId="259"/>
            <ac:graphicFrameMk id="11" creationId="{53501CCE-39F1-5242-4FE1-5CEE81168CD7}"/>
          </ac:graphicFrameMkLst>
        </pc:graphicFrameChg>
      </pc:sldChg>
      <pc:sldChg chg="addSp delSp modSp mod ord setBg setClrOvrMap">
        <pc:chgData name="Pearl Jiyane" userId="c1af102f5711625c" providerId="LiveId" clId="{55141B21-8F84-40F4-A81A-D29E6BACFB10}" dt="2026-10-22T16:52:20.623" v="28992" actId="14100"/>
        <pc:sldMkLst>
          <pc:docMk/>
          <pc:sldMk cId="2894414700" sldId="260"/>
        </pc:sldMkLst>
        <pc:spChg chg="add mod">
          <ac:chgData name="Pearl Jiyane" userId="c1af102f5711625c" providerId="LiveId" clId="{55141B21-8F84-40F4-A81A-D29E6BACFB10}" dt="2026-10-22T09:55:57.588" v="24202" actId="113"/>
          <ac:spMkLst>
            <pc:docMk/>
            <pc:sldMk cId="2894414700" sldId="260"/>
            <ac:spMk id="2" creationId="{D82A838F-8FD6-8143-D0F6-1B15699239C3}"/>
          </ac:spMkLst>
        </pc:spChg>
        <pc:spChg chg="add mod ord">
          <ac:chgData name="Pearl Jiyane" userId="c1af102f5711625c" providerId="LiveId" clId="{55141B21-8F84-40F4-A81A-D29E6BACFB10}" dt="2026-10-22T10:31:04.081" v="24638" actId="5793"/>
          <ac:spMkLst>
            <pc:docMk/>
            <pc:sldMk cId="2894414700" sldId="260"/>
            <ac:spMk id="3" creationId="{724A1C27-70FC-1236-7C13-4443E6EBF327}"/>
          </ac:spMkLst>
        </pc:spChg>
        <pc:spChg chg="add del">
          <ac:chgData name="Pearl Jiyane" userId="c1af102f5711625c" providerId="LiveId" clId="{55141B21-8F84-40F4-A81A-D29E6BACFB10}" dt="2026-10-22T09:30:45.066" v="23925" actId="26606"/>
          <ac:spMkLst>
            <pc:docMk/>
            <pc:sldMk cId="2894414700" sldId="260"/>
            <ac:spMk id="7" creationId="{DB691D59-8F51-4DD8-AD41-D568D29B08F8}"/>
          </ac:spMkLst>
        </pc:spChg>
        <pc:spChg chg="add del">
          <ac:chgData name="Pearl Jiyane" userId="c1af102f5711625c" providerId="LiveId" clId="{55141B21-8F84-40F4-A81A-D29E6BACFB10}" dt="2026-10-22T09:30:45.066" v="23925" actId="26606"/>
          <ac:spMkLst>
            <pc:docMk/>
            <pc:sldMk cId="2894414700" sldId="260"/>
            <ac:spMk id="8" creationId="{204AEF18-0627-48F3-9B3D-F7E8F050B1D4}"/>
          </ac:spMkLst>
        </pc:spChg>
        <pc:spChg chg="add del">
          <ac:chgData name="Pearl Jiyane" userId="c1af102f5711625c" providerId="LiveId" clId="{55141B21-8F84-40F4-A81A-D29E6BACFB10}" dt="2026-10-22T09:30:45.066" v="23925" actId="26606"/>
          <ac:spMkLst>
            <pc:docMk/>
            <pc:sldMk cId="2894414700" sldId="260"/>
            <ac:spMk id="9" creationId="{CEAEE08A-C572-438F-9753-B0D527A515A7}"/>
          </ac:spMkLst>
        </pc:spChg>
        <pc:spChg chg="add del">
          <ac:chgData name="Pearl Jiyane" userId="c1af102f5711625c" providerId="LiveId" clId="{55141B21-8F84-40F4-A81A-D29E6BACFB10}" dt="2026-10-22T09:27:06.744" v="23878" actId="26606"/>
          <ac:spMkLst>
            <pc:docMk/>
            <pc:sldMk cId="2894414700" sldId="260"/>
            <ac:spMk id="10" creationId="{2928117C-9446-4E7F-AE62-95E0F6DB5B27}"/>
          </ac:spMkLst>
        </pc:spChg>
        <pc:spChg chg="add del">
          <ac:chgData name="Pearl Jiyane" userId="c1af102f5711625c" providerId="LiveId" clId="{55141B21-8F84-40F4-A81A-D29E6BACFB10}" dt="2026-10-22T09:30:45.066" v="23925" actId="26606"/>
          <ac:spMkLst>
            <pc:docMk/>
            <pc:sldMk cId="2894414700" sldId="260"/>
            <ac:spMk id="11" creationId="{993F09C6-4F57-4B05-9592-E253D8BC6286}"/>
          </ac:spMkLst>
        </pc:spChg>
        <pc:spChg chg="add del">
          <ac:chgData name="Pearl Jiyane" userId="c1af102f5711625c" providerId="LiveId" clId="{55141B21-8F84-40F4-A81A-D29E6BACFB10}" dt="2026-10-22T09:27:06.744" v="23878" actId="26606"/>
          <ac:spMkLst>
            <pc:docMk/>
            <pc:sldMk cId="2894414700" sldId="260"/>
            <ac:spMk id="12" creationId="{84D30AFB-4D71-48B0-AA00-28EE92363A5F}"/>
          </ac:spMkLst>
        </pc:spChg>
        <pc:spChg chg="add del">
          <ac:chgData name="Pearl Jiyane" userId="c1af102f5711625c" providerId="LiveId" clId="{55141B21-8F84-40F4-A81A-D29E6BACFB10}" dt="2026-10-22T09:30:45.066" v="23925" actId="26606"/>
          <ac:spMkLst>
            <pc:docMk/>
            <pc:sldMk cId="2894414700" sldId="260"/>
            <ac:spMk id="13" creationId="{9E661D03-4DD4-45E7-A047-ED722E826D59}"/>
          </ac:spMkLst>
        </pc:spChg>
        <pc:spChg chg="add del">
          <ac:chgData name="Pearl Jiyane" userId="c1af102f5711625c" providerId="LiveId" clId="{55141B21-8F84-40F4-A81A-D29E6BACFB10}" dt="2026-10-22T09:27:06.744" v="23878" actId="26606"/>
          <ac:spMkLst>
            <pc:docMk/>
            <pc:sldMk cId="2894414700" sldId="260"/>
            <ac:spMk id="14" creationId="{96A0B76F-8010-4C62-B4B6-C5FC438C059E}"/>
          </ac:spMkLst>
        </pc:spChg>
        <pc:spChg chg="add del">
          <ac:chgData name="Pearl Jiyane" userId="c1af102f5711625c" providerId="LiveId" clId="{55141B21-8F84-40F4-A81A-D29E6BACFB10}" dt="2026-10-22T09:33:55.259" v="23969" actId="26606"/>
          <ac:spMkLst>
            <pc:docMk/>
            <pc:sldMk cId="2894414700" sldId="260"/>
            <ac:spMk id="15" creationId="{DB691D59-8F51-4DD8-AD41-D568D29B08F8}"/>
          </ac:spMkLst>
        </pc:spChg>
        <pc:spChg chg="add del">
          <ac:chgData name="Pearl Jiyane" userId="c1af102f5711625c" providerId="LiveId" clId="{55141B21-8F84-40F4-A81A-D29E6BACFB10}" dt="2026-10-22T09:27:06.744" v="23878" actId="26606"/>
          <ac:spMkLst>
            <pc:docMk/>
            <pc:sldMk cId="2894414700" sldId="260"/>
            <ac:spMk id="16" creationId="{B36BEBD5-A373-4C8C-8C06-CD8007E22F39}"/>
          </ac:spMkLst>
        </pc:spChg>
        <pc:spChg chg="add del">
          <ac:chgData name="Pearl Jiyane" userId="c1af102f5711625c" providerId="LiveId" clId="{55141B21-8F84-40F4-A81A-D29E6BACFB10}" dt="2026-10-22T09:33:55.259" v="23969" actId="26606"/>
          <ac:spMkLst>
            <pc:docMk/>
            <pc:sldMk cId="2894414700" sldId="260"/>
            <ac:spMk id="17" creationId="{204AEF18-0627-48F3-9B3D-F7E8F050B1D4}"/>
          </ac:spMkLst>
        </pc:spChg>
        <pc:spChg chg="add del">
          <ac:chgData name="Pearl Jiyane" userId="c1af102f5711625c" providerId="LiveId" clId="{55141B21-8F84-40F4-A81A-D29E6BACFB10}" dt="2026-10-22T09:27:06.744" v="23878" actId="26606"/>
          <ac:spMkLst>
            <pc:docMk/>
            <pc:sldMk cId="2894414700" sldId="260"/>
            <ac:spMk id="18" creationId="{FF48D04A-B18A-4669-86FA-1F7C104C46B5}"/>
          </ac:spMkLst>
        </pc:spChg>
        <pc:spChg chg="add del">
          <ac:chgData name="Pearl Jiyane" userId="c1af102f5711625c" providerId="LiveId" clId="{55141B21-8F84-40F4-A81A-D29E6BACFB10}" dt="2026-10-22T09:33:55.259" v="23969" actId="26606"/>
          <ac:spMkLst>
            <pc:docMk/>
            <pc:sldMk cId="2894414700" sldId="260"/>
            <ac:spMk id="19" creationId="{CEAEE08A-C572-438F-9753-B0D527A515A7}"/>
          </ac:spMkLst>
        </pc:spChg>
        <pc:spChg chg="add del">
          <ac:chgData name="Pearl Jiyane" userId="c1af102f5711625c" providerId="LiveId" clId="{55141B21-8F84-40F4-A81A-D29E6BACFB10}" dt="2026-10-22T09:33:55.259" v="23969" actId="26606"/>
          <ac:spMkLst>
            <pc:docMk/>
            <pc:sldMk cId="2894414700" sldId="260"/>
            <ac:spMk id="20" creationId="{0B7E5194-6E82-4A44-99C3-FE7D87F34134}"/>
          </ac:spMkLst>
        </pc:spChg>
        <pc:spChg chg="add del">
          <ac:chgData name="Pearl Jiyane" userId="c1af102f5711625c" providerId="LiveId" clId="{55141B21-8F84-40F4-A81A-D29E6BACFB10}" dt="2026-10-22T09:33:55.259" v="23969" actId="26606"/>
          <ac:spMkLst>
            <pc:docMk/>
            <pc:sldMk cId="2894414700" sldId="260"/>
            <ac:spMk id="21" creationId="{993F09C6-4F57-4B05-9592-E253D8BC6286}"/>
          </ac:spMkLst>
        </pc:spChg>
        <pc:spChg chg="add del">
          <ac:chgData name="Pearl Jiyane" userId="c1af102f5711625c" providerId="LiveId" clId="{55141B21-8F84-40F4-A81A-D29E6BACFB10}" dt="2026-10-22T09:33:55.259" v="23969" actId="26606"/>
          <ac:spMkLst>
            <pc:docMk/>
            <pc:sldMk cId="2894414700" sldId="260"/>
            <ac:spMk id="26" creationId="{636F6DB7-CF8D-494A-82F6-13B58DCA9896}"/>
          </ac:spMkLst>
        </pc:spChg>
        <pc:spChg chg="add">
          <ac:chgData name="Pearl Jiyane" userId="c1af102f5711625c" providerId="LiveId" clId="{55141B21-8F84-40F4-A81A-D29E6BACFB10}" dt="2026-10-22T09:34:32.051" v="23971" actId="26606"/>
          <ac:spMkLst>
            <pc:docMk/>
            <pc:sldMk cId="2894414700" sldId="260"/>
            <ac:spMk id="27" creationId="{DB691D59-8F51-4DD8-AD41-D568D29B08F8}"/>
          </ac:spMkLst>
        </pc:spChg>
        <pc:spChg chg="add">
          <ac:chgData name="Pearl Jiyane" userId="c1af102f5711625c" providerId="LiveId" clId="{55141B21-8F84-40F4-A81A-D29E6BACFB10}" dt="2026-10-22T09:34:32.051" v="23971" actId="26606"/>
          <ac:spMkLst>
            <pc:docMk/>
            <pc:sldMk cId="2894414700" sldId="260"/>
            <ac:spMk id="28" creationId="{204AEF18-0627-48F3-9B3D-F7E8F050B1D4}"/>
          </ac:spMkLst>
        </pc:spChg>
        <pc:spChg chg="add">
          <ac:chgData name="Pearl Jiyane" userId="c1af102f5711625c" providerId="LiveId" clId="{55141B21-8F84-40F4-A81A-D29E6BACFB10}" dt="2026-10-22T09:34:32.051" v="23971" actId="26606"/>
          <ac:spMkLst>
            <pc:docMk/>
            <pc:sldMk cId="2894414700" sldId="260"/>
            <ac:spMk id="29" creationId="{CEAEE08A-C572-438F-9753-B0D527A515A7}"/>
          </ac:spMkLst>
        </pc:spChg>
        <pc:spChg chg="add">
          <ac:chgData name="Pearl Jiyane" userId="c1af102f5711625c" providerId="LiveId" clId="{55141B21-8F84-40F4-A81A-D29E6BACFB10}" dt="2026-10-22T09:34:32.051" v="23971" actId="26606"/>
          <ac:spMkLst>
            <pc:docMk/>
            <pc:sldMk cId="2894414700" sldId="260"/>
            <ac:spMk id="30" creationId="{993F09C6-4F57-4B05-9592-E253D8BC6286}"/>
          </ac:spMkLst>
        </pc:spChg>
        <pc:spChg chg="add">
          <ac:chgData name="Pearl Jiyane" userId="c1af102f5711625c" providerId="LiveId" clId="{55141B21-8F84-40F4-A81A-D29E6BACFB10}" dt="2026-10-22T09:34:32.051" v="23971" actId="26606"/>
          <ac:spMkLst>
            <pc:docMk/>
            <pc:sldMk cId="2894414700" sldId="260"/>
            <ac:spMk id="31" creationId="{3CED7894-4F62-4A6C-8DB5-DB5BE08E9C03}"/>
          </ac:spMkLst>
        </pc:spChg>
        <pc:spChg chg="add">
          <ac:chgData name="Pearl Jiyane" userId="c1af102f5711625c" providerId="LiveId" clId="{55141B21-8F84-40F4-A81A-D29E6BACFB10}" dt="2026-10-22T09:34:32.051" v="23971" actId="26606"/>
          <ac:spMkLst>
            <pc:docMk/>
            <pc:sldMk cId="2894414700" sldId="260"/>
            <ac:spMk id="32" creationId="{E536F3B4-50F6-4C52-8F76-4EB1214719DC}"/>
          </ac:spMkLst>
        </pc:spChg>
        <pc:grpChg chg="add del">
          <ac:chgData name="Pearl Jiyane" userId="c1af102f5711625c" providerId="LiveId" clId="{55141B21-8F84-40F4-A81A-D29E6BACFB10}" dt="2026-10-22T09:33:55.259" v="23969" actId="26606"/>
          <ac:grpSpMkLst>
            <pc:docMk/>
            <pc:sldMk cId="2894414700" sldId="260"/>
            <ac:grpSpMk id="22" creationId="{49FCC1E1-84D3-494D-A0A0-286AFA1C3018}"/>
          </ac:grpSpMkLst>
        </pc:grpChg>
        <pc:picChg chg="add mod">
          <ac:chgData name="Pearl Jiyane" userId="c1af102f5711625c" providerId="LiveId" clId="{55141B21-8F84-40F4-A81A-D29E6BACFB10}" dt="2026-10-22T16:52:20.623" v="28992" actId="14100"/>
          <ac:picMkLst>
            <pc:docMk/>
            <pc:sldMk cId="2894414700" sldId="260"/>
            <ac:picMk id="5" creationId="{E630AD88-12C5-2F5E-927D-426967BD1E40}"/>
          </ac:picMkLst>
        </pc:picChg>
      </pc:sldChg>
      <pc:sldChg chg="addSp delSp modSp mod ord">
        <pc:chgData name="Pearl Jiyane" userId="c1af102f5711625c" providerId="LiveId" clId="{55141B21-8F84-40F4-A81A-D29E6BACFB10}" dt="2026-10-22T16:44:17.245" v="28986" actId="20577"/>
        <pc:sldMkLst>
          <pc:docMk/>
          <pc:sldMk cId="2293416154" sldId="261"/>
        </pc:sldMkLst>
        <pc:spChg chg="add mod">
          <ac:chgData name="Pearl Jiyane" userId="c1af102f5711625c" providerId="LiveId" clId="{55141B21-8F84-40F4-A81A-D29E6BACFB10}" dt="2026-10-13T15:56:38.742" v="8588" actId="20577"/>
          <ac:spMkLst>
            <pc:docMk/>
            <pc:sldMk cId="2293416154" sldId="261"/>
            <ac:spMk id="2" creationId="{0C03071C-0AD9-1B53-1051-7DC8FDC1C285}"/>
          </ac:spMkLst>
        </pc:spChg>
        <pc:spChg chg="add del mod">
          <ac:chgData name="Pearl Jiyane" userId="c1af102f5711625c" providerId="LiveId" clId="{55141B21-8F84-40F4-A81A-D29E6BACFB10}" dt="2026-10-22T16:44:17.245" v="28986" actId="20577"/>
          <ac:spMkLst>
            <pc:docMk/>
            <pc:sldMk cId="2293416154" sldId="261"/>
            <ac:spMk id="4" creationId="{8878484E-56C6-372B-58F9-4421B3A7A47D}"/>
          </ac:spMkLst>
        </pc:spChg>
      </pc:sldChg>
      <pc:sldChg chg="addSp modSp mod ord">
        <pc:chgData name="Pearl Jiyane" userId="c1af102f5711625c" providerId="LiveId" clId="{55141B21-8F84-40F4-A81A-D29E6BACFB10}" dt="2026-10-22T09:55:49.256" v="24201" actId="113"/>
        <pc:sldMkLst>
          <pc:docMk/>
          <pc:sldMk cId="2873751556" sldId="262"/>
        </pc:sldMkLst>
        <pc:spChg chg="add mod">
          <ac:chgData name="Pearl Jiyane" userId="c1af102f5711625c" providerId="LiveId" clId="{55141B21-8F84-40F4-A81A-D29E6BACFB10}" dt="2026-10-22T09:55:49.256" v="24201" actId="113"/>
          <ac:spMkLst>
            <pc:docMk/>
            <pc:sldMk cId="2873751556" sldId="262"/>
            <ac:spMk id="2" creationId="{124267B8-BC03-A7C7-242B-268DE1648232}"/>
          </ac:spMkLst>
        </pc:spChg>
        <pc:spChg chg="add mod">
          <ac:chgData name="Pearl Jiyane" userId="c1af102f5711625c" providerId="LiveId" clId="{55141B21-8F84-40F4-A81A-D29E6BACFB10}" dt="2026-10-22T08:18:38.805" v="23558" actId="14100"/>
          <ac:spMkLst>
            <pc:docMk/>
            <pc:sldMk cId="2873751556" sldId="262"/>
            <ac:spMk id="3" creationId="{3373EFE5-BD55-5CB3-D0D0-7939E46B9955}"/>
          </ac:spMkLst>
        </pc:spChg>
      </pc:sldChg>
      <pc:sldChg chg="addSp delSp modSp mod ord setBg delDesignElem">
        <pc:chgData name="Pearl Jiyane" userId="c1af102f5711625c" providerId="LiveId" clId="{55141B21-8F84-40F4-A81A-D29E6BACFB10}" dt="2026-10-22T17:23:19.537" v="29206" actId="20577"/>
        <pc:sldMkLst>
          <pc:docMk/>
          <pc:sldMk cId="2350281621" sldId="263"/>
        </pc:sldMkLst>
        <pc:spChg chg="add mod">
          <ac:chgData name="Pearl Jiyane" userId="c1af102f5711625c" providerId="LiveId" clId="{55141B21-8F84-40F4-A81A-D29E6BACFB10}" dt="2026-10-22T10:00:45.659" v="24208" actId="113"/>
          <ac:spMkLst>
            <pc:docMk/>
            <pc:sldMk cId="2350281621" sldId="263"/>
            <ac:spMk id="2" creationId="{869DEEC8-5661-B735-69EA-B83DEEA42EB9}"/>
          </ac:spMkLst>
        </pc:spChg>
        <pc:spChg chg="add mod">
          <ac:chgData name="Pearl Jiyane" userId="c1af102f5711625c" providerId="LiveId" clId="{55141B21-8F84-40F4-A81A-D29E6BACFB10}" dt="2026-10-22T17:23:19.537" v="29206" actId="20577"/>
          <ac:spMkLst>
            <pc:docMk/>
            <pc:sldMk cId="2350281621" sldId="263"/>
            <ac:spMk id="3" creationId="{954310BC-77BF-FD0C-267B-82BA92436412}"/>
          </ac:spMkLst>
        </pc:spChg>
        <pc:picChg chg="add mod">
          <ac:chgData name="Pearl Jiyane" userId="c1af102f5711625c" providerId="LiveId" clId="{55141B21-8F84-40F4-A81A-D29E6BACFB10}" dt="2026-10-20T19:30:31.848" v="23284" actId="14100"/>
          <ac:picMkLst>
            <pc:docMk/>
            <pc:sldMk cId="2350281621" sldId="263"/>
            <ac:picMk id="5" creationId="{5D84B86C-D354-5D54-CDA5-3EB386081D58}"/>
          </ac:picMkLst>
        </pc:picChg>
      </pc:sldChg>
      <pc:sldChg chg="addSp delSp modSp mod ord setBg delDesignElem">
        <pc:chgData name="Pearl Jiyane" userId="c1af102f5711625c" providerId="LiveId" clId="{55141B21-8F84-40F4-A81A-D29E6BACFB10}" dt="2026-10-22T10:02:02.344" v="24211" actId="113"/>
        <pc:sldMkLst>
          <pc:docMk/>
          <pc:sldMk cId="3539776120" sldId="264"/>
        </pc:sldMkLst>
        <pc:spChg chg="add mod">
          <ac:chgData name="Pearl Jiyane" userId="c1af102f5711625c" providerId="LiveId" clId="{55141B21-8F84-40F4-A81A-D29E6BACFB10}" dt="2026-10-22T10:02:02.344" v="24211" actId="113"/>
          <ac:spMkLst>
            <pc:docMk/>
            <pc:sldMk cId="3539776120" sldId="264"/>
            <ac:spMk id="2" creationId="{62149DFF-27DD-F59E-EF00-ABEB41B13487}"/>
          </ac:spMkLst>
        </pc:spChg>
        <pc:spChg chg="add mod">
          <ac:chgData name="Pearl Jiyane" userId="c1af102f5711625c" providerId="LiveId" clId="{55141B21-8F84-40F4-A81A-D29E6BACFB10}" dt="2026-10-20T19:32:41.392" v="23299" actId="2711"/>
          <ac:spMkLst>
            <pc:docMk/>
            <pc:sldMk cId="3539776120" sldId="264"/>
            <ac:spMk id="5" creationId="{5D1B1803-05CC-AFB0-6AB1-7BDEF1865685}"/>
          </ac:spMkLst>
        </pc:spChg>
        <pc:picChg chg="add mod">
          <ac:chgData name="Pearl Jiyane" userId="c1af102f5711625c" providerId="LiveId" clId="{55141B21-8F84-40F4-A81A-D29E6BACFB10}" dt="2026-10-20T19:31:47.283" v="23293" actId="14100"/>
          <ac:picMkLst>
            <pc:docMk/>
            <pc:sldMk cId="3539776120" sldId="264"/>
            <ac:picMk id="7" creationId="{1DDD5522-45FB-1F8E-E7B1-144321C2DD4D}"/>
          </ac:picMkLst>
        </pc:picChg>
      </pc:sldChg>
      <pc:sldChg chg="addSp delSp modSp mod ord setBg delDesignElem">
        <pc:chgData name="Pearl Jiyane" userId="c1af102f5711625c" providerId="LiveId" clId="{55141B21-8F84-40F4-A81A-D29E6BACFB10}" dt="2026-10-22T10:05:09.748" v="24221" actId="5793"/>
        <pc:sldMkLst>
          <pc:docMk/>
          <pc:sldMk cId="2244771151" sldId="265"/>
        </pc:sldMkLst>
        <pc:spChg chg="add mod">
          <ac:chgData name="Pearl Jiyane" userId="c1af102f5711625c" providerId="LiveId" clId="{55141B21-8F84-40F4-A81A-D29E6BACFB10}" dt="2026-10-22T10:00:05.173" v="24206" actId="113"/>
          <ac:spMkLst>
            <pc:docMk/>
            <pc:sldMk cId="2244771151" sldId="265"/>
            <ac:spMk id="2" creationId="{CD08AC3D-853A-0193-2C8A-84C83FDB5F6D}"/>
          </ac:spMkLst>
        </pc:spChg>
        <pc:spChg chg="add mod">
          <ac:chgData name="Pearl Jiyane" userId="c1af102f5711625c" providerId="LiveId" clId="{55141B21-8F84-40F4-A81A-D29E6BACFB10}" dt="2026-10-22T10:05:09.748" v="24221" actId="5793"/>
          <ac:spMkLst>
            <pc:docMk/>
            <pc:sldMk cId="2244771151" sldId="265"/>
            <ac:spMk id="3" creationId="{B3234437-10F8-4621-1053-7D85C7D0FEE5}"/>
          </ac:spMkLst>
        </pc:spChg>
      </pc:sldChg>
      <pc:sldChg chg="addSp delSp modSp mod setBg delDesignElem">
        <pc:chgData name="Pearl Jiyane" userId="c1af102f5711625c" providerId="LiveId" clId="{55141B21-8F84-40F4-A81A-D29E6BACFB10}" dt="2026-10-22T17:56:23.080" v="29599" actId="20577"/>
        <pc:sldMkLst>
          <pc:docMk/>
          <pc:sldMk cId="2466426869" sldId="266"/>
        </pc:sldMkLst>
        <pc:spChg chg="add mod">
          <ac:chgData name="Pearl Jiyane" userId="c1af102f5711625c" providerId="LiveId" clId="{55141B21-8F84-40F4-A81A-D29E6BACFB10}" dt="2026-10-22T10:07:10.345" v="24222" actId="113"/>
          <ac:spMkLst>
            <pc:docMk/>
            <pc:sldMk cId="2466426869" sldId="266"/>
            <ac:spMk id="2" creationId="{E3050DDB-70C4-5301-056D-94654D9371A5}"/>
          </ac:spMkLst>
        </pc:spChg>
        <pc:spChg chg="add mod">
          <ac:chgData name="Pearl Jiyane" userId="c1af102f5711625c" providerId="LiveId" clId="{55141B21-8F84-40F4-A81A-D29E6BACFB10}" dt="2026-10-22T17:56:23.080" v="29599" actId="20577"/>
          <ac:spMkLst>
            <pc:docMk/>
            <pc:sldMk cId="2466426869" sldId="266"/>
            <ac:spMk id="3" creationId="{FB86254A-4255-2ACC-A3B4-6DB0DD2146BB}"/>
          </ac:spMkLst>
        </pc:spChg>
        <pc:picChg chg="add mod">
          <ac:chgData name="Pearl Jiyane" userId="c1af102f5711625c" providerId="LiveId" clId="{55141B21-8F84-40F4-A81A-D29E6BACFB10}" dt="2026-10-20T20:06:32.443" v="23407" actId="14100"/>
          <ac:picMkLst>
            <pc:docMk/>
            <pc:sldMk cId="2466426869" sldId="266"/>
            <ac:picMk id="5" creationId="{8B6A856E-AB41-50DD-51CD-8F50C256F4CD}"/>
          </ac:picMkLst>
        </pc:picChg>
      </pc:sldChg>
      <pc:sldChg chg="addSp delSp modSp mod ord">
        <pc:chgData name="Pearl Jiyane" userId="c1af102f5711625c" providerId="LiveId" clId="{55141B21-8F84-40F4-A81A-D29E6BACFB10}" dt="2026-10-22T17:38:30.651" v="29302" actId="20577"/>
        <pc:sldMkLst>
          <pc:docMk/>
          <pc:sldMk cId="571857198" sldId="268"/>
        </pc:sldMkLst>
        <pc:spChg chg="add mod">
          <ac:chgData name="Pearl Jiyane" userId="c1af102f5711625c" providerId="LiveId" clId="{55141B21-8F84-40F4-A81A-D29E6BACFB10}" dt="2026-10-20T18:07:12.008" v="20790" actId="14100"/>
          <ac:spMkLst>
            <pc:docMk/>
            <pc:sldMk cId="571857198" sldId="268"/>
            <ac:spMk id="2" creationId="{BB97A14C-59C3-0CB4-0F7D-5591A1252E29}"/>
          </ac:spMkLst>
        </pc:spChg>
        <pc:spChg chg="add mod">
          <ac:chgData name="Pearl Jiyane" userId="c1af102f5711625c" providerId="LiveId" clId="{55141B21-8F84-40F4-A81A-D29E6BACFB10}" dt="2026-10-22T17:38:30.651" v="29302" actId="20577"/>
          <ac:spMkLst>
            <pc:docMk/>
            <pc:sldMk cId="571857198" sldId="268"/>
            <ac:spMk id="5" creationId="{B7E53C52-81EF-0718-0DDE-2DD2974C2E70}"/>
          </ac:spMkLst>
        </pc:spChg>
      </pc:sldChg>
      <pc:sldChg chg="addSp delSp modSp mod ord setBg setClrOvrMap delDesignElem">
        <pc:chgData name="Pearl Jiyane" userId="c1af102f5711625c" providerId="LiveId" clId="{55141B21-8F84-40F4-A81A-D29E6BACFB10}" dt="2026-10-22T17:44:53.150" v="29417" actId="20577"/>
        <pc:sldMkLst>
          <pc:docMk/>
          <pc:sldMk cId="1927569438" sldId="269"/>
        </pc:sldMkLst>
        <pc:spChg chg="add mod">
          <ac:chgData name="Pearl Jiyane" userId="c1af102f5711625c" providerId="LiveId" clId="{55141B21-8F84-40F4-A81A-D29E6BACFB10}" dt="2026-10-20T20:16:16.087" v="23457" actId="14100"/>
          <ac:spMkLst>
            <pc:docMk/>
            <pc:sldMk cId="1927569438" sldId="269"/>
            <ac:spMk id="2" creationId="{29E09E31-57A5-3EA3-660C-4ED122B34F07}"/>
          </ac:spMkLst>
        </pc:spChg>
        <pc:spChg chg="add mod">
          <ac:chgData name="Pearl Jiyane" userId="c1af102f5711625c" providerId="LiveId" clId="{55141B21-8F84-40F4-A81A-D29E6BACFB10}" dt="2026-10-22T17:44:53.150" v="29417" actId="20577"/>
          <ac:spMkLst>
            <pc:docMk/>
            <pc:sldMk cId="1927569438" sldId="269"/>
            <ac:spMk id="3" creationId="{A0404F69-930F-D7FB-A048-70503CC0DC70}"/>
          </ac:spMkLst>
        </pc:spChg>
        <pc:picChg chg="add mod">
          <ac:chgData name="Pearl Jiyane" userId="c1af102f5711625c" providerId="LiveId" clId="{55141B21-8F84-40F4-A81A-D29E6BACFB10}" dt="2026-10-20T20:17:41.820" v="23463" actId="14100"/>
          <ac:picMkLst>
            <pc:docMk/>
            <pc:sldMk cId="1927569438" sldId="269"/>
            <ac:picMk id="5" creationId="{23B90368-4920-E4B4-C224-C9EA8148736A}"/>
          </ac:picMkLst>
        </pc:picChg>
      </pc:sldChg>
      <pc:sldChg chg="addSp delSp modSp mod ord setBg delDesignElem">
        <pc:chgData name="Pearl Jiyane" userId="c1af102f5711625c" providerId="LiveId" clId="{55141B21-8F84-40F4-A81A-D29E6BACFB10}" dt="2026-10-22T17:40:39.883" v="29340" actId="20577"/>
        <pc:sldMkLst>
          <pc:docMk/>
          <pc:sldMk cId="3948919660" sldId="270"/>
        </pc:sldMkLst>
        <pc:spChg chg="add mod">
          <ac:chgData name="Pearl Jiyane" userId="c1af102f5711625c" providerId="LiveId" clId="{55141B21-8F84-40F4-A81A-D29E6BACFB10}" dt="2026-10-20T21:05:15.716" v="23512" actId="27636"/>
          <ac:spMkLst>
            <pc:docMk/>
            <pc:sldMk cId="3948919660" sldId="270"/>
            <ac:spMk id="2" creationId="{407543D0-59F7-58D1-FF59-CFF6CBA025D7}"/>
          </ac:spMkLst>
        </pc:spChg>
        <pc:spChg chg="add del mod">
          <ac:chgData name="Pearl Jiyane" userId="c1af102f5711625c" providerId="LiveId" clId="{55141B21-8F84-40F4-A81A-D29E6BACFB10}" dt="2026-10-22T17:40:39.883" v="29340" actId="20577"/>
          <ac:spMkLst>
            <pc:docMk/>
            <pc:sldMk cId="3948919660" sldId="270"/>
            <ac:spMk id="3" creationId="{45B5C7B1-8C3B-1172-52AE-7D9C3D0E08E0}"/>
          </ac:spMkLst>
        </pc:spChg>
        <pc:spChg chg="add del">
          <ac:chgData name="Pearl Jiyane" userId="c1af102f5711625c" providerId="LiveId" clId="{55141B21-8F84-40F4-A81A-D29E6BACFB10}" dt="2026-10-22T08:08:25.050" v="23518"/>
          <ac:spMkLst>
            <pc:docMk/>
            <pc:sldMk cId="3948919660" sldId="270"/>
            <ac:spMk id="13" creationId="{081EA652-8C6A-4E69-BEB9-170809474553}"/>
          </ac:spMkLst>
        </pc:spChg>
        <pc:spChg chg="add del">
          <ac:chgData name="Pearl Jiyane" userId="c1af102f5711625c" providerId="LiveId" clId="{55141B21-8F84-40F4-A81A-D29E6BACFB10}" dt="2026-10-22T08:08:25.050" v="23518"/>
          <ac:spMkLst>
            <pc:docMk/>
            <pc:sldMk cId="3948919660" sldId="270"/>
            <ac:spMk id="15" creationId="{5298780A-33B9-4EA2-8F67-DE68AD62841B}"/>
          </ac:spMkLst>
        </pc:spChg>
        <pc:spChg chg="add del">
          <ac:chgData name="Pearl Jiyane" userId="c1af102f5711625c" providerId="LiveId" clId="{55141B21-8F84-40F4-A81A-D29E6BACFB10}" dt="2026-10-22T08:08:25.050" v="23518"/>
          <ac:spMkLst>
            <pc:docMk/>
            <pc:sldMk cId="3948919660" sldId="270"/>
            <ac:spMk id="17" creationId="{7F488E8B-4E1E-4402-8935-D4E6C02615C7}"/>
          </ac:spMkLst>
        </pc:spChg>
      </pc:sldChg>
      <pc:sldChg chg="addSp modSp mod ord">
        <pc:chgData name="Pearl Jiyane" userId="c1af102f5711625c" providerId="LiveId" clId="{55141B21-8F84-40F4-A81A-D29E6BACFB10}" dt="2026-10-22T09:17:00.512" v="23830" actId="20577"/>
        <pc:sldMkLst>
          <pc:docMk/>
          <pc:sldMk cId="1139696619" sldId="271"/>
        </pc:sldMkLst>
        <pc:spChg chg="add mod">
          <ac:chgData name="Pearl Jiyane" userId="c1af102f5711625c" providerId="LiveId" clId="{55141B21-8F84-40F4-A81A-D29E6BACFB10}" dt="2026-10-12T19:12:56.709" v="17" actId="767"/>
          <ac:spMkLst>
            <pc:docMk/>
            <pc:sldMk cId="1139696619" sldId="271"/>
            <ac:spMk id="2" creationId="{1A46A332-5B7F-A8CB-4FBA-359EB9A33777}"/>
          </ac:spMkLst>
        </pc:spChg>
        <pc:spChg chg="add mod">
          <ac:chgData name="Pearl Jiyane" userId="c1af102f5711625c" providerId="LiveId" clId="{55141B21-8F84-40F4-A81A-D29E6BACFB10}" dt="2026-10-22T09:17:00.512" v="23830" actId="20577"/>
          <ac:spMkLst>
            <pc:docMk/>
            <pc:sldMk cId="1139696619" sldId="271"/>
            <ac:spMk id="3" creationId="{BCBC72D7-EEF5-E8DC-0490-A045AE7932E6}"/>
          </ac:spMkLst>
        </pc:spChg>
      </pc:sldChg>
      <pc:sldChg chg="addSp modSp mod ord">
        <pc:chgData name="Pearl Jiyane" userId="c1af102f5711625c" providerId="LiveId" clId="{55141B21-8F84-40F4-A81A-D29E6BACFB10}" dt="2026-10-22T09:44:20.821" v="24139" actId="20577"/>
        <pc:sldMkLst>
          <pc:docMk/>
          <pc:sldMk cId="1166618785" sldId="272"/>
        </pc:sldMkLst>
        <pc:spChg chg="add mod">
          <ac:chgData name="Pearl Jiyane" userId="c1af102f5711625c" providerId="LiveId" clId="{55141B21-8F84-40F4-A81A-D29E6BACFB10}" dt="2026-10-22T09:44:20.821" v="24139" actId="20577"/>
          <ac:spMkLst>
            <pc:docMk/>
            <pc:sldMk cId="1166618785" sldId="272"/>
            <ac:spMk id="2" creationId="{68B05AD7-D928-85B4-BF76-A7FCE70FBD92}"/>
          </ac:spMkLst>
        </pc:spChg>
      </pc:sldChg>
      <pc:sldChg chg="addSp modSp mod">
        <pc:chgData name="Pearl Jiyane" userId="c1af102f5711625c" providerId="LiveId" clId="{55141B21-8F84-40F4-A81A-D29E6BACFB10}" dt="2026-10-22T19:44:17.976" v="30724" actId="20577"/>
        <pc:sldMkLst>
          <pc:docMk/>
          <pc:sldMk cId="3918947096" sldId="273"/>
        </pc:sldMkLst>
        <pc:spChg chg="add mod">
          <ac:chgData name="Pearl Jiyane" userId="c1af102f5711625c" providerId="LiveId" clId="{55141B21-8F84-40F4-A81A-D29E6BACFB10}" dt="2026-10-12T19:15:19.724" v="20" actId="767"/>
          <ac:spMkLst>
            <pc:docMk/>
            <pc:sldMk cId="3918947096" sldId="273"/>
            <ac:spMk id="2" creationId="{6CEBEC73-2C8F-6C1C-5BF8-287C2B65476A}"/>
          </ac:spMkLst>
        </pc:spChg>
        <pc:spChg chg="add mod">
          <ac:chgData name="Pearl Jiyane" userId="c1af102f5711625c" providerId="LiveId" clId="{55141B21-8F84-40F4-A81A-D29E6BACFB10}" dt="2026-10-22T19:44:17.976" v="30724" actId="20577"/>
          <ac:spMkLst>
            <pc:docMk/>
            <pc:sldMk cId="3918947096" sldId="273"/>
            <ac:spMk id="3" creationId="{E254A083-5655-33C3-302E-252DBB7E66A4}"/>
          </ac:spMkLst>
        </pc:spChg>
      </pc:sldChg>
      <pc:sldChg chg="addSp modSp mod">
        <pc:chgData name="Pearl Jiyane" userId="c1af102f5711625c" providerId="LiveId" clId="{55141B21-8F84-40F4-A81A-D29E6BACFB10}" dt="2026-10-22T19:45:41.677" v="30813" actId="20577"/>
        <pc:sldMkLst>
          <pc:docMk/>
          <pc:sldMk cId="693576952" sldId="274"/>
        </pc:sldMkLst>
        <pc:spChg chg="add mod">
          <ac:chgData name="Pearl Jiyane" userId="c1af102f5711625c" providerId="LiveId" clId="{55141B21-8F84-40F4-A81A-D29E6BACFB10}" dt="2026-10-12T19:15:59.063" v="21" actId="767"/>
          <ac:spMkLst>
            <pc:docMk/>
            <pc:sldMk cId="693576952" sldId="274"/>
            <ac:spMk id="2" creationId="{3AF5B797-3514-CA05-88EB-3752C46A32D5}"/>
          </ac:spMkLst>
        </pc:spChg>
        <pc:spChg chg="add mod">
          <ac:chgData name="Pearl Jiyane" userId="c1af102f5711625c" providerId="LiveId" clId="{55141B21-8F84-40F4-A81A-D29E6BACFB10}" dt="2026-10-22T19:45:41.677" v="30813" actId="20577"/>
          <ac:spMkLst>
            <pc:docMk/>
            <pc:sldMk cId="693576952" sldId="274"/>
            <ac:spMk id="3" creationId="{0F71CD42-EBB8-297F-68A1-A914829946CB}"/>
          </ac:spMkLst>
        </pc:spChg>
      </pc:sldChg>
      <pc:sldChg chg="addSp delSp modSp mod ord setBg delDesignElem">
        <pc:chgData name="Pearl Jiyane" userId="c1af102f5711625c" providerId="LiveId" clId="{55141B21-8F84-40F4-A81A-D29E6BACFB10}" dt="2026-10-22T17:48:18.074" v="29493" actId="20577"/>
        <pc:sldMkLst>
          <pc:docMk/>
          <pc:sldMk cId="3616533381" sldId="275"/>
        </pc:sldMkLst>
        <pc:spChg chg="add mod">
          <ac:chgData name="Pearl Jiyane" userId="c1af102f5711625c" providerId="LiveId" clId="{55141B21-8F84-40F4-A81A-D29E6BACFB10}" dt="2026-10-22T17:48:18.074" v="29493" actId="20577"/>
          <ac:spMkLst>
            <pc:docMk/>
            <pc:sldMk cId="3616533381" sldId="275"/>
            <ac:spMk id="2" creationId="{DAD2ADD5-097C-B8F1-6BE0-17633AC7B690}"/>
          </ac:spMkLst>
        </pc:spChg>
        <pc:spChg chg="add mod">
          <ac:chgData name="Pearl Jiyane" userId="c1af102f5711625c" providerId="LiveId" clId="{55141B21-8F84-40F4-A81A-D29E6BACFB10}" dt="2026-10-22T10:03:36.073" v="24213" actId="14100"/>
          <ac:spMkLst>
            <pc:docMk/>
            <pc:sldMk cId="3616533381" sldId="275"/>
            <ac:spMk id="3" creationId="{E1D39E43-AAD1-4ADF-E85A-359A06CC6B19}"/>
          </ac:spMkLst>
        </pc:spChg>
        <pc:picChg chg="add">
          <ac:chgData name="Pearl Jiyane" userId="c1af102f5711625c" providerId="LiveId" clId="{55141B21-8F84-40F4-A81A-D29E6BACFB10}" dt="2026-10-20T19:25:48.462" v="23251" actId="26606"/>
          <ac:picMkLst>
            <pc:docMk/>
            <pc:sldMk cId="3616533381" sldId="275"/>
            <ac:picMk id="5" creationId="{AF51B8CB-3513-0220-E037-F28D4E8F33E1}"/>
          </ac:picMkLst>
        </pc:picChg>
      </pc:sldChg>
      <pc:sldChg chg="addSp delSp modSp mod ord setBg modAnim setClrOvrMap delDesignElem">
        <pc:chgData name="Pearl Jiyane" userId="c1af102f5711625c" providerId="LiveId" clId="{55141B21-8F84-40F4-A81A-D29E6BACFB10}" dt="2026-10-22T17:48:54.069" v="29510" actId="20577"/>
        <pc:sldMkLst>
          <pc:docMk/>
          <pc:sldMk cId="3954878534" sldId="276"/>
        </pc:sldMkLst>
        <pc:spChg chg="add mod">
          <ac:chgData name="Pearl Jiyane" userId="c1af102f5711625c" providerId="LiveId" clId="{55141B21-8F84-40F4-A81A-D29E6BACFB10}" dt="2026-10-22T08:47:07.906" v="23752" actId="207"/>
          <ac:spMkLst>
            <pc:docMk/>
            <pc:sldMk cId="3954878534" sldId="276"/>
            <ac:spMk id="2" creationId="{EE938E8D-2756-95B8-8B59-5067B6939502}"/>
          </ac:spMkLst>
        </pc:spChg>
        <pc:graphicFrameChg chg="add mod modGraphic">
          <ac:chgData name="Pearl Jiyane" userId="c1af102f5711625c" providerId="LiveId" clId="{55141B21-8F84-40F4-A81A-D29E6BACFB10}" dt="2026-10-22T17:48:54.069" v="29510" actId="20577"/>
          <ac:graphicFrameMkLst>
            <pc:docMk/>
            <pc:sldMk cId="3954878534" sldId="276"/>
            <ac:graphicFrameMk id="22" creationId="{F24B50D5-719F-DED8-A2CD-BEE8656C1F9A}"/>
          </ac:graphicFrameMkLst>
        </pc:graphicFrameChg>
      </pc:sldChg>
      <pc:sldChg chg="addSp modSp new mod ord setBg">
        <pc:chgData name="Pearl Jiyane" userId="c1af102f5711625c" providerId="LiveId" clId="{55141B21-8F84-40F4-A81A-D29E6BACFB10}" dt="2026-10-22T17:54:09.538" v="29545" actId="20577"/>
        <pc:sldMkLst>
          <pc:docMk/>
          <pc:sldMk cId="2711544708" sldId="277"/>
        </pc:sldMkLst>
        <pc:spChg chg="add mod">
          <ac:chgData name="Pearl Jiyane" userId="c1af102f5711625c" providerId="LiveId" clId="{55141B21-8F84-40F4-A81A-D29E6BACFB10}" dt="2026-10-22T08:15:35.064" v="23551" actId="14100"/>
          <ac:spMkLst>
            <pc:docMk/>
            <pc:sldMk cId="2711544708" sldId="277"/>
            <ac:spMk id="2" creationId="{59F58215-2A6D-67D4-C076-11E189395234}"/>
          </ac:spMkLst>
        </pc:spChg>
        <pc:spChg chg="add mod">
          <ac:chgData name="Pearl Jiyane" userId="c1af102f5711625c" providerId="LiveId" clId="{55141B21-8F84-40F4-A81A-D29E6BACFB10}" dt="2026-10-22T17:54:09.538" v="29545" actId="20577"/>
          <ac:spMkLst>
            <pc:docMk/>
            <pc:sldMk cId="2711544708" sldId="277"/>
            <ac:spMk id="3" creationId="{C0C38BA1-2D8A-332C-ED9C-93C82EE5FC0B}"/>
          </ac:spMkLst>
        </pc:spChg>
        <pc:spChg chg="add">
          <ac:chgData name="Pearl Jiyane" userId="c1af102f5711625c" providerId="LiveId" clId="{55141B21-8F84-40F4-A81A-D29E6BACFB10}" dt="2026-10-22T08:15:14.363" v="23547" actId="26606"/>
          <ac:spMkLst>
            <pc:docMk/>
            <pc:sldMk cId="2711544708" sldId="277"/>
            <ac:spMk id="8" creationId="{E9AA9F65-94B8-41A5-A7FF-23D2CFB116BB}"/>
          </ac:spMkLst>
        </pc:spChg>
        <pc:spChg chg="add">
          <ac:chgData name="Pearl Jiyane" userId="c1af102f5711625c" providerId="LiveId" clId="{55141B21-8F84-40F4-A81A-D29E6BACFB10}" dt="2026-10-22T08:15:14.363" v="23547" actId="26606"/>
          <ac:spMkLst>
            <pc:docMk/>
            <pc:sldMk cId="2711544708" sldId="277"/>
            <ac:spMk id="10" creationId="{7E8B0F8E-3F6C-4541-B9C1-774D80A08834}"/>
          </ac:spMkLst>
        </pc:spChg>
        <pc:spChg chg="add">
          <ac:chgData name="Pearl Jiyane" userId="c1af102f5711625c" providerId="LiveId" clId="{55141B21-8F84-40F4-A81A-D29E6BACFB10}" dt="2026-10-22T08:15:14.363" v="23547" actId="26606"/>
          <ac:spMkLst>
            <pc:docMk/>
            <pc:sldMk cId="2711544708" sldId="277"/>
            <ac:spMk id="12" creationId="{7A45F5BC-32D1-41CD-B270-C46F18CA1ACC}"/>
          </ac:spMkLst>
        </pc:spChg>
        <pc:spChg chg="add">
          <ac:chgData name="Pearl Jiyane" userId="c1af102f5711625c" providerId="LiveId" clId="{55141B21-8F84-40F4-A81A-D29E6BACFB10}" dt="2026-10-22T08:15:14.363" v="23547" actId="26606"/>
          <ac:spMkLst>
            <pc:docMk/>
            <pc:sldMk cId="2711544708" sldId="277"/>
            <ac:spMk id="14" creationId="{5BB74D4E-F243-4A10-813D-500A14025392}"/>
          </ac:spMkLst>
        </pc:spChg>
        <pc:spChg chg="add">
          <ac:chgData name="Pearl Jiyane" userId="c1af102f5711625c" providerId="LiveId" clId="{55141B21-8F84-40F4-A81A-D29E6BACFB10}" dt="2026-10-22T08:15:14.363" v="23547" actId="26606"/>
          <ac:spMkLst>
            <pc:docMk/>
            <pc:sldMk cId="2711544708" sldId="277"/>
            <ac:spMk id="16" creationId="{D70130DC-F780-43D2-B26A-92EACD78951B}"/>
          </ac:spMkLst>
        </pc:spChg>
        <pc:spChg chg="add">
          <ac:chgData name="Pearl Jiyane" userId="c1af102f5711625c" providerId="LiveId" clId="{55141B21-8F84-40F4-A81A-D29E6BACFB10}" dt="2026-10-22T08:15:14.363" v="23547" actId="26606"/>
          <ac:spMkLst>
            <pc:docMk/>
            <pc:sldMk cId="2711544708" sldId="277"/>
            <ac:spMk id="18" creationId="{17676E0E-5B44-4166-8EDD-CFDBAC622C26}"/>
          </ac:spMkLst>
        </pc:spChg>
      </pc:sldChg>
      <pc:sldChg chg="addSp delSp modSp new del mod setBg">
        <pc:chgData name="Pearl Jiyane" userId="c1af102f5711625c" providerId="LiveId" clId="{55141B21-8F84-40F4-A81A-D29E6BACFB10}" dt="2026-10-22T08:41:58.976" v="23742" actId="2696"/>
        <pc:sldMkLst>
          <pc:docMk/>
          <pc:sldMk cId="291303880" sldId="278"/>
        </pc:sldMkLst>
        <pc:spChg chg="add mod">
          <ac:chgData name="Pearl Jiyane" userId="c1af102f5711625c" providerId="LiveId" clId="{55141B21-8F84-40F4-A81A-D29E6BACFB10}" dt="2026-10-22T08:19:04.707" v="23560" actId="26606"/>
          <ac:spMkLst>
            <pc:docMk/>
            <pc:sldMk cId="291303880" sldId="278"/>
            <ac:spMk id="2" creationId="{D1A039C0-F1A3-25CB-B6BB-D83A138CA6D5}"/>
          </ac:spMkLst>
        </pc:spChg>
        <pc:spChg chg="add del mod">
          <ac:chgData name="Pearl Jiyane" userId="c1af102f5711625c" providerId="LiveId" clId="{55141B21-8F84-40F4-A81A-D29E6BACFB10}" dt="2026-10-22T08:34:38.113" v="23659" actId="20577"/>
          <ac:spMkLst>
            <pc:docMk/>
            <pc:sldMk cId="291303880" sldId="278"/>
            <ac:spMk id="3" creationId="{39B82D96-C199-448A-9900-804334831167}"/>
          </ac:spMkLst>
        </pc:spChg>
        <pc:spChg chg="add del">
          <ac:chgData name="Pearl Jiyane" userId="c1af102f5711625c" providerId="LiveId" clId="{55141B21-8F84-40F4-A81A-D29E6BACFB10}" dt="2026-10-22T08:19:04.707" v="23560" actId="26606"/>
          <ac:spMkLst>
            <pc:docMk/>
            <pc:sldMk cId="291303880" sldId="278"/>
            <ac:spMk id="9" creationId="{71B62618-0D02-4C29-88C5-1EDF7F32343E}"/>
          </ac:spMkLst>
        </pc:spChg>
        <pc:spChg chg="add del">
          <ac:chgData name="Pearl Jiyane" userId="c1af102f5711625c" providerId="LiveId" clId="{55141B21-8F84-40F4-A81A-D29E6BACFB10}" dt="2026-10-22T08:19:04.707" v="23560" actId="26606"/>
          <ac:spMkLst>
            <pc:docMk/>
            <pc:sldMk cId="291303880" sldId="278"/>
            <ac:spMk id="11" creationId="{1E2747F4-A0AE-425C-B527-E3E32461FEF5}"/>
          </ac:spMkLst>
        </pc:spChg>
        <pc:spChg chg="add del">
          <ac:chgData name="Pearl Jiyane" userId="c1af102f5711625c" providerId="LiveId" clId="{55141B21-8F84-40F4-A81A-D29E6BACFB10}" dt="2026-10-22T08:19:04.707" v="23560" actId="26606"/>
          <ac:spMkLst>
            <pc:docMk/>
            <pc:sldMk cId="291303880" sldId="278"/>
            <ac:spMk id="13" creationId="{9707F29A-1576-479E-B227-0D6498601B4A}"/>
          </ac:spMkLst>
        </pc:spChg>
        <pc:spChg chg="add del">
          <ac:chgData name="Pearl Jiyane" userId="c1af102f5711625c" providerId="LiveId" clId="{55141B21-8F84-40F4-A81A-D29E6BACFB10}" dt="2026-10-22T08:19:04.707" v="23560" actId="26606"/>
          <ac:spMkLst>
            <pc:docMk/>
            <pc:sldMk cId="291303880" sldId="278"/>
            <ac:spMk id="15" creationId="{F17B26C7-6F2F-453C-9C08-71E199E527A8}"/>
          </ac:spMkLst>
        </pc:spChg>
        <pc:graphicFrameChg chg="add del">
          <ac:chgData name="Pearl Jiyane" userId="c1af102f5711625c" providerId="LiveId" clId="{55141B21-8F84-40F4-A81A-D29E6BACFB10}" dt="2026-10-22T08:19:04.707" v="23560" actId="26606"/>
          <ac:graphicFrameMkLst>
            <pc:docMk/>
            <pc:sldMk cId="291303880" sldId="278"/>
            <ac:graphicFrameMk id="5" creationId="{3A5658DC-AFD3-7B44-6582-2B8DA8D49FF9}"/>
          </ac:graphicFrameMkLst>
        </pc:graphicFrameChg>
      </pc:sldChg>
      <pc:sldChg chg="addSp modSp new mod">
        <pc:chgData name="Pearl Jiyane" userId="c1af102f5711625c" providerId="LiveId" clId="{55141B21-8F84-40F4-A81A-D29E6BACFB10}" dt="2026-10-22T17:47:22.581" v="29476" actId="20577"/>
        <pc:sldMkLst>
          <pc:docMk/>
          <pc:sldMk cId="2807808416" sldId="279"/>
        </pc:sldMkLst>
        <pc:spChg chg="add mod">
          <ac:chgData name="Pearl Jiyane" userId="c1af102f5711625c" providerId="LiveId" clId="{55141B21-8F84-40F4-A81A-D29E6BACFB10}" dt="2026-10-22T17:47:22.581" v="29476" actId="20577"/>
          <ac:spMkLst>
            <pc:docMk/>
            <pc:sldMk cId="2807808416" sldId="279"/>
            <ac:spMk id="2" creationId="{F69A5AA8-554C-57CB-C9A0-F0D906A8F287}"/>
          </ac:spMkLst>
        </pc:spChg>
      </pc:sldChg>
      <pc:sldChg chg="addSp delSp modSp new mod setBg delDesignElem">
        <pc:chgData name="Pearl Jiyane" userId="c1af102f5711625c" providerId="LiveId" clId="{55141B21-8F84-40F4-A81A-D29E6BACFB10}" dt="2026-10-22T17:35:44.589" v="29300" actId="20577"/>
        <pc:sldMkLst>
          <pc:docMk/>
          <pc:sldMk cId="3736816513" sldId="280"/>
        </pc:sldMkLst>
        <pc:spChg chg="add mod">
          <ac:chgData name="Pearl Jiyane" userId="c1af102f5711625c" providerId="LiveId" clId="{55141B21-8F84-40F4-A81A-D29E6BACFB10}" dt="2026-10-22T17:35:44.589" v="29300" actId="20577"/>
          <ac:spMkLst>
            <pc:docMk/>
            <pc:sldMk cId="3736816513" sldId="280"/>
            <ac:spMk id="2" creationId="{13FA494D-4CCD-194D-7BA8-41A08203106D}"/>
          </ac:spMkLst>
        </pc:spChg>
        <pc:picChg chg="add mod">
          <ac:chgData name="Pearl Jiyane" userId="c1af102f5711625c" providerId="LiveId" clId="{55141B21-8F84-40F4-A81A-D29E6BACFB10}" dt="2026-10-20T20:10:44.414" v="23433" actId="14100"/>
          <ac:picMkLst>
            <pc:docMk/>
            <pc:sldMk cId="3736816513" sldId="280"/>
            <ac:picMk id="4" creationId="{8334CA7D-64D9-7DFB-DEEB-77CD340D9A76}"/>
          </ac:picMkLst>
        </pc:picChg>
      </pc:sldChg>
      <pc:sldChg chg="addSp delSp modSp new mod">
        <pc:chgData name="Pearl Jiyane" userId="c1af102f5711625c" providerId="LiveId" clId="{55141B21-8F84-40F4-A81A-D29E6BACFB10}" dt="2026-10-22T17:49:31.971" v="29527" actId="20577"/>
        <pc:sldMkLst>
          <pc:docMk/>
          <pc:sldMk cId="3203006296" sldId="281"/>
        </pc:sldMkLst>
        <pc:spChg chg="add mod">
          <ac:chgData name="Pearl Jiyane" userId="c1af102f5711625c" providerId="LiveId" clId="{55141B21-8F84-40F4-A81A-D29E6BACFB10}" dt="2026-10-17T10:34:02.605" v="18265"/>
          <ac:spMkLst>
            <pc:docMk/>
            <pc:sldMk cId="3203006296" sldId="281"/>
            <ac:spMk id="3" creationId="{C44C6CD8-6AA3-3207-9C5A-DC2390632512}"/>
          </ac:spMkLst>
        </pc:spChg>
        <pc:spChg chg="add mod">
          <ac:chgData name="Pearl Jiyane" userId="c1af102f5711625c" providerId="LiveId" clId="{55141B21-8F84-40F4-A81A-D29E6BACFB10}" dt="2026-10-22T17:49:31.971" v="29527" actId="20577"/>
          <ac:spMkLst>
            <pc:docMk/>
            <pc:sldMk cId="3203006296" sldId="281"/>
            <ac:spMk id="5" creationId="{43B374C9-DBDA-15B7-AE4A-5E6381E21100}"/>
          </ac:spMkLst>
        </pc:spChg>
      </pc:sldChg>
      <pc:sldChg chg="addSp modSp new mod">
        <pc:chgData name="Pearl Jiyane" userId="c1af102f5711625c" providerId="LiveId" clId="{55141B21-8F84-40F4-A81A-D29E6BACFB10}" dt="2026-10-22T12:58:42.949" v="28762" actId="14100"/>
        <pc:sldMkLst>
          <pc:docMk/>
          <pc:sldMk cId="3954889197" sldId="282"/>
        </pc:sldMkLst>
        <pc:spChg chg="add mod">
          <ac:chgData name="Pearl Jiyane" userId="c1af102f5711625c" providerId="LiveId" clId="{55141B21-8F84-40F4-A81A-D29E6BACFB10}" dt="2026-10-22T12:56:53.581" v="28733" actId="20577"/>
          <ac:spMkLst>
            <pc:docMk/>
            <pc:sldMk cId="3954889197" sldId="282"/>
            <ac:spMk id="2" creationId="{3F02B13B-53BE-4ADB-56E3-5318937ECB8C}"/>
          </ac:spMkLst>
        </pc:spChg>
        <pc:spChg chg="add mod">
          <ac:chgData name="Pearl Jiyane" userId="c1af102f5711625c" providerId="LiveId" clId="{55141B21-8F84-40F4-A81A-D29E6BACFB10}" dt="2026-10-22T12:58:42.949" v="28762" actId="14100"/>
          <ac:spMkLst>
            <pc:docMk/>
            <pc:sldMk cId="3954889197" sldId="282"/>
            <ac:spMk id="3" creationId="{126A1F6B-EA34-37C0-26B8-47F3BE93449A}"/>
          </ac:spMkLst>
        </pc:spChg>
      </pc:sldChg>
      <pc:sldChg chg="addSp delSp modSp new mod">
        <pc:chgData name="Pearl Jiyane" userId="c1af102f5711625c" providerId="LiveId" clId="{55141B21-8F84-40F4-A81A-D29E6BACFB10}" dt="2026-10-22T19:47:15.376" v="30923" actId="20577"/>
        <pc:sldMkLst>
          <pc:docMk/>
          <pc:sldMk cId="3586229866" sldId="283"/>
        </pc:sldMkLst>
        <pc:spChg chg="add del mod">
          <ac:chgData name="Pearl Jiyane" userId="c1af102f5711625c" providerId="LiveId" clId="{55141B21-8F84-40F4-A81A-D29E6BACFB10}" dt="2026-10-22T18:47:17.592" v="29829"/>
          <ac:spMkLst>
            <pc:docMk/>
            <pc:sldMk cId="3586229866" sldId="283"/>
            <ac:spMk id="2" creationId="{A211A0CE-3872-3480-FF93-09899E15001A}"/>
          </ac:spMkLst>
        </pc:spChg>
        <pc:spChg chg="add mod">
          <ac:chgData name="Pearl Jiyane" userId="c1af102f5711625c" providerId="LiveId" clId="{55141B21-8F84-40F4-A81A-D29E6BACFB10}" dt="2026-10-22T19:47:15.376" v="30923" actId="20577"/>
          <ac:spMkLst>
            <pc:docMk/>
            <pc:sldMk cId="3586229866" sldId="283"/>
            <ac:spMk id="3" creationId="{7D84EABE-8412-C911-95DF-52DEBB1170E1}"/>
          </ac:spMkLst>
        </pc:spChg>
        <pc:spChg chg="add mod">
          <ac:chgData name="Pearl Jiyane" userId="c1af102f5711625c" providerId="LiveId" clId="{55141B21-8F84-40F4-A81A-D29E6BACFB10}" dt="2026-10-22T19:14:07.556" v="30185" actId="20577"/>
          <ac:spMkLst>
            <pc:docMk/>
            <pc:sldMk cId="3586229866" sldId="283"/>
            <ac:spMk id="4" creationId="{DF2C7F45-92B7-49BD-ACD0-6C1D32978D9E}"/>
          </ac:spMkLst>
        </pc:spChg>
      </pc:sldChg>
      <pc:sldChg chg="addSp delSp modSp new mod">
        <pc:chgData name="Pearl Jiyane" userId="c1af102f5711625c" providerId="LiveId" clId="{55141B21-8F84-40F4-A81A-D29E6BACFB10}" dt="2026-10-22T19:47:26.279" v="30927" actId="20577"/>
        <pc:sldMkLst>
          <pc:docMk/>
          <pc:sldMk cId="3816285374" sldId="284"/>
        </pc:sldMkLst>
        <pc:spChg chg="add del mod">
          <ac:chgData name="Pearl Jiyane" userId="c1af102f5711625c" providerId="LiveId" clId="{55141B21-8F84-40F4-A81A-D29E6BACFB10}" dt="2026-10-22T19:00:05.834" v="29990" actId="478"/>
          <ac:spMkLst>
            <pc:docMk/>
            <pc:sldMk cId="3816285374" sldId="284"/>
            <ac:spMk id="2" creationId="{ADE31AEC-6D41-E79E-22E7-7BC804084F0F}"/>
          </ac:spMkLst>
        </pc:spChg>
        <pc:spChg chg="add del mod">
          <ac:chgData name="Pearl Jiyane" userId="c1af102f5711625c" providerId="LiveId" clId="{55141B21-8F84-40F4-A81A-D29E6BACFB10}" dt="2026-10-22T19:00:38.759" v="29997"/>
          <ac:spMkLst>
            <pc:docMk/>
            <pc:sldMk cId="3816285374" sldId="284"/>
            <ac:spMk id="3" creationId="{57585FC1-0EE6-53D3-0715-DFA6EDE8AD8F}"/>
          </ac:spMkLst>
        </pc:spChg>
        <pc:spChg chg="add mod">
          <ac:chgData name="Pearl Jiyane" userId="c1af102f5711625c" providerId="LiveId" clId="{55141B21-8F84-40F4-A81A-D29E6BACFB10}" dt="2026-10-22T19:47:26.279" v="30927" actId="20577"/>
          <ac:spMkLst>
            <pc:docMk/>
            <pc:sldMk cId="3816285374" sldId="284"/>
            <ac:spMk id="4" creationId="{6217CF77-BA4E-EE2E-950B-0129BF49129F}"/>
          </ac:spMkLst>
        </pc:spChg>
        <pc:spChg chg="add mod">
          <ac:chgData name="Pearl Jiyane" userId="c1af102f5711625c" providerId="LiveId" clId="{55141B21-8F84-40F4-A81A-D29E6BACFB10}" dt="2026-10-22T19:14:43.352" v="30201" actId="20577"/>
          <ac:spMkLst>
            <pc:docMk/>
            <pc:sldMk cId="3816285374" sldId="284"/>
            <ac:spMk id="5" creationId="{73F2F6F6-E994-9A2B-6178-1E497974456F}"/>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9B4CD7-BBD2-4F91-BF45-F0E28A967E83}" type="doc">
      <dgm:prSet loTypeId="urn:microsoft.com/office/officeart/2005/8/layout/default" loCatId="list" qsTypeId="urn:microsoft.com/office/officeart/2005/8/quickstyle/simple4" qsCatId="simple" csTypeId="urn:microsoft.com/office/officeart/2005/8/colors/colorful1" csCatId="colorful" phldr="1"/>
      <dgm:spPr/>
      <dgm:t>
        <a:bodyPr/>
        <a:lstStyle/>
        <a:p>
          <a:endParaRPr lang="en-US"/>
        </a:p>
      </dgm:t>
    </dgm:pt>
    <dgm:pt modelId="{B6C91412-60AA-4EDE-94DA-7C04695640EA}">
      <dgm:prSet/>
      <dgm:spPr/>
      <dgm:t>
        <a:bodyPr/>
        <a:lstStyle/>
        <a:p>
          <a:r>
            <a:rPr lang="en-GB" dirty="0">
              <a:latin typeface="Arial" panose="020B0604020202020204" pitchFamily="34" charset="0"/>
              <a:cs typeface="Arial" panose="020B0604020202020204" pitchFamily="34" charset="0"/>
            </a:rPr>
            <a:t>There are several forms of healthcare support available to older people in the UK; these include: </a:t>
          </a:r>
          <a:endParaRPr lang="en-US" dirty="0">
            <a:latin typeface="Arial" panose="020B0604020202020204" pitchFamily="34" charset="0"/>
            <a:cs typeface="Arial" panose="020B0604020202020204" pitchFamily="34" charset="0"/>
          </a:endParaRPr>
        </a:p>
      </dgm:t>
    </dgm:pt>
    <dgm:pt modelId="{1C0D7E94-A6EE-4CC9-817D-60FE1652C6B2}" type="parTrans" cxnId="{971C8363-B9F1-4DBB-A112-730E27069D02}">
      <dgm:prSet/>
      <dgm:spPr/>
      <dgm:t>
        <a:bodyPr/>
        <a:lstStyle/>
        <a:p>
          <a:endParaRPr lang="en-US"/>
        </a:p>
      </dgm:t>
    </dgm:pt>
    <dgm:pt modelId="{BD8D8045-1C7F-4C68-9EBE-159CCB7990A5}" type="sibTrans" cxnId="{971C8363-B9F1-4DBB-A112-730E27069D02}">
      <dgm:prSet/>
      <dgm:spPr/>
      <dgm:t>
        <a:bodyPr/>
        <a:lstStyle/>
        <a:p>
          <a:endParaRPr lang="en-US"/>
        </a:p>
      </dgm:t>
    </dgm:pt>
    <dgm:pt modelId="{AB01A2A9-2315-4E18-86A8-91237C221542}">
      <dgm:prSet/>
      <dgm:spPr/>
      <dgm:t>
        <a:bodyPr/>
        <a:lstStyle/>
        <a:p>
          <a:r>
            <a:rPr lang="en-GB" dirty="0">
              <a:latin typeface="Arial" panose="020B0604020202020204" pitchFamily="34" charset="0"/>
              <a:cs typeface="Arial" panose="020B0604020202020204" pitchFamily="34" charset="0"/>
            </a:rPr>
            <a:t>NHS primary and community care, social care assessments, domiciliary care, residential and nursing care,</a:t>
          </a:r>
          <a:endParaRPr lang="en-US" dirty="0">
            <a:latin typeface="Arial" panose="020B0604020202020204" pitchFamily="34" charset="0"/>
            <a:cs typeface="Arial" panose="020B0604020202020204" pitchFamily="34" charset="0"/>
          </a:endParaRPr>
        </a:p>
      </dgm:t>
    </dgm:pt>
    <dgm:pt modelId="{805A3775-0988-4A6A-B48A-E4723FB769A3}" type="parTrans" cxnId="{D413A61A-7F03-4565-B349-F1001CF29F32}">
      <dgm:prSet/>
      <dgm:spPr/>
      <dgm:t>
        <a:bodyPr/>
        <a:lstStyle/>
        <a:p>
          <a:endParaRPr lang="en-US"/>
        </a:p>
      </dgm:t>
    </dgm:pt>
    <dgm:pt modelId="{DF3576BF-5CBA-49F0-95A1-8846007426B4}" type="sibTrans" cxnId="{D413A61A-7F03-4565-B349-F1001CF29F32}">
      <dgm:prSet/>
      <dgm:spPr/>
      <dgm:t>
        <a:bodyPr/>
        <a:lstStyle/>
        <a:p>
          <a:endParaRPr lang="en-US"/>
        </a:p>
      </dgm:t>
    </dgm:pt>
    <dgm:pt modelId="{8BCDC556-AE79-443D-BB45-C7B4B24CB07B}">
      <dgm:prSet custT="1"/>
      <dgm:spPr/>
      <dgm:t>
        <a:bodyPr/>
        <a:lstStyle/>
        <a:p>
          <a:r>
            <a:rPr lang="en-GB" sz="1800" dirty="0">
              <a:solidFill>
                <a:schemeClr val="tx1"/>
              </a:solidFill>
              <a:latin typeface="Arial" panose="020B0604020202020204" pitchFamily="34" charset="0"/>
              <a:cs typeface="Arial" panose="020B0604020202020204" pitchFamily="34" charset="0"/>
            </a:rPr>
            <a:t>Occupational therapy, voluntary organisations and support from unpaid carers (NHS England, 2019).</a:t>
          </a:r>
          <a:endParaRPr lang="en-US" sz="1800" dirty="0">
            <a:solidFill>
              <a:schemeClr val="tx1"/>
            </a:solidFill>
            <a:latin typeface="Arial" panose="020B0604020202020204" pitchFamily="34" charset="0"/>
            <a:cs typeface="Arial" panose="020B0604020202020204" pitchFamily="34" charset="0"/>
          </a:endParaRPr>
        </a:p>
      </dgm:t>
    </dgm:pt>
    <dgm:pt modelId="{DD10DA2C-17E2-4005-A1E8-F57BD48F1D52}" type="parTrans" cxnId="{ADF746BF-2B0C-4F03-86F6-F88E678A9AE9}">
      <dgm:prSet/>
      <dgm:spPr/>
      <dgm:t>
        <a:bodyPr/>
        <a:lstStyle/>
        <a:p>
          <a:endParaRPr lang="en-US"/>
        </a:p>
      </dgm:t>
    </dgm:pt>
    <dgm:pt modelId="{BC877DC9-0EA7-4FEE-A3DE-74071397DEB0}" type="sibTrans" cxnId="{ADF746BF-2B0C-4F03-86F6-F88E678A9AE9}">
      <dgm:prSet/>
      <dgm:spPr/>
      <dgm:t>
        <a:bodyPr/>
        <a:lstStyle/>
        <a:p>
          <a:endParaRPr lang="en-US"/>
        </a:p>
      </dgm:t>
    </dgm:pt>
    <dgm:pt modelId="{D7B5AE8E-87C9-4AA4-A532-82F091FD2CF2}">
      <dgm:prSet custT="1"/>
      <dgm:spPr/>
      <dgm:t>
        <a:bodyPr/>
        <a:lstStyle/>
        <a:p>
          <a:r>
            <a:rPr lang="en-GB" sz="1800" dirty="0">
              <a:solidFill>
                <a:schemeClr val="tx1"/>
              </a:solidFill>
              <a:latin typeface="Arial" panose="020B0604020202020204" pitchFamily="34" charset="0"/>
              <a:cs typeface="Arial" panose="020B0604020202020204" pitchFamily="34" charset="0"/>
            </a:rPr>
            <a:t>The Care Act (2014) supports assessment and personalised care planning, while the NHS Long Term Plan promotes integrated and proactive approaches to supporting people as they age (Age UK, 2025).</a:t>
          </a:r>
          <a:endParaRPr lang="en-US" sz="1800" dirty="0">
            <a:solidFill>
              <a:schemeClr val="tx1"/>
            </a:solidFill>
            <a:latin typeface="Arial" panose="020B0604020202020204" pitchFamily="34" charset="0"/>
            <a:cs typeface="Arial" panose="020B0604020202020204" pitchFamily="34" charset="0"/>
          </a:endParaRPr>
        </a:p>
      </dgm:t>
    </dgm:pt>
    <dgm:pt modelId="{3CD18487-EA33-4C45-B1CD-409BBA52E37A}" type="parTrans" cxnId="{BBB0F2FC-6519-44B7-8887-03443B62EEF7}">
      <dgm:prSet/>
      <dgm:spPr/>
      <dgm:t>
        <a:bodyPr/>
        <a:lstStyle/>
        <a:p>
          <a:endParaRPr lang="en-US"/>
        </a:p>
      </dgm:t>
    </dgm:pt>
    <dgm:pt modelId="{2774E2C0-57BE-4068-B50C-E1690DCC0DF3}" type="sibTrans" cxnId="{BBB0F2FC-6519-44B7-8887-03443B62EEF7}">
      <dgm:prSet/>
      <dgm:spPr/>
      <dgm:t>
        <a:bodyPr/>
        <a:lstStyle/>
        <a:p>
          <a:endParaRPr lang="en-US"/>
        </a:p>
      </dgm:t>
    </dgm:pt>
    <dgm:pt modelId="{674EFE10-ED0D-490E-A30D-37D168C6C4B1}">
      <dgm:prSet/>
      <dgm:spPr/>
      <dgm:t>
        <a:bodyPr/>
        <a:lstStyle/>
        <a:p>
          <a:r>
            <a:rPr lang="en-GB" sz="1800" dirty="0">
              <a:solidFill>
                <a:schemeClr val="bg1"/>
              </a:solidFill>
            </a:rPr>
            <a:t>However, provision is not necessarily equal; the Care Quality Commission’s 2024/25 State of Care report identifies continuing pressures around demand, workforce capacity, funding and access (CQC, 2025).</a:t>
          </a:r>
          <a:endParaRPr lang="en-US" sz="1800" dirty="0">
            <a:solidFill>
              <a:schemeClr val="bg1"/>
            </a:solidFill>
          </a:endParaRPr>
        </a:p>
      </dgm:t>
    </dgm:pt>
    <dgm:pt modelId="{3CA220C4-EC85-4751-941B-4E6C77179976}" type="parTrans" cxnId="{775438DA-D42D-4C14-8E8E-ABBF784C9BDE}">
      <dgm:prSet/>
      <dgm:spPr/>
      <dgm:t>
        <a:bodyPr/>
        <a:lstStyle/>
        <a:p>
          <a:endParaRPr lang="en-US"/>
        </a:p>
      </dgm:t>
    </dgm:pt>
    <dgm:pt modelId="{38199BD3-8B51-460E-AF2F-38223C0A2EF7}" type="sibTrans" cxnId="{775438DA-D42D-4C14-8E8E-ABBF784C9BDE}">
      <dgm:prSet/>
      <dgm:spPr/>
      <dgm:t>
        <a:bodyPr/>
        <a:lstStyle/>
        <a:p>
          <a:endParaRPr lang="en-US"/>
        </a:p>
      </dgm:t>
    </dgm:pt>
    <dgm:pt modelId="{E79A938D-F57C-49FE-B55E-6CD3C401BBA7}">
      <dgm:prSet custT="1"/>
      <dgm:spPr/>
      <dgm:t>
        <a:bodyPr/>
        <a:lstStyle/>
        <a:p>
          <a:r>
            <a:rPr lang="en-GB" sz="1800" dirty="0">
              <a:solidFill>
                <a:schemeClr val="bg1"/>
              </a:solidFill>
              <a:latin typeface="Arial" panose="020B0604020202020204" pitchFamily="34" charset="0"/>
              <a:cs typeface="Arial" panose="020B0604020202020204" pitchFamily="34" charset="0"/>
            </a:rPr>
            <a:t>This creates a significant gap between the principle of personalised care and the reality of delivering it consistently.</a:t>
          </a:r>
          <a:endParaRPr lang="en-US" sz="1800" dirty="0">
            <a:solidFill>
              <a:schemeClr val="bg1"/>
            </a:solidFill>
            <a:latin typeface="Arial" panose="020B0604020202020204" pitchFamily="34" charset="0"/>
            <a:cs typeface="Arial" panose="020B0604020202020204" pitchFamily="34" charset="0"/>
          </a:endParaRPr>
        </a:p>
      </dgm:t>
    </dgm:pt>
    <dgm:pt modelId="{64E24343-8F45-4809-BB3C-6BBAF56360CA}" type="parTrans" cxnId="{027707C5-0E0A-48D5-9671-CA7A31E6C96E}">
      <dgm:prSet/>
      <dgm:spPr/>
      <dgm:t>
        <a:bodyPr/>
        <a:lstStyle/>
        <a:p>
          <a:endParaRPr lang="en-US"/>
        </a:p>
      </dgm:t>
    </dgm:pt>
    <dgm:pt modelId="{D2FDF52D-3F24-4F33-846C-44BF45E4E6B4}" type="sibTrans" cxnId="{027707C5-0E0A-48D5-9671-CA7A31E6C96E}">
      <dgm:prSet/>
      <dgm:spPr/>
      <dgm:t>
        <a:bodyPr/>
        <a:lstStyle/>
        <a:p>
          <a:endParaRPr lang="en-US"/>
        </a:p>
      </dgm:t>
    </dgm:pt>
    <dgm:pt modelId="{B45C5238-A637-4563-A7AD-79106C3D1612}">
      <dgm:prSet/>
      <dgm:spPr/>
      <dgm:t>
        <a:bodyPr/>
        <a:lstStyle/>
        <a:p>
          <a:r>
            <a:rPr lang="en-GB" dirty="0"/>
            <a:t>Therefore, the focus is not simply whether services exist, but whether they are accessible, appropriate, person-centred and capable of producing positive outcomes.</a:t>
          </a:r>
          <a:endParaRPr lang="en-US" dirty="0"/>
        </a:p>
      </dgm:t>
    </dgm:pt>
    <dgm:pt modelId="{7099662E-0CF1-4344-96E8-1A9C9F17F346}" type="parTrans" cxnId="{90628053-7FC4-4B12-AB9A-E9D410DA1ED9}">
      <dgm:prSet/>
      <dgm:spPr/>
      <dgm:t>
        <a:bodyPr/>
        <a:lstStyle/>
        <a:p>
          <a:endParaRPr lang="en-US"/>
        </a:p>
      </dgm:t>
    </dgm:pt>
    <dgm:pt modelId="{8B47AC01-B1B1-4C56-81E3-88BEB4D1372E}" type="sibTrans" cxnId="{90628053-7FC4-4B12-AB9A-E9D410DA1ED9}">
      <dgm:prSet/>
      <dgm:spPr/>
      <dgm:t>
        <a:bodyPr/>
        <a:lstStyle/>
        <a:p>
          <a:endParaRPr lang="en-US"/>
        </a:p>
      </dgm:t>
    </dgm:pt>
    <dgm:pt modelId="{A0A7FF2C-5025-405B-A01C-826F8684C33A}" type="pres">
      <dgm:prSet presAssocID="{8B9B4CD7-BBD2-4F91-BF45-F0E28A967E83}" presName="diagram" presStyleCnt="0">
        <dgm:presLayoutVars>
          <dgm:dir/>
          <dgm:resizeHandles val="exact"/>
        </dgm:presLayoutVars>
      </dgm:prSet>
      <dgm:spPr/>
    </dgm:pt>
    <dgm:pt modelId="{F869247F-27F1-4911-BCFD-9B0144166864}" type="pres">
      <dgm:prSet presAssocID="{B6C91412-60AA-4EDE-94DA-7C04695640EA}" presName="node" presStyleLbl="node1" presStyleIdx="0" presStyleCnt="5" custLinFactNeighborX="-12665" custLinFactNeighborY="5890">
        <dgm:presLayoutVars>
          <dgm:bulletEnabled val="1"/>
        </dgm:presLayoutVars>
      </dgm:prSet>
      <dgm:spPr/>
    </dgm:pt>
    <dgm:pt modelId="{65D5FEC1-0669-4866-824B-D681452D0374}" type="pres">
      <dgm:prSet presAssocID="{BD8D8045-1C7F-4C68-9EBE-159CCB7990A5}" presName="sibTrans" presStyleCnt="0"/>
      <dgm:spPr/>
    </dgm:pt>
    <dgm:pt modelId="{1C4F7B8B-A32B-4BC5-BBCD-9AE71D9BD1B0}" type="pres">
      <dgm:prSet presAssocID="{AB01A2A9-2315-4E18-86A8-91237C221542}" presName="node" presStyleLbl="node1" presStyleIdx="1" presStyleCnt="5">
        <dgm:presLayoutVars>
          <dgm:bulletEnabled val="1"/>
        </dgm:presLayoutVars>
      </dgm:prSet>
      <dgm:spPr/>
    </dgm:pt>
    <dgm:pt modelId="{909D98D8-7331-420B-A422-A92130E6E764}" type="pres">
      <dgm:prSet presAssocID="{DF3576BF-5CBA-49F0-95A1-8846007426B4}" presName="sibTrans" presStyleCnt="0"/>
      <dgm:spPr/>
    </dgm:pt>
    <dgm:pt modelId="{471A0254-1357-44B3-8B78-AAEA50FB624A}" type="pres">
      <dgm:prSet presAssocID="{8BCDC556-AE79-443D-BB45-C7B4B24CB07B}" presName="node" presStyleLbl="node1" presStyleIdx="2" presStyleCnt="5" custLinFactNeighborX="-3738" custLinFactNeighborY="-1640">
        <dgm:presLayoutVars>
          <dgm:bulletEnabled val="1"/>
        </dgm:presLayoutVars>
      </dgm:prSet>
      <dgm:spPr/>
    </dgm:pt>
    <dgm:pt modelId="{C4E29430-CA4B-4B93-89E0-AC51D1DEF310}" type="pres">
      <dgm:prSet presAssocID="{BC877DC9-0EA7-4FEE-A3DE-74071397DEB0}" presName="sibTrans" presStyleCnt="0"/>
      <dgm:spPr/>
    </dgm:pt>
    <dgm:pt modelId="{0A6AD43E-8990-4B16-B354-4E22CBF23B31}" type="pres">
      <dgm:prSet presAssocID="{674EFE10-ED0D-490E-A30D-37D168C6C4B1}" presName="node" presStyleLbl="node1" presStyleIdx="3" presStyleCnt="5" custLinFactNeighborX="-31626" custLinFactNeighborY="-1917">
        <dgm:presLayoutVars>
          <dgm:bulletEnabled val="1"/>
        </dgm:presLayoutVars>
      </dgm:prSet>
      <dgm:spPr/>
    </dgm:pt>
    <dgm:pt modelId="{5F2DD4D8-1A19-42B3-B05F-E9640BEA132A}" type="pres">
      <dgm:prSet presAssocID="{38199BD3-8B51-460E-AF2F-38223C0A2EF7}" presName="sibTrans" presStyleCnt="0"/>
      <dgm:spPr/>
    </dgm:pt>
    <dgm:pt modelId="{AFB3D1C3-A20E-4D77-9AC3-FC9B92F0BA43}" type="pres">
      <dgm:prSet presAssocID="{B45C5238-A637-4563-A7AD-79106C3D1612}" presName="node" presStyleLbl="node1" presStyleIdx="4" presStyleCnt="5" custLinFactNeighborX="10350" custLinFactNeighborY="31828">
        <dgm:presLayoutVars>
          <dgm:bulletEnabled val="1"/>
        </dgm:presLayoutVars>
      </dgm:prSet>
      <dgm:spPr/>
    </dgm:pt>
  </dgm:ptLst>
  <dgm:cxnLst>
    <dgm:cxn modelId="{BDCBFE19-937D-462B-9EBC-082C7EDBDBC5}" type="presOf" srcId="{D7B5AE8E-87C9-4AA4-A532-82F091FD2CF2}" destId="{471A0254-1357-44B3-8B78-AAEA50FB624A}" srcOrd="0" destOrd="1" presId="urn:microsoft.com/office/officeart/2005/8/layout/default"/>
    <dgm:cxn modelId="{D413A61A-7F03-4565-B349-F1001CF29F32}" srcId="{8B9B4CD7-BBD2-4F91-BF45-F0E28A967E83}" destId="{AB01A2A9-2315-4E18-86A8-91237C221542}" srcOrd="1" destOrd="0" parTransId="{805A3775-0988-4A6A-B48A-E4723FB769A3}" sibTransId="{DF3576BF-5CBA-49F0-95A1-8846007426B4}"/>
    <dgm:cxn modelId="{CB96DE62-2D6A-4119-A058-A7B7E2384669}" type="presOf" srcId="{B6C91412-60AA-4EDE-94DA-7C04695640EA}" destId="{F869247F-27F1-4911-BCFD-9B0144166864}" srcOrd="0" destOrd="0" presId="urn:microsoft.com/office/officeart/2005/8/layout/default"/>
    <dgm:cxn modelId="{971C8363-B9F1-4DBB-A112-730E27069D02}" srcId="{8B9B4CD7-BBD2-4F91-BF45-F0E28A967E83}" destId="{B6C91412-60AA-4EDE-94DA-7C04695640EA}" srcOrd="0" destOrd="0" parTransId="{1C0D7E94-A6EE-4CC9-817D-60FE1652C6B2}" sibTransId="{BD8D8045-1C7F-4C68-9EBE-159CCB7990A5}"/>
    <dgm:cxn modelId="{30EDE36B-BA72-48DB-8A28-A0AC4B8FCF65}" type="presOf" srcId="{8B9B4CD7-BBD2-4F91-BF45-F0E28A967E83}" destId="{A0A7FF2C-5025-405B-A01C-826F8684C33A}" srcOrd="0" destOrd="0" presId="urn:microsoft.com/office/officeart/2005/8/layout/default"/>
    <dgm:cxn modelId="{90628053-7FC4-4B12-AB9A-E9D410DA1ED9}" srcId="{8B9B4CD7-BBD2-4F91-BF45-F0E28A967E83}" destId="{B45C5238-A637-4563-A7AD-79106C3D1612}" srcOrd="4" destOrd="0" parTransId="{7099662E-0CF1-4344-96E8-1A9C9F17F346}" sibTransId="{8B47AC01-B1B1-4C56-81E3-88BEB4D1372E}"/>
    <dgm:cxn modelId="{23FF7BA9-43E1-4FC3-8A6D-03C49906C8C2}" type="presOf" srcId="{8BCDC556-AE79-443D-BB45-C7B4B24CB07B}" destId="{471A0254-1357-44B3-8B78-AAEA50FB624A}" srcOrd="0" destOrd="0" presId="urn:microsoft.com/office/officeart/2005/8/layout/default"/>
    <dgm:cxn modelId="{5B9701B4-2027-411C-9268-8FBA8D4C4211}" type="presOf" srcId="{AB01A2A9-2315-4E18-86A8-91237C221542}" destId="{1C4F7B8B-A32B-4BC5-BBCD-9AE71D9BD1B0}" srcOrd="0" destOrd="0" presId="urn:microsoft.com/office/officeart/2005/8/layout/default"/>
    <dgm:cxn modelId="{EDA100B7-5380-40F9-A678-2E957957CDB7}" type="presOf" srcId="{E79A938D-F57C-49FE-B55E-6CD3C401BBA7}" destId="{0A6AD43E-8990-4B16-B354-4E22CBF23B31}" srcOrd="0" destOrd="1" presId="urn:microsoft.com/office/officeart/2005/8/layout/default"/>
    <dgm:cxn modelId="{ADF746BF-2B0C-4F03-86F6-F88E678A9AE9}" srcId="{8B9B4CD7-BBD2-4F91-BF45-F0E28A967E83}" destId="{8BCDC556-AE79-443D-BB45-C7B4B24CB07B}" srcOrd="2" destOrd="0" parTransId="{DD10DA2C-17E2-4005-A1E8-F57BD48F1D52}" sibTransId="{BC877DC9-0EA7-4FEE-A3DE-74071397DEB0}"/>
    <dgm:cxn modelId="{027707C5-0E0A-48D5-9671-CA7A31E6C96E}" srcId="{674EFE10-ED0D-490E-A30D-37D168C6C4B1}" destId="{E79A938D-F57C-49FE-B55E-6CD3C401BBA7}" srcOrd="0" destOrd="0" parTransId="{64E24343-8F45-4809-BB3C-6BBAF56360CA}" sibTransId="{D2FDF52D-3F24-4F33-846C-44BF45E4E6B4}"/>
    <dgm:cxn modelId="{8E4467D8-C170-4785-B7B5-5FA756B1281F}" type="presOf" srcId="{B45C5238-A637-4563-A7AD-79106C3D1612}" destId="{AFB3D1C3-A20E-4D77-9AC3-FC9B92F0BA43}" srcOrd="0" destOrd="0" presId="urn:microsoft.com/office/officeart/2005/8/layout/default"/>
    <dgm:cxn modelId="{775438DA-D42D-4C14-8E8E-ABBF784C9BDE}" srcId="{8B9B4CD7-BBD2-4F91-BF45-F0E28A967E83}" destId="{674EFE10-ED0D-490E-A30D-37D168C6C4B1}" srcOrd="3" destOrd="0" parTransId="{3CA220C4-EC85-4751-941B-4E6C77179976}" sibTransId="{38199BD3-8B51-460E-AF2F-38223C0A2EF7}"/>
    <dgm:cxn modelId="{C69D5BE8-169E-4DC0-AEF1-189BD334A52E}" type="presOf" srcId="{674EFE10-ED0D-490E-A30D-37D168C6C4B1}" destId="{0A6AD43E-8990-4B16-B354-4E22CBF23B31}" srcOrd="0" destOrd="0" presId="urn:microsoft.com/office/officeart/2005/8/layout/default"/>
    <dgm:cxn modelId="{BBB0F2FC-6519-44B7-8887-03443B62EEF7}" srcId="{8BCDC556-AE79-443D-BB45-C7B4B24CB07B}" destId="{D7B5AE8E-87C9-4AA4-A532-82F091FD2CF2}" srcOrd="0" destOrd="0" parTransId="{3CD18487-EA33-4C45-B1CD-409BBA52E37A}" sibTransId="{2774E2C0-57BE-4068-B50C-E1690DCC0DF3}"/>
    <dgm:cxn modelId="{23555147-F0D7-435D-9CA4-731D00C01613}" type="presParOf" srcId="{A0A7FF2C-5025-405B-A01C-826F8684C33A}" destId="{F869247F-27F1-4911-BCFD-9B0144166864}" srcOrd="0" destOrd="0" presId="urn:microsoft.com/office/officeart/2005/8/layout/default"/>
    <dgm:cxn modelId="{C4287108-693E-4D59-BB4A-3388C3B59A44}" type="presParOf" srcId="{A0A7FF2C-5025-405B-A01C-826F8684C33A}" destId="{65D5FEC1-0669-4866-824B-D681452D0374}" srcOrd="1" destOrd="0" presId="urn:microsoft.com/office/officeart/2005/8/layout/default"/>
    <dgm:cxn modelId="{F6BBB476-185B-49A6-B9B8-25899CC53D65}" type="presParOf" srcId="{A0A7FF2C-5025-405B-A01C-826F8684C33A}" destId="{1C4F7B8B-A32B-4BC5-BBCD-9AE71D9BD1B0}" srcOrd="2" destOrd="0" presId="urn:microsoft.com/office/officeart/2005/8/layout/default"/>
    <dgm:cxn modelId="{767D466F-BAA2-4B21-98DB-2E52E976987A}" type="presParOf" srcId="{A0A7FF2C-5025-405B-A01C-826F8684C33A}" destId="{909D98D8-7331-420B-A422-A92130E6E764}" srcOrd="3" destOrd="0" presId="urn:microsoft.com/office/officeart/2005/8/layout/default"/>
    <dgm:cxn modelId="{9CC94C1E-B316-4113-856A-B432B3481545}" type="presParOf" srcId="{A0A7FF2C-5025-405B-A01C-826F8684C33A}" destId="{471A0254-1357-44B3-8B78-AAEA50FB624A}" srcOrd="4" destOrd="0" presId="urn:microsoft.com/office/officeart/2005/8/layout/default"/>
    <dgm:cxn modelId="{5921D1D6-AE90-458B-99ED-4B5A176147FB}" type="presParOf" srcId="{A0A7FF2C-5025-405B-A01C-826F8684C33A}" destId="{C4E29430-CA4B-4B93-89E0-AC51D1DEF310}" srcOrd="5" destOrd="0" presId="urn:microsoft.com/office/officeart/2005/8/layout/default"/>
    <dgm:cxn modelId="{B36035A6-BC02-4936-ABF9-9150A37DEE6B}" type="presParOf" srcId="{A0A7FF2C-5025-405B-A01C-826F8684C33A}" destId="{0A6AD43E-8990-4B16-B354-4E22CBF23B31}" srcOrd="6" destOrd="0" presId="urn:microsoft.com/office/officeart/2005/8/layout/default"/>
    <dgm:cxn modelId="{BAC076E8-07CC-4764-B014-E9BBDAFE11A3}" type="presParOf" srcId="{A0A7FF2C-5025-405B-A01C-826F8684C33A}" destId="{5F2DD4D8-1A19-42B3-B05F-E9640BEA132A}" srcOrd="7" destOrd="0" presId="urn:microsoft.com/office/officeart/2005/8/layout/default"/>
    <dgm:cxn modelId="{E2B08C6C-8295-42AD-9B44-2B03371D8B2C}" type="presParOf" srcId="{A0A7FF2C-5025-405B-A01C-826F8684C33A}" destId="{AFB3D1C3-A20E-4D77-9AC3-FC9B92F0BA43}"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69247F-27F1-4911-BCFD-9B0144166864}">
      <dsp:nvSpPr>
        <dsp:cNvPr id="0" name=""/>
        <dsp:cNvSpPr/>
      </dsp:nvSpPr>
      <dsp:spPr>
        <a:xfrm>
          <a:off x="0" y="769767"/>
          <a:ext cx="3786187" cy="2271712"/>
        </a:xfrm>
        <a:prstGeom prst="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There are several forms of healthcare support available to older people in the UK; these include: </a:t>
          </a:r>
          <a:endParaRPr lang="en-US" sz="2300" kern="1200" dirty="0">
            <a:latin typeface="Arial" panose="020B0604020202020204" pitchFamily="34" charset="0"/>
            <a:cs typeface="Arial" panose="020B0604020202020204" pitchFamily="34" charset="0"/>
          </a:endParaRPr>
        </a:p>
      </dsp:txBody>
      <dsp:txXfrm>
        <a:off x="0" y="769767"/>
        <a:ext cx="3786187" cy="2271712"/>
      </dsp:txXfrm>
    </dsp:sp>
    <dsp:sp modelId="{1C4F7B8B-A32B-4BC5-BBCD-9AE71D9BD1B0}">
      <dsp:nvSpPr>
        <dsp:cNvPr id="0" name=""/>
        <dsp:cNvSpPr/>
      </dsp:nvSpPr>
      <dsp:spPr>
        <a:xfrm>
          <a:off x="4164806" y="635963"/>
          <a:ext cx="3786187" cy="2271712"/>
        </a:xfrm>
        <a:prstGeom prst="rect">
          <a:avLst/>
        </a:prstGeom>
        <a:gradFill rotWithShape="0">
          <a:gsLst>
            <a:gs pos="0">
              <a:schemeClr val="accent3">
                <a:hueOff val="0"/>
                <a:satOff val="0"/>
                <a:lumOff val="0"/>
                <a:alphaOff val="0"/>
                <a:tint val="98000"/>
                <a:lumMod val="110000"/>
              </a:schemeClr>
            </a:gs>
            <a:gs pos="84000">
              <a:schemeClr val="accent3">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NHS primary and community care, social care assessments, domiciliary care, residential and nursing care,</a:t>
          </a:r>
          <a:endParaRPr lang="en-US" sz="2300" kern="1200" dirty="0">
            <a:latin typeface="Arial" panose="020B0604020202020204" pitchFamily="34" charset="0"/>
            <a:cs typeface="Arial" panose="020B0604020202020204" pitchFamily="34" charset="0"/>
          </a:endParaRPr>
        </a:p>
      </dsp:txBody>
      <dsp:txXfrm>
        <a:off x="4164806" y="635963"/>
        <a:ext cx="3786187" cy="2271712"/>
      </dsp:txXfrm>
    </dsp:sp>
    <dsp:sp modelId="{471A0254-1357-44B3-8B78-AAEA50FB624A}">
      <dsp:nvSpPr>
        <dsp:cNvPr id="0" name=""/>
        <dsp:cNvSpPr/>
      </dsp:nvSpPr>
      <dsp:spPr>
        <a:xfrm>
          <a:off x="8188084" y="598707"/>
          <a:ext cx="3786187" cy="2271712"/>
        </a:xfrm>
        <a:prstGeom prst="rect">
          <a:avLst/>
        </a:prstGeom>
        <a:gradFill rotWithShape="0">
          <a:gsLst>
            <a:gs pos="0">
              <a:schemeClr val="accent4">
                <a:hueOff val="0"/>
                <a:satOff val="0"/>
                <a:lumOff val="0"/>
                <a:alphaOff val="0"/>
                <a:tint val="98000"/>
                <a:lumMod val="110000"/>
              </a:schemeClr>
            </a:gs>
            <a:gs pos="84000">
              <a:schemeClr val="accent4">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solidFill>
                <a:schemeClr val="tx1"/>
              </a:solidFill>
              <a:latin typeface="Arial" panose="020B0604020202020204" pitchFamily="34" charset="0"/>
              <a:cs typeface="Arial" panose="020B0604020202020204" pitchFamily="34" charset="0"/>
            </a:rPr>
            <a:t>Occupational therapy, voluntary organisations and support from unpaid carers (NHS England, 2019).</a:t>
          </a:r>
          <a:endParaRPr lang="en-US" sz="180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GB" sz="1800" kern="1200" dirty="0">
              <a:solidFill>
                <a:schemeClr val="tx1"/>
              </a:solidFill>
              <a:latin typeface="Arial" panose="020B0604020202020204" pitchFamily="34" charset="0"/>
              <a:cs typeface="Arial" panose="020B0604020202020204" pitchFamily="34" charset="0"/>
            </a:rPr>
            <a:t>The Care Act (2014) supports assessment and personalised care planning, while the NHS Long Term Plan promotes integrated and proactive approaches to supporting people as they age (Age UK, 2025).</a:t>
          </a:r>
          <a:endParaRPr lang="en-US" sz="1800" kern="1200" dirty="0">
            <a:solidFill>
              <a:schemeClr val="tx1"/>
            </a:solidFill>
            <a:latin typeface="Arial" panose="020B0604020202020204" pitchFamily="34" charset="0"/>
            <a:cs typeface="Arial" panose="020B0604020202020204" pitchFamily="34" charset="0"/>
          </a:endParaRPr>
        </a:p>
      </dsp:txBody>
      <dsp:txXfrm>
        <a:off x="8188084" y="598707"/>
        <a:ext cx="3786187" cy="2271712"/>
      </dsp:txXfrm>
    </dsp:sp>
    <dsp:sp modelId="{0A6AD43E-8990-4B16-B354-4E22CBF23B31}">
      <dsp:nvSpPr>
        <dsp:cNvPr id="0" name=""/>
        <dsp:cNvSpPr/>
      </dsp:nvSpPr>
      <dsp:spPr>
        <a:xfrm>
          <a:off x="884983" y="3242746"/>
          <a:ext cx="3786187" cy="2271712"/>
        </a:xfrm>
        <a:prstGeom prst="rect">
          <a:avLst/>
        </a:prstGeom>
        <a:gradFill rotWithShape="0">
          <a:gsLst>
            <a:gs pos="0">
              <a:schemeClr val="accent5">
                <a:hueOff val="0"/>
                <a:satOff val="0"/>
                <a:lumOff val="0"/>
                <a:alphaOff val="0"/>
                <a:tint val="98000"/>
                <a:lumMod val="110000"/>
              </a:schemeClr>
            </a:gs>
            <a:gs pos="84000">
              <a:schemeClr val="accent5">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solidFill>
                <a:schemeClr val="bg1"/>
              </a:solidFill>
            </a:rPr>
            <a:t>However, provision is not necessarily equal; the Care Quality Commission’s 2024/25 State of Care report identifies continuing pressures around demand, workforce capacity, funding and access (CQC, 2025).</a:t>
          </a:r>
          <a:endParaRPr lang="en-US" sz="1800" kern="1200" dirty="0">
            <a:solidFill>
              <a:schemeClr val="bg1"/>
            </a:solidFill>
          </a:endParaRPr>
        </a:p>
        <a:p>
          <a:pPr marL="171450" lvl="1" indent="-171450" algn="l" defTabSz="800100">
            <a:lnSpc>
              <a:spcPct val="90000"/>
            </a:lnSpc>
            <a:spcBef>
              <a:spcPct val="0"/>
            </a:spcBef>
            <a:spcAft>
              <a:spcPct val="15000"/>
            </a:spcAft>
            <a:buChar char="•"/>
          </a:pPr>
          <a:r>
            <a:rPr lang="en-GB" sz="1800" kern="1200" dirty="0">
              <a:solidFill>
                <a:schemeClr val="bg1"/>
              </a:solidFill>
              <a:latin typeface="Arial" panose="020B0604020202020204" pitchFamily="34" charset="0"/>
              <a:cs typeface="Arial" panose="020B0604020202020204" pitchFamily="34" charset="0"/>
            </a:rPr>
            <a:t>This creates a significant gap between the principle of personalised care and the reality of delivering it consistently.</a:t>
          </a:r>
          <a:endParaRPr lang="en-US" sz="1800" kern="1200" dirty="0">
            <a:solidFill>
              <a:schemeClr val="bg1"/>
            </a:solidFill>
            <a:latin typeface="Arial" panose="020B0604020202020204" pitchFamily="34" charset="0"/>
            <a:cs typeface="Arial" panose="020B0604020202020204" pitchFamily="34" charset="0"/>
          </a:endParaRPr>
        </a:p>
      </dsp:txBody>
      <dsp:txXfrm>
        <a:off x="884983" y="3242746"/>
        <a:ext cx="3786187" cy="2271712"/>
      </dsp:txXfrm>
    </dsp:sp>
    <dsp:sp modelId="{AFB3D1C3-A20E-4D77-9AC3-FC9B92F0BA43}">
      <dsp:nvSpPr>
        <dsp:cNvPr id="0" name=""/>
        <dsp:cNvSpPr/>
      </dsp:nvSpPr>
      <dsp:spPr>
        <a:xfrm>
          <a:off x="6639079" y="3922258"/>
          <a:ext cx="3786187" cy="2271712"/>
        </a:xfrm>
        <a:prstGeom prst="rect">
          <a:avLst/>
        </a:prstGeom>
        <a:gradFill rotWithShape="0">
          <a:gsLst>
            <a:gs pos="0">
              <a:schemeClr val="accent6">
                <a:hueOff val="0"/>
                <a:satOff val="0"/>
                <a:lumOff val="0"/>
                <a:alphaOff val="0"/>
                <a:tint val="98000"/>
                <a:lumMod val="110000"/>
              </a:schemeClr>
            </a:gs>
            <a:gs pos="84000">
              <a:schemeClr val="accent6">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t>Therefore, the focus is not simply whether services exist, but whether they are accessible, appropriate, person-centred and capable of producing positive outcomes.</a:t>
          </a:r>
          <a:endParaRPr lang="en-US" sz="2300" kern="1200" dirty="0"/>
        </a:p>
      </dsp:txBody>
      <dsp:txXfrm>
        <a:off x="6639079" y="3922258"/>
        <a:ext cx="3786187" cy="227171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C93490-499D-42C6-B2FD-79AA0B4C7440}" type="datetimeFigureOut">
              <a:rPr lang="en-GB" smtClean="0"/>
              <a:t>22/10/2026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81DB6F-A804-4F07-A8CF-F9281A26FFDF}" type="slidenum">
              <a:rPr lang="en-GB" smtClean="0"/>
              <a:t>‹#›</a:t>
            </a:fld>
            <a:endParaRPr lang="en-GB"/>
          </a:p>
        </p:txBody>
      </p:sp>
    </p:spTree>
    <p:extLst>
      <p:ext uri="{BB962C8B-B14F-4D97-AF65-F5344CB8AC3E}">
        <p14:creationId xmlns:p14="http://schemas.microsoft.com/office/powerpoint/2010/main" val="2250085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581DB6F-A804-4F07-A8CF-F9281A26FFDF}" type="slidenum">
              <a:rPr lang="en-GB" smtClean="0"/>
              <a:t>10</a:t>
            </a:fld>
            <a:endParaRPr lang="en-GB"/>
          </a:p>
        </p:txBody>
      </p:sp>
    </p:spTree>
    <p:extLst>
      <p:ext uri="{BB962C8B-B14F-4D97-AF65-F5344CB8AC3E}">
        <p14:creationId xmlns:p14="http://schemas.microsoft.com/office/powerpoint/2010/main" val="2865170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581DB6F-A804-4F07-A8CF-F9281A26FFDF}" type="slidenum">
              <a:rPr lang="en-GB" smtClean="0"/>
              <a:t>19</a:t>
            </a:fld>
            <a:endParaRPr lang="en-GB"/>
          </a:p>
        </p:txBody>
      </p:sp>
    </p:spTree>
    <p:extLst>
      <p:ext uri="{BB962C8B-B14F-4D97-AF65-F5344CB8AC3E}">
        <p14:creationId xmlns:p14="http://schemas.microsoft.com/office/powerpoint/2010/main" val="15751913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C22CF948-A792-4A16-A5AF-2917C1C696EB}" type="datetimeFigureOut">
              <a:rPr lang="en-GB" smtClean="0"/>
              <a:t>22/10/2026</a:t>
            </a:fld>
            <a:endParaRPr lang="en-GB"/>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BAEB7D2A-548D-466C-9E84-5070A4F3F3A0}" type="slidenum">
              <a:rPr lang="en-GB" smtClean="0"/>
              <a:t>‹#›</a:t>
            </a:fld>
            <a:endParaRPr lang="en-GB"/>
          </a:p>
        </p:txBody>
      </p:sp>
    </p:spTree>
    <p:extLst>
      <p:ext uri="{BB962C8B-B14F-4D97-AF65-F5344CB8AC3E}">
        <p14:creationId xmlns:p14="http://schemas.microsoft.com/office/powerpoint/2010/main" val="959939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GB"/>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22CF948-A792-4A16-A5AF-2917C1C696EB}" type="datetimeFigureOut">
              <a:rPr lang="en-GB" smtClean="0"/>
              <a:t>22/10/2026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58300" y="5956137"/>
            <a:ext cx="1052508" cy="365125"/>
          </a:xfrm>
        </p:spPr>
        <p:txBody>
          <a:bodyPr/>
          <a:lstStyle/>
          <a:p>
            <a:fld id="{BAEB7D2A-548D-466C-9E84-5070A4F3F3A0}" type="slidenum">
              <a:rPr lang="en-GB" smtClean="0"/>
              <a:t>‹#›</a:t>
            </a:fld>
            <a:endParaRPr lang="en-GB"/>
          </a:p>
        </p:txBody>
      </p:sp>
    </p:spTree>
    <p:extLst>
      <p:ext uri="{BB962C8B-B14F-4D97-AF65-F5344CB8AC3E}">
        <p14:creationId xmlns:p14="http://schemas.microsoft.com/office/powerpoint/2010/main" val="2630683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GB"/>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C22CF948-A792-4A16-A5AF-2917C1C696EB}" type="datetimeFigureOut">
              <a:rPr lang="en-GB" smtClean="0"/>
              <a:t>22/10/2026</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BAEB7D2A-548D-466C-9E84-5070A4F3F3A0}" type="slidenum">
              <a:rPr lang="en-GB" smtClean="0"/>
              <a:t>‹#›</a:t>
            </a:fld>
            <a:endParaRPr lang="en-GB"/>
          </a:p>
        </p:txBody>
      </p:sp>
    </p:spTree>
    <p:extLst>
      <p:ext uri="{BB962C8B-B14F-4D97-AF65-F5344CB8AC3E}">
        <p14:creationId xmlns:p14="http://schemas.microsoft.com/office/powerpoint/2010/main" val="2263225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GB"/>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22CF948-A792-4A16-A5AF-2917C1C696EB}" type="datetimeFigureOut">
              <a:rPr lang="en-GB" smtClean="0"/>
              <a:t>22/10/2026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EB7D2A-548D-466C-9E84-5070A4F3F3A0}" type="slidenum">
              <a:rPr lang="en-GB" smtClean="0"/>
              <a:t>‹#›</a:t>
            </a:fld>
            <a:endParaRPr lang="en-GB"/>
          </a:p>
        </p:txBody>
      </p:sp>
    </p:spTree>
    <p:extLst>
      <p:ext uri="{BB962C8B-B14F-4D97-AF65-F5344CB8AC3E}">
        <p14:creationId xmlns:p14="http://schemas.microsoft.com/office/powerpoint/2010/main" val="597536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22CF948-A792-4A16-A5AF-2917C1C696EB}" type="datetimeFigureOut">
              <a:rPr lang="en-GB" smtClean="0"/>
              <a:t>22/10/2026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EB7D2A-548D-466C-9E84-5070A4F3F3A0}" type="slidenum">
              <a:rPr lang="en-GB" smtClean="0"/>
              <a:t>‹#›</a:t>
            </a:fld>
            <a:endParaRPr lang="en-GB"/>
          </a:p>
        </p:txBody>
      </p:sp>
    </p:spTree>
    <p:extLst>
      <p:ext uri="{BB962C8B-B14F-4D97-AF65-F5344CB8AC3E}">
        <p14:creationId xmlns:p14="http://schemas.microsoft.com/office/powerpoint/2010/main" val="4262042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22CF948-A792-4A16-A5AF-2917C1C696EB}" type="datetimeFigureOut">
              <a:rPr lang="en-GB" smtClean="0"/>
              <a:t>22/10/2026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EB7D2A-548D-466C-9E84-5070A4F3F3A0}" type="slidenum">
              <a:rPr lang="en-GB" smtClean="0"/>
              <a:t>‹#›</a:t>
            </a:fld>
            <a:endParaRPr lang="en-GB"/>
          </a:p>
        </p:txBody>
      </p:sp>
    </p:spTree>
    <p:extLst>
      <p:ext uri="{BB962C8B-B14F-4D97-AF65-F5344CB8AC3E}">
        <p14:creationId xmlns:p14="http://schemas.microsoft.com/office/powerpoint/2010/main" val="3288623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2CF948-A792-4A16-A5AF-2917C1C696EB}" type="datetimeFigureOut">
              <a:rPr lang="en-GB" smtClean="0"/>
              <a:t>22/10/2026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EB7D2A-548D-466C-9E84-5070A4F3F3A0}" type="slidenum">
              <a:rPr lang="en-GB" smtClean="0"/>
              <a:t>‹#›</a:t>
            </a:fld>
            <a:endParaRPr lang="en-GB"/>
          </a:p>
        </p:txBody>
      </p:sp>
    </p:spTree>
    <p:extLst>
      <p:ext uri="{BB962C8B-B14F-4D97-AF65-F5344CB8AC3E}">
        <p14:creationId xmlns:p14="http://schemas.microsoft.com/office/powerpoint/2010/main" val="1931997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GB"/>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C22CF948-A792-4A16-A5AF-2917C1C696EB}" type="datetimeFigureOut">
              <a:rPr lang="en-GB" smtClean="0"/>
              <a:t>22/10/2026</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BAEB7D2A-548D-466C-9E84-5070A4F3F3A0}" type="slidenum">
              <a:rPr lang="en-GB" smtClean="0"/>
              <a:t>‹#›</a:t>
            </a:fld>
            <a:endParaRPr lang="en-GB"/>
          </a:p>
        </p:txBody>
      </p:sp>
    </p:spTree>
    <p:extLst>
      <p:ext uri="{BB962C8B-B14F-4D97-AF65-F5344CB8AC3E}">
        <p14:creationId xmlns:p14="http://schemas.microsoft.com/office/powerpoint/2010/main" val="878517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22CF948-A792-4A16-A5AF-2917C1C696EB}" type="datetimeFigureOut">
              <a:rPr lang="en-GB" smtClean="0"/>
              <a:t>22/10/2026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EB7D2A-548D-466C-9E84-5070A4F3F3A0}" type="slidenum">
              <a:rPr lang="en-GB" smtClean="0"/>
              <a:t>‹#›</a:t>
            </a:fld>
            <a:endParaRPr lang="en-GB"/>
          </a:p>
        </p:txBody>
      </p:sp>
    </p:spTree>
    <p:extLst>
      <p:ext uri="{BB962C8B-B14F-4D97-AF65-F5344CB8AC3E}">
        <p14:creationId xmlns:p14="http://schemas.microsoft.com/office/powerpoint/2010/main" val="185396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22CF948-A792-4A16-A5AF-2917C1C696EB}" type="datetimeFigureOut">
              <a:rPr lang="en-GB" smtClean="0"/>
              <a:t>22/10/2026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EB7D2A-548D-466C-9E84-5070A4F3F3A0}" type="slidenum">
              <a:rPr lang="en-GB" smtClean="0"/>
              <a:t>‹#›</a:t>
            </a:fld>
            <a:endParaRPr lang="en-GB"/>
          </a:p>
        </p:txBody>
      </p:sp>
    </p:spTree>
    <p:extLst>
      <p:ext uri="{BB962C8B-B14F-4D97-AF65-F5344CB8AC3E}">
        <p14:creationId xmlns:p14="http://schemas.microsoft.com/office/powerpoint/2010/main" val="2366252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C22CF948-A792-4A16-A5AF-2917C1C696EB}" type="datetimeFigureOut">
              <a:rPr lang="en-GB" smtClean="0"/>
              <a:t>22/10/2026</a:t>
            </a:fld>
            <a:endParaRPr lang="en-GB"/>
          </a:p>
        </p:txBody>
      </p:sp>
      <p:sp>
        <p:nvSpPr>
          <p:cNvPr id="5" name="Footer Placeholder 4"/>
          <p:cNvSpPr>
            <a:spLocks noGrp="1"/>
          </p:cNvSpPr>
          <p:nvPr>
            <p:ph type="ftr" sz="quarter" idx="11"/>
          </p:nvPr>
        </p:nvSpPr>
        <p:spPr>
          <a:xfrm>
            <a:off x="774923" y="5951811"/>
            <a:ext cx="7896279" cy="365125"/>
          </a:xfrm>
        </p:spPr>
        <p:txBody>
          <a:bodyPr/>
          <a:lstStyle/>
          <a:p>
            <a:endParaRPr lang="en-GB"/>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BAEB7D2A-548D-466C-9E84-5070A4F3F3A0}" type="slidenum">
              <a:rPr lang="en-GB" smtClean="0"/>
              <a:t>‹#›</a:t>
            </a:fld>
            <a:endParaRPr lang="en-GB"/>
          </a:p>
        </p:txBody>
      </p:sp>
    </p:spTree>
    <p:extLst>
      <p:ext uri="{BB962C8B-B14F-4D97-AF65-F5344CB8AC3E}">
        <p14:creationId xmlns:p14="http://schemas.microsoft.com/office/powerpoint/2010/main" val="3493071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C22CF948-A792-4A16-A5AF-2917C1C696EB}" type="datetimeFigureOut">
              <a:rPr lang="en-GB" smtClean="0"/>
              <a:t>22/10/2026</a:t>
            </a:fld>
            <a:endParaRPr lang="en-GB"/>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GB"/>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BAEB7D2A-548D-466C-9E84-5070A4F3F3A0}" type="slidenum">
              <a:rPr lang="en-GB" smtClean="0"/>
              <a:t>‹#›</a:t>
            </a:fld>
            <a:endParaRPr lang="en-GB"/>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798565254"/>
      </p:ext>
    </p:extLst>
  </p:cSld>
  <p:clrMap bg1="lt1" tx1="dk1" bg2="lt2" tx2="dk2" accent1="accent1" accent2="accent2" accent3="accent3" accent4="accent4" accent5="accent5" accent6="accent6" hlink="hlink" folHlink="folHlink"/>
  <p:sldLayoutIdLst>
    <p:sldLayoutId id="2147483924" r:id="rId1"/>
    <p:sldLayoutId id="2147483925" r:id="rId2"/>
    <p:sldLayoutId id="214748392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hyperlink" Target="https://www.cqc.org.uk/publications/major-report/state-care/2024-2025" TargetMode="External"/><Relationship Id="rId3" Type="http://schemas.openxmlformats.org/officeDocument/2006/relationships/hyperlink" Target="https://www.ageuk.org.uk/" TargetMode="External"/><Relationship Id="rId7" Type="http://schemas.openxmlformats.org/officeDocument/2006/relationships/hyperlink" Target="https://www.cqc.org.uk/contact-us/report-concern/using-cameras-or-other-recording-equipment-check-somebodys-care" TargetMode="External"/><Relationship Id="rId2" Type="http://schemas.openxmlformats.org/officeDocument/2006/relationships/hyperlink" Target="https://www.ageuk.org.uk/siteassets/documents/reports-and-publications/reports-and-briefings/money-matters/poverty-and-financial-disadvantage-in-later-life-briefing-2024.pdf" TargetMode="External"/><Relationship Id="rId1" Type="http://schemas.openxmlformats.org/officeDocument/2006/relationships/slideLayout" Target="../slideLayouts/slideLayout7.xml"/><Relationship Id="rId6" Type="http://schemas.openxmlformats.org/officeDocument/2006/relationships/hyperlink" Target="https://www.legislation.gov.uk/ukpga/2014/23/contents" TargetMode="External"/><Relationship Id="rId5" Type="http://schemas.openxmlformats.org/officeDocument/2006/relationships/hyperlink" Target="https://www.agingcare.com/articles/amp/169541" TargetMode="External"/><Relationship Id="rId10" Type="http://schemas.openxmlformats.org/officeDocument/2006/relationships/hyperlink" Target="https://www.gov.uk/government/statistics/personal-social-services-adult-social-care-survey-report-england-2024-to-2025/personal-social-services-ascs-report-england-2024-to-2025-data-quality-statement" TargetMode="External"/><Relationship Id="rId4" Type="http://schemas.openxmlformats.org/officeDocument/2006/relationships/hyperlink" Target="https://doi.org/10.1093/geront/29.2.183" TargetMode="External"/><Relationship Id="rId9" Type="http://schemas.openxmlformats.org/officeDocument/2006/relationships/hyperlink" Target="https://www.gov.uk/government/publications/care-act-2014-part-1-factsheets/care-act-factsheets"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s://www.health.org.uk/funding-and-fellowships/projects/embedding-a-bio-psycho-social-model-of-care-in-an-older-persons" TargetMode="External"/><Relationship Id="rId3" Type="http://schemas.openxmlformats.org/officeDocument/2006/relationships/hyperlink" Target="https://doi.org/10.1126/science.847460" TargetMode="External"/><Relationship Id="rId7" Type="http://schemas.openxmlformats.org/officeDocument/2006/relationships/hyperlink" Target="https://doi.org/10.1093/geront/1.1.8" TargetMode="External"/><Relationship Id="rId2" Type="http://schemas.openxmlformats.org/officeDocument/2006/relationships/hyperlink" Target="https://www.dudley.gov.uk/residents/care-and-health/the-care-act-2014/" TargetMode="External"/><Relationship Id="rId1" Type="http://schemas.openxmlformats.org/officeDocument/2006/relationships/slideLayout" Target="../slideLayouts/slideLayout7.xml"/><Relationship Id="rId6" Type="http://schemas.openxmlformats.org/officeDocument/2006/relationships/hyperlink" Target="https://researchbriefings.files.parliament.uk/documents/CDP-2023-0215/CDP-2023-0215.pdf" TargetMode="External"/><Relationship Id="rId5" Type="http://schemas.openxmlformats.org/officeDocument/2006/relationships/hyperlink" Target="https://www.equalityhumanrights.com/" TargetMode="External"/><Relationship Id="rId4" Type="http://schemas.openxmlformats.org/officeDocument/2006/relationships/hyperlink" Target="https://www.legislation.gov.uk/ukpga/2010/15/contents"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www.nice.org.uk/what-nice-does/digital-health/evidence-standards-framework-esf-for-digital-health-technologies" TargetMode="External"/><Relationship Id="rId3" Type="http://schemas.openxmlformats.org/officeDocument/2006/relationships/hyperlink" Target="https://pmc.ncbi.nlm.nih.gov/articles/PMC6938738/" TargetMode="External"/><Relationship Id="rId7" Type="http://schemas.openxmlformats.org/officeDocument/2006/relationships/hyperlink" Target="https://www.nice.org.uk/guidance/ng32" TargetMode="External"/><Relationship Id="rId2" Type="http://schemas.openxmlformats.org/officeDocument/2006/relationships/hyperlink" Target="https://www.local.gov.uk/publications/meeting-home-adaptation-needs-older-people" TargetMode="External"/><Relationship Id="rId1" Type="http://schemas.openxmlformats.org/officeDocument/2006/relationships/slideLayout" Target="../slideLayouts/slideLayout7.xml"/><Relationship Id="rId6" Type="http://schemas.openxmlformats.org/officeDocument/2006/relationships/hyperlink" Target="https://www.legislation.gov.uk/ukpga/2005/9/contents" TargetMode="External"/><Relationship Id="rId5" Type="http://schemas.openxmlformats.org/officeDocument/2006/relationships/hyperlink" Target="https://doi.org/10.15453/0191-5096.4779" TargetMode="External"/><Relationship Id="rId10" Type="http://schemas.openxmlformats.org/officeDocument/2006/relationships/hyperlink" Target="https://www.longtermplan.nhs.uk/publication/nhs-long-term-plan/" TargetMode="External"/><Relationship Id="rId4" Type="http://schemas.openxmlformats.org/officeDocument/2006/relationships/hyperlink" Target="https://doi.org/10.1093/geront/gnu044" TargetMode="External"/><Relationship Id="rId9" Type="http://schemas.openxmlformats.org/officeDocument/2006/relationships/hyperlink" Target="https://www.nhs.uk/social-care-and-support/making-decisions-for-someone-else/mental-capacity-act/"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scie.org.uk/mca/dols/" TargetMode="External"/><Relationship Id="rId7" Type="http://schemas.openxmlformats.org/officeDocument/2006/relationships/hyperlink" Target="https://www.who.int/publications/i/item/9789240017900" TargetMode="External"/><Relationship Id="rId2" Type="http://schemas.openxmlformats.org/officeDocument/2006/relationships/hyperlink" Target="https://www.skillsforcare.org.uk/Adult-Social-Care-Workforce-Data/workforceintelligence/resources/Reports/National/The-state-of-the-adult-social-care-sector-and-workforce-in-England-2025-Executive-Summary.pdf" TargetMode="External"/><Relationship Id="rId1" Type="http://schemas.openxmlformats.org/officeDocument/2006/relationships/slideLayout" Target="../slideLayouts/slideLayout7.xml"/><Relationship Id="rId6" Type="http://schemas.openxmlformats.org/officeDocument/2006/relationships/hyperlink" Target="https://www.who.int/publications/i/item/9789240016866" TargetMode="External"/><Relationship Id="rId5" Type="http://schemas.openxmlformats.org/officeDocument/2006/relationships/hyperlink" Target="https://www.who.int/docs/default-source/mca-documents/ageing/9789240694811-eng.pdf" TargetMode="External"/><Relationship Id="rId4" Type="http://schemas.openxmlformats.org/officeDocument/2006/relationships/hyperlink" Target="https://www.advocacyproject.org.uk/wp-content/uploads/2026/10/The-Advocacy-Project-Annual-Trustee-Report-and-Accounts-2025-2026.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B05AD7-D928-85B4-BF76-A7FCE70FBD92}"/>
              </a:ext>
            </a:extLst>
          </p:cNvPr>
          <p:cNvSpPr txBox="1"/>
          <p:nvPr/>
        </p:nvSpPr>
        <p:spPr>
          <a:xfrm>
            <a:off x="0" y="0"/>
            <a:ext cx="12192000" cy="7571303"/>
          </a:xfrm>
          <a:prstGeom prst="rect">
            <a:avLst/>
          </a:prstGeom>
          <a:noFill/>
        </p:spPr>
        <p:txBody>
          <a:bodyPr wrap="square" rtlCol="0">
            <a:spAutoFit/>
          </a:bodyPr>
          <a:lstStyle/>
          <a:p>
            <a:endParaRPr lang="en-GB" sz="2800" dirty="0">
              <a:latin typeface="Arial Black" panose="020B0A04020102020204" pitchFamily="34" charset="0"/>
            </a:endParaRPr>
          </a:p>
          <a:p>
            <a:endParaRPr lang="en-GB" sz="2800" dirty="0">
              <a:latin typeface="Arial Black" panose="020B0A04020102020204" pitchFamily="34" charset="0"/>
            </a:endParaRPr>
          </a:p>
          <a:p>
            <a:r>
              <a:rPr lang="en-GB" sz="2800" dirty="0">
                <a:latin typeface="Arial Black" panose="020B0A04020102020204" pitchFamily="34" charset="0"/>
              </a:rPr>
              <a:t>NAME:</a:t>
            </a:r>
            <a:r>
              <a:rPr lang="en-GB" sz="2000" dirty="0">
                <a:latin typeface="Arial Black" panose="020B0A04020102020204" pitchFamily="34" charset="0"/>
              </a:rPr>
              <a:t> </a:t>
            </a:r>
            <a:r>
              <a:rPr lang="en-GB" sz="2800" dirty="0">
                <a:latin typeface="Arial" panose="020B0604020202020204" pitchFamily="34" charset="0"/>
                <a:cs typeface="Arial" panose="020B0604020202020204" pitchFamily="34" charset="0"/>
              </a:rPr>
              <a:t>Phumla Precious Gasa</a:t>
            </a:r>
            <a:endParaRPr lang="en-GB" sz="2800" dirty="0">
              <a:latin typeface="Arial Black" panose="020B0A04020102020204" pitchFamily="34" charset="0"/>
            </a:endParaRPr>
          </a:p>
          <a:p>
            <a:endParaRPr lang="en-GB" sz="2800" dirty="0">
              <a:latin typeface="Arial Black" panose="020B0A04020102020204" pitchFamily="34" charset="0"/>
            </a:endParaRPr>
          </a:p>
          <a:p>
            <a:r>
              <a:rPr lang="en-GB" sz="2800" dirty="0">
                <a:latin typeface="Arial Black" panose="020B0A04020102020204" pitchFamily="34" charset="0"/>
              </a:rPr>
              <a:t>STUDENT NUMBER: </a:t>
            </a:r>
            <a:r>
              <a:rPr lang="en-GB" sz="2800" dirty="0">
                <a:latin typeface="Arial" panose="020B0604020202020204" pitchFamily="34" charset="0"/>
                <a:cs typeface="Arial" panose="020B0604020202020204" pitchFamily="34" charset="0"/>
              </a:rPr>
              <a:t>2236694</a:t>
            </a:r>
            <a:endParaRPr lang="en-GB" sz="2800" dirty="0">
              <a:latin typeface="Arial Black" panose="020B0A04020102020204" pitchFamily="34" charset="0"/>
            </a:endParaRPr>
          </a:p>
          <a:p>
            <a:endParaRPr lang="en-GB" sz="2800" dirty="0">
              <a:latin typeface="Arial Black" panose="020B0A04020102020204" pitchFamily="34" charset="0"/>
            </a:endParaRPr>
          </a:p>
          <a:p>
            <a:r>
              <a:rPr lang="en-GB" sz="2800" dirty="0">
                <a:latin typeface="Arial Black" panose="020B0A04020102020204" pitchFamily="34" charset="0"/>
              </a:rPr>
              <a:t>TUTOR: </a:t>
            </a:r>
            <a:r>
              <a:rPr lang="en-GB" sz="2800" dirty="0" err="1">
                <a:latin typeface="Arial" panose="020B0604020202020204" pitchFamily="34" charset="0"/>
                <a:cs typeface="Arial" panose="020B0604020202020204" pitchFamily="34" charset="0"/>
              </a:rPr>
              <a:t>Tsiwani</a:t>
            </a:r>
            <a:r>
              <a:rPr lang="en-GB" sz="2800" dirty="0">
                <a:latin typeface="Arial" panose="020B0604020202020204" pitchFamily="34" charset="0"/>
                <a:cs typeface="Arial" panose="020B0604020202020204" pitchFamily="34" charset="0"/>
              </a:rPr>
              <a:t> Khumalo</a:t>
            </a:r>
            <a:endParaRPr lang="en-GB" sz="2800" dirty="0">
              <a:latin typeface="Arial Black" panose="020B0A04020102020204" pitchFamily="34" charset="0"/>
            </a:endParaRPr>
          </a:p>
          <a:p>
            <a:endParaRPr lang="en-GB" sz="2800" dirty="0">
              <a:latin typeface="Arial Black" panose="020B0A04020102020204" pitchFamily="34" charset="0"/>
            </a:endParaRPr>
          </a:p>
          <a:p>
            <a:r>
              <a:rPr lang="en-GB" sz="2800" dirty="0">
                <a:latin typeface="Arial Black" panose="020B0A04020102020204" pitchFamily="34" charset="0"/>
              </a:rPr>
              <a:t>MODULE: </a:t>
            </a:r>
            <a:r>
              <a:rPr lang="en-GB" sz="2800" dirty="0">
                <a:latin typeface="Arial" panose="020B0604020202020204" pitchFamily="34" charset="0"/>
                <a:cs typeface="Arial" panose="020B0604020202020204" pitchFamily="34" charset="0"/>
              </a:rPr>
              <a:t>Empowering the Older Person (BMHP6027_BIRM)</a:t>
            </a:r>
            <a:endParaRPr lang="en-GB" sz="2800" dirty="0">
              <a:latin typeface="Arial Black" panose="020B0A04020102020204" pitchFamily="34" charset="0"/>
            </a:endParaRPr>
          </a:p>
          <a:p>
            <a:endParaRPr lang="en-GB" sz="2800" dirty="0">
              <a:latin typeface="Arial Black" panose="020B0A04020102020204" pitchFamily="34" charset="0"/>
            </a:endParaRPr>
          </a:p>
          <a:p>
            <a:r>
              <a:rPr lang="en-GB" sz="2800" dirty="0">
                <a:latin typeface="Arial Black" panose="020B0A04020102020204" pitchFamily="34" charset="0"/>
              </a:rPr>
              <a:t>ASSIGNMENT: </a:t>
            </a:r>
            <a:r>
              <a:rPr lang="en-GB" sz="2800" dirty="0">
                <a:latin typeface="Arial" panose="020B0604020202020204" pitchFamily="34" charset="0"/>
                <a:cs typeface="Arial" panose="020B0604020202020204" pitchFamily="34" charset="0"/>
              </a:rPr>
              <a:t>Component 1: Presentation</a:t>
            </a:r>
            <a:endParaRPr lang="en-GB" sz="2800" dirty="0">
              <a:latin typeface="Arial Black" panose="020B0A04020102020204" pitchFamily="34" charset="0"/>
            </a:endParaRPr>
          </a:p>
          <a:p>
            <a:endParaRPr lang="en-GB" sz="2800" dirty="0">
              <a:latin typeface="Arial Black" panose="020B0A04020102020204" pitchFamily="34" charset="0"/>
            </a:endParaRPr>
          </a:p>
          <a:p>
            <a:r>
              <a:rPr lang="en-GB" sz="2800" dirty="0">
                <a:latin typeface="Arial Black" panose="020B0A04020102020204" pitchFamily="34" charset="0"/>
              </a:rPr>
              <a:t>TITLE: </a:t>
            </a:r>
            <a:r>
              <a:rPr lang="en-US" sz="2800" dirty="0">
                <a:latin typeface="Arial" panose="020B0604020202020204" pitchFamily="34" charset="0"/>
                <a:cs typeface="Arial" panose="020B0604020202020204" pitchFamily="34" charset="0"/>
              </a:rPr>
              <a:t>Evaluating</a:t>
            </a:r>
            <a:r>
              <a:rPr lang="en-US" sz="3800" dirty="0"/>
              <a:t> </a:t>
            </a:r>
            <a:r>
              <a:rPr lang="en-US" sz="2800" dirty="0">
                <a:latin typeface="Arial" panose="020B0604020202020204" pitchFamily="34" charset="0"/>
                <a:cs typeface="Arial" panose="020B0604020202020204" pitchFamily="34" charset="0"/>
              </a:rPr>
              <a:t>the Care and Support Needs of Older People</a:t>
            </a:r>
            <a:r>
              <a:rPr lang="en-US" sz="3800" dirty="0"/>
              <a:t>.</a:t>
            </a:r>
          </a:p>
          <a:p>
            <a:endParaRPr lang="en-GB" sz="2800" dirty="0">
              <a:latin typeface="Arial Black" panose="020B0A04020102020204" pitchFamily="34" charset="0"/>
            </a:endParaRPr>
          </a:p>
          <a:p>
            <a:endParaRPr lang="en-GB" sz="2800" dirty="0">
              <a:latin typeface="Arial Black" panose="020B0A04020102020204" pitchFamily="34" charset="0"/>
            </a:endParaRPr>
          </a:p>
          <a:p>
            <a:endParaRPr lang="en-GB" sz="2800" dirty="0">
              <a:latin typeface="Arial Black" panose="020B0A04020102020204" pitchFamily="34" charset="0"/>
            </a:endParaRPr>
          </a:p>
          <a:p>
            <a:endParaRPr lang="en-GB" sz="2800" dirty="0">
              <a:latin typeface="Arial Black" panose="020B0A04020102020204" pitchFamily="34" charset="0"/>
            </a:endParaRPr>
          </a:p>
        </p:txBody>
      </p:sp>
      <p:pic>
        <p:nvPicPr>
          <p:cNvPr id="4" name="Picture 3">
            <a:extLst>
              <a:ext uri="{FF2B5EF4-FFF2-40B4-BE49-F238E27FC236}">
                <a16:creationId xmlns:a16="http://schemas.microsoft.com/office/drawing/2014/main" id="{2DD9F57D-954A-DC53-A799-835BA3537A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60970" y="0"/>
            <a:ext cx="3331029" cy="2982686"/>
          </a:xfrm>
          <a:prstGeom prst="rect">
            <a:avLst/>
          </a:prstGeom>
        </p:spPr>
      </p:pic>
    </p:spTree>
    <p:extLst>
      <p:ext uri="{BB962C8B-B14F-4D97-AF65-F5344CB8AC3E}">
        <p14:creationId xmlns:p14="http://schemas.microsoft.com/office/powerpoint/2010/main" val="1166618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02B13B-53BE-4ADB-56E3-5318937ECB8C}"/>
              </a:ext>
            </a:extLst>
          </p:cNvPr>
          <p:cNvSpPr txBox="1"/>
          <p:nvPr/>
        </p:nvSpPr>
        <p:spPr>
          <a:xfrm>
            <a:off x="0" y="544286"/>
            <a:ext cx="12192000" cy="6863417"/>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*Cover/Title…………………………………………………………………………………………………………….1</a:t>
            </a:r>
          </a:p>
          <a:p>
            <a:r>
              <a:rPr lang="en-GB" sz="2000" dirty="0">
                <a:latin typeface="Arial" panose="020B0604020202020204" pitchFamily="34" charset="0"/>
                <a:cs typeface="Arial" panose="020B0604020202020204" pitchFamily="34" charset="0"/>
              </a:rPr>
              <a:t>*Introduction…………………………………………………………………………………………………………...2</a:t>
            </a:r>
          </a:p>
          <a:p>
            <a:r>
              <a:rPr lang="en-GB" sz="2000" dirty="0">
                <a:latin typeface="Arial" panose="020B0604020202020204" pitchFamily="34" charset="0"/>
                <a:cs typeface="Arial" panose="020B0604020202020204" pitchFamily="34" charset="0"/>
              </a:rPr>
              <a:t>*Ageing Population/Biopsychosocial Needs……………………………………………………………………….3</a:t>
            </a:r>
          </a:p>
          <a:p>
            <a:r>
              <a:rPr lang="en-GB" sz="2000" dirty="0">
                <a:latin typeface="Arial" panose="020B0604020202020204" pitchFamily="34" charset="0"/>
                <a:cs typeface="Arial" panose="020B0604020202020204" pitchFamily="34" charset="0"/>
              </a:rPr>
              <a:t>*Challenges/Limitations of Ageing Population Needs…………………………………………………………… 4</a:t>
            </a:r>
          </a:p>
          <a:p>
            <a:r>
              <a:rPr lang="en-GB" sz="2000" dirty="0">
                <a:latin typeface="Arial" panose="020B0604020202020204" pitchFamily="34" charset="0"/>
                <a:cs typeface="Arial" panose="020B0604020202020204" pitchFamily="34" charset="0"/>
              </a:rPr>
              <a:t>*Theory of Ageing……………………………………………………………………………………………………  5</a:t>
            </a:r>
          </a:p>
          <a:p>
            <a:r>
              <a:rPr lang="en-GB" sz="2000" dirty="0">
                <a:latin typeface="Arial" panose="020B0604020202020204" pitchFamily="34" charset="0"/>
                <a:cs typeface="Arial" panose="020B0604020202020204" pitchFamily="34" charset="0"/>
              </a:rPr>
              <a:t>*Activity Theory and Advantages/Limitations……………………………………………………..........................6</a:t>
            </a:r>
          </a:p>
          <a:p>
            <a:r>
              <a:rPr lang="en-GB" sz="2000" dirty="0">
                <a:latin typeface="Arial" panose="020B0604020202020204" pitchFamily="34" charset="0"/>
                <a:cs typeface="Arial" panose="020B0604020202020204" pitchFamily="34" charset="0"/>
              </a:rPr>
              <a:t>*Disengagement Theory……………………………………………………………………………………………   7</a:t>
            </a:r>
          </a:p>
          <a:p>
            <a:r>
              <a:rPr lang="en-GB" sz="2000" dirty="0">
                <a:latin typeface="Arial" panose="020B0604020202020204" pitchFamily="34" charset="0"/>
                <a:cs typeface="Arial" panose="020B0604020202020204" pitchFamily="34" charset="0"/>
              </a:rPr>
              <a:t>*Advantages/Limitations of Disengagement Theory……………………………………………………………    8</a:t>
            </a:r>
          </a:p>
          <a:p>
            <a:r>
              <a:rPr lang="en-GB" sz="2000" dirty="0">
                <a:latin typeface="Arial" panose="020B0604020202020204" pitchFamily="34" charset="0"/>
                <a:cs typeface="Arial" panose="020B0604020202020204" pitchFamily="34" charset="0"/>
              </a:rPr>
              <a:t>*Current Care Provisions…………………………………………………………………………………………… 9</a:t>
            </a:r>
          </a:p>
          <a:p>
            <a:r>
              <a:rPr lang="en-GB" sz="2000" dirty="0">
                <a:latin typeface="Arial" panose="020B0604020202020204" pitchFamily="34" charset="0"/>
                <a:cs typeface="Arial" panose="020B0604020202020204" pitchFamily="34" charset="0"/>
              </a:rPr>
              <a:t>*Residential Care…………………………………………………………………………………………………….10</a:t>
            </a:r>
          </a:p>
          <a:p>
            <a:r>
              <a:rPr lang="en-GB" sz="2000" dirty="0">
                <a:latin typeface="Arial" panose="020B0604020202020204" pitchFamily="34" charset="0"/>
                <a:cs typeface="Arial" panose="020B0604020202020204" pitchFamily="34" charset="0"/>
              </a:rPr>
              <a:t>*Domiciliary Care…………………………………………………………………………………………………….11</a:t>
            </a:r>
          </a:p>
          <a:p>
            <a:r>
              <a:rPr lang="en-GB" sz="2000" dirty="0">
                <a:latin typeface="Arial" panose="020B0604020202020204" pitchFamily="34" charset="0"/>
                <a:cs typeface="Arial" panose="020B0604020202020204" pitchFamily="34" charset="0"/>
              </a:rPr>
              <a:t>*Challenges/limitations of Residential/Domiciliary Care…………………………………………………………12</a:t>
            </a:r>
          </a:p>
          <a:p>
            <a:r>
              <a:rPr lang="en-GB" sz="2000" dirty="0">
                <a:latin typeface="Arial" panose="020B0604020202020204" pitchFamily="34" charset="0"/>
                <a:cs typeface="Arial" panose="020B0604020202020204" pitchFamily="34" charset="0"/>
              </a:rPr>
              <a:t>*Policy Legislation……………………………………………………………………………………………………13</a:t>
            </a:r>
          </a:p>
          <a:p>
            <a:r>
              <a:rPr lang="en-GB" sz="2000" dirty="0">
                <a:latin typeface="Arial" panose="020B0604020202020204" pitchFamily="34" charset="0"/>
                <a:cs typeface="Arial" panose="020B0604020202020204" pitchFamily="34" charset="0"/>
              </a:rPr>
              <a:t>*Technology Innovations…………………………………………………………………………………………….14</a:t>
            </a:r>
          </a:p>
          <a:p>
            <a:r>
              <a:rPr lang="en-GB" sz="2000" dirty="0">
                <a:latin typeface="Arial" panose="020B0604020202020204" pitchFamily="34" charset="0"/>
                <a:cs typeface="Arial" panose="020B0604020202020204" pitchFamily="34" charset="0"/>
              </a:rPr>
              <a:t>*Example 1: Pacemaker…………………………………………………………………………………………….15</a:t>
            </a:r>
          </a:p>
          <a:p>
            <a:r>
              <a:rPr lang="en-GB" sz="2000" dirty="0">
                <a:latin typeface="Arial" panose="020B0604020202020204" pitchFamily="34" charset="0"/>
                <a:cs typeface="Arial" panose="020B0604020202020204" pitchFamily="34" charset="0"/>
              </a:rPr>
              <a:t>*Example2: Digital Home Camera………………………………………………………………………………...16</a:t>
            </a:r>
          </a:p>
          <a:p>
            <a:r>
              <a:rPr lang="en-GB" sz="2000" dirty="0">
                <a:latin typeface="Arial" panose="020B0604020202020204" pitchFamily="34" charset="0"/>
                <a:cs typeface="Arial" panose="020B0604020202020204" pitchFamily="34" charset="0"/>
              </a:rPr>
              <a:t>*Case Study………………………………………………………………………………………………………….17</a:t>
            </a:r>
          </a:p>
          <a:p>
            <a:r>
              <a:rPr lang="en-GB" sz="2000" dirty="0">
                <a:latin typeface="Arial" panose="020B0604020202020204" pitchFamily="34" charset="0"/>
                <a:cs typeface="Arial" panose="020B0604020202020204" pitchFamily="34" charset="0"/>
              </a:rPr>
              <a:t>*Safeguarding……………………………………………………………………………………….......................18</a:t>
            </a:r>
          </a:p>
          <a:p>
            <a:r>
              <a:rPr lang="en-GB" sz="2000" dirty="0">
                <a:latin typeface="Arial" panose="020B0604020202020204" pitchFamily="34" charset="0"/>
                <a:cs typeface="Arial" panose="020B0604020202020204" pitchFamily="34" charset="0"/>
              </a:rPr>
              <a:t>*Conclusion…………………………………………………………………………………………………………..19</a:t>
            </a:r>
          </a:p>
          <a:p>
            <a:r>
              <a:rPr lang="en-GB" sz="2000" dirty="0">
                <a:latin typeface="Arial" panose="020B0604020202020204" pitchFamily="34" charset="0"/>
                <a:cs typeface="Arial" panose="020B0604020202020204" pitchFamily="34" charset="0"/>
              </a:rPr>
              <a:t>*References…………………………………………………………………………………………………............20</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126A1F6B-EA34-37C0-26B8-47F3BE93449A}"/>
              </a:ext>
            </a:extLst>
          </p:cNvPr>
          <p:cNvSpPr txBox="1"/>
          <p:nvPr/>
        </p:nvSpPr>
        <p:spPr>
          <a:xfrm>
            <a:off x="555171" y="0"/>
            <a:ext cx="7217228" cy="523220"/>
          </a:xfrm>
          <a:prstGeom prst="rect">
            <a:avLst/>
          </a:prstGeom>
          <a:noFill/>
        </p:spPr>
        <p:txBody>
          <a:bodyPr wrap="square" rtlCol="0">
            <a:spAutoFit/>
          </a:bodyPr>
          <a:lstStyle/>
          <a:p>
            <a:r>
              <a:rPr lang="en-GB" sz="2800" dirty="0">
                <a:latin typeface="Arial Black" panose="020B0A04020102020204" pitchFamily="34" charset="0"/>
              </a:rPr>
              <a:t>CONTENTS PAGE:</a:t>
            </a:r>
          </a:p>
        </p:txBody>
      </p:sp>
    </p:spTree>
    <p:extLst>
      <p:ext uri="{BB962C8B-B14F-4D97-AF65-F5344CB8AC3E}">
        <p14:creationId xmlns:p14="http://schemas.microsoft.com/office/powerpoint/2010/main" val="3954889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 name="Picture 29" descr="Two people holding each other's hands">
            <a:extLst>
              <a:ext uri="{FF2B5EF4-FFF2-40B4-BE49-F238E27FC236}">
                <a16:creationId xmlns:a16="http://schemas.microsoft.com/office/drawing/2014/main" id="{50134971-0ED0-A430-69FC-1A475B9B8EE8}"/>
              </a:ext>
            </a:extLst>
          </p:cNvPr>
          <p:cNvPicPr>
            <a:picLocks noChangeAspect="1"/>
          </p:cNvPicPr>
          <p:nvPr/>
        </p:nvPicPr>
        <p:blipFill>
          <a:blip r:embed="rId2"/>
          <a:srcRect r="5882" b="-1"/>
          <a:stretch>
            <a:fillRect/>
          </a:stretch>
        </p:blipFill>
        <p:spPr>
          <a:xfrm>
            <a:off x="0" y="1433317"/>
            <a:ext cx="2939143" cy="4610644"/>
          </a:xfrm>
          <a:prstGeom prst="rect">
            <a:avLst/>
          </a:prstGeom>
        </p:spPr>
      </p:pic>
      <p:sp>
        <p:nvSpPr>
          <p:cNvPr id="2" name="TextBox 1">
            <a:extLst>
              <a:ext uri="{FF2B5EF4-FFF2-40B4-BE49-F238E27FC236}">
                <a16:creationId xmlns:a16="http://schemas.microsoft.com/office/drawing/2014/main" id="{5878DF6D-ED4B-5558-3F6E-FE4215B13417}"/>
              </a:ext>
            </a:extLst>
          </p:cNvPr>
          <p:cNvSpPr txBox="1"/>
          <p:nvPr/>
        </p:nvSpPr>
        <p:spPr>
          <a:xfrm>
            <a:off x="5084956" y="1"/>
            <a:ext cx="6880303" cy="657922"/>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800" dirty="0">
                <a:latin typeface="Arial Black" panose="020B0A04020102020204" pitchFamily="34" charset="0"/>
                <a:ea typeface="+mj-ea"/>
                <a:cs typeface="+mj-cs"/>
              </a:rPr>
              <a:t>INTRODUCTION:</a:t>
            </a:r>
          </a:p>
        </p:txBody>
      </p:sp>
      <p:sp>
        <p:nvSpPr>
          <p:cNvPr id="3" name="TextBox 2">
            <a:extLst>
              <a:ext uri="{FF2B5EF4-FFF2-40B4-BE49-F238E27FC236}">
                <a16:creationId xmlns:a16="http://schemas.microsoft.com/office/drawing/2014/main" id="{35845068-DC55-9496-11C3-B8E45DF9B290}"/>
              </a:ext>
            </a:extLst>
          </p:cNvPr>
          <p:cNvSpPr txBox="1"/>
          <p:nvPr/>
        </p:nvSpPr>
        <p:spPr>
          <a:xfrm>
            <a:off x="2939143" y="602166"/>
            <a:ext cx="9252857" cy="6255833"/>
          </a:xfrm>
          <a:prstGeom prst="rect">
            <a:avLst/>
          </a:prstGeom>
        </p:spPr>
        <p:txBody>
          <a:bodyPr vert="horz" lIns="91440" tIns="45720" rIns="91440" bIns="45720" rtlCol="0">
            <a:normAutofit lnSpcReduction="10000"/>
          </a:bodyPr>
          <a:lstStyle/>
          <a:p>
            <a:pPr marL="342900" indent="-3429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Ageing is a natural, lifelong process involving biological, psychological, and social changes that can affect an individual’s health, abilities, and quality of life. (World Health Organization, 2021a).</a:t>
            </a:r>
          </a:p>
          <a:p>
            <a:pPr>
              <a:lnSpc>
                <a:spcPct val="90000"/>
              </a:lnSpc>
              <a:spcAft>
                <a:spcPts val="600"/>
              </a:spcAft>
            </a:pPr>
            <a:endParaRPr lang="en-US" sz="2000" dirty="0">
              <a:latin typeface="Arial" panose="020B0604020202020204" pitchFamily="34" charset="0"/>
              <a:cs typeface="Arial" panose="020B0604020202020204" pitchFamily="34" charset="0"/>
            </a:endParaRPr>
          </a:p>
          <a:p>
            <a:pPr marL="400050" indent="-3429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Biological theories explain changes that occur within the body. </a:t>
            </a:r>
            <a:r>
              <a:rPr lang="en-GB" sz="2000" dirty="0">
                <a:latin typeface="Arial" panose="020B0604020202020204" pitchFamily="34" charset="0"/>
                <a:cs typeface="Arial" panose="020B0604020202020204" pitchFamily="34" charset="0"/>
              </a:rPr>
              <a:t>However, social relationships, the environment, lifestyle, socioeconomic circumstances, and access to health and social care also influence ageing</a:t>
            </a:r>
            <a:r>
              <a:rPr lang="en-US" sz="2000" dirty="0">
                <a:latin typeface="Arial" panose="020B0604020202020204" pitchFamily="34" charset="0"/>
                <a:cs typeface="Arial" panose="020B0604020202020204" pitchFamily="34" charset="0"/>
              </a:rPr>
              <a:t>. However, ageing does not automatically mean dependence, as older people have diverse needs, experiences, and capabilities (World Health Organization, 2021b ).</a:t>
            </a:r>
          </a:p>
          <a:p>
            <a:pPr marL="57150">
              <a:lnSpc>
                <a:spcPct val="90000"/>
              </a:lnSpc>
              <a:spcAft>
                <a:spcPts val="600"/>
              </a:spcAft>
            </a:pPr>
            <a:endParaRPr lang="en-US" sz="2000" dirty="0">
              <a:latin typeface="Arial" panose="020B0604020202020204" pitchFamily="34" charset="0"/>
              <a:cs typeface="Arial" panose="020B0604020202020204" pitchFamily="34" charset="0"/>
            </a:endParaRPr>
          </a:p>
          <a:p>
            <a:pPr marL="400050" indent="-342900">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According to Skills for Care (2025), the ageing population creates greater demand for health and social care, placing pressure on services, funding and the workforce in England. </a:t>
            </a:r>
          </a:p>
          <a:p>
            <a:pPr marL="285750" indent="-228600">
              <a:lnSpc>
                <a:spcPct val="90000"/>
              </a:lnSpc>
              <a:spcAft>
                <a:spcPts val="600"/>
              </a:spcAft>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400050" indent="-3429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Older people are not a uniform group. Two people of the same chronological age may have very different levels of health, independence and support needs. Therefore, care should be based on the individual rather than assumptions about age. This also links to the Equality Act 2010, because age should not become a reason for discrimination or unequal access to services.</a:t>
            </a:r>
          </a:p>
          <a:p>
            <a:pPr indent="-228600">
              <a:lnSpc>
                <a:spcPct val="90000"/>
              </a:lnSpc>
              <a:spcAft>
                <a:spcPts val="600"/>
              </a:spcAft>
              <a:buFont typeface="Arial" panose="020B0604020202020204" pitchFamily="34" charset="0"/>
              <a:buChar char="•"/>
            </a:pPr>
            <a:endParaRPr lang="en-US" sz="800" dirty="0"/>
          </a:p>
        </p:txBody>
      </p:sp>
    </p:spTree>
    <p:extLst>
      <p:ext uri="{BB962C8B-B14F-4D97-AF65-F5344CB8AC3E}">
        <p14:creationId xmlns:p14="http://schemas.microsoft.com/office/powerpoint/2010/main" val="747776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C402CB-B4A7-BEF3-1933-0CEC59ACA56A}"/>
              </a:ext>
            </a:extLst>
          </p:cNvPr>
          <p:cNvSpPr txBox="1"/>
          <p:nvPr/>
        </p:nvSpPr>
        <p:spPr>
          <a:xfrm>
            <a:off x="0" y="0"/>
            <a:ext cx="12192000" cy="523220"/>
          </a:xfrm>
          <a:prstGeom prst="rect">
            <a:avLst/>
          </a:prstGeom>
          <a:noFill/>
        </p:spPr>
        <p:txBody>
          <a:bodyPr wrap="square" rtlCol="0">
            <a:spAutoFit/>
          </a:bodyPr>
          <a:lstStyle/>
          <a:p>
            <a:r>
              <a:rPr lang="en-GB" sz="2800">
                <a:latin typeface="Arial Black" panose="020B0A04020102020204" pitchFamily="34" charset="0"/>
              </a:rPr>
              <a:t>AGEING POPULATION/NEEDS: </a:t>
            </a:r>
            <a:r>
              <a:rPr lang="en-GB" sz="2800">
                <a:latin typeface="Arial" panose="020B0604020202020204" pitchFamily="34" charset="0"/>
                <a:cs typeface="Arial" panose="020B0604020202020204" pitchFamily="34" charset="0"/>
              </a:rPr>
              <a:t>Biopsychosocial Model</a:t>
            </a:r>
            <a:endParaRPr lang="en-GB" sz="2800" dirty="0">
              <a:latin typeface="Arial Black" panose="020B0A04020102020204" pitchFamily="34" charset="0"/>
            </a:endParaRPr>
          </a:p>
        </p:txBody>
      </p:sp>
      <p:sp>
        <p:nvSpPr>
          <p:cNvPr id="9" name="TextBox 8">
            <a:extLst>
              <a:ext uri="{FF2B5EF4-FFF2-40B4-BE49-F238E27FC236}">
                <a16:creationId xmlns:a16="http://schemas.microsoft.com/office/drawing/2014/main" id="{62E2939D-96B4-6281-6939-B806C1E5ECE3}"/>
              </a:ext>
            </a:extLst>
          </p:cNvPr>
          <p:cNvSpPr txBox="1"/>
          <p:nvPr/>
        </p:nvSpPr>
        <p:spPr>
          <a:xfrm>
            <a:off x="0" y="620486"/>
            <a:ext cx="12192000" cy="5355312"/>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 In the UK, older people may experience changes in health, mobility, memory loss, relationships and living circumstances as they age (WHO, 2021b).</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 The biopsychosocial model (Engel, 1977) considers how biological, psychological and social factors interact to influence health, well-being, and quality of life. (The Health Foundation, 2026).</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Older people's needs should be assessed according to their holistic needs rather than focusing on illness or physical impairment.</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According to GOV.UK (2026), the Personal Social Services Adult Social Care Survey report between 2024 and 2025, 11.4% of elderly people reported feeling lonely; therefore, applying the biopsychosocial model in taking care of an ageing population and creates opportunities for older people to have their social needs taken care of, such as their relationships, family, community, housing, finances, health services and functional ability to help with everyday activities, such as mobility, safety, nutrition, personal care and maintaining a social life (NICE, 2015).</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The Biopsychosocial Model encourages person-centred care by recognising that physical health, emotional wellbeing and social circumstances influence one another. However, limited funding and service capacity can make support difficult to deliver consistently (CQC, 2025). </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3873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03071C-0AD9-1B53-1051-7DC8FDC1C285}"/>
              </a:ext>
            </a:extLst>
          </p:cNvPr>
          <p:cNvSpPr txBox="1"/>
          <p:nvPr/>
        </p:nvSpPr>
        <p:spPr>
          <a:xfrm>
            <a:off x="0" y="1"/>
            <a:ext cx="12192000" cy="523220"/>
          </a:xfrm>
          <a:prstGeom prst="rect">
            <a:avLst/>
          </a:prstGeom>
          <a:noFill/>
        </p:spPr>
        <p:txBody>
          <a:bodyPr wrap="square" rtlCol="0">
            <a:spAutoFit/>
          </a:bodyPr>
          <a:lstStyle/>
          <a:p>
            <a:r>
              <a:rPr lang="en-GB" sz="2800" dirty="0">
                <a:latin typeface="Arial Black" panose="020B0A04020102020204" pitchFamily="34" charset="0"/>
              </a:rPr>
              <a:t>CHALLENGES/LIMITATIONS:   </a:t>
            </a:r>
            <a:r>
              <a:rPr lang="en-GB" sz="2800" dirty="0">
                <a:latin typeface="Arial" panose="020B0604020202020204" pitchFamily="34" charset="0"/>
                <a:cs typeface="Arial" panose="020B0604020202020204" pitchFamily="34" charset="0"/>
              </a:rPr>
              <a:t>Ageing Population Needs</a:t>
            </a:r>
            <a:endParaRPr lang="en-GB" sz="2800" dirty="0">
              <a:latin typeface="Arial Black" panose="020B0A04020102020204" pitchFamily="34" charset="0"/>
            </a:endParaRPr>
          </a:p>
        </p:txBody>
      </p:sp>
      <p:sp>
        <p:nvSpPr>
          <p:cNvPr id="4" name="TextBox 3">
            <a:extLst>
              <a:ext uri="{FF2B5EF4-FFF2-40B4-BE49-F238E27FC236}">
                <a16:creationId xmlns:a16="http://schemas.microsoft.com/office/drawing/2014/main" id="{8878484E-56C6-372B-58F9-4421B3A7A47D}"/>
              </a:ext>
            </a:extLst>
          </p:cNvPr>
          <p:cNvSpPr txBox="1"/>
          <p:nvPr/>
        </p:nvSpPr>
        <p:spPr>
          <a:xfrm>
            <a:off x="108858" y="489857"/>
            <a:ext cx="11963399" cy="4708981"/>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Care Act 2014 places wellbeing at the centre of adult social care and promotes prevention, choice and control (Legislation.gov.uk, 2026).</a:t>
            </a:r>
          </a:p>
          <a:p>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However, there are limitations such as:</a:t>
            </a:r>
          </a:p>
          <a:p>
            <a:pPr algn="just"/>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Lack of family support, which may be caused by loss, family conflict, abuse and neglect.</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Living alone and digital exclusion, which may lead to being unable to access some care services.</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Inaccessible buildings caused by limited mobility may reduce participation.</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Social isolation,  causing loneliness (House of Commons Library,2023). </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Poverty and lack of funding may lead to not affording care or having fewer informal care options (Age UK, 2024).</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However, these challenges and limitations should not automatically be interpreted as a loss of independence. Adaptations, accessible services and appropriate support can enable older people to retain choice and control (Local Government Association, 2020). </a:t>
            </a:r>
          </a:p>
        </p:txBody>
      </p:sp>
    </p:spTree>
    <p:extLst>
      <p:ext uri="{BB962C8B-B14F-4D97-AF65-F5344CB8AC3E}">
        <p14:creationId xmlns:p14="http://schemas.microsoft.com/office/powerpoint/2010/main" val="2293416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9AA9F65-94B8-41A5-A7FF-23D2CFB11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7E8B0F8E-3F6C-4541-B9C1-774D80A088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7A45F5BC-32D1-41CD-B270-C46F18CA1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5BB74D4E-F243-4A10-813D-500A14025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D70130DC-F780-43D2-B26A-92EACD789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9F58215-2A6D-67D4-C076-11E189395234}"/>
              </a:ext>
            </a:extLst>
          </p:cNvPr>
          <p:cNvSpPr txBox="1"/>
          <p:nvPr/>
        </p:nvSpPr>
        <p:spPr>
          <a:xfrm>
            <a:off x="424543" y="1"/>
            <a:ext cx="11186265" cy="457200"/>
          </a:xfrm>
          <a:prstGeom prst="rect">
            <a:avLst/>
          </a:prstGeom>
        </p:spPr>
        <p:txBody>
          <a:bodyPr vert="horz" lIns="91440" tIns="45720" rIns="91440" bIns="45720" rtlCol="0">
            <a:normAutofit fontScale="92500" lnSpcReduction="10000"/>
          </a:bodyPr>
          <a:lstStyle/>
          <a:p>
            <a:pPr>
              <a:spcBef>
                <a:spcPct val="0"/>
              </a:spcBef>
              <a:spcAft>
                <a:spcPts val="600"/>
              </a:spcAft>
            </a:pPr>
            <a:r>
              <a:rPr lang="en-US" sz="2800" cap="all" dirty="0">
                <a:solidFill>
                  <a:schemeClr val="accent2"/>
                </a:solidFill>
                <a:latin typeface="+mj-lt"/>
                <a:ea typeface="+mj-ea"/>
                <a:cs typeface="+mj-cs"/>
              </a:rPr>
              <a:t>THEORY OF AGEING:</a:t>
            </a:r>
          </a:p>
        </p:txBody>
      </p:sp>
      <p:sp>
        <p:nvSpPr>
          <p:cNvPr id="18" name="Rectangle 17">
            <a:extLst>
              <a:ext uri="{FF2B5EF4-FFF2-40B4-BE49-F238E27FC236}">
                <a16:creationId xmlns:a16="http://schemas.microsoft.com/office/drawing/2014/main" id="{17676E0E-5B44-4166-8EDD-CFDBAC622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7201"/>
            <a:ext cx="11298933"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C0C38BA1-2D8A-332C-ED9C-93C82EE5FC0B}"/>
              </a:ext>
            </a:extLst>
          </p:cNvPr>
          <p:cNvSpPr txBox="1"/>
          <p:nvPr/>
        </p:nvSpPr>
        <p:spPr>
          <a:xfrm>
            <a:off x="-141514" y="1099457"/>
            <a:ext cx="12333514" cy="5758543"/>
          </a:xfrm>
          <a:prstGeom prst="rect">
            <a:avLst/>
          </a:prstGeom>
        </p:spPr>
        <p:txBody>
          <a:bodyPr vert="horz" lIns="91440" tIns="45720" rIns="91440" bIns="45720" rtlCol="0" anchor="ctr">
            <a:normAutofit fontScale="92500" lnSpcReduction="10000"/>
          </a:bodyPr>
          <a:lstStyle/>
          <a:p>
            <a:pPr marL="342900" indent="-342900">
              <a:lnSpc>
                <a:spcPct val="90000"/>
              </a:lnSpc>
              <a:spcBef>
                <a:spcPct val="20000"/>
              </a:spcBef>
              <a:spcAft>
                <a:spcPts val="600"/>
              </a:spcAft>
              <a:buClr>
                <a:schemeClr val="accent2"/>
              </a:buClr>
              <a:buSzPct val="92000"/>
              <a:buFont typeface="Wingdings 2" panose="05020102010507070707" pitchFamily="18" charset="2"/>
              <a:buChar char=""/>
            </a:pPr>
            <a:r>
              <a:rPr lang="en-US" sz="2200" dirty="0">
                <a:solidFill>
                  <a:schemeClr val="accent2">
                    <a:lumMod val="50000"/>
                  </a:schemeClr>
                </a:solidFill>
                <a:latin typeface="Arial" panose="020B0604020202020204" pitchFamily="34" charset="0"/>
                <a:cs typeface="Arial" panose="020B0604020202020204" pitchFamily="34" charset="0"/>
              </a:rPr>
              <a:t>The theory of ageing is an explanation of how and why people grow older, including the physical, psychological, emotional and social changes they may experience throughout their lives, and why they behave a certain way when they are elderly (Atchley, 1989).</a:t>
            </a:r>
          </a:p>
          <a:p>
            <a:pPr marL="342900" indent="-342900">
              <a:lnSpc>
                <a:spcPct val="90000"/>
              </a:lnSpc>
              <a:spcBef>
                <a:spcPct val="20000"/>
              </a:spcBef>
              <a:spcAft>
                <a:spcPts val="600"/>
              </a:spcAft>
              <a:buClr>
                <a:schemeClr val="accent2"/>
              </a:buClr>
              <a:buSzPct val="92000"/>
              <a:buFont typeface="Wingdings 2" panose="05020102010507070707" pitchFamily="18" charset="2"/>
              <a:buChar char=""/>
            </a:pPr>
            <a:endParaRPr lang="en-US" sz="2200" dirty="0">
              <a:solidFill>
                <a:schemeClr val="accent2">
                  <a:lumMod val="50000"/>
                </a:schemeClr>
              </a:solidFill>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chemeClr val="accent2"/>
              </a:buClr>
              <a:buSzPct val="92000"/>
              <a:buFont typeface="Wingdings 2" panose="05020102010507070707" pitchFamily="18" charset="2"/>
              <a:buChar char=""/>
            </a:pPr>
            <a:r>
              <a:rPr lang="en-US" sz="2200" dirty="0">
                <a:solidFill>
                  <a:schemeClr val="accent2">
                    <a:lumMod val="50000"/>
                  </a:schemeClr>
                </a:solidFill>
                <a:latin typeface="Arial" panose="020B0604020202020204" pitchFamily="34" charset="0"/>
                <a:cs typeface="Arial" panose="020B0604020202020204" pitchFamily="34" charset="0"/>
              </a:rPr>
              <a:t>Theories help health and social care professionals understand older people’s care needs and plan according to what care and support they need (NICE, 2015).</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200" dirty="0">
              <a:solidFill>
                <a:schemeClr val="accent2">
                  <a:lumMod val="50000"/>
                </a:schemeClr>
              </a:solidFill>
              <a:latin typeface="Arial" panose="020B0604020202020204" pitchFamily="34" charset="0"/>
              <a:cs typeface="Arial" panose="020B0604020202020204" pitchFamily="34" charset="0"/>
            </a:endParaRPr>
          </a:p>
          <a:p>
            <a:pPr>
              <a:lnSpc>
                <a:spcPct val="90000"/>
              </a:lnSpc>
              <a:spcBef>
                <a:spcPct val="20000"/>
              </a:spcBef>
              <a:spcAft>
                <a:spcPts val="600"/>
              </a:spcAft>
              <a:buClr>
                <a:schemeClr val="accent2"/>
              </a:buClr>
              <a:buSzPct val="92000"/>
              <a:buFont typeface="Wingdings 2" panose="05020102010507070707" pitchFamily="18" charset="2"/>
              <a:buChar char=""/>
            </a:pPr>
            <a:r>
              <a:rPr lang="en-US" sz="2200" dirty="0">
                <a:solidFill>
                  <a:schemeClr val="accent2">
                    <a:lumMod val="50000"/>
                  </a:schemeClr>
                </a:solidFill>
                <a:latin typeface="Arial" panose="020B0604020202020204" pitchFamily="34" charset="0"/>
                <a:cs typeface="Arial" panose="020B0604020202020204" pitchFamily="34" charset="0"/>
              </a:rPr>
              <a:t> </a:t>
            </a:r>
            <a:r>
              <a:rPr lang="en-US" sz="2200" b="1" dirty="0">
                <a:solidFill>
                  <a:schemeClr val="accent2">
                    <a:lumMod val="50000"/>
                  </a:schemeClr>
                </a:solidFill>
                <a:latin typeface="Arial" panose="020B0604020202020204" pitchFamily="34" charset="0"/>
                <a:cs typeface="Arial" panose="020B0604020202020204" pitchFamily="34" charset="0"/>
              </a:rPr>
              <a:t>There are different types of theories, such as:</a:t>
            </a:r>
          </a:p>
          <a:p>
            <a:pPr>
              <a:lnSpc>
                <a:spcPct val="90000"/>
              </a:lnSpc>
              <a:spcBef>
                <a:spcPct val="20000"/>
              </a:spcBef>
              <a:spcAft>
                <a:spcPts val="600"/>
              </a:spcAft>
              <a:buClr>
                <a:schemeClr val="accent2"/>
              </a:buClr>
              <a:buSzPct val="92000"/>
              <a:buFont typeface="Wingdings 2" panose="05020102010507070707" pitchFamily="18" charset="2"/>
              <a:buChar char=""/>
            </a:pPr>
            <a:r>
              <a:rPr lang="en-US" sz="2200" dirty="0">
                <a:solidFill>
                  <a:schemeClr val="accent2">
                    <a:lumMod val="50000"/>
                  </a:schemeClr>
                </a:solidFill>
                <a:latin typeface="Arial" panose="020B0604020202020204" pitchFamily="34" charset="0"/>
                <a:cs typeface="Arial" panose="020B0604020202020204" pitchFamily="34" charset="0"/>
              </a:rPr>
              <a:t>1. Activity Theory. </a:t>
            </a:r>
          </a:p>
          <a:p>
            <a:pPr>
              <a:lnSpc>
                <a:spcPct val="90000"/>
              </a:lnSpc>
              <a:spcBef>
                <a:spcPct val="20000"/>
              </a:spcBef>
              <a:spcAft>
                <a:spcPts val="600"/>
              </a:spcAft>
              <a:buClr>
                <a:schemeClr val="accent2"/>
              </a:buClr>
              <a:buSzPct val="92000"/>
              <a:buFont typeface="Wingdings 2" panose="05020102010507070707" pitchFamily="18" charset="2"/>
              <a:buChar char=""/>
            </a:pPr>
            <a:r>
              <a:rPr lang="en-US" sz="2200" dirty="0">
                <a:solidFill>
                  <a:schemeClr val="accent2">
                    <a:lumMod val="50000"/>
                  </a:schemeClr>
                </a:solidFill>
                <a:latin typeface="Arial" panose="020B0604020202020204" pitchFamily="34" charset="0"/>
                <a:cs typeface="Arial" panose="020B0604020202020204" pitchFamily="34" charset="0"/>
              </a:rPr>
              <a:t>2.  Disengagement Theory.</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200" dirty="0">
              <a:solidFill>
                <a:schemeClr val="accent2">
                  <a:lumMod val="50000"/>
                </a:schemeClr>
              </a:solidFill>
              <a:effectLst/>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chemeClr val="accent2"/>
              </a:buClr>
              <a:buSzPct val="92000"/>
              <a:buFont typeface="Wingdings 2" panose="05020102010507070707" pitchFamily="18" charset="2"/>
              <a:buChar char=""/>
            </a:pPr>
            <a:r>
              <a:rPr lang="en-US" sz="2200" dirty="0">
                <a:solidFill>
                  <a:schemeClr val="accent2">
                    <a:lumMod val="50000"/>
                  </a:schemeClr>
                </a:solidFill>
                <a:effectLst/>
                <a:latin typeface="Arial" panose="020B0604020202020204" pitchFamily="34" charset="0"/>
                <a:cs typeface="Arial" panose="020B0604020202020204" pitchFamily="34" charset="0"/>
              </a:rPr>
              <a:t>These theories matter when they shape actual care and therefore, empowerment needs to be put in place. For example, an older person who previously enjoyed gardening should not simply be defined by their mobility difficulties. </a:t>
            </a:r>
            <a:r>
              <a:rPr lang="en-US" sz="2200" dirty="0">
                <a:solidFill>
                  <a:schemeClr val="accent2">
                    <a:lumMod val="50000"/>
                  </a:schemeClr>
                </a:solidFill>
                <a:latin typeface="Arial" panose="020B0604020202020204" pitchFamily="34" charset="0"/>
                <a:cs typeface="Arial" panose="020B0604020202020204" pitchFamily="34" charset="0"/>
              </a:rPr>
              <a:t>Health professionals</a:t>
            </a:r>
            <a:r>
              <a:rPr lang="en-US" sz="2200" dirty="0">
                <a:solidFill>
                  <a:schemeClr val="accent2">
                    <a:lumMod val="50000"/>
                  </a:schemeClr>
                </a:solidFill>
                <a:effectLst/>
                <a:latin typeface="Arial" panose="020B0604020202020204" pitchFamily="34" charset="0"/>
                <a:cs typeface="Arial" panose="020B0604020202020204" pitchFamily="34" charset="0"/>
              </a:rPr>
              <a:t> could explore adaptations that will allow them to continue gardening safely. At the same time, person-</a:t>
            </a:r>
            <a:r>
              <a:rPr lang="en-US" sz="2200" dirty="0" err="1">
                <a:solidFill>
                  <a:schemeClr val="accent2">
                    <a:lumMod val="50000"/>
                  </a:schemeClr>
                </a:solidFill>
                <a:effectLst/>
                <a:latin typeface="Arial" panose="020B0604020202020204" pitchFamily="34" charset="0"/>
                <a:cs typeface="Arial" panose="020B0604020202020204" pitchFamily="34" charset="0"/>
              </a:rPr>
              <a:t>centred</a:t>
            </a:r>
            <a:r>
              <a:rPr lang="en-US" sz="2200" dirty="0">
                <a:solidFill>
                  <a:schemeClr val="accent2">
                    <a:lumMod val="50000"/>
                  </a:schemeClr>
                </a:solidFill>
                <a:effectLst/>
                <a:latin typeface="Arial" panose="020B0604020202020204" pitchFamily="34" charset="0"/>
                <a:cs typeface="Arial" panose="020B0604020202020204" pitchFamily="34" charset="0"/>
              </a:rPr>
              <a:t> care </a:t>
            </a:r>
            <a:r>
              <a:rPr lang="en-US" sz="2200" dirty="0" err="1">
                <a:solidFill>
                  <a:schemeClr val="accent2">
                    <a:lumMod val="50000"/>
                  </a:schemeClr>
                </a:solidFill>
                <a:effectLst/>
                <a:latin typeface="Arial" panose="020B0604020202020204" pitchFamily="34" charset="0"/>
                <a:cs typeface="Arial" panose="020B0604020202020204" pitchFamily="34" charset="0"/>
              </a:rPr>
              <a:t>recognises</a:t>
            </a:r>
            <a:r>
              <a:rPr lang="en-US" sz="2200" dirty="0">
                <a:solidFill>
                  <a:schemeClr val="accent2">
                    <a:lumMod val="50000"/>
                  </a:schemeClr>
                </a:solidFill>
                <a:effectLst/>
                <a:latin typeface="Arial" panose="020B0604020202020204" pitchFamily="34" charset="0"/>
                <a:cs typeface="Arial" panose="020B0604020202020204" pitchFamily="34" charset="0"/>
              </a:rPr>
              <a:t> that not everyone wants the same level of activity (Martin et al., 2015).</a:t>
            </a:r>
          </a:p>
          <a:p>
            <a:pPr marL="342900" indent="-342900">
              <a:lnSpc>
                <a:spcPct val="90000"/>
              </a:lnSpc>
              <a:spcBef>
                <a:spcPct val="20000"/>
              </a:spcBef>
              <a:spcAft>
                <a:spcPts val="600"/>
              </a:spcAft>
              <a:buClr>
                <a:schemeClr val="accent2"/>
              </a:buClr>
              <a:buSzPct val="92000"/>
              <a:buFont typeface="Wingdings 2" panose="05020102010507070707" pitchFamily="18" charset="2"/>
              <a:buChar char=""/>
            </a:pPr>
            <a:r>
              <a:rPr lang="en-US" sz="2200" dirty="0">
                <a:solidFill>
                  <a:schemeClr val="accent2">
                    <a:lumMod val="50000"/>
                  </a:schemeClr>
                </a:solidFill>
                <a:effectLst/>
                <a:latin typeface="Arial" panose="020B0604020202020204" pitchFamily="34" charset="0"/>
                <a:cs typeface="Arial" panose="020B0604020202020204" pitchFamily="34" charset="0"/>
              </a:rPr>
              <a:t>Therefore, empowerment means enabling choice rather than forcing older people to remain active.</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000" dirty="0">
              <a:solidFill>
                <a:schemeClr val="accent2">
                  <a:lumMod val="50000"/>
                </a:schemeClr>
              </a:solidFill>
              <a:effectLst/>
              <a:latin typeface="Arial" panose="020B0604020202020204" pitchFamily="34" charset="0"/>
              <a:cs typeface="Arial" panose="020B0604020202020204" pitchFamily="34" charset="0"/>
            </a:endParaRP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1300" dirty="0">
              <a:solidFill>
                <a:schemeClr val="accent2">
                  <a:lumMod val="50000"/>
                </a:schemeClr>
              </a:solidFill>
              <a:latin typeface="Arial" panose="020B0604020202020204" pitchFamily="34" charset="0"/>
              <a:cs typeface="Arial" panose="020B0604020202020204" pitchFamily="34" charset="0"/>
            </a:endParaRP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1300" dirty="0">
              <a:solidFill>
                <a:schemeClr val="accent2">
                  <a:lumMod val="50000"/>
                </a:schemeClr>
              </a:solidFill>
            </a:endParaRPr>
          </a:p>
          <a:p>
            <a:pPr marL="342900" indent="-342900">
              <a:lnSpc>
                <a:spcPct val="90000"/>
              </a:lnSpc>
              <a:spcBef>
                <a:spcPct val="20000"/>
              </a:spcBef>
              <a:spcAft>
                <a:spcPts val="600"/>
              </a:spcAft>
              <a:buClr>
                <a:schemeClr val="accent2"/>
              </a:buClr>
              <a:buSzPct val="92000"/>
              <a:buFont typeface="Wingdings 2" panose="05020102010507070707" pitchFamily="18" charset="2"/>
              <a:buChar char=""/>
            </a:pPr>
            <a:endParaRPr lang="en-US" sz="1300" dirty="0">
              <a:solidFill>
                <a:schemeClr val="accent2">
                  <a:lumMod val="50000"/>
                </a:schemeClr>
              </a:solidFill>
            </a:endParaRPr>
          </a:p>
        </p:txBody>
      </p:sp>
    </p:spTree>
    <p:extLst>
      <p:ext uri="{BB962C8B-B14F-4D97-AF65-F5344CB8AC3E}">
        <p14:creationId xmlns:p14="http://schemas.microsoft.com/office/powerpoint/2010/main" val="2711544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DB691D59-8F51-4DD8-AD41-D568D29B08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a:extLst>
              <a:ext uri="{FF2B5EF4-FFF2-40B4-BE49-F238E27FC236}">
                <a16:creationId xmlns:a16="http://schemas.microsoft.com/office/drawing/2014/main" id="{204AEF18-0627-48F3-9B3D-F7E8F050B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a:extLst>
              <a:ext uri="{FF2B5EF4-FFF2-40B4-BE49-F238E27FC236}">
                <a16:creationId xmlns:a16="http://schemas.microsoft.com/office/drawing/2014/main" id="{CEAEE08A-C572-438F-9753-B0D527A51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a:extLst>
              <a:ext uri="{FF2B5EF4-FFF2-40B4-BE49-F238E27FC236}">
                <a16:creationId xmlns:a16="http://schemas.microsoft.com/office/drawing/2014/main" id="{993F09C6-4F57-4B05-9592-E253D8BC6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30">
            <a:extLst>
              <a:ext uri="{FF2B5EF4-FFF2-40B4-BE49-F238E27FC236}">
                <a16:creationId xmlns:a16="http://schemas.microsoft.com/office/drawing/2014/main" id="{3CED7894-4F62-4A6C-8DB5-DB5BE08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extBox 1">
            <a:extLst>
              <a:ext uri="{FF2B5EF4-FFF2-40B4-BE49-F238E27FC236}">
                <a16:creationId xmlns:a16="http://schemas.microsoft.com/office/drawing/2014/main" id="{D82A838F-8FD6-8143-D0F6-1B15699239C3}"/>
              </a:ext>
            </a:extLst>
          </p:cNvPr>
          <p:cNvSpPr txBox="1"/>
          <p:nvPr/>
        </p:nvSpPr>
        <p:spPr>
          <a:xfrm>
            <a:off x="402771" y="1"/>
            <a:ext cx="4321629" cy="500742"/>
          </a:xfrm>
          <a:prstGeom prst="rect">
            <a:avLst/>
          </a:prstGeom>
        </p:spPr>
        <p:txBody>
          <a:bodyPr vert="horz" lIns="91440" tIns="45720" rIns="91440" bIns="45720" rtlCol="0" anchor="b">
            <a:normAutofit fontScale="70000" lnSpcReduction="20000"/>
          </a:bodyPr>
          <a:lstStyle/>
          <a:p>
            <a:pPr>
              <a:spcBef>
                <a:spcPct val="0"/>
              </a:spcBef>
              <a:spcAft>
                <a:spcPts val="600"/>
              </a:spcAft>
            </a:pPr>
            <a:r>
              <a:rPr lang="en-US" sz="2800" cap="all" dirty="0">
                <a:solidFill>
                  <a:schemeClr val="tx2"/>
                </a:solidFill>
                <a:latin typeface="Arial Black" panose="020B0A04020102020204" pitchFamily="34" charset="0"/>
                <a:ea typeface="+mj-ea"/>
                <a:cs typeface="+mj-cs"/>
              </a:rPr>
              <a:t>THEORIES:</a:t>
            </a:r>
            <a:r>
              <a:rPr lang="en-US" sz="2800" cap="all" dirty="0">
                <a:solidFill>
                  <a:schemeClr val="tx2"/>
                </a:solidFill>
                <a:latin typeface="Arial" panose="020B0604020202020204" pitchFamily="34" charset="0"/>
                <a:ea typeface="+mj-ea"/>
                <a:cs typeface="Arial" panose="020B0604020202020204" pitchFamily="34" charset="0"/>
              </a:rPr>
              <a:t> </a:t>
            </a:r>
            <a:r>
              <a:rPr lang="en-US" sz="2800" b="1" cap="all" dirty="0">
                <a:solidFill>
                  <a:schemeClr val="tx2"/>
                </a:solidFill>
                <a:latin typeface="Arial" panose="020B0604020202020204" pitchFamily="34" charset="0"/>
                <a:ea typeface="+mj-ea"/>
                <a:cs typeface="Arial" panose="020B0604020202020204" pitchFamily="34" charset="0"/>
              </a:rPr>
              <a:t>ACTIVITY THEORY</a:t>
            </a:r>
            <a:r>
              <a:rPr lang="en-US" sz="2800" b="1" cap="all" dirty="0">
                <a:solidFill>
                  <a:schemeClr val="tx2"/>
                </a:solidFill>
                <a:latin typeface="Arial Black" panose="020B0A04020102020204" pitchFamily="34" charset="0"/>
                <a:ea typeface="+mj-ea"/>
                <a:cs typeface="+mj-cs"/>
              </a:rPr>
              <a:t> </a:t>
            </a:r>
          </a:p>
        </p:txBody>
      </p:sp>
      <p:sp>
        <p:nvSpPr>
          <p:cNvPr id="32" name="Rectangle 31">
            <a:extLst>
              <a:ext uri="{FF2B5EF4-FFF2-40B4-BE49-F238E27FC236}">
                <a16:creationId xmlns:a16="http://schemas.microsoft.com/office/drawing/2014/main" id="{E536F3B4-50F6-4C52-8F76-4EB121471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724A1C27-70FC-1236-7C13-4443E6EBF327}"/>
              </a:ext>
            </a:extLst>
          </p:cNvPr>
          <p:cNvSpPr txBox="1"/>
          <p:nvPr/>
        </p:nvSpPr>
        <p:spPr>
          <a:xfrm>
            <a:off x="-1" y="914400"/>
            <a:ext cx="9394371" cy="5867400"/>
          </a:xfrm>
          <a:prstGeom prst="rect">
            <a:avLst/>
          </a:prstGeom>
        </p:spPr>
        <p:txBody>
          <a:bodyPr vert="horz" lIns="91440" tIns="45720" rIns="91440" bIns="45720" rtlCol="0" anchor="ctr">
            <a:normAutofit fontScale="92500" lnSpcReduction="10000"/>
          </a:bodyPr>
          <a:lstStyle/>
          <a:p>
            <a:pPr>
              <a:lnSpc>
                <a:spcPct val="90000"/>
              </a:lnSpc>
              <a:spcBef>
                <a:spcPct val="20000"/>
              </a:spcBef>
              <a:spcAft>
                <a:spcPts val="600"/>
              </a:spcAft>
              <a:buClr>
                <a:schemeClr val="accent2"/>
              </a:buClr>
              <a:buSzPct val="92000"/>
              <a:buFont typeface="Wingdings 2" panose="05020102010507070707" pitchFamily="18" charset="2"/>
              <a:buChar char=""/>
            </a:pPr>
            <a:r>
              <a:rPr lang="en-US" sz="2000" dirty="0">
                <a:solidFill>
                  <a:schemeClr val="tx2"/>
                </a:solidFill>
                <a:effectLst/>
                <a:latin typeface="Arial" panose="020B0604020202020204" pitchFamily="34" charset="0"/>
                <a:cs typeface="Arial" panose="020B0604020202020204" pitchFamily="34" charset="0"/>
              </a:rPr>
              <a:t>Activity Theory </a:t>
            </a:r>
            <a:r>
              <a:rPr lang="en-US" sz="2000" dirty="0">
                <a:solidFill>
                  <a:schemeClr val="tx2"/>
                </a:solidFill>
                <a:latin typeface="Arial" panose="020B0604020202020204" pitchFamily="34" charset="0"/>
                <a:cs typeface="Arial" panose="020B0604020202020204" pitchFamily="34" charset="0"/>
              </a:rPr>
              <a:t>suggests that older people are more likely to experience satisfaction and a better quality of life when they stay</a:t>
            </a:r>
            <a:r>
              <a:rPr lang="en-US" sz="2000" dirty="0">
                <a:solidFill>
                  <a:schemeClr val="tx2"/>
                </a:solidFill>
                <a:effectLst/>
                <a:latin typeface="Arial" panose="020B0604020202020204" pitchFamily="34" charset="0"/>
                <a:cs typeface="Arial" panose="020B0604020202020204" pitchFamily="34" charset="0"/>
              </a:rPr>
              <a:t> active. However, older people should not feel pressured to participate in activities to be considered healthy or fulfilled. Personal choice and individual circumstances must also be respected (Marson and Lillis, 2025). </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000" dirty="0">
              <a:solidFill>
                <a:schemeClr val="tx2"/>
              </a:solidFill>
              <a:effectLst/>
              <a:latin typeface="Arial" panose="020B0604020202020204" pitchFamily="34" charset="0"/>
              <a:cs typeface="Arial" panose="020B0604020202020204" pitchFamily="34" charset="0"/>
            </a:endParaRPr>
          </a:p>
          <a:p>
            <a:pPr>
              <a:lnSpc>
                <a:spcPct val="90000"/>
              </a:lnSpc>
              <a:spcBef>
                <a:spcPct val="20000"/>
              </a:spcBef>
              <a:spcAft>
                <a:spcPts val="600"/>
              </a:spcAft>
              <a:buClr>
                <a:schemeClr val="accent2"/>
              </a:buClr>
              <a:buSzPct val="92000"/>
              <a:buFont typeface="Wingdings 2" panose="05020102010507070707" pitchFamily="18" charset="2"/>
              <a:buChar char=""/>
            </a:pPr>
            <a:r>
              <a:rPr lang="en-US" sz="2000" dirty="0">
                <a:solidFill>
                  <a:schemeClr val="tx2"/>
                </a:solidFill>
                <a:latin typeface="Arial Black" panose="020B0A04020102020204" pitchFamily="34" charset="0"/>
                <a:cs typeface="Arial" panose="020B0604020202020204" pitchFamily="34" charset="0"/>
              </a:rPr>
              <a:t>It has key principles, which are:</a:t>
            </a:r>
          </a:p>
          <a:p>
            <a:pPr>
              <a:lnSpc>
                <a:spcPct val="90000"/>
              </a:lnSpc>
              <a:spcBef>
                <a:spcPct val="20000"/>
              </a:spcBef>
              <a:spcAft>
                <a:spcPts val="600"/>
              </a:spcAft>
              <a:buClr>
                <a:schemeClr val="accent2"/>
              </a:buClr>
              <a:buSzPct val="92000"/>
            </a:pPr>
            <a:r>
              <a:rPr lang="en-US" sz="2000" dirty="0">
                <a:solidFill>
                  <a:schemeClr val="tx2"/>
                </a:solidFill>
                <a:latin typeface="Arial" panose="020B0604020202020204" pitchFamily="34" charset="0"/>
                <a:cs typeface="Arial" panose="020B0604020202020204" pitchFamily="34" charset="0"/>
              </a:rPr>
              <a:t>1) Staying active, 2) Social participation, 3) </a:t>
            </a:r>
            <a:r>
              <a:rPr lang="en-US" sz="2000" dirty="0">
                <a:solidFill>
                  <a:schemeClr val="tx2"/>
                </a:solidFill>
                <a:effectLst/>
                <a:latin typeface="Arial" panose="020B0604020202020204" pitchFamily="34" charset="0"/>
                <a:cs typeface="Arial" panose="020B0604020202020204" pitchFamily="34" charset="0"/>
              </a:rPr>
              <a:t>Maintaining roles, 4) Independence.</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000" dirty="0">
              <a:solidFill>
                <a:schemeClr val="tx2"/>
              </a:solidFill>
              <a:effectLst/>
              <a:latin typeface="Arial" panose="020B0604020202020204" pitchFamily="34" charset="0"/>
              <a:cs typeface="Arial" panose="020B0604020202020204" pitchFamily="34" charset="0"/>
            </a:endParaRPr>
          </a:p>
          <a:p>
            <a:pPr>
              <a:lnSpc>
                <a:spcPct val="90000"/>
              </a:lnSpc>
              <a:spcBef>
                <a:spcPct val="20000"/>
              </a:spcBef>
              <a:spcAft>
                <a:spcPts val="600"/>
              </a:spcAft>
              <a:buClr>
                <a:schemeClr val="accent2"/>
              </a:buClr>
              <a:buSzPct val="92000"/>
              <a:buFont typeface="Wingdings 2" panose="05020102010507070707" pitchFamily="18" charset="2"/>
              <a:buChar char=""/>
            </a:pPr>
            <a:r>
              <a:rPr lang="en-US" sz="2000" b="1" dirty="0">
                <a:solidFill>
                  <a:schemeClr val="tx2"/>
                </a:solidFill>
                <a:effectLst/>
                <a:latin typeface="Arial Black" panose="020B0A04020102020204" pitchFamily="34" charset="0"/>
                <a:cs typeface="Arial" panose="020B0604020202020204" pitchFamily="34" charset="0"/>
              </a:rPr>
              <a:t>Ad</a:t>
            </a:r>
            <a:r>
              <a:rPr lang="en-US" sz="2000" b="1" dirty="0">
                <a:solidFill>
                  <a:schemeClr val="tx2"/>
                </a:solidFill>
                <a:latin typeface="Arial Black" panose="020B0A04020102020204" pitchFamily="34" charset="0"/>
                <a:cs typeface="Arial" panose="020B0604020202020204" pitchFamily="34" charset="0"/>
              </a:rPr>
              <a:t>vantages/Limitations</a:t>
            </a:r>
            <a:endParaRPr lang="en-US" sz="2000" b="1" dirty="0">
              <a:solidFill>
                <a:schemeClr val="tx2"/>
              </a:solidFill>
              <a:effectLst/>
              <a:latin typeface="Arial Black" panose="020B0A04020102020204" pitchFamily="34" charset="0"/>
              <a:cs typeface="Arial" panose="020B0604020202020204" pitchFamily="34" charset="0"/>
            </a:endParaRPr>
          </a:p>
          <a:p>
            <a:pPr marL="342900" indent="-342900">
              <a:lnSpc>
                <a:spcPct val="90000"/>
              </a:lnSpc>
              <a:spcBef>
                <a:spcPct val="20000"/>
              </a:spcBef>
              <a:spcAft>
                <a:spcPts val="600"/>
              </a:spcAft>
              <a:buClr>
                <a:schemeClr val="accent2"/>
              </a:buClr>
              <a:buSzPct val="92000"/>
              <a:buFont typeface="Wingdings 2" panose="05020102010507070707" pitchFamily="18" charset="2"/>
              <a:buChar char=""/>
            </a:pPr>
            <a:r>
              <a:rPr lang="en-US" sz="2000" dirty="0">
                <a:solidFill>
                  <a:schemeClr val="tx2"/>
                </a:solidFill>
                <a:latin typeface="Arial" panose="020B0604020202020204" pitchFamily="34" charset="0"/>
                <a:cs typeface="Arial" panose="020B0604020202020204" pitchFamily="34" charset="0"/>
              </a:rPr>
              <a:t>The advantages are that it can improve social interaction and well-being, promote independence and a sense of purpose, and may reduce loneliness (NICE, 2015). However, it can become ageist if people judge older adults negatively for preferring rest or solitude (WHO, 2021a).</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000" dirty="0">
              <a:solidFill>
                <a:schemeClr val="tx2"/>
              </a:solidFill>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chemeClr val="accent2"/>
              </a:buClr>
              <a:buSzPct val="92000"/>
              <a:buFont typeface="Wingdings 2" panose="05020102010507070707" pitchFamily="18" charset="2"/>
              <a:buChar char=""/>
            </a:pPr>
            <a:r>
              <a:rPr lang="en-US" sz="2000" dirty="0">
                <a:solidFill>
                  <a:schemeClr val="tx2"/>
                </a:solidFill>
                <a:latin typeface="Arial" panose="020B0604020202020204" pitchFamily="34" charset="0"/>
                <a:cs typeface="Arial" panose="020B0604020202020204" pitchFamily="34" charset="0"/>
              </a:rPr>
              <a:t>Its Limitations are that some elderly people have illnesses and disabilities that limit their ability to participate, and not everyone wants to remain socially active (Martin et al., 2015). </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dirty="0">
              <a:solidFill>
                <a:schemeClr val="tx2"/>
              </a:solidFill>
            </a:endParaRPr>
          </a:p>
          <a:p>
            <a:pPr marL="457200" indent="-457200">
              <a:lnSpc>
                <a:spcPct val="90000"/>
              </a:lnSpc>
              <a:spcBef>
                <a:spcPct val="20000"/>
              </a:spcBef>
              <a:spcAft>
                <a:spcPts val="600"/>
              </a:spcAft>
              <a:buClr>
                <a:schemeClr val="accent2"/>
              </a:buClr>
              <a:buSzPct val="92000"/>
              <a:buFont typeface="Wingdings 2" panose="05020102010507070707" pitchFamily="18" charset="2"/>
              <a:buChar char=""/>
            </a:pPr>
            <a:endParaRPr lang="en-US" dirty="0">
              <a:solidFill>
                <a:schemeClr val="tx2"/>
              </a:solidFill>
              <a:effectLst/>
            </a:endParaRPr>
          </a:p>
          <a:p>
            <a:pPr>
              <a:lnSpc>
                <a:spcPct val="90000"/>
              </a:lnSpc>
              <a:spcBef>
                <a:spcPct val="20000"/>
              </a:spcBef>
              <a:spcAft>
                <a:spcPts val="600"/>
              </a:spcAft>
              <a:buClr>
                <a:schemeClr val="accent2"/>
              </a:buClr>
              <a:buSzPct val="92000"/>
            </a:pPr>
            <a:endParaRPr lang="en-US" dirty="0">
              <a:solidFill>
                <a:schemeClr val="tx2"/>
              </a:solidFill>
              <a:effectLst/>
            </a:endParaRP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700" dirty="0">
              <a:solidFill>
                <a:schemeClr val="tx2"/>
              </a:solidFill>
              <a:effectLst/>
            </a:endParaRPr>
          </a:p>
        </p:txBody>
      </p:sp>
      <p:pic>
        <p:nvPicPr>
          <p:cNvPr id="5" name="Picture 4" descr="Therapist helping woman with grey hair to exercise">
            <a:extLst>
              <a:ext uri="{FF2B5EF4-FFF2-40B4-BE49-F238E27FC236}">
                <a16:creationId xmlns:a16="http://schemas.microsoft.com/office/drawing/2014/main" id="{E630AD88-12C5-2F5E-927D-426967BD1E40}"/>
              </a:ext>
            </a:extLst>
          </p:cNvPr>
          <p:cNvPicPr>
            <a:picLocks noChangeAspect="1"/>
          </p:cNvPicPr>
          <p:nvPr/>
        </p:nvPicPr>
        <p:blipFill>
          <a:blip r:embed="rId2">
            <a:extLst>
              <a:ext uri="{28A0092B-C50C-407E-A947-70E740481C1C}">
                <a14:useLocalDpi xmlns:a14="http://schemas.microsoft.com/office/drawing/2010/main" val="0"/>
              </a:ext>
            </a:extLst>
          </a:blip>
          <a:srcRect l="23675" r="1598" b="-2"/>
          <a:stretch>
            <a:fillRect/>
          </a:stretch>
        </p:blipFill>
        <p:spPr>
          <a:xfrm>
            <a:off x="9437913" y="3189513"/>
            <a:ext cx="2754085" cy="3581401"/>
          </a:xfrm>
          <a:prstGeom prst="rect">
            <a:avLst/>
          </a:prstGeom>
        </p:spPr>
      </p:pic>
    </p:spTree>
    <p:extLst>
      <p:ext uri="{BB962C8B-B14F-4D97-AF65-F5344CB8AC3E}">
        <p14:creationId xmlns:p14="http://schemas.microsoft.com/office/powerpoint/2010/main" val="28944147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4267B8-BC03-A7C7-242B-268DE1648232}"/>
              </a:ext>
            </a:extLst>
          </p:cNvPr>
          <p:cNvSpPr txBox="1"/>
          <p:nvPr/>
        </p:nvSpPr>
        <p:spPr>
          <a:xfrm>
            <a:off x="0" y="76201"/>
            <a:ext cx="12191999" cy="954107"/>
          </a:xfrm>
          <a:prstGeom prst="rect">
            <a:avLst/>
          </a:prstGeom>
          <a:noFill/>
        </p:spPr>
        <p:txBody>
          <a:bodyPr wrap="square" rtlCol="0">
            <a:spAutoFit/>
          </a:bodyPr>
          <a:lstStyle/>
          <a:p>
            <a:r>
              <a:rPr lang="en-GB" sz="2800" dirty="0">
                <a:latin typeface="Arial Black" panose="020B0A04020102020204" pitchFamily="34" charset="0"/>
                <a:cs typeface="Arial" panose="020B0604020202020204" pitchFamily="34" charset="0"/>
              </a:rPr>
              <a:t>THEORIES: </a:t>
            </a:r>
          </a:p>
          <a:p>
            <a:r>
              <a:rPr lang="en-GB" sz="2800" dirty="0">
                <a:latin typeface="Arial Black" panose="020B0A040201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Disengagement Theory</a:t>
            </a:r>
            <a:endParaRPr lang="en-GB" sz="2800" b="1" dirty="0">
              <a:latin typeface="Arial Black" panose="020B0A040201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3373EFE5-BD55-5CB3-D0D0-7939E46B9955}"/>
              </a:ext>
            </a:extLst>
          </p:cNvPr>
          <p:cNvSpPr txBox="1"/>
          <p:nvPr/>
        </p:nvSpPr>
        <p:spPr>
          <a:xfrm>
            <a:off x="0" y="1230086"/>
            <a:ext cx="11865429" cy="4401205"/>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Disengagement Theory proposes that elderly people gradually withdraw from social roles, which can be a natural part of ageing; however, not all older people want to disengage from society (Marson and Lillis, 2025).</a:t>
            </a:r>
          </a:p>
          <a:p>
            <a:r>
              <a:rPr lang="en-GB" sz="2000" dirty="0">
                <a:latin typeface="Arial" panose="020B0604020202020204" pitchFamily="34" charset="0"/>
                <a:cs typeface="Arial" panose="020B0604020202020204" pitchFamily="34" charset="0"/>
              </a:rPr>
              <a:t> </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 This theory has been criticised because it can reinforce stereotypes that older people should become less socially involved. However, contemporary person-centred care does not assume that withdrawal is inevitable or appropriate for everyone; therefore, the theory needs to avoid assuming that older people want to withdraw (WHO, 2021a).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Instead, it respects individual preferences while ensuring that older people have opportunities to maintain meaningful relationships and participate in society if they wish.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person’s preferences should determine the level of activity and involvement. (Department of Health and Social Care, 2023). </a:t>
            </a:r>
          </a:p>
        </p:txBody>
      </p:sp>
    </p:spTree>
    <p:extLst>
      <p:ext uri="{BB962C8B-B14F-4D97-AF65-F5344CB8AC3E}">
        <p14:creationId xmlns:p14="http://schemas.microsoft.com/office/powerpoint/2010/main" val="28737515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4C6CD8-6AA3-3207-9C5A-DC2390632512}"/>
              </a:ext>
            </a:extLst>
          </p:cNvPr>
          <p:cNvSpPr txBox="1"/>
          <p:nvPr/>
        </p:nvSpPr>
        <p:spPr>
          <a:xfrm>
            <a:off x="0" y="0"/>
            <a:ext cx="12192000" cy="523220"/>
          </a:xfrm>
          <a:prstGeom prst="rect">
            <a:avLst/>
          </a:prstGeom>
          <a:noFill/>
        </p:spPr>
        <p:txBody>
          <a:bodyPr wrap="square" rtlCol="0">
            <a:spAutoFit/>
          </a:bodyPr>
          <a:lstStyle/>
          <a:p>
            <a:r>
              <a:rPr lang="en-GB" sz="2800">
                <a:latin typeface="Arial Black" panose="020B0A04020102020204" pitchFamily="34" charset="0"/>
              </a:rPr>
              <a:t>THEORY ADVANTAGES/LIMITATIONS:</a:t>
            </a:r>
            <a:endParaRPr lang="en-GB" sz="2800" dirty="0">
              <a:latin typeface="Arial Black" panose="020B0A04020102020204" pitchFamily="34" charset="0"/>
            </a:endParaRPr>
          </a:p>
        </p:txBody>
      </p:sp>
      <p:sp>
        <p:nvSpPr>
          <p:cNvPr id="5" name="TextBox 4">
            <a:extLst>
              <a:ext uri="{FF2B5EF4-FFF2-40B4-BE49-F238E27FC236}">
                <a16:creationId xmlns:a16="http://schemas.microsoft.com/office/drawing/2014/main" id="{43B374C9-DBDA-15B7-AE4A-5E6381E21100}"/>
              </a:ext>
            </a:extLst>
          </p:cNvPr>
          <p:cNvSpPr txBox="1"/>
          <p:nvPr/>
        </p:nvSpPr>
        <p:spPr>
          <a:xfrm>
            <a:off x="0" y="642257"/>
            <a:ext cx="12191999" cy="5878532"/>
          </a:xfrm>
          <a:prstGeom prst="rect">
            <a:avLst/>
          </a:prstGeom>
          <a:noFill/>
        </p:spPr>
        <p:txBody>
          <a:bodyPr wrap="square" rtlCol="0">
            <a:spAutoFit/>
          </a:bodyPr>
          <a:lstStyle/>
          <a:p>
            <a:r>
              <a:rPr lang="en-GB" sz="2400" dirty="0">
                <a:latin typeface="Arial Black" panose="020B0A04020102020204" pitchFamily="34" charset="0"/>
              </a:rPr>
              <a:t>Disengagement Theory:</a:t>
            </a:r>
          </a:p>
          <a:p>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 1. </a:t>
            </a:r>
            <a:r>
              <a:rPr lang="en-GB" sz="2000" b="1" dirty="0">
                <a:latin typeface="Arial" panose="020B0604020202020204" pitchFamily="34" charset="0"/>
                <a:cs typeface="Arial" panose="020B0604020202020204" pitchFamily="34" charset="0"/>
              </a:rPr>
              <a:t>Advantages of this theory are:</a:t>
            </a:r>
            <a:r>
              <a:rPr lang="en-GB" sz="2000" dirty="0">
                <a:latin typeface="Arial" panose="020B0604020202020204" pitchFamily="34" charset="0"/>
                <a:cs typeface="Arial" panose="020B0604020202020204" pitchFamily="34" charset="0"/>
              </a:rPr>
              <a:t> it recognises that life changes and an individual’s ability to make choices are important, as some elderly people prefer quieter lifestyles with fewer or no social engagements, and retirement may provide more time for rest. However, empowerment requires health care professionals to ask what the individual wants rather than assume withdrawal is a natural or desirable outcome of ageing. (WHO, 2021a).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Contemporary person-centred care recognises individual preferences and supports meaningful relationships and participation where desired.</a:t>
            </a:r>
          </a:p>
          <a:p>
            <a:r>
              <a:rPr lang="en-GB" sz="2000" dirty="0">
                <a:latin typeface="Arial" panose="020B0604020202020204" pitchFamily="34" charset="0"/>
                <a:cs typeface="Arial" panose="020B0604020202020204" pitchFamily="34" charset="0"/>
              </a:rPr>
              <a:t>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1. </a:t>
            </a:r>
            <a:r>
              <a:rPr lang="en-GB" sz="2000" b="1" dirty="0">
                <a:latin typeface="Arial" panose="020B0604020202020204" pitchFamily="34" charset="0"/>
                <a:cs typeface="Arial" panose="020B0604020202020204" pitchFamily="34" charset="0"/>
              </a:rPr>
              <a:t>Limitations:</a:t>
            </a:r>
            <a:r>
              <a:rPr lang="en-GB" sz="2000" dirty="0">
                <a:latin typeface="Arial" panose="020B0604020202020204" pitchFamily="34" charset="0"/>
                <a:cs typeface="Arial" panose="020B0604020202020204" pitchFamily="34" charset="0"/>
              </a:rPr>
              <a:t> It may increase isolation or social withdrawal. This can contribute to reduced well-being and can encourage ageism, which suggests that withdrawing from society is a normal part of ageing (NICE, 2015).</a:t>
            </a:r>
          </a:p>
          <a:p>
            <a:pPr marL="342900" indent="-342900">
              <a:buFont typeface="Arial" panose="020B0604020202020204" pitchFamily="34" charset="0"/>
              <a:buChar char="•"/>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3006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938E8D-2756-95B8-8B59-5067B6939502}"/>
              </a:ext>
            </a:extLst>
          </p:cNvPr>
          <p:cNvSpPr txBox="1"/>
          <p:nvPr/>
        </p:nvSpPr>
        <p:spPr>
          <a:xfrm>
            <a:off x="1" y="2"/>
            <a:ext cx="5366656" cy="478970"/>
          </a:xfrm>
          <a:prstGeom prst="rect">
            <a:avLst/>
          </a:prstGeom>
        </p:spPr>
        <p:txBody>
          <a:bodyPr vert="horz" lIns="91440" tIns="45720" rIns="91440" bIns="45720" rtlCol="0" anchor="ctr">
            <a:normAutofit fontScale="85000" lnSpcReduction="10000"/>
          </a:bodyPr>
          <a:lstStyle/>
          <a:p>
            <a:pPr>
              <a:spcBef>
                <a:spcPct val="0"/>
              </a:spcBef>
              <a:spcAft>
                <a:spcPts val="600"/>
              </a:spcAft>
            </a:pPr>
            <a:r>
              <a:rPr lang="en-US" sz="2800" cap="all" dirty="0">
                <a:latin typeface="Arial Black" panose="020B0A04020102020204" pitchFamily="34" charset="0"/>
                <a:ea typeface="+mj-ea"/>
                <a:cs typeface="+mj-cs"/>
              </a:rPr>
              <a:t>CURRENT CARE PROVISIONS:</a:t>
            </a:r>
          </a:p>
        </p:txBody>
      </p:sp>
      <p:graphicFrame>
        <p:nvGraphicFramePr>
          <p:cNvPr id="22" name="TextBox 4">
            <a:extLst>
              <a:ext uri="{FF2B5EF4-FFF2-40B4-BE49-F238E27FC236}">
                <a16:creationId xmlns:a16="http://schemas.microsoft.com/office/drawing/2014/main" id="{F24B50D5-719F-DED8-A2CD-BEE8656C1F9A}"/>
              </a:ext>
            </a:extLst>
          </p:cNvPr>
          <p:cNvGraphicFramePr/>
          <p:nvPr>
            <p:extLst>
              <p:ext uri="{D42A27DB-BD31-4B8C-83A1-F6EECF244321}">
                <p14:modId xmlns:p14="http://schemas.microsoft.com/office/powerpoint/2010/main" val="3037802885"/>
              </p:ext>
            </p:extLst>
          </p:nvPr>
        </p:nvGraphicFramePr>
        <p:xfrm>
          <a:off x="0" y="664029"/>
          <a:ext cx="12115800" cy="61939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5487853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149DFF-27DD-F59E-EF00-ABEB41B13487}"/>
              </a:ext>
            </a:extLst>
          </p:cNvPr>
          <p:cNvSpPr txBox="1"/>
          <p:nvPr/>
        </p:nvSpPr>
        <p:spPr>
          <a:xfrm>
            <a:off x="3456878" y="0"/>
            <a:ext cx="8150921" cy="97015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cap="all" dirty="0">
                <a:solidFill>
                  <a:schemeClr val="accent1"/>
                </a:solidFill>
                <a:latin typeface="+mj-lt"/>
                <a:ea typeface="+mj-ea"/>
                <a:cs typeface="+mj-cs"/>
              </a:rPr>
              <a:t>CURRENT CARE PROVISIONS:  </a:t>
            </a:r>
          </a:p>
          <a:p>
            <a:pPr>
              <a:lnSpc>
                <a:spcPct val="90000"/>
              </a:lnSpc>
              <a:spcBef>
                <a:spcPct val="0"/>
              </a:spcBef>
              <a:spcAft>
                <a:spcPts val="600"/>
              </a:spcAft>
            </a:pPr>
            <a:r>
              <a:rPr lang="en-US" sz="2800" b="1" cap="all" dirty="0">
                <a:solidFill>
                  <a:schemeClr val="accent1"/>
                </a:solidFill>
                <a:latin typeface="+mj-lt"/>
                <a:ea typeface="+mj-ea"/>
                <a:cs typeface="+mj-cs"/>
              </a:rPr>
              <a:t>Residential Care</a:t>
            </a:r>
          </a:p>
        </p:txBody>
      </p:sp>
      <p:pic>
        <p:nvPicPr>
          <p:cNvPr id="7" name="Picture 6" descr="A midsection of a person holding a miniature house">
            <a:extLst>
              <a:ext uri="{FF2B5EF4-FFF2-40B4-BE49-F238E27FC236}">
                <a16:creationId xmlns:a16="http://schemas.microsoft.com/office/drawing/2014/main" id="{1DDD5522-45FB-1F8E-E7B1-144321C2DD4D}"/>
              </a:ext>
            </a:extLst>
          </p:cNvPr>
          <p:cNvPicPr>
            <a:picLocks noChangeAspect="1"/>
          </p:cNvPicPr>
          <p:nvPr/>
        </p:nvPicPr>
        <p:blipFill>
          <a:blip r:embed="rId2"/>
          <a:srcRect l="31857" r="30187" b="-1"/>
          <a:stretch>
            <a:fillRect/>
          </a:stretch>
        </p:blipFill>
        <p:spPr>
          <a:xfrm>
            <a:off x="0" y="0"/>
            <a:ext cx="3423424" cy="6858000"/>
          </a:xfrm>
          <a:prstGeom prst="rect">
            <a:avLst/>
          </a:prstGeom>
        </p:spPr>
      </p:pic>
      <p:sp>
        <p:nvSpPr>
          <p:cNvPr id="5" name="TextBox 4">
            <a:extLst>
              <a:ext uri="{FF2B5EF4-FFF2-40B4-BE49-F238E27FC236}">
                <a16:creationId xmlns:a16="http://schemas.microsoft.com/office/drawing/2014/main" id="{5D1B1803-05CC-AFB0-6AB1-7BDEF1865685}"/>
              </a:ext>
            </a:extLst>
          </p:cNvPr>
          <p:cNvSpPr txBox="1"/>
          <p:nvPr/>
        </p:nvSpPr>
        <p:spPr>
          <a:xfrm>
            <a:off x="3423424" y="892098"/>
            <a:ext cx="8768576" cy="5965902"/>
          </a:xfrm>
          <a:prstGeom prst="rect">
            <a:avLst/>
          </a:prstGeom>
        </p:spPr>
        <p:txBody>
          <a:bodyPr vert="horz" lIns="91440" tIns="45720" rIns="91440" bIns="45720" rtlCol="0" anchor="ctr">
            <a:normAutofit/>
          </a:bodyPr>
          <a:lstStyle/>
          <a:p>
            <a:pPr marL="342900" indent="-342900">
              <a:lnSpc>
                <a:spcPct val="90000"/>
              </a:lnSpc>
              <a:spcBef>
                <a:spcPct val="20000"/>
              </a:spcBef>
              <a:spcAft>
                <a:spcPts val="600"/>
              </a:spcAft>
              <a:buClr>
                <a:srgbClr val="B9816E"/>
              </a:buClr>
              <a:buSzPct val="92000"/>
              <a:buFont typeface="Wingdings 2" panose="05020102010507070707" pitchFamily="18" charset="2"/>
              <a:buChar char=""/>
            </a:pPr>
            <a:r>
              <a:rPr lang="en-US" sz="2000" dirty="0">
                <a:solidFill>
                  <a:schemeClr val="tx2"/>
                </a:solidFill>
                <a:latin typeface="Arial" panose="020B0604020202020204" pitchFamily="34" charset="0"/>
                <a:cs typeface="Arial" panose="020B0604020202020204" pitchFamily="34" charset="0"/>
              </a:rPr>
              <a:t>Residential care is a service where elderly people receive accommodation when they are unable to live in their own homes for different health reasons or due to a lack of family support. Receive care and support from health care professionals (NICE, 2015).</a:t>
            </a:r>
          </a:p>
          <a:p>
            <a:pPr marL="342900" indent="-342900">
              <a:lnSpc>
                <a:spcPct val="90000"/>
              </a:lnSpc>
              <a:spcBef>
                <a:spcPct val="20000"/>
              </a:spcBef>
              <a:spcAft>
                <a:spcPts val="600"/>
              </a:spcAft>
              <a:buClr>
                <a:srgbClr val="B9816E"/>
              </a:buClr>
              <a:buSzPct val="92000"/>
              <a:buFont typeface="Wingdings 2" panose="05020102010507070707" pitchFamily="18" charset="2"/>
              <a:buChar char=""/>
            </a:pPr>
            <a:endParaRPr lang="en-US" sz="2000" dirty="0">
              <a:solidFill>
                <a:schemeClr val="tx2"/>
              </a:solidFill>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rgbClr val="B9816E"/>
              </a:buClr>
              <a:buSzPct val="92000"/>
              <a:buFont typeface="Wingdings 2" panose="05020102010507070707" pitchFamily="18" charset="2"/>
              <a:buChar char=""/>
            </a:pPr>
            <a:r>
              <a:rPr lang="en-US" sz="2000" dirty="0">
                <a:solidFill>
                  <a:schemeClr val="tx2"/>
                </a:solidFill>
                <a:latin typeface="Arial" panose="020B0604020202020204" pitchFamily="34" charset="0"/>
                <a:cs typeface="Arial" panose="020B0604020202020204" pitchFamily="34" charset="0"/>
              </a:rPr>
              <a:t>Residential care can provide 24-hour support, but unlike a nursing home, it does not routinely provide ongoing nursing care from registered nursing staff on site (NICE, 2015). </a:t>
            </a:r>
          </a:p>
          <a:p>
            <a:pPr>
              <a:lnSpc>
                <a:spcPct val="90000"/>
              </a:lnSpc>
              <a:spcBef>
                <a:spcPct val="20000"/>
              </a:spcBef>
              <a:spcAft>
                <a:spcPts val="600"/>
              </a:spcAft>
              <a:buClr>
                <a:srgbClr val="B9816E"/>
              </a:buClr>
              <a:buSzPct val="92000"/>
              <a:buFont typeface="Wingdings 2" panose="05020102010507070707" pitchFamily="18" charset="2"/>
              <a:buChar char=""/>
            </a:pPr>
            <a:endParaRPr lang="en-US" sz="2000" dirty="0">
              <a:solidFill>
                <a:schemeClr val="tx2"/>
              </a:solidFill>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rgbClr val="B9816E"/>
              </a:buClr>
              <a:buSzPct val="92000"/>
              <a:buFont typeface="Wingdings 2" panose="05020102010507070707" pitchFamily="18" charset="2"/>
              <a:buChar char=""/>
            </a:pPr>
            <a:r>
              <a:rPr lang="en-US" sz="2000" dirty="0">
                <a:solidFill>
                  <a:schemeClr val="tx2"/>
                </a:solidFill>
                <a:latin typeface="Arial" panose="020B0604020202020204" pitchFamily="34" charset="0"/>
                <a:cs typeface="Arial" panose="020B0604020202020204" pitchFamily="34" charset="0"/>
              </a:rPr>
              <a:t>Elderly people can have access to trained staff, structured support, social opportunities, and greater safety for elderly people with complex needs (NICE, 2015).</a:t>
            </a:r>
          </a:p>
          <a:p>
            <a:pPr>
              <a:lnSpc>
                <a:spcPct val="90000"/>
              </a:lnSpc>
              <a:spcBef>
                <a:spcPct val="20000"/>
              </a:spcBef>
              <a:spcAft>
                <a:spcPts val="600"/>
              </a:spcAft>
              <a:buClr>
                <a:srgbClr val="B9816E"/>
              </a:buClr>
              <a:buSzPct val="92000"/>
              <a:buFont typeface="Wingdings 2" panose="05020102010507070707" pitchFamily="18" charset="2"/>
              <a:buChar char=""/>
            </a:pPr>
            <a:endParaRPr lang="en-US" sz="2000" dirty="0">
              <a:solidFill>
                <a:schemeClr val="tx2"/>
              </a:solidFill>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rgbClr val="B9816E"/>
              </a:buClr>
              <a:buSzPct val="92000"/>
              <a:buFont typeface="Wingdings 2" panose="05020102010507070707" pitchFamily="18" charset="2"/>
              <a:buChar char=""/>
            </a:pPr>
            <a:r>
              <a:rPr lang="en-US" sz="2000" dirty="0">
                <a:solidFill>
                  <a:schemeClr val="tx2"/>
                </a:solidFill>
                <a:latin typeface="Arial" panose="020B0604020202020204" pitchFamily="34" charset="0"/>
                <a:cs typeface="Arial" panose="020B0604020202020204" pitchFamily="34" charset="0"/>
              </a:rPr>
              <a:t>However, this may vary, as some residential homes are not equipped to accommodate all the care needs of their residents because of a lack of staff and funding. </a:t>
            </a:r>
          </a:p>
        </p:txBody>
      </p:sp>
    </p:spTree>
    <p:extLst>
      <p:ext uri="{BB962C8B-B14F-4D97-AF65-F5344CB8AC3E}">
        <p14:creationId xmlns:p14="http://schemas.microsoft.com/office/powerpoint/2010/main" val="35397761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Two people holding each other's hands">
            <a:extLst>
              <a:ext uri="{FF2B5EF4-FFF2-40B4-BE49-F238E27FC236}">
                <a16:creationId xmlns:a16="http://schemas.microsoft.com/office/drawing/2014/main" id="{AF51B8CB-3513-0220-E037-F28D4E8F33E1}"/>
              </a:ext>
            </a:extLst>
          </p:cNvPr>
          <p:cNvPicPr>
            <a:picLocks noChangeAspect="1"/>
          </p:cNvPicPr>
          <p:nvPr/>
        </p:nvPicPr>
        <p:blipFill>
          <a:blip r:embed="rId2">
            <a:duotone>
              <a:schemeClr val="bg2">
                <a:shade val="45000"/>
                <a:satMod val="135000"/>
              </a:schemeClr>
              <a:prstClr val="white"/>
            </a:duotone>
            <a:alphaModFix amt="35000"/>
          </a:blip>
          <a:srcRect t="7664" b="8067"/>
          <a:stretch>
            <a:fillRect/>
          </a:stretch>
        </p:blipFill>
        <p:spPr>
          <a:xfrm>
            <a:off x="20" y="10"/>
            <a:ext cx="12191980" cy="6857990"/>
          </a:xfrm>
          <a:prstGeom prst="rect">
            <a:avLst/>
          </a:prstGeom>
        </p:spPr>
      </p:pic>
      <p:sp>
        <p:nvSpPr>
          <p:cNvPr id="3" name="TextBox 2">
            <a:extLst>
              <a:ext uri="{FF2B5EF4-FFF2-40B4-BE49-F238E27FC236}">
                <a16:creationId xmlns:a16="http://schemas.microsoft.com/office/drawing/2014/main" id="{E1D39E43-AAD1-4ADF-E85A-359A06CC6B19}"/>
              </a:ext>
            </a:extLst>
          </p:cNvPr>
          <p:cNvSpPr txBox="1"/>
          <p:nvPr/>
        </p:nvSpPr>
        <p:spPr>
          <a:xfrm>
            <a:off x="0" y="-76200"/>
            <a:ext cx="11745686" cy="1045029"/>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dirty="0">
                <a:solidFill>
                  <a:schemeClr val="accent2"/>
                </a:solidFill>
                <a:latin typeface="Arial" panose="020B0604020202020204" pitchFamily="34" charset="0"/>
                <a:cs typeface="Arial" panose="020B0604020202020204" pitchFamily="34" charset="0"/>
              </a:rPr>
              <a:t>CURRENT CARE PROVISIONS:  </a:t>
            </a:r>
          </a:p>
          <a:p>
            <a:pPr>
              <a:lnSpc>
                <a:spcPct val="90000"/>
              </a:lnSpc>
              <a:spcBef>
                <a:spcPct val="0"/>
              </a:spcBef>
              <a:spcAft>
                <a:spcPts val="600"/>
              </a:spcAft>
            </a:pPr>
            <a:r>
              <a:rPr lang="en-US" sz="2800" b="1" dirty="0">
                <a:solidFill>
                  <a:schemeClr val="accent2"/>
                </a:solidFill>
                <a:latin typeface="Arial" panose="020B0604020202020204" pitchFamily="34" charset="0"/>
                <a:cs typeface="Arial" panose="020B0604020202020204" pitchFamily="34" charset="0"/>
              </a:rPr>
              <a:t>Domiciliary Care</a:t>
            </a:r>
          </a:p>
        </p:txBody>
      </p:sp>
      <p:sp>
        <p:nvSpPr>
          <p:cNvPr id="2" name="TextBox 1">
            <a:extLst>
              <a:ext uri="{FF2B5EF4-FFF2-40B4-BE49-F238E27FC236}">
                <a16:creationId xmlns:a16="http://schemas.microsoft.com/office/drawing/2014/main" id="{DAD2ADD5-097C-B8F1-6BE0-17633AC7B690}"/>
              </a:ext>
            </a:extLst>
          </p:cNvPr>
          <p:cNvSpPr txBox="1"/>
          <p:nvPr/>
        </p:nvSpPr>
        <p:spPr>
          <a:xfrm>
            <a:off x="-1" y="1012371"/>
            <a:ext cx="12192001" cy="5845629"/>
          </a:xfrm>
          <a:prstGeom prst="rect">
            <a:avLst/>
          </a:prstGeom>
        </p:spPr>
        <p:txBody>
          <a:bodyPr vert="horz" lIns="91440" tIns="45720" rIns="91440" bIns="45720" rtlCol="0" anchor="ctr">
            <a:normAutofit/>
          </a:bodyPr>
          <a:lstStyle/>
          <a:p>
            <a:pPr marL="342900" indent="-342900">
              <a:lnSpc>
                <a:spcPct val="90000"/>
              </a:lnSpc>
              <a:spcBef>
                <a:spcPct val="20000"/>
              </a:spcBef>
              <a:spcAft>
                <a:spcPts val="600"/>
              </a:spcAft>
              <a:buClr>
                <a:schemeClr val="accent2"/>
              </a:buClr>
              <a:buSzPct val="92000"/>
              <a:buFont typeface="Wingdings 2" panose="05020102010507070707" pitchFamily="18" charset="2"/>
              <a:buChar char=""/>
            </a:pPr>
            <a:r>
              <a:rPr lang="en-US" sz="2000" dirty="0">
                <a:solidFill>
                  <a:schemeClr val="tx2"/>
                </a:solidFill>
                <a:effectLst/>
                <a:latin typeface="Arial" panose="020B0604020202020204" pitchFamily="34" charset="0"/>
                <a:cs typeface="Arial" panose="020B0604020202020204" pitchFamily="34" charset="0"/>
              </a:rPr>
              <a:t>Domiciliary care allows older people to receive support within their own homes; this can include personal care, medication support, meals and assistance with daily activities.</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000" dirty="0">
              <a:solidFill>
                <a:schemeClr val="tx2"/>
              </a:solidFill>
              <a:effectLst/>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chemeClr val="accent2"/>
              </a:buClr>
              <a:buSzPct val="92000"/>
              <a:buFont typeface="Wingdings 2" panose="05020102010507070707" pitchFamily="18" charset="2"/>
              <a:buChar char=""/>
            </a:pPr>
            <a:r>
              <a:rPr lang="en-US" sz="2000" dirty="0">
                <a:solidFill>
                  <a:schemeClr val="tx2"/>
                </a:solidFill>
                <a:effectLst/>
                <a:latin typeface="Arial" panose="020B0604020202020204" pitchFamily="34" charset="0"/>
                <a:cs typeface="Arial" panose="020B0604020202020204" pitchFamily="34" charset="0"/>
              </a:rPr>
              <a:t>One major strength is that it can support independence and allow people to remain within familiar surroundings, and this aligns strongly with the Continuity Theory (Atchley,1989), because familiar routines, environments and relationships can support identity and wellbeing.</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000" dirty="0">
              <a:solidFill>
                <a:schemeClr val="tx2"/>
              </a:solidFill>
              <a:effectLst/>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chemeClr val="accent2"/>
              </a:buClr>
              <a:buSzPct val="92000"/>
              <a:buFont typeface="Wingdings 2" panose="05020102010507070707" pitchFamily="18" charset="2"/>
              <a:buChar char=""/>
            </a:pPr>
            <a:r>
              <a:rPr lang="en-US" sz="2000" dirty="0">
                <a:solidFill>
                  <a:schemeClr val="tx2"/>
                </a:solidFill>
                <a:effectLst/>
                <a:latin typeface="Arial" panose="020B0604020202020204" pitchFamily="34" charset="0"/>
                <a:cs typeface="Arial" panose="020B0604020202020204" pitchFamily="34" charset="0"/>
              </a:rPr>
              <a:t>It can also support the Care Act’s emphasis on wellbeing and prevention by helping people maintain daily functioning. However, according to the CQC (2025), remaining at home may support independence,</a:t>
            </a:r>
            <a:r>
              <a:rPr lang="en-US" sz="2000" dirty="0">
                <a:solidFill>
                  <a:schemeClr val="tx2"/>
                </a:solidFill>
                <a:latin typeface="Arial" panose="020B0604020202020204" pitchFamily="34" charset="0"/>
                <a:cs typeface="Arial" panose="020B0604020202020204" pitchFamily="34" charset="0"/>
              </a:rPr>
              <a:t> but its success depends on appropriate care, accessible housing, reliable support and the individual’s preferences. </a:t>
            </a:r>
            <a:endParaRPr lang="en-US" sz="2000" dirty="0">
              <a:solidFill>
                <a:schemeClr val="tx2"/>
              </a:solidFill>
              <a:effectLst/>
              <a:latin typeface="Arial" panose="020B0604020202020204" pitchFamily="34" charset="0"/>
              <a:cs typeface="Arial" panose="020B0604020202020204" pitchFamily="34" charset="0"/>
            </a:endParaRPr>
          </a:p>
          <a:p>
            <a:pPr>
              <a:lnSpc>
                <a:spcPct val="90000"/>
              </a:lnSpc>
              <a:spcBef>
                <a:spcPct val="20000"/>
              </a:spcBef>
              <a:spcAft>
                <a:spcPts val="600"/>
              </a:spcAft>
              <a:buClr>
                <a:schemeClr val="accent2"/>
              </a:buClr>
              <a:buSzPct val="92000"/>
              <a:buFont typeface="Wingdings 2" panose="05020102010507070707" pitchFamily="18" charset="2"/>
              <a:buChar char=""/>
            </a:pPr>
            <a:endParaRPr lang="en-US" dirty="0">
              <a:solidFill>
                <a:schemeClr val="tx2"/>
              </a:solidFill>
              <a:effectLst/>
            </a:endParaRPr>
          </a:p>
        </p:txBody>
      </p:sp>
    </p:spTree>
    <p:extLst>
      <p:ext uri="{BB962C8B-B14F-4D97-AF65-F5344CB8AC3E}">
        <p14:creationId xmlns:p14="http://schemas.microsoft.com/office/powerpoint/2010/main" val="3616533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08AC3D-853A-0193-2C8A-84C83FDB5F6D}"/>
              </a:ext>
            </a:extLst>
          </p:cNvPr>
          <p:cNvSpPr txBox="1"/>
          <p:nvPr/>
        </p:nvSpPr>
        <p:spPr>
          <a:xfrm>
            <a:off x="581192" y="641653"/>
            <a:ext cx="11029616" cy="1095560"/>
          </a:xfrm>
          <a:prstGeom prst="rect">
            <a:avLst/>
          </a:prstGeom>
        </p:spPr>
        <p:txBody>
          <a:bodyPr vert="horz" lIns="91440" tIns="45720" rIns="91440" bIns="45720" rtlCol="0">
            <a:normAutofit/>
          </a:bodyPr>
          <a:lstStyle/>
          <a:p>
            <a:pPr>
              <a:spcBef>
                <a:spcPct val="0"/>
              </a:spcBef>
              <a:spcAft>
                <a:spcPts val="600"/>
              </a:spcAft>
            </a:pPr>
            <a:r>
              <a:rPr lang="en-US" sz="2800" b="1" cap="all" dirty="0">
                <a:solidFill>
                  <a:schemeClr val="accent2"/>
                </a:solidFill>
                <a:latin typeface="+mj-lt"/>
                <a:ea typeface="+mj-ea"/>
                <a:cs typeface="+mj-cs"/>
              </a:rPr>
              <a:t>CURRENT CARE PROVISIONS</a:t>
            </a:r>
            <a:r>
              <a:rPr lang="en-US" sz="2800" cap="all" dirty="0">
                <a:solidFill>
                  <a:schemeClr val="accent2"/>
                </a:solidFill>
                <a:latin typeface="+mj-lt"/>
                <a:ea typeface="+mj-ea"/>
                <a:cs typeface="+mj-cs"/>
              </a:rPr>
              <a:t>:</a:t>
            </a:r>
          </a:p>
        </p:txBody>
      </p:sp>
      <p:sp>
        <p:nvSpPr>
          <p:cNvPr id="3" name="TextBox 2">
            <a:extLst>
              <a:ext uri="{FF2B5EF4-FFF2-40B4-BE49-F238E27FC236}">
                <a16:creationId xmlns:a16="http://schemas.microsoft.com/office/drawing/2014/main" id="{B3234437-10F8-4621-1053-7D85C7D0FEE5}"/>
              </a:ext>
            </a:extLst>
          </p:cNvPr>
          <p:cNvSpPr txBox="1"/>
          <p:nvPr/>
        </p:nvSpPr>
        <p:spPr>
          <a:xfrm>
            <a:off x="0" y="1611086"/>
            <a:ext cx="12333514" cy="4822371"/>
          </a:xfrm>
          <a:prstGeom prst="rect">
            <a:avLst/>
          </a:prstGeom>
        </p:spPr>
        <p:txBody>
          <a:bodyPr vert="horz" lIns="91440" tIns="45720" rIns="91440" bIns="45720" rtlCol="0" anchor="ctr">
            <a:normAutofit lnSpcReduction="10000"/>
          </a:bodyPr>
          <a:lstStyle/>
          <a:p>
            <a:pPr marL="0" marR="0" lvl="0" indent="0" fontAlgn="auto">
              <a:lnSpc>
                <a:spcPct val="90000"/>
              </a:lnSpc>
              <a:spcBef>
                <a:spcPct val="20000"/>
              </a:spcBef>
              <a:spcAft>
                <a:spcPts val="600"/>
              </a:spcAft>
              <a:buClr>
                <a:schemeClr val="accent2"/>
              </a:buClr>
              <a:buSzPct val="92000"/>
              <a:buFont typeface="Wingdings 2" panose="05020102010507070707" pitchFamily="18" charset="2"/>
              <a:buChar char=""/>
              <a:tabLst/>
              <a:defRPr/>
            </a:pPr>
            <a:r>
              <a:rPr lang="en-US" sz="2000" b="1" dirty="0">
                <a:solidFill>
                  <a:schemeClr val="accent2">
                    <a:lumMod val="50000"/>
                  </a:schemeClr>
                </a:solidFill>
                <a:latin typeface="Arial" panose="020B0604020202020204" pitchFamily="34" charset="0"/>
                <a:cs typeface="Arial" panose="020B0604020202020204" pitchFamily="34" charset="0"/>
              </a:rPr>
              <a:t>DOMICILIARY CARE/RESIDENTIAL CARE: </a:t>
            </a:r>
          </a:p>
          <a:p>
            <a:pPr marL="0" marR="0" lvl="0" indent="0" fontAlgn="auto">
              <a:lnSpc>
                <a:spcPct val="90000"/>
              </a:lnSpc>
              <a:spcBef>
                <a:spcPct val="20000"/>
              </a:spcBef>
              <a:spcAft>
                <a:spcPts val="600"/>
              </a:spcAft>
              <a:buClr>
                <a:schemeClr val="accent2"/>
              </a:buClr>
              <a:buSzPct val="92000"/>
              <a:tabLst/>
              <a:defRPr/>
            </a:pPr>
            <a:endParaRPr lang="en-US" sz="2000" b="1" dirty="0">
              <a:solidFill>
                <a:schemeClr val="accent2">
                  <a:lumMod val="50000"/>
                </a:schemeClr>
              </a:solidFill>
              <a:latin typeface="Arial" panose="020B0604020202020204" pitchFamily="34" charset="0"/>
              <a:cs typeface="Arial" panose="020B0604020202020204" pitchFamily="34" charset="0"/>
            </a:endParaRPr>
          </a:p>
          <a:p>
            <a:pPr marL="0" marR="0" lvl="0" indent="0" fontAlgn="auto">
              <a:lnSpc>
                <a:spcPct val="90000"/>
              </a:lnSpc>
              <a:spcBef>
                <a:spcPct val="20000"/>
              </a:spcBef>
              <a:spcAft>
                <a:spcPts val="600"/>
              </a:spcAft>
              <a:buClr>
                <a:schemeClr val="accent2"/>
              </a:buClr>
              <a:buSzPct val="92000"/>
              <a:tabLst/>
              <a:defRPr/>
            </a:pPr>
            <a:r>
              <a:rPr lang="en-US" sz="2000" b="1" dirty="0">
                <a:solidFill>
                  <a:schemeClr val="accent2">
                    <a:lumMod val="50000"/>
                  </a:schemeClr>
                </a:solidFill>
                <a:latin typeface="Arial" panose="020B0604020202020204" pitchFamily="34" charset="0"/>
                <a:cs typeface="Arial" panose="020B0604020202020204" pitchFamily="34" charset="0"/>
              </a:rPr>
              <a:t>CHALLENGES/LIMITATIONS</a:t>
            </a:r>
          </a:p>
          <a:p>
            <a:pPr marL="0" marR="0" lvl="0" indent="0" fontAlgn="auto">
              <a:lnSpc>
                <a:spcPct val="90000"/>
              </a:lnSpc>
              <a:spcBef>
                <a:spcPct val="20000"/>
              </a:spcBef>
              <a:spcAft>
                <a:spcPts val="600"/>
              </a:spcAft>
              <a:buClr>
                <a:schemeClr val="accent2"/>
              </a:buClr>
              <a:buSzPct val="92000"/>
              <a:tabLst/>
              <a:defRPr/>
            </a:pPr>
            <a:endParaRPr lang="en-US" sz="2000" b="1" dirty="0">
              <a:solidFill>
                <a:schemeClr val="accent2">
                  <a:lumMod val="50000"/>
                </a:schemeClr>
              </a:solidFill>
              <a:latin typeface="Arial" panose="020B0604020202020204" pitchFamily="34" charset="0"/>
              <a:cs typeface="Arial" panose="020B0604020202020204" pitchFamily="34" charset="0"/>
            </a:endParaRPr>
          </a:p>
          <a:p>
            <a:pPr marL="342900" marR="0" lvl="0" indent="-342900" fontAlgn="auto">
              <a:lnSpc>
                <a:spcPct val="90000"/>
              </a:lnSpc>
              <a:spcBef>
                <a:spcPct val="20000"/>
              </a:spcBef>
              <a:spcAft>
                <a:spcPts val="600"/>
              </a:spcAft>
              <a:buClr>
                <a:schemeClr val="accent2"/>
              </a:buClr>
              <a:buSzPct val="92000"/>
              <a:buFont typeface="Wingdings 2" panose="05020102010507070707" pitchFamily="18" charset="2"/>
              <a:buChar char=""/>
              <a:tabLst/>
              <a:defRPr/>
            </a:pPr>
            <a:r>
              <a:rPr lang="en-US" sz="2000" dirty="0">
                <a:solidFill>
                  <a:schemeClr val="accent2">
                    <a:lumMod val="50000"/>
                  </a:schemeClr>
                </a:solidFill>
                <a:latin typeface="Arial" panose="020B0604020202020204" pitchFamily="34" charset="0"/>
                <a:cs typeface="Arial" panose="020B0604020202020204" pitchFamily="34" charset="0"/>
              </a:rPr>
              <a:t>Domiciliary care</a:t>
            </a:r>
            <a:r>
              <a:rPr kumimoji="0" lang="en-US" sz="2000" b="0" i="0" u="none" strike="noStrike"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can be affected by workforce shortages, short visits, staff turnover and inconsistent continuity of carers (Skills for Care, 2025); </a:t>
            </a:r>
            <a:r>
              <a:rPr lang="en-US" sz="2000" dirty="0">
                <a:solidFill>
                  <a:schemeClr val="accent2">
                    <a:lumMod val="50000"/>
                  </a:schemeClr>
                </a:solidFill>
                <a:latin typeface="Arial" panose="020B0604020202020204" pitchFamily="34" charset="0"/>
                <a:cs typeface="Arial" panose="020B0604020202020204" pitchFamily="34" charset="0"/>
              </a:rPr>
              <a:t>t</a:t>
            </a:r>
            <a:r>
              <a:rPr kumimoji="0" lang="en-US" sz="2000" b="0" i="0" u="none" strike="noStrike"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his creates an important contradiction: For example, </a:t>
            </a:r>
          </a:p>
          <a:p>
            <a:pPr marL="342900" marR="0" lvl="0" indent="-342900" fontAlgn="auto">
              <a:lnSpc>
                <a:spcPct val="90000"/>
              </a:lnSpc>
              <a:spcBef>
                <a:spcPct val="20000"/>
              </a:spcBef>
              <a:spcAft>
                <a:spcPts val="600"/>
              </a:spcAft>
              <a:buClr>
                <a:schemeClr val="accent2"/>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rPr>
              <a:t> A service may be designed to promote independence, but if carers have insufficient time to develop relationships or involve the person in decisions, care can become task-focused only and less about the individual (CQC, 2025).</a:t>
            </a:r>
          </a:p>
          <a:p>
            <a:pPr marR="0" lvl="0" fontAlgn="auto">
              <a:lnSpc>
                <a:spcPct val="90000"/>
              </a:lnSpc>
              <a:spcBef>
                <a:spcPct val="20000"/>
              </a:spcBef>
              <a:spcAft>
                <a:spcPts val="600"/>
              </a:spcAft>
              <a:buClr>
                <a:schemeClr val="accent2"/>
              </a:buClr>
              <a:buSzPct val="92000"/>
              <a:buFont typeface="Wingdings 2" panose="05020102010507070707" pitchFamily="18" charset="2"/>
              <a:buChar char=""/>
              <a:tabLst/>
              <a:defRPr/>
            </a:pPr>
            <a:endParaRPr kumimoji="0" lang="en-US" sz="2000" b="0" i="0" u="none" strike="noStrike" cap="none" spc="0" normalizeH="0" baseline="0" noProof="0" dirty="0">
              <a:ln>
                <a:noFill/>
              </a:ln>
              <a:solidFill>
                <a:schemeClr val="accent2">
                  <a:lumMod val="50000"/>
                </a:schemeClr>
              </a:solidFill>
              <a:effectLst/>
              <a:uLnTx/>
              <a:uFillTx/>
              <a:latin typeface="Arial" panose="020B0604020202020204" pitchFamily="34" charset="0"/>
              <a:cs typeface="Arial" panose="020B0604020202020204" pitchFamily="34" charset="0"/>
            </a:endParaRPr>
          </a:p>
          <a:p>
            <a:pPr>
              <a:lnSpc>
                <a:spcPct val="90000"/>
              </a:lnSpc>
              <a:spcBef>
                <a:spcPct val="20000"/>
              </a:spcBef>
              <a:spcAft>
                <a:spcPts val="600"/>
              </a:spcAft>
              <a:buClr>
                <a:schemeClr val="accent2"/>
              </a:buClr>
              <a:buSzPct val="92000"/>
              <a:buFont typeface="Wingdings 2" panose="05020102010507070707" pitchFamily="18" charset="2"/>
              <a:buChar char=""/>
            </a:pPr>
            <a:r>
              <a:rPr lang="en-US" sz="2000" dirty="0">
                <a:solidFill>
                  <a:schemeClr val="accent2">
                    <a:lumMod val="50000"/>
                  </a:schemeClr>
                </a:solidFill>
                <a:effectLst/>
                <a:latin typeface="Arial" panose="020B0604020202020204" pitchFamily="34" charset="0"/>
                <a:cs typeface="Arial" panose="020B0604020202020204" pitchFamily="34" charset="0"/>
              </a:rPr>
              <a:t> </a:t>
            </a:r>
            <a:r>
              <a:rPr lang="en-US" sz="2000" dirty="0">
                <a:solidFill>
                  <a:schemeClr val="accent2">
                    <a:lumMod val="50000"/>
                  </a:schemeClr>
                </a:solidFill>
                <a:latin typeface="Arial" panose="020B0604020202020204" pitchFamily="34" charset="0"/>
                <a:cs typeface="Arial" panose="020B0604020202020204" pitchFamily="34" charset="0"/>
              </a:rPr>
              <a:t>Where else, R</a:t>
            </a:r>
            <a:r>
              <a:rPr lang="en-US" sz="2000" dirty="0">
                <a:solidFill>
                  <a:schemeClr val="accent2">
                    <a:lumMod val="50000"/>
                  </a:schemeClr>
                </a:solidFill>
                <a:effectLst/>
                <a:latin typeface="Arial" panose="020B0604020202020204" pitchFamily="34" charset="0"/>
                <a:cs typeface="Arial" panose="020B0604020202020204" pitchFamily="34" charset="0"/>
              </a:rPr>
              <a:t>esidential care may also have risks, such as lack of staff and funding leading to:</a:t>
            </a:r>
          </a:p>
          <a:p>
            <a:pPr marL="342900" indent="-342900">
              <a:lnSpc>
                <a:spcPct val="90000"/>
              </a:lnSpc>
              <a:spcBef>
                <a:spcPct val="20000"/>
              </a:spcBef>
              <a:spcAft>
                <a:spcPts val="600"/>
              </a:spcAft>
              <a:buClr>
                <a:schemeClr val="accent2"/>
              </a:buClr>
              <a:buSzPct val="92000"/>
              <a:buFont typeface="Wingdings 2" panose="05020102010507070707" pitchFamily="18" charset="2"/>
              <a:buChar char=""/>
            </a:pPr>
            <a:r>
              <a:rPr lang="en-US" sz="2000" dirty="0">
                <a:solidFill>
                  <a:schemeClr val="accent2">
                    <a:lumMod val="50000"/>
                  </a:schemeClr>
                </a:solidFill>
                <a:effectLst/>
                <a:latin typeface="Arial" panose="020B0604020202020204" pitchFamily="34" charset="0"/>
                <a:cs typeface="Arial" panose="020B0604020202020204" pitchFamily="34" charset="0"/>
              </a:rPr>
              <a:t> Autonomy if routines become institution-led rather than person-led; therefore, residential care should not be viewed simply as a place where older people are looked after. High-quality care should continue to promote choice, relationships, meaningful activity, dignity and independence (CQC, 2025).</a:t>
            </a:r>
          </a:p>
          <a:p>
            <a:pPr marL="0" marR="0" lvl="0" indent="0" fontAlgn="auto">
              <a:lnSpc>
                <a:spcPct val="90000"/>
              </a:lnSpc>
              <a:spcBef>
                <a:spcPct val="20000"/>
              </a:spcBef>
              <a:spcAft>
                <a:spcPts val="600"/>
              </a:spcAft>
              <a:buClr>
                <a:schemeClr val="accent2"/>
              </a:buClr>
              <a:buSzPct val="92000"/>
              <a:buFont typeface="Wingdings 2" panose="05020102010507070707" pitchFamily="18" charset="2"/>
              <a:buChar char=""/>
              <a:tabLst/>
              <a:defRPr/>
            </a:pPr>
            <a:endParaRPr kumimoji="0" lang="en-US" sz="1700" b="0" i="0" u="none" strike="noStrike" cap="none" spc="0" normalizeH="0" baseline="0" noProof="0" dirty="0">
              <a:ln>
                <a:noFill/>
              </a:ln>
              <a:solidFill>
                <a:schemeClr val="accent2">
                  <a:lumMod val="50000"/>
                </a:schemeClr>
              </a:solidFill>
              <a:effectLst/>
              <a:uLnTx/>
              <a:uFillTx/>
            </a:endParaRPr>
          </a:p>
          <a:p>
            <a:pPr marL="0" marR="0" lvl="0" indent="0" fontAlgn="auto">
              <a:lnSpc>
                <a:spcPct val="90000"/>
              </a:lnSpc>
              <a:spcBef>
                <a:spcPct val="20000"/>
              </a:spcBef>
              <a:spcAft>
                <a:spcPts val="600"/>
              </a:spcAft>
              <a:buClr>
                <a:schemeClr val="accent2"/>
              </a:buClr>
              <a:buSzPct val="92000"/>
              <a:buFont typeface="Wingdings 2" panose="05020102010507070707" pitchFamily="18" charset="2"/>
              <a:buChar char=""/>
              <a:tabLst/>
              <a:defRPr/>
            </a:pPr>
            <a:endParaRPr lang="en-US" sz="1700" dirty="0">
              <a:solidFill>
                <a:schemeClr val="accent2">
                  <a:lumMod val="50000"/>
                </a:schemeClr>
              </a:solidFill>
            </a:endParaRPr>
          </a:p>
          <a:p>
            <a:pPr marL="0" marR="0" lvl="0" indent="0" fontAlgn="auto">
              <a:lnSpc>
                <a:spcPct val="90000"/>
              </a:lnSpc>
              <a:spcBef>
                <a:spcPct val="20000"/>
              </a:spcBef>
              <a:spcAft>
                <a:spcPts val="600"/>
              </a:spcAft>
              <a:buClr>
                <a:schemeClr val="accent2"/>
              </a:buClr>
              <a:buSzPct val="92000"/>
              <a:buFont typeface="Wingdings 2" panose="05020102010507070707" pitchFamily="18" charset="2"/>
              <a:buChar char=""/>
              <a:tabLst/>
              <a:defRPr/>
            </a:pPr>
            <a:endParaRPr kumimoji="0" lang="en-US" sz="1700" b="0" i="0" u="none" strike="noStrike" cap="none" spc="0" normalizeH="0" baseline="0" noProof="0" dirty="0">
              <a:ln>
                <a:noFill/>
              </a:ln>
              <a:solidFill>
                <a:schemeClr val="accent2">
                  <a:lumMod val="50000"/>
                </a:schemeClr>
              </a:solidFill>
              <a:effectLst/>
              <a:uLnTx/>
              <a:uFillTx/>
            </a:endParaRPr>
          </a:p>
        </p:txBody>
      </p:sp>
    </p:spTree>
    <p:extLst>
      <p:ext uri="{BB962C8B-B14F-4D97-AF65-F5344CB8AC3E}">
        <p14:creationId xmlns:p14="http://schemas.microsoft.com/office/powerpoint/2010/main" val="2244771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9DEEC8-5661-B735-69EA-B83DEEA42EB9}"/>
              </a:ext>
            </a:extLst>
          </p:cNvPr>
          <p:cNvSpPr txBox="1"/>
          <p:nvPr/>
        </p:nvSpPr>
        <p:spPr>
          <a:xfrm>
            <a:off x="3287486" y="0"/>
            <a:ext cx="8320313" cy="468086"/>
          </a:xfrm>
          <a:prstGeom prst="rect">
            <a:avLst/>
          </a:prstGeom>
        </p:spPr>
        <p:txBody>
          <a:bodyPr vert="horz" lIns="91440" tIns="45720" rIns="91440" bIns="45720" rtlCol="0" anchor="b">
            <a:normAutofit fontScale="92500" lnSpcReduction="10000"/>
          </a:bodyPr>
          <a:lstStyle/>
          <a:p>
            <a:pPr>
              <a:spcBef>
                <a:spcPct val="0"/>
              </a:spcBef>
              <a:spcAft>
                <a:spcPts val="600"/>
              </a:spcAft>
            </a:pPr>
            <a:r>
              <a:rPr lang="en-US" sz="2800" b="1" cap="all" dirty="0">
                <a:solidFill>
                  <a:schemeClr val="accent1"/>
                </a:solidFill>
                <a:latin typeface="+mj-lt"/>
                <a:ea typeface="+mj-ea"/>
                <a:cs typeface="+mj-cs"/>
              </a:rPr>
              <a:t>POLICY/LEGISLATION:</a:t>
            </a:r>
          </a:p>
        </p:txBody>
      </p:sp>
      <p:pic>
        <p:nvPicPr>
          <p:cNvPr id="5" name="Picture 4" descr="Red toy person in front of two lines of white figures">
            <a:extLst>
              <a:ext uri="{FF2B5EF4-FFF2-40B4-BE49-F238E27FC236}">
                <a16:creationId xmlns:a16="http://schemas.microsoft.com/office/drawing/2014/main" id="{5D84B86C-D354-5D54-CDA5-3EB386081D58}"/>
              </a:ext>
            </a:extLst>
          </p:cNvPr>
          <p:cNvPicPr>
            <a:picLocks noChangeAspect="1"/>
          </p:cNvPicPr>
          <p:nvPr/>
        </p:nvPicPr>
        <p:blipFill>
          <a:blip r:embed="rId2"/>
          <a:srcRect l="32122" r="28266"/>
          <a:stretch>
            <a:fillRect/>
          </a:stretch>
        </p:blipFill>
        <p:spPr>
          <a:xfrm>
            <a:off x="21" y="10"/>
            <a:ext cx="2764950" cy="6857990"/>
          </a:xfrm>
          <a:prstGeom prst="rect">
            <a:avLst/>
          </a:prstGeom>
        </p:spPr>
      </p:pic>
      <p:sp>
        <p:nvSpPr>
          <p:cNvPr id="3" name="TextBox 2">
            <a:extLst>
              <a:ext uri="{FF2B5EF4-FFF2-40B4-BE49-F238E27FC236}">
                <a16:creationId xmlns:a16="http://schemas.microsoft.com/office/drawing/2014/main" id="{954310BC-77BF-FD0C-267B-82BA92436412}"/>
              </a:ext>
            </a:extLst>
          </p:cNvPr>
          <p:cNvSpPr txBox="1"/>
          <p:nvPr/>
        </p:nvSpPr>
        <p:spPr>
          <a:xfrm>
            <a:off x="2786743" y="587829"/>
            <a:ext cx="9405257" cy="6357257"/>
          </a:xfrm>
          <a:prstGeom prst="rect">
            <a:avLst/>
          </a:prstGeom>
        </p:spPr>
        <p:txBody>
          <a:bodyPr vert="horz" lIns="91440" tIns="45720" rIns="91440" bIns="45720" rtlCol="0" anchor="ctr">
            <a:normAutofit/>
          </a:bodyPr>
          <a:lstStyle/>
          <a:p>
            <a:pPr>
              <a:lnSpc>
                <a:spcPct val="90000"/>
              </a:lnSpc>
              <a:spcBef>
                <a:spcPct val="20000"/>
              </a:spcBef>
              <a:spcAft>
                <a:spcPts val="600"/>
              </a:spcAft>
              <a:buClr>
                <a:srgbClr val="FD5B32"/>
              </a:buClr>
              <a:buSzPct val="92000"/>
              <a:buFont typeface="Wingdings 2" panose="05020102010507070707" pitchFamily="18" charset="2"/>
              <a:buChar char=""/>
            </a:pPr>
            <a:r>
              <a:rPr lang="en-US" sz="2000" dirty="0">
                <a:solidFill>
                  <a:schemeClr val="tx2"/>
                </a:solidFill>
                <a:effectLst/>
                <a:latin typeface="Arial" panose="020B0604020202020204" pitchFamily="34" charset="0"/>
                <a:cs typeface="Arial" panose="020B0604020202020204" pitchFamily="34" charset="0"/>
              </a:rPr>
              <a:t>Several pieces of legislation shape the care of older people:</a:t>
            </a:r>
          </a:p>
          <a:p>
            <a:pPr>
              <a:lnSpc>
                <a:spcPct val="90000"/>
              </a:lnSpc>
              <a:spcBef>
                <a:spcPct val="20000"/>
              </a:spcBef>
              <a:spcAft>
                <a:spcPts val="600"/>
              </a:spcAft>
              <a:buClr>
                <a:srgbClr val="FD5B32"/>
              </a:buClr>
              <a:buSzPct val="92000"/>
              <a:buFont typeface="Wingdings 2" panose="05020102010507070707" pitchFamily="18" charset="2"/>
              <a:buChar char=""/>
            </a:pPr>
            <a:endParaRPr lang="en-US" sz="2000" dirty="0">
              <a:solidFill>
                <a:schemeClr val="tx2"/>
              </a:solidFill>
              <a:effectLst/>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rgbClr val="FD5B32"/>
              </a:buClr>
              <a:buSzPct val="92000"/>
              <a:buFont typeface="Wingdings 2" panose="05020102010507070707" pitchFamily="18" charset="2"/>
              <a:buChar char=""/>
            </a:pPr>
            <a:r>
              <a:rPr lang="en-US" sz="2000" dirty="0">
                <a:solidFill>
                  <a:schemeClr val="tx2"/>
                </a:solidFill>
                <a:effectLst/>
                <a:latin typeface="Arial" panose="020B0604020202020204" pitchFamily="34" charset="0"/>
                <a:cs typeface="Arial" panose="020B0604020202020204" pitchFamily="34" charset="0"/>
              </a:rPr>
              <a:t>The </a:t>
            </a:r>
            <a:r>
              <a:rPr lang="en-US" sz="2000" b="1" dirty="0">
                <a:solidFill>
                  <a:schemeClr val="tx2"/>
                </a:solidFill>
                <a:effectLst/>
                <a:latin typeface="Arial" panose="020B0604020202020204" pitchFamily="34" charset="0"/>
                <a:cs typeface="Arial" panose="020B0604020202020204" pitchFamily="34" charset="0"/>
              </a:rPr>
              <a:t>Care Act 2014:</a:t>
            </a:r>
            <a:r>
              <a:rPr lang="en-US" sz="2000" b="1" dirty="0">
                <a:solidFill>
                  <a:schemeClr val="tx2"/>
                </a:solidFill>
                <a:latin typeface="Arial" panose="020B0604020202020204" pitchFamily="34" charset="0"/>
                <a:cs typeface="Arial" panose="020B0604020202020204" pitchFamily="34" charset="0"/>
              </a:rPr>
              <a:t> </a:t>
            </a:r>
            <a:r>
              <a:rPr lang="en-US" sz="2000" dirty="0">
                <a:solidFill>
                  <a:schemeClr val="tx2"/>
                </a:solidFill>
                <a:effectLst/>
                <a:latin typeface="Arial" panose="020B0604020202020204" pitchFamily="34" charset="0"/>
                <a:cs typeface="Arial" panose="020B0604020202020204" pitchFamily="34" charset="0"/>
              </a:rPr>
              <a:t>is central because it places wellbeing, prevention and involvement at the heart of adult social care (</a:t>
            </a:r>
            <a:r>
              <a:rPr lang="en-US" sz="2000" dirty="0">
                <a:solidFill>
                  <a:schemeClr val="tx2"/>
                </a:solidFill>
                <a:latin typeface="Arial" panose="020B0604020202020204" pitchFamily="34" charset="0"/>
                <a:cs typeface="Arial" panose="020B0604020202020204" pitchFamily="34" charset="0"/>
              </a:rPr>
              <a:t>Dudley Metropolitan Borough Council, 2026</a:t>
            </a:r>
            <a:r>
              <a:rPr lang="en-US" sz="2000" dirty="0">
                <a:solidFill>
                  <a:schemeClr val="tx2"/>
                </a:solidFill>
                <a:effectLst/>
                <a:latin typeface="Arial" panose="020B0604020202020204" pitchFamily="34" charset="0"/>
                <a:cs typeface="Arial" panose="020B0604020202020204" pitchFamily="34" charset="0"/>
              </a:rPr>
              <a:t>).</a:t>
            </a:r>
          </a:p>
          <a:p>
            <a:pPr marL="342900" indent="-342900">
              <a:lnSpc>
                <a:spcPct val="90000"/>
              </a:lnSpc>
              <a:spcBef>
                <a:spcPct val="20000"/>
              </a:spcBef>
              <a:spcAft>
                <a:spcPts val="600"/>
              </a:spcAft>
              <a:buClr>
                <a:srgbClr val="FD5B32"/>
              </a:buClr>
              <a:buSzPct val="92000"/>
              <a:buFont typeface="Wingdings 2" panose="05020102010507070707" pitchFamily="18" charset="2"/>
              <a:buChar char=""/>
            </a:pPr>
            <a:r>
              <a:rPr lang="en-US" sz="2000" dirty="0">
                <a:solidFill>
                  <a:schemeClr val="tx2"/>
                </a:solidFill>
                <a:effectLst/>
                <a:latin typeface="Arial" panose="020B0604020202020204" pitchFamily="34" charset="0"/>
                <a:cs typeface="Arial" panose="020B0604020202020204" pitchFamily="34" charset="0"/>
              </a:rPr>
              <a:t>The </a:t>
            </a:r>
            <a:r>
              <a:rPr lang="en-US" sz="2000" b="1" dirty="0">
                <a:solidFill>
                  <a:schemeClr val="tx2"/>
                </a:solidFill>
                <a:effectLst/>
                <a:latin typeface="Arial" panose="020B0604020202020204" pitchFamily="34" charset="0"/>
                <a:cs typeface="Arial" panose="020B0604020202020204" pitchFamily="34" charset="0"/>
              </a:rPr>
              <a:t>Equality Act 2010:</a:t>
            </a:r>
            <a:r>
              <a:rPr lang="en-US" sz="2000" dirty="0">
                <a:solidFill>
                  <a:schemeClr val="tx2"/>
                </a:solidFill>
                <a:effectLst/>
                <a:latin typeface="Arial" panose="020B0604020202020204" pitchFamily="34" charset="0"/>
                <a:cs typeface="Arial" panose="020B0604020202020204" pitchFamily="34" charset="0"/>
              </a:rPr>
              <a:t> protects against discrimination against elderly people (Equality </a:t>
            </a:r>
            <a:r>
              <a:rPr lang="en-US" sz="2000" dirty="0">
                <a:solidFill>
                  <a:schemeClr val="tx2"/>
                </a:solidFill>
                <a:latin typeface="Arial" panose="020B0604020202020204" pitchFamily="34" charset="0"/>
                <a:cs typeface="Arial" panose="020B0604020202020204" pitchFamily="34" charset="0"/>
              </a:rPr>
              <a:t>and Human Rights Commission, 2026</a:t>
            </a:r>
            <a:r>
              <a:rPr lang="en-US" sz="2000" dirty="0">
                <a:solidFill>
                  <a:schemeClr val="tx2"/>
                </a:solidFill>
                <a:effectLst/>
                <a:latin typeface="Arial" panose="020B0604020202020204" pitchFamily="34" charset="0"/>
                <a:cs typeface="Arial" panose="020B0604020202020204" pitchFamily="34" charset="0"/>
              </a:rPr>
              <a:t>).</a:t>
            </a:r>
          </a:p>
          <a:p>
            <a:pPr marL="342900" indent="-342900">
              <a:lnSpc>
                <a:spcPct val="90000"/>
              </a:lnSpc>
              <a:spcBef>
                <a:spcPct val="20000"/>
              </a:spcBef>
              <a:spcAft>
                <a:spcPts val="600"/>
              </a:spcAft>
              <a:buClr>
                <a:srgbClr val="FD5B32"/>
              </a:buClr>
              <a:buSzPct val="92000"/>
              <a:buFont typeface="Wingdings 2" panose="05020102010507070707" pitchFamily="18" charset="2"/>
              <a:buChar char=""/>
            </a:pPr>
            <a:r>
              <a:rPr lang="en-US" sz="2000" dirty="0">
                <a:solidFill>
                  <a:schemeClr val="tx2"/>
                </a:solidFill>
                <a:effectLst/>
                <a:latin typeface="Arial" panose="020B0604020202020204" pitchFamily="34" charset="0"/>
                <a:cs typeface="Arial" panose="020B0604020202020204" pitchFamily="34" charset="0"/>
              </a:rPr>
              <a:t>The </a:t>
            </a:r>
            <a:r>
              <a:rPr lang="en-US" sz="2000" b="1" dirty="0">
                <a:solidFill>
                  <a:schemeClr val="tx2"/>
                </a:solidFill>
                <a:effectLst/>
                <a:latin typeface="Arial" panose="020B0604020202020204" pitchFamily="34" charset="0"/>
                <a:cs typeface="Arial" panose="020B0604020202020204" pitchFamily="34" charset="0"/>
              </a:rPr>
              <a:t>Mental Capacity Act 2005:</a:t>
            </a:r>
            <a:r>
              <a:rPr lang="en-US" sz="2000" dirty="0">
                <a:solidFill>
                  <a:schemeClr val="tx2"/>
                </a:solidFill>
                <a:effectLst/>
                <a:latin typeface="Arial" panose="020B0604020202020204" pitchFamily="34" charset="0"/>
                <a:cs typeface="Arial" panose="020B0604020202020204" pitchFamily="34" charset="0"/>
              </a:rPr>
              <a:t> supports autonomy by establishing that adults should be presumed to have capacity unless demonstrated otherwise. People should receive appropriate support to make informed decisions (</a:t>
            </a:r>
            <a:r>
              <a:rPr lang="en-US" sz="2000" dirty="0">
                <a:solidFill>
                  <a:schemeClr val="tx2"/>
                </a:solidFill>
                <a:latin typeface="Arial" panose="020B0604020202020204" pitchFamily="34" charset="0"/>
                <a:cs typeface="Arial" panose="020B0604020202020204" pitchFamily="34" charset="0"/>
              </a:rPr>
              <a:t>NHS, 2024</a:t>
            </a:r>
            <a:r>
              <a:rPr lang="en-US" sz="2000" dirty="0">
                <a:solidFill>
                  <a:schemeClr val="tx2"/>
                </a:solidFill>
                <a:effectLst/>
                <a:latin typeface="Arial" panose="020B0604020202020204" pitchFamily="34" charset="0"/>
                <a:cs typeface="Arial" panose="020B0604020202020204" pitchFamily="34" charset="0"/>
              </a:rPr>
              <a:t>).</a:t>
            </a:r>
          </a:p>
          <a:p>
            <a:pPr marL="342900" indent="-342900">
              <a:lnSpc>
                <a:spcPct val="90000"/>
              </a:lnSpc>
              <a:spcBef>
                <a:spcPct val="20000"/>
              </a:spcBef>
              <a:spcAft>
                <a:spcPts val="600"/>
              </a:spcAft>
              <a:buClr>
                <a:srgbClr val="FD5B32"/>
              </a:buClr>
              <a:buSzPct val="92000"/>
              <a:buFont typeface="Wingdings 2" panose="05020102010507070707" pitchFamily="18" charset="2"/>
              <a:buChar char=""/>
            </a:pPr>
            <a:r>
              <a:rPr lang="en-US" sz="2000" dirty="0">
                <a:solidFill>
                  <a:schemeClr val="tx2"/>
                </a:solidFill>
                <a:effectLst/>
                <a:latin typeface="Arial" panose="020B0604020202020204" pitchFamily="34" charset="0"/>
                <a:cs typeface="Arial" panose="020B0604020202020204" pitchFamily="34" charset="0"/>
              </a:rPr>
              <a:t>The </a:t>
            </a:r>
            <a:r>
              <a:rPr lang="en-US" sz="2000" b="1" dirty="0">
                <a:solidFill>
                  <a:schemeClr val="tx2"/>
                </a:solidFill>
                <a:effectLst/>
                <a:latin typeface="Arial" panose="020B0604020202020204" pitchFamily="34" charset="0"/>
                <a:cs typeface="Arial" panose="020B0604020202020204" pitchFamily="34" charset="0"/>
              </a:rPr>
              <a:t>NHS Long Term Plan: </a:t>
            </a:r>
            <a:r>
              <a:rPr lang="en-US" sz="2000" dirty="0">
                <a:solidFill>
                  <a:schemeClr val="tx2"/>
                </a:solidFill>
                <a:effectLst/>
                <a:latin typeface="Arial" panose="020B0604020202020204" pitchFamily="34" charset="0"/>
                <a:cs typeface="Arial" panose="020B0604020202020204" pitchFamily="34" charset="0"/>
              </a:rPr>
              <a:t> </a:t>
            </a:r>
            <a:r>
              <a:rPr lang="en-US" sz="2000" dirty="0" err="1">
                <a:solidFill>
                  <a:schemeClr val="tx2"/>
                </a:solidFill>
                <a:effectLst/>
                <a:latin typeface="Arial" panose="020B0604020202020204" pitchFamily="34" charset="0"/>
                <a:cs typeface="Arial" panose="020B0604020202020204" pitchFamily="34" charset="0"/>
              </a:rPr>
              <a:t>emphasises</a:t>
            </a:r>
            <a:r>
              <a:rPr lang="en-US" sz="2000" dirty="0">
                <a:solidFill>
                  <a:schemeClr val="tx2"/>
                </a:solidFill>
                <a:effectLst/>
                <a:latin typeface="Arial" panose="020B0604020202020204" pitchFamily="34" charset="0"/>
                <a:cs typeface="Arial" panose="020B0604020202020204" pitchFamily="34" charset="0"/>
              </a:rPr>
              <a:t> maintaining independence as people age through </a:t>
            </a:r>
            <a:r>
              <a:rPr lang="en-US" sz="2000" dirty="0" err="1">
                <a:solidFill>
                  <a:schemeClr val="tx2"/>
                </a:solidFill>
                <a:effectLst/>
                <a:latin typeface="Arial" panose="020B0604020202020204" pitchFamily="34" charset="0"/>
                <a:cs typeface="Arial" panose="020B0604020202020204" pitchFamily="34" charset="0"/>
              </a:rPr>
              <a:t>personalised</a:t>
            </a:r>
            <a:r>
              <a:rPr lang="en-US" sz="2000" dirty="0">
                <a:solidFill>
                  <a:schemeClr val="tx2"/>
                </a:solidFill>
                <a:effectLst/>
                <a:latin typeface="Arial" panose="020B0604020202020204" pitchFamily="34" charset="0"/>
                <a:cs typeface="Arial" panose="020B0604020202020204" pitchFamily="34" charset="0"/>
              </a:rPr>
              <a:t> and proactive care (NHS England, 2019).</a:t>
            </a:r>
          </a:p>
          <a:p>
            <a:pPr>
              <a:lnSpc>
                <a:spcPct val="90000"/>
              </a:lnSpc>
              <a:spcBef>
                <a:spcPct val="20000"/>
              </a:spcBef>
              <a:spcAft>
                <a:spcPts val="600"/>
              </a:spcAft>
              <a:buClr>
                <a:srgbClr val="FD5B32"/>
              </a:buClr>
              <a:buSzPct val="92000"/>
              <a:buFont typeface="Wingdings 2" panose="05020102010507070707" pitchFamily="18" charset="2"/>
              <a:buChar char=""/>
            </a:pPr>
            <a:r>
              <a:rPr lang="en-US" sz="2000" dirty="0">
                <a:solidFill>
                  <a:schemeClr val="tx2"/>
                </a:solidFill>
                <a:effectLst/>
                <a:latin typeface="Arial" panose="020B0604020202020204" pitchFamily="34" charset="0"/>
                <a:cs typeface="Arial" panose="020B0604020202020204" pitchFamily="34" charset="0"/>
              </a:rPr>
              <a:t>However, legislation does not automatically guarantee good outcomes. The critical issue is implementation. Workforce shortages, financial pressures and geographical inequalities can make it difficult for services to deliver the principles consistently. This proves that there is a gap between policy ambition and people’s lived experience (Skills for Care, 2025</a:t>
            </a:r>
            <a:r>
              <a:rPr lang="en-US" sz="1400" dirty="0">
                <a:solidFill>
                  <a:schemeClr val="tx2"/>
                </a:solidFill>
                <a:effectLst/>
              </a:rPr>
              <a:t>).</a:t>
            </a:r>
          </a:p>
        </p:txBody>
      </p:sp>
    </p:spTree>
    <p:extLst>
      <p:ext uri="{BB962C8B-B14F-4D97-AF65-F5344CB8AC3E}">
        <p14:creationId xmlns:p14="http://schemas.microsoft.com/office/powerpoint/2010/main" val="23502816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050DDB-70C4-5301-056D-94654D9371A5}"/>
              </a:ext>
            </a:extLst>
          </p:cNvPr>
          <p:cNvSpPr txBox="1"/>
          <p:nvPr/>
        </p:nvSpPr>
        <p:spPr>
          <a:xfrm>
            <a:off x="4169230" y="0"/>
            <a:ext cx="8022770" cy="522514"/>
          </a:xfrm>
          <a:prstGeom prst="rect">
            <a:avLst/>
          </a:prstGeom>
        </p:spPr>
        <p:txBody>
          <a:bodyPr vert="horz" lIns="91440" tIns="45720" rIns="91440" bIns="45720" rtlCol="0" anchor="b">
            <a:normAutofit/>
          </a:bodyPr>
          <a:lstStyle/>
          <a:p>
            <a:pPr>
              <a:spcBef>
                <a:spcPct val="0"/>
              </a:spcBef>
              <a:spcAft>
                <a:spcPts val="600"/>
              </a:spcAft>
            </a:pPr>
            <a:r>
              <a:rPr lang="en-US" sz="2800" b="1" cap="all" dirty="0">
                <a:solidFill>
                  <a:schemeClr val="accent1"/>
                </a:solidFill>
                <a:latin typeface="+mj-lt"/>
                <a:ea typeface="+mj-ea"/>
                <a:cs typeface="+mj-cs"/>
              </a:rPr>
              <a:t>TECHNOLOGY INNOVATIONS:</a:t>
            </a:r>
          </a:p>
        </p:txBody>
      </p:sp>
      <p:pic>
        <p:nvPicPr>
          <p:cNvPr id="5" name="Picture 4" descr="Mobile device with apps">
            <a:extLst>
              <a:ext uri="{FF2B5EF4-FFF2-40B4-BE49-F238E27FC236}">
                <a16:creationId xmlns:a16="http://schemas.microsoft.com/office/drawing/2014/main" id="{8B6A856E-AB41-50DD-51CD-8F50C256F4CD}"/>
              </a:ext>
            </a:extLst>
          </p:cNvPr>
          <p:cNvPicPr>
            <a:picLocks noChangeAspect="1"/>
          </p:cNvPicPr>
          <p:nvPr/>
        </p:nvPicPr>
        <p:blipFill>
          <a:blip r:embed="rId2"/>
          <a:srcRect l="52841" r="13270"/>
          <a:stretch>
            <a:fillRect/>
          </a:stretch>
        </p:blipFill>
        <p:spPr>
          <a:xfrm>
            <a:off x="21" y="10"/>
            <a:ext cx="2960894" cy="6857989"/>
          </a:xfrm>
          <a:prstGeom prst="rect">
            <a:avLst/>
          </a:prstGeom>
        </p:spPr>
      </p:pic>
      <p:sp>
        <p:nvSpPr>
          <p:cNvPr id="3" name="TextBox 2">
            <a:extLst>
              <a:ext uri="{FF2B5EF4-FFF2-40B4-BE49-F238E27FC236}">
                <a16:creationId xmlns:a16="http://schemas.microsoft.com/office/drawing/2014/main" id="{FB86254A-4255-2ACC-A3B4-6DB0DD2146BB}"/>
              </a:ext>
            </a:extLst>
          </p:cNvPr>
          <p:cNvSpPr txBox="1"/>
          <p:nvPr/>
        </p:nvSpPr>
        <p:spPr>
          <a:xfrm>
            <a:off x="2993571" y="555170"/>
            <a:ext cx="9198429" cy="6302829"/>
          </a:xfrm>
          <a:prstGeom prst="rect">
            <a:avLst/>
          </a:prstGeom>
        </p:spPr>
        <p:txBody>
          <a:bodyPr vert="horz" lIns="91440" tIns="45720" rIns="91440" bIns="45720" rtlCol="0" anchor="ctr">
            <a:normAutofit lnSpcReduction="10000"/>
          </a:bodyPr>
          <a:lstStyle/>
          <a:p>
            <a:pPr>
              <a:lnSpc>
                <a:spcPct val="90000"/>
              </a:lnSpc>
              <a:spcBef>
                <a:spcPct val="20000"/>
              </a:spcBef>
              <a:spcAft>
                <a:spcPts val="600"/>
              </a:spcAft>
              <a:buClr>
                <a:srgbClr val="3A6BA2"/>
              </a:buClr>
              <a:buSzPct val="92000"/>
              <a:buFont typeface="Wingdings 2" panose="05020102010507070707" pitchFamily="18" charset="2"/>
              <a:buChar char=""/>
            </a:pPr>
            <a:r>
              <a:rPr lang="en-US" dirty="0">
                <a:solidFill>
                  <a:schemeClr val="tx2"/>
                </a:solidFill>
                <a:latin typeface="Arial" panose="020B0604020202020204" pitchFamily="34" charset="0"/>
                <a:cs typeface="Arial" panose="020B0604020202020204" pitchFamily="34" charset="0"/>
              </a:rPr>
              <a:t>Digital Technology refers to:</a:t>
            </a:r>
          </a:p>
          <a:p>
            <a:pPr>
              <a:lnSpc>
                <a:spcPct val="90000"/>
              </a:lnSpc>
              <a:spcBef>
                <a:spcPct val="20000"/>
              </a:spcBef>
              <a:spcAft>
                <a:spcPts val="600"/>
              </a:spcAft>
              <a:buClr>
                <a:srgbClr val="3A6BA2"/>
              </a:buClr>
              <a:buSzPct val="92000"/>
              <a:buFont typeface="Wingdings 2" panose="05020102010507070707" pitchFamily="18" charset="2"/>
              <a:buChar char=""/>
            </a:pPr>
            <a:endParaRPr lang="en-US" dirty="0">
              <a:solidFill>
                <a:schemeClr val="tx2"/>
              </a:solidFill>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rgbClr val="3A6BA2"/>
              </a:buClr>
              <a:buSzPct val="92000"/>
              <a:buFont typeface="Wingdings 2" panose="05020102010507070707" pitchFamily="18" charset="2"/>
              <a:buChar char=""/>
            </a:pPr>
            <a:r>
              <a:rPr lang="en-US" dirty="0">
                <a:solidFill>
                  <a:schemeClr val="tx2"/>
                </a:solidFill>
                <a:latin typeface="Arial" panose="020B0604020202020204" pitchFamily="34" charset="0"/>
                <a:cs typeface="Arial" panose="020B0604020202020204" pitchFamily="34" charset="0"/>
              </a:rPr>
              <a:t>Digital devices such as electronic equipment, systems, and apps used to support the health and safety of elderly people and to help them with communication and everyday living (NICE, 2022). </a:t>
            </a:r>
          </a:p>
          <a:p>
            <a:pPr>
              <a:lnSpc>
                <a:spcPct val="90000"/>
              </a:lnSpc>
              <a:spcBef>
                <a:spcPct val="20000"/>
              </a:spcBef>
              <a:spcAft>
                <a:spcPts val="600"/>
              </a:spcAft>
              <a:buClr>
                <a:srgbClr val="3A6BA2"/>
              </a:buClr>
              <a:buSzPct val="92000"/>
              <a:buFont typeface="Wingdings 2" panose="05020102010507070707" pitchFamily="18" charset="2"/>
              <a:buChar char=""/>
            </a:pPr>
            <a:endParaRPr lang="en-US" dirty="0">
              <a:solidFill>
                <a:schemeClr val="tx2"/>
              </a:solidFill>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rgbClr val="3A6BA2"/>
              </a:buClr>
              <a:buSzPct val="92000"/>
              <a:buFont typeface="Wingdings 2" panose="05020102010507070707" pitchFamily="18" charset="2"/>
              <a:buChar char=""/>
            </a:pPr>
            <a:r>
              <a:rPr lang="en-US" dirty="0">
                <a:solidFill>
                  <a:schemeClr val="tx2"/>
                </a:solidFill>
                <a:latin typeface="Arial" panose="020B0604020202020204" pitchFamily="34" charset="0"/>
                <a:cs typeface="Arial" panose="020B0604020202020204" pitchFamily="34" charset="0"/>
              </a:rPr>
              <a:t>There are different types of technology innovations, such as telehealth, remote monitoring, and smart home technology. For example, a Pacemaker and a Digital home camera. </a:t>
            </a:r>
          </a:p>
          <a:p>
            <a:pPr>
              <a:lnSpc>
                <a:spcPct val="90000"/>
              </a:lnSpc>
              <a:spcBef>
                <a:spcPct val="20000"/>
              </a:spcBef>
              <a:spcAft>
                <a:spcPts val="600"/>
              </a:spcAft>
              <a:buClr>
                <a:srgbClr val="3A6BA2"/>
              </a:buClr>
              <a:buSzPct val="92000"/>
              <a:buFont typeface="Wingdings 2" panose="05020102010507070707" pitchFamily="18" charset="2"/>
              <a:buChar char=""/>
            </a:pPr>
            <a:endParaRPr lang="en-US" dirty="0">
              <a:solidFill>
                <a:schemeClr val="tx2"/>
              </a:solidFill>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rgbClr val="3A6BA2"/>
              </a:buClr>
              <a:buSzPct val="92000"/>
              <a:buFont typeface="Wingdings 2" panose="05020102010507070707" pitchFamily="18" charset="2"/>
              <a:buChar char=""/>
            </a:pPr>
            <a:r>
              <a:rPr lang="en-US" dirty="0">
                <a:solidFill>
                  <a:schemeClr val="tx2"/>
                </a:solidFill>
                <a:latin typeface="Arial" panose="020B0604020202020204" pitchFamily="34" charset="0"/>
                <a:cs typeface="Arial" panose="020B0604020202020204" pitchFamily="34" charset="0"/>
              </a:rPr>
              <a:t>In the UK, statistics show that 4.7 million people aged 65 and over lacked the basic skills to use technology (Age UK,  2024). This creates digital exclusion and inequality. </a:t>
            </a:r>
          </a:p>
          <a:p>
            <a:pPr>
              <a:lnSpc>
                <a:spcPct val="90000"/>
              </a:lnSpc>
              <a:spcBef>
                <a:spcPct val="20000"/>
              </a:spcBef>
              <a:spcAft>
                <a:spcPts val="600"/>
              </a:spcAft>
              <a:buClr>
                <a:srgbClr val="3A6BA2"/>
              </a:buClr>
              <a:buSzPct val="92000"/>
              <a:buFont typeface="Wingdings 2" panose="05020102010507070707" pitchFamily="18" charset="2"/>
              <a:buChar char=""/>
            </a:pPr>
            <a:endParaRPr lang="en-US" dirty="0">
              <a:solidFill>
                <a:schemeClr val="tx2"/>
              </a:solidFill>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rgbClr val="3A6BA2"/>
              </a:buClr>
              <a:buSzPct val="92000"/>
              <a:buFont typeface="Wingdings 2" panose="05020102010507070707" pitchFamily="18" charset="2"/>
              <a:buChar char=""/>
            </a:pPr>
            <a:r>
              <a:rPr lang="en-US" dirty="0">
                <a:solidFill>
                  <a:schemeClr val="tx2"/>
                </a:solidFill>
                <a:latin typeface="Arial" panose="020B0604020202020204" pitchFamily="34" charset="0"/>
                <a:cs typeface="Arial" panose="020B0604020202020204" pitchFamily="34" charset="0"/>
              </a:rPr>
              <a:t>The evidence demonstrates that technology should complement, rather than automatically replace, family support, telephone, face-to-face, and other non-digital services. </a:t>
            </a:r>
          </a:p>
          <a:p>
            <a:pPr marL="342900" indent="-342900">
              <a:lnSpc>
                <a:spcPct val="90000"/>
              </a:lnSpc>
              <a:spcBef>
                <a:spcPct val="20000"/>
              </a:spcBef>
              <a:spcAft>
                <a:spcPts val="600"/>
              </a:spcAft>
              <a:buClr>
                <a:srgbClr val="3A6BA2"/>
              </a:buClr>
              <a:buSzPct val="92000"/>
              <a:buFont typeface="Wingdings 2" panose="05020102010507070707" pitchFamily="18" charset="2"/>
              <a:buChar char=""/>
            </a:pPr>
            <a:endParaRPr lang="en-US" dirty="0">
              <a:solidFill>
                <a:schemeClr val="tx2"/>
              </a:solidFill>
              <a:latin typeface="Arial" panose="020B0604020202020204" pitchFamily="34" charset="0"/>
              <a:cs typeface="Arial" panose="020B0604020202020204" pitchFamily="34" charset="0"/>
            </a:endParaRPr>
          </a:p>
          <a:p>
            <a:pPr marL="342900" indent="-342900">
              <a:lnSpc>
                <a:spcPct val="90000"/>
              </a:lnSpc>
              <a:spcBef>
                <a:spcPct val="20000"/>
              </a:spcBef>
              <a:spcAft>
                <a:spcPts val="600"/>
              </a:spcAft>
              <a:buClr>
                <a:srgbClr val="3A6BA2"/>
              </a:buClr>
              <a:buSzPct val="92000"/>
              <a:buFont typeface="Wingdings 2" panose="05020102010507070707" pitchFamily="18" charset="2"/>
              <a:buChar char=""/>
            </a:pPr>
            <a:r>
              <a:rPr lang="en-US" dirty="0">
                <a:solidFill>
                  <a:schemeClr val="tx2"/>
                </a:solidFill>
                <a:latin typeface="Arial" panose="020B0604020202020204" pitchFamily="34" charset="0"/>
                <a:cs typeface="Arial" panose="020B0604020202020204" pitchFamily="34" charset="0"/>
              </a:rPr>
              <a:t>Technology innovations can promote safety and independence; however, technology should complement person-</a:t>
            </a:r>
            <a:r>
              <a:rPr lang="en-US" dirty="0" err="1">
                <a:solidFill>
                  <a:schemeClr val="tx2"/>
                </a:solidFill>
                <a:latin typeface="Arial" panose="020B0604020202020204" pitchFamily="34" charset="0"/>
                <a:cs typeface="Arial" panose="020B0604020202020204" pitchFamily="34" charset="0"/>
              </a:rPr>
              <a:t>centred</a:t>
            </a:r>
            <a:r>
              <a:rPr lang="en-US" dirty="0">
                <a:solidFill>
                  <a:schemeClr val="tx2"/>
                </a:solidFill>
                <a:latin typeface="Arial" panose="020B0604020202020204" pitchFamily="34" charset="0"/>
                <a:cs typeface="Arial" panose="020B0604020202020204" pitchFamily="34" charset="0"/>
              </a:rPr>
              <a:t> care rather than replace human support (UK Government, 2026).</a:t>
            </a:r>
          </a:p>
          <a:p>
            <a:pPr>
              <a:lnSpc>
                <a:spcPct val="90000"/>
              </a:lnSpc>
              <a:spcBef>
                <a:spcPct val="20000"/>
              </a:spcBef>
              <a:spcAft>
                <a:spcPts val="600"/>
              </a:spcAft>
              <a:buClr>
                <a:srgbClr val="3A6BA2"/>
              </a:buClr>
              <a:buSzPct val="92000"/>
              <a:buFont typeface="Wingdings 2" panose="05020102010507070707" pitchFamily="18" charset="2"/>
              <a:buChar char=""/>
            </a:pPr>
            <a:endParaRPr lang="en-US" sz="1100" dirty="0">
              <a:solidFill>
                <a:schemeClr val="tx2"/>
              </a:solidFill>
            </a:endParaRPr>
          </a:p>
        </p:txBody>
      </p:sp>
    </p:spTree>
    <p:extLst>
      <p:ext uri="{BB962C8B-B14F-4D97-AF65-F5344CB8AC3E}">
        <p14:creationId xmlns:p14="http://schemas.microsoft.com/office/powerpoint/2010/main" val="24664268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9A5AA8-554C-57CB-C9A0-F0D906A8F287}"/>
              </a:ext>
            </a:extLst>
          </p:cNvPr>
          <p:cNvSpPr txBox="1"/>
          <p:nvPr/>
        </p:nvSpPr>
        <p:spPr>
          <a:xfrm>
            <a:off x="0" y="-1"/>
            <a:ext cx="12192000" cy="984885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TECHNOLOGY INNOVATION:</a:t>
            </a: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Example 1: </a:t>
            </a:r>
            <a:r>
              <a:rPr lang="en-GB" sz="2800" b="1" dirty="0">
                <a:solidFill>
                  <a:schemeClr val="accent1">
                    <a:lumMod val="75000"/>
                    <a:lumOff val="25000"/>
                  </a:schemeClr>
                </a:solidFill>
                <a:latin typeface="Arial" panose="020B0604020202020204" pitchFamily="34" charset="0"/>
                <a:cs typeface="Arial" panose="020B0604020202020204" pitchFamily="34" charset="0"/>
              </a:rPr>
              <a:t>A Pacemaker </a:t>
            </a:r>
            <a:r>
              <a:rPr lang="en-GB" sz="2800" dirty="0">
                <a:latin typeface="Arial" panose="020B0604020202020204" pitchFamily="34" charset="0"/>
                <a:cs typeface="Arial" panose="020B0604020202020204" pitchFamily="34" charset="0"/>
              </a:rPr>
              <a:t>(Advantages/Limitations)</a:t>
            </a:r>
          </a:p>
          <a:p>
            <a:endParaRPr lang="en-GB" sz="28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 pacemaker is an electronic device that helps regulate an abnormal or excessively slow heart rhythm. It is implanted under the skin, and it sends electrical impulses when needed.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Its advantages are:  </a:t>
            </a:r>
          </a:p>
          <a:p>
            <a:r>
              <a:rPr lang="en-GB" sz="2000" dirty="0">
                <a:latin typeface="Arial" panose="020B0604020202020204" pitchFamily="34" charset="0"/>
                <a:cs typeface="Arial" panose="020B0604020202020204" pitchFamily="34" charset="0"/>
              </a:rPr>
              <a:t>It can support mobility and participation in daily activities, and it improves management of specific cardiac conditions (NHS England, 2019).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Its limitations are: </a:t>
            </a:r>
          </a:p>
          <a:p>
            <a:r>
              <a:rPr lang="en-GB" sz="2000" dirty="0">
                <a:latin typeface="Arial" panose="020B0604020202020204" pitchFamily="34" charset="0"/>
                <a:cs typeface="Arial" panose="020B0604020202020204" pitchFamily="34" charset="0"/>
              </a:rPr>
              <a:t>Implantation requires a medical procedure with risks which may lead to complications, and some elderly people may feel anxious about living with an implanted device.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 pacemaker supports physiological independence, but it cannot independently address social isolation and barriers to independent living (National Library of Medicine, 2017). </a:t>
            </a:r>
          </a:p>
          <a:p>
            <a:endParaRPr lang="en-GB" sz="20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Example 2: </a:t>
            </a:r>
            <a:r>
              <a:rPr lang="en-GB" sz="2800" dirty="0">
                <a:latin typeface="Arial" panose="020B0604020202020204" pitchFamily="34" charset="0"/>
                <a:cs typeface="Arial" panose="020B0604020202020204" pitchFamily="34" charset="0"/>
              </a:rPr>
              <a:t>A Digital Home Camera</a:t>
            </a:r>
            <a:endParaRPr lang="en-GB"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78084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lose-up of a camera lens">
            <a:extLst>
              <a:ext uri="{FF2B5EF4-FFF2-40B4-BE49-F238E27FC236}">
                <a16:creationId xmlns:a16="http://schemas.microsoft.com/office/drawing/2014/main" id="{8334CA7D-64D9-7DFB-DEEB-77CD340D9A76}"/>
              </a:ext>
            </a:extLst>
          </p:cNvPr>
          <p:cNvPicPr>
            <a:picLocks noChangeAspect="1"/>
          </p:cNvPicPr>
          <p:nvPr/>
        </p:nvPicPr>
        <p:blipFill>
          <a:blip r:embed="rId2"/>
          <a:srcRect l="50110" r="17960"/>
          <a:stretch>
            <a:fillRect/>
          </a:stretch>
        </p:blipFill>
        <p:spPr>
          <a:xfrm>
            <a:off x="21" y="10"/>
            <a:ext cx="1763466" cy="6857989"/>
          </a:xfrm>
          <a:prstGeom prst="rect">
            <a:avLst/>
          </a:prstGeom>
        </p:spPr>
      </p:pic>
      <p:sp>
        <p:nvSpPr>
          <p:cNvPr id="2" name="TextBox 1">
            <a:extLst>
              <a:ext uri="{FF2B5EF4-FFF2-40B4-BE49-F238E27FC236}">
                <a16:creationId xmlns:a16="http://schemas.microsoft.com/office/drawing/2014/main" id="{13FA494D-4CCD-194D-7BA8-41A08203106D}"/>
              </a:ext>
            </a:extLst>
          </p:cNvPr>
          <p:cNvSpPr txBox="1"/>
          <p:nvPr/>
        </p:nvSpPr>
        <p:spPr>
          <a:xfrm>
            <a:off x="1807029" y="0"/>
            <a:ext cx="10384971" cy="6738257"/>
          </a:xfrm>
          <a:prstGeom prst="rect">
            <a:avLst/>
          </a:prstGeom>
        </p:spPr>
        <p:txBody>
          <a:bodyPr vert="horz" lIns="91440" tIns="45720" rIns="91440" bIns="45720" rtlCol="0" anchor="ctr">
            <a:noAutofit/>
          </a:bodyPr>
          <a:lstStyle/>
          <a:p>
            <a:pPr>
              <a:lnSpc>
                <a:spcPct val="90000"/>
              </a:lnSpc>
              <a:spcBef>
                <a:spcPct val="20000"/>
              </a:spcBef>
              <a:spcAft>
                <a:spcPts val="600"/>
              </a:spcAft>
              <a:buClr>
                <a:srgbClr val="EBA689"/>
              </a:buClr>
              <a:buSzPct val="92000"/>
            </a:pPr>
            <a:r>
              <a:rPr lang="en-US" sz="2800" b="1" dirty="0">
                <a:solidFill>
                  <a:schemeClr val="tx2"/>
                </a:solidFill>
                <a:latin typeface="Arial" panose="020B0604020202020204" pitchFamily="34" charset="0"/>
                <a:cs typeface="Arial" panose="020B0604020202020204" pitchFamily="34" charset="0"/>
              </a:rPr>
              <a:t>Example 2:</a:t>
            </a:r>
            <a:r>
              <a:rPr lang="en-US" b="1" dirty="0">
                <a:solidFill>
                  <a:schemeClr val="tx2"/>
                </a:solidFill>
                <a:latin typeface="Arial" panose="020B0604020202020204" pitchFamily="34" charset="0"/>
                <a:cs typeface="Arial" panose="020B0604020202020204" pitchFamily="34" charset="0"/>
              </a:rPr>
              <a:t> </a:t>
            </a:r>
            <a:r>
              <a:rPr lang="en-US" sz="2800" b="1" dirty="0">
                <a:solidFill>
                  <a:schemeClr val="tx2"/>
                </a:solidFill>
                <a:latin typeface="Arial" panose="020B0604020202020204" pitchFamily="34" charset="0"/>
                <a:cs typeface="Arial" panose="020B0604020202020204" pitchFamily="34" charset="0"/>
              </a:rPr>
              <a:t>Digital Home Camera (</a:t>
            </a:r>
            <a:r>
              <a:rPr lang="en-US" sz="2800" dirty="0">
                <a:solidFill>
                  <a:schemeClr val="tx2"/>
                </a:solidFill>
                <a:latin typeface="Arial" panose="020B0604020202020204" pitchFamily="34" charset="0"/>
                <a:cs typeface="Arial" panose="020B0604020202020204" pitchFamily="34" charset="0"/>
              </a:rPr>
              <a:t>Advantages/Limitations)</a:t>
            </a:r>
            <a:endParaRPr lang="en-US" dirty="0">
              <a:solidFill>
                <a:schemeClr val="tx2"/>
              </a:solidFill>
              <a:latin typeface="Arial" panose="020B0604020202020204" pitchFamily="34" charset="0"/>
              <a:cs typeface="Arial" panose="020B0604020202020204" pitchFamily="34" charset="0"/>
            </a:endParaRPr>
          </a:p>
          <a:p>
            <a:pPr marL="285750" indent="-285750">
              <a:lnSpc>
                <a:spcPct val="90000"/>
              </a:lnSpc>
              <a:spcBef>
                <a:spcPct val="20000"/>
              </a:spcBef>
              <a:spcAft>
                <a:spcPts val="600"/>
              </a:spcAft>
              <a:buClr>
                <a:srgbClr val="EBA689"/>
              </a:buClr>
              <a:buSzPct val="92000"/>
              <a:buFont typeface="Arial" panose="020B0604020202020204" pitchFamily="34" charset="0"/>
              <a:buChar char="•"/>
            </a:pPr>
            <a:r>
              <a:rPr lang="en-US" sz="2000" dirty="0">
                <a:solidFill>
                  <a:schemeClr val="tx2"/>
                </a:solidFill>
                <a:latin typeface="Arial" panose="020B0604020202020204" pitchFamily="34" charset="0"/>
                <a:cs typeface="Arial" panose="020B0604020202020204" pitchFamily="34" charset="0"/>
              </a:rPr>
              <a:t>A digital home camera is a device that is set up as a system to help </a:t>
            </a:r>
            <a:r>
              <a:rPr lang="en-US" sz="2000" dirty="0" err="1">
                <a:solidFill>
                  <a:schemeClr val="tx2"/>
                </a:solidFill>
                <a:latin typeface="Arial" panose="020B0604020202020204" pitchFamily="34" charset="0"/>
                <a:cs typeface="Arial" panose="020B0604020202020204" pitchFamily="34" charset="0"/>
              </a:rPr>
              <a:t>authorised</a:t>
            </a:r>
            <a:r>
              <a:rPr lang="en-US" sz="2000" dirty="0">
                <a:solidFill>
                  <a:schemeClr val="tx2"/>
                </a:solidFill>
                <a:latin typeface="Arial" panose="020B0604020202020204" pitchFamily="34" charset="0"/>
                <a:cs typeface="Arial" panose="020B0604020202020204" pitchFamily="34" charset="0"/>
              </a:rPr>
              <a:t> persons to provide live videos, motion alerts and two-way communication to help observe those who are vulnerable especially elderly people who live alone. </a:t>
            </a:r>
          </a:p>
          <a:p>
            <a:pPr marL="342900" indent="-342900">
              <a:lnSpc>
                <a:spcPct val="90000"/>
              </a:lnSpc>
              <a:spcBef>
                <a:spcPct val="20000"/>
              </a:spcBef>
              <a:spcAft>
                <a:spcPts val="600"/>
              </a:spcAft>
              <a:buClr>
                <a:srgbClr val="EBA689"/>
              </a:buClr>
              <a:buSzPct val="92000"/>
              <a:buFont typeface="Wingdings 2" panose="05020102010507070707" pitchFamily="18" charset="2"/>
              <a:buChar char=""/>
            </a:pPr>
            <a:r>
              <a:rPr lang="en-US" sz="2000" dirty="0">
                <a:solidFill>
                  <a:schemeClr val="tx2"/>
                </a:solidFill>
                <a:latin typeface="Arial Black" panose="020B0A04020102020204" pitchFamily="34" charset="0"/>
                <a:cs typeface="Arial" panose="020B0604020202020204" pitchFamily="34" charset="0"/>
              </a:rPr>
              <a:t>Its advantages are: </a:t>
            </a:r>
          </a:p>
          <a:p>
            <a:pPr marL="285750" indent="-285750">
              <a:lnSpc>
                <a:spcPct val="90000"/>
              </a:lnSpc>
              <a:spcBef>
                <a:spcPct val="20000"/>
              </a:spcBef>
              <a:spcAft>
                <a:spcPts val="600"/>
              </a:spcAft>
              <a:buClr>
                <a:srgbClr val="EBA689"/>
              </a:buClr>
              <a:buSzPct val="92000"/>
              <a:buFont typeface="Arial" panose="020B0604020202020204" pitchFamily="34" charset="0"/>
              <a:buChar char="•"/>
            </a:pPr>
            <a:r>
              <a:rPr lang="en-US" sz="2000" dirty="0">
                <a:solidFill>
                  <a:schemeClr val="tx2"/>
                </a:solidFill>
                <a:latin typeface="Arial" panose="020B0604020202020204" pitchFamily="34" charset="0"/>
                <a:cs typeface="Arial" panose="020B0604020202020204" pitchFamily="34" charset="0"/>
              </a:rPr>
              <a:t>It allows family members or carers to check remotely where it is appropriate and agreed between the patient and family; this may enable them to provide reassurance to relatives who live far away.</a:t>
            </a:r>
          </a:p>
          <a:p>
            <a:pPr>
              <a:lnSpc>
                <a:spcPct val="90000"/>
              </a:lnSpc>
              <a:spcBef>
                <a:spcPct val="20000"/>
              </a:spcBef>
              <a:spcAft>
                <a:spcPts val="600"/>
              </a:spcAft>
              <a:buClr>
                <a:srgbClr val="EBA689"/>
              </a:buClr>
              <a:buSzPct val="92000"/>
              <a:buFont typeface="Wingdings 2" panose="05020102010507070707" pitchFamily="18" charset="2"/>
              <a:buChar char=""/>
            </a:pPr>
            <a:r>
              <a:rPr lang="en-US" sz="2000" dirty="0">
                <a:solidFill>
                  <a:schemeClr val="tx2"/>
                </a:solidFill>
                <a:latin typeface="Arial" panose="020B0604020202020204" pitchFamily="34" charset="0"/>
                <a:cs typeface="Arial" panose="020B0604020202020204" pitchFamily="34" charset="0"/>
              </a:rPr>
              <a:t>It may support a person to remain at home instead of moving into residential care (CQC, 2023). </a:t>
            </a:r>
          </a:p>
          <a:p>
            <a:pPr>
              <a:lnSpc>
                <a:spcPct val="90000"/>
              </a:lnSpc>
              <a:spcBef>
                <a:spcPct val="20000"/>
              </a:spcBef>
              <a:spcAft>
                <a:spcPts val="600"/>
              </a:spcAft>
              <a:buClr>
                <a:srgbClr val="EBA689"/>
              </a:buClr>
              <a:buSzPct val="92000"/>
              <a:buFont typeface="Wingdings 2" panose="05020102010507070707" pitchFamily="18" charset="2"/>
              <a:buChar char=""/>
            </a:pPr>
            <a:endParaRPr lang="en-US" sz="2000" dirty="0">
              <a:solidFill>
                <a:schemeClr val="tx2"/>
              </a:solidFill>
              <a:latin typeface="Arial" panose="020B0604020202020204" pitchFamily="34" charset="0"/>
              <a:cs typeface="Arial" panose="020B0604020202020204" pitchFamily="34" charset="0"/>
            </a:endParaRPr>
          </a:p>
          <a:p>
            <a:pPr>
              <a:lnSpc>
                <a:spcPct val="90000"/>
              </a:lnSpc>
              <a:spcBef>
                <a:spcPct val="20000"/>
              </a:spcBef>
              <a:spcAft>
                <a:spcPts val="600"/>
              </a:spcAft>
              <a:buClr>
                <a:srgbClr val="EBA689"/>
              </a:buClr>
              <a:buSzPct val="92000"/>
            </a:pPr>
            <a:r>
              <a:rPr lang="en-US" sz="2000" dirty="0">
                <a:solidFill>
                  <a:schemeClr val="tx2"/>
                </a:solidFill>
                <a:latin typeface="Arial Black" panose="020B0A04020102020204" pitchFamily="34" charset="0"/>
                <a:cs typeface="Arial" panose="020B0604020202020204" pitchFamily="34" charset="0"/>
              </a:rPr>
              <a:t>Its limitations are:</a:t>
            </a:r>
          </a:p>
          <a:p>
            <a:pPr>
              <a:lnSpc>
                <a:spcPct val="90000"/>
              </a:lnSpc>
              <a:spcBef>
                <a:spcPct val="20000"/>
              </a:spcBef>
              <a:spcAft>
                <a:spcPts val="600"/>
              </a:spcAft>
              <a:buClr>
                <a:srgbClr val="EBA689"/>
              </a:buClr>
              <a:buSzPct val="92000"/>
              <a:buFont typeface="Wingdings 2" panose="05020102010507070707" pitchFamily="18" charset="2"/>
              <a:buChar char=""/>
            </a:pPr>
            <a:endParaRPr lang="en-US" sz="2000" dirty="0">
              <a:solidFill>
                <a:schemeClr val="tx2"/>
              </a:solidFill>
              <a:latin typeface="Arial" panose="020B0604020202020204" pitchFamily="34" charset="0"/>
              <a:cs typeface="Arial" panose="020B0604020202020204" pitchFamily="34" charset="0"/>
            </a:endParaRPr>
          </a:p>
          <a:p>
            <a:pPr>
              <a:lnSpc>
                <a:spcPct val="90000"/>
              </a:lnSpc>
              <a:spcBef>
                <a:spcPct val="20000"/>
              </a:spcBef>
              <a:spcAft>
                <a:spcPts val="600"/>
              </a:spcAft>
              <a:buClr>
                <a:srgbClr val="EBA689"/>
              </a:buClr>
              <a:buSzPct val="92000"/>
              <a:buFont typeface="Wingdings 2" panose="05020102010507070707" pitchFamily="18" charset="2"/>
              <a:buChar char=""/>
            </a:pPr>
            <a:r>
              <a:rPr lang="en-US" sz="2000" dirty="0">
                <a:solidFill>
                  <a:schemeClr val="tx2"/>
                </a:solidFill>
                <a:latin typeface="Arial" panose="020B0604020202020204" pitchFamily="34" charset="0"/>
                <a:cs typeface="Arial" panose="020B0604020202020204" pitchFamily="34" charset="0"/>
              </a:rPr>
              <a:t>A camera cannot guarantee that a person is safe or reliably detect if a person has a serious fall. </a:t>
            </a:r>
          </a:p>
          <a:p>
            <a:pPr>
              <a:lnSpc>
                <a:spcPct val="90000"/>
              </a:lnSpc>
              <a:spcBef>
                <a:spcPct val="20000"/>
              </a:spcBef>
              <a:spcAft>
                <a:spcPts val="600"/>
              </a:spcAft>
              <a:buClr>
                <a:srgbClr val="EBA689"/>
              </a:buClr>
              <a:buSzPct val="92000"/>
              <a:buFont typeface="Wingdings 2" panose="05020102010507070707" pitchFamily="18" charset="2"/>
              <a:buChar char=""/>
            </a:pPr>
            <a:r>
              <a:rPr lang="en-US" sz="2000" dirty="0">
                <a:solidFill>
                  <a:schemeClr val="tx2"/>
                </a:solidFill>
                <a:latin typeface="Arial" panose="020B0604020202020204" pitchFamily="34" charset="0"/>
                <a:cs typeface="Arial" panose="020B0604020202020204" pitchFamily="34" charset="0"/>
              </a:rPr>
              <a:t>Power failure may interrupt monitoring or shut off the device. </a:t>
            </a:r>
          </a:p>
          <a:p>
            <a:pPr>
              <a:lnSpc>
                <a:spcPct val="90000"/>
              </a:lnSpc>
              <a:spcBef>
                <a:spcPct val="20000"/>
              </a:spcBef>
              <a:spcAft>
                <a:spcPts val="600"/>
              </a:spcAft>
              <a:buClr>
                <a:srgbClr val="EBA689"/>
              </a:buClr>
              <a:buSzPct val="92000"/>
              <a:buFont typeface="Wingdings 2" panose="05020102010507070707" pitchFamily="18" charset="2"/>
              <a:buChar char=""/>
            </a:pPr>
            <a:r>
              <a:rPr lang="en-US" sz="2000" dirty="0">
                <a:solidFill>
                  <a:schemeClr val="tx2"/>
                </a:solidFill>
                <a:latin typeface="Arial" panose="020B0604020202020204" pitchFamily="34" charset="0"/>
                <a:cs typeface="Arial" panose="020B0604020202020204" pitchFamily="34" charset="0"/>
              </a:rPr>
              <a:t>Breach of confidentiality, especially if relatives install cameras without consent and undermine privacy, dignity and autonomy (Aging Care, 2026).</a:t>
            </a:r>
          </a:p>
        </p:txBody>
      </p:sp>
    </p:spTree>
    <p:extLst>
      <p:ext uri="{BB962C8B-B14F-4D97-AF65-F5344CB8AC3E}">
        <p14:creationId xmlns:p14="http://schemas.microsoft.com/office/powerpoint/2010/main" val="37368165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97A14C-59C3-0CB4-0F7D-5591A1252E29}"/>
              </a:ext>
            </a:extLst>
          </p:cNvPr>
          <p:cNvSpPr txBox="1"/>
          <p:nvPr/>
        </p:nvSpPr>
        <p:spPr>
          <a:xfrm>
            <a:off x="0" y="0"/>
            <a:ext cx="11821886" cy="523220"/>
          </a:xfrm>
          <a:prstGeom prst="rect">
            <a:avLst/>
          </a:prstGeom>
          <a:noFill/>
        </p:spPr>
        <p:txBody>
          <a:bodyPr wrap="square" rtlCol="0">
            <a:spAutoFit/>
          </a:bodyPr>
          <a:lstStyle/>
          <a:p>
            <a:r>
              <a:rPr lang="en-GB" sz="2800" dirty="0">
                <a:latin typeface="Arial Black" panose="020B0A04020102020204" pitchFamily="34" charset="0"/>
              </a:rPr>
              <a:t>CASE STUDY:</a:t>
            </a:r>
          </a:p>
        </p:txBody>
      </p:sp>
      <p:sp>
        <p:nvSpPr>
          <p:cNvPr id="5" name="TextBox 4">
            <a:extLst>
              <a:ext uri="{FF2B5EF4-FFF2-40B4-BE49-F238E27FC236}">
                <a16:creationId xmlns:a16="http://schemas.microsoft.com/office/drawing/2014/main" id="{B7E53C52-81EF-0718-0DDE-2DD2974C2E70}"/>
              </a:ext>
            </a:extLst>
          </p:cNvPr>
          <p:cNvSpPr txBox="1"/>
          <p:nvPr/>
        </p:nvSpPr>
        <p:spPr>
          <a:xfrm>
            <a:off x="0" y="533400"/>
            <a:ext cx="12192000" cy="6924973"/>
          </a:xfrm>
          <a:prstGeom prst="rect">
            <a:avLst/>
          </a:prstGeom>
          <a:noFill/>
        </p:spPr>
        <p:txBody>
          <a:bodyPr wrap="square" rtlCol="0">
            <a:spAutoFit/>
          </a:bodyPr>
          <a:lstStyle/>
          <a:p>
            <a:r>
              <a:rPr lang="en-GB" sz="2400" b="1" dirty="0">
                <a:solidFill>
                  <a:schemeClr val="accent2">
                    <a:lumMod val="75000"/>
                  </a:schemeClr>
                </a:solidFill>
                <a:latin typeface="Arial" panose="020B0604020202020204" pitchFamily="34" charset="0"/>
                <a:cs typeface="Arial" panose="020B0604020202020204" pitchFamily="34" charset="0"/>
              </a:rPr>
              <a:t>Mr and Mrs S (90s)- </a:t>
            </a:r>
            <a:r>
              <a:rPr lang="en-GB" sz="2400" b="1" dirty="0" err="1">
                <a:solidFill>
                  <a:schemeClr val="accent2">
                    <a:lumMod val="75000"/>
                  </a:schemeClr>
                </a:solidFill>
                <a:latin typeface="Arial" panose="020B0604020202020204" pitchFamily="34" charset="0"/>
                <a:cs typeface="Arial" panose="020B0604020202020204" pitchFamily="34" charset="0"/>
              </a:rPr>
              <a:t>DoLs</a:t>
            </a:r>
            <a:r>
              <a:rPr lang="en-GB" sz="2400" b="1" dirty="0">
                <a:solidFill>
                  <a:schemeClr val="accent2">
                    <a:lumMod val="75000"/>
                  </a:schemeClr>
                </a:solidFill>
                <a:latin typeface="Arial" panose="020B0604020202020204" pitchFamily="34" charset="0"/>
                <a:cs typeface="Arial" panose="020B0604020202020204" pitchFamily="34" charset="0"/>
              </a:rPr>
              <a:t> and the right to family life.</a:t>
            </a:r>
          </a:p>
          <a:p>
            <a:endParaRPr lang="en-GB" sz="2400" b="1" dirty="0">
              <a:solidFill>
                <a:schemeClr val="accent2">
                  <a:lumMod val="75000"/>
                </a:schemeClr>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Mr and Mrs S are in their 90s and have been together for 70 years. Mrs S has dementia and lacks capacity to understand her care needs and can get anxious when she is separated from her husband.  She had a fall due to that; she was admitted to hospital and then to a residential home for respite. Her husband’s request to take her home was refused due to safeguarding concerns, as he refused formal support services.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The care home issued a Deprivation of Liberty Safeguards (</a:t>
            </a:r>
            <a:r>
              <a:rPr lang="en-GB" dirty="0" err="1">
                <a:latin typeface="Arial" panose="020B0604020202020204" pitchFamily="34" charset="0"/>
                <a:cs typeface="Arial" panose="020B0604020202020204" pitchFamily="34" charset="0"/>
              </a:rPr>
              <a:t>DoLs</a:t>
            </a:r>
            <a:r>
              <a:rPr lang="en-GB" dirty="0">
                <a:latin typeface="Arial" panose="020B0604020202020204" pitchFamily="34" charset="0"/>
                <a:cs typeface="Arial" panose="020B0604020202020204" pitchFamily="34" charset="0"/>
              </a:rPr>
              <a:t>) authorisation. However, the initial assumption that Mrs S could never return home risked overlooking her wishes, emotional wellbeing and right to family life.  The assessment process subsequently considered her best interests more holistically. Mrs S became his wife’s advocate. An Independent Mental Capacity Advocate (IMCA) was appointed to explain his rights to challenge the decision.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Person-centred care recognises individual preferences, relationships and emotional needs rather than focusing exclusively on physical safety (NICE, 2018). The Mental Capacity Act (2005) requires decisions made for someone lacking capacity to consider their best interests and the least restrictive options available (Social Care Institute for Excellence, 2026). Furthermore, </a:t>
            </a:r>
            <a:r>
              <a:rPr lang="en-GB" dirty="0" err="1">
                <a:latin typeface="Arial" panose="020B0604020202020204" pitchFamily="34" charset="0"/>
                <a:cs typeface="Arial" panose="020B0604020202020204" pitchFamily="34" charset="0"/>
              </a:rPr>
              <a:t>DoLs</a:t>
            </a:r>
            <a:r>
              <a:rPr lang="en-GB" dirty="0">
                <a:latin typeface="Arial" panose="020B0604020202020204" pitchFamily="34" charset="0"/>
                <a:cs typeface="Arial" panose="020B0604020202020204" pitchFamily="34" charset="0"/>
              </a:rPr>
              <a:t> must therefore be necessary, legally authorised and not a response to perceived risk.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The limitation is that home care required adequate support and ongoing risk assessment. However, the advantage was that Mrs S returned home and lived happily for another 9 months.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18571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E09E31-57A5-3EA3-660C-4ED122B34F07}"/>
              </a:ext>
            </a:extLst>
          </p:cNvPr>
          <p:cNvSpPr txBox="1"/>
          <p:nvPr/>
        </p:nvSpPr>
        <p:spPr>
          <a:xfrm>
            <a:off x="4484914" y="0"/>
            <a:ext cx="7122886" cy="478971"/>
          </a:xfrm>
          <a:prstGeom prst="rect">
            <a:avLst/>
          </a:prstGeom>
        </p:spPr>
        <p:txBody>
          <a:bodyPr vert="horz" lIns="91440" tIns="45720" rIns="91440" bIns="45720" rtlCol="0" anchor="b">
            <a:normAutofit lnSpcReduction="10000"/>
          </a:bodyPr>
          <a:lstStyle/>
          <a:p>
            <a:pPr>
              <a:spcBef>
                <a:spcPct val="0"/>
              </a:spcBef>
              <a:spcAft>
                <a:spcPts val="600"/>
              </a:spcAft>
            </a:pPr>
            <a:r>
              <a:rPr lang="en-US" sz="2800" cap="all" dirty="0">
                <a:solidFill>
                  <a:schemeClr val="accent1"/>
                </a:solidFill>
                <a:latin typeface="+mj-lt"/>
                <a:ea typeface="+mj-ea"/>
                <a:cs typeface="+mj-cs"/>
              </a:rPr>
              <a:t>SAFEGUARDING: </a:t>
            </a:r>
          </a:p>
        </p:txBody>
      </p:sp>
      <p:pic>
        <p:nvPicPr>
          <p:cNvPr id="5" name="Picture 4" descr="Two people holding each other's hands">
            <a:extLst>
              <a:ext uri="{FF2B5EF4-FFF2-40B4-BE49-F238E27FC236}">
                <a16:creationId xmlns:a16="http://schemas.microsoft.com/office/drawing/2014/main" id="{23B90368-4920-E4B4-C224-C9EA8148736A}"/>
              </a:ext>
            </a:extLst>
          </p:cNvPr>
          <p:cNvPicPr>
            <a:picLocks noChangeAspect="1"/>
          </p:cNvPicPr>
          <p:nvPr/>
        </p:nvPicPr>
        <p:blipFill>
          <a:blip r:embed="rId3"/>
          <a:srcRect l="29893" r="29892" b="-1"/>
          <a:stretch>
            <a:fillRect/>
          </a:stretch>
        </p:blipFill>
        <p:spPr>
          <a:xfrm>
            <a:off x="21" y="10"/>
            <a:ext cx="1796122" cy="6857989"/>
          </a:xfrm>
          <a:prstGeom prst="rect">
            <a:avLst/>
          </a:prstGeom>
        </p:spPr>
      </p:pic>
      <p:sp>
        <p:nvSpPr>
          <p:cNvPr id="3" name="TextBox 2">
            <a:extLst>
              <a:ext uri="{FF2B5EF4-FFF2-40B4-BE49-F238E27FC236}">
                <a16:creationId xmlns:a16="http://schemas.microsoft.com/office/drawing/2014/main" id="{A0404F69-930F-D7FB-A048-70503CC0DC70}"/>
              </a:ext>
            </a:extLst>
          </p:cNvPr>
          <p:cNvSpPr txBox="1"/>
          <p:nvPr/>
        </p:nvSpPr>
        <p:spPr>
          <a:xfrm>
            <a:off x="1817915" y="555172"/>
            <a:ext cx="10374086" cy="6302828"/>
          </a:xfrm>
          <a:prstGeom prst="rect">
            <a:avLst/>
          </a:prstGeom>
        </p:spPr>
        <p:txBody>
          <a:bodyPr vert="horz" lIns="91440" tIns="45720" rIns="91440" bIns="45720" rtlCol="0" anchor="ctr">
            <a:normAutofit lnSpcReduction="10000"/>
          </a:bodyPr>
          <a:lstStyle/>
          <a:p>
            <a:pPr>
              <a:lnSpc>
                <a:spcPct val="90000"/>
              </a:lnSpc>
              <a:spcBef>
                <a:spcPct val="20000"/>
              </a:spcBef>
              <a:spcAft>
                <a:spcPts val="600"/>
              </a:spcAft>
              <a:buClr>
                <a:srgbClr val="579F92"/>
              </a:buClr>
              <a:buSzPct val="92000"/>
              <a:buFont typeface="Wingdings 2" panose="05020102010507070707" pitchFamily="18" charset="2"/>
              <a:buChar char=""/>
            </a:pPr>
            <a:r>
              <a:rPr lang="en-US" sz="1600" dirty="0">
                <a:solidFill>
                  <a:schemeClr val="tx2"/>
                </a:solidFill>
                <a:latin typeface="Arial" panose="020B0604020202020204" pitchFamily="34" charset="0"/>
                <a:cs typeface="Arial" panose="020B0604020202020204" pitchFamily="34" charset="0"/>
              </a:rPr>
              <a:t>Safeguarding is the protection of elderly people’s rights, dignity and well-being. It does this by preventing abuse and neglect. Promotes safety, independence and choice. (Torbay and Devon Safeguarding Partnership, 2026). Safeguarding should balance protection and empowerment, whereas excessive restrictions can undermine independence. </a:t>
            </a:r>
          </a:p>
          <a:p>
            <a:pPr>
              <a:lnSpc>
                <a:spcPct val="90000"/>
              </a:lnSpc>
              <a:spcBef>
                <a:spcPct val="20000"/>
              </a:spcBef>
              <a:spcAft>
                <a:spcPts val="600"/>
              </a:spcAft>
              <a:buClr>
                <a:srgbClr val="579F92"/>
              </a:buClr>
              <a:buSzPct val="92000"/>
              <a:buFont typeface="Wingdings 2" panose="05020102010507070707" pitchFamily="18" charset="2"/>
              <a:buChar char=""/>
            </a:pPr>
            <a:endParaRPr lang="en-US" sz="1600" dirty="0">
              <a:solidFill>
                <a:schemeClr val="tx2"/>
              </a:solidFill>
              <a:latin typeface="Arial" panose="020B0604020202020204" pitchFamily="34" charset="0"/>
              <a:cs typeface="Arial" panose="020B0604020202020204" pitchFamily="34" charset="0"/>
            </a:endParaRPr>
          </a:p>
          <a:p>
            <a:pPr>
              <a:lnSpc>
                <a:spcPct val="90000"/>
              </a:lnSpc>
              <a:spcBef>
                <a:spcPct val="20000"/>
              </a:spcBef>
              <a:spcAft>
                <a:spcPts val="600"/>
              </a:spcAft>
              <a:buClr>
                <a:srgbClr val="579F92"/>
              </a:buClr>
              <a:buSzPct val="92000"/>
            </a:pPr>
            <a:r>
              <a:rPr lang="en-US" sz="1600" dirty="0">
                <a:solidFill>
                  <a:schemeClr val="tx2"/>
                </a:solidFill>
                <a:latin typeface="Arial" panose="020B0604020202020204" pitchFamily="34" charset="0"/>
                <a:cs typeface="Arial" panose="020B0604020202020204" pitchFamily="34" charset="0"/>
              </a:rPr>
              <a:t>Safeguarding has principles (that empower elderly people, and these are:</a:t>
            </a:r>
          </a:p>
          <a:p>
            <a:pPr marL="342900" indent="-342900">
              <a:lnSpc>
                <a:spcPct val="90000"/>
              </a:lnSpc>
              <a:spcBef>
                <a:spcPct val="20000"/>
              </a:spcBef>
              <a:spcAft>
                <a:spcPts val="600"/>
              </a:spcAft>
              <a:buClr>
                <a:srgbClr val="579F92"/>
              </a:buClr>
              <a:buSzPct val="92000"/>
              <a:buFont typeface="Wingdings 2" panose="05020102010507070707" pitchFamily="18" charset="2"/>
              <a:buChar char=""/>
            </a:pPr>
            <a:r>
              <a:rPr lang="en-US" sz="1600" dirty="0">
                <a:latin typeface="Arial Black" panose="020B0A04020102020204" pitchFamily="34" charset="0"/>
                <a:cs typeface="Arial" panose="020B0604020202020204" pitchFamily="34" charset="0"/>
              </a:rPr>
              <a:t>Empowerment:</a:t>
            </a:r>
          </a:p>
          <a:p>
            <a:pPr>
              <a:lnSpc>
                <a:spcPct val="90000"/>
              </a:lnSpc>
              <a:spcBef>
                <a:spcPct val="20000"/>
              </a:spcBef>
              <a:spcAft>
                <a:spcPts val="600"/>
              </a:spcAft>
              <a:buClr>
                <a:srgbClr val="579F92"/>
              </a:buClr>
              <a:buSzPct val="92000"/>
            </a:pPr>
            <a:r>
              <a:rPr lang="en-US" sz="1600" dirty="0">
                <a:solidFill>
                  <a:schemeClr val="tx2"/>
                </a:solidFill>
                <a:latin typeface="Arial" panose="020B0604020202020204" pitchFamily="34" charset="0"/>
                <a:cs typeface="Arial" panose="020B0604020202020204" pitchFamily="34" charset="0"/>
              </a:rPr>
              <a:t>Supports older people to make informed decisions about their care.</a:t>
            </a:r>
          </a:p>
          <a:p>
            <a:pPr marL="342900" indent="-342900">
              <a:lnSpc>
                <a:spcPct val="90000"/>
              </a:lnSpc>
              <a:spcBef>
                <a:spcPct val="20000"/>
              </a:spcBef>
              <a:spcAft>
                <a:spcPts val="600"/>
              </a:spcAft>
              <a:buClr>
                <a:srgbClr val="579F92"/>
              </a:buClr>
              <a:buSzPct val="92000"/>
              <a:buFont typeface="Wingdings 2" panose="05020102010507070707" pitchFamily="18" charset="2"/>
              <a:buChar char=""/>
            </a:pPr>
            <a:r>
              <a:rPr lang="en-US" sz="1600" dirty="0">
                <a:solidFill>
                  <a:schemeClr val="tx2"/>
                </a:solidFill>
                <a:latin typeface="Arial" panose="020B0604020202020204" pitchFamily="34" charset="0"/>
                <a:cs typeface="Arial" panose="020B0604020202020204" pitchFamily="34" charset="0"/>
              </a:rPr>
              <a:t>Prevention: </a:t>
            </a:r>
          </a:p>
          <a:p>
            <a:pPr>
              <a:lnSpc>
                <a:spcPct val="90000"/>
              </a:lnSpc>
              <a:spcBef>
                <a:spcPct val="20000"/>
              </a:spcBef>
              <a:spcAft>
                <a:spcPts val="600"/>
              </a:spcAft>
              <a:buClr>
                <a:srgbClr val="579F92"/>
              </a:buClr>
              <a:buSzPct val="92000"/>
            </a:pPr>
            <a:r>
              <a:rPr lang="en-US" sz="1600" dirty="0">
                <a:solidFill>
                  <a:schemeClr val="tx2"/>
                </a:solidFill>
                <a:latin typeface="Arial" panose="020B0604020202020204" pitchFamily="34" charset="0"/>
                <a:cs typeface="Arial" panose="020B0604020202020204" pitchFamily="34" charset="0"/>
              </a:rPr>
              <a:t>Identifies risks early and prevents abuse and neglect, enabling older people to live safely and confidently. </a:t>
            </a:r>
          </a:p>
          <a:p>
            <a:pPr marL="342900" indent="-342900">
              <a:lnSpc>
                <a:spcPct val="90000"/>
              </a:lnSpc>
              <a:spcBef>
                <a:spcPct val="20000"/>
              </a:spcBef>
              <a:spcAft>
                <a:spcPts val="600"/>
              </a:spcAft>
              <a:buClr>
                <a:srgbClr val="579F92"/>
              </a:buClr>
              <a:buSzPct val="92000"/>
              <a:buFont typeface="Wingdings 2" panose="05020102010507070707" pitchFamily="18" charset="2"/>
              <a:buChar char=""/>
            </a:pPr>
            <a:r>
              <a:rPr lang="en-US" sz="1600" dirty="0">
                <a:solidFill>
                  <a:schemeClr val="tx2"/>
                </a:solidFill>
                <a:latin typeface="Arial Black" panose="020B0A04020102020204" pitchFamily="34" charset="0"/>
                <a:cs typeface="Arial" panose="020B0604020202020204" pitchFamily="34" charset="0"/>
              </a:rPr>
              <a:t>Protection: </a:t>
            </a:r>
          </a:p>
          <a:p>
            <a:pPr>
              <a:lnSpc>
                <a:spcPct val="90000"/>
              </a:lnSpc>
              <a:spcBef>
                <a:spcPct val="20000"/>
              </a:spcBef>
              <a:spcAft>
                <a:spcPts val="600"/>
              </a:spcAft>
              <a:buClr>
                <a:srgbClr val="579F92"/>
              </a:buClr>
              <a:buSzPct val="92000"/>
            </a:pPr>
            <a:r>
              <a:rPr lang="en-US" sz="1600" dirty="0">
                <a:solidFill>
                  <a:schemeClr val="tx2"/>
                </a:solidFill>
                <a:latin typeface="Arial" panose="020B0604020202020204" pitchFamily="34" charset="0"/>
                <a:cs typeface="Arial" panose="020B0604020202020204" pitchFamily="34" charset="0"/>
              </a:rPr>
              <a:t>Safeguards older people at risk of harm.</a:t>
            </a:r>
          </a:p>
          <a:p>
            <a:pPr marL="342900" indent="-342900">
              <a:lnSpc>
                <a:spcPct val="90000"/>
              </a:lnSpc>
              <a:spcBef>
                <a:spcPct val="20000"/>
              </a:spcBef>
              <a:spcAft>
                <a:spcPts val="600"/>
              </a:spcAft>
              <a:buClr>
                <a:srgbClr val="579F92"/>
              </a:buClr>
              <a:buSzPct val="92000"/>
              <a:buFont typeface="Wingdings 2" panose="05020102010507070707" pitchFamily="18" charset="2"/>
              <a:buChar char=""/>
            </a:pPr>
            <a:r>
              <a:rPr lang="en-US" sz="1600" dirty="0">
                <a:solidFill>
                  <a:schemeClr val="tx2"/>
                </a:solidFill>
                <a:latin typeface="Arial Black" panose="020B0A04020102020204" pitchFamily="34" charset="0"/>
                <a:cs typeface="Arial" panose="020B0604020202020204" pitchFamily="34" charset="0"/>
              </a:rPr>
              <a:t>Proportionality:</a:t>
            </a:r>
          </a:p>
          <a:p>
            <a:pPr>
              <a:lnSpc>
                <a:spcPct val="90000"/>
              </a:lnSpc>
              <a:spcBef>
                <a:spcPct val="20000"/>
              </a:spcBef>
              <a:spcAft>
                <a:spcPts val="600"/>
              </a:spcAft>
              <a:buClr>
                <a:srgbClr val="579F92"/>
              </a:buClr>
              <a:buSzPct val="92000"/>
            </a:pPr>
            <a:r>
              <a:rPr lang="en-US" sz="1600" dirty="0">
                <a:solidFill>
                  <a:schemeClr val="tx2"/>
                </a:solidFill>
                <a:latin typeface="Arial" panose="020B0604020202020204" pitchFamily="34" charset="0"/>
                <a:cs typeface="Arial" panose="020B0604020202020204" pitchFamily="34" charset="0"/>
              </a:rPr>
              <a:t>For health care professionals to use the least restrictive intervention necessary, balancing safety with personal freedom. </a:t>
            </a:r>
          </a:p>
          <a:p>
            <a:pPr marL="342900" indent="-342900">
              <a:lnSpc>
                <a:spcPct val="90000"/>
              </a:lnSpc>
              <a:spcBef>
                <a:spcPct val="20000"/>
              </a:spcBef>
              <a:spcAft>
                <a:spcPts val="600"/>
              </a:spcAft>
              <a:buClr>
                <a:srgbClr val="579F92"/>
              </a:buClr>
              <a:buSzPct val="92000"/>
              <a:buFont typeface="Wingdings 2" panose="05020102010507070707" pitchFamily="18" charset="2"/>
              <a:buChar char=""/>
            </a:pPr>
            <a:r>
              <a:rPr lang="en-US" sz="1600" dirty="0">
                <a:solidFill>
                  <a:schemeClr val="tx2"/>
                </a:solidFill>
                <a:latin typeface="Arial Black" panose="020B0A04020102020204" pitchFamily="34" charset="0"/>
                <a:cs typeface="Arial" panose="020B0604020202020204" pitchFamily="34" charset="0"/>
              </a:rPr>
              <a:t>Partnership:</a:t>
            </a:r>
          </a:p>
          <a:p>
            <a:pPr>
              <a:lnSpc>
                <a:spcPct val="90000"/>
              </a:lnSpc>
              <a:spcBef>
                <a:spcPct val="20000"/>
              </a:spcBef>
              <a:spcAft>
                <a:spcPts val="600"/>
              </a:spcAft>
              <a:buClr>
                <a:srgbClr val="579F92"/>
              </a:buClr>
              <a:buSzPct val="92000"/>
            </a:pPr>
            <a:r>
              <a:rPr lang="en-US" sz="1600" dirty="0">
                <a:solidFill>
                  <a:schemeClr val="tx2"/>
                </a:solidFill>
                <a:latin typeface="Arial" panose="020B0604020202020204" pitchFamily="34" charset="0"/>
                <a:cs typeface="Arial" panose="020B0604020202020204" pitchFamily="34" charset="0"/>
              </a:rPr>
              <a:t>Encourages integrated care between patients, family and healthcare professionals to develop safeguarding plans. </a:t>
            </a:r>
          </a:p>
          <a:p>
            <a:pPr>
              <a:lnSpc>
                <a:spcPct val="90000"/>
              </a:lnSpc>
              <a:spcBef>
                <a:spcPct val="20000"/>
              </a:spcBef>
              <a:spcAft>
                <a:spcPts val="600"/>
              </a:spcAft>
              <a:buClr>
                <a:srgbClr val="579F92"/>
              </a:buClr>
              <a:buSzPct val="92000"/>
              <a:buFont typeface="Wingdings 2" panose="05020102010507070707" pitchFamily="18" charset="2"/>
              <a:buChar char=""/>
            </a:pPr>
            <a:r>
              <a:rPr lang="en-US" sz="1600" dirty="0">
                <a:solidFill>
                  <a:schemeClr val="tx2"/>
                </a:solidFill>
                <a:latin typeface="Arial Black" panose="020B0A04020102020204" pitchFamily="34" charset="0"/>
                <a:cs typeface="Arial" panose="020B0604020202020204" pitchFamily="34" charset="0"/>
              </a:rPr>
              <a:t>Accountability:</a:t>
            </a:r>
          </a:p>
          <a:p>
            <a:pPr>
              <a:lnSpc>
                <a:spcPct val="90000"/>
              </a:lnSpc>
              <a:spcBef>
                <a:spcPct val="20000"/>
              </a:spcBef>
              <a:spcAft>
                <a:spcPts val="600"/>
              </a:spcAft>
              <a:buClr>
                <a:srgbClr val="579F92"/>
              </a:buClr>
              <a:buSzPct val="92000"/>
            </a:pPr>
            <a:r>
              <a:rPr lang="en-US" sz="1600" dirty="0">
                <a:solidFill>
                  <a:schemeClr val="tx2"/>
                </a:solidFill>
                <a:latin typeface="Arial" panose="020B0604020202020204" pitchFamily="34" charset="0"/>
                <a:cs typeface="Arial" panose="020B0604020202020204" pitchFamily="34" charset="0"/>
              </a:rPr>
              <a:t>Ensures professionals take responsibility for decisions and actions, follow safeguarding procedures and protect older people’s rights Torbay and Devon Safeguarding Partnership, 2026). </a:t>
            </a:r>
          </a:p>
          <a:p>
            <a:pPr>
              <a:lnSpc>
                <a:spcPct val="90000"/>
              </a:lnSpc>
              <a:spcBef>
                <a:spcPct val="20000"/>
              </a:spcBef>
              <a:spcAft>
                <a:spcPts val="600"/>
              </a:spcAft>
              <a:buClr>
                <a:srgbClr val="579F92"/>
              </a:buClr>
              <a:buSzPct val="92000"/>
              <a:buFont typeface="Wingdings 2" panose="05020102010507070707" pitchFamily="18" charset="2"/>
              <a:buChar char=""/>
            </a:pPr>
            <a:endParaRPr lang="en-US" sz="900" dirty="0">
              <a:solidFill>
                <a:schemeClr val="tx2"/>
              </a:solidFill>
            </a:endParaRPr>
          </a:p>
        </p:txBody>
      </p:sp>
    </p:spTree>
    <p:extLst>
      <p:ext uri="{BB962C8B-B14F-4D97-AF65-F5344CB8AC3E}">
        <p14:creationId xmlns:p14="http://schemas.microsoft.com/office/powerpoint/2010/main" val="1927569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7543D0-59F7-58D1-FF59-CFF6CBA025D7}"/>
              </a:ext>
            </a:extLst>
          </p:cNvPr>
          <p:cNvSpPr txBox="1"/>
          <p:nvPr/>
        </p:nvSpPr>
        <p:spPr>
          <a:xfrm>
            <a:off x="1285240" y="-76199"/>
            <a:ext cx="9916160" cy="903513"/>
          </a:xfrm>
          <a:prstGeom prst="rect">
            <a:avLst/>
          </a:prstGeom>
        </p:spPr>
        <p:txBody>
          <a:bodyPr vert="horz" lIns="91440" tIns="45720" rIns="91440" bIns="45720" rtlCol="0" anchor="ctr">
            <a:normAutofit fontScale="92500" lnSpcReduction="10000"/>
          </a:bodyPr>
          <a:lstStyle/>
          <a:p>
            <a:pPr>
              <a:lnSpc>
                <a:spcPct val="90000"/>
              </a:lnSpc>
              <a:spcBef>
                <a:spcPct val="0"/>
              </a:spcBef>
              <a:spcAft>
                <a:spcPts val="600"/>
              </a:spcAft>
            </a:pPr>
            <a:r>
              <a:rPr lang="en-US" sz="6700" kern="1200">
                <a:solidFill>
                  <a:schemeClr val="tx1"/>
                </a:solidFill>
                <a:latin typeface="+mj-lt"/>
                <a:ea typeface="+mj-ea"/>
                <a:cs typeface="+mj-cs"/>
              </a:rPr>
              <a:t>RECOMMENDATIONS: </a:t>
            </a:r>
          </a:p>
        </p:txBody>
      </p:sp>
      <p:sp>
        <p:nvSpPr>
          <p:cNvPr id="3" name="TextBox 2">
            <a:extLst>
              <a:ext uri="{FF2B5EF4-FFF2-40B4-BE49-F238E27FC236}">
                <a16:creationId xmlns:a16="http://schemas.microsoft.com/office/drawing/2014/main" id="{45B5C7B1-8C3B-1172-52AE-7D9C3D0E08E0}"/>
              </a:ext>
            </a:extLst>
          </p:cNvPr>
          <p:cNvSpPr txBox="1"/>
          <p:nvPr/>
        </p:nvSpPr>
        <p:spPr>
          <a:xfrm>
            <a:off x="0" y="598714"/>
            <a:ext cx="12192000" cy="6259285"/>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endParaRPr lang="en-US" sz="800" dirty="0"/>
          </a:p>
          <a:p>
            <a:pPr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Services should strengthen person-</a:t>
            </a:r>
            <a:r>
              <a:rPr lang="en-US" sz="2000" dirty="0" err="1">
                <a:latin typeface="Arial" panose="020B0604020202020204" pitchFamily="34" charset="0"/>
                <a:cs typeface="Arial" panose="020B0604020202020204" pitchFamily="34" charset="0"/>
              </a:rPr>
              <a:t>centred</a:t>
            </a:r>
            <a:r>
              <a:rPr lang="en-US" sz="2000" dirty="0">
                <a:latin typeface="Arial" panose="020B0604020202020204" pitchFamily="34" charset="0"/>
                <a:cs typeface="Arial" panose="020B0604020202020204" pitchFamily="34" charset="0"/>
              </a:rPr>
              <a:t> assessment to ensure care plans focus on what matters to the individual rather than simply listing deficits.</a:t>
            </a:r>
          </a:p>
          <a:p>
            <a:pPr indent="-228600">
              <a:lnSpc>
                <a:spcPct val="90000"/>
              </a:lnSpc>
              <a:spcAft>
                <a:spcPts val="600"/>
              </a:spcAft>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The social care workforce requires appropriate education, training, development and support to reduce turnover and improve continuity of care (Skills for Care, 2025).</a:t>
            </a:r>
          </a:p>
          <a:p>
            <a:pPr indent="-228600">
              <a:lnSpc>
                <a:spcPct val="90000"/>
              </a:lnSpc>
              <a:spcAft>
                <a:spcPts val="600"/>
              </a:spcAft>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Elderly people should be provided with alternatives if they lack technology skills, and technology should be expanded where evidence shows that it improves independence (NICE, 2022). </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Digital inclusion should be treated as part of health and social care.</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Health and social care services should work more effectively together, particularly around prevention of hospital admissions, discharge and rehabilitation to improve empowerment (NHS England, 2019). </a:t>
            </a:r>
          </a:p>
          <a:p>
            <a:pPr indent="-228600">
              <a:lnSpc>
                <a:spcPct val="90000"/>
              </a:lnSpc>
              <a:spcAft>
                <a:spcPts val="600"/>
              </a:spcAft>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However, these recommendations face barriers, including funding constraints, workforce shortages, unequal local provision, and resistance to changing established practices.</a:t>
            </a:r>
          </a:p>
          <a:p>
            <a:pPr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Therefore, improvement requires not only new policies, but investment, workforce development and meaningful involvement of older people in service design.</a:t>
            </a:r>
          </a:p>
        </p:txBody>
      </p:sp>
    </p:spTree>
    <p:extLst>
      <p:ext uri="{BB962C8B-B14F-4D97-AF65-F5344CB8AC3E}">
        <p14:creationId xmlns:p14="http://schemas.microsoft.com/office/powerpoint/2010/main" val="39489196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46A332-5B7F-A8CB-4FBA-359EB9A33777}"/>
              </a:ext>
            </a:extLst>
          </p:cNvPr>
          <p:cNvSpPr txBox="1"/>
          <p:nvPr/>
        </p:nvSpPr>
        <p:spPr>
          <a:xfrm>
            <a:off x="0" y="0"/>
            <a:ext cx="12191999" cy="523220"/>
          </a:xfrm>
          <a:prstGeom prst="rect">
            <a:avLst/>
          </a:prstGeom>
          <a:noFill/>
        </p:spPr>
        <p:txBody>
          <a:bodyPr wrap="square" rtlCol="0">
            <a:spAutoFit/>
          </a:bodyPr>
          <a:lstStyle/>
          <a:p>
            <a:r>
              <a:rPr lang="en-GB" sz="2800" dirty="0">
                <a:latin typeface="Arial Black" panose="020B0A04020102020204" pitchFamily="34" charset="0"/>
              </a:rPr>
              <a:t>CONCLUSION:</a:t>
            </a:r>
          </a:p>
        </p:txBody>
      </p:sp>
      <p:sp>
        <p:nvSpPr>
          <p:cNvPr id="3" name="TextBox 2">
            <a:extLst>
              <a:ext uri="{FF2B5EF4-FFF2-40B4-BE49-F238E27FC236}">
                <a16:creationId xmlns:a16="http://schemas.microsoft.com/office/drawing/2014/main" id="{BCBC72D7-EEF5-E8DC-0490-A045AE7932E6}"/>
              </a:ext>
            </a:extLst>
          </p:cNvPr>
          <p:cNvSpPr txBox="1"/>
          <p:nvPr/>
        </p:nvSpPr>
        <p:spPr>
          <a:xfrm>
            <a:off x="0" y="653142"/>
            <a:ext cx="12191999" cy="5632311"/>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In conclusion, older people’s care needs are complex and cannot be reduced to physical health or dependency.</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Effective care should support wellbeing, independence, dignity, choice and social participation.</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evaluation of current UK provision shows that important services are available, but pressures around workforce capacity, funding, access and inequality can prevent consistent delivery.</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Theories of ageing demonstrate why meaningful activity, continuity and personal identity matter, while policy and legislation provide the framework for empowerment and protection.</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Technology offers significant opportunities to support independence and empowers older people by promoting choice and control in their lives; however, it must respect their preferences and complement person-centred care rather than replace human support.</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Ultimately, good care for older people should not ask only, ‘ What care does this person need?’</a:t>
            </a:r>
          </a:p>
          <a:p>
            <a:r>
              <a:rPr lang="en-GB" sz="2000" dirty="0">
                <a:latin typeface="Arial" panose="020B0604020202020204" pitchFamily="34" charset="0"/>
                <a:cs typeface="Arial" panose="020B0604020202020204" pitchFamily="34" charset="0"/>
              </a:rPr>
              <a:t>It should also ask, ‘What matters to this person, what can they still do, and what support will enable them to live the life they choose!’ (The 25 Advocacy Project, 2026).</a:t>
            </a:r>
          </a:p>
        </p:txBody>
      </p:sp>
    </p:spTree>
    <p:extLst>
      <p:ext uri="{BB962C8B-B14F-4D97-AF65-F5344CB8AC3E}">
        <p14:creationId xmlns:p14="http://schemas.microsoft.com/office/powerpoint/2010/main" val="1139696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EBEC73-2C8F-6C1C-5BF8-287C2B65476A}"/>
              </a:ext>
            </a:extLst>
          </p:cNvPr>
          <p:cNvSpPr txBox="1"/>
          <p:nvPr/>
        </p:nvSpPr>
        <p:spPr>
          <a:xfrm>
            <a:off x="0" y="1"/>
            <a:ext cx="12192000" cy="533399"/>
          </a:xfrm>
          <a:prstGeom prst="rect">
            <a:avLst/>
          </a:prstGeom>
          <a:noFill/>
        </p:spPr>
        <p:txBody>
          <a:bodyPr wrap="square" rtlCol="0">
            <a:spAutoFit/>
          </a:bodyPr>
          <a:lstStyle/>
          <a:p>
            <a:r>
              <a:rPr lang="en-GB" sz="2800" dirty="0">
                <a:latin typeface="Arial Black" panose="020B0A04020102020204" pitchFamily="34" charset="0"/>
              </a:rPr>
              <a:t>REFERENCES:</a:t>
            </a:r>
          </a:p>
        </p:txBody>
      </p:sp>
      <p:sp>
        <p:nvSpPr>
          <p:cNvPr id="3" name="TextBox 2">
            <a:extLst>
              <a:ext uri="{FF2B5EF4-FFF2-40B4-BE49-F238E27FC236}">
                <a16:creationId xmlns:a16="http://schemas.microsoft.com/office/drawing/2014/main" id="{E254A083-5655-33C3-302E-252DBB7E66A4}"/>
              </a:ext>
            </a:extLst>
          </p:cNvPr>
          <p:cNvSpPr txBox="1"/>
          <p:nvPr/>
        </p:nvSpPr>
        <p:spPr>
          <a:xfrm>
            <a:off x="0" y="685799"/>
            <a:ext cx="12192000" cy="6632585"/>
          </a:xfrm>
          <a:prstGeom prst="rect">
            <a:avLst/>
          </a:prstGeom>
          <a:noFill/>
        </p:spPr>
        <p:txBody>
          <a:bodyPr wrap="square" rtlCol="0">
            <a:spAutoFit/>
          </a:bodyPr>
          <a:lstStyle/>
          <a:p>
            <a:pPr fontAlgn="auto"/>
            <a:r>
              <a:rPr lang="en-GB" b="1" dirty="0">
                <a:latin typeface="Arial" panose="020B0604020202020204" pitchFamily="34" charset="0"/>
                <a:cs typeface="Arial" panose="020B0604020202020204" pitchFamily="34" charset="0"/>
              </a:rPr>
              <a:t>1. </a:t>
            </a:r>
            <a:r>
              <a:rPr lang="en-GB" dirty="0">
                <a:latin typeface="Arial" panose="020B0604020202020204" pitchFamily="34" charset="0"/>
                <a:cs typeface="Arial" panose="020B0604020202020204" pitchFamily="34" charset="0"/>
              </a:rPr>
              <a:t>Age UK (2024) </a:t>
            </a:r>
            <a:r>
              <a:rPr lang="en-GB" i="1" dirty="0">
                <a:latin typeface="Arial" panose="020B0604020202020204" pitchFamily="34" charset="0"/>
                <a:cs typeface="Arial" panose="020B0604020202020204" pitchFamily="34" charset="0"/>
              </a:rPr>
              <a:t>Poverty and financial disadvantage in later life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a:rPr>
              <a:t>https://www.ageuk.org.uk/siteassets/documents/reports-and-publications/reports-and-briefings/money-matters/poverty-and-financial-disadvantage-in-later-life-briefing-2024.pdf</a:t>
            </a:r>
            <a:r>
              <a:rPr lang="en-GB" dirty="0">
                <a:latin typeface="Arial" panose="020B0604020202020204" pitchFamily="34" charset="0"/>
                <a:cs typeface="Arial" panose="020B0604020202020204" pitchFamily="34" charset="0"/>
              </a:rPr>
              <a:t> (Accessed: 01 October 2026).</a:t>
            </a:r>
          </a:p>
          <a:p>
            <a:pPr fontAlgn="auto"/>
            <a:r>
              <a:rPr lang="en-GB" b="1" dirty="0">
                <a:latin typeface="Arial" panose="020B0604020202020204" pitchFamily="34" charset="0"/>
                <a:cs typeface="Arial" panose="020B0604020202020204" pitchFamily="34" charset="0"/>
              </a:rPr>
              <a:t>2.</a:t>
            </a:r>
            <a:r>
              <a:rPr lang="en-GB" dirty="0">
                <a:latin typeface="Arial" panose="020B0604020202020204" pitchFamily="34" charset="0"/>
                <a:cs typeface="Arial" panose="020B0604020202020204" pitchFamily="34" charset="0"/>
              </a:rPr>
              <a:t> Age UK (n.d.) </a:t>
            </a:r>
            <a:r>
              <a:rPr lang="en-GB" i="1" dirty="0">
                <a:latin typeface="Arial" panose="020B0604020202020204" pitchFamily="34" charset="0"/>
                <a:cs typeface="Arial" panose="020B0604020202020204" pitchFamily="34" charset="0"/>
              </a:rPr>
              <a:t>What the NHS 10 Year Plan means for older people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3"/>
              </a:rPr>
              <a:t>https://www.ageuk.org.uk/</a:t>
            </a:r>
            <a:r>
              <a:rPr lang="en-GB" dirty="0">
                <a:latin typeface="Arial" panose="020B0604020202020204" pitchFamily="34" charset="0"/>
                <a:cs typeface="Arial" panose="020B0604020202020204" pitchFamily="34" charset="0"/>
              </a:rPr>
              <a:t> (Accessed: 01 October 2026).</a:t>
            </a:r>
            <a:br>
              <a:rPr lang="en-GB"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3</a:t>
            </a:r>
            <a:r>
              <a:rPr lang="en-GB" dirty="0">
                <a:latin typeface="Arial" panose="020B0604020202020204" pitchFamily="34" charset="0"/>
                <a:cs typeface="Arial" panose="020B0604020202020204" pitchFamily="34" charset="0"/>
              </a:rPr>
              <a:t>. Atchley, R.C. (1989) ‘A continuity theory of normal aging’, </a:t>
            </a:r>
            <a:r>
              <a:rPr lang="en-GB" i="1" dirty="0">
                <a:latin typeface="Arial" panose="020B0604020202020204" pitchFamily="34" charset="0"/>
                <a:cs typeface="Arial" panose="020B0604020202020204" pitchFamily="34" charset="0"/>
              </a:rPr>
              <a:t>The Gerontologist</a:t>
            </a:r>
            <a:r>
              <a:rPr lang="en-GB" dirty="0">
                <a:latin typeface="Arial" panose="020B0604020202020204" pitchFamily="34" charset="0"/>
                <a:cs typeface="Arial" panose="020B0604020202020204" pitchFamily="34" charset="0"/>
              </a:rPr>
              <a:t>, 29(2), pp. 183–190. Available at: </a:t>
            </a:r>
            <a:r>
              <a:rPr lang="en-GB" dirty="0">
                <a:latin typeface="Arial" panose="020B0604020202020204" pitchFamily="34" charset="0"/>
                <a:cs typeface="Arial" panose="020B0604020202020204" pitchFamily="34" charset="0"/>
                <a:hlinkClick r:id="rId4"/>
              </a:rPr>
              <a:t>https://doi.org/10.1093/geront/29.2.183</a:t>
            </a:r>
            <a:endParaRPr lang="en-GB" dirty="0">
              <a:latin typeface="Arial" panose="020B0604020202020204" pitchFamily="34" charset="0"/>
              <a:cs typeface="Arial" panose="020B0604020202020204" pitchFamily="34" charset="0"/>
            </a:endParaRPr>
          </a:p>
          <a:p>
            <a:pPr fontAlgn="auto"/>
            <a:r>
              <a:rPr lang="en-GB" b="1" dirty="0">
                <a:latin typeface="Arial" panose="020B0604020202020204" pitchFamily="34" charset="0"/>
                <a:cs typeface="Arial" panose="020B0604020202020204" pitchFamily="34" charset="0"/>
              </a:rPr>
              <a:t>4. </a:t>
            </a:r>
            <a:r>
              <a:rPr lang="en-GB" dirty="0">
                <a:latin typeface="Arial" panose="020B0604020202020204" pitchFamily="34" charset="0"/>
                <a:cs typeface="Arial" panose="020B0604020202020204" pitchFamily="34" charset="0"/>
              </a:rPr>
              <a:t>Bursack, C.B. (n.d.) ‘An in-depth look at using cameras to monitor professional caregivers’, </a:t>
            </a:r>
            <a:r>
              <a:rPr lang="en-GB" i="1" dirty="0" err="1">
                <a:latin typeface="Arial" panose="020B0604020202020204" pitchFamily="34" charset="0"/>
                <a:cs typeface="Arial" panose="020B0604020202020204" pitchFamily="34" charset="0"/>
              </a:rPr>
              <a:t>AgingCare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a:rPr>
              <a:t>https://www.agingcare.com/articles/amp/169541</a:t>
            </a:r>
            <a:r>
              <a:rPr lang="en-GB" dirty="0">
                <a:latin typeface="Arial" panose="020B0604020202020204" pitchFamily="34" charset="0"/>
                <a:cs typeface="Arial" panose="020B0604020202020204" pitchFamily="34" charset="0"/>
              </a:rPr>
              <a:t> (Accessed: 01 October 2026).</a:t>
            </a:r>
          </a:p>
          <a:p>
            <a:pPr fontAlgn="auto"/>
            <a:r>
              <a:rPr lang="en-GB" b="1" dirty="0">
                <a:latin typeface="Arial" panose="020B0604020202020204" pitchFamily="34" charset="0"/>
                <a:cs typeface="Arial" panose="020B0604020202020204" pitchFamily="34" charset="0"/>
              </a:rPr>
              <a:t>5</a:t>
            </a:r>
            <a:r>
              <a:rPr lang="en-GB" dirty="0">
                <a:latin typeface="Arial" panose="020B0604020202020204" pitchFamily="34" charset="0"/>
                <a:cs typeface="Arial" panose="020B0604020202020204" pitchFamily="34" charset="0"/>
              </a:rPr>
              <a:t>. Care Act 2014, c. 23. Available at: </a:t>
            </a:r>
            <a:r>
              <a:rPr lang="en-GB" dirty="0">
                <a:latin typeface="Arial" panose="020B0604020202020204" pitchFamily="34" charset="0"/>
                <a:cs typeface="Arial" panose="020B0604020202020204" pitchFamily="34" charset="0"/>
                <a:hlinkClick r:id="rId6"/>
              </a:rPr>
              <a:t>https://www.legislation.gov.uk/ukpga/2014/23/contents</a:t>
            </a:r>
            <a:endParaRPr lang="en-GB" dirty="0">
              <a:latin typeface="Arial" panose="020B0604020202020204" pitchFamily="34" charset="0"/>
              <a:cs typeface="Arial" panose="020B0604020202020204" pitchFamily="34" charset="0"/>
            </a:endParaRPr>
          </a:p>
          <a:p>
            <a:pPr fontAlgn="auto"/>
            <a:r>
              <a:rPr lang="en-GB" b="1" dirty="0">
                <a:latin typeface="Arial" panose="020B0604020202020204" pitchFamily="34" charset="0"/>
                <a:cs typeface="Arial" panose="020B0604020202020204" pitchFamily="34" charset="0"/>
              </a:rPr>
              <a:t>6</a:t>
            </a:r>
            <a:r>
              <a:rPr lang="en-GB" dirty="0">
                <a:latin typeface="Arial" panose="020B0604020202020204" pitchFamily="34" charset="0"/>
                <a:cs typeface="Arial" panose="020B0604020202020204" pitchFamily="34" charset="0"/>
              </a:rPr>
              <a:t>. Care Quality Commission (2023) </a:t>
            </a:r>
            <a:r>
              <a:rPr lang="en-GB" i="1" dirty="0">
                <a:latin typeface="Arial" panose="020B0604020202020204" pitchFamily="34" charset="0"/>
                <a:cs typeface="Arial" panose="020B0604020202020204" pitchFamily="34" charset="0"/>
              </a:rPr>
              <a:t>Using cameras or other recording equipment to check somebody’s care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7"/>
              </a:rPr>
              <a:t>https://www.cqc.org.uk/contact-us/report-concern/using-cameras-or-other-recording-equipment-check-somebodys-care</a:t>
            </a:r>
            <a:r>
              <a:rPr lang="en-GB" dirty="0">
                <a:latin typeface="Arial" panose="020B0604020202020204" pitchFamily="34" charset="0"/>
                <a:cs typeface="Arial" panose="020B0604020202020204" pitchFamily="34" charset="0"/>
              </a:rPr>
              <a:t> (Accessed: 01 October 2026).</a:t>
            </a:r>
          </a:p>
          <a:p>
            <a:pPr fontAlgn="auto"/>
            <a:r>
              <a:rPr lang="en-GB" b="1" dirty="0">
                <a:latin typeface="Arial" panose="020B0604020202020204" pitchFamily="34" charset="0"/>
                <a:cs typeface="Arial" panose="020B0604020202020204" pitchFamily="34" charset="0"/>
              </a:rPr>
              <a:t>7.</a:t>
            </a:r>
            <a:r>
              <a:rPr lang="en-GB" dirty="0">
                <a:latin typeface="Arial" panose="020B0604020202020204" pitchFamily="34" charset="0"/>
                <a:cs typeface="Arial" panose="020B0604020202020204" pitchFamily="34" charset="0"/>
              </a:rPr>
              <a:t> Care Quality Commission (2025) </a:t>
            </a:r>
            <a:r>
              <a:rPr lang="en-GB" i="1" dirty="0">
                <a:latin typeface="Arial" panose="020B0604020202020204" pitchFamily="34" charset="0"/>
                <a:cs typeface="Arial" panose="020B0604020202020204" pitchFamily="34" charset="0"/>
              </a:rPr>
              <a:t>The state of health care and adult social care in England 2024/25</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8"/>
              </a:rPr>
              <a:t>https://www.cqc.org.uk/publications/major-report/state-care/2024-2025</a:t>
            </a:r>
            <a:r>
              <a:rPr lang="en-GB" dirty="0">
                <a:latin typeface="Arial" panose="020B0604020202020204" pitchFamily="34" charset="0"/>
                <a:cs typeface="Arial" panose="020B0604020202020204" pitchFamily="34" charset="0"/>
              </a:rPr>
              <a:t> (Accessed: 01 October 2026).</a:t>
            </a:r>
          </a:p>
          <a:p>
            <a:pPr fontAlgn="auto"/>
            <a:r>
              <a:rPr lang="en-GB" b="1" dirty="0">
                <a:latin typeface="Arial" panose="020B0604020202020204" pitchFamily="34" charset="0"/>
                <a:cs typeface="Arial" panose="020B0604020202020204" pitchFamily="34" charset="0"/>
              </a:rPr>
              <a:t>8.</a:t>
            </a:r>
            <a:r>
              <a:rPr lang="en-GB" dirty="0">
                <a:latin typeface="Arial" panose="020B0604020202020204" pitchFamily="34" charset="0"/>
                <a:cs typeface="Arial" panose="020B0604020202020204" pitchFamily="34" charset="0"/>
              </a:rPr>
              <a:t> Department of Health and Social Care (2016) </a:t>
            </a:r>
            <a:r>
              <a:rPr lang="en-GB" i="1" dirty="0">
                <a:latin typeface="Arial" panose="020B0604020202020204" pitchFamily="34" charset="0"/>
                <a:cs typeface="Arial" panose="020B0604020202020204" pitchFamily="34" charset="0"/>
              </a:rPr>
              <a:t>Care Act 2014: factsheets</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9"/>
              </a:rPr>
              <a:t>https://www.gov.uk/government/publications/care-act-2014-part-1-factsheets/care-act-factsheets</a:t>
            </a:r>
            <a:r>
              <a:rPr lang="en-GB" dirty="0">
                <a:latin typeface="Arial" panose="020B0604020202020204" pitchFamily="34" charset="0"/>
                <a:cs typeface="Arial" panose="020B0604020202020204" pitchFamily="34" charset="0"/>
              </a:rPr>
              <a:t> (Accessed: 01 October 2026).</a:t>
            </a:r>
          </a:p>
          <a:p>
            <a:r>
              <a:rPr lang="en-GB" b="1" dirty="0">
                <a:latin typeface="Arial" panose="020B0604020202020204" pitchFamily="34" charset="0"/>
                <a:cs typeface="Arial" panose="020B0604020202020204" pitchFamily="34" charset="0"/>
              </a:rPr>
              <a:t>9. </a:t>
            </a:r>
            <a:r>
              <a:rPr lang="en-GB" dirty="0">
                <a:latin typeface="Arial" panose="020B0604020202020204" pitchFamily="34" charset="0"/>
                <a:cs typeface="Arial" panose="020B0604020202020204" pitchFamily="34" charset="0"/>
              </a:rPr>
              <a:t>Department of Health and Social Care (2025) </a:t>
            </a:r>
            <a:r>
              <a:rPr lang="en-GB" i="1" dirty="0">
                <a:latin typeface="Arial" panose="020B0604020202020204" pitchFamily="34" charset="0"/>
                <a:cs typeface="Arial" panose="020B0604020202020204" pitchFamily="34" charset="0"/>
              </a:rPr>
              <a:t>Personal social services ASCS report, England: 2024 to 2025 – data quality statement</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10"/>
              </a:rPr>
              <a:t>https://www.gov.uk/government/statistics/personal-social-services-adult-social-care-survey-report-england-2024-to-2025/personal-social-services-ascs-report-england-2024-to-2025-data-quality-statement</a:t>
            </a:r>
            <a:r>
              <a:rPr lang="en-GB" dirty="0">
                <a:latin typeface="Arial" panose="020B0604020202020204" pitchFamily="34" charset="0"/>
                <a:cs typeface="Arial" panose="020B0604020202020204" pitchFamily="34" charset="0"/>
              </a:rPr>
              <a:t> (Accessed: 01 October 2026).</a:t>
            </a:r>
          </a:p>
          <a:p>
            <a:pPr fontAlgn="auto"/>
            <a:endParaRPr lang="en-GB"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89470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F5B797-3514-CA05-88EB-3752C46A32D5}"/>
              </a:ext>
            </a:extLst>
          </p:cNvPr>
          <p:cNvSpPr txBox="1"/>
          <p:nvPr/>
        </p:nvSpPr>
        <p:spPr>
          <a:xfrm>
            <a:off x="0" y="0"/>
            <a:ext cx="12191999" cy="523220"/>
          </a:xfrm>
          <a:prstGeom prst="rect">
            <a:avLst/>
          </a:prstGeom>
          <a:noFill/>
        </p:spPr>
        <p:txBody>
          <a:bodyPr wrap="square" rtlCol="0">
            <a:spAutoFit/>
          </a:bodyPr>
          <a:lstStyle/>
          <a:p>
            <a:r>
              <a:rPr lang="en-GB" sz="2800" dirty="0">
                <a:latin typeface="Arial Black" panose="020B0A04020102020204" pitchFamily="34" charset="0"/>
              </a:rPr>
              <a:t>REFERENCES:</a:t>
            </a:r>
          </a:p>
        </p:txBody>
      </p:sp>
      <p:sp>
        <p:nvSpPr>
          <p:cNvPr id="3" name="TextBox 2">
            <a:extLst>
              <a:ext uri="{FF2B5EF4-FFF2-40B4-BE49-F238E27FC236}">
                <a16:creationId xmlns:a16="http://schemas.microsoft.com/office/drawing/2014/main" id="{0F71CD42-EBB8-297F-68A1-A914829946CB}"/>
              </a:ext>
            </a:extLst>
          </p:cNvPr>
          <p:cNvSpPr txBox="1"/>
          <p:nvPr/>
        </p:nvSpPr>
        <p:spPr>
          <a:xfrm>
            <a:off x="0" y="522514"/>
            <a:ext cx="12191999" cy="4801314"/>
          </a:xfrm>
          <a:prstGeom prst="rect">
            <a:avLst/>
          </a:prstGeom>
          <a:noFill/>
        </p:spPr>
        <p:txBody>
          <a:bodyPr wrap="square" rtlCol="0">
            <a:spAutoFit/>
          </a:bodyPr>
          <a:lstStyle/>
          <a:p>
            <a:pPr fontAlgn="auto"/>
            <a:r>
              <a:rPr lang="en-GB" b="1" dirty="0">
                <a:latin typeface="Arial" panose="020B0604020202020204" pitchFamily="34" charset="0"/>
                <a:cs typeface="Arial" panose="020B0604020202020204" pitchFamily="34" charset="0"/>
              </a:rPr>
              <a:t>10</a:t>
            </a:r>
            <a:r>
              <a:rPr lang="en-GB" dirty="0">
                <a:latin typeface="Arial" panose="020B0604020202020204" pitchFamily="34" charset="0"/>
                <a:cs typeface="Arial" panose="020B0604020202020204" pitchFamily="34" charset="0"/>
              </a:rPr>
              <a:t>. Dudley Metropolitan Borough Council (n.d.) </a:t>
            </a:r>
            <a:r>
              <a:rPr lang="en-GB" i="1" dirty="0">
                <a:latin typeface="Arial" panose="020B0604020202020204" pitchFamily="34" charset="0"/>
                <a:cs typeface="Arial" panose="020B0604020202020204" pitchFamily="34" charset="0"/>
              </a:rPr>
              <a:t>The Care Act 2014 – what this means for local people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a:rPr>
              <a:t>https://www.dudley.gov.uk/residents/care-and-health/the-care-act-2014/</a:t>
            </a:r>
            <a:r>
              <a:rPr lang="en-GB" dirty="0">
                <a:latin typeface="Arial" panose="020B0604020202020204" pitchFamily="34" charset="0"/>
                <a:cs typeface="Arial" panose="020B0604020202020204" pitchFamily="34" charset="0"/>
              </a:rPr>
              <a:t> (Accessed: 01 October 2026).</a:t>
            </a:r>
          </a:p>
          <a:p>
            <a:pPr fontAlgn="auto"/>
            <a:r>
              <a:rPr lang="en-GB" b="1" dirty="0">
                <a:latin typeface="Arial" panose="020B0604020202020204" pitchFamily="34" charset="0"/>
                <a:cs typeface="Arial" panose="020B0604020202020204" pitchFamily="34" charset="0"/>
              </a:rPr>
              <a:t>11</a:t>
            </a:r>
            <a:r>
              <a:rPr lang="en-GB" dirty="0">
                <a:latin typeface="Arial" panose="020B0604020202020204" pitchFamily="34" charset="0"/>
                <a:cs typeface="Arial" panose="020B0604020202020204" pitchFamily="34" charset="0"/>
              </a:rPr>
              <a:t>. Engel, G.L. (1977) ‘The need for a new medical model: a challenge for biomedicine’, </a:t>
            </a:r>
            <a:r>
              <a:rPr lang="en-GB" i="1" dirty="0">
                <a:latin typeface="Arial" panose="020B0604020202020204" pitchFamily="34" charset="0"/>
                <a:cs typeface="Arial" panose="020B0604020202020204" pitchFamily="34" charset="0"/>
              </a:rPr>
              <a:t>Science</a:t>
            </a:r>
            <a:r>
              <a:rPr lang="en-GB" dirty="0">
                <a:latin typeface="Arial" panose="020B0604020202020204" pitchFamily="34" charset="0"/>
                <a:cs typeface="Arial" panose="020B0604020202020204" pitchFamily="34" charset="0"/>
              </a:rPr>
              <a:t>, 196(4286), pp. 129–136. Available at: </a:t>
            </a:r>
            <a:r>
              <a:rPr lang="en-GB" dirty="0">
                <a:latin typeface="Arial" panose="020B0604020202020204" pitchFamily="34" charset="0"/>
                <a:cs typeface="Arial" panose="020B0604020202020204" pitchFamily="34" charset="0"/>
                <a:hlinkClick r:id="rId3"/>
              </a:rPr>
              <a:t>https://doi.org/10.1126/science.847460</a:t>
            </a:r>
            <a:endParaRPr lang="en-GB" dirty="0">
              <a:latin typeface="Arial" panose="020B0604020202020204" pitchFamily="34" charset="0"/>
              <a:cs typeface="Arial" panose="020B0604020202020204" pitchFamily="34" charset="0"/>
            </a:endParaRPr>
          </a:p>
          <a:p>
            <a:pPr fontAlgn="auto"/>
            <a:r>
              <a:rPr lang="en-GB" b="1" dirty="0">
                <a:latin typeface="Arial" panose="020B0604020202020204" pitchFamily="34" charset="0"/>
                <a:cs typeface="Arial" panose="020B0604020202020204" pitchFamily="34" charset="0"/>
              </a:rPr>
              <a:t>12.</a:t>
            </a:r>
            <a:r>
              <a:rPr lang="en-GB" dirty="0">
                <a:latin typeface="Arial" panose="020B0604020202020204" pitchFamily="34" charset="0"/>
                <a:cs typeface="Arial" panose="020B0604020202020204" pitchFamily="34" charset="0"/>
              </a:rPr>
              <a:t> Equality Act 2010, c. 15. Available at: </a:t>
            </a:r>
            <a:r>
              <a:rPr lang="en-GB" dirty="0">
                <a:latin typeface="Arial" panose="020B0604020202020204" pitchFamily="34" charset="0"/>
                <a:cs typeface="Arial" panose="020B0604020202020204" pitchFamily="34" charset="0"/>
                <a:hlinkClick r:id="rId4"/>
              </a:rPr>
              <a:t>https://www.legislation.gov.uk/ukpga/2010/15/contents</a:t>
            </a:r>
            <a:endParaRPr lang="en-GB" dirty="0">
              <a:latin typeface="Arial" panose="020B0604020202020204" pitchFamily="34" charset="0"/>
              <a:cs typeface="Arial" panose="020B0604020202020204" pitchFamily="34" charset="0"/>
            </a:endParaRPr>
          </a:p>
          <a:p>
            <a:pPr fontAlgn="auto"/>
            <a:r>
              <a:rPr lang="en-GB" b="1" dirty="0">
                <a:latin typeface="Arial" panose="020B0604020202020204" pitchFamily="34" charset="0"/>
                <a:cs typeface="Arial" panose="020B0604020202020204" pitchFamily="34" charset="0"/>
              </a:rPr>
              <a:t>13.</a:t>
            </a:r>
            <a:r>
              <a:rPr lang="en-GB" dirty="0">
                <a:latin typeface="Arial" panose="020B0604020202020204" pitchFamily="34" charset="0"/>
                <a:cs typeface="Arial" panose="020B0604020202020204" pitchFamily="34" charset="0"/>
              </a:rPr>
              <a:t> Equality and Human Rights Commission (n.d.) </a:t>
            </a:r>
            <a:r>
              <a:rPr lang="en-GB" i="1" dirty="0">
                <a:latin typeface="Arial" panose="020B0604020202020204" pitchFamily="34" charset="0"/>
                <a:cs typeface="Arial" panose="020B0604020202020204" pitchFamily="34" charset="0"/>
              </a:rPr>
              <a:t>What is age discrimination?</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a:rPr>
              <a:t>https://www.equalityhumanrights.com/</a:t>
            </a:r>
            <a:r>
              <a:rPr lang="en-GB" dirty="0">
                <a:latin typeface="Arial" panose="020B0604020202020204" pitchFamily="34" charset="0"/>
                <a:cs typeface="Arial" panose="020B0604020202020204" pitchFamily="34" charset="0"/>
              </a:rPr>
              <a:t> (Accessed: 01 October 2026).</a:t>
            </a:r>
          </a:p>
          <a:p>
            <a:pPr fontAlgn="auto"/>
            <a:r>
              <a:rPr lang="en-GB" b="1" dirty="0">
                <a:latin typeface="Arial" panose="020B0604020202020204" pitchFamily="34" charset="0"/>
                <a:cs typeface="Arial" panose="020B0604020202020204" pitchFamily="34" charset="0"/>
              </a:rPr>
              <a:t>14</a:t>
            </a:r>
            <a:r>
              <a:rPr lang="en-GB" dirty="0">
                <a:latin typeface="Arial" panose="020B0604020202020204" pitchFamily="34" charset="0"/>
                <a:cs typeface="Arial" panose="020B0604020202020204" pitchFamily="34" charset="0"/>
              </a:rPr>
              <a:t>. Foster, D., Carthew, H., Garratt, K., Woodhouse, J. and Wilson, S. (2023) </a:t>
            </a:r>
            <a:r>
              <a:rPr lang="en-GB" i="1" dirty="0">
                <a:latin typeface="Arial" panose="020B0604020202020204" pitchFamily="34" charset="0"/>
                <a:cs typeface="Arial" panose="020B0604020202020204" pitchFamily="34" charset="0"/>
              </a:rPr>
              <a:t>Loneliness and isolation in elderly and vulnerable people</a:t>
            </a:r>
            <a:r>
              <a:rPr lang="en-GB" dirty="0">
                <a:latin typeface="Arial" panose="020B0604020202020204" pitchFamily="34" charset="0"/>
                <a:cs typeface="Arial" panose="020B0604020202020204" pitchFamily="34" charset="0"/>
              </a:rPr>
              <a:t>. House of Commons Library, Debate Pack CDP-0215. Available at: </a:t>
            </a:r>
            <a:r>
              <a:rPr lang="en-GB" dirty="0">
                <a:latin typeface="Arial" panose="020B0604020202020204" pitchFamily="34" charset="0"/>
                <a:cs typeface="Arial" panose="020B0604020202020204" pitchFamily="34" charset="0"/>
                <a:hlinkClick r:id="rId6"/>
              </a:rPr>
              <a:t>https://researchbriefings.files.parliament.uk/documents/CDP-2023-0215/CDP-2023-0215.pdf</a:t>
            </a:r>
            <a:r>
              <a:rPr lang="en-GB" dirty="0">
                <a:latin typeface="Arial" panose="020B0604020202020204" pitchFamily="34" charset="0"/>
                <a:cs typeface="Arial" panose="020B0604020202020204" pitchFamily="34" charset="0"/>
              </a:rPr>
              <a:t> (Accessed: 01 October 2026).</a:t>
            </a:r>
          </a:p>
          <a:p>
            <a:pPr fontAlgn="auto"/>
            <a:r>
              <a:rPr lang="en-GB" b="1" dirty="0">
                <a:latin typeface="Arial" panose="020B0604020202020204" pitchFamily="34" charset="0"/>
                <a:cs typeface="Arial" panose="020B0604020202020204" pitchFamily="34" charset="0"/>
              </a:rPr>
              <a:t>15.</a:t>
            </a:r>
            <a:r>
              <a:rPr lang="en-GB" dirty="0">
                <a:latin typeface="Arial" panose="020B0604020202020204" pitchFamily="34" charset="0"/>
                <a:cs typeface="Arial" panose="020B0604020202020204" pitchFamily="34" charset="0"/>
              </a:rPr>
              <a:t> Havighurst, R.J. (1961) ‘Successful aging’, </a:t>
            </a:r>
            <a:r>
              <a:rPr lang="en-GB" i="1" dirty="0">
                <a:latin typeface="Arial" panose="020B0604020202020204" pitchFamily="34" charset="0"/>
                <a:cs typeface="Arial" panose="020B0604020202020204" pitchFamily="34" charset="0"/>
              </a:rPr>
              <a:t>The Gerontologist</a:t>
            </a:r>
            <a:r>
              <a:rPr lang="en-GB" dirty="0">
                <a:latin typeface="Arial" panose="020B0604020202020204" pitchFamily="34" charset="0"/>
                <a:cs typeface="Arial" panose="020B0604020202020204" pitchFamily="34" charset="0"/>
              </a:rPr>
              <a:t>, 1(1), pp. 8–13. Available at: </a:t>
            </a:r>
            <a:r>
              <a:rPr lang="en-GB" dirty="0">
                <a:latin typeface="Arial" panose="020B0604020202020204" pitchFamily="34" charset="0"/>
                <a:cs typeface="Arial" panose="020B0604020202020204" pitchFamily="34" charset="0"/>
                <a:hlinkClick r:id="rId7"/>
              </a:rPr>
              <a:t>https://doi.org/10.1093/geront/1.1.8</a:t>
            </a:r>
            <a:r>
              <a:rPr lang="en-GB" dirty="0">
                <a:latin typeface="Arial" panose="020B0604020202020204" pitchFamily="34" charset="0"/>
                <a:cs typeface="Arial" panose="020B0604020202020204" pitchFamily="34" charset="0"/>
              </a:rPr>
              <a:t>. (Accessed 02 October 2026)</a:t>
            </a:r>
          </a:p>
          <a:p>
            <a:pPr fontAlgn="auto"/>
            <a:r>
              <a:rPr lang="en-GB" b="1" dirty="0">
                <a:latin typeface="Arial" panose="020B0604020202020204" pitchFamily="34" charset="0"/>
                <a:cs typeface="Arial" panose="020B0604020202020204" pitchFamily="34" charset="0"/>
              </a:rPr>
              <a:t>16.</a:t>
            </a:r>
            <a:r>
              <a:rPr lang="en-GB" dirty="0">
                <a:latin typeface="Arial" panose="020B0604020202020204" pitchFamily="34" charset="0"/>
                <a:cs typeface="Arial" panose="020B0604020202020204" pitchFamily="34" charset="0"/>
              </a:rPr>
              <a:t> Health Foundation (n.d.) </a:t>
            </a:r>
            <a:r>
              <a:rPr lang="en-GB" i="1" dirty="0">
                <a:latin typeface="Arial" panose="020B0604020202020204" pitchFamily="34" charset="0"/>
                <a:cs typeface="Arial" panose="020B0604020202020204" pitchFamily="34" charset="0"/>
              </a:rPr>
              <a:t>Embedding a bio-psycho-social model of care in an older persons’ inpatient service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8"/>
              </a:rPr>
              <a:t>https://www.health.org.uk/funding-and-fellowships/projects/embedding-a-bio-psycho-social-model-of-care-in-an-older-persons</a:t>
            </a:r>
            <a:r>
              <a:rPr lang="en-GB" dirty="0">
                <a:latin typeface="Arial" panose="020B0604020202020204" pitchFamily="34" charset="0"/>
                <a:cs typeface="Arial" panose="020B0604020202020204" pitchFamily="34" charset="0"/>
              </a:rPr>
              <a:t> (Accessed: 02 October 2026).</a:t>
            </a:r>
          </a:p>
          <a:p>
            <a:pPr fontAlgn="auto"/>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35769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84EABE-8412-C911-95DF-52DEBB1170E1}"/>
              </a:ext>
            </a:extLst>
          </p:cNvPr>
          <p:cNvSpPr txBox="1"/>
          <p:nvPr/>
        </p:nvSpPr>
        <p:spPr>
          <a:xfrm>
            <a:off x="0" y="544286"/>
            <a:ext cx="12192000" cy="6186309"/>
          </a:xfrm>
          <a:prstGeom prst="rect">
            <a:avLst/>
          </a:prstGeom>
          <a:noFill/>
        </p:spPr>
        <p:txBody>
          <a:bodyPr wrap="square" rtlCol="0">
            <a:spAutoFit/>
          </a:bodyPr>
          <a:lstStyle/>
          <a:p>
            <a:pPr fontAlgn="auto"/>
            <a:endParaRPr lang="en-GB"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Arial" panose="020B0604020202020204" pitchFamily="34" charset="0"/>
                <a:cs typeface="Arial" panose="020B0604020202020204" pitchFamily="34" charset="0"/>
              </a:rPr>
              <a:t>17.</a:t>
            </a:r>
            <a:r>
              <a:rPr lang="en-GB" dirty="0">
                <a:solidFill>
                  <a:prstClr val="black"/>
                </a:solidFill>
                <a:latin typeface="Arial" panose="020B0604020202020204" pitchFamily="34" charset="0"/>
                <a:cs typeface="Arial" panose="020B0604020202020204" pitchFamily="34" charset="0"/>
              </a:rPr>
              <a:t> </a:t>
            </a:r>
            <a:r>
              <a:rPr kumimoji="0" lang="en-GB"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Local Government Association (2020) </a:t>
            </a:r>
            <a:r>
              <a:rPr kumimoji="0" lang="en-GB" b="0" i="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Meeting the home adaptation needs of older people</a:t>
            </a:r>
            <a:r>
              <a:rPr kumimoji="0" lang="en-GB"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Available at: </a:t>
            </a:r>
            <a:r>
              <a:rPr kumimoji="0" lang="en-GB"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hlinkClick r:id="rId2"/>
              </a:rPr>
              <a:t>https://www.local.gov.uk/publications/meeting-home-adaptation-needs-older-people</a:t>
            </a:r>
            <a:r>
              <a:rPr kumimoji="0" lang="en-GB"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(Accessed: 02 October 2026).</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18.</a:t>
            </a:r>
            <a:r>
              <a:rPr kumimoji="0" lang="en-GB"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Marini, M., Martin, M., </a:t>
            </a:r>
            <a:r>
              <a:rPr kumimoji="0" lang="en-GB"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Saltori</a:t>
            </a:r>
            <a:r>
              <a:rPr kumimoji="0" lang="en-GB"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M., </a:t>
            </a:r>
            <a:r>
              <a:rPr kumimoji="0" lang="en-GB"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Quintarelli</a:t>
            </a:r>
            <a:r>
              <a:rPr kumimoji="0" lang="en-GB"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S. and </a:t>
            </a:r>
            <a:r>
              <a:rPr kumimoji="0" lang="en-GB"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Bonmassari</a:t>
            </a:r>
            <a:r>
              <a:rPr kumimoji="0" lang="en-GB"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R. (2019) ‘Pacemaker therapy in very elderly patients: survival and prognostic parameters of single centre experience’, </a:t>
            </a:r>
            <a:r>
              <a:rPr kumimoji="0" lang="en-GB" b="0" i="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Journal of Geriatric Cardiology</a:t>
            </a:r>
            <a:r>
              <a:rPr kumimoji="0" lang="en-GB"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16(12), pp. 880–884. Available at: </a:t>
            </a:r>
            <a:r>
              <a:rPr lang="en-GB" dirty="0">
                <a:solidFill>
                  <a:prstClr val="black"/>
                </a:solidFill>
                <a:latin typeface="Arial" panose="020B0604020202020204" pitchFamily="34" charset="0"/>
                <a:cs typeface="Arial" panose="020B0604020202020204" pitchFamily="34" charset="0"/>
                <a:hlinkClick r:id="rId3"/>
              </a:rPr>
              <a:t>https://pmc.ncbi.nlm.nih.gov/articles/PMC6938738/</a:t>
            </a:r>
            <a:r>
              <a:rPr lang="en-GB" dirty="0">
                <a:solidFill>
                  <a:prstClr val="black"/>
                </a:solidFill>
                <a:latin typeface="Arial" panose="020B0604020202020204" pitchFamily="34" charset="0"/>
                <a:cs typeface="Arial" panose="020B0604020202020204" pitchFamily="34" charset="0"/>
              </a:rPr>
              <a:t> (Accessed 02 October 2026).</a:t>
            </a:r>
            <a:endParaRPr kumimoji="0" lang="en-GB"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fontAlgn="auto"/>
            <a:r>
              <a:rPr lang="en-GB" b="1" dirty="0">
                <a:latin typeface="Arial" panose="020B0604020202020204" pitchFamily="34" charset="0"/>
                <a:cs typeface="Arial" panose="020B0604020202020204" pitchFamily="34" charset="0"/>
              </a:rPr>
              <a:t>19</a:t>
            </a:r>
            <a:r>
              <a:rPr lang="en-GB" dirty="0">
                <a:latin typeface="Arial" panose="020B0604020202020204" pitchFamily="34" charset="0"/>
                <a:cs typeface="Arial" panose="020B0604020202020204" pitchFamily="34" charset="0"/>
              </a:rPr>
              <a:t>. Martin, P., Kelly, N., Kahana, B., Kahana, E., Willcox, B.J., Willcox, D.C. and Poon, L.W. (2015) ‘Defining successful aging: a tangible or elusive concept?’, </a:t>
            </a:r>
            <a:r>
              <a:rPr lang="en-GB" i="1" dirty="0">
                <a:latin typeface="Arial" panose="020B0604020202020204" pitchFamily="34" charset="0"/>
                <a:cs typeface="Arial" panose="020B0604020202020204" pitchFamily="34" charset="0"/>
              </a:rPr>
              <a:t>The Gerontologist</a:t>
            </a:r>
            <a:r>
              <a:rPr lang="en-GB" dirty="0">
                <a:latin typeface="Arial" panose="020B0604020202020204" pitchFamily="34" charset="0"/>
                <a:cs typeface="Arial" panose="020B0604020202020204" pitchFamily="34" charset="0"/>
              </a:rPr>
              <a:t>, 55(1), pp. 14–25. Available at: </a:t>
            </a:r>
            <a:r>
              <a:rPr lang="en-GB" dirty="0">
                <a:latin typeface="Arial" panose="020B0604020202020204" pitchFamily="34" charset="0"/>
                <a:cs typeface="Arial" panose="020B0604020202020204" pitchFamily="34" charset="0"/>
                <a:hlinkClick r:id="rId4"/>
              </a:rPr>
              <a:t>https://doi.org/10.1093/geront/gnu044</a:t>
            </a:r>
            <a:r>
              <a:rPr lang="en-GB" dirty="0">
                <a:latin typeface="Arial" panose="020B0604020202020204" pitchFamily="34" charset="0"/>
                <a:cs typeface="Arial" panose="020B0604020202020204" pitchFamily="34" charset="0"/>
              </a:rPr>
              <a:t> (Accessed 02 October 2026).</a:t>
            </a:r>
          </a:p>
          <a:p>
            <a:pPr fontAlgn="auto"/>
            <a:r>
              <a:rPr lang="en-GB" b="1" dirty="0">
                <a:latin typeface="Arial" panose="020B0604020202020204" pitchFamily="34" charset="0"/>
                <a:cs typeface="Arial" panose="020B0604020202020204" pitchFamily="34" charset="0"/>
              </a:rPr>
              <a:t>20</a:t>
            </a:r>
            <a:r>
              <a:rPr lang="en-GB" dirty="0">
                <a:latin typeface="Arial" panose="020B0604020202020204" pitchFamily="34" charset="0"/>
                <a:cs typeface="Arial" panose="020B0604020202020204" pitchFamily="34" charset="0"/>
              </a:rPr>
              <a:t>. Marson, S.M. and Lillis, J. (2025) </a:t>
            </a:r>
            <a:r>
              <a:rPr lang="en-GB" i="1" dirty="0">
                <a:latin typeface="Arial" panose="020B0604020202020204" pitchFamily="34" charset="0"/>
                <a:cs typeface="Arial" panose="020B0604020202020204" pitchFamily="34" charset="0"/>
              </a:rPr>
              <a:t>Activity and disengagement theories</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a:rPr>
              <a:t>https://doi.org/10.15453/0191-5096.4779</a:t>
            </a:r>
            <a:r>
              <a:rPr lang="en-GB" dirty="0">
                <a:latin typeface="Arial" panose="020B0604020202020204" pitchFamily="34" charset="0"/>
                <a:cs typeface="Arial" panose="020B0604020202020204" pitchFamily="34" charset="0"/>
              </a:rPr>
              <a:t> (Accessed 10 October 2026)</a:t>
            </a:r>
          </a:p>
          <a:p>
            <a:pPr fontAlgn="auto"/>
            <a:r>
              <a:rPr lang="en-GB" b="1" dirty="0">
                <a:latin typeface="Arial" panose="020B0604020202020204" pitchFamily="34" charset="0"/>
                <a:cs typeface="Arial" panose="020B0604020202020204" pitchFamily="34" charset="0"/>
              </a:rPr>
              <a:t>21</a:t>
            </a:r>
            <a:r>
              <a:rPr lang="en-GB" dirty="0">
                <a:latin typeface="Arial" panose="020B0604020202020204" pitchFamily="34" charset="0"/>
                <a:cs typeface="Arial" panose="020B0604020202020204" pitchFamily="34" charset="0"/>
              </a:rPr>
              <a:t>.  Mental Capacity Act 2005, c. 9. Available at: </a:t>
            </a:r>
            <a:r>
              <a:rPr lang="en-GB" dirty="0">
                <a:latin typeface="Arial" panose="020B0604020202020204" pitchFamily="34" charset="0"/>
                <a:cs typeface="Arial" panose="020B0604020202020204" pitchFamily="34" charset="0"/>
                <a:hlinkClick r:id="rId6"/>
              </a:rPr>
              <a:t>https://www.legislation.gov.uk/ukpga/2005/9/contents</a:t>
            </a:r>
            <a:endParaRPr lang="en-GB" dirty="0">
              <a:latin typeface="Arial" panose="020B0604020202020204" pitchFamily="34" charset="0"/>
              <a:cs typeface="Arial" panose="020B0604020202020204" pitchFamily="34" charset="0"/>
            </a:endParaRPr>
          </a:p>
          <a:p>
            <a:pPr fontAlgn="auto"/>
            <a:r>
              <a:rPr lang="en-GB" b="1" dirty="0">
                <a:latin typeface="Arial" panose="020B0604020202020204" pitchFamily="34" charset="0"/>
                <a:cs typeface="Arial" panose="020B0604020202020204" pitchFamily="34" charset="0"/>
              </a:rPr>
              <a:t>22.</a:t>
            </a:r>
            <a:r>
              <a:rPr lang="en-GB" dirty="0">
                <a:latin typeface="Arial" panose="020B0604020202020204" pitchFamily="34" charset="0"/>
                <a:cs typeface="Arial" panose="020B0604020202020204" pitchFamily="34" charset="0"/>
              </a:rPr>
              <a:t> National Institute for Health and Care Excellence (2015) </a:t>
            </a:r>
            <a:r>
              <a:rPr lang="en-GB" i="1" dirty="0">
                <a:latin typeface="Arial" panose="020B0604020202020204" pitchFamily="34" charset="0"/>
                <a:cs typeface="Arial" panose="020B0604020202020204" pitchFamily="34" charset="0"/>
              </a:rPr>
              <a:t>Older people: independence and mental wellbeing</a:t>
            </a:r>
            <a:r>
              <a:rPr lang="en-GB" dirty="0">
                <a:latin typeface="Arial" panose="020B0604020202020204" pitchFamily="34" charset="0"/>
                <a:cs typeface="Arial" panose="020B0604020202020204" pitchFamily="34" charset="0"/>
              </a:rPr>
              <a:t>. NICE guideline NG32. Available at: </a:t>
            </a:r>
            <a:r>
              <a:rPr lang="en-GB" dirty="0">
                <a:latin typeface="Arial" panose="020B0604020202020204" pitchFamily="34" charset="0"/>
                <a:cs typeface="Arial" panose="020B0604020202020204" pitchFamily="34" charset="0"/>
                <a:hlinkClick r:id="rId7"/>
              </a:rPr>
              <a:t>https://www.nice.org.uk/guidance/ng32</a:t>
            </a:r>
            <a:r>
              <a:rPr lang="en-GB" dirty="0">
                <a:latin typeface="Arial" panose="020B0604020202020204" pitchFamily="34" charset="0"/>
                <a:cs typeface="Arial" panose="020B0604020202020204" pitchFamily="34" charset="0"/>
              </a:rPr>
              <a:t> (Accessed: 01 October 2026).</a:t>
            </a:r>
          </a:p>
          <a:p>
            <a:pPr fontAlgn="auto"/>
            <a:r>
              <a:rPr lang="en-GB" b="1" dirty="0">
                <a:latin typeface="Arial" panose="020B0604020202020204" pitchFamily="34" charset="0"/>
                <a:cs typeface="Arial" panose="020B0604020202020204" pitchFamily="34" charset="0"/>
              </a:rPr>
              <a:t>23. </a:t>
            </a:r>
            <a:r>
              <a:rPr lang="en-GB" dirty="0">
                <a:latin typeface="Arial" panose="020B0604020202020204" pitchFamily="34" charset="0"/>
                <a:cs typeface="Arial" panose="020B0604020202020204" pitchFamily="34" charset="0"/>
              </a:rPr>
              <a:t>National Institute for Health and Care Excellence (2022) </a:t>
            </a:r>
            <a:r>
              <a:rPr lang="en-GB" i="1" dirty="0">
                <a:latin typeface="Arial" panose="020B0604020202020204" pitchFamily="34" charset="0"/>
                <a:cs typeface="Arial" panose="020B0604020202020204" pitchFamily="34" charset="0"/>
              </a:rPr>
              <a:t>Evidence standards framework for digital health technologies</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8"/>
              </a:rPr>
              <a:t>https://www.nice.org.uk/what-nice-does/digital-health/evidence-standards-framework-esf-for-digital-health-technologies</a:t>
            </a:r>
            <a:r>
              <a:rPr lang="en-GB" dirty="0">
                <a:latin typeface="Arial" panose="020B0604020202020204" pitchFamily="34" charset="0"/>
                <a:cs typeface="Arial" panose="020B0604020202020204" pitchFamily="34" charset="0"/>
              </a:rPr>
              <a:t>  (Accessed: 01 October 2026).</a:t>
            </a:r>
          </a:p>
          <a:p>
            <a:pPr fontAlgn="auto"/>
            <a:r>
              <a:rPr lang="en-GB" b="1" dirty="0">
                <a:latin typeface="Arial" panose="020B0604020202020204" pitchFamily="34" charset="0"/>
                <a:cs typeface="Arial" panose="020B0604020202020204" pitchFamily="34" charset="0"/>
              </a:rPr>
              <a:t>24.</a:t>
            </a:r>
            <a:r>
              <a:rPr lang="en-GB" dirty="0">
                <a:latin typeface="Arial" panose="020B0604020202020204" pitchFamily="34" charset="0"/>
                <a:cs typeface="Arial" panose="020B0604020202020204" pitchFamily="34" charset="0"/>
              </a:rPr>
              <a:t> NHS (n.d.) </a:t>
            </a:r>
            <a:r>
              <a:rPr lang="en-GB" i="1" dirty="0">
                <a:latin typeface="Arial" panose="020B0604020202020204" pitchFamily="34" charset="0"/>
                <a:cs typeface="Arial" panose="020B0604020202020204" pitchFamily="34" charset="0"/>
              </a:rPr>
              <a:t>Mental Capacity Act</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9"/>
              </a:rPr>
              <a:t>https://www.nhs.uk/social-care-and-support/making-decisions-for-someone-else/mental-capacity-act/</a:t>
            </a:r>
            <a:r>
              <a:rPr lang="en-GB" dirty="0">
                <a:latin typeface="Arial" panose="020B0604020202020204" pitchFamily="34" charset="0"/>
                <a:cs typeface="Arial" panose="020B0604020202020204" pitchFamily="34" charset="0"/>
              </a:rPr>
              <a:t> (Accessed: 01 October 2026).</a:t>
            </a:r>
          </a:p>
          <a:p>
            <a:pPr fontAlgn="auto"/>
            <a:r>
              <a:rPr lang="en-GB" b="1" dirty="0">
                <a:latin typeface="Arial" panose="020B0604020202020204" pitchFamily="34" charset="0"/>
                <a:cs typeface="Arial" panose="020B0604020202020204" pitchFamily="34" charset="0"/>
              </a:rPr>
              <a:t>25</a:t>
            </a:r>
            <a:r>
              <a:rPr lang="en-GB" dirty="0">
                <a:latin typeface="Arial" panose="020B0604020202020204" pitchFamily="34" charset="0"/>
                <a:cs typeface="Arial" panose="020B0604020202020204" pitchFamily="34" charset="0"/>
              </a:rPr>
              <a:t>. NHS England (2019) </a:t>
            </a:r>
            <a:r>
              <a:rPr lang="en-GB" i="1" dirty="0">
                <a:latin typeface="Arial" panose="020B0604020202020204" pitchFamily="34" charset="0"/>
                <a:cs typeface="Arial" panose="020B0604020202020204" pitchFamily="34" charset="0"/>
              </a:rPr>
              <a:t>The NHS Long Term Plan</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10"/>
              </a:rPr>
              <a:t>https://www.longtermplan.nhs.uk/publication/nhs-long-term-plan/</a:t>
            </a:r>
            <a:r>
              <a:rPr lang="en-GB" dirty="0">
                <a:latin typeface="Arial" panose="020B0604020202020204" pitchFamily="34" charset="0"/>
                <a:cs typeface="Arial" panose="020B0604020202020204" pitchFamily="34" charset="0"/>
              </a:rPr>
              <a:t> (Accessed: 10 October 2026).</a:t>
            </a:r>
          </a:p>
          <a:p>
            <a:pPr fontAlgn="auto"/>
            <a:r>
              <a:rPr lang="en-GB" dirty="0">
                <a:latin typeface="Arial" panose="020B0604020202020204" pitchFamily="34" charset="0"/>
                <a:cs typeface="Arial" panose="020B0604020202020204" pitchFamily="34" charset="0"/>
              </a:rPr>
              <a:t> </a:t>
            </a:r>
          </a:p>
        </p:txBody>
      </p:sp>
      <p:sp>
        <p:nvSpPr>
          <p:cNvPr id="4" name="TextBox 3">
            <a:extLst>
              <a:ext uri="{FF2B5EF4-FFF2-40B4-BE49-F238E27FC236}">
                <a16:creationId xmlns:a16="http://schemas.microsoft.com/office/drawing/2014/main" id="{DF2C7F45-92B7-49BD-ACD0-6C1D32978D9E}"/>
              </a:ext>
            </a:extLst>
          </p:cNvPr>
          <p:cNvSpPr txBox="1"/>
          <p:nvPr/>
        </p:nvSpPr>
        <p:spPr>
          <a:xfrm>
            <a:off x="359229" y="0"/>
            <a:ext cx="3777341" cy="523220"/>
          </a:xfrm>
          <a:prstGeom prst="rect">
            <a:avLst/>
          </a:prstGeom>
          <a:noFill/>
        </p:spPr>
        <p:txBody>
          <a:bodyPr wrap="square" rtlCol="0">
            <a:spAutoFit/>
          </a:bodyPr>
          <a:lstStyle/>
          <a:p>
            <a:r>
              <a:rPr lang="en-GB" sz="2800" dirty="0">
                <a:latin typeface="Arial Black" panose="020B0A04020102020204" pitchFamily="34" charset="0"/>
              </a:rPr>
              <a:t>REFERENCES:</a:t>
            </a:r>
          </a:p>
        </p:txBody>
      </p:sp>
    </p:spTree>
    <p:extLst>
      <p:ext uri="{BB962C8B-B14F-4D97-AF65-F5344CB8AC3E}">
        <p14:creationId xmlns:p14="http://schemas.microsoft.com/office/powerpoint/2010/main" val="35862298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217CF77-BA4E-EE2E-950B-0129BF49129F}"/>
              </a:ext>
            </a:extLst>
          </p:cNvPr>
          <p:cNvSpPr txBox="1"/>
          <p:nvPr/>
        </p:nvSpPr>
        <p:spPr>
          <a:xfrm>
            <a:off x="0" y="544286"/>
            <a:ext cx="12191999" cy="5570756"/>
          </a:xfrm>
          <a:prstGeom prst="rect">
            <a:avLst/>
          </a:prstGeom>
          <a:noFill/>
        </p:spPr>
        <p:txBody>
          <a:bodyPr wrap="square" rtlCol="0">
            <a:spAutoFit/>
          </a:bodyPr>
          <a:lstStyle/>
          <a:p>
            <a:pPr fontAlgn="auto"/>
            <a:endParaRPr lang="en-GB" dirty="0">
              <a:latin typeface="Arial" panose="020B0604020202020204" pitchFamily="34" charset="0"/>
              <a:cs typeface="Arial" panose="020B0604020202020204" pitchFamily="34" charset="0"/>
            </a:endParaRPr>
          </a:p>
          <a:p>
            <a:pPr fontAlgn="auto"/>
            <a:endParaRPr lang="en-GB" dirty="0">
              <a:latin typeface="Arial" panose="020B0604020202020204" pitchFamily="34" charset="0"/>
              <a:cs typeface="Arial" panose="020B0604020202020204" pitchFamily="34" charset="0"/>
            </a:endParaRPr>
          </a:p>
          <a:p>
            <a:pPr fontAlgn="auto"/>
            <a:r>
              <a:rPr lang="en-GB" b="1" dirty="0">
                <a:latin typeface="Arial" panose="020B0604020202020204" pitchFamily="34" charset="0"/>
                <a:cs typeface="Arial" panose="020B0604020202020204" pitchFamily="34" charset="0"/>
              </a:rPr>
              <a:t>26.</a:t>
            </a:r>
            <a:r>
              <a:rPr lang="en-GB" dirty="0">
                <a:latin typeface="Arial" panose="020B0604020202020204" pitchFamily="34" charset="0"/>
                <a:cs typeface="Arial" panose="020B0604020202020204" pitchFamily="34" charset="0"/>
              </a:rPr>
              <a:t> Skills for Care (2025) </a:t>
            </a:r>
            <a:r>
              <a:rPr lang="en-GB" i="1" dirty="0">
                <a:latin typeface="Arial" panose="020B0604020202020204" pitchFamily="34" charset="0"/>
                <a:cs typeface="Arial" panose="020B0604020202020204" pitchFamily="34" charset="0"/>
              </a:rPr>
              <a:t>The state of the adult social care sector and workforce in England, 2025: executive summary</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a:rPr>
              <a:t>https://www.skillsforcare.org.uk/Adult-Social-Care-Workforce-Data/workforceintelligence/resources/Reports/National/The-state-of-the-adult-social-care-sector-and-workforce-in-England-2025-Executive-Summary.pdf</a:t>
            </a:r>
            <a:r>
              <a:rPr lang="en-GB" dirty="0">
                <a:latin typeface="Arial" panose="020B0604020202020204" pitchFamily="34" charset="0"/>
                <a:cs typeface="Arial" panose="020B0604020202020204" pitchFamily="34" charset="0"/>
              </a:rPr>
              <a:t> (Accessed</a:t>
            </a:r>
            <a:r>
              <a:rPr lang="en-GB">
                <a:latin typeface="Arial" panose="020B0604020202020204" pitchFamily="34" charset="0"/>
                <a:cs typeface="Arial" panose="020B0604020202020204" pitchFamily="34" charset="0"/>
              </a:rPr>
              <a:t>: 10 </a:t>
            </a:r>
            <a:r>
              <a:rPr lang="en-GB" dirty="0">
                <a:latin typeface="Arial" panose="020B0604020202020204" pitchFamily="34" charset="0"/>
                <a:cs typeface="Arial" panose="020B0604020202020204" pitchFamily="34" charset="0"/>
              </a:rPr>
              <a:t>October 2026).</a:t>
            </a:r>
          </a:p>
          <a:p>
            <a:pPr fontAlgn="auto"/>
            <a:r>
              <a:rPr lang="en-GB" b="1" dirty="0">
                <a:latin typeface="Arial" panose="020B0604020202020204" pitchFamily="34" charset="0"/>
                <a:cs typeface="Arial" panose="020B0604020202020204" pitchFamily="34" charset="0"/>
              </a:rPr>
              <a:t>27. </a:t>
            </a:r>
            <a:r>
              <a:rPr lang="en-GB" dirty="0">
                <a:latin typeface="Arial" panose="020B0604020202020204" pitchFamily="34" charset="0"/>
                <a:cs typeface="Arial" panose="020B0604020202020204" pitchFamily="34" charset="0"/>
              </a:rPr>
              <a:t>Social Care Institute for Excellence (2026) </a:t>
            </a:r>
            <a:r>
              <a:rPr lang="en-GB" i="1" dirty="0">
                <a:latin typeface="Arial" panose="020B0604020202020204" pitchFamily="34" charset="0"/>
                <a:cs typeface="Arial" panose="020B0604020202020204" pitchFamily="34" charset="0"/>
              </a:rPr>
              <a:t>Deprivation of Liberty Safeguards (</a:t>
            </a:r>
            <a:r>
              <a:rPr lang="en-GB" i="1" dirty="0" err="1">
                <a:latin typeface="Arial" panose="020B0604020202020204" pitchFamily="34" charset="0"/>
                <a:cs typeface="Arial" panose="020B0604020202020204" pitchFamily="34" charset="0"/>
              </a:rPr>
              <a:t>DoLS</a:t>
            </a:r>
            <a:r>
              <a:rPr lang="en-GB" i="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3"/>
              </a:rPr>
              <a:t>https://www.scie.org.uk/mca/dols/</a:t>
            </a:r>
            <a:r>
              <a:rPr lang="en-GB" dirty="0">
                <a:latin typeface="Arial" panose="020B0604020202020204" pitchFamily="34" charset="0"/>
                <a:cs typeface="Arial" panose="020B0604020202020204" pitchFamily="34" charset="0"/>
              </a:rPr>
              <a:t> (Accessed: 22 October 2026).</a:t>
            </a:r>
          </a:p>
          <a:p>
            <a:pPr fontAlgn="auto"/>
            <a:r>
              <a:rPr lang="en-GB" b="1" dirty="0">
                <a:latin typeface="Arial" panose="020B0604020202020204" pitchFamily="34" charset="0"/>
                <a:cs typeface="Arial" panose="020B0604020202020204" pitchFamily="34" charset="0"/>
              </a:rPr>
              <a:t>28. </a:t>
            </a:r>
            <a:r>
              <a:rPr lang="en-GB" dirty="0">
                <a:latin typeface="Arial" panose="020B0604020202020204" pitchFamily="34" charset="0"/>
                <a:cs typeface="Arial" panose="020B0604020202020204" pitchFamily="34" charset="0"/>
              </a:rPr>
              <a:t>The Advocacy Project (2026) </a:t>
            </a:r>
            <a:r>
              <a:rPr lang="en-GB" i="1" dirty="0">
                <a:latin typeface="Arial" panose="020B0604020202020204" pitchFamily="34" charset="0"/>
                <a:cs typeface="Arial" panose="020B0604020202020204" pitchFamily="34" charset="0"/>
              </a:rPr>
              <a:t>Annual trustee report and accounts 2025–2026</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4"/>
              </a:rPr>
              <a:t>https://www.advocacyproject.org.uk/wp-content/uploads/2026/10/The-Advocacy-Project-Annual-Trustee-Report-and-Accounts-2025-2026.pdf</a:t>
            </a:r>
            <a:r>
              <a:rPr lang="en-GB" dirty="0">
                <a:latin typeface="Arial" panose="020B0604020202020204" pitchFamily="34" charset="0"/>
                <a:cs typeface="Arial" panose="020B0604020202020204" pitchFamily="34" charset="0"/>
              </a:rPr>
              <a:t> (Accessed: 22 October 2026).</a:t>
            </a:r>
          </a:p>
          <a:p>
            <a:pPr fontAlgn="auto"/>
            <a:r>
              <a:rPr lang="en-GB" b="1" dirty="0">
                <a:latin typeface="Arial" panose="020B0604020202020204" pitchFamily="34" charset="0"/>
                <a:cs typeface="Arial" panose="020B0604020202020204" pitchFamily="34" charset="0"/>
              </a:rPr>
              <a:t>29. </a:t>
            </a:r>
            <a:r>
              <a:rPr lang="en-GB" dirty="0">
                <a:latin typeface="Arial" panose="020B0604020202020204" pitchFamily="34" charset="0"/>
                <a:cs typeface="Arial" panose="020B0604020202020204" pitchFamily="34" charset="0"/>
              </a:rPr>
              <a:t>World Health Organization (2015) </a:t>
            </a:r>
            <a:r>
              <a:rPr lang="en-GB" i="1" dirty="0">
                <a:latin typeface="Arial" panose="020B0604020202020204" pitchFamily="34" charset="0"/>
                <a:cs typeface="Arial" panose="020B0604020202020204" pitchFamily="34" charset="0"/>
              </a:rPr>
              <a:t>World report on ageing and health</a:t>
            </a:r>
            <a:r>
              <a:rPr lang="en-GB" dirty="0">
                <a:latin typeface="Arial" panose="020B0604020202020204" pitchFamily="34" charset="0"/>
                <a:cs typeface="Arial" panose="020B0604020202020204" pitchFamily="34" charset="0"/>
              </a:rPr>
              <a:t>. Geneva: World Health Organization. Available at: </a:t>
            </a:r>
            <a:r>
              <a:rPr lang="en-GB" dirty="0">
                <a:latin typeface="Arial" panose="020B0604020202020204" pitchFamily="34" charset="0"/>
                <a:cs typeface="Arial" panose="020B0604020202020204" pitchFamily="34" charset="0"/>
                <a:hlinkClick r:id="rId5"/>
              </a:rPr>
              <a:t>https://www.who.int/docs/default-source/mca-documents/ageing/9789240694811-eng.pdf</a:t>
            </a:r>
            <a:r>
              <a:rPr lang="en-GB" dirty="0">
                <a:latin typeface="Arial" panose="020B0604020202020204" pitchFamily="34" charset="0"/>
                <a:cs typeface="Arial" panose="020B0604020202020204" pitchFamily="34" charset="0"/>
              </a:rPr>
              <a:t> (Accessed: 22 October 2026).</a:t>
            </a:r>
          </a:p>
          <a:p>
            <a:pPr fontAlgn="auto"/>
            <a:r>
              <a:rPr lang="en-GB" b="1" dirty="0">
                <a:latin typeface="Arial" panose="020B0604020202020204" pitchFamily="34" charset="0"/>
                <a:cs typeface="Arial" panose="020B0604020202020204" pitchFamily="34" charset="0"/>
              </a:rPr>
              <a:t>30. </a:t>
            </a:r>
            <a:r>
              <a:rPr lang="en-GB" dirty="0">
                <a:latin typeface="Arial" panose="020B0604020202020204" pitchFamily="34" charset="0"/>
                <a:cs typeface="Arial" panose="020B0604020202020204" pitchFamily="34" charset="0"/>
              </a:rPr>
              <a:t>World Health Organization (2021a) </a:t>
            </a:r>
            <a:r>
              <a:rPr lang="en-GB" i="1" dirty="0">
                <a:latin typeface="Arial" panose="020B0604020202020204" pitchFamily="34" charset="0"/>
                <a:cs typeface="Arial" panose="020B0604020202020204" pitchFamily="34" charset="0"/>
              </a:rPr>
              <a:t>Global report on ageism</a:t>
            </a:r>
            <a:r>
              <a:rPr lang="en-GB" dirty="0">
                <a:latin typeface="Arial" panose="020B0604020202020204" pitchFamily="34" charset="0"/>
                <a:cs typeface="Arial" panose="020B0604020202020204" pitchFamily="34" charset="0"/>
              </a:rPr>
              <a:t>. Geneva: World Health Organization. Available at: </a:t>
            </a:r>
            <a:r>
              <a:rPr lang="en-GB" dirty="0">
                <a:latin typeface="Arial" panose="020B0604020202020204" pitchFamily="34" charset="0"/>
                <a:cs typeface="Arial" panose="020B0604020202020204" pitchFamily="34" charset="0"/>
                <a:hlinkClick r:id="rId6"/>
              </a:rPr>
              <a:t>https://www.who.int/publications/i/item/9789240016866</a:t>
            </a:r>
            <a:r>
              <a:rPr lang="en-GB" dirty="0">
                <a:latin typeface="Arial" panose="020B0604020202020204" pitchFamily="34" charset="0"/>
                <a:cs typeface="Arial" panose="020B0604020202020204" pitchFamily="34" charset="0"/>
              </a:rPr>
              <a:t> (Accessed: 22 October 2026).</a:t>
            </a:r>
          </a:p>
          <a:p>
            <a:pPr fontAlgn="auto"/>
            <a:r>
              <a:rPr lang="en-GB" b="1" dirty="0">
                <a:latin typeface="Arial" panose="020B0604020202020204" pitchFamily="34" charset="0"/>
                <a:cs typeface="Arial" panose="020B0604020202020204" pitchFamily="34" charset="0"/>
              </a:rPr>
              <a:t>31. </a:t>
            </a:r>
            <a:r>
              <a:rPr lang="en-GB" dirty="0">
                <a:latin typeface="Arial" panose="020B0604020202020204" pitchFamily="34" charset="0"/>
                <a:cs typeface="Arial" panose="020B0604020202020204" pitchFamily="34" charset="0"/>
              </a:rPr>
              <a:t>World Health Organization (2021b) </a:t>
            </a:r>
            <a:r>
              <a:rPr lang="en-GB" i="1" dirty="0">
                <a:latin typeface="Arial" panose="020B0604020202020204" pitchFamily="34" charset="0"/>
                <a:cs typeface="Arial" panose="020B0604020202020204" pitchFamily="34" charset="0"/>
              </a:rPr>
              <a:t>Decade of healthy ageing: baseline report</a:t>
            </a:r>
            <a:r>
              <a:rPr lang="en-GB" dirty="0">
                <a:latin typeface="Arial" panose="020B0604020202020204" pitchFamily="34" charset="0"/>
                <a:cs typeface="Arial" panose="020B0604020202020204" pitchFamily="34" charset="0"/>
              </a:rPr>
              <a:t>. Geneva: World Health Organization. Available at: </a:t>
            </a:r>
            <a:r>
              <a:rPr lang="en-GB" dirty="0">
                <a:latin typeface="Arial" panose="020B0604020202020204" pitchFamily="34" charset="0"/>
                <a:cs typeface="Arial" panose="020B0604020202020204" pitchFamily="34" charset="0"/>
                <a:hlinkClick r:id="rId7"/>
              </a:rPr>
              <a:t>https://www.who.int/publications/i/item/9789240017900</a:t>
            </a:r>
            <a:r>
              <a:rPr lang="en-GB" dirty="0">
                <a:latin typeface="Arial" panose="020B0604020202020204" pitchFamily="34" charset="0"/>
                <a:cs typeface="Arial" panose="020B0604020202020204" pitchFamily="34" charset="0"/>
              </a:rPr>
              <a:t> (Accessed: 22 October 2026).</a:t>
            </a:r>
          </a:p>
          <a:p>
            <a:br>
              <a:rPr lang="en-GB" sz="1600" dirty="0">
                <a:latin typeface="Arial" panose="020B0604020202020204" pitchFamily="34" charset="0"/>
                <a:cs typeface="Arial" panose="020B0604020202020204" pitchFamily="34" charset="0"/>
              </a:rPr>
            </a:br>
            <a:endParaRPr lang="en-GB" sz="16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73F2F6F6-E994-9A2B-6178-1E497974456F}"/>
              </a:ext>
            </a:extLst>
          </p:cNvPr>
          <p:cNvSpPr txBox="1"/>
          <p:nvPr/>
        </p:nvSpPr>
        <p:spPr>
          <a:xfrm>
            <a:off x="402771" y="0"/>
            <a:ext cx="3722915" cy="523220"/>
          </a:xfrm>
          <a:prstGeom prst="rect">
            <a:avLst/>
          </a:prstGeom>
          <a:noFill/>
        </p:spPr>
        <p:txBody>
          <a:bodyPr wrap="square" rtlCol="0">
            <a:spAutoFit/>
          </a:bodyPr>
          <a:lstStyle/>
          <a:p>
            <a:r>
              <a:rPr lang="en-GB" sz="2800" dirty="0">
                <a:latin typeface="Arial Black" panose="020B0A04020102020204" pitchFamily="34" charset="0"/>
              </a:rPr>
              <a:t>REFERENCES:</a:t>
            </a:r>
          </a:p>
        </p:txBody>
      </p:sp>
    </p:spTree>
    <p:extLst>
      <p:ext uri="{BB962C8B-B14F-4D97-AF65-F5344CB8AC3E}">
        <p14:creationId xmlns:p14="http://schemas.microsoft.com/office/powerpoint/2010/main" val="3816285374"/>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Dividend</Template>
  <TotalTime>4827</TotalTime>
  <Words>4952</Words>
  <Application>Microsoft Office PowerPoint</Application>
  <PresentationFormat>Widescreen</PresentationFormat>
  <Paragraphs>295</Paragraphs>
  <Slides>25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Aptos</vt:lpstr>
      <vt:lpstr>Arial</vt:lpstr>
      <vt:lpstr>Arial Black</vt:lpstr>
      <vt:lpstr>Gill Sans MT</vt:lpstr>
      <vt:lpstr>Wingdings 2</vt:lpstr>
      <vt:lpstr>Dividend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Pearl Jiyane</dc:creator>
  <cp:lastModifiedBy>Pearl Jiyane</cp:lastModifiedBy>
  <cp:revision>1</cp:revision>
  <dcterms:created xsi:type="dcterms:W3CDTF">2026-10-12T18:18:10Z</dcterms:created>
  <dcterms:modified xsi:type="dcterms:W3CDTF">2026-10-22T19:47:26Z</dcterms:modified>
</cp:coreProperties>
</file>