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1"/>
  </p:notesMasterIdLst>
  <p:handoutMasterIdLst>
    <p:handoutMasterId r:id="rId12"/>
  </p:handoutMasterIdLst>
  <p:sldIdLst>
    <p:sldId id="257" r:id="rId2"/>
    <p:sldId id="258" r:id="rId3"/>
    <p:sldId id="259" r:id="rId4"/>
    <p:sldId id="260" r:id="rId5"/>
    <p:sldId id="261" r:id="rId6"/>
    <p:sldId id="262" r:id="rId7"/>
    <p:sldId id="267" r:id="rId8"/>
    <p:sldId id="268" r:id="rId9"/>
    <p:sldId id="269" r:id="rId10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  <p15:guide id="3" pos="7296" userDrawn="1">
          <p15:clr>
            <a:srgbClr val="A4A3A4"/>
          </p15:clr>
        </p15:guide>
        <p15:guide id="4" orient="horz" pos="4128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3B4B98B0-60AC-42C2-AFA5-B58CD77FA1E5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89911" autoAdjust="0"/>
  </p:normalViewPr>
  <p:slideViewPr>
    <p:cSldViewPr snapToGrid="0">
      <p:cViewPr varScale="1">
        <p:scale>
          <a:sx n="99" d="100"/>
          <a:sy n="99" d="100"/>
        </p:scale>
        <p:origin x="1032" y="90"/>
      </p:cViewPr>
      <p:guideLst>
        <p:guide orient="horz" pos="2160"/>
        <p:guide pos="3840"/>
        <p:guide pos="7296"/>
        <p:guide orient="horz" pos="4128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 showGuides="1">
      <p:cViewPr varScale="1">
        <p:scale>
          <a:sx n="90" d="100"/>
          <a:sy n="90" d="100"/>
        </p:scale>
        <p:origin x="2850" y="9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BE3387C1-8EFB-44F7-8485-D662F1CF7333}" type="datetime1">
              <a:rPr lang="en-GB" smtClean="0"/>
              <a:t>04/03/2025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C64E50CC-F33A-4EF4-9F12-93EC4A21A0CF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23295073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88D6434E-09F1-48C0-A525-B5A7008B7802}" type="datetime1">
              <a:rPr lang="en-GB" noProof="0" smtClean="0"/>
              <a:t>04/03/2025</a:t>
            </a:fld>
            <a:endParaRPr lang="en-GB" noProof="0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 dirty="0"/>
              <a:t>Click to edit Master text styles</a:t>
            </a:r>
          </a:p>
          <a:p>
            <a:pPr lvl="1" rtl="0"/>
            <a:r>
              <a:rPr lang="en-GB" noProof="0" dirty="0"/>
              <a:t>Second level</a:t>
            </a:r>
          </a:p>
          <a:p>
            <a:pPr lvl="2" rtl="0"/>
            <a:r>
              <a:rPr lang="en-GB" noProof="0" dirty="0"/>
              <a:t>Third level</a:t>
            </a:r>
          </a:p>
          <a:p>
            <a:pPr lvl="3" rtl="0"/>
            <a:r>
              <a:rPr lang="en-GB" noProof="0" dirty="0"/>
              <a:t>Fourth level</a:t>
            </a:r>
          </a:p>
          <a:p>
            <a:pPr lvl="4" rtl="0"/>
            <a:r>
              <a:rPr lang="en-GB" noProof="0" dirty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32674CE4-FBD8-4481-AEFB-CA53E599A745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273268184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32674CE4-FBD8-4481-AEFB-CA53E599A745}" type="slidenum">
              <a:rPr lang="en-GB" smtClean="0"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4797424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marL="0" indent="0" rtl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CF2FD335-6D8E-486A-8F5F-DFC7325903FF}" type="slidenum">
              <a:rPr lang="en-GB" smtClean="0"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886700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CF2FD335-6D8E-486A-8F5F-DFC7325903FF}" type="slidenum">
              <a:rPr lang="en-GB" smtClean="0"/>
              <a:t>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5587111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CF2FD335-6D8E-486A-8F5F-DFC7325903FF}" type="slidenum">
              <a:rPr lang="en-GB" smtClean="0"/>
              <a:t>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6944131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32674CE4-FBD8-4481-AEFB-CA53E599A745}" type="slidenum">
              <a:rPr lang="en-GB" smtClean="0"/>
              <a:t>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0105050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32674CE4-FBD8-4481-AEFB-CA53E599A745}" type="slidenum">
              <a:rPr lang="en-GB" smtClean="0"/>
              <a:t>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9355777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/>
          <p:cNvSpPr/>
          <p:nvPr/>
        </p:nvSpPr>
        <p:spPr>
          <a:xfrm>
            <a:off x="0" y="0"/>
            <a:ext cx="12192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23" name="Rectangle 22"/>
          <p:cNvSpPr/>
          <p:nvPr/>
        </p:nvSpPr>
        <p:spPr>
          <a:xfrm flipV="1">
            <a:off x="7213577" y="3810001"/>
            <a:ext cx="4978425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24" name="Rectangle 23"/>
          <p:cNvSpPr/>
          <p:nvPr/>
        </p:nvSpPr>
        <p:spPr>
          <a:xfrm flipV="1">
            <a:off x="7213601" y="3897010"/>
            <a:ext cx="49784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25" name="Rectangle 24"/>
          <p:cNvSpPr/>
          <p:nvPr/>
        </p:nvSpPr>
        <p:spPr>
          <a:xfrm flipV="1">
            <a:off x="7213601" y="4115167"/>
            <a:ext cx="49784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26" name="Rectangle 25"/>
          <p:cNvSpPr/>
          <p:nvPr/>
        </p:nvSpPr>
        <p:spPr>
          <a:xfrm flipV="1">
            <a:off x="7213600" y="4164403"/>
            <a:ext cx="262128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27" name="Rectangle 26"/>
          <p:cNvSpPr/>
          <p:nvPr/>
        </p:nvSpPr>
        <p:spPr>
          <a:xfrm flipV="1">
            <a:off x="7213600" y="4199572"/>
            <a:ext cx="262128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 useBgFill="1">
        <p:nvSpPr>
          <p:cNvPr id="30" name="Rounded Rectangle 29"/>
          <p:cNvSpPr/>
          <p:nvPr/>
        </p:nvSpPr>
        <p:spPr bwMode="white">
          <a:xfrm>
            <a:off x="7213600" y="3962400"/>
            <a:ext cx="408432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 useBgFill="1">
        <p:nvSpPr>
          <p:cNvPr id="31" name="Rounded Rectangle 30"/>
          <p:cNvSpPr/>
          <p:nvPr/>
        </p:nvSpPr>
        <p:spPr bwMode="white">
          <a:xfrm>
            <a:off x="9835343" y="4060983"/>
            <a:ext cx="21336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7" name="Rectangle 6"/>
          <p:cNvSpPr/>
          <p:nvPr/>
        </p:nvSpPr>
        <p:spPr>
          <a:xfrm>
            <a:off x="1" y="3649662"/>
            <a:ext cx="12192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10" name="Rectangle 9"/>
          <p:cNvSpPr/>
          <p:nvPr/>
        </p:nvSpPr>
        <p:spPr>
          <a:xfrm>
            <a:off x="1" y="3675528"/>
            <a:ext cx="12192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11" name="Rectangle 10"/>
          <p:cNvSpPr/>
          <p:nvPr/>
        </p:nvSpPr>
        <p:spPr>
          <a:xfrm flipV="1">
            <a:off x="8552068" y="3643090"/>
            <a:ext cx="3639933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609600" y="2389009"/>
            <a:ext cx="11277600" cy="1470025"/>
          </a:xfrm>
        </p:spPr>
        <p:txBody>
          <a:bodyPr rtlCol="0"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609600" y="3899938"/>
            <a:ext cx="6604000" cy="1752600"/>
          </a:xfrm>
        </p:spPr>
        <p:txBody>
          <a:bodyPr rtlCol="0"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 dirty="0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7265116" y="4205288"/>
            <a:ext cx="1727200" cy="457200"/>
          </a:xfrm>
        </p:spPr>
        <p:txBody>
          <a:bodyPr rtlCol="0"/>
          <a:lstStyle>
            <a:lvl1pPr>
              <a:defRPr>
                <a:solidFill>
                  <a:schemeClr val="accent2">
                    <a:lumMod val="75000"/>
                  </a:schemeClr>
                </a:solidFill>
              </a:defRPr>
            </a:lvl1pPr>
          </a:lstStyle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9043832" y="4206240"/>
            <a:ext cx="1280160" cy="457200"/>
          </a:xfrm>
        </p:spPr>
        <p:txBody>
          <a:bodyPr rtlCol="0"/>
          <a:lstStyle>
            <a:lvl1pPr>
              <a:defRPr>
                <a:solidFill>
                  <a:schemeClr val="accent2">
                    <a:lumMod val="75000"/>
                  </a:schemeClr>
                </a:solidFill>
              </a:defRPr>
            </a:lvl1pPr>
          </a:lstStyle>
          <a:p>
            <a:pPr rtl="0"/>
            <a:fld id="{B4AAD351-6347-4318-B935-1E0F1B6A61D6}" type="datetime1">
              <a:rPr lang="en-GB" noProof="0" smtClean="0"/>
              <a:t>04/03/2025</a:t>
            </a:fld>
            <a:endParaRPr lang="en-GB" noProof="0" dirty="0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11093451" y="1136"/>
            <a:ext cx="996949" cy="365760"/>
          </a:xfrm>
        </p:spPr>
        <p:txBody>
          <a:bodyPr rtlCol="0"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pPr rtl="0"/>
            <a:fld id="{401CF334-2D5C-4859-84A6-CA7E6E43FAEB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6011521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/>
          <a:lstStyle>
            <a:lvl1pPr>
              <a:defRPr/>
            </a:lvl1pPr>
            <a:lvl5pPr>
              <a:defRPr/>
            </a:lvl5pPr>
            <a:lvl6pPr>
              <a:defRPr/>
            </a:lvl6pPr>
          </a:lstStyle>
          <a:p>
            <a:pPr lvl="0" rtl="0" eaLnBrk="1" latinLnBrk="0" hangingPunct="1"/>
            <a:r>
              <a:rPr lang="en-US" noProof="0"/>
              <a:t>Click to edit Master text styles</a:t>
            </a:r>
          </a:p>
          <a:p>
            <a:pPr lvl="1" rtl="0" eaLnBrk="1" latinLnBrk="0" hangingPunct="1"/>
            <a:r>
              <a:rPr lang="en-US" noProof="0"/>
              <a:t>Second level</a:t>
            </a:r>
          </a:p>
          <a:p>
            <a:pPr lvl="2" rtl="0" eaLnBrk="1" latinLnBrk="0" hangingPunct="1"/>
            <a:r>
              <a:rPr lang="en-US" noProof="0"/>
              <a:t>Third level</a:t>
            </a:r>
          </a:p>
          <a:p>
            <a:pPr lvl="3" rtl="0" eaLnBrk="1" latinLnBrk="0" hangingPunct="1"/>
            <a:r>
              <a:rPr lang="en-US" noProof="0"/>
              <a:t>Fourth level</a:t>
            </a:r>
          </a:p>
          <a:p>
            <a:pPr lvl="4" rtl="0" eaLnBrk="1" latinLnBrk="0" hangingPunct="1"/>
            <a:r>
              <a:rPr lang="en-US" noProof="0"/>
              <a:t>Fifth level</a:t>
            </a:r>
            <a:endParaRPr kumimoji="0"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71F23539-3F81-4F1E-A9B7-5CE0C1986E23}" type="datetime1">
              <a:rPr lang="en-GB" noProof="0" smtClean="0"/>
              <a:t>04/03/2025</a:t>
            </a:fld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01CF334-2D5C-4859-84A6-CA7E6E43FAEB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5943031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1968322"/>
            <a:ext cx="10363200" cy="1362075"/>
          </a:xfrm>
        </p:spPr>
        <p:txBody>
          <a:bodyPr rtlCol="0"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chemeClr val="accent2"/>
                </a:solidFill>
                <a:effectLst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kumimoji="0" lang="en-GB" noProof="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3367088"/>
            <a:ext cx="10363200" cy="1509712"/>
          </a:xfrm>
        </p:spPr>
        <p:txBody>
          <a:bodyPr rtlCol="0"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rtl="0" eaLnBrk="1" latinLnBrk="0" hangingPunct="1"/>
            <a:r>
              <a:rPr lang="en-US" noProof="0"/>
              <a:t>Click to edit Master text styles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56854DA5-E4EE-42EA-9BC9-3160B1480769}" type="datetime1">
              <a:rPr lang="en-GB" noProof="0" smtClean="0"/>
              <a:t>04/03/2025</a:t>
            </a:fld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01CF334-2D5C-4859-84A6-CA7E6E43FAEB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7051272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2249425"/>
            <a:ext cx="5384800" cy="4341875"/>
          </a:xfrm>
        </p:spPr>
        <p:txBody>
          <a:bodyPr rtlCol="0"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rtl="0" eaLnBrk="1" latinLnBrk="0" hangingPunct="1"/>
            <a:r>
              <a:rPr lang="en-US" noProof="0"/>
              <a:t>Click to edit Master text styles</a:t>
            </a:r>
          </a:p>
          <a:p>
            <a:pPr lvl="1" rtl="0" eaLnBrk="1" latinLnBrk="0" hangingPunct="1"/>
            <a:r>
              <a:rPr lang="en-US" noProof="0"/>
              <a:t>Second level</a:t>
            </a:r>
          </a:p>
          <a:p>
            <a:pPr lvl="2" rtl="0" eaLnBrk="1" latinLnBrk="0" hangingPunct="1"/>
            <a:r>
              <a:rPr lang="en-US" noProof="0"/>
              <a:t>Third level</a:t>
            </a:r>
          </a:p>
          <a:p>
            <a:pPr lvl="3" rtl="0" eaLnBrk="1" latinLnBrk="0" hangingPunct="1"/>
            <a:r>
              <a:rPr lang="en-US" noProof="0"/>
              <a:t>Fourth level</a:t>
            </a:r>
          </a:p>
          <a:p>
            <a:pPr lvl="4" rtl="0" eaLnBrk="1" latinLnBrk="0" hangingPunct="1"/>
            <a:r>
              <a:rPr lang="en-US" noProof="0"/>
              <a:t>Fifth level</a:t>
            </a:r>
            <a:endParaRPr kumimoji="0" lang="en-GB" noProof="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2249425"/>
            <a:ext cx="5384800" cy="4341875"/>
          </a:xfrm>
        </p:spPr>
        <p:txBody>
          <a:bodyPr rtlCol="0"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rtl="0" eaLnBrk="1" latinLnBrk="0" hangingPunct="1"/>
            <a:r>
              <a:rPr lang="en-US" noProof="0"/>
              <a:t>Click to edit Master text styles</a:t>
            </a:r>
          </a:p>
          <a:p>
            <a:pPr lvl="1" rtl="0" eaLnBrk="1" latinLnBrk="0" hangingPunct="1"/>
            <a:r>
              <a:rPr lang="en-US" noProof="0"/>
              <a:t>Second level</a:t>
            </a:r>
          </a:p>
          <a:p>
            <a:pPr lvl="2" rtl="0" eaLnBrk="1" latinLnBrk="0" hangingPunct="1"/>
            <a:r>
              <a:rPr lang="en-US" noProof="0"/>
              <a:t>Third level</a:t>
            </a:r>
          </a:p>
          <a:p>
            <a:pPr lvl="3" rtl="0" eaLnBrk="1" latinLnBrk="0" hangingPunct="1"/>
            <a:r>
              <a:rPr lang="en-US" noProof="0"/>
              <a:t>Fourth level</a:t>
            </a:r>
          </a:p>
          <a:p>
            <a:pPr lvl="4" rtl="0" eaLnBrk="1" latinLnBrk="0" hangingPunct="1"/>
            <a:r>
              <a:rPr lang="en-US" noProof="0"/>
              <a:t>Fifth level</a:t>
            </a:r>
            <a:endParaRPr kumimoji="0" lang="en-GB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E9A1BF5D-7537-4BA8-9976-6302714DE26C}" type="datetime1">
              <a:rPr lang="en-GB" noProof="0" smtClean="0"/>
              <a:t>04/03/2025</a:t>
            </a:fld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01CF334-2D5C-4859-84A6-CA7E6E43FAEB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4464451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0" orient="horz" pos="2160" userDrawn="1">
          <p15:clr>
            <a:srgbClr val="FBAE40"/>
          </p15:clr>
        </p15:guide>
        <p15:guide id="1" pos="3840" userDrawn="1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8000" y="1143000"/>
            <a:ext cx="11176000" cy="1069848"/>
          </a:xfrm>
        </p:spPr>
        <p:txBody>
          <a:bodyPr rtlCol="0" anchor="ctr"/>
          <a:lstStyle>
            <a:lvl1pPr>
              <a:defRPr sz="4000" b="0" i="0" cap="none" baseline="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08000" y="2244970"/>
            <a:ext cx="5388864" cy="457200"/>
          </a:xfrm>
          <a:solidFill>
            <a:schemeClr val="accent2">
              <a:lumMod val="60000"/>
              <a:lumOff val="4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rtlCol="0"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rtl="0" eaLnBrk="1" latinLnBrk="0" hangingPunct="1"/>
            <a:r>
              <a:rPr lang="en-US" noProof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508000" y="2708519"/>
            <a:ext cx="5388864" cy="3886200"/>
          </a:xfrm>
        </p:spPr>
        <p:txBody>
          <a:bodyPr rtlCol="0"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rtl="0" eaLnBrk="1" latinLnBrk="0" hangingPunct="1"/>
            <a:r>
              <a:rPr lang="en-US" noProof="0"/>
              <a:t>Click to edit Master text styles</a:t>
            </a:r>
          </a:p>
          <a:p>
            <a:pPr lvl="1" rtl="0" eaLnBrk="1" latinLnBrk="0" hangingPunct="1"/>
            <a:r>
              <a:rPr lang="en-US" noProof="0"/>
              <a:t>Second level</a:t>
            </a:r>
          </a:p>
          <a:p>
            <a:pPr lvl="2" rtl="0" eaLnBrk="1" latinLnBrk="0" hangingPunct="1"/>
            <a:r>
              <a:rPr lang="en-US" noProof="0"/>
              <a:t>Third level</a:t>
            </a:r>
          </a:p>
          <a:p>
            <a:pPr lvl="3" rtl="0" eaLnBrk="1" latinLnBrk="0" hangingPunct="1"/>
            <a:r>
              <a:rPr lang="en-US" noProof="0"/>
              <a:t>Fourth level</a:t>
            </a:r>
          </a:p>
          <a:p>
            <a:pPr lvl="4" rtl="0" eaLnBrk="1" latinLnBrk="0" hangingPunct="1"/>
            <a:r>
              <a:rPr lang="en-US" noProof="0"/>
              <a:t>Fifth level</a:t>
            </a:r>
            <a:endParaRPr kumimoji="0"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6294968" y="2244970"/>
            <a:ext cx="5389033" cy="457200"/>
          </a:xfrm>
          <a:solidFill>
            <a:schemeClr val="accent2">
              <a:lumMod val="60000"/>
              <a:lumOff val="4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rtlCol="0"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rtl="0" eaLnBrk="1" latinLnBrk="0" hangingPunct="1"/>
            <a:r>
              <a:rPr lang="en-US" noProof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91073" y="2708519"/>
            <a:ext cx="5389033" cy="3886200"/>
          </a:xfrm>
        </p:spPr>
        <p:txBody>
          <a:bodyPr rtlCol="0"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rtl="0" eaLnBrk="1" latinLnBrk="0" hangingPunct="1"/>
            <a:r>
              <a:rPr lang="en-US" noProof="0"/>
              <a:t>Click to edit Master text styles</a:t>
            </a:r>
          </a:p>
          <a:p>
            <a:pPr lvl="1" rtl="0" eaLnBrk="1" latinLnBrk="0" hangingPunct="1"/>
            <a:r>
              <a:rPr lang="en-US" noProof="0"/>
              <a:t>Second level</a:t>
            </a:r>
          </a:p>
          <a:p>
            <a:pPr lvl="2" rtl="0" eaLnBrk="1" latinLnBrk="0" hangingPunct="1"/>
            <a:r>
              <a:rPr lang="en-US" noProof="0"/>
              <a:t>Third level</a:t>
            </a:r>
          </a:p>
          <a:p>
            <a:pPr lvl="3" rtl="0" eaLnBrk="1" latinLnBrk="0" hangingPunct="1"/>
            <a:r>
              <a:rPr lang="en-US" noProof="0"/>
              <a:t>Fourth level</a:t>
            </a:r>
          </a:p>
          <a:p>
            <a:pPr lvl="4" rtl="0" eaLnBrk="1" latinLnBrk="0" hangingPunct="1"/>
            <a:r>
              <a:rPr lang="en-US" noProof="0"/>
              <a:t>Fifth level</a:t>
            </a:r>
            <a:endParaRPr kumimoji="0" lang="en-GB" noProof="0" dirty="0"/>
          </a:p>
        </p:txBody>
      </p:sp>
      <p:sp>
        <p:nvSpPr>
          <p:cNvPr id="28" name="Footer Placeholder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26" name="Date Placeholder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8F8E4797-21F6-4D41-B035-97FEABB63BCE}" type="datetime1">
              <a:rPr lang="en-GB" noProof="0" smtClean="0"/>
              <a:t>04/03/2025</a:t>
            </a:fld>
            <a:endParaRPr lang="en-GB" noProof="0" dirty="0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pPr rtl="0"/>
            <a:fld id="{401CF334-2D5C-4859-84A6-CA7E6E43FAEB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707165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43000"/>
            <a:ext cx="10972800" cy="1069848"/>
          </a:xfrm>
        </p:spPr>
        <p:txBody>
          <a:bodyPr rtlCol="0"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7010400" y="612648"/>
            <a:ext cx="1767840" cy="457200"/>
          </a:xfrm>
        </p:spPr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778240" y="612648"/>
            <a:ext cx="1276352" cy="457200"/>
          </a:xfrm>
        </p:spPr>
        <p:txBody>
          <a:bodyPr rtlCol="0"/>
          <a:lstStyle/>
          <a:p>
            <a:pPr rtl="0"/>
            <a:fld id="{4EC45D07-A3FD-40EE-BB45-F5E3D0F2E1C8}" type="datetime1">
              <a:rPr lang="en-GB" noProof="0" smtClean="0"/>
              <a:t>04/03/2025</a:t>
            </a:fld>
            <a:endParaRPr lang="en-GB" noProof="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10899648" y="2272"/>
            <a:ext cx="1016000" cy="365760"/>
          </a:xfrm>
        </p:spPr>
        <p:txBody>
          <a:bodyPr rtlCol="0"/>
          <a:lstStyle/>
          <a:p>
            <a:pPr rtl="0"/>
            <a:fld id="{401CF334-2D5C-4859-84A6-CA7E6E43FAEB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8219525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30FFDAF9-DFA9-4947-9568-03347A66D233}" type="datetime1">
              <a:rPr lang="en-GB" noProof="0" smtClean="0"/>
              <a:t>04/03/2025</a:t>
            </a:fld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01CF334-2D5C-4859-84A6-CA7E6E43FAEB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1356951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7137995" y="1101970"/>
            <a:ext cx="4511040" cy="877824"/>
          </a:xfrm>
        </p:spPr>
        <p:txBody>
          <a:bodyPr rtlCol="0" anchor="b"/>
          <a:lstStyle>
            <a:lvl1pPr algn="l">
              <a:buNone/>
              <a:defRPr sz="1800" b="1"/>
            </a:lvl1pPr>
          </a:lstStyle>
          <a:p>
            <a:pPr rtl="0"/>
            <a:r>
              <a:rPr lang="en-GB" noProof="0" dirty="0"/>
              <a:t>Edit Master title style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203200" y="776287"/>
            <a:ext cx="6803136" cy="5805083"/>
          </a:xfrm>
        </p:spPr>
        <p:txBody>
          <a:bodyPr rtlCol="0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rtl="0" eaLnBrk="1" latinLnBrk="0" hangingPunct="1"/>
            <a:r>
              <a:rPr lang="en-US" noProof="0"/>
              <a:t>Click to edit Master text styles</a:t>
            </a:r>
          </a:p>
          <a:p>
            <a:pPr lvl="1" rtl="0" eaLnBrk="1" latinLnBrk="0" hangingPunct="1"/>
            <a:r>
              <a:rPr lang="en-US" noProof="0"/>
              <a:t>Second level</a:t>
            </a:r>
          </a:p>
          <a:p>
            <a:pPr lvl="2" rtl="0" eaLnBrk="1" latinLnBrk="0" hangingPunct="1"/>
            <a:r>
              <a:rPr lang="en-US" noProof="0"/>
              <a:t>Third level</a:t>
            </a:r>
          </a:p>
          <a:p>
            <a:pPr lvl="3" rtl="0" eaLnBrk="1" latinLnBrk="0" hangingPunct="1"/>
            <a:r>
              <a:rPr lang="en-US" noProof="0"/>
              <a:t>Fourth level</a:t>
            </a:r>
          </a:p>
          <a:p>
            <a:pPr lvl="4" rtl="0" eaLnBrk="1" latinLnBrk="0" hangingPunct="1"/>
            <a:r>
              <a:rPr lang="en-US" noProof="0"/>
              <a:t>Fifth level</a:t>
            </a:r>
            <a:endParaRPr kumimoji="0" lang="en-GB" noProof="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7137995" y="2010727"/>
            <a:ext cx="4511040" cy="4580573"/>
          </a:xfrm>
        </p:spPr>
        <p:txBody>
          <a:bodyPr rtlCol="0"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rtl="0" eaLnBrk="1" latinLnBrk="0" hangingPunct="1"/>
            <a:r>
              <a:rPr lang="en-US" noProof="0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D89D711C-098E-40E1-BE23-CFCA1FAB8359}" type="datetime1">
              <a:rPr lang="en-GB" noProof="0" smtClean="0"/>
              <a:t>04/03/2025</a:t>
            </a:fld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01CF334-2D5C-4859-84A6-CA7E6E43FAEB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4986852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53913" y="1109161"/>
            <a:ext cx="782404" cy="4681637"/>
          </a:xfrm>
        </p:spPr>
        <p:txBody>
          <a:bodyPr vert="vert270" lIns="45720" tIns="0" rIns="45720" rtlCol="0" anchor="t"/>
          <a:lstStyle>
            <a:lvl1pPr algn="ctr">
              <a:buNone/>
              <a:defRPr sz="2000" b="1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Picture Placeholder 2" descr="An empty placeholder to add an image. Click on the placeholder and select the image that you wish to add"/>
          <p:cNvSpPr>
            <a:spLocks noGrp="1"/>
          </p:cNvSpPr>
          <p:nvPr>
            <p:ph type="pic" idx="1"/>
          </p:nvPr>
        </p:nvSpPr>
        <p:spPr>
          <a:xfrm>
            <a:off x="538228" y="1143000"/>
            <a:ext cx="6096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 rtlCol="0"/>
          <a:lstStyle>
            <a:lvl1pPr marL="0" indent="0">
              <a:buNone/>
              <a:defRPr sz="3200"/>
            </a:lvl1pPr>
          </a:lstStyle>
          <a:p>
            <a:pPr rtl="0"/>
            <a:r>
              <a:rPr lang="en-US" noProof="0"/>
              <a:t>Click icon to add picture</a:t>
            </a:r>
            <a:endParaRPr kumimoji="0"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17924" y="3274309"/>
            <a:ext cx="3454400" cy="2516489"/>
          </a:xfrm>
        </p:spPr>
        <p:txBody>
          <a:bodyPr lIns="0" tIns="0" rIns="45720" rtlCol="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rtl="0" eaLnBrk="1" latinLnBrk="0" hangingPunct="1"/>
            <a:r>
              <a:rPr lang="en-US" noProof="0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9A9A7A2F-7C81-4F05-8B4D-4983D3740BAF}" type="datetime1">
              <a:rPr lang="en-GB" noProof="0" smtClean="0"/>
              <a:t>04/03/2025</a:t>
            </a:fld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01CF334-2D5C-4859-84A6-CA7E6E43FAEB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8836198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rtlCol="0"/>
          <a:lstStyle>
            <a:lvl1pPr>
              <a:defRPr/>
            </a:lvl1pPr>
            <a:lvl5pPr>
              <a:defRPr/>
            </a:lvl5pPr>
          </a:lstStyle>
          <a:p>
            <a:pPr lvl="0" rtl="0" eaLnBrk="1" latinLnBrk="0" hangingPunct="1"/>
            <a:r>
              <a:rPr lang="en-US" noProof="0"/>
              <a:t>Click to edit Master text styles</a:t>
            </a:r>
          </a:p>
          <a:p>
            <a:pPr lvl="1" rtl="0" eaLnBrk="1" latinLnBrk="0" hangingPunct="1"/>
            <a:r>
              <a:rPr lang="en-US" noProof="0"/>
              <a:t>Second level</a:t>
            </a:r>
          </a:p>
          <a:p>
            <a:pPr lvl="2" rtl="0" eaLnBrk="1" latinLnBrk="0" hangingPunct="1"/>
            <a:r>
              <a:rPr lang="en-US" noProof="0"/>
              <a:t>Third level</a:t>
            </a:r>
          </a:p>
          <a:p>
            <a:pPr lvl="3" rtl="0" eaLnBrk="1" latinLnBrk="0" hangingPunct="1"/>
            <a:r>
              <a:rPr lang="en-US" noProof="0"/>
              <a:t>Fourth level</a:t>
            </a:r>
          </a:p>
          <a:p>
            <a:pPr lvl="4" rtl="0" eaLnBrk="1" latinLnBrk="0" hangingPunct="1"/>
            <a:r>
              <a:rPr lang="en-US" noProof="0"/>
              <a:t>Fifth level</a:t>
            </a:r>
            <a:endParaRPr kumimoji="0"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D2EB87B0-5071-4BC9-A19F-C3269318028C}" type="datetime1">
              <a:rPr lang="en-GB" noProof="0" smtClean="0"/>
              <a:t>04/03/2025</a:t>
            </a:fld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01CF334-2D5C-4859-84A6-CA7E6E43FAEB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4678442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 hasCustomPrompt="1"/>
          </p:nvPr>
        </p:nvSpPr>
        <p:spPr>
          <a:xfrm>
            <a:off x="9042400" y="1143000"/>
            <a:ext cx="2540000" cy="5448300"/>
          </a:xfrm>
        </p:spPr>
        <p:txBody>
          <a:bodyPr vert="eaVert" rtlCol="0"/>
          <a:lstStyle>
            <a:lvl1pPr>
              <a:defRPr/>
            </a:lvl1pPr>
          </a:lstStyle>
          <a:p>
            <a:pPr rtl="0"/>
            <a:r>
              <a:rPr lang="en-GB" noProof="0" dirty="0"/>
              <a:t>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 hasCustomPrompt="1"/>
          </p:nvPr>
        </p:nvSpPr>
        <p:spPr>
          <a:xfrm>
            <a:off x="609600" y="1143000"/>
            <a:ext cx="8331200" cy="5448300"/>
          </a:xfrm>
        </p:spPr>
        <p:txBody>
          <a:bodyPr vert="eaVert" rtlCol="0"/>
          <a:lstStyle>
            <a:lvl5pPr>
              <a:defRPr/>
            </a:lvl5pPr>
          </a:lstStyle>
          <a:p>
            <a:pPr lvl="0" rtl="0" eaLnBrk="1" latinLnBrk="0" hangingPunct="1"/>
            <a:r>
              <a:rPr lang="en-GB" noProof="0" dirty="0"/>
              <a:t>Click to edit Master text styles</a:t>
            </a:r>
          </a:p>
          <a:p>
            <a:pPr lvl="1" rtl="0" eaLnBrk="1" latinLnBrk="0" hangingPunct="1"/>
            <a:r>
              <a:rPr lang="en-GB" noProof="0" dirty="0"/>
              <a:t>Second level</a:t>
            </a:r>
          </a:p>
          <a:p>
            <a:pPr lvl="2" rtl="0" eaLnBrk="1" latinLnBrk="0" hangingPunct="1"/>
            <a:r>
              <a:rPr lang="en-GB" noProof="0" dirty="0"/>
              <a:t>Third level</a:t>
            </a:r>
          </a:p>
          <a:p>
            <a:pPr lvl="3" rtl="0" eaLnBrk="1" latinLnBrk="0" hangingPunct="1"/>
            <a:r>
              <a:rPr lang="en-GB" noProof="0" dirty="0"/>
              <a:t>Fourth level</a:t>
            </a:r>
          </a:p>
          <a:p>
            <a:pPr lvl="4" rtl="0" eaLnBrk="1" latinLnBrk="0" hangingPunct="1"/>
            <a:r>
              <a:rPr lang="en-GB" noProof="0" dirty="0"/>
              <a:t>Fifth level</a:t>
            </a:r>
            <a:endParaRPr kumimoji="0"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54B4CBB3-9133-42BF-BC20-6F6E1888C21F}" type="datetime1">
              <a:rPr lang="en-GB" noProof="0" smtClean="0"/>
              <a:t>04/03/2025</a:t>
            </a:fld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01CF334-2D5C-4859-84A6-CA7E6E43FAEB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9780883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1" y="366819"/>
            <a:ext cx="12192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29" name="Rectangle 28"/>
          <p:cNvSpPr/>
          <p:nvPr/>
        </p:nvSpPr>
        <p:spPr>
          <a:xfrm>
            <a:off x="0" y="-1"/>
            <a:ext cx="12192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30" name="Rectangle 29"/>
          <p:cNvSpPr/>
          <p:nvPr/>
        </p:nvSpPr>
        <p:spPr>
          <a:xfrm>
            <a:off x="1" y="308277"/>
            <a:ext cx="12192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31" name="Rectangle 30"/>
          <p:cNvSpPr/>
          <p:nvPr/>
        </p:nvSpPr>
        <p:spPr>
          <a:xfrm flipV="1">
            <a:off x="7213577" y="360247"/>
            <a:ext cx="4978425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32" name="Rectangle 31"/>
          <p:cNvSpPr/>
          <p:nvPr/>
        </p:nvSpPr>
        <p:spPr>
          <a:xfrm flipV="1">
            <a:off x="7213601" y="440113"/>
            <a:ext cx="49784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7209785" y="497504"/>
            <a:ext cx="408432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9831528" y="588943"/>
            <a:ext cx="21336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35" name="Rectangle 34"/>
          <p:cNvSpPr/>
          <p:nvPr/>
        </p:nvSpPr>
        <p:spPr bwMode="invGray">
          <a:xfrm>
            <a:off x="12113288" y="-2001"/>
            <a:ext cx="76835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36" name="Rectangle 35"/>
          <p:cNvSpPr/>
          <p:nvPr/>
        </p:nvSpPr>
        <p:spPr bwMode="invGray">
          <a:xfrm>
            <a:off x="12059308" y="-2001"/>
            <a:ext cx="3657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37" name="Rectangle 36"/>
          <p:cNvSpPr/>
          <p:nvPr/>
        </p:nvSpPr>
        <p:spPr bwMode="invGray">
          <a:xfrm>
            <a:off x="12033904" y="-2001"/>
            <a:ext cx="12192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38" name="Rectangle 37"/>
          <p:cNvSpPr/>
          <p:nvPr/>
        </p:nvSpPr>
        <p:spPr bwMode="invGray">
          <a:xfrm>
            <a:off x="11967231" y="-2001"/>
            <a:ext cx="36576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39" name="Rectangle 38"/>
          <p:cNvSpPr/>
          <p:nvPr/>
        </p:nvSpPr>
        <p:spPr bwMode="invGray">
          <a:xfrm>
            <a:off x="11887569" y="380"/>
            <a:ext cx="73152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40" name="Rectangle 39"/>
          <p:cNvSpPr/>
          <p:nvPr/>
        </p:nvSpPr>
        <p:spPr bwMode="invGray">
          <a:xfrm>
            <a:off x="11831300" y="380"/>
            <a:ext cx="12192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 eaLnBrk="1" latinLnBrk="0" hangingPunct="1"/>
            <a:endParaRPr kumimoji="0" lang="en-GB" sz="1800" noProof="0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1143000"/>
            <a:ext cx="10972800" cy="1066800"/>
          </a:xfrm>
          <a:prstGeom prst="rect">
            <a:avLst/>
          </a:prstGeom>
        </p:spPr>
        <p:txBody>
          <a:bodyPr vert="horz" rtlCol="0" anchor="ctr">
            <a:normAutofit/>
          </a:bodyPr>
          <a:lstStyle/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09600" y="2249424"/>
            <a:ext cx="10972800" cy="4325112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7010400" y="612648"/>
            <a:ext cx="1767840" cy="457200"/>
          </a:xfrm>
          <a:prstGeom prst="rect">
            <a:avLst/>
          </a:prstGeom>
        </p:spPr>
        <p:txBody>
          <a:bodyPr vert="horz" rtlCol="0"/>
          <a:lstStyle>
            <a:lvl1pPr algn="r" eaLnBrk="1" latinLnBrk="0" hangingPunct="1">
              <a:defRPr kumimoji="0" sz="1100">
                <a:solidFill>
                  <a:schemeClr val="accent2">
                    <a:lumMod val="75000"/>
                  </a:schemeClr>
                </a:solidFill>
              </a:defRPr>
            </a:lvl1pPr>
          </a:lstStyle>
          <a:p>
            <a:pPr rtl="0"/>
            <a:r>
              <a:rPr lang="en-GB" noProof="0" dirty="0"/>
              <a:t>Add a footer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8782048" y="612648"/>
            <a:ext cx="1276352" cy="457200"/>
          </a:xfrm>
          <a:prstGeom prst="rect">
            <a:avLst/>
          </a:prstGeom>
        </p:spPr>
        <p:txBody>
          <a:bodyPr vert="horz" rtlCol="0"/>
          <a:lstStyle>
            <a:lvl1pPr algn="l" eaLnBrk="1" latinLnBrk="0" hangingPunct="1">
              <a:defRPr kumimoji="0" sz="1100">
                <a:solidFill>
                  <a:schemeClr val="accent2">
                    <a:lumMod val="75000"/>
                  </a:schemeClr>
                </a:solidFill>
              </a:defRPr>
            </a:lvl1pPr>
          </a:lstStyle>
          <a:p>
            <a:pPr rtl="0"/>
            <a:fld id="{8B045440-74F0-4B44-BEF6-1040C3E911E1}" type="datetime1">
              <a:rPr lang="en-GB" noProof="0" smtClean="0"/>
              <a:t>04/03/2025</a:t>
            </a:fld>
            <a:endParaRPr lang="en-GB" noProof="0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10899648" y="2272"/>
            <a:ext cx="1016000" cy="365760"/>
          </a:xfrm>
          <a:prstGeom prst="rect">
            <a:avLst/>
          </a:prstGeom>
        </p:spPr>
        <p:txBody>
          <a:bodyPr vert="horz" rtlCol="0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pPr rtl="0"/>
            <a:fld id="{401CF334-2D5C-4859-84A6-CA7E6E43FAEB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1321717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sldNum="0" hdr="0" ftr="0" dt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>
            <a:lumMod val="75000"/>
          </a:schemeClr>
        </a:buClr>
        <a:buFont typeface="Georgia"/>
        <a:buChar char="•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>
            <a:lumMod val="75000"/>
          </a:schemeClr>
        </a:buClr>
        <a:buFont typeface="Georgia"/>
        <a:buChar char="▫"/>
        <a:defRPr kumimoji="0" sz="2600" kern="1200">
          <a:solidFill>
            <a:schemeClr val="tx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>
            <a:lumMod val="50000"/>
          </a:schemeClr>
        </a:buClr>
        <a:buFont typeface="Wingdings 2" panose="05020102010507070707" pitchFamily="18" charset="2"/>
        <a:buChar char="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>
            <a:lumMod val="50000"/>
          </a:schemeClr>
        </a:buClr>
        <a:buFont typeface="Wingdings 2" panose="05020102010507070707" pitchFamily="18" charset="2"/>
        <a:buChar char="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1">
            <a:lumMod val="50000"/>
          </a:schemeClr>
        </a:buClr>
        <a:buFont typeface="Wingdings 2" panose="05020102010507070707" pitchFamily="18" charset="2"/>
        <a:buChar char="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1">
            <a:lumMod val="50000"/>
          </a:schemeClr>
        </a:buClr>
        <a:buFont typeface="Wingdings 2" panose="05020102010507070707" pitchFamily="18" charset="2"/>
        <a:buChar char="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1">
            <a:lumMod val="50000"/>
          </a:schemeClr>
        </a:buClr>
        <a:buFont typeface="Wingdings 2" panose="05020102010507070707" pitchFamily="18" charset="2"/>
        <a:buChar char="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1">
            <a:lumMod val="50000"/>
          </a:schemeClr>
        </a:buClr>
        <a:buFont typeface="Wingdings 2" panose="05020102010507070707" pitchFamily="18" charset="2"/>
        <a:buChar char=""/>
        <a:defRPr kumimoji="0" sz="1500" kern="1200">
          <a:solidFill>
            <a:schemeClr val="tx2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1">
            <a:lumMod val="50000"/>
          </a:schemeClr>
        </a:buClr>
        <a:buFont typeface="Wingdings 2" panose="05020102010507070707" pitchFamily="18" charset="2"/>
        <a:buChar char="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0" orient="horz" pos="2160" userDrawn="1">
          <p15:clr>
            <a:srgbClr val="F26B43"/>
          </p15:clr>
        </p15:guide>
        <p15:guide id="1" pos="3840" userDrawn="1">
          <p15:clr>
            <a:srgbClr val="F26B43"/>
          </p15:clr>
        </p15:guide>
        <p15:guide id="2" orient="horz" pos="4152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s://iaingould.co.uk/2023/01/09/lack-of-necessity-to-arrest/" TargetMode="External"/><Relationship Id="rId3" Type="http://schemas.openxmlformats.org/officeDocument/2006/relationships/hyperlink" Target="https://www.crimeandjustice.org.uk/publications/cjm/article/policing-riots-bristol-and-brixton-tottenham-toxteth-handsworth-etc#:~:text=Increasingly%20seen%20as%20a%20black,police%20to%20arrest%20and%20secure&amp;text=The%20immediate%20trigger%20for%20the,1000%20stops%20and%20150%20arrests%20(" TargetMode="External"/><Relationship Id="rId7" Type="http://schemas.openxmlformats.org/officeDocument/2006/relationships/hyperlink" Target="https://www.justice-ni.gov.uk/sites/default/files/consultations/justice/PACE%20code%20g.PDF" TargetMode="External"/><Relationship Id="rId2" Type="http://schemas.openxmlformats.org/officeDocument/2006/relationships/hyperlink" Target="https://www.bbc.co.uk/news/extra/t5q216ohjy/the-battle-of-orgreave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criminaljusticealliance.org/across-the-cjs/policing/" TargetMode="External"/><Relationship Id="rId5" Type="http://schemas.openxmlformats.org/officeDocument/2006/relationships/hyperlink" Target="https://www.college.police.uk/app/detention-and-custody/response-arrest-and-detention" TargetMode="External"/><Relationship Id="rId4" Type="http://schemas.openxmlformats.org/officeDocument/2006/relationships/hyperlink" Target="https://library.college.police.uk/docs/APPREF/ACPO-Position-Statement-Necessity-to-Arrest.pdf" TargetMode="Externa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westyorkshire.police.uk/ask-the-police/question/Q520" TargetMode="External"/><Relationship Id="rId3" Type="http://schemas.openxmlformats.org/officeDocument/2006/relationships/hyperlink" Target="https://www.gov.uk/government/publications/pace-code-g-2012/pace-code-g-2012-accessible#:~:text=(b)%20Necessity%20criteria,is%20open%20to%20the%20officer" TargetMode="External"/><Relationship Id="rId7" Type="http://schemas.openxmlformats.org/officeDocument/2006/relationships/hyperlink" Target="https://researchbriefings.files.parliament.uk/documents/CBP-8637/CBP-8637.pdf#:~:text=PACE%20Code%20G%20provides%20police%20officers%20with,offence%20before%20conducting%20an%20arrest%20without%20a" TargetMode="External"/><Relationship Id="rId2" Type="http://schemas.openxmlformats.org/officeDocument/2006/relationships/hyperlink" Target="https://assets.publishing.service.gov.uk/media/5a7aedcb40f0b66eab99da3b/pace-code-g_2006.pd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theguardian.com/uk/2011/apr/10/brixton-riot-april-1981-feature" TargetMode="External"/><Relationship Id="rId5" Type="http://schemas.openxmlformats.org/officeDocument/2006/relationships/hyperlink" Target="https://www.libertyhumanrights.org.uk/advice_information/police-powers-of-arrest-2/" TargetMode="External"/><Relationship Id="rId4" Type="http://schemas.openxmlformats.org/officeDocument/2006/relationships/hyperlink" Target="https://www.legislation.gov.uk/ukdsi/2012/9780111524183#:~:text=The%20amendments%20to%20Code%20G,a%20number%20of%20court%20judgments" TargetMode="External"/><Relationship Id="rId9" Type="http://schemas.openxmlformats.org/officeDocument/2006/relationships/hyperlink" Target="https://www.workingthedoors.co.uk/your-rights-if-arrested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3137" y="883118"/>
            <a:ext cx="11579191" cy="1363060"/>
          </a:xfrm>
        </p:spPr>
        <p:txBody>
          <a:bodyPr rtlCol="0" anchor="ctr">
            <a:normAutofit/>
          </a:bodyPr>
          <a:lstStyle/>
          <a:p>
            <a:pPr rtl="0"/>
            <a:r>
              <a:rPr lang="en-GB" u="sng" dirty="0">
                <a:effectLst/>
              </a:rPr>
              <a:t>Policing and the Criminal Justice System Presentation</a:t>
            </a:r>
            <a:endParaRPr lang="en-GB" b="1" u="sng" dirty="0"/>
          </a:p>
        </p:txBody>
      </p:sp>
      <p:pic>
        <p:nvPicPr>
          <p:cNvPr id="1026" name="Picture 2" descr="Policing | Criminal Justice Alliance">
            <a:extLst>
              <a:ext uri="{FF2B5EF4-FFF2-40B4-BE49-F238E27FC236}">
                <a16:creationId xmlns:a16="http://schemas.microsoft.com/office/drawing/2014/main" id="{FC00D43B-E267-2D1B-E8F9-95B6EA961D4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09600" y="2623185"/>
            <a:ext cx="5384800" cy="3594354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3" name="Subtitle 2"/>
          <p:cNvSpPr>
            <a:spLocks noGrp="1"/>
          </p:cNvSpPr>
          <p:nvPr>
            <p:ph sz="half" idx="2"/>
          </p:nvPr>
        </p:nvSpPr>
        <p:spPr>
          <a:xfrm>
            <a:off x="6396522" y="3105070"/>
            <a:ext cx="5795478" cy="2630583"/>
          </a:xfrm>
        </p:spPr>
        <p:txBody>
          <a:bodyPr rtlCol="0">
            <a:normAutofit/>
          </a:bodyPr>
          <a:lstStyle/>
          <a:p>
            <a:pPr marL="109728" indent="0" rtl="0">
              <a:buNone/>
            </a:pPr>
            <a:r>
              <a:rPr lang="en-GB" sz="2800" dirty="0"/>
              <a:t>Sean Ramsey (2003476)</a:t>
            </a:r>
          </a:p>
          <a:p>
            <a:pPr marL="109728" indent="0" rtl="0">
              <a:buNone/>
            </a:pPr>
            <a:r>
              <a:rPr lang="en-GB" sz="2800" dirty="0"/>
              <a:t>University of Wales Trinity Saint David</a:t>
            </a:r>
          </a:p>
          <a:p>
            <a:pPr marL="109728" indent="0" rtl="0">
              <a:buNone/>
            </a:pPr>
            <a:r>
              <a:rPr lang="en-GB" sz="2800" dirty="0"/>
              <a:t>Professional Policing (BMPL4014)</a:t>
            </a:r>
          </a:p>
          <a:p>
            <a:pPr marL="109728" indent="0" rtl="0">
              <a:buNone/>
            </a:pPr>
            <a:r>
              <a:rPr lang="en-GB" sz="2800" dirty="0"/>
              <a:t>March 2025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433B758-D75B-3281-8B9B-F0313F95ECF2}"/>
              </a:ext>
            </a:extLst>
          </p:cNvPr>
          <p:cNvSpPr txBox="1"/>
          <p:nvPr/>
        </p:nvSpPr>
        <p:spPr>
          <a:xfrm>
            <a:off x="1471997" y="6334664"/>
            <a:ext cx="366000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(Criminal Justice Alliance, 2020)</a:t>
            </a:r>
          </a:p>
        </p:txBody>
      </p:sp>
    </p:spTree>
    <p:extLst>
      <p:ext uri="{BB962C8B-B14F-4D97-AF65-F5344CB8AC3E}">
        <p14:creationId xmlns:p14="http://schemas.microsoft.com/office/powerpoint/2010/main" val="7063055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43000"/>
            <a:ext cx="10972800" cy="1066800"/>
          </a:xfrm>
        </p:spPr>
        <p:txBody>
          <a:bodyPr rtlCol="0" anchor="ctr">
            <a:normAutofit/>
          </a:bodyPr>
          <a:lstStyle/>
          <a:p>
            <a:pPr rtl="0"/>
            <a:r>
              <a:rPr lang="en-GB" u="sng" dirty="0"/>
              <a:t>Introduction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E2CD348E-D62D-6C69-4A59-1F56145ADB6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6253" y="2249425"/>
            <a:ext cx="8248850" cy="4341875"/>
          </a:xfrm>
        </p:spPr>
        <p:txBody>
          <a:bodyPr rtlCol="0">
            <a:normAutofit/>
          </a:bodyPr>
          <a:lstStyle/>
          <a:p>
            <a:pPr marL="109728" indent="0" rtl="0">
              <a:buNone/>
            </a:pPr>
            <a:r>
              <a:rPr lang="en-GB" sz="2400" b="1" dirty="0"/>
              <a:t>Code G of the Police and Criminal Evidence Act 1984 (PACE) </a:t>
            </a:r>
          </a:p>
          <a:p>
            <a:pPr marL="109728" indent="0" rtl="0">
              <a:buNone/>
            </a:pPr>
            <a:endParaRPr lang="en-GB" sz="2400" b="1" dirty="0"/>
          </a:p>
          <a:p>
            <a:pPr rtl="0"/>
            <a:r>
              <a:rPr lang="en-GB" sz="2400" dirty="0"/>
              <a:t>Purpose</a:t>
            </a:r>
          </a:p>
          <a:p>
            <a:pPr rtl="0"/>
            <a:r>
              <a:rPr lang="en-GB" sz="2400" dirty="0"/>
              <a:t>Necessity and justification on arrest</a:t>
            </a:r>
          </a:p>
          <a:p>
            <a:pPr rtl="0"/>
            <a:r>
              <a:rPr lang="en-GB" sz="2400" dirty="0"/>
              <a:t>Human rights and non-discrimination </a:t>
            </a:r>
          </a:p>
          <a:p>
            <a:pPr marL="109728" indent="0">
              <a:buNone/>
            </a:pPr>
            <a:endParaRPr lang="en-US" altLang="en-US" sz="2400" dirty="0"/>
          </a:p>
          <a:p>
            <a:pPr marL="109728" indent="0">
              <a:buNone/>
            </a:pPr>
            <a:r>
              <a:rPr lang="en-US" altLang="en-US" dirty="0">
                <a:solidFill>
                  <a:schemeClr val="tx1"/>
                </a:solidFill>
              </a:rPr>
              <a:t>(Legislation.gov.uk, 2012)</a:t>
            </a:r>
          </a:p>
          <a:p>
            <a:pPr marL="109728" indent="0">
              <a:buNone/>
            </a:pPr>
            <a:r>
              <a:rPr lang="en-US" altLang="en-US" dirty="0">
                <a:solidFill>
                  <a:schemeClr val="tx1"/>
                </a:solidFill>
              </a:rPr>
              <a:t>(</a:t>
            </a:r>
            <a:r>
              <a:rPr lang="en-GB" b="0" i="0" dirty="0">
                <a:solidFill>
                  <a:schemeClr val="tx1"/>
                </a:solidFill>
                <a:effectLst/>
              </a:rPr>
              <a:t>GOV.UK, 2006</a:t>
            </a:r>
            <a:r>
              <a:rPr lang="en-US" altLang="en-US" dirty="0">
                <a:solidFill>
                  <a:schemeClr val="tx1"/>
                </a:solidFill>
              </a:rPr>
              <a:t>)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r>
              <a:rPr lang="en-US" altLang="en-US" dirty="0">
                <a:solidFill>
                  <a:schemeClr val="tx1"/>
                </a:solidFill>
              </a:rPr>
              <a:t> (College of Policing, 2012)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r>
              <a:rPr lang="en-US" altLang="en-US" dirty="0">
                <a:solidFill>
                  <a:schemeClr val="tx1"/>
                </a:solidFill>
              </a:rPr>
              <a:t>(Woods et al. P 399-400, 2024)</a:t>
            </a:r>
          </a:p>
          <a:p>
            <a:pPr marL="109728" indent="0" rtl="0">
              <a:buNone/>
            </a:pPr>
            <a:endParaRPr lang="en-GB" dirty="0"/>
          </a:p>
          <a:p>
            <a:pPr rtl="0"/>
            <a:endParaRPr lang="en-GB" dirty="0"/>
          </a:p>
          <a:p>
            <a:pPr rtl="0"/>
            <a:endParaRPr lang="en-GB" dirty="0"/>
          </a:p>
        </p:txBody>
      </p:sp>
      <p:pic>
        <p:nvPicPr>
          <p:cNvPr id="2050" name="Picture 2" descr="Being Arrested | What are your Rights If You Are Arrested">
            <a:extLst>
              <a:ext uri="{FF2B5EF4-FFF2-40B4-BE49-F238E27FC236}">
                <a16:creationId xmlns:a16="http://schemas.microsoft.com/office/drawing/2014/main" id="{F5EAE347-6BDE-9C5A-9AB2-18D7DC4F7E1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390104" y="2803170"/>
            <a:ext cx="5384800" cy="3580892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A8D1F2A-5BF6-E3AB-E167-45FE31F29A96}"/>
              </a:ext>
            </a:extLst>
          </p:cNvPr>
          <p:cNvSpPr txBox="1"/>
          <p:nvPr/>
        </p:nvSpPr>
        <p:spPr>
          <a:xfrm>
            <a:off x="7488855" y="6406634"/>
            <a:ext cx="366000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(Working The Doors, 2015)</a:t>
            </a:r>
          </a:p>
        </p:txBody>
      </p:sp>
    </p:spTree>
    <p:extLst>
      <p:ext uri="{BB962C8B-B14F-4D97-AF65-F5344CB8AC3E}">
        <p14:creationId xmlns:p14="http://schemas.microsoft.com/office/powerpoint/2010/main" val="18518960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dirty="0"/>
              <a:t>PACE Section 24 – Arrest Power Necessity test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2316801"/>
            <a:ext cx="10972800" cy="4325112"/>
          </a:xfrm>
        </p:spPr>
        <p:txBody>
          <a:bodyPr rtlCol="0">
            <a:normAutofit fontScale="92500" lnSpcReduction="20000"/>
          </a:bodyPr>
          <a:lstStyle/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26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To find a  person’s name for certain. 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26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To confirm a person’s address. 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26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To stop physical harm to self or another or suffering physical injury.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26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Prevent loss of or damage to property. 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26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To avoid an offence against public decency. 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26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To stop an unlawful obstruction of the highway. 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26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Protect a child or vulnerable person.</a:t>
            </a:r>
          </a:p>
          <a:p>
            <a:pPr marL="109728" indent="0">
              <a:lnSpc>
                <a:spcPct val="115000"/>
              </a:lnSpc>
              <a:spcAft>
                <a:spcPts val="800"/>
              </a:spcAft>
              <a:buNone/>
            </a:pPr>
            <a:endParaRPr lang="en-GB" sz="2200" kern="100" dirty="0">
              <a:solidFill>
                <a:schemeClr val="tx1"/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109728" indent="0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200" kern="100" dirty="0"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(Archer et al. </a:t>
            </a:r>
            <a:r>
              <a:rPr lang="en-GB" sz="2200" kern="100" dirty="0">
                <a:solidFill>
                  <a:schemeClr val="tx1"/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Chapter 3, P. 3-4, 2023)</a:t>
            </a:r>
            <a:endParaRPr lang="en-GB" sz="2200" kern="100" dirty="0">
              <a:solidFill>
                <a:schemeClr val="tx1"/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109728" indent="0">
              <a:buNone/>
            </a:pPr>
            <a:endParaRPr lang="en-US" altLang="en-US" sz="2000" dirty="0"/>
          </a:p>
          <a:p>
            <a:pPr marL="109728" indent="0">
              <a:buNone/>
            </a:pPr>
            <a:endParaRPr lang="en-US" altLang="en-US" sz="2000" dirty="0"/>
          </a:p>
          <a:p>
            <a:pPr marL="109728" indent="0" rtl="0">
              <a:buNone/>
            </a:pPr>
            <a:endParaRPr lang="en-GB" dirty="0"/>
          </a:p>
          <a:p>
            <a:pPr rtl="0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978601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1143000"/>
            <a:ext cx="11287225" cy="1066800"/>
          </a:xfrm>
        </p:spPr>
        <p:txBody>
          <a:bodyPr rtlCol="0">
            <a:normAutofit/>
          </a:bodyPr>
          <a:lstStyle/>
          <a:p>
            <a:pPr rtl="0"/>
            <a:r>
              <a:rPr lang="en-GB" dirty="0"/>
              <a:t>Arrests prior to the introduction of Code G PACE 1984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218" y="2532888"/>
            <a:ext cx="10972800" cy="4325112"/>
          </a:xfrm>
        </p:spPr>
        <p:txBody>
          <a:bodyPr rtlCol="0">
            <a:normAutofit/>
          </a:bodyPr>
          <a:lstStyle/>
          <a:p>
            <a:pPr rtl="0"/>
            <a:r>
              <a:rPr lang="en-GB" dirty="0"/>
              <a:t>Many arrests were unnecessary</a:t>
            </a:r>
          </a:p>
          <a:p>
            <a:pPr rtl="0"/>
            <a:r>
              <a:rPr lang="en-GB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Low arrest threshold</a:t>
            </a:r>
          </a:p>
          <a:p>
            <a:r>
              <a:rPr lang="en-GB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Absence of clear guidelines</a:t>
            </a:r>
          </a:p>
          <a:p>
            <a:pPr rtl="0"/>
            <a:r>
              <a:rPr lang="en-GB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Effect on people's lives</a:t>
            </a:r>
          </a:p>
          <a:p>
            <a:r>
              <a:rPr lang="en-GB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Restricted use of alternatives</a:t>
            </a:r>
          </a:p>
          <a:p>
            <a:pPr marL="109728" indent="0" rtl="0">
              <a:buNone/>
            </a:pPr>
            <a:br>
              <a:rPr lang="en-GB" sz="20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en-GB" sz="2000" dirty="0">
                <a:solidFill>
                  <a:schemeClr val="tx1"/>
                </a:solidFill>
              </a:rPr>
              <a:t> (Gould, 2023)</a:t>
            </a:r>
          </a:p>
          <a:p>
            <a:pPr marL="109728" indent="0" rtl="0">
              <a:buNone/>
            </a:pPr>
            <a:r>
              <a:rPr lang="en-GB" sz="2000" dirty="0">
                <a:solidFill>
                  <a:schemeClr val="tx1"/>
                </a:solidFill>
              </a:rPr>
              <a:t>(College of Policing, 2022)</a:t>
            </a:r>
          </a:p>
          <a:p>
            <a:pPr marL="109728" indent="0" rtl="0">
              <a:buNone/>
            </a:pPr>
            <a:r>
              <a:rPr lang="en-GB" sz="2000" dirty="0">
                <a:solidFill>
                  <a:schemeClr val="tx1"/>
                </a:solidFill>
              </a:rPr>
              <a:t>(</a:t>
            </a:r>
            <a:r>
              <a:rPr lang="en-GB" sz="2000" dirty="0" err="1">
                <a:solidFill>
                  <a:schemeClr val="tx1"/>
                </a:solidFill>
              </a:rPr>
              <a:t>LibertyHumanRights</a:t>
            </a:r>
            <a:r>
              <a:rPr lang="en-GB" sz="2000" dirty="0">
                <a:solidFill>
                  <a:schemeClr val="tx1"/>
                </a:solidFill>
              </a:rPr>
              <a:t>, 2018)</a:t>
            </a:r>
          </a:p>
          <a:p>
            <a:pPr marL="109728" indent="0" rtl="0">
              <a:buNone/>
            </a:pPr>
            <a:r>
              <a:rPr lang="en-GB" sz="2000" dirty="0">
                <a:solidFill>
                  <a:schemeClr val="tx1"/>
                </a:solidFill>
              </a:rPr>
              <a:t>(Pearson, G., Rowe, M. and Turner, L, 2018)</a:t>
            </a:r>
          </a:p>
        </p:txBody>
      </p:sp>
    </p:spTree>
    <p:extLst>
      <p:ext uri="{BB962C8B-B14F-4D97-AF65-F5344CB8AC3E}">
        <p14:creationId xmlns:p14="http://schemas.microsoft.com/office/powerpoint/2010/main" val="3848880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513348" y="704717"/>
            <a:ext cx="10972800" cy="1066800"/>
          </a:xfrm>
        </p:spPr>
        <p:txBody>
          <a:bodyPr rtlCol="0"/>
          <a:lstStyle/>
          <a:p>
            <a:pPr rtl="0"/>
            <a:r>
              <a:rPr lang="en-GB" dirty="0"/>
              <a:t>Discrimination and unlawful arrests prior to Code G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sz="half" idx="1"/>
          </p:nvPr>
        </p:nvSpPr>
        <p:spPr>
          <a:xfrm>
            <a:off x="0" y="1548331"/>
            <a:ext cx="9872313" cy="1262625"/>
          </a:xfrm>
        </p:spPr>
        <p:txBody>
          <a:bodyPr rtlCol="0">
            <a:normAutofit/>
          </a:bodyPr>
          <a:lstStyle/>
          <a:p>
            <a:pPr rtl="0"/>
            <a:r>
              <a:rPr lang="en-GB" sz="2800" dirty="0"/>
              <a:t>Brixton Riots 1981</a:t>
            </a:r>
          </a:p>
          <a:p>
            <a:pPr rtl="0"/>
            <a:r>
              <a:rPr lang="en-GB" sz="2800" dirty="0"/>
              <a:t>The Miners' Strike (1984-85) and the Battle of Orgreave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6858565-6273-BF3B-09D5-0DC25E28E0C1}"/>
              </a:ext>
            </a:extLst>
          </p:cNvPr>
          <p:cNvSpPr txBox="1"/>
          <p:nvPr/>
        </p:nvSpPr>
        <p:spPr>
          <a:xfrm>
            <a:off x="241835" y="2639308"/>
            <a:ext cx="6097604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09728" indent="0" rtl="0">
              <a:buNone/>
            </a:pPr>
            <a:r>
              <a:rPr lang="en-GB" sz="2000" dirty="0"/>
              <a:t>(Centre for Crime and Justice Studies, 2015)</a:t>
            </a:r>
          </a:p>
          <a:p>
            <a:pPr marL="109728" indent="0" rtl="0">
              <a:buNone/>
            </a:pPr>
            <a:r>
              <a:rPr lang="en-GB" sz="2000" dirty="0"/>
              <a:t>(BBC, 2024)</a:t>
            </a:r>
          </a:p>
        </p:txBody>
      </p:sp>
      <p:pic>
        <p:nvPicPr>
          <p:cNvPr id="1028" name="Picture 4" descr="When Brixton went up in flames | London | The Guardian">
            <a:extLst>
              <a:ext uri="{FF2B5EF4-FFF2-40B4-BE49-F238E27FC236}">
                <a16:creationId xmlns:a16="http://schemas.microsoft.com/office/drawing/2014/main" id="{CA99B2C4-4165-1901-B7B7-637C0EC2738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835" y="3602553"/>
            <a:ext cx="4381500" cy="2628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The Battle of Orgreave">
            <a:extLst>
              <a:ext uri="{FF2B5EF4-FFF2-40B4-BE49-F238E27FC236}">
                <a16:creationId xmlns:a16="http://schemas.microsoft.com/office/drawing/2014/main" id="{5667A297-7476-A14C-143F-40E50920AA5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62003" y="3602553"/>
            <a:ext cx="3488162" cy="26289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9084E7B6-91AD-ED28-2C7E-E899EA8E3301}"/>
              </a:ext>
            </a:extLst>
          </p:cNvPr>
          <p:cNvSpPr txBox="1"/>
          <p:nvPr/>
        </p:nvSpPr>
        <p:spPr>
          <a:xfrm>
            <a:off x="241835" y="6226711"/>
            <a:ext cx="609760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(The Guardian, 2011)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DE17094-7AAD-74F1-49DC-E01E3071B77E}"/>
              </a:ext>
            </a:extLst>
          </p:cNvPr>
          <p:cNvSpPr txBox="1"/>
          <p:nvPr/>
        </p:nvSpPr>
        <p:spPr>
          <a:xfrm>
            <a:off x="8845216" y="6342464"/>
            <a:ext cx="2862313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(BBC, 2024)</a:t>
            </a:r>
          </a:p>
        </p:txBody>
      </p:sp>
    </p:spTree>
    <p:extLst>
      <p:ext uri="{BB962C8B-B14F-4D97-AF65-F5344CB8AC3E}">
        <p14:creationId xmlns:p14="http://schemas.microsoft.com/office/powerpoint/2010/main" val="42370393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548640"/>
            <a:ext cx="11983452" cy="1228023"/>
          </a:xfrm>
        </p:spPr>
        <p:txBody>
          <a:bodyPr rtlCol="0">
            <a:normAutofit fontScale="90000"/>
          </a:bodyPr>
          <a:lstStyle/>
          <a:p>
            <a:pPr rtl="0"/>
            <a:r>
              <a:rPr lang="en-GB" dirty="0"/>
              <a:t>How Code G improved the process of dealing with prisoners in a fair and lawful manner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776662"/>
            <a:ext cx="11704320" cy="5172778"/>
          </a:xfrm>
        </p:spPr>
        <p:txBody>
          <a:bodyPr rtlCol="0">
            <a:normAutofit/>
          </a:bodyPr>
          <a:lstStyle/>
          <a:p>
            <a:pPr rtl="0"/>
            <a:r>
              <a:rPr lang="en-GB" dirty="0"/>
              <a:t>Clearer grounds for arrest</a:t>
            </a:r>
          </a:p>
          <a:p>
            <a:pPr rtl="0"/>
            <a:r>
              <a:rPr lang="en-GB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Focus on Necessity</a:t>
            </a:r>
          </a:p>
          <a:p>
            <a:pPr rtl="0"/>
            <a:r>
              <a:rPr lang="en-GB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Better Record-Keeping</a:t>
            </a:r>
            <a:endParaRPr lang="en-GB" dirty="0"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rtl="0"/>
            <a:r>
              <a:rPr lang="en-GB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Protection Against Discrimination</a:t>
            </a:r>
          </a:p>
          <a:p>
            <a:pPr rtl="0"/>
            <a:r>
              <a:rPr lang="en-GB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Notifying Suspects of Their Rights</a:t>
            </a:r>
            <a:endParaRPr lang="en-GB" dirty="0"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rtl="0"/>
            <a:r>
              <a:rPr lang="en-GB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Standardised Procedures</a:t>
            </a:r>
          </a:p>
          <a:p>
            <a:pPr marL="109728" indent="0" rtl="0">
              <a:buNone/>
            </a:pPr>
            <a:endParaRPr lang="en-GB" dirty="0">
              <a:effectLst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109728" indent="0" rtl="0">
              <a:buNone/>
            </a:pPr>
            <a:r>
              <a:rPr lang="en-GB" sz="2000" dirty="0">
                <a:solidFill>
                  <a:schemeClr val="tx1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(GO</a:t>
            </a:r>
            <a:r>
              <a:rPr lang="en-GB" sz="2000" dirty="0">
                <a:solidFill>
                  <a:schemeClr val="tx1"/>
                </a:solidFill>
                <a:ea typeface="Aptos" panose="020B0004020202020204" pitchFamily="34" charset="0"/>
                <a:cs typeface="Times New Roman" panose="02020603050405020304" pitchFamily="18" charset="0"/>
              </a:rPr>
              <a:t>V.UK, 2012)</a:t>
            </a:r>
            <a:endParaRPr lang="en-GB" sz="2000" dirty="0">
              <a:solidFill>
                <a:schemeClr val="tx1"/>
              </a:solidFill>
              <a:effectLst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109728" indent="0" rtl="0">
              <a:buNone/>
            </a:pPr>
            <a:r>
              <a:rPr lang="en-GB" sz="2000" dirty="0">
                <a:solidFill>
                  <a:schemeClr val="tx1"/>
                </a:solidFill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(Department of Justice, 2015)</a:t>
            </a:r>
          </a:p>
          <a:p>
            <a:pPr marL="109728" indent="0" rtl="0">
              <a:buNone/>
            </a:pPr>
            <a:r>
              <a:rPr lang="en-GB" sz="2000" dirty="0">
                <a:solidFill>
                  <a:schemeClr val="tx1"/>
                </a:solidFill>
                <a:ea typeface="Aptos" panose="020B0004020202020204" pitchFamily="34" charset="0"/>
                <a:cs typeface="Times New Roman" panose="02020603050405020304" pitchFamily="18" charset="0"/>
              </a:rPr>
              <a:t>(UK Parliament, 2021)</a:t>
            </a:r>
          </a:p>
          <a:p>
            <a:pPr marL="109728" indent="0" rtl="0">
              <a:buNone/>
            </a:pPr>
            <a:r>
              <a:rPr lang="en-GB" sz="2000" dirty="0">
                <a:solidFill>
                  <a:schemeClr val="tx1"/>
                </a:solidFill>
                <a:ea typeface="Aptos" panose="020B0004020202020204" pitchFamily="34" charset="0"/>
                <a:cs typeface="Times New Roman" panose="02020603050405020304" pitchFamily="18" charset="0"/>
              </a:rPr>
              <a:t>(West Yorkshire Police)</a:t>
            </a:r>
          </a:p>
          <a:p>
            <a:pPr marL="109728" indent="0" rtl="0">
              <a:buNone/>
            </a:pPr>
            <a:r>
              <a:rPr lang="en-GB" sz="2000" dirty="0">
                <a:solidFill>
                  <a:schemeClr val="tx1"/>
                </a:solidFill>
                <a:ea typeface="Aptos" panose="020B0004020202020204" pitchFamily="34" charset="0"/>
                <a:cs typeface="Times New Roman" panose="02020603050405020304" pitchFamily="18" charset="0"/>
              </a:rPr>
              <a:t>(</a:t>
            </a:r>
            <a:r>
              <a:rPr lang="en-GB" sz="2000" dirty="0" err="1">
                <a:solidFill>
                  <a:schemeClr val="tx1"/>
                </a:solidFill>
                <a:ea typeface="Aptos" panose="020B0004020202020204" pitchFamily="34" charset="0"/>
                <a:cs typeface="Times New Roman" panose="02020603050405020304" pitchFamily="18" charset="0"/>
              </a:rPr>
              <a:t>Ozin</a:t>
            </a:r>
            <a:r>
              <a:rPr lang="en-GB" sz="2000" dirty="0">
                <a:solidFill>
                  <a:schemeClr val="tx1"/>
                </a:solidFill>
                <a:ea typeface="Aptos" panose="020B0004020202020204" pitchFamily="34" charset="0"/>
                <a:cs typeface="Times New Roman" panose="02020603050405020304" pitchFamily="18" charset="0"/>
              </a:rPr>
              <a:t> and Norton, 2023)</a:t>
            </a:r>
          </a:p>
          <a:p>
            <a:pPr marL="109728" indent="0" rtl="0">
              <a:buNone/>
            </a:pPr>
            <a:endParaRPr lang="en-GB" sz="2000" dirty="0">
              <a:effectLst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109728" indent="0" rtl="0">
              <a:buNone/>
            </a:pPr>
            <a:endParaRPr lang="en-GB" sz="2000" dirty="0">
              <a:effectLst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109728" indent="0" rtl="0">
              <a:buNone/>
            </a:pPr>
            <a:endParaRPr lang="en-GB" dirty="0">
              <a:effectLst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rtl="0"/>
            <a:endParaRPr lang="en-GB" dirty="0"/>
          </a:p>
        </p:txBody>
      </p:sp>
      <p:pic>
        <p:nvPicPr>
          <p:cNvPr id="2050" name="Picture 2" descr="UK arrests over 100 in protests against policing bill Courts Wales London England  Police | The Independent">
            <a:extLst>
              <a:ext uri="{FF2B5EF4-FFF2-40B4-BE49-F238E27FC236}">
                <a16:creationId xmlns:a16="http://schemas.microsoft.com/office/drawing/2014/main" id="{F956C599-C7A7-7250-14E3-0B9BD448ADF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78867" y="1973179"/>
            <a:ext cx="4856825" cy="32348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3525F9F-AFB2-41E7-5321-16CD233767ED}"/>
              </a:ext>
            </a:extLst>
          </p:cNvPr>
          <p:cNvSpPr txBox="1"/>
          <p:nvPr/>
        </p:nvSpPr>
        <p:spPr>
          <a:xfrm>
            <a:off x="8090033" y="5311359"/>
            <a:ext cx="618904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(The Independent, 2021)</a:t>
            </a:r>
          </a:p>
        </p:txBody>
      </p:sp>
    </p:spTree>
    <p:extLst>
      <p:ext uri="{BB962C8B-B14F-4D97-AF65-F5344CB8AC3E}">
        <p14:creationId xmlns:p14="http://schemas.microsoft.com/office/powerpoint/2010/main" val="3514341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EAB7C0-C6EC-6686-7645-2816515A54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30830" y="960120"/>
            <a:ext cx="3606265" cy="1066800"/>
          </a:xfrm>
        </p:spPr>
        <p:txBody>
          <a:bodyPr anchor="ctr">
            <a:normAutofit/>
          </a:bodyPr>
          <a:lstStyle/>
          <a:p>
            <a:r>
              <a:rPr lang="en-GB" dirty="0"/>
              <a:t>Conclusion</a:t>
            </a:r>
          </a:p>
        </p:txBody>
      </p:sp>
      <p:pic>
        <p:nvPicPr>
          <p:cNvPr id="1028" name="Picture 4">
            <a:extLst>
              <a:ext uri="{FF2B5EF4-FFF2-40B4-BE49-F238E27FC236}">
                <a16:creationId xmlns:a16="http://schemas.microsoft.com/office/drawing/2014/main" id="{BE29685B-9B02-BB8A-7790-68F188234DC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663307" y="2249424"/>
            <a:ext cx="2865386" cy="4325112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33429112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F487F1-9150-A245-69CC-13DCB28826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115503" y="1152143"/>
            <a:ext cx="12445465" cy="5705857"/>
          </a:xfrm>
        </p:spPr>
        <p:txBody>
          <a:bodyPr>
            <a:normAutofit/>
          </a:bodyPr>
          <a:lstStyle/>
          <a:p>
            <a:r>
              <a:rPr lang="en-GB" sz="1600" i="0" dirty="0">
                <a:solidFill>
                  <a:schemeClr val="tx1"/>
                </a:solidFill>
                <a:effectLst/>
              </a:rPr>
              <a:t>Archer, B. Ellison, G. </a:t>
            </a:r>
            <a:r>
              <a:rPr lang="en-GB" sz="1600" i="0" dirty="0" err="1">
                <a:solidFill>
                  <a:schemeClr val="tx1"/>
                </a:solidFill>
                <a:effectLst/>
              </a:rPr>
              <a:t>Blockley</a:t>
            </a:r>
            <a:r>
              <a:rPr lang="en-GB" sz="1600" i="0" dirty="0">
                <a:solidFill>
                  <a:schemeClr val="tx1"/>
                </a:solidFill>
                <a:effectLst/>
              </a:rPr>
              <a:t>, T. (2023) Police procedure and evidence in the criminal justice system. Chapter 3. Pages 3-4. St Albans, England :, Critical Publishing.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tx1"/>
                </a:solidFill>
              </a:rPr>
              <a:t>BBC. (June 18, 2024). The Battle of Orgreave. Available at: </a:t>
            </a:r>
            <a:r>
              <a:rPr lang="en-GB" sz="1600" dirty="0">
                <a:solidFill>
                  <a:schemeClr val="tx1"/>
                </a:solidFill>
                <a:hlinkClick r:id="rId2"/>
              </a:rPr>
              <a:t>https://www.bbc.co.uk/news/extra/t5q216ohjy/the-battle-of-orgreave</a:t>
            </a:r>
            <a:endParaRPr lang="en-GB" sz="1600" dirty="0">
              <a:solidFill>
                <a:schemeClr val="tx1"/>
              </a:solidFill>
            </a:endParaRPr>
          </a:p>
          <a:p>
            <a:pPr marL="109728" indent="0">
              <a:buNone/>
            </a:pPr>
            <a:r>
              <a:rPr lang="en-GB" sz="1600" dirty="0">
                <a:solidFill>
                  <a:schemeClr val="tx1"/>
                </a:solidFill>
              </a:rPr>
              <a:t>(Accessed 2 March 2025)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tx1"/>
                </a:solidFill>
              </a:rPr>
              <a:t>BBC. (June 18, 2024). Image of the Battle of Orgreave. Available at: </a:t>
            </a:r>
            <a:r>
              <a:rPr lang="en-GB" sz="1600" dirty="0">
                <a:solidFill>
                  <a:schemeClr val="tx1"/>
                </a:solidFill>
                <a:hlinkClick r:id="rId2"/>
              </a:rPr>
              <a:t>https://www.bbc.co.uk/news/extra/t5q216ohjy/the-battle-of-orgreave</a:t>
            </a:r>
            <a:r>
              <a:rPr lang="en-GB" sz="1600" dirty="0">
                <a:solidFill>
                  <a:schemeClr val="tx1"/>
                </a:solidFill>
              </a:rPr>
              <a:t> (Accessed 2 March 2025)</a:t>
            </a:r>
          </a:p>
          <a:p>
            <a:r>
              <a:rPr lang="en-GB" sz="1600" dirty="0">
                <a:solidFill>
                  <a:schemeClr val="tx1"/>
                </a:solidFill>
              </a:rPr>
              <a:t>Centre for Crime and Justice Studies. (January 15, 2015). Policing the riots: from Bristol and Brixton to Tottenham, via Toxteth, Handsworth, etc.  Available at: </a:t>
            </a:r>
            <a:r>
              <a:rPr lang="en-GB" sz="1600" dirty="0">
                <a:solidFill>
                  <a:schemeClr val="tx1"/>
                </a:solidFill>
                <a:hlinkClick r:id="rId3"/>
              </a:rPr>
              <a:t>https://www.crimeandjustice.org.uk/publications/cjm/article/policing-riots-bristol-and-brixton-tottenham-toxteth-handsworthetc#:~:text=Increasingly%20seen%20as%20a%20black,police%20to%20arrest%20and%20secure&amp;text=The%20immediate%20trigger%20for%20the,1000%20stops%20and%20150%20arrests%20(</a:t>
            </a:r>
            <a:r>
              <a:rPr lang="en-GB" sz="1600" dirty="0">
                <a:solidFill>
                  <a:schemeClr val="tx1"/>
                </a:solidFill>
              </a:rPr>
              <a:t> (Accessed 2 March 2025)</a:t>
            </a:r>
          </a:p>
          <a:p>
            <a:r>
              <a:rPr lang="en-GB" sz="1600" dirty="0">
                <a:solidFill>
                  <a:schemeClr val="tx1"/>
                </a:solidFill>
              </a:rPr>
              <a:t>College of Policing. (November 12, 2012). ACPO Position Statement: Necessity to Arrest National Investigative Interviewing Strategic Steering Group. Available at: </a:t>
            </a:r>
            <a:r>
              <a:rPr lang="en-GB" sz="1600" dirty="0">
                <a:solidFill>
                  <a:schemeClr val="tx1"/>
                </a:solidFill>
                <a:hlinkClick r:id="rId4"/>
              </a:rPr>
              <a:t>https://library.college.police.uk/docs/APPREF/ACPO-Position-Statement-Necessity-to-Arrest.pdf</a:t>
            </a:r>
            <a:r>
              <a:rPr lang="en-GB" sz="1600" dirty="0">
                <a:solidFill>
                  <a:schemeClr val="tx1"/>
                </a:solidFill>
              </a:rPr>
              <a:t>(Accessed 28 February 2025)</a:t>
            </a:r>
          </a:p>
          <a:p>
            <a:r>
              <a:rPr lang="en-GB" sz="1600" dirty="0">
                <a:solidFill>
                  <a:schemeClr val="tx1"/>
                </a:solidFill>
              </a:rPr>
              <a:t>College of Policing. (October 28, 2022) Response, arrest and detention. Available at: </a:t>
            </a:r>
            <a:r>
              <a:rPr lang="en-GB" sz="1600" dirty="0">
                <a:solidFill>
                  <a:schemeClr val="tx1"/>
                </a:solidFill>
                <a:hlinkClick r:id="rId5"/>
              </a:rPr>
              <a:t>https://www.college.police.uk/app/detention-and-custody/response-arrest-and-detention</a:t>
            </a:r>
            <a:r>
              <a:rPr lang="en-GB" sz="1600" dirty="0">
                <a:solidFill>
                  <a:schemeClr val="tx1"/>
                </a:solidFill>
              </a:rPr>
              <a:t> (Accessed 28 February 2025)</a:t>
            </a:r>
          </a:p>
          <a:p>
            <a:r>
              <a:rPr lang="en-GB" sz="1600" dirty="0">
                <a:solidFill>
                  <a:schemeClr val="tx1"/>
                </a:solidFill>
              </a:rPr>
              <a:t>Criminal Justice Alliance. December 2020, Across the CJS, Policing. Image available at: </a:t>
            </a:r>
            <a:r>
              <a:rPr lang="en-GB" sz="1600" dirty="0">
                <a:hlinkClick r:id="rId6"/>
              </a:rPr>
              <a:t>https://www.criminaljusticealliance.org/across-the-cjs/policing/</a:t>
            </a:r>
            <a:endParaRPr lang="en-GB" sz="1600" dirty="0"/>
          </a:p>
          <a:p>
            <a:r>
              <a:rPr lang="en-GB" sz="1600" dirty="0">
                <a:solidFill>
                  <a:schemeClr val="tx1"/>
                </a:solidFill>
              </a:rPr>
              <a:t>Department of Justice. (May 31, 2015). CODE G Code of Practice for the statutory power of arrest by police officers. Available at: </a:t>
            </a:r>
            <a:r>
              <a:rPr lang="en-GB" sz="1600" dirty="0">
                <a:solidFill>
                  <a:schemeClr val="tx1"/>
                </a:solidFill>
                <a:hlinkClick r:id="rId7"/>
              </a:rPr>
              <a:t>https://www.justice-ni.gov.uk/sites/default/files/consultations/justice/PACE%20code%20g.PDF</a:t>
            </a:r>
            <a:r>
              <a:rPr lang="en-GB" sz="1600" dirty="0">
                <a:solidFill>
                  <a:schemeClr val="tx1"/>
                </a:solidFill>
              </a:rPr>
              <a:t> (Accessed 4 March 2025)</a:t>
            </a:r>
          </a:p>
          <a:p>
            <a:r>
              <a:rPr lang="en-GB" sz="1600" i="0" dirty="0">
                <a:solidFill>
                  <a:schemeClr val="tx1"/>
                </a:solidFill>
                <a:effectLst/>
              </a:rPr>
              <a:t>Gould, I. (January 9, 2023). Lack of Necessity to Arrest. Available at: </a:t>
            </a:r>
            <a:r>
              <a:rPr lang="en-GB" sz="1600" i="0" dirty="0">
                <a:solidFill>
                  <a:schemeClr val="tx1"/>
                </a:solidFill>
                <a:effectLst/>
                <a:hlinkClick r:id="rId8"/>
              </a:rPr>
              <a:t>https://iaingould.co.uk/2023/01/09/lack-of-necessity-to-arrest/</a:t>
            </a:r>
            <a:r>
              <a:rPr lang="en-GB" sz="1600" i="0" dirty="0">
                <a:solidFill>
                  <a:schemeClr val="tx1"/>
                </a:solidFill>
                <a:effectLst/>
              </a:rPr>
              <a:t> (Accessed 28 February 2025)</a:t>
            </a:r>
          </a:p>
          <a:p>
            <a:endParaRPr lang="en-GB" sz="1600" dirty="0">
              <a:solidFill>
                <a:schemeClr val="tx1"/>
              </a:solidFill>
            </a:endParaRPr>
          </a:p>
          <a:p>
            <a:endParaRPr lang="en-GB" sz="1600" dirty="0"/>
          </a:p>
          <a:p>
            <a:endParaRPr lang="en-GB" sz="1600" dirty="0"/>
          </a:p>
          <a:p>
            <a:endParaRPr lang="en-GB" sz="1600" dirty="0">
              <a:solidFill>
                <a:schemeClr val="tx1"/>
              </a:solidFill>
            </a:endParaRPr>
          </a:p>
          <a:p>
            <a:endParaRPr lang="en-GB" sz="1600" dirty="0">
              <a:solidFill>
                <a:schemeClr val="tx1"/>
              </a:solidFill>
            </a:endParaRPr>
          </a:p>
          <a:p>
            <a:endParaRPr lang="en-GB" sz="1600" dirty="0">
              <a:solidFill>
                <a:schemeClr val="tx1"/>
              </a:solidFill>
            </a:endParaRPr>
          </a:p>
          <a:p>
            <a:endParaRPr lang="en-GB" sz="1600" dirty="0">
              <a:solidFill>
                <a:schemeClr val="tx1"/>
              </a:solidFill>
            </a:endParaRPr>
          </a:p>
          <a:p>
            <a:endParaRPr lang="en-GB" sz="1600" dirty="0">
              <a:solidFill>
                <a:schemeClr val="tx1"/>
              </a:solidFill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sz="1600" dirty="0">
              <a:solidFill>
                <a:schemeClr val="tx1"/>
              </a:solidFill>
            </a:endParaRPr>
          </a:p>
          <a:p>
            <a:endParaRPr lang="en-GB" sz="1600" i="0" dirty="0">
              <a:solidFill>
                <a:schemeClr val="tx1"/>
              </a:solidFill>
              <a:effectLst/>
            </a:endParaRPr>
          </a:p>
          <a:p>
            <a:endParaRPr lang="en-GB" sz="1600" i="0" dirty="0">
              <a:solidFill>
                <a:schemeClr val="tx1"/>
              </a:solidFill>
              <a:effectLst/>
            </a:endParaRPr>
          </a:p>
          <a:p>
            <a:endParaRPr lang="en-GB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B1721059-FB0B-0090-6684-B8AA5224DF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086" y="209349"/>
            <a:ext cx="10972800" cy="1066800"/>
          </a:xfrm>
        </p:spPr>
        <p:txBody>
          <a:bodyPr rtlCol="0">
            <a:normAutofit/>
          </a:bodyPr>
          <a:lstStyle/>
          <a:p>
            <a:pPr rtl="0"/>
            <a:r>
              <a:rPr lang="en-GB" sz="3600" u="sng" dirty="0"/>
              <a:t>Reference list</a:t>
            </a:r>
          </a:p>
        </p:txBody>
      </p:sp>
    </p:spTree>
    <p:extLst>
      <p:ext uri="{BB962C8B-B14F-4D97-AF65-F5344CB8AC3E}">
        <p14:creationId xmlns:p14="http://schemas.microsoft.com/office/powerpoint/2010/main" val="19757568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98C5DD-DE60-BC7E-EE81-6EDEC26938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961" y="635267"/>
            <a:ext cx="11970619" cy="6222733"/>
          </a:xfrm>
        </p:spPr>
        <p:txBody>
          <a:bodyPr>
            <a:normAutofit lnSpcReduction="10000"/>
          </a:bodyPr>
          <a:lstStyle/>
          <a:p>
            <a:r>
              <a:rPr lang="en-GB" sz="1600" b="0" i="0" dirty="0">
                <a:solidFill>
                  <a:schemeClr val="tx1"/>
                </a:solidFill>
                <a:effectLst/>
              </a:rPr>
              <a:t>GOV.UK. (December 31, 2005). Code G Statutory power of arrest by police officers. </a:t>
            </a:r>
            <a:r>
              <a:rPr lang="en-GB" sz="1600" dirty="0">
                <a:solidFill>
                  <a:schemeClr val="tx1"/>
                </a:solidFill>
              </a:rPr>
              <a:t> Available at: </a:t>
            </a:r>
            <a:r>
              <a:rPr lang="en-GB" sz="1600" dirty="0">
                <a:solidFill>
                  <a:schemeClr val="tx1"/>
                </a:solidFill>
                <a:hlinkClick r:id="rId2"/>
              </a:rPr>
              <a:t>https://assets.publishing.service.gov.uk/media/5a7aedcb40f0b66eab99da3b/pace-code-g_2006.pdf</a:t>
            </a:r>
            <a:r>
              <a:rPr lang="en-GB" sz="1600" dirty="0">
                <a:solidFill>
                  <a:schemeClr val="tx1"/>
                </a:solidFill>
              </a:rPr>
              <a:t> (Accessed 28 February 2025)</a:t>
            </a:r>
          </a:p>
          <a:p>
            <a:r>
              <a:rPr lang="en-GB" sz="1600" dirty="0">
                <a:solidFill>
                  <a:schemeClr val="tx1"/>
                </a:solidFill>
              </a:rPr>
              <a:t>GOV.UK. (August 5, 2022). </a:t>
            </a:r>
            <a:r>
              <a:rPr lang="fr-FR" sz="1600" dirty="0">
                <a:solidFill>
                  <a:schemeClr val="tx1"/>
                </a:solidFill>
              </a:rPr>
              <a:t>PACE Code G 2012 (accessible). Available at: </a:t>
            </a:r>
            <a:r>
              <a:rPr lang="fr-FR" sz="1600" dirty="0">
                <a:solidFill>
                  <a:schemeClr val="tx1"/>
                </a:solidFill>
                <a:hlinkClick r:id="rId3"/>
              </a:rPr>
              <a:t>https://www.gov.uk/government/publications/pace-code-g-2012/pace-code-g-2012-accessible#:~:text=(b)%20Necessity%20criteria,is%20open%20to%20the%20officer</a:t>
            </a:r>
            <a:r>
              <a:rPr lang="fr-FR" sz="1600" dirty="0">
                <a:solidFill>
                  <a:schemeClr val="tx1"/>
                </a:solidFill>
              </a:rPr>
              <a:t>. (</a:t>
            </a:r>
            <a:r>
              <a:rPr lang="en-GB" sz="1600" noProof="0" dirty="0">
                <a:solidFill>
                  <a:schemeClr val="tx1"/>
                </a:solidFill>
              </a:rPr>
              <a:t>Accessed</a:t>
            </a:r>
            <a:r>
              <a:rPr lang="fr-FR" sz="1600" dirty="0">
                <a:solidFill>
                  <a:schemeClr val="tx1"/>
                </a:solidFill>
              </a:rPr>
              <a:t> 4 March 2025)</a:t>
            </a:r>
          </a:p>
          <a:p>
            <a:r>
              <a:rPr lang="en-GB" sz="1600" dirty="0">
                <a:solidFill>
                  <a:schemeClr val="tx1"/>
                </a:solidFill>
              </a:rPr>
              <a:t>Legislation.gov.uk. (2012). </a:t>
            </a:r>
            <a:r>
              <a:rPr lang="en-GB" sz="1600" b="0" i="0" dirty="0">
                <a:solidFill>
                  <a:srgbClr val="000000"/>
                </a:solidFill>
                <a:effectLst/>
              </a:rPr>
              <a:t>The Police and Criminal Evidence Act 1984 (Codes of Practice) (Revision of Codes C, G and H) Order 2012. Available </a:t>
            </a:r>
            <a:r>
              <a:rPr lang="en-GB" sz="1600" b="0" i="0" dirty="0" err="1">
                <a:solidFill>
                  <a:srgbClr val="000000"/>
                </a:solidFill>
                <a:effectLst/>
              </a:rPr>
              <a:t>at:</a:t>
            </a:r>
            <a:r>
              <a:rPr lang="en-GB" sz="1600" b="0" i="0" dirty="0" err="1">
                <a:solidFill>
                  <a:srgbClr val="000000"/>
                </a:solidFill>
                <a:effectLst/>
                <a:hlinkClick r:id="rId4"/>
              </a:rPr>
              <a:t>https</a:t>
            </a:r>
            <a:r>
              <a:rPr lang="en-GB" sz="1600" b="0" i="0" dirty="0">
                <a:solidFill>
                  <a:srgbClr val="000000"/>
                </a:solidFill>
                <a:effectLst/>
                <a:hlinkClick r:id="rId4"/>
              </a:rPr>
              <a:t>://www.legislation.gov.uk/ukdsi/2012/9780111524183#:~:text=The%20amendments%20to%20Code%20G,a%20number%20of%20court%20judgments</a:t>
            </a:r>
            <a:r>
              <a:rPr lang="en-GB" sz="1600" dirty="0">
                <a:solidFill>
                  <a:srgbClr val="000000"/>
                </a:solidFill>
              </a:rPr>
              <a:t> (Accessed </a:t>
            </a:r>
            <a:r>
              <a:rPr lang="en-GB" sz="1600" dirty="0">
                <a:solidFill>
                  <a:schemeClr val="tx1"/>
                </a:solidFill>
              </a:rPr>
              <a:t>28 February 2025)</a:t>
            </a:r>
          </a:p>
          <a:p>
            <a:r>
              <a:rPr lang="en-GB" sz="1600" dirty="0" err="1">
                <a:solidFill>
                  <a:schemeClr val="tx1"/>
                </a:solidFill>
              </a:rPr>
              <a:t>LiberyHumanRights</a:t>
            </a:r>
            <a:r>
              <a:rPr lang="en-GB" sz="1600" dirty="0">
                <a:solidFill>
                  <a:schemeClr val="tx1"/>
                </a:solidFill>
              </a:rPr>
              <a:t>. (2018). Police Powers of Arrest. Available at: </a:t>
            </a:r>
            <a:r>
              <a:rPr lang="en-GB" sz="1600" dirty="0">
                <a:solidFill>
                  <a:schemeClr val="tx1"/>
                </a:solidFill>
                <a:hlinkClick r:id="rId5"/>
              </a:rPr>
              <a:t>https://www.libertyhumanrights.org.uk/advice_information/police-powers-of-arrest-2/</a:t>
            </a:r>
            <a:r>
              <a:rPr lang="en-GB" sz="1600" dirty="0">
                <a:solidFill>
                  <a:schemeClr val="tx1"/>
                </a:solidFill>
              </a:rPr>
              <a:t> (Accessed 28 February 2025)</a:t>
            </a:r>
          </a:p>
          <a:p>
            <a:r>
              <a:rPr lang="en-GB" sz="1600" dirty="0" err="1">
                <a:solidFill>
                  <a:schemeClr val="tx1"/>
                </a:solidFill>
              </a:rPr>
              <a:t>Ozin</a:t>
            </a:r>
            <a:r>
              <a:rPr lang="en-GB" sz="1600" dirty="0">
                <a:solidFill>
                  <a:schemeClr val="tx1"/>
                </a:solidFill>
              </a:rPr>
              <a:t>, P., &amp; Norton, H. (23 August 2023) Code G: PACE Code of Practice for the Statutory Power of Arrest by Police Officers. In PACE: A Practical guide to the Police and Criminal Evidence Act 1984. Page 655. New York, NY: Oxford University Press.</a:t>
            </a:r>
          </a:p>
          <a:p>
            <a:r>
              <a:rPr lang="en-GB" sz="1600" dirty="0">
                <a:solidFill>
                  <a:schemeClr val="tx1"/>
                </a:solidFill>
              </a:rPr>
              <a:t>Pearson, G., Rowe, M., &amp; Turner, E. (2018). Policy, Practicalities, and PACE s.24: The Subsuming of the Necessity Criteria in Arrest Decision-Making by Frontline Police Officers. Journal of Law and Society, 45(2), 282- 308.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tx1"/>
                </a:solidFill>
              </a:rPr>
              <a:t>The Guardian. (April 10, 2011). Image of Brixton Riots. Available at: </a:t>
            </a:r>
            <a:r>
              <a:rPr lang="en-GB" sz="1600" dirty="0">
                <a:solidFill>
                  <a:schemeClr val="tx1"/>
                </a:solidFill>
                <a:hlinkClick r:id="rId6"/>
              </a:rPr>
              <a:t>https://www.theguardian.com/uk/2011/apr/10/brixton-riot-april-1981-feature</a:t>
            </a:r>
            <a:r>
              <a:rPr lang="en-GB" sz="1600" dirty="0">
                <a:solidFill>
                  <a:schemeClr val="tx1"/>
                </a:solidFill>
              </a:rPr>
              <a:t> (Accessed 2 March 2025)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tx1"/>
                </a:solidFill>
              </a:rPr>
              <a:t>UK Parliament, House of Commons Library. (October 21, 2021). Police powers: An introduction. Available at: </a:t>
            </a:r>
            <a:r>
              <a:rPr lang="en-GB" sz="1600" dirty="0">
                <a:solidFill>
                  <a:schemeClr val="tx1"/>
                </a:solidFill>
                <a:hlinkClick r:id="rId7"/>
              </a:rPr>
              <a:t>https://researchbriefings.files.parliament.uk/documents/CBP-8637/CBP-8637.pdf#:~:text=PACE%20Code%20G%20provides%20police%20officers%20with,offence%20before%20conducting%20an%20arrest%20without%20a</a:t>
            </a:r>
            <a:r>
              <a:rPr lang="en-GB" sz="1600" dirty="0">
                <a:solidFill>
                  <a:schemeClr val="tx1"/>
                </a:solidFill>
              </a:rPr>
              <a:t> (Accessed 4 March 2025)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tx1"/>
                </a:solidFill>
              </a:rPr>
              <a:t>West Yorkshire Police. How are detained persons looked after in custody? Available at: </a:t>
            </a:r>
            <a:r>
              <a:rPr lang="en-GB" sz="1600" dirty="0">
                <a:solidFill>
                  <a:schemeClr val="tx1"/>
                </a:solidFill>
                <a:hlinkClick r:id="rId8"/>
              </a:rPr>
              <a:t>https://www.westyorkshire.police.uk/ask-the-police/question/Q520</a:t>
            </a:r>
            <a:r>
              <a:rPr lang="en-GB" sz="1600" dirty="0">
                <a:solidFill>
                  <a:schemeClr val="tx1"/>
                </a:solidFill>
              </a:rPr>
              <a:t> (Accessed 4 March 2025)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600" i="0" dirty="0">
                <a:solidFill>
                  <a:schemeClr val="tx1"/>
                </a:solidFill>
                <a:effectLst/>
              </a:rPr>
              <a:t>Wood, D. Dickens, T. Davis, C. Bradshaw, S. Parker-McLeod, J. (eds.) (2024) Blackstone’s Handbook for Policing Students 2024 Edition: 18. Pages 399-400. Oxford University Press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 err="1">
                <a:solidFill>
                  <a:schemeClr val="tx1"/>
                </a:solidFill>
              </a:rPr>
              <a:t>WorkingTheDoors</a:t>
            </a:r>
            <a:r>
              <a:rPr lang="en-GB" sz="1600" dirty="0">
                <a:solidFill>
                  <a:schemeClr val="tx1"/>
                </a:solidFill>
              </a:rPr>
              <a:t>. (2015). </a:t>
            </a:r>
            <a:r>
              <a:rPr lang="en-GB" sz="1600" i="0" dirty="0">
                <a:solidFill>
                  <a:schemeClr val="tx1"/>
                </a:solidFill>
                <a:effectLst/>
              </a:rPr>
              <a:t>What are your Rights if you are Arrested. Available at</a:t>
            </a:r>
            <a:r>
              <a:rPr lang="en-GB" sz="1600" i="0" dirty="0">
                <a:solidFill>
                  <a:srgbClr val="333333"/>
                </a:solidFill>
                <a:effectLst/>
              </a:rPr>
              <a:t>: </a:t>
            </a:r>
            <a:r>
              <a:rPr lang="en-GB" sz="1600" i="0" dirty="0">
                <a:solidFill>
                  <a:srgbClr val="333333"/>
                </a:solidFill>
                <a:effectLst/>
                <a:hlinkClick r:id="rId9"/>
              </a:rPr>
              <a:t>https://www.workingthedoors.co.uk/your-rights-if-arrested/</a:t>
            </a:r>
            <a:r>
              <a:rPr lang="en-GB" sz="1600" dirty="0">
                <a:solidFill>
                  <a:srgbClr val="333333"/>
                </a:solidFill>
              </a:rPr>
              <a:t> </a:t>
            </a:r>
            <a:r>
              <a:rPr lang="en-GB" sz="1600" dirty="0">
                <a:solidFill>
                  <a:schemeClr val="tx1"/>
                </a:solidFill>
              </a:rPr>
              <a:t>(Accessed 28 February 2025)</a:t>
            </a:r>
          </a:p>
          <a:p>
            <a:pPr marL="109728" indent="0">
              <a:buNone/>
            </a:pPr>
            <a:endParaRPr lang="en-GB" sz="1600" i="0" dirty="0">
              <a:solidFill>
                <a:schemeClr val="tx1"/>
              </a:solidFill>
              <a:effectLst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sz="1600" dirty="0">
              <a:solidFill>
                <a:schemeClr val="tx1"/>
              </a:solidFill>
            </a:endParaRPr>
          </a:p>
          <a:p>
            <a:endParaRPr lang="en-GB" sz="1600" i="0" dirty="0">
              <a:solidFill>
                <a:schemeClr val="tx1"/>
              </a:solidFill>
              <a:effectLst/>
            </a:endParaRPr>
          </a:p>
          <a:p>
            <a:endParaRPr lang="en-GB" sz="1600" dirty="0">
              <a:solidFill>
                <a:schemeClr val="tx1"/>
              </a:solidFill>
            </a:endParaRPr>
          </a:p>
          <a:p>
            <a:endParaRPr lang="en-GB" sz="1600" dirty="0">
              <a:solidFill>
                <a:schemeClr val="tx1"/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425954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raining presentation">
  <a:themeElements>
    <a:clrScheme name="Green Yellow">
      <a:dk1>
        <a:sysClr val="windowText" lastClr="000000"/>
      </a:dk1>
      <a:lt1>
        <a:sysClr val="window" lastClr="FFFFFF"/>
      </a:lt1>
      <a:dk2>
        <a:srgbClr val="455F51"/>
      </a:dk2>
      <a:lt2>
        <a:srgbClr val="E2DFCC"/>
      </a:lt2>
      <a:accent1>
        <a:srgbClr val="99CB38"/>
      </a:accent1>
      <a:accent2>
        <a:srgbClr val="63A537"/>
      </a:accent2>
      <a:accent3>
        <a:srgbClr val="37A76F"/>
      </a:accent3>
      <a:accent4>
        <a:srgbClr val="44C1A3"/>
      </a:accent4>
      <a:accent5>
        <a:srgbClr val="4EB3CF"/>
      </a:accent5>
      <a:accent6>
        <a:srgbClr val="51C3F9"/>
      </a:accent6>
      <a:hlink>
        <a:srgbClr val="EE7B08"/>
      </a:hlink>
      <a:folHlink>
        <a:srgbClr val="977B2D"/>
      </a:folHlink>
    </a:clrScheme>
    <a:fontScheme name="Calibri">
      <a:majorFont>
        <a:latin typeface="Calibri" panose="020F0502020204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16224345_TF03460604.potx" id="{E7E0BD26-C043-45F4-96D1-04BA13E49D2C}" vid="{5436AFAD-CFB0-446B-836C-C3E13AB52501}"/>
    </a:ext>
  </a:extLst>
</a:theme>
</file>

<file path=ppt/theme/theme2.xml><?xml version="1.0" encoding="utf-8"?>
<a:theme xmlns:a="http://schemas.openxmlformats.org/drawingml/2006/main" name="Office Theme">
  <a:themeElements>
    <a:clrScheme name="Green Yellow">
      <a:dk1>
        <a:sysClr val="windowText" lastClr="000000"/>
      </a:dk1>
      <a:lt1>
        <a:sysClr val="window" lastClr="FFFFFF"/>
      </a:lt1>
      <a:dk2>
        <a:srgbClr val="455F51"/>
      </a:dk2>
      <a:lt2>
        <a:srgbClr val="E2DFCC"/>
      </a:lt2>
      <a:accent1>
        <a:srgbClr val="99CB38"/>
      </a:accent1>
      <a:accent2>
        <a:srgbClr val="63A537"/>
      </a:accent2>
      <a:accent3>
        <a:srgbClr val="37A76F"/>
      </a:accent3>
      <a:accent4>
        <a:srgbClr val="44C1A3"/>
      </a:accent4>
      <a:accent5>
        <a:srgbClr val="4EB3CF"/>
      </a:accent5>
      <a:accent6>
        <a:srgbClr val="51C3F9"/>
      </a:accent6>
      <a:hlink>
        <a:srgbClr val="EE7B08"/>
      </a:hlink>
      <a:folHlink>
        <a:srgbClr val="977B2D"/>
      </a:folHlink>
    </a:clrScheme>
    <a:fontScheme name="Calibri">
      <a:majorFont>
        <a:latin typeface="Calibri" panose="020F0502020204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Green Yellow">
      <a:dk1>
        <a:sysClr val="windowText" lastClr="000000"/>
      </a:dk1>
      <a:lt1>
        <a:sysClr val="window" lastClr="FFFFFF"/>
      </a:lt1>
      <a:dk2>
        <a:srgbClr val="455F51"/>
      </a:dk2>
      <a:lt2>
        <a:srgbClr val="E2DFCC"/>
      </a:lt2>
      <a:accent1>
        <a:srgbClr val="99CB38"/>
      </a:accent1>
      <a:accent2>
        <a:srgbClr val="63A537"/>
      </a:accent2>
      <a:accent3>
        <a:srgbClr val="37A76F"/>
      </a:accent3>
      <a:accent4>
        <a:srgbClr val="44C1A3"/>
      </a:accent4>
      <a:accent5>
        <a:srgbClr val="4EB3CF"/>
      </a:accent5>
      <a:accent6>
        <a:srgbClr val="51C3F9"/>
      </a:accent6>
      <a:hlink>
        <a:srgbClr val="EE7B08"/>
      </a:hlink>
      <a:folHlink>
        <a:srgbClr val="977B2D"/>
      </a:folHlink>
    </a:clrScheme>
    <a:fontScheme name="Calibri">
      <a:majorFont>
        <a:latin typeface="Calibri" panose="020F0502020204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{9C78891D-7E40-4155-BED1-339BD46C56C8}tf03460604_win32</Template>
  <TotalTime>451</TotalTime>
  <Words>1372</Words>
  <Application>Microsoft Office PowerPoint</Application>
  <PresentationFormat>Widescreen</PresentationFormat>
  <Paragraphs>107</Paragraphs>
  <Slides>9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5" baseType="lpstr">
      <vt:lpstr>Aptos</vt:lpstr>
      <vt:lpstr>Arial</vt:lpstr>
      <vt:lpstr>Calibri</vt:lpstr>
      <vt:lpstr>Georgia</vt:lpstr>
      <vt:lpstr>Wingdings 2</vt:lpstr>
      <vt:lpstr>Training presentation</vt:lpstr>
      <vt:lpstr>Policing and the Criminal Justice System Presentation</vt:lpstr>
      <vt:lpstr>Introduction</vt:lpstr>
      <vt:lpstr>PACE Section 24 – Arrest Power Necessity test</vt:lpstr>
      <vt:lpstr>Arrests prior to the introduction of Code G PACE 1984</vt:lpstr>
      <vt:lpstr>Discrimination and unlawful arrests prior to Code G</vt:lpstr>
      <vt:lpstr>How Code G improved the process of dealing with prisoners in a fair and lawful manner</vt:lpstr>
      <vt:lpstr>Conclusion</vt:lpstr>
      <vt:lpstr>Reference list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Sean Ramsey</dc:creator>
  <cp:lastModifiedBy>Sean Ramsey</cp:lastModifiedBy>
  <cp:revision>15</cp:revision>
  <dcterms:created xsi:type="dcterms:W3CDTF">2025-02-28T15:32:26Z</dcterms:created>
  <dcterms:modified xsi:type="dcterms:W3CDTF">2025-03-04T19:54:19Z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0x010100AA3F7D94069FF64A86F7DFF56D60E3BE</vt:lpwstr>
  </property>
</Properties>
</file>