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8" d="100"/>
          <a:sy n="118" d="100"/>
        </p:scale>
        <p:origin x="442" y="8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1200"/>
              </a:spcAft>
              <a:buNone/>
            </a:pPr>
            <a:endParaRPr sz="1200" b="1">
              <a:latin typeface="Times New Roman"/>
              <a:ea typeface="Times New Roman"/>
              <a:cs typeface="Times New Roman"/>
              <a:sym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3e03a7a55e6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3e03a7a55e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h1cffb3e1ecce9a2e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h1cffb3e1ecce9a2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GreenTech Solutions Ltd. is a company based in the UK which is currently negotiating a long-term strategic association with Shenzhen Smart Energy Co. in China to develop and distribute smart energy storage systems in the European and Asian markets. This alliance can be used to share experiences and capitalise on broadening market outreach and sustaining the growing need for sustainable energy. Nevertheless, it will not be possible to achieve commercial success solely due to technical capability, but also due to efficient intercultural communication and negotiation. Manley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(2025) show the topicality of the knowledge of cross-cultural collaboration in the context of UK partnerships with China. The communication expectation differences, decision making and relationship building may be misunderstood when they are not handled. This presentation explores cultural impacts on the proposed partnership and gives viable strategies on how to establish trust, negotiate and coordinate international teams. The goal is to assist GreenTech to express itself in a respectful manner, minimise unnecessary conflict and create a productive and mutually beneficial relationship.</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h1cffb3e1ecce9a2e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h1cffb3e1ecce9a2e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Culture affects the ways in which individuals perceive messages, build professional relationships, assume authority and make business decisions. By being aware of these differences in international business, organisations avoid misinterpretation and make effective partnerships with others. Kravchenko (2026) explicates the cultural typologies and models of communication, and emphasises their role in explaining communication in various cultural environments. In the case of GreenTech Solutions, cultural awareness is essential when dealing with Shenzhen Smart Energy, as expectations over formality, disagreement, trust and decision-making might vary. Nonetheless, the national culture is not to be perceived as an inflexible description of each person. Behaviour can also be influenced by personal experience, professional background, organisational culture, as well as generational differences. Hence, GreenTech ought to conduct some research on the preferences of its partners but should allow for individual differences. Practical cultural awareness is entrenched in respectful questions, listening, not making assumptions, and communicating accordingly. This may enhance teamwork and buttress an inclusive and more productive global working relationship.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h1cffb3e1ecce9a2e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h1cffb3e1ecce9a2e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high-context and low-context framework by Edward Hall illustrates the cultural differences in the meaning of communication. Low-context communication is often based on direct words, explanations and the existence of expectations. High-context communication emphasises relationships, mutual understanding, situational factors, and non-verbal cues. Starting from an empirical study of the context, Friedmann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(2023) substantiated the appropriateness of measuring contextual reasoning and social relations as valuable dimensions of communication promoted by Hall. In the suggested joint venture, representatives of GreenTech in the UK might be sensitive to clear explanations, written clarification and direct feedback, whereas Chinese representatives might be more focused on the context and building up a relationship. Such inclinations serve as a good beginning, not as guides to forecast the behaviour of all individuals. That might be misconstrued if expressing polite hesitation is interpreted as assent or direct questioning seems too in your face. GreenTech ought to verify decisions verbally and in writing, watch non-verbal actions and seek clarification without being embarrassed. Integrating formal reporting schemes with dialogue relationships that are sensitive to relationships may enhance mutual understanding during negotiations and project implementation.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h1cffb3e1ecce9a2e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h1cffb3e1ecce9a2e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cultural dimensions proposed by Hofstede offer a starting point to study the appreciation of national cultural values in workplace communication and negotiation. Lin and Lou (2024) understand cross-cultural business communication in this framework, illustrating its applicability to how cultural differences are perceived. UK is generally individualistic, with power distance and direct communication being quite low, whilst China is generally described as more collectivist-oriented and tolerant of hierarchy. Such general trends can have an impact on the way representatives voice objections, define responsibility and make group decisions. In the case of GreenTech Solutions, British negotiators might prefer personal responsibility, clear negotiation and the stipulation of a contractual agreement. The Chinese ones might or might not be so insistent on personal interests and may be more focused on group interests, elderly endorsement and preservation of cordial relations. However, these dimensions refer to the general cultural trends and not the determined personal attributes. The behaviour can be affected by industry, organisational policies and personal experience. GreenTech must also not stereotype their partner but rather openly communicate about expectations. The awareness of these differences may assist the two companies in creating an equal decision-making process, clarifying responsibilities, and mutually setting objectives without considering either as the best approach.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h1cffb3e1ecce9a2e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h1cffb3e1ecce9a2e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Organisational structures, expectations on professionalism and cultural values influence communication practices. The concept of directness, formality and authority would have a role to play in international partnerships in regard to the speed of information exchange as well as confirmation of decisions. Capece and Di Pillo (2023) approach the question of whether national culture is a concern in corporate communication online and emphasise the need to focus on the cultural context when addressing markets. In the GreenTech-Shenzhen cooperation, British parties might anticipate a free flow of (and rather informal) communication, but the Chinese parties are likely to want it to be formal and consult senior decision-makers. These are options and not general principles. When authority levels are not clear, the employees can commit themselves without use of relevant levels of approval or fear of coming out to ask questions. GreenTech ought to find out the decision-makers in advance, negotiate the channels of communication and catalogue duties out of the meetings. It must also provide enough time to consult within before giving final responses. This kind of arrangements can help cut down on uncertainties and adhere to organisational hierarchies and maintain that both partners are aware of decisions, timelines and responsibility during the time of the collaboration.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h1cffb3e1ecce9a2e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h1cffb3e1ecce9a2e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 build a sustainable international business relationship, trust is indispensable, especially in the context of negotiations regarding long-term cooperation and distribution of risks in business. Guanxi is a Chinese concept that defines relationship networks that have grown via mutually shaped commitments, familiarity and trust. Pfajfar and Małecka (2022) analyse Chinese negotiation styles using Confucian virtues and a Yin/Yang cultural lens as a contribution to the role of relational values in negotiations. In the case of GreenTech Solutions, relationship-building must be used to supplement formal contracts and performance targets. The British representatives can be committed by keeping in touch regularly, keeping promises and displaying interest in the priorities of their partners. Meetings are supposed to give a chance to connect with them in a professional sense and not just concentrate on the transactions at hand. Nonetheless, the process of relationship-building should be transparent and ethical, with decisions based on the company policies and existing legislation. GreenTech cannot assume that all Chinese businesspeople use the same practices. Through aligning reliable behaviour, respectful communication and established contractual obligations, the two businesses can build trust in each other and establish a basis in which they can constructively solve any conflict arising as time goes by.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h1cffb3e1ecce9a2e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h1cffb3e1ecce9a2e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 lack of agreement, silence or compromise may be perceived differently, and this makes international negotiations difficult, especially when partners have different interpretations of what constitutes a conflict. The Chinese negotiation practices can emphasise preservation of harmony and social embarrassment, which is mostly referred to as saving face. In the article, Agyere Ajeakoh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(2025) discuss cultural and emotional intelligence related to Chinese negotiation style; it is necessary to note that intercultural competence is up-to-date in negotiation environments. In the case of GreenTech Solutions, unintentional harm to the rapport may be caused by speaking out in a proposal following a meeting. British representatives must voice disagreements in a polite manner and can discuss issues by providing evidence and providing constructive alternatives as opposed to criticising someone. Delicate matters might be better discussed privately, and summary meetings can shed light on achieved conclusions. Nevertheless, not confronting is not an invitation to a hiding place of grave dangers or the readiness to accept worse conditions. Both spouses are to introduce mechanisms for raising issues, escalating conflicts and recording solutions. This moderate positioning can safeguard the professional relationship as well as tackle openness, obligation and development of jointly agreeable business targets.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h1cffb3e1ecce9a2e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h1cffb3e1ecce9a2e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Having good cross-cultural communication needs awareness, flexibility and readiness to check out understanding rather than make assumptions. Nicoleta (2023) reviews the connection between intercultural communication and cultural intelligence, including their interrelation in various interactions. GreenTech Solutions is supposed to have communication practices that suit various preferences and yet retain the information available to all. First, delegates should talk in plain language, not use unclear idioms and conclude on key decisions after a gathering. Second, the use of active listening and open-ended questions can be used to uncover issues which might not be articulated. Third, when language barriers may impact technical or contractual accuracy, it should be taken into consideration to use a professional interpreter or translation of documents. The agenda of meetings, time and channel of response and choice of communications should also be agreed on by teams. Letters of follow-up must specify the decision reached and unresolved issues. The managers should promote elucidation without embarrassing others and give time to the shy people to speak. Such pragmatics will help in minimising the ambiguity, enhancing coordination and establishing an environment whereby both companies share information with confidence and collaborate towards the same partnership objectives.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h1cffb3e1ecce9a2e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h1cffb3e1ecce9a2e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Effective international negotiations must be prepared based on both commercial and cultural and interpersonal aspects of the negotiations. Skhiri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(2025) discuss cultural intelligence and intercultural competencies in the context of international business-to-business negotiations, and justify their applicability to preparing for international negotiations. GreenTech Solutions needs to determine key goals, acceptable compromises, minimum requirements and possible points of agreement during pre-meetings. There should be prior sharing of agendas and any pertinent technical information between the two parties and allow the representatives some time to consult on their part. Negotiators must be aware of safety or compliance requirements that they can not negotiate, and flexible issues like the delivery dates, training conditions and milestones of implementation. In negotiations, they need to discuss the motivations behind the positions rather than adopt defensive stances. Indicatively, issues of meeting deadlines during deliveries could be solved by implementing them in stages and conducting frequent progress checks. Responsibilities, deadlines, performance indicators and procedures for managing changes should be captured in written form. Lastly, the two companies ought to go through the agreement collaboratively to ensure they have a common ground. Such an orderly procedure can minimise unnecessary conflict, facilitate realistic commitments as well as value-generation by both spouses.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h1cffb3e1ecce9a2e_0_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h1cffb3e1ecce9a2e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Cultural intelligence is the capacity to perform effectively within cultural contexts through modifying understanding, motivation and behaviour. Jose (2024) examines cultural intelligence in global business negotiations, and the notion is applicable to shaping intercultural competence in the suggested partnership. GreenTech Solutions is advised to offer hands-on training on various aspects of communication preferences, negotiation expectations, cultural assumptions and conflict management. Intensive training should be supported by a range of joint training sessions during which team members (both British and Chinese) should work out the principles of working together and discuss possible misunderstandings. The managers are expected to have specific contacts in partnership to contact and have regular progress meetings and evaluate whether communication arrangements are proceeding smoothly. Some good predictive measures are: making decisions on time, reduced misunderstandings that can not be resolved, delivery of results according to the agreed milestones and receiving feedback on the same. Through consensus, agreed escalation procedures should be used when representatives escalate problems encountered. Cultural intelligence ought to be managed as a continuous ability and not a training session. Through learning, open governance and frequent appraisal, GreenTech will be able to enhance cooperation, ensure accountability and establish a sustainable relationship with Shenzhen Smart Energy in the global markets.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3e03a7a55e6_0_10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3e03a7a55e6_0_1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e03a7a55e6_0_14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3e03a7a55e6_0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381329" y="2846962"/>
            <a:ext cx="6374858" cy="2296537"/>
          </a:xfrm>
          <a:prstGeom prst="rect">
            <a:avLst/>
          </a:prstGeom>
          <a:solidFill>
            <a:schemeClr val="lt1"/>
          </a:solidFill>
        </p:spPr>
        <p:txBody>
          <a:bodyPr spcFirstLastPara="1" wrap="square" lIns="91425" tIns="91425" rIns="91425" bIns="91425" anchor="b" anchorCtr="0">
            <a:noAutofit/>
          </a:bodyPr>
          <a:lstStyle/>
          <a:p>
            <a:pPr marL="0" lvl="0" indent="0" algn="ctr" rtl="0">
              <a:lnSpc>
                <a:spcPct val="115000"/>
              </a:lnSpc>
              <a:spcBef>
                <a:spcPts val="1200"/>
              </a:spcBef>
              <a:spcAft>
                <a:spcPts val="0"/>
              </a:spcAft>
              <a:buClr>
                <a:schemeClr val="dk1"/>
              </a:buClr>
              <a:buSzPts val="1100"/>
              <a:buFont typeface="Arial"/>
              <a:buNone/>
            </a:pPr>
            <a:r>
              <a:rPr lang="en" sz="1800" b="1" dirty="0">
                <a:latin typeface="Times New Roman"/>
                <a:ea typeface="Times New Roman"/>
                <a:cs typeface="Times New Roman"/>
                <a:sym typeface="Times New Roman"/>
              </a:rPr>
              <a:t>International Business Communications</a:t>
            </a:r>
            <a:endParaRPr sz="1800" b="1" dirty="0">
              <a:latin typeface="Times New Roman"/>
              <a:ea typeface="Times New Roman"/>
              <a:cs typeface="Times New Roman"/>
              <a:sym typeface="Times New Roman"/>
            </a:endParaRPr>
          </a:p>
          <a:p>
            <a:pPr marL="0" lvl="0" indent="0" algn="ctr" rtl="0">
              <a:lnSpc>
                <a:spcPct val="115000"/>
              </a:lnSpc>
              <a:spcBef>
                <a:spcPts val="1200"/>
              </a:spcBef>
              <a:spcAft>
                <a:spcPts val="0"/>
              </a:spcAft>
              <a:buClr>
                <a:schemeClr val="dk1"/>
              </a:buClr>
              <a:buSzPts val="1100"/>
              <a:buFont typeface="Arial"/>
              <a:buNone/>
            </a:pPr>
            <a:r>
              <a:rPr lang="en" sz="1800" b="1" dirty="0">
                <a:latin typeface="Times New Roman"/>
                <a:ea typeface="Times New Roman"/>
                <a:cs typeface="Times New Roman"/>
                <a:sym typeface="Times New Roman"/>
              </a:rPr>
              <a:t>LCBB6023</a:t>
            </a:r>
            <a:endParaRPr sz="1800" b="1" dirty="0">
              <a:latin typeface="Times New Roman"/>
              <a:ea typeface="Times New Roman"/>
              <a:cs typeface="Times New Roman"/>
              <a:sym typeface="Times New Roman"/>
            </a:endParaRPr>
          </a:p>
          <a:p>
            <a:pPr marL="0" lvl="0" indent="0" algn="ctr" rtl="0">
              <a:lnSpc>
                <a:spcPct val="115000"/>
              </a:lnSpc>
              <a:spcBef>
                <a:spcPts val="1200"/>
              </a:spcBef>
              <a:spcAft>
                <a:spcPts val="0"/>
              </a:spcAft>
              <a:buClr>
                <a:schemeClr val="dk1"/>
              </a:buClr>
              <a:buSzPts val="1100"/>
              <a:buFont typeface="Arial"/>
              <a:buNone/>
            </a:pPr>
            <a:r>
              <a:rPr lang="en" sz="1800" b="1" dirty="0">
                <a:latin typeface="Times New Roman"/>
                <a:ea typeface="Times New Roman"/>
                <a:cs typeface="Times New Roman"/>
                <a:sym typeface="Times New Roman"/>
              </a:rPr>
              <a:t>Component 1: Practical: Individual Presentation</a:t>
            </a:r>
            <a:br>
              <a:rPr lang="en" sz="1800" b="1" dirty="0">
                <a:latin typeface="Times New Roman"/>
                <a:ea typeface="Times New Roman"/>
                <a:cs typeface="Times New Roman"/>
                <a:sym typeface="Times New Roman"/>
              </a:rPr>
            </a:br>
            <a:r>
              <a:rPr lang="en" sz="1500" b="1" dirty="0">
                <a:latin typeface="Times New Roman"/>
                <a:ea typeface="Times New Roman"/>
                <a:cs typeface="Times New Roman"/>
                <a:sym typeface="Times New Roman"/>
              </a:rPr>
              <a:t> </a:t>
            </a:r>
            <a:br>
              <a:rPr lang="en" sz="1500" b="1" dirty="0">
                <a:latin typeface="Times New Roman"/>
                <a:ea typeface="Times New Roman"/>
                <a:cs typeface="Times New Roman"/>
                <a:sym typeface="Times New Roman"/>
              </a:rPr>
            </a:br>
            <a:r>
              <a:rPr lang="en" sz="1500" b="1" dirty="0">
                <a:latin typeface="Times New Roman"/>
                <a:ea typeface="Times New Roman"/>
                <a:cs typeface="Times New Roman"/>
                <a:sym typeface="Times New Roman"/>
              </a:rPr>
              <a:t>Student name: LIPOVANU SIMONA DIANA</a:t>
            </a:r>
            <a:br>
              <a:rPr lang="en" sz="1500" b="1" dirty="0">
                <a:latin typeface="Times New Roman"/>
                <a:ea typeface="Times New Roman"/>
                <a:cs typeface="Times New Roman"/>
                <a:sym typeface="Times New Roman"/>
              </a:rPr>
            </a:br>
            <a:r>
              <a:rPr lang="en" sz="1500" b="1" dirty="0">
                <a:latin typeface="Times New Roman"/>
                <a:ea typeface="Times New Roman"/>
                <a:cs typeface="Times New Roman"/>
                <a:sym typeface="Times New Roman"/>
              </a:rPr>
              <a:t>Student ID: 2312374</a:t>
            </a:r>
            <a:endParaRPr sz="1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xfrm>
            <a:off x="311700" y="445025"/>
            <a:ext cx="8520600" cy="572700"/>
          </a:xfrm>
          <a:prstGeom prst="rect">
            <a:avLst/>
          </a:prstGeom>
          <a:solidFill>
            <a:srgbClr val="819EAE"/>
          </a:solidFill>
        </p:spPr>
        <p:txBody>
          <a:bodyPr spcFirstLastPara="1" wrap="square" lIns="91425" tIns="91425" rIns="91425" bIns="91425" anchor="t" anchorCtr="0">
            <a:noAutofit/>
          </a:bodyPr>
          <a:lstStyle/>
          <a:p>
            <a:pPr marL="0" lvl="0" indent="0" algn="ctr" rtl="0">
              <a:lnSpc>
                <a:spcPct val="150000"/>
              </a:lnSpc>
              <a:spcBef>
                <a:spcPts val="1200"/>
              </a:spcBef>
              <a:spcAft>
                <a:spcPts val="1000"/>
              </a:spcAft>
              <a:buClr>
                <a:schemeClr val="dk1"/>
              </a:buClr>
              <a:buSzPts val="1100"/>
              <a:buFont typeface="Arial"/>
              <a:buNone/>
            </a:pPr>
            <a:r>
              <a:rPr lang="en" sz="2000" b="1">
                <a:latin typeface="Times New Roman"/>
                <a:ea typeface="Times New Roman"/>
                <a:cs typeface="Times New Roman"/>
                <a:sym typeface="Times New Roman"/>
              </a:rPr>
              <a:t>Table of Contents</a:t>
            </a:r>
            <a:r>
              <a:rPr lang="en" sz="2000">
                <a:latin typeface="Times New Roman"/>
                <a:ea typeface="Times New Roman"/>
                <a:cs typeface="Times New Roman"/>
                <a:sym typeface="Times New Roman"/>
              </a:rPr>
              <a:t> </a:t>
            </a:r>
            <a:endParaRPr sz="2000"/>
          </a:p>
        </p:txBody>
      </p:sp>
      <p:sp>
        <p:nvSpPr>
          <p:cNvPr id="60" name="Google Shape;60;p14"/>
          <p:cNvSpPr txBox="1">
            <a:spLocks noGrp="1"/>
          </p:cNvSpPr>
          <p:nvPr>
            <p:ph type="body" idx="1"/>
          </p:nvPr>
        </p:nvSpPr>
        <p:spPr>
          <a:xfrm>
            <a:off x="311700" y="1152475"/>
            <a:ext cx="8520600" cy="3912300"/>
          </a:xfrm>
          <a:prstGeom prst="rect">
            <a:avLst/>
          </a:prstGeom>
          <a:solidFill>
            <a:srgbClr val="FAE0A5"/>
          </a:solidFill>
        </p:spPr>
        <p:txBody>
          <a:bodyPr spcFirstLastPara="1" wrap="square" lIns="91425" tIns="91425" rIns="91425" bIns="91425" anchor="t" anchorCtr="0">
            <a:noAutofit/>
          </a:bodyPr>
          <a:lstStyle/>
          <a:p>
            <a:pPr marL="457200" lvl="0" indent="-304800" algn="l" rtl="0">
              <a:lnSpc>
                <a:spcPct val="115000"/>
              </a:lnSpc>
              <a:spcBef>
                <a:spcPts val="3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Introduction and Business Partnership Context	</a:t>
            </a:r>
            <a:endParaRPr sz="1200">
              <a:solidFill>
                <a:schemeClr val="dk1"/>
              </a:solidFill>
              <a:latin typeface="Times New Roman"/>
              <a:ea typeface="Times New Roman"/>
              <a:cs typeface="Times New Roman"/>
              <a:sym typeface="Times New Roman"/>
            </a:endParaRPr>
          </a:p>
          <a:p>
            <a:pPr marL="457200" lvl="0" indent="-304800" algn="l" rtl="0">
              <a:lnSpc>
                <a:spcPct val="115000"/>
              </a:lnSpc>
              <a:spcBef>
                <a:spcPts val="1000"/>
              </a:spcBef>
              <a:spcAft>
                <a:spcPts val="0"/>
              </a:spcAft>
              <a:buSzPts val="1200"/>
              <a:buFont typeface="Times New Roman"/>
              <a:buChar char="●"/>
            </a:pPr>
            <a:r>
              <a:rPr lang="en" sz="1200">
                <a:solidFill>
                  <a:schemeClr val="dk1"/>
                </a:solidFill>
                <a:latin typeface="Times New Roman"/>
                <a:ea typeface="Times New Roman"/>
                <a:cs typeface="Times New Roman"/>
                <a:sym typeface="Times New Roman"/>
              </a:rPr>
              <a:t>Understanding Culture in International Business	</a:t>
            </a:r>
            <a:endParaRPr sz="1200">
              <a:solidFill>
                <a:schemeClr val="dk1"/>
              </a:solidFill>
              <a:latin typeface="Times New Roman"/>
              <a:ea typeface="Times New Roman"/>
              <a:cs typeface="Times New Roman"/>
              <a:sym typeface="Times New Roman"/>
            </a:endParaRPr>
          </a:p>
          <a:p>
            <a:pPr marL="457200" lvl="0" indent="-304800" algn="l" rtl="0">
              <a:lnSpc>
                <a:spcPct val="115000"/>
              </a:lnSpc>
              <a:spcBef>
                <a:spcPts val="1000"/>
              </a:spcBef>
              <a:spcAft>
                <a:spcPts val="0"/>
              </a:spcAft>
              <a:buSzPts val="1200"/>
              <a:buFont typeface="Times New Roman"/>
              <a:buChar char="●"/>
            </a:pPr>
            <a:r>
              <a:rPr lang="en" sz="1200">
                <a:solidFill>
                  <a:schemeClr val="dk1"/>
                </a:solidFill>
                <a:latin typeface="Times New Roman"/>
                <a:ea typeface="Times New Roman"/>
                <a:cs typeface="Times New Roman"/>
                <a:sym typeface="Times New Roman"/>
              </a:rPr>
              <a:t>Hall’s High-Context and Low-Context Communication Theory	</a:t>
            </a:r>
            <a:endParaRPr sz="1200">
              <a:solidFill>
                <a:schemeClr val="dk1"/>
              </a:solidFill>
              <a:latin typeface="Times New Roman"/>
              <a:ea typeface="Times New Roman"/>
              <a:cs typeface="Times New Roman"/>
              <a:sym typeface="Times New Roman"/>
            </a:endParaRPr>
          </a:p>
          <a:p>
            <a:pPr marL="457200" lvl="0" indent="-304800" algn="l" rtl="0">
              <a:lnSpc>
                <a:spcPct val="115000"/>
              </a:lnSpc>
              <a:spcBef>
                <a:spcPts val="1000"/>
              </a:spcBef>
              <a:spcAft>
                <a:spcPts val="0"/>
              </a:spcAft>
              <a:buSzPts val="1200"/>
              <a:buFont typeface="Times New Roman"/>
              <a:buChar char="●"/>
            </a:pPr>
            <a:r>
              <a:rPr lang="en" sz="1200">
                <a:solidFill>
                  <a:schemeClr val="dk1"/>
                </a:solidFill>
                <a:latin typeface="Times New Roman"/>
                <a:ea typeface="Times New Roman"/>
                <a:cs typeface="Times New Roman"/>
                <a:sym typeface="Times New Roman"/>
              </a:rPr>
              <a:t>Hofstede’s Cultural Dimensions: UK–China Comparison	</a:t>
            </a:r>
            <a:endParaRPr sz="1200">
              <a:solidFill>
                <a:schemeClr val="dk1"/>
              </a:solidFill>
              <a:latin typeface="Times New Roman"/>
              <a:ea typeface="Times New Roman"/>
              <a:cs typeface="Times New Roman"/>
              <a:sym typeface="Times New Roman"/>
            </a:endParaRPr>
          </a:p>
          <a:p>
            <a:pPr marL="457200" lvl="0" indent="-304800" algn="l" rtl="0">
              <a:lnSpc>
                <a:spcPct val="115000"/>
              </a:lnSpc>
              <a:spcBef>
                <a:spcPts val="1000"/>
              </a:spcBef>
              <a:spcAft>
                <a:spcPts val="0"/>
              </a:spcAft>
              <a:buSzPts val="1200"/>
              <a:buFont typeface="Times New Roman"/>
              <a:buChar char="●"/>
            </a:pPr>
            <a:r>
              <a:rPr lang="en" sz="1200">
                <a:solidFill>
                  <a:schemeClr val="dk1"/>
                </a:solidFill>
                <a:latin typeface="Times New Roman"/>
                <a:ea typeface="Times New Roman"/>
                <a:cs typeface="Times New Roman"/>
                <a:sym typeface="Times New Roman"/>
              </a:rPr>
              <a:t>Communication Styles, Hierarchy and Decision-Making	</a:t>
            </a:r>
            <a:endParaRPr sz="1200">
              <a:solidFill>
                <a:schemeClr val="dk1"/>
              </a:solidFill>
              <a:latin typeface="Times New Roman"/>
              <a:ea typeface="Times New Roman"/>
              <a:cs typeface="Times New Roman"/>
              <a:sym typeface="Times New Roman"/>
            </a:endParaRPr>
          </a:p>
          <a:p>
            <a:pPr marL="457200" lvl="0" indent="-304800" algn="l" rtl="0">
              <a:lnSpc>
                <a:spcPct val="115000"/>
              </a:lnSpc>
              <a:spcBef>
                <a:spcPts val="1000"/>
              </a:spcBef>
              <a:spcAft>
                <a:spcPts val="0"/>
              </a:spcAft>
              <a:buSzPts val="1200"/>
              <a:buFont typeface="Times New Roman"/>
              <a:buChar char="●"/>
            </a:pPr>
            <a:r>
              <a:rPr lang="en" sz="1200">
                <a:solidFill>
                  <a:schemeClr val="dk1"/>
                </a:solidFill>
                <a:latin typeface="Times New Roman"/>
                <a:ea typeface="Times New Roman"/>
                <a:cs typeface="Times New Roman"/>
                <a:sym typeface="Times New Roman"/>
              </a:rPr>
              <a:t>Guanxi, Trust and Relationship-Building	</a:t>
            </a:r>
            <a:endParaRPr sz="1200">
              <a:solidFill>
                <a:schemeClr val="dk1"/>
              </a:solidFill>
              <a:latin typeface="Times New Roman"/>
              <a:ea typeface="Times New Roman"/>
              <a:cs typeface="Times New Roman"/>
              <a:sym typeface="Times New Roman"/>
            </a:endParaRPr>
          </a:p>
          <a:p>
            <a:pPr marL="457200" lvl="0" indent="-304800" algn="l" rtl="0">
              <a:lnSpc>
                <a:spcPct val="115000"/>
              </a:lnSpc>
              <a:spcBef>
                <a:spcPts val="1000"/>
              </a:spcBef>
              <a:spcAft>
                <a:spcPts val="0"/>
              </a:spcAft>
              <a:buSzPts val="1200"/>
              <a:buFont typeface="Times New Roman"/>
              <a:buChar char="●"/>
            </a:pPr>
            <a:r>
              <a:rPr lang="en" sz="1200">
                <a:solidFill>
                  <a:schemeClr val="dk1"/>
                </a:solidFill>
                <a:latin typeface="Times New Roman"/>
                <a:ea typeface="Times New Roman"/>
                <a:cs typeface="Times New Roman"/>
                <a:sym typeface="Times New Roman"/>
              </a:rPr>
              <a:t>Negotiation Practices, Conflict and Face-Saving	</a:t>
            </a:r>
            <a:endParaRPr sz="1200">
              <a:solidFill>
                <a:schemeClr val="dk1"/>
              </a:solidFill>
              <a:latin typeface="Times New Roman"/>
              <a:ea typeface="Times New Roman"/>
              <a:cs typeface="Times New Roman"/>
              <a:sym typeface="Times New Roman"/>
            </a:endParaRPr>
          </a:p>
          <a:p>
            <a:pPr marL="457200" lvl="0" indent="-304800" algn="l" rtl="0">
              <a:lnSpc>
                <a:spcPct val="115000"/>
              </a:lnSpc>
              <a:spcBef>
                <a:spcPts val="1000"/>
              </a:spcBef>
              <a:spcAft>
                <a:spcPts val="0"/>
              </a:spcAft>
              <a:buSzPts val="1200"/>
              <a:buFont typeface="Times New Roman"/>
              <a:buChar char="●"/>
            </a:pPr>
            <a:r>
              <a:rPr lang="en" sz="1200">
                <a:solidFill>
                  <a:schemeClr val="dk1"/>
                </a:solidFill>
                <a:latin typeface="Times New Roman"/>
                <a:ea typeface="Times New Roman"/>
                <a:cs typeface="Times New Roman"/>
                <a:sym typeface="Times New Roman"/>
              </a:rPr>
              <a:t>Strategy 1: Effective Cross-Cultural Communication	</a:t>
            </a:r>
            <a:endParaRPr sz="1200">
              <a:solidFill>
                <a:schemeClr val="dk1"/>
              </a:solidFill>
              <a:latin typeface="Times New Roman"/>
              <a:ea typeface="Times New Roman"/>
              <a:cs typeface="Times New Roman"/>
              <a:sym typeface="Times New Roman"/>
            </a:endParaRPr>
          </a:p>
          <a:p>
            <a:pPr marL="457200" lvl="0" indent="-304800" algn="l" rtl="0">
              <a:lnSpc>
                <a:spcPct val="115000"/>
              </a:lnSpc>
              <a:spcBef>
                <a:spcPts val="1000"/>
              </a:spcBef>
              <a:spcAft>
                <a:spcPts val="0"/>
              </a:spcAft>
              <a:buSzPts val="1200"/>
              <a:buFont typeface="Times New Roman"/>
              <a:buChar char="●"/>
            </a:pPr>
            <a:r>
              <a:rPr lang="en" sz="1200">
                <a:solidFill>
                  <a:schemeClr val="dk1"/>
                </a:solidFill>
                <a:latin typeface="Times New Roman"/>
                <a:ea typeface="Times New Roman"/>
                <a:cs typeface="Times New Roman"/>
                <a:sym typeface="Times New Roman"/>
              </a:rPr>
              <a:t>Strategy 2: Negotiation Planning and Win-Win Outcomes	</a:t>
            </a:r>
            <a:endParaRPr sz="1200">
              <a:solidFill>
                <a:schemeClr val="dk1"/>
              </a:solidFill>
              <a:latin typeface="Times New Roman"/>
              <a:ea typeface="Times New Roman"/>
              <a:cs typeface="Times New Roman"/>
              <a:sym typeface="Times New Roman"/>
            </a:endParaRPr>
          </a:p>
          <a:p>
            <a:pPr marL="457200" lvl="0" indent="-304800" algn="l" rtl="0">
              <a:lnSpc>
                <a:spcPct val="115000"/>
              </a:lnSpc>
              <a:spcBef>
                <a:spcPts val="1000"/>
              </a:spcBef>
              <a:spcAft>
                <a:spcPts val="0"/>
              </a:spcAft>
              <a:buSzPts val="1200"/>
              <a:buFont typeface="Times New Roman"/>
              <a:buChar char="●"/>
            </a:pPr>
            <a:r>
              <a:rPr lang="en" sz="1200">
                <a:solidFill>
                  <a:schemeClr val="dk1"/>
                </a:solidFill>
                <a:latin typeface="Times New Roman"/>
                <a:ea typeface="Times New Roman"/>
                <a:cs typeface="Times New Roman"/>
                <a:sym typeface="Times New Roman"/>
              </a:rPr>
              <a:t>Cultural Intelligence, Implementation and Recommendations	</a:t>
            </a:r>
            <a:endParaRPr sz="1200">
              <a:solidFill>
                <a:schemeClr val="dk1"/>
              </a:solidFill>
              <a:latin typeface="Times New Roman"/>
              <a:ea typeface="Times New Roman"/>
              <a:cs typeface="Times New Roman"/>
              <a:sym typeface="Times New Roman"/>
            </a:endParaRPr>
          </a:p>
          <a:p>
            <a:pPr marL="457200" lvl="0" indent="-298450" algn="l" rtl="0">
              <a:lnSpc>
                <a:spcPct val="115000"/>
              </a:lnSpc>
              <a:spcBef>
                <a:spcPts val="1000"/>
              </a:spcBef>
              <a:spcAft>
                <a:spcPts val="0"/>
              </a:spcAft>
              <a:buSzPts val="1100"/>
              <a:buFont typeface="Times New Roman"/>
              <a:buChar char="●"/>
            </a:pPr>
            <a:r>
              <a:rPr lang="en" sz="1200">
                <a:solidFill>
                  <a:schemeClr val="dk1"/>
                </a:solidFill>
                <a:latin typeface="Times New Roman"/>
                <a:ea typeface="Times New Roman"/>
                <a:cs typeface="Times New Roman"/>
                <a:sym typeface="Times New Roman"/>
              </a:rPr>
              <a:t>References</a:t>
            </a:r>
            <a:r>
              <a:rPr lang="en" sz="1100">
                <a:solidFill>
                  <a:schemeClr val="dk1"/>
                </a:solidFill>
                <a:latin typeface="Times New Roman"/>
                <a:ea typeface="Times New Roman"/>
                <a:cs typeface="Times New Roman"/>
                <a:sym typeface="Times New Roman"/>
              </a:rPr>
              <a:t>	</a:t>
            </a:r>
            <a:endParaRPr sz="1100">
              <a:latin typeface="Times New Roman"/>
              <a:ea typeface="Times New Roman"/>
              <a:cs typeface="Times New Roman"/>
              <a:sym typeface="Times New Roman"/>
            </a:endParaRPr>
          </a:p>
          <a:p>
            <a:pPr marL="457200" lvl="0" indent="0" algn="l" rtl="0">
              <a:lnSpc>
                <a:spcPct val="150000"/>
              </a:lnSpc>
              <a:spcBef>
                <a:spcPts val="1000"/>
              </a:spcBef>
              <a:spcAft>
                <a:spcPts val="1000"/>
              </a:spcAft>
              <a:buSzPts val="1018"/>
              <a:buNone/>
            </a:pPr>
            <a:endParaRPr sz="110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5"/>
          <p:cNvSpPr txBox="1">
            <a:spLocks noGrp="1"/>
          </p:cNvSpPr>
          <p:nvPr>
            <p:ph type="title"/>
          </p:nvPr>
        </p:nvSpPr>
        <p:spPr>
          <a:xfrm>
            <a:off x="311700" y="445025"/>
            <a:ext cx="8520600" cy="572700"/>
          </a:xfrm>
          <a:prstGeom prst="rect">
            <a:avLst/>
          </a:prstGeom>
          <a:solidFill>
            <a:srgbClr val="819EAE"/>
          </a:solidFill>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2000" b="1">
                <a:latin typeface="Times New Roman"/>
                <a:ea typeface="Times New Roman"/>
                <a:cs typeface="Times New Roman"/>
                <a:sym typeface="Times New Roman"/>
              </a:rPr>
              <a:t>Introduction and Business Partnership Context</a:t>
            </a:r>
            <a:endParaRPr sz="2000"/>
          </a:p>
        </p:txBody>
      </p:sp>
      <p:sp>
        <p:nvSpPr>
          <p:cNvPr id="66" name="Google Shape;66;p15"/>
          <p:cNvSpPr txBox="1">
            <a:spLocks noGrp="1"/>
          </p:cNvSpPr>
          <p:nvPr>
            <p:ph type="body" idx="1"/>
          </p:nvPr>
        </p:nvSpPr>
        <p:spPr>
          <a:xfrm>
            <a:off x="311700" y="1152475"/>
            <a:ext cx="4260300" cy="3416400"/>
          </a:xfrm>
          <a:prstGeom prst="rect">
            <a:avLst/>
          </a:prstGeom>
          <a:solidFill>
            <a:srgbClr val="FAE0A5"/>
          </a:solidFill>
        </p:spPr>
        <p:txBody>
          <a:bodyPr spcFirstLastPara="1" wrap="square" lIns="91425" tIns="91425" rIns="91425" bIns="91425" anchor="t" anchorCtr="0">
            <a:normAutofit fontScale="92500" lnSpcReduction="20000"/>
          </a:bodyPr>
          <a:lstStyle/>
          <a:p>
            <a:pPr marL="457200" lvl="0" indent="-322580" algn="l" rtl="0">
              <a:lnSpc>
                <a:spcPct val="150000"/>
              </a:lnSpc>
              <a:spcBef>
                <a:spcPts val="0"/>
              </a:spcBef>
              <a:spcAft>
                <a:spcPts val="0"/>
              </a:spcAft>
              <a:buSzPct val="100000"/>
              <a:buFont typeface="Times New Roman"/>
              <a:buChar char="●"/>
            </a:pPr>
            <a:r>
              <a:rPr lang="en" sz="1600">
                <a:latin typeface="Times New Roman"/>
                <a:ea typeface="Times New Roman"/>
                <a:cs typeface="Times New Roman"/>
                <a:sym typeface="Times New Roman"/>
              </a:rPr>
              <a:t>Establishing a strategic UK–China energy partnership</a:t>
            </a:r>
            <a:endParaRPr sz="1600">
              <a:latin typeface="Times New Roman"/>
              <a:ea typeface="Times New Roman"/>
              <a:cs typeface="Times New Roman"/>
              <a:sym typeface="Times New Roman"/>
            </a:endParaRPr>
          </a:p>
          <a:p>
            <a:pPr marL="457200" lvl="0" indent="-32258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Combining expertise to expand international market opportunities</a:t>
            </a:r>
            <a:endParaRPr sz="1600">
              <a:latin typeface="Times New Roman"/>
              <a:ea typeface="Times New Roman"/>
              <a:cs typeface="Times New Roman"/>
              <a:sym typeface="Times New Roman"/>
            </a:endParaRPr>
          </a:p>
          <a:p>
            <a:pPr marL="457200" lvl="0" indent="-32258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Recognising cultural differences that influence business communication</a:t>
            </a:r>
            <a:endParaRPr sz="1600">
              <a:latin typeface="Times New Roman"/>
              <a:ea typeface="Times New Roman"/>
              <a:cs typeface="Times New Roman"/>
              <a:sym typeface="Times New Roman"/>
            </a:endParaRPr>
          </a:p>
          <a:p>
            <a:pPr marL="457200" lvl="0" indent="-32258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Building trust for sustainable, mutually beneficial collaboration (Manley et al., 2025)</a:t>
            </a:r>
            <a:endParaRPr sz="1600">
              <a:latin typeface="Times New Roman"/>
              <a:ea typeface="Times New Roman"/>
              <a:cs typeface="Times New Roman"/>
              <a:sym typeface="Times New Roman"/>
            </a:endParaRPr>
          </a:p>
          <a:p>
            <a:pPr marL="457200" lvl="0" indent="0" algn="l" rtl="0">
              <a:lnSpc>
                <a:spcPct val="150000"/>
              </a:lnSpc>
              <a:spcBef>
                <a:spcPts val="1000"/>
              </a:spcBef>
              <a:spcAft>
                <a:spcPts val="1000"/>
              </a:spcAft>
              <a:buSzPct val="63594"/>
              <a:buNone/>
            </a:pPr>
            <a:endParaRPr sz="1600">
              <a:latin typeface="Times New Roman"/>
              <a:ea typeface="Times New Roman"/>
              <a:cs typeface="Times New Roman"/>
              <a:sym typeface="Times New Roman"/>
            </a:endParaRPr>
          </a:p>
        </p:txBody>
      </p:sp>
      <p:pic>
        <p:nvPicPr>
          <p:cNvPr id="67" name="Google Shape;67;p15"/>
          <p:cNvPicPr preferRelativeResize="0"/>
          <p:nvPr/>
        </p:nvPicPr>
        <p:blipFill>
          <a:blip r:embed="rId3">
            <a:alphaModFix/>
          </a:blip>
          <a:stretch>
            <a:fillRect/>
          </a:stretch>
        </p:blipFill>
        <p:spPr>
          <a:xfrm>
            <a:off x="4655425" y="1152475"/>
            <a:ext cx="4176876" cy="34164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6"/>
          <p:cNvSpPr txBox="1">
            <a:spLocks noGrp="1"/>
          </p:cNvSpPr>
          <p:nvPr>
            <p:ph type="title"/>
          </p:nvPr>
        </p:nvSpPr>
        <p:spPr>
          <a:xfrm>
            <a:off x="311700" y="445025"/>
            <a:ext cx="8520600" cy="572700"/>
          </a:xfrm>
          <a:prstGeom prst="rect">
            <a:avLst/>
          </a:prstGeom>
          <a:solidFill>
            <a:srgbClr val="819EAE"/>
          </a:solidFill>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2000" b="1">
                <a:latin typeface="Times New Roman"/>
                <a:ea typeface="Times New Roman"/>
                <a:cs typeface="Times New Roman"/>
                <a:sym typeface="Times New Roman"/>
              </a:rPr>
              <a:t>Understanding Culture in International Business</a:t>
            </a:r>
            <a:endParaRPr sz="2000"/>
          </a:p>
        </p:txBody>
      </p:sp>
      <p:sp>
        <p:nvSpPr>
          <p:cNvPr id="73" name="Google Shape;73;p16"/>
          <p:cNvSpPr txBox="1">
            <a:spLocks noGrp="1"/>
          </p:cNvSpPr>
          <p:nvPr>
            <p:ph type="body" idx="1"/>
          </p:nvPr>
        </p:nvSpPr>
        <p:spPr>
          <a:xfrm>
            <a:off x="311700" y="1152475"/>
            <a:ext cx="4260300" cy="3416400"/>
          </a:xfrm>
          <a:prstGeom prst="rect">
            <a:avLst/>
          </a:prstGeom>
          <a:solidFill>
            <a:srgbClr val="FAE0A5"/>
          </a:solidFill>
        </p:spPr>
        <p:txBody>
          <a:bodyPr spcFirstLastPara="1" wrap="square" lIns="91425" tIns="91425" rIns="91425" bIns="91425" anchor="t" anchorCtr="0">
            <a:normAutofit fontScale="92500" lnSpcReduction="20000"/>
          </a:bodyPr>
          <a:lstStyle/>
          <a:p>
            <a:pPr marL="457200" lvl="0" indent="-322580" algn="l" rtl="0">
              <a:lnSpc>
                <a:spcPct val="150000"/>
              </a:lnSpc>
              <a:spcBef>
                <a:spcPts val="0"/>
              </a:spcBef>
              <a:spcAft>
                <a:spcPts val="0"/>
              </a:spcAft>
              <a:buSzPct val="100000"/>
              <a:buFont typeface="Times New Roman"/>
              <a:buChar char="●"/>
            </a:pPr>
            <a:r>
              <a:rPr lang="en" sz="1600">
                <a:latin typeface="Times New Roman"/>
                <a:ea typeface="Times New Roman"/>
                <a:cs typeface="Times New Roman"/>
                <a:sym typeface="Times New Roman"/>
              </a:rPr>
              <a:t>Culture shapes communication, relationships and business decisions</a:t>
            </a:r>
            <a:endParaRPr sz="1600">
              <a:latin typeface="Times New Roman"/>
              <a:ea typeface="Times New Roman"/>
              <a:cs typeface="Times New Roman"/>
              <a:sym typeface="Times New Roman"/>
            </a:endParaRPr>
          </a:p>
          <a:p>
            <a:pPr marL="457200" lvl="0" indent="-32258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Cultural awareness helps prevent international misunderstandings</a:t>
            </a:r>
            <a:endParaRPr sz="1600">
              <a:latin typeface="Times New Roman"/>
              <a:ea typeface="Times New Roman"/>
              <a:cs typeface="Times New Roman"/>
              <a:sym typeface="Times New Roman"/>
            </a:endParaRPr>
          </a:p>
          <a:p>
            <a:pPr marL="457200" lvl="0" indent="-32258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Avoid assumptions about individual behaviour and preferences</a:t>
            </a:r>
            <a:endParaRPr sz="1600">
              <a:latin typeface="Times New Roman"/>
              <a:ea typeface="Times New Roman"/>
              <a:cs typeface="Times New Roman"/>
              <a:sym typeface="Times New Roman"/>
            </a:endParaRPr>
          </a:p>
          <a:p>
            <a:pPr marL="457200" lvl="0" indent="-32258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Adapt respectfully to different professional expectations (Kravchenko, 2026)</a:t>
            </a:r>
            <a:endParaRPr sz="1600">
              <a:latin typeface="Times New Roman"/>
              <a:ea typeface="Times New Roman"/>
              <a:cs typeface="Times New Roman"/>
              <a:sym typeface="Times New Roman"/>
            </a:endParaRPr>
          </a:p>
          <a:p>
            <a:pPr marL="457200" lvl="0" indent="0" algn="l" rtl="0">
              <a:lnSpc>
                <a:spcPct val="150000"/>
              </a:lnSpc>
              <a:spcBef>
                <a:spcPts val="1000"/>
              </a:spcBef>
              <a:spcAft>
                <a:spcPts val="1000"/>
              </a:spcAft>
              <a:buSzPct val="63594"/>
              <a:buNone/>
            </a:pPr>
            <a:endParaRPr sz="1600">
              <a:latin typeface="Times New Roman"/>
              <a:ea typeface="Times New Roman"/>
              <a:cs typeface="Times New Roman"/>
              <a:sym typeface="Times New Roman"/>
            </a:endParaRPr>
          </a:p>
        </p:txBody>
      </p:sp>
      <p:pic>
        <p:nvPicPr>
          <p:cNvPr id="74" name="Google Shape;74;p16"/>
          <p:cNvPicPr preferRelativeResize="0"/>
          <p:nvPr/>
        </p:nvPicPr>
        <p:blipFill>
          <a:blip r:embed="rId3">
            <a:alphaModFix/>
          </a:blip>
          <a:stretch>
            <a:fillRect/>
          </a:stretch>
        </p:blipFill>
        <p:spPr>
          <a:xfrm>
            <a:off x="4635725" y="1149350"/>
            <a:ext cx="4196574" cy="34164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7"/>
          <p:cNvSpPr txBox="1">
            <a:spLocks noGrp="1"/>
          </p:cNvSpPr>
          <p:nvPr>
            <p:ph type="title"/>
          </p:nvPr>
        </p:nvSpPr>
        <p:spPr>
          <a:xfrm>
            <a:off x="311700" y="445025"/>
            <a:ext cx="8520600" cy="572700"/>
          </a:xfrm>
          <a:prstGeom prst="rect">
            <a:avLst/>
          </a:prstGeom>
          <a:solidFill>
            <a:srgbClr val="819EAE"/>
          </a:solidFill>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2000" b="1">
                <a:latin typeface="Times New Roman"/>
                <a:ea typeface="Times New Roman"/>
                <a:cs typeface="Times New Roman"/>
                <a:sym typeface="Times New Roman"/>
              </a:rPr>
              <a:t>Hall’s High-Context and Low-Context Communication Theory</a:t>
            </a:r>
            <a:endParaRPr sz="2000"/>
          </a:p>
        </p:txBody>
      </p:sp>
      <p:sp>
        <p:nvSpPr>
          <p:cNvPr id="80" name="Google Shape;80;p17"/>
          <p:cNvSpPr txBox="1">
            <a:spLocks noGrp="1"/>
          </p:cNvSpPr>
          <p:nvPr>
            <p:ph type="body" idx="1"/>
          </p:nvPr>
        </p:nvSpPr>
        <p:spPr>
          <a:xfrm>
            <a:off x="311700" y="1152475"/>
            <a:ext cx="4260300" cy="3416400"/>
          </a:xfrm>
          <a:prstGeom prst="rect">
            <a:avLst/>
          </a:prstGeom>
          <a:solidFill>
            <a:srgbClr val="FAE0A5"/>
          </a:solidFill>
        </p:spPr>
        <p:txBody>
          <a:bodyPr spcFirstLastPara="1" wrap="square" lIns="91425" tIns="91425" rIns="91425" bIns="91425" anchor="t" anchorCtr="0">
            <a:normAutofit fontScale="85000" lnSpcReduction="20000"/>
          </a:bodyPr>
          <a:lstStyle/>
          <a:p>
            <a:pPr marL="457200" lvl="0" indent="-314960" algn="l" rtl="0">
              <a:lnSpc>
                <a:spcPct val="150000"/>
              </a:lnSpc>
              <a:spcBef>
                <a:spcPts val="0"/>
              </a:spcBef>
              <a:spcAft>
                <a:spcPts val="0"/>
              </a:spcAft>
              <a:buSzPct val="100000"/>
              <a:buFont typeface="Times New Roman"/>
              <a:buChar char="●"/>
            </a:pPr>
            <a:r>
              <a:rPr lang="en" sz="1600">
                <a:latin typeface="Times New Roman"/>
                <a:ea typeface="Times New Roman"/>
                <a:cs typeface="Times New Roman"/>
                <a:sym typeface="Times New Roman"/>
              </a:rPr>
              <a:t>Low-context communication prioritises explicit verbal information</a:t>
            </a:r>
            <a:endParaRPr sz="1600">
              <a:latin typeface="Times New Roman"/>
              <a:ea typeface="Times New Roman"/>
              <a:cs typeface="Times New Roman"/>
              <a:sym typeface="Times New Roman"/>
            </a:endParaRPr>
          </a:p>
          <a:p>
            <a:pPr marL="457200" lvl="0" indent="-31496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High-context communication relies on relationships and cues</a:t>
            </a:r>
            <a:endParaRPr sz="1600">
              <a:latin typeface="Times New Roman"/>
              <a:ea typeface="Times New Roman"/>
              <a:cs typeface="Times New Roman"/>
              <a:sym typeface="Times New Roman"/>
            </a:endParaRPr>
          </a:p>
          <a:p>
            <a:pPr marL="457200" lvl="0" indent="-31496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Avoid interpreting cultural tendencies as universal rules</a:t>
            </a:r>
            <a:endParaRPr sz="1600">
              <a:latin typeface="Times New Roman"/>
              <a:ea typeface="Times New Roman"/>
              <a:cs typeface="Times New Roman"/>
              <a:sym typeface="Times New Roman"/>
            </a:endParaRPr>
          </a:p>
          <a:p>
            <a:pPr marL="457200" lvl="0" indent="-31496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Combine clear documentation with relationship-sensitive dialogue (Friedmann et al., 2023)</a:t>
            </a:r>
            <a:endParaRPr sz="1600">
              <a:latin typeface="Times New Roman"/>
              <a:ea typeface="Times New Roman"/>
              <a:cs typeface="Times New Roman"/>
              <a:sym typeface="Times New Roman"/>
            </a:endParaRPr>
          </a:p>
          <a:p>
            <a:pPr marL="457200" lvl="0" indent="0" algn="l" rtl="0">
              <a:lnSpc>
                <a:spcPct val="150000"/>
              </a:lnSpc>
              <a:spcBef>
                <a:spcPts val="1000"/>
              </a:spcBef>
              <a:spcAft>
                <a:spcPts val="1000"/>
              </a:spcAft>
              <a:buSzPct val="63594"/>
              <a:buNone/>
            </a:pPr>
            <a:endParaRPr sz="1600">
              <a:latin typeface="Times New Roman"/>
              <a:ea typeface="Times New Roman"/>
              <a:cs typeface="Times New Roman"/>
              <a:sym typeface="Times New Roman"/>
            </a:endParaRPr>
          </a:p>
        </p:txBody>
      </p:sp>
      <p:pic>
        <p:nvPicPr>
          <p:cNvPr id="81" name="Google Shape;81;p17"/>
          <p:cNvPicPr preferRelativeResize="0"/>
          <p:nvPr/>
        </p:nvPicPr>
        <p:blipFill>
          <a:blip r:embed="rId3">
            <a:alphaModFix/>
          </a:blip>
          <a:stretch>
            <a:fillRect/>
          </a:stretch>
        </p:blipFill>
        <p:spPr>
          <a:xfrm>
            <a:off x="4645575" y="1152475"/>
            <a:ext cx="4186726" cy="34164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8"/>
          <p:cNvSpPr txBox="1">
            <a:spLocks noGrp="1"/>
          </p:cNvSpPr>
          <p:nvPr>
            <p:ph type="title"/>
          </p:nvPr>
        </p:nvSpPr>
        <p:spPr>
          <a:xfrm>
            <a:off x="311700" y="445025"/>
            <a:ext cx="8520600" cy="572700"/>
          </a:xfrm>
          <a:prstGeom prst="rect">
            <a:avLst/>
          </a:prstGeom>
          <a:solidFill>
            <a:srgbClr val="819EAE"/>
          </a:solidFill>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2000" b="1">
                <a:latin typeface="Times New Roman"/>
                <a:ea typeface="Times New Roman"/>
                <a:cs typeface="Times New Roman"/>
                <a:sym typeface="Times New Roman"/>
              </a:rPr>
              <a:t>Hofstede’s Cultural Dimensions: UK–China Comparison </a:t>
            </a:r>
            <a:endParaRPr sz="2000"/>
          </a:p>
        </p:txBody>
      </p:sp>
      <p:sp>
        <p:nvSpPr>
          <p:cNvPr id="87" name="Google Shape;87;p18"/>
          <p:cNvSpPr txBox="1">
            <a:spLocks noGrp="1"/>
          </p:cNvSpPr>
          <p:nvPr>
            <p:ph type="body" idx="1"/>
          </p:nvPr>
        </p:nvSpPr>
        <p:spPr>
          <a:xfrm>
            <a:off x="311700" y="1152475"/>
            <a:ext cx="4260300" cy="3416400"/>
          </a:xfrm>
          <a:prstGeom prst="rect">
            <a:avLst/>
          </a:prstGeom>
          <a:solidFill>
            <a:srgbClr val="FAE0A5"/>
          </a:solidFill>
        </p:spPr>
        <p:txBody>
          <a:bodyPr spcFirstLastPara="1" wrap="square" lIns="91425" tIns="91425" rIns="91425" bIns="91425" anchor="t" anchorCtr="0">
            <a:normAutofit fontScale="85000"/>
          </a:bodyPr>
          <a:lstStyle/>
          <a:p>
            <a:pPr marL="457200" lvl="0" indent="-314960" algn="l" rtl="0">
              <a:lnSpc>
                <a:spcPct val="150000"/>
              </a:lnSpc>
              <a:spcBef>
                <a:spcPts val="0"/>
              </a:spcBef>
              <a:spcAft>
                <a:spcPts val="0"/>
              </a:spcAft>
              <a:buSzPct val="100000"/>
              <a:buFont typeface="Times New Roman"/>
              <a:buChar char="●"/>
            </a:pPr>
            <a:r>
              <a:rPr lang="en" sz="1600">
                <a:latin typeface="Times New Roman"/>
                <a:ea typeface="Times New Roman"/>
                <a:cs typeface="Times New Roman"/>
                <a:sym typeface="Times New Roman"/>
              </a:rPr>
              <a:t>Hofstede’s dimensions help explain national cultural tendencies</a:t>
            </a:r>
            <a:endParaRPr sz="1600">
              <a:latin typeface="Times New Roman"/>
              <a:ea typeface="Times New Roman"/>
              <a:cs typeface="Times New Roman"/>
              <a:sym typeface="Times New Roman"/>
            </a:endParaRPr>
          </a:p>
          <a:p>
            <a:pPr marL="457200" lvl="0" indent="-31496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Individualism and hierarchy may influence negotiation expectations</a:t>
            </a:r>
            <a:endParaRPr sz="1600">
              <a:latin typeface="Times New Roman"/>
              <a:ea typeface="Times New Roman"/>
              <a:cs typeface="Times New Roman"/>
              <a:sym typeface="Times New Roman"/>
            </a:endParaRPr>
          </a:p>
          <a:p>
            <a:pPr marL="457200" lvl="0" indent="-31496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Recognise cultural patterns without stereotyping individual behaviour</a:t>
            </a:r>
            <a:endParaRPr sz="1600">
              <a:latin typeface="Times New Roman"/>
              <a:ea typeface="Times New Roman"/>
              <a:cs typeface="Times New Roman"/>
              <a:sym typeface="Times New Roman"/>
            </a:endParaRPr>
          </a:p>
          <a:p>
            <a:pPr marL="457200" lvl="0" indent="-31496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Agree shared responsibilities and balanced decision-making procedures (Lin and Lou, 2024)</a:t>
            </a:r>
            <a:endParaRPr sz="1600">
              <a:latin typeface="Times New Roman"/>
              <a:ea typeface="Times New Roman"/>
              <a:cs typeface="Times New Roman"/>
              <a:sym typeface="Times New Roman"/>
            </a:endParaRPr>
          </a:p>
          <a:p>
            <a:pPr marL="457200" lvl="0" indent="0" algn="l" rtl="0">
              <a:lnSpc>
                <a:spcPct val="150000"/>
              </a:lnSpc>
              <a:spcBef>
                <a:spcPts val="1000"/>
              </a:spcBef>
              <a:spcAft>
                <a:spcPts val="1000"/>
              </a:spcAft>
              <a:buSzPct val="63594"/>
              <a:buNone/>
            </a:pPr>
            <a:endParaRPr sz="1600">
              <a:latin typeface="Times New Roman"/>
              <a:ea typeface="Times New Roman"/>
              <a:cs typeface="Times New Roman"/>
              <a:sym typeface="Times New Roman"/>
            </a:endParaRPr>
          </a:p>
        </p:txBody>
      </p:sp>
      <p:pic>
        <p:nvPicPr>
          <p:cNvPr id="88" name="Google Shape;88;p18"/>
          <p:cNvPicPr preferRelativeResize="0"/>
          <p:nvPr/>
        </p:nvPicPr>
        <p:blipFill>
          <a:blip r:embed="rId3">
            <a:alphaModFix/>
          </a:blip>
          <a:stretch>
            <a:fillRect/>
          </a:stretch>
        </p:blipFill>
        <p:spPr>
          <a:xfrm>
            <a:off x="4724400" y="1170125"/>
            <a:ext cx="4107899" cy="341640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9"/>
          <p:cNvSpPr txBox="1">
            <a:spLocks noGrp="1"/>
          </p:cNvSpPr>
          <p:nvPr>
            <p:ph type="title"/>
          </p:nvPr>
        </p:nvSpPr>
        <p:spPr>
          <a:xfrm>
            <a:off x="311700" y="445025"/>
            <a:ext cx="8520600" cy="572700"/>
          </a:xfrm>
          <a:prstGeom prst="rect">
            <a:avLst/>
          </a:prstGeom>
          <a:solidFill>
            <a:srgbClr val="819EAE"/>
          </a:solidFill>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2000" b="1">
                <a:latin typeface="Times New Roman"/>
                <a:ea typeface="Times New Roman"/>
                <a:cs typeface="Times New Roman"/>
                <a:sym typeface="Times New Roman"/>
              </a:rPr>
              <a:t>Communication Styles, Hierarchy and Decision-Making</a:t>
            </a:r>
            <a:endParaRPr sz="2000"/>
          </a:p>
        </p:txBody>
      </p:sp>
      <p:sp>
        <p:nvSpPr>
          <p:cNvPr id="94" name="Google Shape;94;p19"/>
          <p:cNvSpPr txBox="1">
            <a:spLocks noGrp="1"/>
          </p:cNvSpPr>
          <p:nvPr>
            <p:ph type="body" idx="1"/>
          </p:nvPr>
        </p:nvSpPr>
        <p:spPr>
          <a:xfrm>
            <a:off x="311700" y="1152475"/>
            <a:ext cx="4260300" cy="3416400"/>
          </a:xfrm>
          <a:prstGeom prst="rect">
            <a:avLst/>
          </a:prstGeom>
          <a:solidFill>
            <a:srgbClr val="FAE0A5"/>
          </a:solidFill>
        </p:spPr>
        <p:txBody>
          <a:bodyPr spcFirstLastPara="1" wrap="square" lIns="91425" tIns="91425" rIns="91425" bIns="91425" anchor="t" anchorCtr="0">
            <a:normAutofit fontScale="92500" lnSpcReduction="20000"/>
          </a:bodyPr>
          <a:lstStyle/>
          <a:p>
            <a:pPr marL="457200" lvl="0" indent="-322580" algn="l" rtl="0">
              <a:lnSpc>
                <a:spcPct val="150000"/>
              </a:lnSpc>
              <a:spcBef>
                <a:spcPts val="0"/>
              </a:spcBef>
              <a:spcAft>
                <a:spcPts val="0"/>
              </a:spcAft>
              <a:buSzPct val="100000"/>
              <a:buFont typeface="Times New Roman"/>
              <a:buChar char="●"/>
            </a:pPr>
            <a:r>
              <a:rPr lang="en" sz="1600">
                <a:latin typeface="Times New Roman"/>
                <a:ea typeface="Times New Roman"/>
                <a:cs typeface="Times New Roman"/>
                <a:sym typeface="Times New Roman"/>
              </a:rPr>
              <a:t>Communication practices reflect organisational and cultural expectations</a:t>
            </a:r>
            <a:endParaRPr sz="1600">
              <a:latin typeface="Times New Roman"/>
              <a:ea typeface="Times New Roman"/>
              <a:cs typeface="Times New Roman"/>
              <a:sym typeface="Times New Roman"/>
            </a:endParaRPr>
          </a:p>
          <a:p>
            <a:pPr marL="457200" lvl="0" indent="-32258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Hierarchy may influence consultation and approval processes</a:t>
            </a:r>
            <a:endParaRPr sz="1600">
              <a:latin typeface="Times New Roman"/>
              <a:ea typeface="Times New Roman"/>
              <a:cs typeface="Times New Roman"/>
              <a:sym typeface="Times New Roman"/>
            </a:endParaRPr>
          </a:p>
          <a:p>
            <a:pPr marL="457200" lvl="0" indent="-32258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Clarify decision-makers, responsibilities and communication channels</a:t>
            </a:r>
            <a:endParaRPr sz="1600">
              <a:latin typeface="Times New Roman"/>
              <a:ea typeface="Times New Roman"/>
              <a:cs typeface="Times New Roman"/>
              <a:sym typeface="Times New Roman"/>
            </a:endParaRPr>
          </a:p>
          <a:p>
            <a:pPr marL="457200" lvl="0" indent="-32258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Document agreements and allow time for consultation (Capece and Di Pillo, 2023)</a:t>
            </a:r>
            <a:endParaRPr sz="1600">
              <a:latin typeface="Times New Roman"/>
              <a:ea typeface="Times New Roman"/>
              <a:cs typeface="Times New Roman"/>
              <a:sym typeface="Times New Roman"/>
            </a:endParaRPr>
          </a:p>
          <a:p>
            <a:pPr marL="457200" lvl="0" indent="0" algn="l" rtl="0">
              <a:lnSpc>
                <a:spcPct val="150000"/>
              </a:lnSpc>
              <a:spcBef>
                <a:spcPts val="1000"/>
              </a:spcBef>
              <a:spcAft>
                <a:spcPts val="1000"/>
              </a:spcAft>
              <a:buSzPct val="63594"/>
              <a:buNone/>
            </a:pPr>
            <a:endParaRPr sz="1600">
              <a:latin typeface="Times New Roman"/>
              <a:ea typeface="Times New Roman"/>
              <a:cs typeface="Times New Roman"/>
              <a:sym typeface="Times New Roman"/>
            </a:endParaRPr>
          </a:p>
        </p:txBody>
      </p:sp>
      <p:pic>
        <p:nvPicPr>
          <p:cNvPr id="95" name="Google Shape;95;p19"/>
          <p:cNvPicPr preferRelativeResize="0"/>
          <p:nvPr/>
        </p:nvPicPr>
        <p:blipFill>
          <a:blip r:embed="rId3">
            <a:alphaModFix/>
          </a:blip>
          <a:stretch>
            <a:fillRect/>
          </a:stretch>
        </p:blipFill>
        <p:spPr>
          <a:xfrm>
            <a:off x="4724400" y="1170125"/>
            <a:ext cx="4107900" cy="341640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20"/>
          <p:cNvSpPr txBox="1">
            <a:spLocks noGrp="1"/>
          </p:cNvSpPr>
          <p:nvPr>
            <p:ph type="title"/>
          </p:nvPr>
        </p:nvSpPr>
        <p:spPr>
          <a:xfrm>
            <a:off x="311700" y="445025"/>
            <a:ext cx="8520600" cy="572700"/>
          </a:xfrm>
          <a:prstGeom prst="rect">
            <a:avLst/>
          </a:prstGeom>
          <a:solidFill>
            <a:srgbClr val="819EAE"/>
          </a:solidFill>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2000" b="1">
                <a:latin typeface="Times New Roman"/>
                <a:ea typeface="Times New Roman"/>
                <a:cs typeface="Times New Roman"/>
                <a:sym typeface="Times New Roman"/>
              </a:rPr>
              <a:t>Guanxi, Trust and Relationship-Building </a:t>
            </a:r>
            <a:endParaRPr sz="2000"/>
          </a:p>
        </p:txBody>
      </p:sp>
      <p:sp>
        <p:nvSpPr>
          <p:cNvPr id="101" name="Google Shape;101;p20"/>
          <p:cNvSpPr txBox="1">
            <a:spLocks noGrp="1"/>
          </p:cNvSpPr>
          <p:nvPr>
            <p:ph type="body" idx="1"/>
          </p:nvPr>
        </p:nvSpPr>
        <p:spPr>
          <a:xfrm>
            <a:off x="311700" y="1152475"/>
            <a:ext cx="4260300" cy="3416400"/>
          </a:xfrm>
          <a:prstGeom prst="rect">
            <a:avLst/>
          </a:prstGeom>
          <a:solidFill>
            <a:srgbClr val="FAE0A5"/>
          </a:solidFill>
        </p:spPr>
        <p:txBody>
          <a:bodyPr spcFirstLastPara="1" wrap="square" lIns="91425" tIns="91425" rIns="91425" bIns="91425" anchor="t" anchorCtr="0">
            <a:normAutofit fontScale="85000" lnSpcReduction="20000"/>
          </a:bodyPr>
          <a:lstStyle/>
          <a:p>
            <a:pPr marL="457200" lvl="0" indent="-314960" algn="l" rtl="0">
              <a:lnSpc>
                <a:spcPct val="150000"/>
              </a:lnSpc>
              <a:spcBef>
                <a:spcPts val="0"/>
              </a:spcBef>
              <a:spcAft>
                <a:spcPts val="0"/>
              </a:spcAft>
              <a:buSzPct val="100000"/>
              <a:buFont typeface="Times New Roman"/>
              <a:buChar char="●"/>
            </a:pPr>
            <a:r>
              <a:rPr lang="en" sz="1600">
                <a:latin typeface="Times New Roman"/>
                <a:ea typeface="Times New Roman"/>
                <a:cs typeface="Times New Roman"/>
                <a:sym typeface="Times New Roman"/>
              </a:rPr>
              <a:t>Trust supports sustainable international business partnerships</a:t>
            </a:r>
            <a:endParaRPr sz="1600">
              <a:latin typeface="Times New Roman"/>
              <a:ea typeface="Times New Roman"/>
              <a:cs typeface="Times New Roman"/>
              <a:sym typeface="Times New Roman"/>
            </a:endParaRPr>
          </a:p>
          <a:p>
            <a:pPr marL="457200" lvl="0" indent="-31496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Guanxi emphasises reciprocal relationships and mutual confidence</a:t>
            </a:r>
            <a:endParaRPr sz="1600">
              <a:latin typeface="Times New Roman"/>
              <a:ea typeface="Times New Roman"/>
              <a:cs typeface="Times New Roman"/>
              <a:sym typeface="Times New Roman"/>
            </a:endParaRPr>
          </a:p>
          <a:p>
            <a:pPr marL="457200" lvl="0" indent="-31496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Maintain contact and consistently honour professional commitments</a:t>
            </a:r>
            <a:endParaRPr sz="1600">
              <a:latin typeface="Times New Roman"/>
              <a:ea typeface="Times New Roman"/>
              <a:cs typeface="Times New Roman"/>
              <a:sym typeface="Times New Roman"/>
            </a:endParaRPr>
          </a:p>
          <a:p>
            <a:pPr marL="457200" lvl="0" indent="-31496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Balance relationship-building with transparent, ethical business practices (Pfajfar and Małecka, 2022)</a:t>
            </a:r>
            <a:endParaRPr sz="1600">
              <a:latin typeface="Times New Roman"/>
              <a:ea typeface="Times New Roman"/>
              <a:cs typeface="Times New Roman"/>
              <a:sym typeface="Times New Roman"/>
            </a:endParaRPr>
          </a:p>
          <a:p>
            <a:pPr marL="457200" lvl="0" indent="0" algn="l" rtl="0">
              <a:lnSpc>
                <a:spcPct val="150000"/>
              </a:lnSpc>
              <a:spcBef>
                <a:spcPts val="1000"/>
              </a:spcBef>
              <a:spcAft>
                <a:spcPts val="1000"/>
              </a:spcAft>
              <a:buSzPct val="63594"/>
              <a:buNone/>
            </a:pPr>
            <a:endParaRPr sz="1600">
              <a:latin typeface="Times New Roman"/>
              <a:ea typeface="Times New Roman"/>
              <a:cs typeface="Times New Roman"/>
              <a:sym typeface="Times New Roman"/>
            </a:endParaRPr>
          </a:p>
        </p:txBody>
      </p:sp>
      <p:pic>
        <p:nvPicPr>
          <p:cNvPr id="102" name="Google Shape;102;p20"/>
          <p:cNvPicPr preferRelativeResize="0"/>
          <p:nvPr/>
        </p:nvPicPr>
        <p:blipFill>
          <a:blip r:embed="rId3">
            <a:alphaModFix/>
          </a:blip>
          <a:stretch>
            <a:fillRect/>
          </a:stretch>
        </p:blipFill>
        <p:spPr>
          <a:xfrm>
            <a:off x="4655425" y="1152475"/>
            <a:ext cx="4176876" cy="341639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1"/>
          <p:cNvSpPr txBox="1">
            <a:spLocks noGrp="1"/>
          </p:cNvSpPr>
          <p:nvPr>
            <p:ph type="title"/>
          </p:nvPr>
        </p:nvSpPr>
        <p:spPr>
          <a:xfrm>
            <a:off x="311700" y="445025"/>
            <a:ext cx="8520600" cy="572700"/>
          </a:xfrm>
          <a:prstGeom prst="rect">
            <a:avLst/>
          </a:prstGeom>
          <a:solidFill>
            <a:srgbClr val="819EAE"/>
          </a:solidFill>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2000" b="1">
                <a:latin typeface="Times New Roman"/>
                <a:ea typeface="Times New Roman"/>
                <a:cs typeface="Times New Roman"/>
                <a:sym typeface="Times New Roman"/>
              </a:rPr>
              <a:t>Negotiation Practices, Conflict and Face-Saving</a:t>
            </a:r>
            <a:endParaRPr sz="2000"/>
          </a:p>
        </p:txBody>
      </p:sp>
      <p:sp>
        <p:nvSpPr>
          <p:cNvPr id="108" name="Google Shape;108;p21"/>
          <p:cNvSpPr txBox="1">
            <a:spLocks noGrp="1"/>
          </p:cNvSpPr>
          <p:nvPr>
            <p:ph type="body" idx="1"/>
          </p:nvPr>
        </p:nvSpPr>
        <p:spPr>
          <a:xfrm>
            <a:off x="311700" y="1152475"/>
            <a:ext cx="4260300" cy="3416400"/>
          </a:xfrm>
          <a:prstGeom prst="rect">
            <a:avLst/>
          </a:prstGeom>
          <a:solidFill>
            <a:srgbClr val="FAE0A5"/>
          </a:solidFill>
        </p:spPr>
        <p:txBody>
          <a:bodyPr spcFirstLastPara="1" wrap="square" lIns="91425" tIns="91425" rIns="91425" bIns="91425" anchor="t" anchorCtr="0">
            <a:normAutofit fontScale="85000"/>
          </a:bodyPr>
          <a:lstStyle/>
          <a:p>
            <a:pPr marL="457200" lvl="0" indent="-314960" algn="l" rtl="0">
              <a:lnSpc>
                <a:spcPct val="150000"/>
              </a:lnSpc>
              <a:spcBef>
                <a:spcPts val="0"/>
              </a:spcBef>
              <a:spcAft>
                <a:spcPts val="0"/>
              </a:spcAft>
              <a:buSzPct val="100000"/>
              <a:buFont typeface="Times New Roman"/>
              <a:buChar char="●"/>
            </a:pPr>
            <a:r>
              <a:rPr lang="en" sz="1600">
                <a:latin typeface="Times New Roman"/>
                <a:ea typeface="Times New Roman"/>
                <a:cs typeface="Times New Roman"/>
                <a:sym typeface="Times New Roman"/>
              </a:rPr>
              <a:t>Cultural expectations can shape disagreement and compromise</a:t>
            </a:r>
            <a:endParaRPr sz="1600">
              <a:latin typeface="Times New Roman"/>
              <a:ea typeface="Times New Roman"/>
              <a:cs typeface="Times New Roman"/>
              <a:sym typeface="Times New Roman"/>
            </a:endParaRPr>
          </a:p>
          <a:p>
            <a:pPr marL="457200" lvl="0" indent="-31496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Face-saving encourages respectful handling of sensitive concerns</a:t>
            </a:r>
            <a:endParaRPr sz="1600">
              <a:latin typeface="Times New Roman"/>
              <a:ea typeface="Times New Roman"/>
              <a:cs typeface="Times New Roman"/>
              <a:sym typeface="Times New Roman"/>
            </a:endParaRPr>
          </a:p>
          <a:p>
            <a:pPr marL="457200" lvl="0" indent="-31496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Discuss problems privately and propose constructive alternatives</a:t>
            </a:r>
            <a:endParaRPr sz="1600">
              <a:latin typeface="Times New Roman"/>
              <a:ea typeface="Times New Roman"/>
              <a:cs typeface="Times New Roman"/>
              <a:sym typeface="Times New Roman"/>
            </a:endParaRPr>
          </a:p>
          <a:p>
            <a:pPr marL="457200" lvl="0" indent="-31496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Establish transparent procedures for resolving negotiation disputes (Agyere Ajeakoh et al., 2025)</a:t>
            </a:r>
            <a:endParaRPr sz="1600">
              <a:latin typeface="Times New Roman"/>
              <a:ea typeface="Times New Roman"/>
              <a:cs typeface="Times New Roman"/>
              <a:sym typeface="Times New Roman"/>
            </a:endParaRPr>
          </a:p>
          <a:p>
            <a:pPr marL="457200" lvl="0" indent="0" algn="l" rtl="0">
              <a:lnSpc>
                <a:spcPct val="150000"/>
              </a:lnSpc>
              <a:spcBef>
                <a:spcPts val="1000"/>
              </a:spcBef>
              <a:spcAft>
                <a:spcPts val="1000"/>
              </a:spcAft>
              <a:buSzPct val="63594"/>
              <a:buNone/>
            </a:pPr>
            <a:endParaRPr sz="1600">
              <a:latin typeface="Times New Roman"/>
              <a:ea typeface="Times New Roman"/>
              <a:cs typeface="Times New Roman"/>
              <a:sym typeface="Times New Roman"/>
            </a:endParaRPr>
          </a:p>
        </p:txBody>
      </p:sp>
      <p:pic>
        <p:nvPicPr>
          <p:cNvPr id="109" name="Google Shape;109;p21"/>
          <p:cNvPicPr preferRelativeResize="0"/>
          <p:nvPr/>
        </p:nvPicPr>
        <p:blipFill>
          <a:blip r:embed="rId3">
            <a:alphaModFix/>
          </a:blip>
          <a:stretch>
            <a:fillRect/>
          </a:stretch>
        </p:blipFill>
        <p:spPr>
          <a:xfrm>
            <a:off x="4724400" y="1170125"/>
            <a:ext cx="4107899" cy="3342749"/>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2"/>
          <p:cNvSpPr txBox="1">
            <a:spLocks noGrp="1"/>
          </p:cNvSpPr>
          <p:nvPr>
            <p:ph type="title"/>
          </p:nvPr>
        </p:nvSpPr>
        <p:spPr>
          <a:xfrm>
            <a:off x="311700" y="445025"/>
            <a:ext cx="8520600" cy="572700"/>
          </a:xfrm>
          <a:prstGeom prst="rect">
            <a:avLst/>
          </a:prstGeom>
          <a:solidFill>
            <a:srgbClr val="819EAE"/>
          </a:solidFill>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2000" b="1">
                <a:latin typeface="Times New Roman"/>
                <a:ea typeface="Times New Roman"/>
                <a:cs typeface="Times New Roman"/>
                <a:sym typeface="Times New Roman"/>
              </a:rPr>
              <a:t>Strategy 1: Effective Cross-Cultural Communication</a:t>
            </a:r>
            <a:endParaRPr sz="2000"/>
          </a:p>
        </p:txBody>
      </p:sp>
      <p:sp>
        <p:nvSpPr>
          <p:cNvPr id="115" name="Google Shape;115;p22"/>
          <p:cNvSpPr txBox="1">
            <a:spLocks noGrp="1"/>
          </p:cNvSpPr>
          <p:nvPr>
            <p:ph type="body" idx="1"/>
          </p:nvPr>
        </p:nvSpPr>
        <p:spPr>
          <a:xfrm>
            <a:off x="311700" y="1152475"/>
            <a:ext cx="4260300" cy="3416400"/>
          </a:xfrm>
          <a:prstGeom prst="rect">
            <a:avLst/>
          </a:prstGeom>
          <a:solidFill>
            <a:srgbClr val="FAE0A5"/>
          </a:solidFill>
        </p:spPr>
        <p:txBody>
          <a:bodyPr spcFirstLastPara="1" wrap="square" lIns="91425" tIns="91425" rIns="91425" bIns="91425" anchor="t" anchorCtr="0">
            <a:normAutofit fontScale="92500" lnSpcReduction="20000"/>
          </a:bodyPr>
          <a:lstStyle/>
          <a:p>
            <a:pPr marL="457200" lvl="0" indent="-322580" algn="l" rtl="0">
              <a:lnSpc>
                <a:spcPct val="150000"/>
              </a:lnSpc>
              <a:spcBef>
                <a:spcPts val="0"/>
              </a:spcBef>
              <a:spcAft>
                <a:spcPts val="0"/>
              </a:spcAft>
              <a:buSzPct val="100000"/>
              <a:buFont typeface="Times New Roman"/>
              <a:buChar char="●"/>
            </a:pPr>
            <a:r>
              <a:rPr lang="en" sz="1600">
                <a:latin typeface="Times New Roman"/>
                <a:ea typeface="Times New Roman"/>
                <a:cs typeface="Times New Roman"/>
                <a:sym typeface="Times New Roman"/>
              </a:rPr>
              <a:t>Use clear language and avoid unexplained idioms</a:t>
            </a:r>
            <a:endParaRPr sz="1600">
              <a:latin typeface="Times New Roman"/>
              <a:ea typeface="Times New Roman"/>
              <a:cs typeface="Times New Roman"/>
              <a:sym typeface="Times New Roman"/>
            </a:endParaRPr>
          </a:p>
          <a:p>
            <a:pPr marL="457200" lvl="0" indent="-32258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Practise active listening and ask respectful questions</a:t>
            </a:r>
            <a:endParaRPr sz="1600">
              <a:latin typeface="Times New Roman"/>
              <a:ea typeface="Times New Roman"/>
              <a:cs typeface="Times New Roman"/>
              <a:sym typeface="Times New Roman"/>
            </a:endParaRPr>
          </a:p>
          <a:p>
            <a:pPr marL="457200" lvl="0" indent="-32258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Confirm decisions through accurate written follow-ups</a:t>
            </a:r>
            <a:endParaRPr sz="1600">
              <a:latin typeface="Times New Roman"/>
              <a:ea typeface="Times New Roman"/>
              <a:cs typeface="Times New Roman"/>
              <a:sym typeface="Times New Roman"/>
            </a:endParaRPr>
          </a:p>
          <a:p>
            <a:pPr marL="457200" lvl="0" indent="-32258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Encourage inclusive participation across international teams (Nicoleta, 2023)</a:t>
            </a:r>
            <a:endParaRPr sz="1600">
              <a:latin typeface="Times New Roman"/>
              <a:ea typeface="Times New Roman"/>
              <a:cs typeface="Times New Roman"/>
              <a:sym typeface="Times New Roman"/>
            </a:endParaRPr>
          </a:p>
          <a:p>
            <a:pPr marL="457200" lvl="0" indent="0" algn="l" rtl="0">
              <a:lnSpc>
                <a:spcPct val="150000"/>
              </a:lnSpc>
              <a:spcBef>
                <a:spcPts val="1000"/>
              </a:spcBef>
              <a:spcAft>
                <a:spcPts val="1000"/>
              </a:spcAft>
              <a:buSzPct val="63594"/>
              <a:buNone/>
            </a:pPr>
            <a:endParaRPr sz="1600">
              <a:latin typeface="Times New Roman"/>
              <a:ea typeface="Times New Roman"/>
              <a:cs typeface="Times New Roman"/>
              <a:sym typeface="Times New Roman"/>
            </a:endParaRPr>
          </a:p>
        </p:txBody>
      </p:sp>
      <p:pic>
        <p:nvPicPr>
          <p:cNvPr id="116" name="Google Shape;116;p22"/>
          <p:cNvPicPr preferRelativeResize="0"/>
          <p:nvPr/>
        </p:nvPicPr>
        <p:blipFill>
          <a:blip r:embed="rId3">
            <a:alphaModFix/>
          </a:blip>
          <a:stretch>
            <a:fillRect/>
          </a:stretch>
        </p:blipFill>
        <p:spPr>
          <a:xfrm>
            <a:off x="4724400" y="1170125"/>
            <a:ext cx="4107900" cy="33132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3"/>
          <p:cNvSpPr txBox="1">
            <a:spLocks noGrp="1"/>
          </p:cNvSpPr>
          <p:nvPr>
            <p:ph type="title"/>
          </p:nvPr>
        </p:nvSpPr>
        <p:spPr>
          <a:xfrm>
            <a:off x="311700" y="445025"/>
            <a:ext cx="8520600" cy="572700"/>
          </a:xfrm>
          <a:prstGeom prst="rect">
            <a:avLst/>
          </a:prstGeom>
          <a:solidFill>
            <a:srgbClr val="819EAE"/>
          </a:solidFill>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2000" b="1">
                <a:latin typeface="Times New Roman"/>
                <a:ea typeface="Times New Roman"/>
                <a:cs typeface="Times New Roman"/>
                <a:sym typeface="Times New Roman"/>
              </a:rPr>
              <a:t>Strategy 2: Negotiation Planning and Win-Win Outcomes</a:t>
            </a:r>
            <a:endParaRPr sz="2000"/>
          </a:p>
        </p:txBody>
      </p:sp>
      <p:sp>
        <p:nvSpPr>
          <p:cNvPr id="122" name="Google Shape;122;p23"/>
          <p:cNvSpPr txBox="1">
            <a:spLocks noGrp="1"/>
          </p:cNvSpPr>
          <p:nvPr>
            <p:ph type="body" idx="1"/>
          </p:nvPr>
        </p:nvSpPr>
        <p:spPr>
          <a:xfrm>
            <a:off x="311700" y="1152475"/>
            <a:ext cx="4260300" cy="3416400"/>
          </a:xfrm>
          <a:prstGeom prst="rect">
            <a:avLst/>
          </a:prstGeom>
          <a:solidFill>
            <a:srgbClr val="FAE0A5"/>
          </a:solidFill>
        </p:spPr>
        <p:txBody>
          <a:bodyPr spcFirstLastPara="1" wrap="square" lIns="91425" tIns="91425" rIns="91425" bIns="91425" anchor="t" anchorCtr="0">
            <a:normAutofit fontScale="85000"/>
          </a:bodyPr>
          <a:lstStyle/>
          <a:p>
            <a:pPr marL="457200" lvl="0" indent="-314960" algn="l" rtl="0">
              <a:lnSpc>
                <a:spcPct val="150000"/>
              </a:lnSpc>
              <a:spcBef>
                <a:spcPts val="0"/>
              </a:spcBef>
              <a:spcAft>
                <a:spcPts val="0"/>
              </a:spcAft>
              <a:buSzPct val="100000"/>
              <a:buFont typeface="Times New Roman"/>
              <a:buChar char="●"/>
            </a:pPr>
            <a:r>
              <a:rPr lang="en" sz="1600">
                <a:latin typeface="Times New Roman"/>
                <a:ea typeface="Times New Roman"/>
                <a:cs typeface="Times New Roman"/>
                <a:sym typeface="Times New Roman"/>
              </a:rPr>
              <a:t>Define objectives, priorities and acceptable negotiation compromises</a:t>
            </a:r>
            <a:endParaRPr sz="1600">
              <a:latin typeface="Times New Roman"/>
              <a:ea typeface="Times New Roman"/>
              <a:cs typeface="Times New Roman"/>
              <a:sym typeface="Times New Roman"/>
            </a:endParaRPr>
          </a:p>
          <a:p>
            <a:pPr marL="457200" lvl="0" indent="-31496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Share agendas and technical information before meetings</a:t>
            </a:r>
            <a:endParaRPr sz="1600">
              <a:latin typeface="Times New Roman"/>
              <a:ea typeface="Times New Roman"/>
              <a:cs typeface="Times New Roman"/>
              <a:sym typeface="Times New Roman"/>
            </a:endParaRPr>
          </a:p>
          <a:p>
            <a:pPr marL="457200" lvl="0" indent="-31496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Explore mutual interests and develop flexible solutions</a:t>
            </a:r>
            <a:endParaRPr sz="1600">
              <a:latin typeface="Times New Roman"/>
              <a:ea typeface="Times New Roman"/>
              <a:cs typeface="Times New Roman"/>
              <a:sym typeface="Times New Roman"/>
            </a:endParaRPr>
          </a:p>
          <a:p>
            <a:pPr marL="457200" lvl="0" indent="-314960" algn="l" rtl="0">
              <a:lnSpc>
                <a:spcPct val="150000"/>
              </a:lnSpc>
              <a:spcBef>
                <a:spcPts val="1000"/>
              </a:spcBef>
              <a:spcAft>
                <a:spcPts val="0"/>
              </a:spcAft>
              <a:buSzPct val="100000"/>
              <a:buFont typeface="Times New Roman"/>
              <a:buChar char="●"/>
            </a:pPr>
            <a:r>
              <a:rPr lang="en" sz="1600">
                <a:latin typeface="Times New Roman"/>
                <a:ea typeface="Times New Roman"/>
                <a:cs typeface="Times New Roman"/>
                <a:sym typeface="Times New Roman"/>
              </a:rPr>
              <a:t>Record responsibilities, deadlines and measurable performance indicators (Skhiri et al., 2025)</a:t>
            </a:r>
            <a:endParaRPr sz="1600">
              <a:latin typeface="Times New Roman"/>
              <a:ea typeface="Times New Roman"/>
              <a:cs typeface="Times New Roman"/>
              <a:sym typeface="Times New Roman"/>
            </a:endParaRPr>
          </a:p>
          <a:p>
            <a:pPr marL="457200" lvl="0" indent="0" algn="l" rtl="0">
              <a:lnSpc>
                <a:spcPct val="150000"/>
              </a:lnSpc>
              <a:spcBef>
                <a:spcPts val="1000"/>
              </a:spcBef>
              <a:spcAft>
                <a:spcPts val="1000"/>
              </a:spcAft>
              <a:buSzPct val="63594"/>
              <a:buNone/>
            </a:pPr>
            <a:endParaRPr sz="1600">
              <a:latin typeface="Times New Roman"/>
              <a:ea typeface="Times New Roman"/>
              <a:cs typeface="Times New Roman"/>
              <a:sym typeface="Times New Roman"/>
            </a:endParaRPr>
          </a:p>
        </p:txBody>
      </p:sp>
      <p:pic>
        <p:nvPicPr>
          <p:cNvPr id="123" name="Google Shape;123;p23"/>
          <p:cNvPicPr preferRelativeResize="0"/>
          <p:nvPr/>
        </p:nvPicPr>
        <p:blipFill>
          <a:blip r:embed="rId3">
            <a:alphaModFix/>
          </a:blip>
          <a:stretch>
            <a:fillRect/>
          </a:stretch>
        </p:blipFill>
        <p:spPr>
          <a:xfrm>
            <a:off x="4684975" y="1152475"/>
            <a:ext cx="4147325" cy="34164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4"/>
          <p:cNvSpPr txBox="1">
            <a:spLocks noGrp="1"/>
          </p:cNvSpPr>
          <p:nvPr>
            <p:ph type="title"/>
          </p:nvPr>
        </p:nvSpPr>
        <p:spPr>
          <a:xfrm>
            <a:off x="311700" y="445025"/>
            <a:ext cx="8520600" cy="572700"/>
          </a:xfrm>
          <a:prstGeom prst="rect">
            <a:avLst/>
          </a:prstGeom>
          <a:solidFill>
            <a:srgbClr val="819EAE"/>
          </a:solidFill>
        </p:spPr>
        <p:txBody>
          <a:bodyPr spcFirstLastPara="1" wrap="square" lIns="91425" tIns="91425" rIns="91425" bIns="91425" anchor="t" anchorCtr="0">
            <a:normAutofit/>
          </a:bodyPr>
          <a:lstStyle/>
          <a:p>
            <a:pPr marL="0" lvl="0" indent="0" algn="ctr" rtl="0">
              <a:lnSpc>
                <a:spcPct val="150000"/>
              </a:lnSpc>
              <a:spcBef>
                <a:spcPts val="0"/>
              </a:spcBef>
              <a:spcAft>
                <a:spcPts val="1000"/>
              </a:spcAft>
              <a:buClr>
                <a:schemeClr val="dk1"/>
              </a:buClr>
              <a:buSzPts val="1100"/>
              <a:buFont typeface="Arial"/>
              <a:buNone/>
            </a:pPr>
            <a:r>
              <a:rPr lang="en" sz="2000" b="1">
                <a:latin typeface="Times New Roman"/>
                <a:ea typeface="Times New Roman"/>
                <a:cs typeface="Times New Roman"/>
                <a:sym typeface="Times New Roman"/>
              </a:rPr>
              <a:t>Cultural Intelligence, Implementation and Recommendations </a:t>
            </a:r>
            <a:endParaRPr sz="2000"/>
          </a:p>
        </p:txBody>
      </p:sp>
      <p:sp>
        <p:nvSpPr>
          <p:cNvPr id="129" name="Google Shape;129;p24"/>
          <p:cNvSpPr txBox="1">
            <a:spLocks noGrp="1"/>
          </p:cNvSpPr>
          <p:nvPr>
            <p:ph type="body" idx="1"/>
          </p:nvPr>
        </p:nvSpPr>
        <p:spPr>
          <a:xfrm>
            <a:off x="311700" y="1152475"/>
            <a:ext cx="4260300" cy="3530700"/>
          </a:xfrm>
          <a:prstGeom prst="rect">
            <a:avLst/>
          </a:prstGeom>
          <a:solidFill>
            <a:srgbClr val="FAE0A5"/>
          </a:solidFill>
        </p:spPr>
        <p:txBody>
          <a:bodyPr spcFirstLastPara="1" wrap="square" lIns="91425" tIns="91425" rIns="91425" bIns="91425" anchor="t" anchorCtr="0">
            <a:normAutofit/>
          </a:bodyPr>
          <a:lstStyle/>
          <a:p>
            <a:pPr marL="457200" lvl="0" indent="-314325" algn="just" rtl="0">
              <a:lnSpc>
                <a:spcPct val="150000"/>
              </a:lnSpc>
              <a:spcBef>
                <a:spcPts val="0"/>
              </a:spcBef>
              <a:spcAft>
                <a:spcPts val="0"/>
              </a:spcAft>
              <a:buSzPts val="1350"/>
              <a:buFont typeface="Times New Roman"/>
              <a:buChar char="●"/>
            </a:pPr>
            <a:r>
              <a:rPr lang="en" sz="1350">
                <a:latin typeface="Times New Roman"/>
                <a:ea typeface="Times New Roman"/>
                <a:cs typeface="Times New Roman"/>
                <a:sym typeface="Times New Roman"/>
              </a:rPr>
              <a:t>Develop cultural intelligence through practical team training</a:t>
            </a:r>
            <a:endParaRPr sz="1350">
              <a:latin typeface="Times New Roman"/>
              <a:ea typeface="Times New Roman"/>
              <a:cs typeface="Times New Roman"/>
              <a:sym typeface="Times New Roman"/>
            </a:endParaRPr>
          </a:p>
          <a:p>
            <a:pPr marL="457200" lvl="0" indent="-314325" algn="just" rtl="0">
              <a:lnSpc>
                <a:spcPct val="150000"/>
              </a:lnSpc>
              <a:spcBef>
                <a:spcPts val="1000"/>
              </a:spcBef>
              <a:spcAft>
                <a:spcPts val="0"/>
              </a:spcAft>
              <a:buSzPts val="1350"/>
              <a:buFont typeface="Times New Roman"/>
              <a:buChar char="●"/>
            </a:pPr>
            <a:r>
              <a:rPr lang="en" sz="1350">
                <a:latin typeface="Times New Roman"/>
                <a:ea typeface="Times New Roman"/>
                <a:cs typeface="Times New Roman"/>
                <a:sym typeface="Times New Roman"/>
              </a:rPr>
              <a:t>Establish shared working norms and communication procedures</a:t>
            </a:r>
            <a:endParaRPr sz="1350">
              <a:latin typeface="Times New Roman"/>
              <a:ea typeface="Times New Roman"/>
              <a:cs typeface="Times New Roman"/>
              <a:sym typeface="Times New Roman"/>
            </a:endParaRPr>
          </a:p>
          <a:p>
            <a:pPr marL="457200" lvl="0" indent="-314325" algn="just" rtl="0">
              <a:lnSpc>
                <a:spcPct val="150000"/>
              </a:lnSpc>
              <a:spcBef>
                <a:spcPts val="1000"/>
              </a:spcBef>
              <a:spcAft>
                <a:spcPts val="0"/>
              </a:spcAft>
              <a:buSzPts val="1350"/>
              <a:buFont typeface="Times New Roman"/>
              <a:buChar char="●"/>
            </a:pPr>
            <a:r>
              <a:rPr lang="en" sz="1350">
                <a:latin typeface="Times New Roman"/>
                <a:ea typeface="Times New Roman"/>
                <a:cs typeface="Times New Roman"/>
                <a:sym typeface="Times New Roman"/>
              </a:rPr>
              <a:t>Monitor milestones, misunderstandings and partnership feedback regularly</a:t>
            </a:r>
            <a:endParaRPr sz="1350">
              <a:latin typeface="Times New Roman"/>
              <a:ea typeface="Times New Roman"/>
              <a:cs typeface="Times New Roman"/>
              <a:sym typeface="Times New Roman"/>
            </a:endParaRPr>
          </a:p>
          <a:p>
            <a:pPr marL="457200" lvl="0" indent="-314325" algn="just" rtl="0">
              <a:lnSpc>
                <a:spcPct val="150000"/>
              </a:lnSpc>
              <a:spcBef>
                <a:spcPts val="1000"/>
              </a:spcBef>
              <a:spcAft>
                <a:spcPts val="0"/>
              </a:spcAft>
              <a:buSzPts val="1350"/>
              <a:buFont typeface="Times New Roman"/>
              <a:buChar char="●"/>
            </a:pPr>
            <a:r>
              <a:rPr lang="en" sz="1350">
                <a:latin typeface="Times New Roman"/>
                <a:ea typeface="Times New Roman"/>
                <a:cs typeface="Times New Roman"/>
                <a:sym typeface="Times New Roman"/>
              </a:rPr>
              <a:t>Review progress and continuously improve collaboration (Jose, 2024)</a:t>
            </a:r>
            <a:endParaRPr sz="1350">
              <a:latin typeface="Times New Roman"/>
              <a:ea typeface="Times New Roman"/>
              <a:cs typeface="Times New Roman"/>
              <a:sym typeface="Times New Roman"/>
            </a:endParaRPr>
          </a:p>
          <a:p>
            <a:pPr marL="0" lvl="0" indent="0" algn="just" rtl="0">
              <a:lnSpc>
                <a:spcPct val="150000"/>
              </a:lnSpc>
              <a:spcBef>
                <a:spcPts val="1000"/>
              </a:spcBef>
              <a:spcAft>
                <a:spcPts val="1000"/>
              </a:spcAft>
              <a:buNone/>
            </a:pPr>
            <a:endParaRPr sz="1350">
              <a:latin typeface="Times New Roman"/>
              <a:ea typeface="Times New Roman"/>
              <a:cs typeface="Times New Roman"/>
              <a:sym typeface="Times New Roman"/>
            </a:endParaRPr>
          </a:p>
        </p:txBody>
      </p:sp>
      <p:pic>
        <p:nvPicPr>
          <p:cNvPr id="130" name="Google Shape;130;p24"/>
          <p:cNvPicPr preferRelativeResize="0"/>
          <p:nvPr/>
        </p:nvPicPr>
        <p:blipFill>
          <a:blip r:embed="rId3">
            <a:alphaModFix/>
          </a:blip>
          <a:stretch>
            <a:fillRect/>
          </a:stretch>
        </p:blipFill>
        <p:spPr>
          <a:xfrm>
            <a:off x="4724400" y="1170125"/>
            <a:ext cx="4107901" cy="35307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5"/>
          <p:cNvSpPr txBox="1">
            <a:spLocks noGrp="1"/>
          </p:cNvSpPr>
          <p:nvPr>
            <p:ph type="title"/>
          </p:nvPr>
        </p:nvSpPr>
        <p:spPr>
          <a:xfrm>
            <a:off x="311700" y="445025"/>
            <a:ext cx="8520600" cy="572700"/>
          </a:xfrm>
          <a:prstGeom prst="rect">
            <a:avLst/>
          </a:prstGeom>
          <a:solidFill>
            <a:srgbClr val="819EAE"/>
          </a:solidFill>
        </p:spPr>
        <p:txBody>
          <a:bodyPr spcFirstLastPara="1" wrap="square" lIns="91425" tIns="91425" rIns="91425" bIns="91425" anchor="t" anchorCtr="0">
            <a:normAutofit/>
          </a:bodyPr>
          <a:lstStyle/>
          <a:p>
            <a:pPr marL="0" lvl="0" indent="0" algn="ctr" rtl="0">
              <a:lnSpc>
                <a:spcPct val="150000"/>
              </a:lnSpc>
              <a:spcBef>
                <a:spcPts val="0"/>
              </a:spcBef>
              <a:spcAft>
                <a:spcPts val="1000"/>
              </a:spcAft>
              <a:buClr>
                <a:schemeClr val="dk1"/>
              </a:buClr>
              <a:buSzPts val="1100"/>
              <a:buFont typeface="Arial"/>
              <a:buNone/>
            </a:pPr>
            <a:r>
              <a:rPr lang="en" sz="2400" b="1">
                <a:latin typeface="Times New Roman"/>
                <a:ea typeface="Times New Roman"/>
                <a:cs typeface="Times New Roman"/>
                <a:sym typeface="Times New Roman"/>
              </a:rPr>
              <a:t>References </a:t>
            </a:r>
            <a:endParaRPr sz="2400"/>
          </a:p>
        </p:txBody>
      </p:sp>
      <p:sp>
        <p:nvSpPr>
          <p:cNvPr id="136" name="Google Shape;136;p25"/>
          <p:cNvSpPr txBox="1">
            <a:spLocks noGrp="1"/>
          </p:cNvSpPr>
          <p:nvPr>
            <p:ph type="body" idx="1"/>
          </p:nvPr>
        </p:nvSpPr>
        <p:spPr>
          <a:xfrm>
            <a:off x="311700" y="1152475"/>
            <a:ext cx="8520600" cy="3902400"/>
          </a:xfrm>
          <a:prstGeom prst="rect">
            <a:avLst/>
          </a:prstGeom>
          <a:solidFill>
            <a:srgbClr val="FAE0A5"/>
          </a:solidFill>
        </p:spPr>
        <p:txBody>
          <a:bodyPr spcFirstLastPara="1" wrap="square" lIns="91425" tIns="91425" rIns="91425" bIns="91425" anchor="t" anchorCtr="0">
            <a:normAutofit fontScale="70000" lnSpcReduction="20000"/>
          </a:bodyPr>
          <a:lstStyle/>
          <a:p>
            <a:pPr marL="457200" lvl="0" indent="-308610" algn="just" rtl="0">
              <a:lnSpc>
                <a:spcPct val="150000"/>
              </a:lnSpc>
              <a:spcBef>
                <a:spcPts val="1200"/>
              </a:spcBef>
              <a:spcAft>
                <a:spcPts val="0"/>
              </a:spcAft>
              <a:buSzPct val="150000"/>
              <a:buChar char="●"/>
            </a:pPr>
            <a:r>
              <a:rPr lang="en" sz="1200">
                <a:solidFill>
                  <a:schemeClr val="dk1"/>
                </a:solidFill>
                <a:latin typeface="Times New Roman"/>
                <a:ea typeface="Times New Roman"/>
                <a:cs typeface="Times New Roman"/>
                <a:sym typeface="Times New Roman"/>
              </a:rPr>
              <a:t>Agyere AJEAKOH, C., Yesilada, F. and Nuhu Ahmed, J., 2025. Cross-cultural negotiation styles in Shandong province, China: the role of cultural and emotional intelligence. </a:t>
            </a:r>
            <a:r>
              <a:rPr lang="en" sz="1200" i="1">
                <a:solidFill>
                  <a:schemeClr val="dk1"/>
                </a:solidFill>
                <a:latin typeface="Times New Roman"/>
                <a:ea typeface="Times New Roman"/>
                <a:cs typeface="Times New Roman"/>
                <a:sym typeface="Times New Roman"/>
              </a:rPr>
              <a:t>Future Business Journal</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11</a:t>
            </a:r>
            <a:r>
              <a:rPr lang="en" sz="1200">
                <a:solidFill>
                  <a:schemeClr val="dk1"/>
                </a:solidFill>
                <a:latin typeface="Times New Roman"/>
                <a:ea typeface="Times New Roman"/>
                <a:cs typeface="Times New Roman"/>
                <a:sym typeface="Times New Roman"/>
              </a:rPr>
              <a:t>(1), p.181. </a:t>
            </a:r>
            <a:endParaRPr sz="1200">
              <a:solidFill>
                <a:schemeClr val="dk1"/>
              </a:solidFill>
              <a:latin typeface="Times New Roman"/>
              <a:ea typeface="Times New Roman"/>
              <a:cs typeface="Times New Roman"/>
              <a:sym typeface="Times New Roman"/>
            </a:endParaRPr>
          </a:p>
          <a:p>
            <a:pPr marL="457200" lvl="0" indent="-308610" algn="just" rtl="0">
              <a:lnSpc>
                <a:spcPct val="150000"/>
              </a:lnSpc>
              <a:spcBef>
                <a:spcPts val="0"/>
              </a:spcBef>
              <a:spcAft>
                <a:spcPts val="0"/>
              </a:spcAft>
              <a:buSzPct val="150000"/>
              <a:buChar char="●"/>
            </a:pPr>
            <a:r>
              <a:rPr lang="en" sz="1200">
                <a:solidFill>
                  <a:schemeClr val="dk1"/>
                </a:solidFill>
                <a:latin typeface="Times New Roman"/>
                <a:ea typeface="Times New Roman"/>
                <a:cs typeface="Times New Roman"/>
                <a:sym typeface="Times New Roman"/>
              </a:rPr>
              <a:t>Manley, A., Silk, M., Wang, Y.W., Chung, C., Bailey, R. and Craig, P., 2025. Navigating creative partnerships and cross-cultural collaboration: a case study between China and the UK. </a:t>
            </a:r>
            <a:r>
              <a:rPr lang="en" sz="1200" i="1">
                <a:solidFill>
                  <a:schemeClr val="dk1"/>
                </a:solidFill>
                <a:latin typeface="Times New Roman"/>
                <a:ea typeface="Times New Roman"/>
                <a:cs typeface="Times New Roman"/>
                <a:sym typeface="Times New Roman"/>
              </a:rPr>
              <a:t>Cultural Trends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34</a:t>
            </a:r>
            <a:r>
              <a:rPr lang="en" sz="1200">
                <a:solidFill>
                  <a:schemeClr val="dk1"/>
                </a:solidFill>
                <a:latin typeface="Times New Roman"/>
                <a:ea typeface="Times New Roman"/>
                <a:cs typeface="Times New Roman"/>
                <a:sym typeface="Times New Roman"/>
              </a:rPr>
              <a:t>(3), pp.307-325. </a:t>
            </a:r>
            <a:endParaRPr sz="1200">
              <a:solidFill>
                <a:schemeClr val="dk1"/>
              </a:solidFill>
              <a:latin typeface="Times New Roman"/>
              <a:ea typeface="Times New Roman"/>
              <a:cs typeface="Times New Roman"/>
              <a:sym typeface="Times New Roman"/>
            </a:endParaRPr>
          </a:p>
          <a:p>
            <a:pPr marL="457200" lvl="0" indent="-308610" algn="just" rtl="0">
              <a:lnSpc>
                <a:spcPct val="150000"/>
              </a:lnSpc>
              <a:spcBef>
                <a:spcPts val="0"/>
              </a:spcBef>
              <a:spcAft>
                <a:spcPts val="0"/>
              </a:spcAft>
              <a:buSzPct val="150000"/>
              <a:buChar char="●"/>
            </a:pPr>
            <a:r>
              <a:rPr lang="en" sz="1200">
                <a:solidFill>
                  <a:schemeClr val="dk1"/>
                </a:solidFill>
                <a:latin typeface="Times New Roman"/>
                <a:ea typeface="Times New Roman"/>
                <a:cs typeface="Times New Roman"/>
                <a:sym typeface="Times New Roman"/>
              </a:rPr>
              <a:t>Pfajfar, G. and Małecka, A., 2022. Evaluating the role of Confucian virtues in Chinese negotiation strategies using a Yin Yang cultural perspective. </a:t>
            </a:r>
            <a:r>
              <a:rPr lang="en" sz="1200" i="1">
                <a:solidFill>
                  <a:schemeClr val="dk1"/>
                </a:solidFill>
                <a:latin typeface="Times New Roman"/>
                <a:ea typeface="Times New Roman"/>
                <a:cs typeface="Times New Roman"/>
                <a:sym typeface="Times New Roman"/>
              </a:rPr>
              <a:t>European Journal of International Management</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17</a:t>
            </a:r>
            <a:r>
              <a:rPr lang="en" sz="1200">
                <a:solidFill>
                  <a:schemeClr val="dk1"/>
                </a:solidFill>
                <a:latin typeface="Times New Roman"/>
                <a:ea typeface="Times New Roman"/>
                <a:cs typeface="Times New Roman"/>
                <a:sym typeface="Times New Roman"/>
              </a:rPr>
              <a:t>(2-3), pp.290-323. </a:t>
            </a:r>
            <a:endParaRPr sz="1200">
              <a:solidFill>
                <a:schemeClr val="dk1"/>
              </a:solidFill>
              <a:latin typeface="Times New Roman"/>
              <a:ea typeface="Times New Roman"/>
              <a:cs typeface="Times New Roman"/>
              <a:sym typeface="Times New Roman"/>
            </a:endParaRPr>
          </a:p>
          <a:p>
            <a:pPr marL="457200" lvl="0" indent="-308610" algn="just" rtl="0">
              <a:lnSpc>
                <a:spcPct val="150000"/>
              </a:lnSpc>
              <a:spcBef>
                <a:spcPts val="0"/>
              </a:spcBef>
              <a:spcAft>
                <a:spcPts val="0"/>
              </a:spcAft>
              <a:buSzPct val="150000"/>
              <a:buChar char="●"/>
            </a:pPr>
            <a:r>
              <a:rPr lang="en" sz="1200">
                <a:solidFill>
                  <a:schemeClr val="dk1"/>
                </a:solidFill>
                <a:latin typeface="Times New Roman"/>
                <a:ea typeface="Times New Roman"/>
                <a:cs typeface="Times New Roman"/>
                <a:sym typeface="Times New Roman"/>
              </a:rPr>
              <a:t>Lin, H. and Lou, L., 2024. A study on cross-cultural business communication based on Hofstede’s cultural dimensions theory. </a:t>
            </a:r>
            <a:r>
              <a:rPr lang="en" sz="1200" i="1">
                <a:solidFill>
                  <a:schemeClr val="dk1"/>
                </a:solidFill>
                <a:latin typeface="Times New Roman"/>
                <a:ea typeface="Times New Roman"/>
                <a:cs typeface="Times New Roman"/>
                <a:sym typeface="Times New Roman"/>
              </a:rPr>
              <a:t>Open Journal of Social Sciences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12</a:t>
            </a:r>
            <a:r>
              <a:rPr lang="en" sz="1200">
                <a:solidFill>
                  <a:schemeClr val="dk1"/>
                </a:solidFill>
                <a:latin typeface="Times New Roman"/>
                <a:ea typeface="Times New Roman"/>
                <a:cs typeface="Times New Roman"/>
                <a:sym typeface="Times New Roman"/>
              </a:rPr>
              <a:t>(9), pp.352-368. </a:t>
            </a:r>
            <a:endParaRPr sz="1200">
              <a:solidFill>
                <a:schemeClr val="dk1"/>
              </a:solidFill>
              <a:latin typeface="Times New Roman"/>
              <a:ea typeface="Times New Roman"/>
              <a:cs typeface="Times New Roman"/>
              <a:sym typeface="Times New Roman"/>
            </a:endParaRPr>
          </a:p>
          <a:p>
            <a:pPr marL="457200" lvl="0" indent="-308610" algn="just" rtl="0">
              <a:lnSpc>
                <a:spcPct val="150000"/>
              </a:lnSpc>
              <a:spcBef>
                <a:spcPts val="0"/>
              </a:spcBef>
              <a:spcAft>
                <a:spcPts val="0"/>
              </a:spcAft>
              <a:buSzPct val="150000"/>
              <a:buChar char="●"/>
            </a:pPr>
            <a:r>
              <a:rPr lang="en" sz="1200">
                <a:solidFill>
                  <a:schemeClr val="dk1"/>
                </a:solidFill>
                <a:latin typeface="Times New Roman"/>
                <a:ea typeface="Times New Roman"/>
                <a:cs typeface="Times New Roman"/>
                <a:sym typeface="Times New Roman"/>
              </a:rPr>
              <a:t>Kravchenko, A., 2026. 1.4. Typologies of Culture and Models of Communication: From Classical Theories to Contemporary Applied Approaches. </a:t>
            </a:r>
            <a:r>
              <a:rPr lang="en" sz="1200" i="1">
                <a:solidFill>
                  <a:schemeClr val="dk1"/>
                </a:solidFill>
                <a:latin typeface="Times New Roman"/>
                <a:ea typeface="Times New Roman"/>
                <a:cs typeface="Times New Roman"/>
                <a:sym typeface="Times New Roman"/>
              </a:rPr>
              <a:t>THEORETICAL FOUNDATIONS OF COMMUNICATION IN CULTURE</a:t>
            </a:r>
            <a:r>
              <a:rPr lang="en" sz="1200">
                <a:solidFill>
                  <a:schemeClr val="dk1"/>
                </a:solidFill>
                <a:latin typeface="Times New Roman"/>
                <a:ea typeface="Times New Roman"/>
                <a:cs typeface="Times New Roman"/>
                <a:sym typeface="Times New Roman"/>
              </a:rPr>
              <a:t>, p.79. </a:t>
            </a:r>
            <a:endParaRPr sz="1200">
              <a:solidFill>
                <a:schemeClr val="dk1"/>
              </a:solidFill>
              <a:latin typeface="Times New Roman"/>
              <a:ea typeface="Times New Roman"/>
              <a:cs typeface="Times New Roman"/>
              <a:sym typeface="Times New Roman"/>
            </a:endParaRPr>
          </a:p>
          <a:p>
            <a:pPr marL="457200" lvl="0" indent="-308610" algn="just" rtl="0">
              <a:lnSpc>
                <a:spcPct val="150000"/>
              </a:lnSpc>
              <a:spcBef>
                <a:spcPts val="0"/>
              </a:spcBef>
              <a:spcAft>
                <a:spcPts val="0"/>
              </a:spcAft>
              <a:buSzPct val="150000"/>
              <a:buChar char="●"/>
            </a:pPr>
            <a:r>
              <a:rPr lang="en" sz="1200">
                <a:solidFill>
                  <a:schemeClr val="dk1"/>
                </a:solidFill>
                <a:latin typeface="Times New Roman"/>
                <a:ea typeface="Times New Roman"/>
                <a:cs typeface="Times New Roman"/>
                <a:sym typeface="Times New Roman"/>
              </a:rPr>
              <a:t>Capece, G. and Di Pillo, F., 2023. Online corporate communication: Should national culture matter?. </a:t>
            </a:r>
            <a:r>
              <a:rPr lang="en" sz="1200" i="1">
                <a:solidFill>
                  <a:schemeClr val="dk1"/>
                </a:solidFill>
                <a:latin typeface="Times New Roman"/>
                <a:ea typeface="Times New Roman"/>
                <a:cs typeface="Times New Roman"/>
                <a:sym typeface="Times New Roman"/>
              </a:rPr>
              <a:t>Frontiers in Communication</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8</a:t>
            </a:r>
            <a:r>
              <a:rPr lang="en" sz="1200">
                <a:solidFill>
                  <a:schemeClr val="dk1"/>
                </a:solidFill>
                <a:latin typeface="Times New Roman"/>
                <a:ea typeface="Times New Roman"/>
                <a:cs typeface="Times New Roman"/>
                <a:sym typeface="Times New Roman"/>
              </a:rPr>
              <a:t>, p.1005903. </a:t>
            </a:r>
            <a:endParaRPr sz="1200">
              <a:solidFill>
                <a:schemeClr val="dk1"/>
              </a:solidFill>
              <a:latin typeface="Times New Roman"/>
              <a:ea typeface="Times New Roman"/>
              <a:cs typeface="Times New Roman"/>
              <a:sym typeface="Times New Roman"/>
            </a:endParaRPr>
          </a:p>
          <a:p>
            <a:pPr marL="457200" lvl="0" indent="-308610" algn="just" rtl="0">
              <a:lnSpc>
                <a:spcPct val="150000"/>
              </a:lnSpc>
              <a:spcBef>
                <a:spcPts val="0"/>
              </a:spcBef>
              <a:spcAft>
                <a:spcPts val="0"/>
              </a:spcAft>
              <a:buSzPct val="150000"/>
              <a:buChar char="●"/>
            </a:pPr>
            <a:r>
              <a:rPr lang="en" sz="1200">
                <a:solidFill>
                  <a:schemeClr val="dk1"/>
                </a:solidFill>
                <a:latin typeface="Times New Roman"/>
                <a:ea typeface="Times New Roman"/>
                <a:cs typeface="Times New Roman"/>
                <a:sym typeface="Times New Roman"/>
              </a:rPr>
              <a:t>Friedmann, E., Vescovi, T. and Weiss-Sidi, M., 2023. Empirical measurement of Hall’s communication styles theory: A new marketing segmentation scale. </a:t>
            </a:r>
            <a:r>
              <a:rPr lang="en" sz="1200" i="1">
                <a:solidFill>
                  <a:schemeClr val="dk1"/>
                </a:solidFill>
                <a:latin typeface="Times New Roman"/>
                <a:ea typeface="Times New Roman"/>
                <a:cs typeface="Times New Roman"/>
                <a:sym typeface="Times New Roman"/>
              </a:rPr>
              <a:t>European Journal of International Management</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31</a:t>
            </a:r>
            <a:r>
              <a:rPr lang="en" sz="1200">
                <a:solidFill>
                  <a:schemeClr val="dk1"/>
                </a:solidFill>
                <a:latin typeface="Times New Roman"/>
                <a:ea typeface="Times New Roman"/>
                <a:cs typeface="Times New Roman"/>
                <a:sym typeface="Times New Roman"/>
              </a:rPr>
              <a:t>, pp.341-348. </a:t>
            </a:r>
            <a:endParaRPr sz="1200">
              <a:solidFill>
                <a:schemeClr val="dk1"/>
              </a:solidFill>
              <a:latin typeface="Times New Roman"/>
              <a:ea typeface="Times New Roman"/>
              <a:cs typeface="Times New Roman"/>
              <a:sym typeface="Times New Roman"/>
            </a:endParaRPr>
          </a:p>
          <a:p>
            <a:pPr marL="457200" lvl="0" indent="-308610" algn="just" rtl="0">
              <a:lnSpc>
                <a:spcPct val="150000"/>
              </a:lnSpc>
              <a:spcBef>
                <a:spcPts val="0"/>
              </a:spcBef>
              <a:spcAft>
                <a:spcPts val="0"/>
              </a:spcAft>
              <a:buSzPct val="150000"/>
              <a:buChar char="●"/>
            </a:pPr>
            <a:r>
              <a:rPr lang="en" sz="1200">
                <a:solidFill>
                  <a:schemeClr val="dk1"/>
                </a:solidFill>
                <a:latin typeface="Times New Roman"/>
                <a:ea typeface="Times New Roman"/>
                <a:cs typeface="Times New Roman"/>
                <a:sym typeface="Times New Roman"/>
              </a:rPr>
              <a:t>Nicoleta, P.R., 2023. The impact of intercultural communication on cultural intelligence. </a:t>
            </a:r>
            <a:r>
              <a:rPr lang="en" sz="1200" i="1">
                <a:solidFill>
                  <a:schemeClr val="dk1"/>
                </a:solidFill>
                <a:latin typeface="Times New Roman"/>
                <a:ea typeface="Times New Roman"/>
                <a:cs typeface="Times New Roman"/>
                <a:sym typeface="Times New Roman"/>
              </a:rPr>
              <a:t>Management and Economics Review</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8</a:t>
            </a:r>
            <a:r>
              <a:rPr lang="en" sz="1200">
                <a:solidFill>
                  <a:schemeClr val="dk1"/>
                </a:solidFill>
                <a:latin typeface="Times New Roman"/>
                <a:ea typeface="Times New Roman"/>
                <a:cs typeface="Times New Roman"/>
                <a:sym typeface="Times New Roman"/>
              </a:rPr>
              <a:t>(2), pp.220-236. </a:t>
            </a:r>
            <a:endParaRPr sz="1200">
              <a:solidFill>
                <a:schemeClr val="dk1"/>
              </a:solidFill>
              <a:latin typeface="Times New Roman"/>
              <a:ea typeface="Times New Roman"/>
              <a:cs typeface="Times New Roman"/>
              <a:sym typeface="Times New Roman"/>
            </a:endParaRPr>
          </a:p>
          <a:p>
            <a:pPr marL="457200" lvl="0" indent="-308610" algn="just" rtl="0">
              <a:lnSpc>
                <a:spcPct val="150000"/>
              </a:lnSpc>
              <a:spcBef>
                <a:spcPts val="0"/>
              </a:spcBef>
              <a:spcAft>
                <a:spcPts val="0"/>
              </a:spcAft>
              <a:buSzPct val="150000"/>
              <a:buChar char="●"/>
            </a:pPr>
            <a:r>
              <a:rPr lang="en" sz="1200">
                <a:solidFill>
                  <a:schemeClr val="dk1"/>
                </a:solidFill>
                <a:latin typeface="Times New Roman"/>
                <a:ea typeface="Times New Roman"/>
                <a:cs typeface="Times New Roman"/>
                <a:sym typeface="Times New Roman"/>
              </a:rPr>
              <a:t>Skhiri, S., Zaiem, I., Sobaih, A.E. and Edrees, H., 2025. Cultural intelligence in international B2B negotiations: An exploratory study on the role of intercultural competencies. </a:t>
            </a:r>
            <a:r>
              <a:rPr lang="en" sz="1200" i="1">
                <a:solidFill>
                  <a:schemeClr val="dk1"/>
                </a:solidFill>
                <a:latin typeface="Times New Roman"/>
                <a:ea typeface="Times New Roman"/>
                <a:cs typeface="Times New Roman"/>
                <a:sym typeface="Times New Roman"/>
              </a:rPr>
              <a:t>Journal of Intercultural Communication</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25</a:t>
            </a:r>
            <a:r>
              <a:rPr lang="en" sz="1200">
                <a:solidFill>
                  <a:schemeClr val="dk1"/>
                </a:solidFill>
                <a:latin typeface="Times New Roman"/>
                <a:ea typeface="Times New Roman"/>
                <a:cs typeface="Times New Roman"/>
                <a:sym typeface="Times New Roman"/>
              </a:rPr>
              <a:t>(3), pp.36-48. </a:t>
            </a:r>
            <a:endParaRPr sz="1200">
              <a:solidFill>
                <a:schemeClr val="dk1"/>
              </a:solidFill>
              <a:latin typeface="Times New Roman"/>
              <a:ea typeface="Times New Roman"/>
              <a:cs typeface="Times New Roman"/>
              <a:sym typeface="Times New Roman"/>
            </a:endParaRPr>
          </a:p>
          <a:p>
            <a:pPr marL="457200" lvl="0" indent="-308610" algn="just" rtl="0">
              <a:lnSpc>
                <a:spcPct val="150000"/>
              </a:lnSpc>
              <a:spcBef>
                <a:spcPts val="0"/>
              </a:spcBef>
              <a:spcAft>
                <a:spcPts val="0"/>
              </a:spcAft>
              <a:buSzPct val="150000"/>
              <a:buChar char="●"/>
            </a:pPr>
            <a:r>
              <a:rPr lang="en" sz="1200">
                <a:solidFill>
                  <a:schemeClr val="dk1"/>
                </a:solidFill>
                <a:latin typeface="Times New Roman"/>
                <a:ea typeface="Times New Roman"/>
                <a:cs typeface="Times New Roman"/>
                <a:sym typeface="Times New Roman"/>
              </a:rPr>
              <a:t>Jose, J., 2024. Cultural intelligence in international business negotiations: A systematic review. </a:t>
            </a:r>
            <a:r>
              <a:rPr lang="en" sz="1200" i="1">
                <a:solidFill>
                  <a:schemeClr val="dk1"/>
                </a:solidFill>
                <a:latin typeface="Times New Roman"/>
                <a:ea typeface="Times New Roman"/>
                <a:cs typeface="Times New Roman"/>
                <a:sym typeface="Times New Roman"/>
              </a:rPr>
              <a:t>International Journal of Innovative Research in Technology and Science</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12</a:t>
            </a:r>
            <a:r>
              <a:rPr lang="en" sz="1200">
                <a:solidFill>
                  <a:schemeClr val="dk1"/>
                </a:solidFill>
                <a:latin typeface="Times New Roman"/>
                <a:ea typeface="Times New Roman"/>
                <a:cs typeface="Times New Roman"/>
                <a:sym typeface="Times New Roman"/>
              </a:rPr>
              <a:t>(2), pp.69-78.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6"/>
          <p:cNvSpPr txBox="1">
            <a:spLocks noGrp="1"/>
          </p:cNvSpPr>
          <p:nvPr>
            <p:ph type="title"/>
          </p:nvPr>
        </p:nvSpPr>
        <p:spPr>
          <a:xfrm>
            <a:off x="311700" y="445025"/>
            <a:ext cx="8520600" cy="572700"/>
          </a:xfrm>
          <a:prstGeom prst="rect">
            <a:avLst/>
          </a:prstGeom>
          <a:solidFill>
            <a:srgbClr val="819EAE"/>
          </a:solidFill>
        </p:spPr>
        <p:txBody>
          <a:bodyPr spcFirstLastPara="1" wrap="square" lIns="91425" tIns="91425" rIns="91425" bIns="91425" anchor="t" anchorCtr="0">
            <a:normAutofit/>
          </a:bodyPr>
          <a:lstStyle/>
          <a:p>
            <a:pPr marL="0" lvl="0" indent="0" algn="ctr" rtl="0">
              <a:lnSpc>
                <a:spcPct val="150000"/>
              </a:lnSpc>
              <a:spcBef>
                <a:spcPts val="0"/>
              </a:spcBef>
              <a:spcAft>
                <a:spcPts val="1000"/>
              </a:spcAft>
              <a:buNone/>
            </a:pPr>
            <a:r>
              <a:rPr lang="en" sz="2400" b="1">
                <a:latin typeface="Times New Roman"/>
                <a:ea typeface="Times New Roman"/>
                <a:cs typeface="Times New Roman"/>
                <a:sym typeface="Times New Roman"/>
              </a:rPr>
              <a:t>Questionnaire / Interactive Exercise </a:t>
            </a:r>
            <a:endParaRPr sz="2400" b="1">
              <a:latin typeface="Times New Roman"/>
              <a:ea typeface="Times New Roman"/>
              <a:cs typeface="Times New Roman"/>
              <a:sym typeface="Times New Roman"/>
            </a:endParaRPr>
          </a:p>
        </p:txBody>
      </p:sp>
      <p:sp>
        <p:nvSpPr>
          <p:cNvPr id="142" name="Google Shape;142;p26"/>
          <p:cNvSpPr txBox="1">
            <a:spLocks noGrp="1"/>
          </p:cNvSpPr>
          <p:nvPr>
            <p:ph type="body" idx="1"/>
          </p:nvPr>
        </p:nvSpPr>
        <p:spPr>
          <a:xfrm>
            <a:off x="311700" y="1152475"/>
            <a:ext cx="8520600" cy="3902400"/>
          </a:xfrm>
          <a:prstGeom prst="rect">
            <a:avLst/>
          </a:prstGeom>
          <a:solidFill>
            <a:srgbClr val="FAE0A5"/>
          </a:solidFill>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Why is cultural awareness important in the UK–China partnership?</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How can Hall’s theory improve communication between the partners?</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What role does Guanxi play in Chinese business negotiations?</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How should GreenTech handle cultural misunderstandings during negotiations?</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How can both companies achieve a win-win partnership?</a:t>
            </a:r>
            <a:endParaRPr sz="16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1000"/>
              </a:spcAft>
              <a:buNone/>
            </a:pPr>
            <a:endParaRPr sz="1600">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3106</Words>
  <Application>Microsoft Office PowerPoint</Application>
  <PresentationFormat>On-screen Show (16:9)</PresentationFormat>
  <Paragraphs>92</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Simple Light</vt:lpstr>
      <vt:lpstr>International Business Communications LCBB6023 Component 1: Practical: Individual Presentation   Student name: LIPOVANU SIMONA DIANA Student ID: 2312374</vt:lpstr>
      <vt:lpstr>Table of Contents </vt:lpstr>
      <vt:lpstr>Introduction and Business Partnership Context</vt:lpstr>
      <vt:lpstr>Understanding Culture in International Business</vt:lpstr>
      <vt:lpstr>Hall’s High-Context and Low-Context Communication Theory</vt:lpstr>
      <vt:lpstr>Hofstede’s Cultural Dimensions: UK–China Comparison </vt:lpstr>
      <vt:lpstr>Communication Styles, Hierarchy and Decision-Making</vt:lpstr>
      <vt:lpstr>Guanxi, Trust and Relationship-Building </vt:lpstr>
      <vt:lpstr>Negotiation Practices, Conflict and Face-Saving</vt:lpstr>
      <vt:lpstr>Strategy 1: Effective Cross-Cultural Communication</vt:lpstr>
      <vt:lpstr>Strategy 2: Negotiation Planning and Win-Win Outcomes</vt:lpstr>
      <vt:lpstr>Cultural Intelligence, Implementation and Recommendations </vt:lpstr>
      <vt:lpstr>References </vt:lpstr>
      <vt:lpstr>Questionnaire / Interactive Exercise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Anastasia Elena Lipovanu</cp:lastModifiedBy>
  <cp:revision>3</cp:revision>
  <dcterms:modified xsi:type="dcterms:W3CDTF">2026-10-20T00:24:18Z</dcterms:modified>
</cp:coreProperties>
</file>