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6" r:id="rId4"/>
    <p:sldId id="261" r:id="rId5"/>
    <p:sldId id="271" r:id="rId6"/>
    <p:sldId id="262" r:id="rId7"/>
    <p:sldId id="272" r:id="rId8"/>
    <p:sldId id="263" r:id="rId9"/>
    <p:sldId id="264" r:id="rId10"/>
    <p:sldId id="265" r:id="rId11"/>
    <p:sldId id="268" r:id="rId12"/>
    <p:sldId id="269"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573D35-51CE-441B-9B02-3988F87CC7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2381566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573D35-51CE-441B-9B02-3988F87CC7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414743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573D35-51CE-441B-9B02-3988F87CC7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1686922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573D35-51CE-441B-9B02-3988F87CC73F}"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3680148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573D35-51CE-441B-9B02-3988F87CC73F}" type="datetimeFigureOut">
              <a:rPr lang="en-GB" smtClean="0"/>
              <a:t>25/03/2021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2129807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573D35-51CE-441B-9B02-3988F87CC73F}" type="datetimeFigureOut">
              <a:rPr lang="en-GB" smtClean="0"/>
              <a:t>25/03/2021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769515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573D35-51CE-441B-9B02-3988F87CC73F}" type="datetimeFigureOut">
              <a:rPr lang="en-GB" smtClean="0"/>
              <a:t>25/03/2021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2839986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573D35-51CE-441B-9B02-3988F87CC73F}"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4101068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573D35-51CE-441B-9B02-3988F87CC73F}"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4266857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573D35-51CE-441B-9B02-3988F87CC7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2986320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573D35-51CE-441B-9B02-3988F87CC7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FC00B-9C36-450E-9C26-480499ACBF5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05477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573D35-51CE-441B-9B02-3988F87CC7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8497808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573D35-51CE-441B-9B02-3988F87CC7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FC00B-9C36-450E-9C26-480499ACBF5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938249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573D35-51CE-441B-9B02-3988F87CC7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35198043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573D35-51CE-441B-9B02-3988F87CC7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1748528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573D35-51CE-441B-9B02-3988F87CC73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FC00B-9C36-450E-9C26-480499ACBF55}" type="slidenum">
              <a:rPr lang="en-GB" smtClean="0"/>
              <a:t>‹#›</a:t>
            </a:fld>
            <a:endParaRPr lang="en-GB"/>
          </a:p>
        </p:txBody>
      </p:sp>
    </p:spTree>
    <p:extLst>
      <p:ext uri="{BB962C8B-B14F-4D97-AF65-F5344CB8AC3E}">
        <p14:creationId xmlns:p14="http://schemas.microsoft.com/office/powerpoint/2010/main" val="1038308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B573D35-51CE-441B-9B02-3988F87CC73F}" type="datetimeFigureOut">
              <a:rPr lang="en-GB" smtClean="0"/>
              <a:t>25/03/2021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58FC00B-9C36-450E-9C26-480499ACBF55}" type="slidenum">
              <a:rPr lang="en-GB" smtClean="0"/>
              <a:t>‹#›</a:t>
            </a:fld>
            <a:endParaRPr lang="en-GB"/>
          </a:p>
        </p:txBody>
      </p:sp>
    </p:spTree>
    <p:extLst>
      <p:ext uri="{BB962C8B-B14F-4D97-AF65-F5344CB8AC3E}">
        <p14:creationId xmlns:p14="http://schemas.microsoft.com/office/powerpoint/2010/main" val="89463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47939-B8F6-4651-9017-E2C097E2DA7B}"/>
              </a:ext>
            </a:extLst>
          </p:cNvPr>
          <p:cNvSpPr>
            <a:spLocks noGrp="1"/>
          </p:cNvSpPr>
          <p:nvPr>
            <p:ph type="ctrTitle"/>
          </p:nvPr>
        </p:nvSpPr>
        <p:spPr>
          <a:xfrm>
            <a:off x="242596" y="223934"/>
            <a:ext cx="9507893" cy="3481669"/>
          </a:xfrm>
        </p:spPr>
        <p:txBody>
          <a:bodyPr/>
          <a:lstStyle/>
          <a:p>
            <a:r>
              <a:rPr lang="en-GB" sz="4000" dirty="0"/>
              <a:t>Young People and Society 3: Trauma, Exploitation and Toxic Childhood</a:t>
            </a:r>
            <a:br>
              <a:rPr lang="en-GB" sz="4000" dirty="0"/>
            </a:br>
            <a:r>
              <a:rPr lang="en-GB" sz="4000" dirty="0"/>
              <a:t>(ECYW6004)</a:t>
            </a:r>
          </a:p>
        </p:txBody>
      </p:sp>
      <p:sp>
        <p:nvSpPr>
          <p:cNvPr id="3" name="Subtitle 2">
            <a:extLst>
              <a:ext uri="{FF2B5EF4-FFF2-40B4-BE49-F238E27FC236}">
                <a16:creationId xmlns:a16="http://schemas.microsoft.com/office/drawing/2014/main" id="{C8BD3156-2317-4440-99FE-B18179508428}"/>
              </a:ext>
            </a:extLst>
          </p:cNvPr>
          <p:cNvSpPr>
            <a:spLocks noGrp="1"/>
          </p:cNvSpPr>
          <p:nvPr>
            <p:ph type="subTitle" idx="1"/>
          </p:nvPr>
        </p:nvSpPr>
        <p:spPr>
          <a:xfrm>
            <a:off x="4200391" y="6276110"/>
            <a:ext cx="7766936" cy="432771"/>
          </a:xfrm>
        </p:spPr>
        <p:txBody>
          <a:bodyPr/>
          <a:lstStyle/>
          <a:p>
            <a:r>
              <a:rPr lang="en-GB" dirty="0">
                <a:solidFill>
                  <a:schemeClr val="tx1"/>
                </a:solidFill>
              </a:rPr>
              <a:t>Student: 180400</a:t>
            </a:r>
          </a:p>
        </p:txBody>
      </p:sp>
    </p:spTree>
    <p:extLst>
      <p:ext uri="{BB962C8B-B14F-4D97-AF65-F5344CB8AC3E}">
        <p14:creationId xmlns:p14="http://schemas.microsoft.com/office/powerpoint/2010/main" val="2616459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7" name="Straight Connector 26">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6" name="Title 1">
            <a:extLst>
              <a:ext uri="{FF2B5EF4-FFF2-40B4-BE49-F238E27FC236}">
                <a16:creationId xmlns:a16="http://schemas.microsoft.com/office/drawing/2014/main" id="{E1EC7E20-B389-415E-BACF-AEC4797D589E}"/>
              </a:ext>
            </a:extLst>
          </p:cNvPr>
          <p:cNvSpPr>
            <a:spLocks noGrp="1"/>
          </p:cNvSpPr>
          <p:nvPr>
            <p:ph type="title"/>
          </p:nvPr>
        </p:nvSpPr>
        <p:spPr>
          <a:xfrm>
            <a:off x="4974337" y="1265314"/>
            <a:ext cx="4299666" cy="3249131"/>
          </a:xfrm>
        </p:spPr>
        <p:txBody>
          <a:bodyPr vert="horz" lIns="91440" tIns="45720" rIns="91440" bIns="45720" rtlCol="0" anchor="b">
            <a:normAutofit/>
          </a:bodyPr>
          <a:lstStyle/>
          <a:p>
            <a:pPr>
              <a:lnSpc>
                <a:spcPct val="90000"/>
              </a:lnSpc>
            </a:pPr>
            <a:r>
              <a:rPr lang="en-US" sz="5000" kern="1200" dirty="0">
                <a:solidFill>
                  <a:schemeClr val="accent1"/>
                </a:solidFill>
                <a:latin typeface="+mj-lt"/>
                <a:ea typeface="+mj-ea"/>
                <a:cs typeface="+mj-cs"/>
              </a:rPr>
              <a:t>Leaflet</a:t>
            </a:r>
            <a:br>
              <a:rPr lang="en-US" sz="5000" kern="1200" dirty="0">
                <a:solidFill>
                  <a:schemeClr val="accent1"/>
                </a:solidFill>
                <a:latin typeface="+mj-lt"/>
                <a:ea typeface="+mj-ea"/>
                <a:cs typeface="+mj-cs"/>
              </a:rPr>
            </a:br>
            <a:r>
              <a:rPr lang="en-US" sz="5000" kern="1200" dirty="0">
                <a:solidFill>
                  <a:schemeClr val="accent1"/>
                </a:solidFill>
                <a:latin typeface="+mj-lt"/>
                <a:ea typeface="+mj-ea"/>
                <a:cs typeface="+mj-cs"/>
              </a:rPr>
              <a:t>on Youth</a:t>
            </a:r>
            <a:br>
              <a:rPr lang="en-US" sz="5000" kern="1200" dirty="0">
                <a:solidFill>
                  <a:schemeClr val="accent1"/>
                </a:solidFill>
                <a:latin typeface="+mj-lt"/>
                <a:ea typeface="+mj-ea"/>
                <a:cs typeface="+mj-cs"/>
              </a:rPr>
            </a:br>
            <a:r>
              <a:rPr lang="en-US" sz="5000" kern="1200" dirty="0">
                <a:solidFill>
                  <a:schemeClr val="accent1"/>
                </a:solidFill>
                <a:latin typeface="+mj-lt"/>
                <a:ea typeface="+mj-ea"/>
                <a:cs typeface="+mj-cs"/>
              </a:rPr>
              <a:t>Homelessness</a:t>
            </a:r>
          </a:p>
        </p:txBody>
      </p:sp>
      <p:sp>
        <p:nvSpPr>
          <p:cNvPr id="38" name="Isosceles Triangle 37">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3407CFCF-F374-4C67-A031-070CA742E95F}"/>
              </a:ext>
            </a:extLst>
          </p:cNvPr>
          <p:cNvPicPr>
            <a:picLocks noChangeAspect="1"/>
          </p:cNvPicPr>
          <p:nvPr/>
        </p:nvPicPr>
        <p:blipFill>
          <a:blip r:embed="rId2"/>
          <a:stretch>
            <a:fillRect/>
          </a:stretch>
        </p:blipFill>
        <p:spPr>
          <a:xfrm>
            <a:off x="102118" y="12700"/>
            <a:ext cx="4799052" cy="6858000"/>
          </a:xfrm>
          <a:prstGeom prst="rect">
            <a:avLst/>
          </a:prstGeom>
        </p:spPr>
      </p:pic>
    </p:spTree>
    <p:extLst>
      <p:ext uri="{BB962C8B-B14F-4D97-AF65-F5344CB8AC3E}">
        <p14:creationId xmlns:p14="http://schemas.microsoft.com/office/powerpoint/2010/main" val="3712294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556AB-1D8E-42B8-8DC0-0F19FCC96F53}"/>
              </a:ext>
            </a:extLst>
          </p:cNvPr>
          <p:cNvSpPr>
            <a:spLocks noGrp="1"/>
          </p:cNvSpPr>
          <p:nvPr>
            <p:ph type="title"/>
          </p:nvPr>
        </p:nvSpPr>
        <p:spPr>
          <a:xfrm>
            <a:off x="4159225" y="609600"/>
            <a:ext cx="5114776" cy="1320800"/>
          </a:xfrm>
        </p:spPr>
        <p:txBody>
          <a:bodyPr>
            <a:normAutofit/>
          </a:bodyPr>
          <a:lstStyle/>
          <a:p>
            <a:r>
              <a:rPr lang="en-GB" dirty="0"/>
              <a:t>First Page - Cover</a:t>
            </a:r>
            <a:endParaRPr lang="en-GB"/>
          </a:p>
        </p:txBody>
      </p:sp>
      <p:pic>
        <p:nvPicPr>
          <p:cNvPr id="6" name="Picture 5" descr="Homeless man">
            <a:extLst>
              <a:ext uri="{FF2B5EF4-FFF2-40B4-BE49-F238E27FC236}">
                <a16:creationId xmlns:a16="http://schemas.microsoft.com/office/drawing/2014/main" id="{4D3957B6-3182-4019-B939-95005EB7EA1A}"/>
              </a:ext>
            </a:extLst>
          </p:cNvPr>
          <p:cNvPicPr/>
          <p:nvPr/>
        </p:nvPicPr>
        <p:blipFill rotWithShape="1">
          <a:blip r:embed="rId2" cstate="print">
            <a:alphaModFix/>
            <a:extLst>
              <a:ext uri="{28A0092B-C50C-407E-A947-70E740481C1C}">
                <a14:useLocalDpi xmlns:a14="http://schemas.microsoft.com/office/drawing/2010/main" val="0"/>
              </a:ext>
            </a:extLst>
          </a:blip>
          <a:srcRect l="7538" r="3" b="3"/>
          <a:stretch/>
        </p:blipFill>
        <p:spPr bwMode="auto">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a:noFill/>
        </p:spPr>
      </p:pic>
      <p:pic>
        <p:nvPicPr>
          <p:cNvPr id="5" name="Picture 4" descr="HOMELESSNESS-AWARE: Bethany Rogerson, 19, tries out the couch for size in preparation for The Couch Project on September 18, thinking of those who don’t have a home to go to. Photo: Barry Smith 310815BSG04">
            <a:extLst>
              <a:ext uri="{FF2B5EF4-FFF2-40B4-BE49-F238E27FC236}">
                <a16:creationId xmlns:a16="http://schemas.microsoft.com/office/drawing/2014/main" id="{97490CAC-D22F-4BF6-A717-BA2D18F9A7E2}"/>
              </a:ext>
            </a:extLst>
          </p:cNvPr>
          <p:cNvPicPr/>
          <p:nvPr/>
        </p:nvPicPr>
        <p:blipFill rotWithShape="1">
          <a:blip r:embed="rId3" cstate="print">
            <a:alphaModFix/>
            <a:extLst>
              <a:ext uri="{28A0092B-C50C-407E-A947-70E740481C1C}">
                <a14:useLocalDpi xmlns:a14="http://schemas.microsoft.com/office/drawing/2010/main" val="0"/>
              </a:ext>
            </a:extLst>
          </a:blip>
          <a:srcRect l="7321" r="5324" b="3"/>
          <a:stretch/>
        </p:blipFill>
        <p:spPr bwMode="auto">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a:noFill/>
        </p:spPr>
      </p:pic>
      <p:pic>
        <p:nvPicPr>
          <p:cNvPr id="4" name="Picture 3" descr="2,009 Homeless Youth Photos - Free &amp; Royalty-Free Stock Photos from  Dreamstime">
            <a:extLst>
              <a:ext uri="{FF2B5EF4-FFF2-40B4-BE49-F238E27FC236}">
                <a16:creationId xmlns:a16="http://schemas.microsoft.com/office/drawing/2014/main" id="{C41A8F32-C196-4F98-AC00-D63F17E073AF}"/>
              </a:ext>
            </a:extLst>
          </p:cNvPr>
          <p:cNvPicPr/>
          <p:nvPr/>
        </p:nvPicPr>
        <p:blipFill rotWithShape="1">
          <a:blip r:embed="rId4" cstate="print">
            <a:alphaModFix/>
            <a:extLst>
              <a:ext uri="{28A0092B-C50C-407E-A947-70E740481C1C}">
                <a14:useLocalDpi xmlns:a14="http://schemas.microsoft.com/office/drawing/2010/main" val="0"/>
              </a:ext>
            </a:extLst>
          </a:blip>
          <a:srcRect t="5170" r="1" b="927"/>
          <a:stretch/>
        </p:blipFill>
        <p:spPr bwMode="auto">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a:noFill/>
          <a:extLst>
            <a:ext uri="{53640926-AAD7-44D8-BBD7-CCE9431645EC}">
              <a14:shadowObscured xmlns:a14="http://schemas.microsoft.com/office/drawing/2010/main"/>
            </a:ext>
          </a:extLst>
        </p:spPr>
      </p:pic>
      <p:sp>
        <p:nvSpPr>
          <p:cNvPr id="11" name="Isosceles Triangle 30">
            <a:extLst>
              <a:ext uri="{FF2B5EF4-FFF2-40B4-BE49-F238E27FC236}">
                <a16:creationId xmlns:a16="http://schemas.microsoft.com/office/drawing/2014/main" id="{FD076C4F-CB47-4A2D-95A1-9D5E3C2B7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3" name="Straight Connector 12">
            <a:extLst>
              <a:ext uri="{FF2B5EF4-FFF2-40B4-BE49-F238E27FC236}">
                <a16:creationId xmlns:a16="http://schemas.microsoft.com/office/drawing/2014/main" id="{EEAF915B-5344-46DC-8097-7DAF06277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0B738F4-B505-468D-996C-FEC3D1CA10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Isosceles Triangle 30">
            <a:extLst>
              <a:ext uri="{FF2B5EF4-FFF2-40B4-BE49-F238E27FC236}">
                <a16:creationId xmlns:a16="http://schemas.microsoft.com/office/drawing/2014/main" id="{6F953D60-C1AF-4BFA-9B22-BFE8F0BA1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BAA215E-51FD-452F-8480-A22ADA0D9025}"/>
              </a:ext>
            </a:extLst>
          </p:cNvPr>
          <p:cNvSpPr>
            <a:spLocks noGrp="1"/>
          </p:cNvSpPr>
          <p:nvPr>
            <p:ph idx="1"/>
          </p:nvPr>
        </p:nvSpPr>
        <p:spPr>
          <a:xfrm>
            <a:off x="4159225" y="2160589"/>
            <a:ext cx="5114776" cy="3880773"/>
          </a:xfrm>
        </p:spPr>
        <p:txBody>
          <a:bodyPr>
            <a:normAutofit/>
          </a:bodyPr>
          <a:lstStyle/>
          <a:p>
            <a:r>
              <a:rPr lang="en-GB" dirty="0"/>
              <a:t>The first page makes use of three pictures of youth Homelessness. These images are powerful examples of how young people can be homeless and highlight their struggles. Especially during a difficult time such as now with Covid being a world wide issue.</a:t>
            </a:r>
          </a:p>
        </p:txBody>
      </p:sp>
    </p:spTree>
    <p:extLst>
      <p:ext uri="{BB962C8B-B14F-4D97-AF65-F5344CB8AC3E}">
        <p14:creationId xmlns:p14="http://schemas.microsoft.com/office/powerpoint/2010/main" val="2436866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BCC4B-E343-40CC-971E-2ECDF651986F}"/>
              </a:ext>
            </a:extLst>
          </p:cNvPr>
          <p:cNvSpPr>
            <a:spLocks noGrp="1"/>
          </p:cNvSpPr>
          <p:nvPr>
            <p:ph type="title"/>
          </p:nvPr>
        </p:nvSpPr>
        <p:spPr/>
        <p:txBody>
          <a:bodyPr/>
          <a:lstStyle/>
          <a:p>
            <a:pPr algn="ctr"/>
            <a:r>
              <a:rPr lang="en-GB"/>
              <a:t>Second Page</a:t>
            </a:r>
            <a:endParaRPr lang="en-GB" dirty="0"/>
          </a:p>
        </p:txBody>
      </p:sp>
      <p:sp>
        <p:nvSpPr>
          <p:cNvPr id="6" name="Text Box 10">
            <a:extLst>
              <a:ext uri="{FF2B5EF4-FFF2-40B4-BE49-F238E27FC236}">
                <a16:creationId xmlns:a16="http://schemas.microsoft.com/office/drawing/2014/main" id="{818E2774-2B06-417A-A69D-388924B6C6E1}"/>
              </a:ext>
            </a:extLst>
          </p:cNvPr>
          <p:cNvSpPr txBox="1"/>
          <p:nvPr/>
        </p:nvSpPr>
        <p:spPr>
          <a:xfrm>
            <a:off x="1962034" y="1270000"/>
            <a:ext cx="6159500" cy="4481022"/>
          </a:xfrm>
          <a:prstGeom prst="rect">
            <a:avLst/>
          </a:prstGeom>
          <a:solidFill>
            <a:schemeClr val="lt1"/>
          </a:solidFill>
          <a:ln w="6350">
            <a:solidFill>
              <a:schemeClr val="bg1"/>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200" b="1" dirty="0">
                <a:effectLst/>
                <a:latin typeface="Arial" panose="020B0604020202020204" pitchFamily="34" charset="0"/>
                <a:ea typeface="Century Gothic" panose="020B0502020202020204" pitchFamily="34" charset="0"/>
                <a:cs typeface="Times New Roman" panose="02020603050405020304" pitchFamily="18" charset="0"/>
              </a:rPr>
              <a:t>What is Homelessness and how is it defined?</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gn="just">
              <a:lnSpc>
                <a:spcPct val="107000"/>
              </a:lnSpc>
              <a:spcAft>
                <a:spcPts val="800"/>
              </a:spcAft>
            </a:pPr>
            <a:r>
              <a:rPr lang="en-GB" sz="1200" i="1" dirty="0">
                <a:solidFill>
                  <a:srgbClr val="333333"/>
                </a:solidFill>
                <a:effectLst/>
                <a:latin typeface="Arial" panose="020B0604020202020204" pitchFamily="34" charset="0"/>
                <a:ea typeface="Century Gothic" panose="020B0502020202020204" pitchFamily="34" charset="0"/>
                <a:cs typeface="Times New Roman" panose="02020603050405020304" pitchFamily="18" charset="0"/>
              </a:rPr>
              <a:t>“The definition of homelessness means not having a home. You don't have to be living on the street to be homeless - even if you have a roof over your head you can still be without a home. This may be because you don't have any rights to stay where you live or your home is unsuitable for you.”</a:t>
            </a:r>
            <a:br>
              <a:rPr lang="en-GB" sz="1200" i="1" dirty="0">
                <a:solidFill>
                  <a:srgbClr val="333333"/>
                </a:solidFill>
                <a:effectLst/>
                <a:latin typeface="Arial" panose="020B0604020202020204" pitchFamily="34" charset="0"/>
                <a:ea typeface="Century Gothic" panose="020B0502020202020204" pitchFamily="34" charset="0"/>
                <a:cs typeface="Times New Roman" panose="02020603050405020304" pitchFamily="18" charset="0"/>
              </a:rPr>
            </a:br>
            <a:r>
              <a:rPr lang="en-GB" sz="1200" i="1" dirty="0">
                <a:solidFill>
                  <a:srgbClr val="333333"/>
                </a:solidFill>
                <a:effectLst/>
                <a:latin typeface="Arial" panose="020B0604020202020204" pitchFamily="34" charset="0"/>
                <a:ea typeface="Century Gothic" panose="020B0502020202020204" pitchFamily="34" charset="0"/>
                <a:cs typeface="Times New Roman" panose="02020603050405020304" pitchFamily="18" charset="0"/>
              </a:rPr>
              <a:t> 				      							</a:t>
            </a:r>
            <a:r>
              <a:rPr lang="en-GB" sz="1200" i="0" dirty="0">
                <a:solidFill>
                  <a:srgbClr val="333333"/>
                </a:solidFill>
                <a:effectLst/>
                <a:latin typeface="Arial" panose="020B0604020202020204" pitchFamily="34" charset="0"/>
                <a:ea typeface="Century Gothic" panose="020B0502020202020204" pitchFamily="34" charset="0"/>
                <a:cs typeface="Times New Roman" panose="02020603050405020304" pitchFamily="18" charset="0"/>
              </a:rPr>
              <a:t>(Butler, 2018)</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gn="just">
              <a:lnSpc>
                <a:spcPct val="107000"/>
              </a:lnSpc>
              <a:spcAft>
                <a:spcPts val="800"/>
              </a:spcAft>
            </a:pPr>
            <a:r>
              <a:rPr lang="en-GB" sz="1200" dirty="0">
                <a:solidFill>
                  <a:srgbClr val="333333"/>
                </a:solidFill>
                <a:effectLst/>
                <a:latin typeface="Arial" panose="020B0604020202020204" pitchFamily="34" charset="0"/>
                <a:ea typeface="Century Gothic" panose="020B0502020202020204" pitchFamily="34" charset="0"/>
                <a:cs typeface="Times New Roman" panose="02020603050405020304" pitchFamily="18" charset="0"/>
              </a:rPr>
              <a:t> </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entury Gothic" panose="020B0502020202020204" pitchFamily="34" charset="0"/>
                <a:cs typeface="Times New Roman" panose="02020603050405020304" pitchFamily="18" charset="0"/>
              </a:rPr>
              <a:t>Now that we know what homelessness is, think about it for a moment and then apply it to the young people that we see every day. Many young people we see may look fine, but some young people may be homeless for a number of reasons and may not have a home to go back to like many of us.</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b="1" dirty="0">
                <a:effectLst/>
                <a:latin typeface="Arial" panose="020B0604020202020204" pitchFamily="34" charset="0"/>
                <a:ea typeface="Century Gothic" panose="020B0502020202020204" pitchFamily="34" charset="0"/>
                <a:cs typeface="Times New Roman" panose="02020603050405020304" pitchFamily="18" charset="0"/>
              </a:rPr>
              <a:t>Let us now think about what it could be like for a young person for one moment and ask yourself these questions:</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b="1" i="1" dirty="0">
                <a:effectLst/>
                <a:latin typeface="Arial" panose="020B0604020202020204" pitchFamily="34" charset="0"/>
                <a:ea typeface="Century Gothic" panose="020B0502020202020204" pitchFamily="34" charset="0"/>
                <a:cs typeface="Times New Roman" panose="02020603050405020304" pitchFamily="18" charset="0"/>
              </a:rPr>
              <a:t>Are they having difficulties at home that resulted in them becoming homeless?</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b="1" i="1" dirty="0">
                <a:effectLst/>
                <a:latin typeface="Arial" panose="020B0604020202020204" pitchFamily="34" charset="0"/>
                <a:ea typeface="Century Gothic" panose="020B0502020202020204" pitchFamily="34" charset="0"/>
                <a:cs typeface="Times New Roman" panose="02020603050405020304" pitchFamily="18" charset="0"/>
              </a:rPr>
              <a:t>Have they left a system without support?</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b="1" i="1" dirty="0">
                <a:effectLst/>
                <a:latin typeface="Arial" panose="020B0604020202020204" pitchFamily="34" charset="0"/>
                <a:ea typeface="Century Gothic" panose="020B0502020202020204" pitchFamily="34" charset="0"/>
                <a:cs typeface="Times New Roman" panose="02020603050405020304" pitchFamily="18" charset="0"/>
              </a:rPr>
              <a:t>Do they have any family here in the local area or in the country?</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b="1" i="1" dirty="0">
                <a:effectLst/>
                <a:latin typeface="Arial" panose="020B0604020202020204" pitchFamily="34" charset="0"/>
                <a:ea typeface="Century Gothic" panose="020B0502020202020204" pitchFamily="34" charset="0"/>
                <a:cs typeface="Times New Roman" panose="02020603050405020304" pitchFamily="18" charset="0"/>
              </a:rPr>
              <a:t>Do they have a physical or mental health need?</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200" b="1" i="1" dirty="0">
                <a:effectLst/>
                <a:latin typeface="Arial" panose="020B0604020202020204" pitchFamily="34" charset="0"/>
                <a:ea typeface="Century Gothic" panose="020B0502020202020204" pitchFamily="34" charset="0"/>
                <a:cs typeface="Times New Roman" panose="02020603050405020304" pitchFamily="18" charset="0"/>
              </a:rPr>
              <a:t>Lack of accommodation due to concerns due to Covid?</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37BD4540-4FD5-48EC-80B6-22EDB99C2990}"/>
              </a:ext>
            </a:extLst>
          </p:cNvPr>
          <p:cNvSpPr txBox="1"/>
          <p:nvPr/>
        </p:nvSpPr>
        <p:spPr>
          <a:xfrm>
            <a:off x="1330036" y="5751022"/>
            <a:ext cx="7365077" cy="646331"/>
          </a:xfrm>
          <a:prstGeom prst="rect">
            <a:avLst/>
          </a:prstGeom>
          <a:noFill/>
        </p:spPr>
        <p:txBody>
          <a:bodyPr wrap="square" rtlCol="0">
            <a:spAutoFit/>
          </a:bodyPr>
          <a:lstStyle/>
          <a:p>
            <a:pPr algn="ctr"/>
            <a:r>
              <a:rPr lang="en-GB" dirty="0"/>
              <a:t>Young people are not prepared for such circumstances, they do not intentionally become homeless for the fun of it</a:t>
            </a:r>
          </a:p>
        </p:txBody>
      </p:sp>
    </p:spTree>
    <p:extLst>
      <p:ext uri="{BB962C8B-B14F-4D97-AF65-F5344CB8AC3E}">
        <p14:creationId xmlns:p14="http://schemas.microsoft.com/office/powerpoint/2010/main" val="45243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F38AD0-9821-4DA4-8FD5-B09AFE0F35D0}"/>
              </a:ext>
            </a:extLst>
          </p:cNvPr>
          <p:cNvSpPr>
            <a:spLocks noGrp="1"/>
          </p:cNvSpPr>
          <p:nvPr>
            <p:ph idx="1"/>
          </p:nvPr>
        </p:nvSpPr>
        <p:spPr>
          <a:xfrm>
            <a:off x="677334" y="2502131"/>
            <a:ext cx="8596668" cy="3539231"/>
          </a:xfrm>
        </p:spPr>
        <p:txBody>
          <a:bodyPr/>
          <a:lstStyle/>
          <a:p>
            <a:r>
              <a:rPr lang="en-GB" dirty="0"/>
              <a:t>Youth Workers help young people learn life skills, prepare for work life, provide non-informal education to young people.</a:t>
            </a:r>
          </a:p>
          <a:p>
            <a:r>
              <a:rPr lang="en-GB" dirty="0"/>
              <a:t>Youth workers help young people look at the issues that effect them in society and how they can tackle this. This includes Youth Homelessness.</a:t>
            </a:r>
          </a:p>
        </p:txBody>
      </p:sp>
      <p:sp>
        <p:nvSpPr>
          <p:cNvPr id="4" name="Title 3">
            <a:extLst>
              <a:ext uri="{FF2B5EF4-FFF2-40B4-BE49-F238E27FC236}">
                <a16:creationId xmlns:a16="http://schemas.microsoft.com/office/drawing/2014/main" id="{78FA03FE-DA01-4E41-AD28-1154E732ACBD}"/>
              </a:ext>
            </a:extLst>
          </p:cNvPr>
          <p:cNvSpPr txBox="1">
            <a:spLocks noGrp="1"/>
          </p:cNvSpPr>
          <p:nvPr>
            <p:ph type="title"/>
          </p:nvPr>
        </p:nvSpPr>
        <p:spPr>
          <a:xfrm>
            <a:off x="677863" y="609600"/>
            <a:ext cx="8596312" cy="1320800"/>
          </a:xfrm>
          <a:prstGeom prst="rect">
            <a:avLst/>
          </a:prstGeom>
          <a:noFill/>
        </p:spPr>
        <p:txBody>
          <a:bodyPr wrap="square" rtlCol="0">
            <a:spAutoFit/>
          </a:bodyPr>
          <a:lstStyle/>
          <a:p>
            <a:pPr algn="ctr"/>
            <a:r>
              <a:rPr lang="en-GB" dirty="0"/>
              <a:t>Young people are not prepared for such circumstances, they do not intentionally become homeless for the fun of it</a:t>
            </a:r>
          </a:p>
        </p:txBody>
      </p:sp>
    </p:spTree>
    <p:extLst>
      <p:ext uri="{BB962C8B-B14F-4D97-AF65-F5344CB8AC3E}">
        <p14:creationId xmlns:p14="http://schemas.microsoft.com/office/powerpoint/2010/main" val="1467669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F129D-B153-441E-8597-07DEFA0D715D}"/>
              </a:ext>
            </a:extLst>
          </p:cNvPr>
          <p:cNvSpPr>
            <a:spLocks noGrp="1"/>
          </p:cNvSpPr>
          <p:nvPr>
            <p:ph type="title"/>
          </p:nvPr>
        </p:nvSpPr>
        <p:spPr/>
        <p:txBody>
          <a:bodyPr/>
          <a:lstStyle/>
          <a:p>
            <a:pPr algn="ctr"/>
            <a:r>
              <a:rPr lang="en-GB" dirty="0"/>
              <a:t>Third Page</a:t>
            </a:r>
          </a:p>
        </p:txBody>
      </p:sp>
      <p:sp>
        <p:nvSpPr>
          <p:cNvPr id="6" name="Text Box 2">
            <a:extLst>
              <a:ext uri="{FF2B5EF4-FFF2-40B4-BE49-F238E27FC236}">
                <a16:creationId xmlns:a16="http://schemas.microsoft.com/office/drawing/2014/main" id="{B52AE022-D5CC-4E17-8561-FC713701D072}"/>
              </a:ext>
            </a:extLst>
          </p:cNvPr>
          <p:cNvSpPr txBox="1">
            <a:spLocks noChangeArrowheads="1"/>
          </p:cNvSpPr>
          <p:nvPr/>
        </p:nvSpPr>
        <p:spPr bwMode="auto">
          <a:xfrm>
            <a:off x="1812176" y="1205345"/>
            <a:ext cx="5910378" cy="5444837"/>
          </a:xfrm>
          <a:prstGeom prst="rect">
            <a:avLst/>
          </a:prstGeom>
          <a:solidFill>
            <a:srgbClr val="FFFFFF"/>
          </a:solidFill>
          <a:ln w="9525">
            <a:solidFill>
              <a:schemeClr val="bg1"/>
            </a:solid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200" b="1" dirty="0">
                <a:effectLst/>
                <a:latin typeface="Arial" panose="020B0604020202020204" pitchFamily="34" charset="0"/>
                <a:ea typeface="Century Gothic" panose="020B0502020202020204" pitchFamily="34" charset="0"/>
                <a:cs typeface="Times New Roman" panose="02020603050405020304" pitchFamily="18" charset="0"/>
              </a:rPr>
              <a:t>Reasons for why young people will or find themselves become homeless.</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entury Gothic" panose="020B0502020202020204" pitchFamily="34" charset="0"/>
                <a:cs typeface="Times New Roman" panose="02020603050405020304" pitchFamily="18" charset="0"/>
              </a:rPr>
              <a:t>A organisation called centre uses these six pictures to explain why young people become homeless: </a:t>
            </a:r>
            <a:br>
              <a:rPr lang="en-GB" sz="1200" dirty="0">
                <a:effectLst/>
                <a:latin typeface="Arial" panose="020B0604020202020204" pitchFamily="34" charset="0"/>
                <a:ea typeface="Century Gothic" panose="020B0502020202020204" pitchFamily="34" charset="0"/>
                <a:cs typeface="Times New Roman" panose="02020603050405020304" pitchFamily="18" charset="0"/>
              </a:rPr>
            </a:br>
            <a:br>
              <a:rPr lang="en-GB" sz="1200" dirty="0">
                <a:effectLst/>
                <a:latin typeface="Arial" panose="020B0604020202020204" pitchFamily="34" charset="0"/>
                <a:ea typeface="Century Gothic" panose="020B0502020202020204" pitchFamily="34" charset="0"/>
                <a:cs typeface="Times New Roman" panose="02020603050405020304" pitchFamily="18" charset="0"/>
              </a:rPr>
            </a:br>
            <a:r>
              <a:rPr lang="en-GB" sz="1200" b="1" dirty="0">
                <a:effectLst/>
                <a:latin typeface="Arial" panose="020B0604020202020204" pitchFamily="34" charset="0"/>
                <a:ea typeface="Century Gothic" panose="020B0502020202020204" pitchFamily="34" charset="0"/>
                <a:cs typeface="Times New Roman" panose="02020603050405020304" pitchFamily="18" charset="0"/>
              </a:rPr>
              <a:t>          			     </a:t>
            </a:r>
          </a:p>
          <a:p>
            <a:pPr>
              <a:lnSpc>
                <a:spcPct val="107000"/>
              </a:lnSpc>
              <a:spcAft>
                <a:spcPts val="800"/>
              </a:spcAft>
            </a:pPr>
            <a:endParaRPr lang="en-GB" sz="1200" b="1" dirty="0">
              <a:latin typeface="Arial" panose="020B0604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endParaRPr lang="en-GB" sz="1200" b="1" dirty="0">
              <a:effectLst/>
              <a:latin typeface="Arial" panose="020B0604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endParaRPr lang="en-GB" sz="1200" b="1" dirty="0">
              <a:latin typeface="Arial" panose="020B0604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endParaRPr lang="en-GB" sz="1200" b="1" dirty="0">
              <a:effectLst/>
              <a:latin typeface="Arial" panose="020B0604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endParaRPr lang="en-GB" sz="1200" b="1" dirty="0">
              <a:latin typeface="Arial" panose="020B0604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endParaRPr lang="en-GB" sz="1200" b="1" dirty="0">
              <a:effectLst/>
              <a:latin typeface="Arial" panose="020B0604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b="1" dirty="0">
                <a:effectLst/>
                <a:latin typeface="Arial" panose="020B0604020202020204" pitchFamily="34" charset="0"/>
                <a:ea typeface="Century Gothic" panose="020B0502020202020204" pitchFamily="34" charset="0"/>
                <a:cs typeface="Times New Roman" panose="02020603050405020304" pitchFamily="18" charset="0"/>
              </a:rPr>
              <a:t>						   </a:t>
            </a:r>
            <a:r>
              <a:rPr lang="en-GB" sz="1200" dirty="0">
                <a:effectLst/>
                <a:latin typeface="Arial" panose="020B0604020202020204" pitchFamily="34" charset="0"/>
                <a:ea typeface="Century Gothic" panose="020B0502020202020204" pitchFamily="34" charset="0"/>
                <a:cs typeface="Times New Roman" panose="02020603050405020304" pitchFamily="18" charset="0"/>
              </a:rPr>
              <a:t>(centre point, 2021)</a:t>
            </a:r>
          </a:p>
          <a:p>
            <a:pPr>
              <a:lnSpc>
                <a:spcPct val="107000"/>
              </a:lnSpc>
              <a:spcAft>
                <a:spcPts val="800"/>
              </a:spcAft>
            </a:pP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entury Gothic" panose="020B0502020202020204" pitchFamily="34" charset="0"/>
                <a:cs typeface="Times New Roman" panose="02020603050405020304" pitchFamily="18" charset="0"/>
              </a:rPr>
              <a:t>Reasons why young people are made homeless:</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100" dirty="0">
                <a:effectLst/>
                <a:latin typeface="Arial" panose="020B0604020202020204" pitchFamily="34" charset="0"/>
                <a:ea typeface="Century Gothic" panose="020B0502020202020204" pitchFamily="34" charset="0"/>
                <a:cs typeface="Times New Roman" panose="02020603050405020304" pitchFamily="18" charset="0"/>
              </a:rPr>
              <a:t>Break down with family relationship resulting in arguments, being told to leave.</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100" dirty="0">
                <a:effectLst/>
                <a:latin typeface="Arial" panose="020B0604020202020204" pitchFamily="34" charset="0"/>
                <a:ea typeface="Century Gothic" panose="020B0502020202020204" pitchFamily="34" charset="0"/>
                <a:cs typeface="Times New Roman" panose="02020603050405020304" pitchFamily="18" charset="0"/>
              </a:rPr>
              <a:t>Young people in care who move around between homes.</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100" dirty="0">
                <a:effectLst/>
                <a:latin typeface="Arial" panose="020B0604020202020204" pitchFamily="34" charset="0"/>
                <a:ea typeface="Century Gothic" panose="020B0502020202020204" pitchFamily="34" charset="0"/>
                <a:cs typeface="Times New Roman" panose="02020603050405020304" pitchFamily="18" charset="0"/>
              </a:rPr>
              <a:t>Young people who have left care without knowledge or experience of living independently and with no choice</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100" dirty="0">
                <a:effectLst/>
                <a:latin typeface="Arial" panose="020B0604020202020204" pitchFamily="34" charset="0"/>
                <a:ea typeface="Century Gothic" panose="020B0502020202020204" pitchFamily="34" charset="0"/>
                <a:cs typeface="Times New Roman" panose="02020603050405020304" pitchFamily="18" charset="0"/>
              </a:rPr>
              <a:t>Young people who arrive in the UK without family fleeing their war-torn country.</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100" dirty="0">
                <a:effectLst/>
                <a:latin typeface="Arial" panose="020B0604020202020204" pitchFamily="34" charset="0"/>
                <a:ea typeface="Century Gothic" panose="020B0502020202020204" pitchFamily="34" charset="0"/>
                <a:cs typeface="Times New Roman" panose="02020603050405020304" pitchFamily="18" charset="0"/>
              </a:rPr>
              <a:t>Young people being excluded or lacking in good education can make it difficult for them to get into work</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b="1" dirty="0">
                <a:effectLst/>
                <a:latin typeface="Arial" panose="020B0604020202020204" pitchFamily="34" charset="0"/>
                <a:ea typeface="Century Gothic" panose="020B0502020202020204" pitchFamily="34" charset="0"/>
                <a:cs typeface="Times New Roman" panose="02020603050405020304" pitchFamily="18" charset="0"/>
              </a:rPr>
              <a:t>		</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EBA250CD-324B-4BF1-B3BD-99632B56FEB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34665" y="2007072"/>
            <a:ext cx="3061335" cy="1183005"/>
          </a:xfrm>
          <a:prstGeom prst="rect">
            <a:avLst/>
          </a:prstGeom>
          <a:noFill/>
          <a:ln>
            <a:noFill/>
          </a:ln>
        </p:spPr>
      </p:pic>
      <p:pic>
        <p:nvPicPr>
          <p:cNvPr id="8" name="Picture 7">
            <a:extLst>
              <a:ext uri="{FF2B5EF4-FFF2-40B4-BE49-F238E27FC236}">
                <a16:creationId xmlns:a16="http://schemas.microsoft.com/office/drawing/2014/main" id="{2B15F9E5-7F72-4D98-B555-15534969ACAB}"/>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3034664" y="3266749"/>
            <a:ext cx="3061335" cy="984885"/>
          </a:xfrm>
          <a:prstGeom prst="rect">
            <a:avLst/>
          </a:prstGeom>
          <a:noFill/>
          <a:ln>
            <a:noFill/>
          </a:ln>
        </p:spPr>
      </p:pic>
    </p:spTree>
    <p:extLst>
      <p:ext uri="{BB962C8B-B14F-4D97-AF65-F5344CB8AC3E}">
        <p14:creationId xmlns:p14="http://schemas.microsoft.com/office/powerpoint/2010/main" val="3926316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DF7FB-77A9-432D-B152-90AB48972FF7}"/>
              </a:ext>
            </a:extLst>
          </p:cNvPr>
          <p:cNvSpPr>
            <a:spLocks noGrp="1"/>
          </p:cNvSpPr>
          <p:nvPr>
            <p:ph type="title"/>
          </p:nvPr>
        </p:nvSpPr>
        <p:spPr/>
        <p:txBody>
          <a:bodyPr/>
          <a:lstStyle/>
          <a:p>
            <a:r>
              <a:rPr lang="en-GB" dirty="0"/>
              <a:t>Youth Workers know the young people they work with</a:t>
            </a:r>
          </a:p>
        </p:txBody>
      </p:sp>
      <p:sp>
        <p:nvSpPr>
          <p:cNvPr id="3" name="Content Placeholder 2">
            <a:extLst>
              <a:ext uri="{FF2B5EF4-FFF2-40B4-BE49-F238E27FC236}">
                <a16:creationId xmlns:a16="http://schemas.microsoft.com/office/drawing/2014/main" id="{3444ED02-2DD4-4663-A470-F0A7AC84D7AC}"/>
              </a:ext>
            </a:extLst>
          </p:cNvPr>
          <p:cNvSpPr>
            <a:spLocks noGrp="1"/>
          </p:cNvSpPr>
          <p:nvPr>
            <p:ph idx="1"/>
          </p:nvPr>
        </p:nvSpPr>
        <p:spPr/>
        <p:txBody>
          <a:bodyPr/>
          <a:lstStyle/>
          <a:p>
            <a:r>
              <a:rPr lang="en-GB" dirty="0"/>
              <a:t>Youth workers build professional relationships with young people they work with on a daily basis while following government guidelines, policies and procedures.</a:t>
            </a:r>
          </a:p>
          <a:p>
            <a:r>
              <a:rPr lang="en-GB" dirty="0"/>
              <a:t>Youth workers will be able to look for signs that something is wrong with a young person: Bruises, behaviour, Looks, if their personality has altered etc.</a:t>
            </a:r>
          </a:p>
          <a:p>
            <a:r>
              <a:rPr lang="en-GB" dirty="0"/>
              <a:t>Follow Safeguarding procedures when working with a young person speaks about a situation they are in who is </a:t>
            </a:r>
            <a:r>
              <a:rPr lang="en-GB" dirty="0" err="1"/>
              <a:t>vunerable</a:t>
            </a:r>
            <a:r>
              <a:rPr lang="en-GB" dirty="0"/>
              <a:t>.</a:t>
            </a:r>
          </a:p>
          <a:p>
            <a:r>
              <a:rPr lang="en-GB" dirty="0"/>
              <a:t>Youth workers can help signpost young people to the right help and support.</a:t>
            </a:r>
          </a:p>
        </p:txBody>
      </p:sp>
    </p:spTree>
    <p:extLst>
      <p:ext uri="{BB962C8B-B14F-4D97-AF65-F5344CB8AC3E}">
        <p14:creationId xmlns:p14="http://schemas.microsoft.com/office/powerpoint/2010/main" val="1799994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037BF-5364-4644-99A0-11574181153A}"/>
              </a:ext>
            </a:extLst>
          </p:cNvPr>
          <p:cNvSpPr>
            <a:spLocks noGrp="1"/>
          </p:cNvSpPr>
          <p:nvPr>
            <p:ph type="title"/>
          </p:nvPr>
        </p:nvSpPr>
        <p:spPr>
          <a:xfrm>
            <a:off x="677334" y="473825"/>
            <a:ext cx="8596668" cy="1456575"/>
          </a:xfrm>
        </p:spPr>
        <p:txBody>
          <a:bodyPr>
            <a:normAutofit fontScale="90000"/>
          </a:bodyPr>
          <a:lstStyle/>
          <a:p>
            <a:pPr algn="ctr"/>
            <a:r>
              <a:rPr lang="en-GB" dirty="0"/>
              <a:t>Forth Page – How Many Young People Are 		 Homeless?</a:t>
            </a:r>
            <a:br>
              <a:rPr lang="en-GB" sz="1800" dirty="0">
                <a:effectLst/>
                <a:latin typeface="Century Gothic" panose="020B0502020202020204" pitchFamily="34" charset="0"/>
                <a:ea typeface="Century Gothic" panose="020B0502020202020204" pitchFamily="34" charset="0"/>
                <a:cs typeface="Times New Roman" panose="02020603050405020304" pitchFamily="18" charset="0"/>
              </a:rPr>
            </a:br>
            <a:endParaRPr lang="en-GB" dirty="0"/>
          </a:p>
        </p:txBody>
      </p:sp>
      <p:sp>
        <p:nvSpPr>
          <p:cNvPr id="9" name="Text Box 2">
            <a:extLst>
              <a:ext uri="{FF2B5EF4-FFF2-40B4-BE49-F238E27FC236}">
                <a16:creationId xmlns:a16="http://schemas.microsoft.com/office/drawing/2014/main" id="{D4DBE9E6-B517-4E5C-AD96-2F47AF0639C5}"/>
              </a:ext>
            </a:extLst>
          </p:cNvPr>
          <p:cNvSpPr txBox="1">
            <a:spLocks noChangeArrowheads="1"/>
          </p:cNvSpPr>
          <p:nvPr/>
        </p:nvSpPr>
        <p:spPr bwMode="auto">
          <a:xfrm>
            <a:off x="1529595" y="1614195"/>
            <a:ext cx="7744407" cy="4683967"/>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800" b="1" spc="40" dirty="0">
                <a:solidFill>
                  <a:srgbClr val="363636"/>
                </a:solidFill>
                <a:effectLst/>
                <a:latin typeface="Arial" panose="020B0604020202020204" pitchFamily="34" charset="0"/>
                <a:ea typeface="Century Gothic" panose="020B0502020202020204" pitchFamily="34" charset="0"/>
                <a:cs typeface="Times New Roman" panose="02020603050405020304" pitchFamily="18" charset="0"/>
              </a:rPr>
              <a:t>How Many young people are homeless?</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b="1" spc="40" dirty="0">
                <a:solidFill>
                  <a:srgbClr val="363636"/>
                </a:solidFill>
                <a:effectLst/>
                <a:latin typeface="Arial" panose="020B0604020202020204" pitchFamily="34" charset="0"/>
                <a:ea typeface="Century Gothic" panose="020B0502020202020204" pitchFamily="34" charset="0"/>
                <a:cs typeface="Times New Roman" panose="02020603050405020304" pitchFamily="18" charset="0"/>
              </a:rPr>
              <a:t> </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b="1" spc="40" dirty="0">
                <a:solidFill>
                  <a:srgbClr val="363636"/>
                </a:solidFill>
                <a:effectLst/>
                <a:latin typeface="Arial" panose="020B0604020202020204" pitchFamily="34" charset="0"/>
                <a:ea typeface="Century Gothic" panose="020B0502020202020204" pitchFamily="34" charset="0"/>
                <a:cs typeface="Times New Roman" panose="02020603050405020304" pitchFamily="18" charset="0"/>
              </a:rPr>
              <a:t>An estimated 121,000 young people in the UK asked the council for help with homelessness in 2019-20</a:t>
            </a:r>
            <a:r>
              <a:rPr lang="en-GB" sz="1200" spc="40" dirty="0">
                <a:solidFill>
                  <a:srgbClr val="363636"/>
                </a:solidFill>
                <a:effectLst/>
                <a:latin typeface="Arial" panose="020B0604020202020204" pitchFamily="34" charset="0"/>
                <a:ea typeface="Century Gothic" panose="020B0502020202020204" pitchFamily="34" charset="0"/>
                <a:cs typeface="Times New Roman" panose="02020603050405020304" pitchFamily="18" charset="0"/>
              </a:rPr>
              <a:t>, based on figures provided by local authorities and devolved administrations.					     											(Centre point 2021)</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spc="40" dirty="0">
                <a:solidFill>
                  <a:srgbClr val="363636"/>
                </a:solidFill>
                <a:latin typeface="Arial" panose="020B0604020202020204" pitchFamily="34" charset="0"/>
                <a:ea typeface="Century Gothic" panose="020B0502020202020204" pitchFamily="34" charset="0"/>
                <a:cs typeface="Times New Roman" panose="02020603050405020304" pitchFamily="18" charset="0"/>
              </a:rPr>
              <a:t>T</a:t>
            </a:r>
            <a:r>
              <a:rPr lang="en-GB" sz="1200" spc="40" dirty="0">
                <a:solidFill>
                  <a:srgbClr val="363636"/>
                </a:solidFill>
                <a:effectLst/>
                <a:latin typeface="Arial" panose="020B0604020202020204" pitchFamily="34" charset="0"/>
                <a:ea typeface="Century Gothic" panose="020B0502020202020204" pitchFamily="34" charset="0"/>
                <a:cs typeface="Times New Roman" panose="02020603050405020304" pitchFamily="18" charset="0"/>
              </a:rPr>
              <a:t>his is a staggering number of young people who need support and help from vital services and councils in the UK. Especially during the covid-19 Pandemic.</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spc="40" dirty="0">
                <a:solidFill>
                  <a:srgbClr val="363636"/>
                </a:solidFill>
                <a:effectLst/>
                <a:latin typeface="Arial" panose="020B0604020202020204" pitchFamily="34" charset="0"/>
                <a:ea typeface="Century Gothic" panose="020B0502020202020204" pitchFamily="34" charset="0"/>
                <a:cs typeface="Times New Roman" panose="02020603050405020304" pitchFamily="18" charset="0"/>
              </a:rPr>
              <a:t>There may be many more young people who have not reached out to the local council or organisations who can provide help and support for their needs. Young people are also having a difficult time while trying to get through a pandemic with the rest of the world and may be dealing with stress and pressure from this on their mental health which can impact how they look for accommodation or help.</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350" spc="40" dirty="0">
                <a:solidFill>
                  <a:srgbClr val="363636"/>
                </a:solidFill>
                <a:effectLst/>
                <a:latin typeface="Arial" panose="020B0604020202020204" pitchFamily="34" charset="0"/>
                <a:ea typeface="Century Gothic" panose="020B0502020202020204" pitchFamily="34" charset="0"/>
                <a:cs typeface="Times New Roman" panose="02020603050405020304" pitchFamily="18" charset="0"/>
              </a:rPr>
              <a:t> </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350" spc="40" dirty="0">
                <a:solidFill>
                  <a:srgbClr val="363636"/>
                </a:solidFill>
                <a:effectLst/>
                <a:latin typeface="Arial" panose="020B0604020202020204" pitchFamily="34" charset="0"/>
                <a:ea typeface="Century Gothic" panose="020B0502020202020204" pitchFamily="34" charset="0"/>
                <a:cs typeface="Times New Roman" panose="02020603050405020304" pitchFamily="18" charset="0"/>
              </a:rPr>
              <a:t> </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100" b="1" dirty="0">
                <a:effectLst/>
                <a:latin typeface="Century Gothic" panose="020B0502020202020204" pitchFamily="34" charset="0"/>
                <a:ea typeface="Century Gothic" panose="020B0502020202020204" pitchFamily="34" charset="0"/>
                <a:cs typeface="Times New Roman" panose="02020603050405020304" pitchFamily="18" charset="0"/>
              </a:rPr>
              <a:t> </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100" dirty="0">
                <a:effectLst/>
                <a:latin typeface="Century Gothic" panose="020B0502020202020204" pitchFamily="34" charset="0"/>
                <a:ea typeface="Century Gothic" panose="020B0502020202020204" pitchFamily="34" charset="0"/>
                <a:cs typeface="Times New Roman" panose="02020603050405020304" pitchFamily="18" charset="0"/>
              </a:rPr>
              <a:t> </a:t>
            </a:r>
          </a:p>
        </p:txBody>
      </p:sp>
      <p:pic>
        <p:nvPicPr>
          <p:cNvPr id="10" name="Picture 9" descr="Please help sign or stamp - csp46472269">
            <a:extLst>
              <a:ext uri="{FF2B5EF4-FFF2-40B4-BE49-F238E27FC236}">
                <a16:creationId xmlns:a16="http://schemas.microsoft.com/office/drawing/2014/main" id="{1603587A-B554-4707-B400-0EC042481557}"/>
              </a:ext>
            </a:extLst>
          </p:cNvPr>
          <p:cNvPicPr/>
          <p:nvPr/>
        </p:nvPicPr>
        <p:blipFill rotWithShape="1">
          <a:blip r:embed="rId2">
            <a:extLst>
              <a:ext uri="{28A0092B-C50C-407E-A947-70E740481C1C}">
                <a14:useLocalDpi xmlns:a14="http://schemas.microsoft.com/office/drawing/2010/main" val="0"/>
              </a:ext>
            </a:extLst>
          </a:blip>
          <a:srcRect b="6577"/>
          <a:stretch/>
        </p:blipFill>
        <p:spPr bwMode="auto">
          <a:xfrm>
            <a:off x="3452327" y="4549788"/>
            <a:ext cx="4030823" cy="1658620"/>
          </a:xfrm>
          <a:prstGeom prst="rect">
            <a:avLst/>
          </a:prstGeom>
          <a:noFill/>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D4DD2933-2831-4E9F-9C3D-A5572CA638D8}"/>
              </a:ext>
            </a:extLst>
          </p:cNvPr>
          <p:cNvSpPr txBox="1"/>
          <p:nvPr/>
        </p:nvSpPr>
        <p:spPr>
          <a:xfrm>
            <a:off x="6090458" y="5831439"/>
            <a:ext cx="6101542" cy="281231"/>
          </a:xfrm>
          <a:prstGeom prst="rect">
            <a:avLst/>
          </a:prstGeom>
          <a:noFill/>
        </p:spPr>
        <p:txBody>
          <a:bodyPr wrap="square">
            <a:spAutoFit/>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Roxanabalint</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2010)</a:t>
            </a:r>
          </a:p>
        </p:txBody>
      </p:sp>
    </p:spTree>
    <p:extLst>
      <p:ext uri="{BB962C8B-B14F-4D97-AF65-F5344CB8AC3E}">
        <p14:creationId xmlns:p14="http://schemas.microsoft.com/office/powerpoint/2010/main" val="507677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EA65-B42F-4D88-AD8A-DAEB3AB36A79}"/>
              </a:ext>
            </a:extLst>
          </p:cNvPr>
          <p:cNvSpPr>
            <a:spLocks noGrp="1"/>
          </p:cNvSpPr>
          <p:nvPr>
            <p:ph type="title"/>
          </p:nvPr>
        </p:nvSpPr>
        <p:spPr>
          <a:xfrm>
            <a:off x="686664" y="526214"/>
            <a:ext cx="8596668" cy="1320800"/>
          </a:xfrm>
        </p:spPr>
        <p:txBody>
          <a:bodyPr/>
          <a:lstStyle/>
          <a:p>
            <a:pPr algn="ctr"/>
            <a:r>
              <a:rPr lang="en-GB" dirty="0"/>
              <a:t>Fifth Page – Youth Work</a:t>
            </a:r>
          </a:p>
        </p:txBody>
      </p:sp>
      <p:sp>
        <p:nvSpPr>
          <p:cNvPr id="4" name="Text Box 2">
            <a:extLst>
              <a:ext uri="{FF2B5EF4-FFF2-40B4-BE49-F238E27FC236}">
                <a16:creationId xmlns:a16="http://schemas.microsoft.com/office/drawing/2014/main" id="{1996611F-0049-468E-BE8E-06870B38B657}"/>
              </a:ext>
            </a:extLst>
          </p:cNvPr>
          <p:cNvSpPr txBox="1">
            <a:spLocks noChangeArrowheads="1"/>
          </p:cNvSpPr>
          <p:nvPr/>
        </p:nvSpPr>
        <p:spPr bwMode="auto">
          <a:xfrm>
            <a:off x="2179491" y="1144413"/>
            <a:ext cx="6259253" cy="5187373"/>
          </a:xfrm>
          <a:prstGeom prst="rect">
            <a:avLst/>
          </a:prstGeom>
          <a:solidFill>
            <a:srgbClr val="FFFFFF"/>
          </a:solidFill>
          <a:ln w="9525">
            <a:solidFill>
              <a:schemeClr val="bg1"/>
            </a:solid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200" b="1" dirty="0">
                <a:effectLst/>
                <a:latin typeface="Arial" panose="020B0604020202020204" pitchFamily="34" charset="0"/>
                <a:ea typeface="Century Gothic" panose="020B0502020202020204" pitchFamily="34" charset="0"/>
                <a:cs typeface="Times New Roman" panose="02020603050405020304" pitchFamily="18" charset="0"/>
              </a:rPr>
              <a:t>What can youth workers do to help tackle this?</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entury Gothic" panose="020B0502020202020204" pitchFamily="34" charset="0"/>
                <a:cs typeface="Times New Roman" panose="02020603050405020304" pitchFamily="18" charset="0"/>
              </a:rPr>
              <a:t>Youth workers are not just there to play pool with young people or just a day care centre for teenagers like some would think. Youth workers follows many policies, procedures and working to government standards when working with young peoples from eleven to twenty-five years of age.</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entury Gothic" panose="020B0502020202020204" pitchFamily="34" charset="0"/>
                <a:cs typeface="Times New Roman" panose="02020603050405020304" pitchFamily="18" charset="0"/>
              </a:rPr>
              <a:t>Youth workers can work with many different organisations that have a young person’s best interests at heart. Youth workers can provide practical sessions in which can help educate young people with life skills to enable them to better themselves in preparation for later life.</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entury Gothic" panose="020B0502020202020204" pitchFamily="34" charset="0"/>
                <a:cs typeface="Times New Roman" panose="02020603050405020304" pitchFamily="18" charset="0"/>
              </a:rPr>
              <a:t>Youth workers are also trained in safeguarding, and a young person who is about to be made or is homeless can speak with a youth worker to get help with the situation.</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gn="just">
              <a:lnSpc>
                <a:spcPct val="107000"/>
              </a:lnSpc>
              <a:spcAft>
                <a:spcPts val="800"/>
              </a:spcAft>
            </a:pPr>
            <a:r>
              <a:rPr lang="en-GB" sz="1200" i="1" dirty="0">
                <a:effectLst/>
                <a:latin typeface="Arial" panose="020B0604020202020204" pitchFamily="34" charset="0"/>
                <a:ea typeface="Century Gothic" panose="020B0502020202020204" pitchFamily="34" charset="0"/>
                <a:cs typeface="Times New Roman" panose="02020603050405020304" pitchFamily="18" charset="0"/>
              </a:rPr>
              <a:t>“</a:t>
            </a:r>
            <a:r>
              <a:rPr lang="en-GB" sz="1100" i="1" dirty="0"/>
              <a:t>Article 27 (adequate standard of living) Every child has the right to a standard of living that is good enough to meet their physical and social needs and support their development. Governments must help families who cannot afford to provide this.”															(UNICEF, 2021)</a:t>
            </a:r>
            <a:endParaRPr lang="en-GB" sz="1100" i="1" dirty="0">
              <a:effectLst/>
              <a:latin typeface="Century Gothic" panose="020B0502020202020204" pitchFamily="34" charset="0"/>
              <a:ea typeface="Century Gothic" panose="020B050202020202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B3F1C109-D6BB-4474-8D28-B284FCB65013}"/>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4064924" y="4630189"/>
            <a:ext cx="2989019" cy="1966554"/>
          </a:xfrm>
          <a:prstGeom prst="rect">
            <a:avLst/>
          </a:prstGeom>
          <a:noFill/>
          <a:ln>
            <a:noFill/>
          </a:ln>
        </p:spPr>
      </p:pic>
      <p:sp>
        <p:nvSpPr>
          <p:cNvPr id="6" name="TextBox 5">
            <a:extLst>
              <a:ext uri="{FF2B5EF4-FFF2-40B4-BE49-F238E27FC236}">
                <a16:creationId xmlns:a16="http://schemas.microsoft.com/office/drawing/2014/main" id="{AA872539-BAC2-4D9F-B88D-BA3811CDFCC5}"/>
              </a:ext>
            </a:extLst>
          </p:cNvPr>
          <p:cNvSpPr txBox="1"/>
          <p:nvPr/>
        </p:nvSpPr>
        <p:spPr>
          <a:xfrm>
            <a:off x="5219274" y="6456127"/>
            <a:ext cx="2769256" cy="281231"/>
          </a:xfrm>
          <a:prstGeom prst="rect">
            <a:avLst/>
          </a:prstGeom>
          <a:noFill/>
        </p:spPr>
        <p:txBody>
          <a:bodyPr wrap="square">
            <a:spAutoFit/>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(Council of Europe, 2020)</a:t>
            </a:r>
          </a:p>
        </p:txBody>
      </p:sp>
    </p:spTree>
    <p:extLst>
      <p:ext uri="{BB962C8B-B14F-4D97-AF65-F5344CB8AC3E}">
        <p14:creationId xmlns:p14="http://schemas.microsoft.com/office/powerpoint/2010/main" val="3577794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1B5DA-D23F-42C9-9421-D5E67E193B14}"/>
              </a:ext>
            </a:extLst>
          </p:cNvPr>
          <p:cNvSpPr>
            <a:spLocks noGrp="1"/>
          </p:cNvSpPr>
          <p:nvPr>
            <p:ph type="title"/>
          </p:nvPr>
        </p:nvSpPr>
        <p:spPr/>
        <p:txBody>
          <a:bodyPr/>
          <a:lstStyle/>
          <a:p>
            <a:pPr algn="ctr"/>
            <a:r>
              <a:rPr lang="en-GB" dirty="0"/>
              <a:t>Sixth Page – Contacts Page</a:t>
            </a:r>
          </a:p>
        </p:txBody>
      </p:sp>
      <p:sp>
        <p:nvSpPr>
          <p:cNvPr id="4" name="Text Box 2">
            <a:extLst>
              <a:ext uri="{FF2B5EF4-FFF2-40B4-BE49-F238E27FC236}">
                <a16:creationId xmlns:a16="http://schemas.microsoft.com/office/drawing/2014/main" id="{8FBEB346-F08C-447E-9ADC-405669DFC357}"/>
              </a:ext>
            </a:extLst>
          </p:cNvPr>
          <p:cNvSpPr txBox="1">
            <a:spLocks noChangeArrowheads="1"/>
          </p:cNvSpPr>
          <p:nvPr/>
        </p:nvSpPr>
        <p:spPr bwMode="auto">
          <a:xfrm>
            <a:off x="1187193" y="1367551"/>
            <a:ext cx="7203232" cy="4880849"/>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200" b="1" dirty="0">
                <a:effectLst/>
                <a:latin typeface="Arial" panose="020B0604020202020204" pitchFamily="34" charset="0"/>
                <a:ea typeface="Century Gothic" panose="020B0502020202020204" pitchFamily="34" charset="0"/>
                <a:cs typeface="Times New Roman" panose="02020603050405020304" pitchFamily="18" charset="0"/>
              </a:rPr>
              <a:t>Support and Organisation to help young people who are about to be made or are homeless</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entury Gothic" panose="020B0502020202020204" pitchFamily="34" charset="0"/>
                <a:cs typeface="Times New Roman" panose="02020603050405020304" pitchFamily="18" charset="0"/>
              </a:rPr>
              <a:t>Here are a few organisations you can go to for help with the issue of homelessness. Young people should also speak with their youth workers if they are unsure of where to go or what help is available to them locally.</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100" b="1" dirty="0">
                <a:effectLst/>
                <a:latin typeface="Arial" panose="020B0604020202020204" pitchFamily="34" charset="0"/>
                <a:ea typeface="Century Gothic" panose="020B0502020202020204" pitchFamily="34" charset="0"/>
                <a:cs typeface="Times New Roman" panose="02020603050405020304" pitchFamily="18" charset="0"/>
              </a:rPr>
              <a:t> </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100" b="1" dirty="0">
                <a:effectLst/>
                <a:latin typeface="Arial" panose="020B0604020202020204" pitchFamily="34" charset="0"/>
                <a:ea typeface="Century Gothic" panose="020B0502020202020204" pitchFamily="34" charset="0"/>
                <a:cs typeface="Times New Roman" panose="02020603050405020304" pitchFamily="18" charset="0"/>
              </a:rPr>
              <a:t>Barnardo’s:</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100" b="1" dirty="0">
                <a:effectLst/>
                <a:latin typeface="Arial" panose="020B0604020202020204" pitchFamily="34" charset="0"/>
                <a:ea typeface="Century Gothic" panose="020B0502020202020204" pitchFamily="34" charset="0"/>
                <a:cs typeface="Times New Roman" panose="02020603050405020304" pitchFamily="18" charset="0"/>
              </a:rPr>
              <a:t>Contact Number: </a:t>
            </a:r>
            <a:r>
              <a:rPr lang="en-GB" sz="1100" b="1" i="0" dirty="0">
                <a:solidFill>
                  <a:srgbClr val="1D1D1D"/>
                </a:solidFill>
                <a:effectLst/>
                <a:latin typeface="system-ui"/>
              </a:rPr>
              <a:t>0800 008 7005</a:t>
            </a:r>
            <a:br>
              <a:rPr lang="en-GB" sz="1100" b="1" dirty="0">
                <a:effectLst/>
                <a:latin typeface="Arial" panose="020B0604020202020204" pitchFamily="34" charset="0"/>
                <a:ea typeface="Century Gothic" panose="020B0502020202020204" pitchFamily="34" charset="0"/>
                <a:cs typeface="Times New Roman" panose="02020603050405020304" pitchFamily="18" charset="0"/>
              </a:rPr>
            </a:br>
            <a:r>
              <a:rPr lang="en-GB" sz="1100" b="1" dirty="0">
                <a:effectLst/>
                <a:latin typeface="Arial" panose="020B0604020202020204" pitchFamily="34" charset="0"/>
                <a:ea typeface="Century Gothic" panose="020B0502020202020204" pitchFamily="34" charset="0"/>
                <a:cs typeface="Times New Roman" panose="02020603050405020304" pitchFamily="18" charset="0"/>
              </a:rPr>
              <a:t>Website: https://www.barnardos.org.uk/what-we-do/supporting-young-people/homelessness</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100" b="1" dirty="0">
                <a:effectLst/>
                <a:latin typeface="Arial" panose="020B0604020202020204" pitchFamily="34" charset="0"/>
                <a:ea typeface="Century Gothic" panose="020B0502020202020204" pitchFamily="34" charset="0"/>
                <a:cs typeface="Times New Roman" panose="02020603050405020304" pitchFamily="18" charset="0"/>
              </a:rPr>
              <a:t>Centrepoint:</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100" b="1" dirty="0">
                <a:effectLst/>
                <a:latin typeface="Arial" panose="020B0604020202020204" pitchFamily="34" charset="0"/>
                <a:ea typeface="Century Gothic" panose="020B0502020202020204" pitchFamily="34" charset="0"/>
                <a:cs typeface="Times New Roman" panose="02020603050405020304" pitchFamily="18" charset="0"/>
              </a:rPr>
              <a:t>Contact Number: </a:t>
            </a:r>
            <a:r>
              <a:rPr lang="en-GB" sz="1100" b="1" dirty="0">
                <a:solidFill>
                  <a:srgbClr val="1D1D1D"/>
                </a:solidFill>
                <a:effectLst/>
                <a:latin typeface="Arial" panose="020B0604020202020204" pitchFamily="34" charset="0"/>
                <a:ea typeface="Century Gothic" panose="020B0502020202020204" pitchFamily="34" charset="0"/>
                <a:cs typeface="Times New Roman" panose="02020603050405020304" pitchFamily="18" charset="0"/>
              </a:rPr>
              <a:t>0808 800 0661</a:t>
            </a:r>
            <a:br>
              <a:rPr lang="en-GB" sz="1100" b="1" dirty="0">
                <a:solidFill>
                  <a:srgbClr val="1D1D1D"/>
                </a:solidFill>
                <a:effectLst/>
                <a:latin typeface="Arial" panose="020B0604020202020204" pitchFamily="34" charset="0"/>
                <a:ea typeface="Century Gothic" panose="020B0502020202020204" pitchFamily="34" charset="0"/>
                <a:cs typeface="Times New Roman" panose="02020603050405020304" pitchFamily="18" charset="0"/>
              </a:rPr>
            </a:br>
            <a:r>
              <a:rPr lang="en-GB" sz="1100" b="1" dirty="0">
                <a:solidFill>
                  <a:srgbClr val="1D1D1D"/>
                </a:solidFill>
                <a:effectLst/>
                <a:latin typeface="Arial" panose="020B0604020202020204" pitchFamily="34" charset="0"/>
                <a:ea typeface="Century Gothic" panose="020B0502020202020204" pitchFamily="34" charset="0"/>
                <a:cs typeface="Times New Roman" panose="02020603050405020304" pitchFamily="18" charset="0"/>
              </a:rPr>
              <a:t>Website: </a:t>
            </a:r>
            <a:r>
              <a:rPr lang="en-GB" sz="1100" b="0" dirty="0">
                <a:solidFill>
                  <a:srgbClr val="000000"/>
                </a:solidFill>
                <a:effectLst/>
                <a:latin typeface="Arial" panose="020B0604020202020204" pitchFamily="34" charset="0"/>
                <a:ea typeface="Century Gothic" panose="020B0502020202020204" pitchFamily="34" charset="0"/>
                <a:cs typeface="Times New Roman" panose="02020603050405020304" pitchFamily="18" charset="0"/>
              </a:rPr>
              <a:t>https://centrepoint.org.uk/</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100" b="1" dirty="0">
                <a:solidFill>
                  <a:srgbClr val="1D1D1D"/>
                </a:solidFill>
                <a:effectLst/>
                <a:latin typeface="Arial" panose="020B0604020202020204" pitchFamily="34" charset="0"/>
                <a:ea typeface="Century Gothic" panose="020B0502020202020204" pitchFamily="34" charset="0"/>
                <a:cs typeface="Times New Roman" panose="02020603050405020304" pitchFamily="18" charset="0"/>
              </a:rPr>
              <a:t>Shelter Cymru:</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100" b="1" dirty="0">
                <a:solidFill>
                  <a:srgbClr val="1D1D1D"/>
                </a:solidFill>
                <a:effectLst/>
                <a:latin typeface="Arial" panose="020B0604020202020204" pitchFamily="34" charset="0"/>
                <a:ea typeface="Century Gothic" panose="020B0502020202020204" pitchFamily="34" charset="0"/>
                <a:cs typeface="Times New Roman" panose="02020603050405020304" pitchFamily="18" charset="0"/>
              </a:rPr>
              <a:t>Contact Number: </a:t>
            </a:r>
            <a:r>
              <a:rPr lang="en-GB" sz="1100" b="1" dirty="0">
                <a:solidFill>
                  <a:srgbClr val="000000"/>
                </a:solidFill>
                <a:effectLst/>
                <a:latin typeface="Helvetica" panose="020B0604020202020204" pitchFamily="34" charset="0"/>
                <a:ea typeface="Century Gothic" panose="020B0502020202020204" pitchFamily="34" charset="0"/>
                <a:cs typeface="Times New Roman" panose="02020603050405020304" pitchFamily="18" charset="0"/>
              </a:rPr>
              <a:t>08000 495 495</a:t>
            </a:r>
            <a:br>
              <a:rPr lang="en-GB" sz="1100" b="1" dirty="0">
                <a:solidFill>
                  <a:srgbClr val="1D1D1D"/>
                </a:solidFill>
                <a:effectLst/>
                <a:latin typeface="Arial" panose="020B0604020202020204" pitchFamily="34" charset="0"/>
                <a:ea typeface="Century Gothic" panose="020B0502020202020204" pitchFamily="34" charset="0"/>
                <a:cs typeface="Times New Roman" panose="02020603050405020304" pitchFamily="18" charset="0"/>
              </a:rPr>
            </a:br>
            <a:r>
              <a:rPr lang="en-GB" sz="1100" b="1" dirty="0">
                <a:solidFill>
                  <a:srgbClr val="1D1D1D"/>
                </a:solidFill>
                <a:effectLst/>
                <a:latin typeface="Arial" panose="020B0604020202020204" pitchFamily="34" charset="0"/>
                <a:ea typeface="Century Gothic" panose="020B0502020202020204" pitchFamily="34" charset="0"/>
                <a:cs typeface="Times New Roman" panose="02020603050405020304" pitchFamily="18" charset="0"/>
              </a:rPr>
              <a:t>Website: </a:t>
            </a:r>
            <a:r>
              <a:rPr lang="en-GB" sz="1100" b="0" dirty="0">
                <a:solidFill>
                  <a:srgbClr val="1D1D1D"/>
                </a:solidFill>
                <a:effectLst/>
                <a:latin typeface="Arial" panose="020B0604020202020204" pitchFamily="34" charset="0"/>
                <a:ea typeface="Century Gothic" panose="020B0502020202020204" pitchFamily="34" charset="0"/>
                <a:cs typeface="Times New Roman" panose="02020603050405020304" pitchFamily="18" charset="0"/>
              </a:rPr>
              <a:t>https://sheltercymru.org.uk/</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nSpc>
                <a:spcPct val="107000"/>
              </a:lnSpc>
              <a:spcAft>
                <a:spcPts val="800"/>
              </a:spcAft>
            </a:pPr>
            <a:r>
              <a:rPr lang="en-GB" sz="1100" b="1" dirty="0">
                <a:solidFill>
                  <a:srgbClr val="1D1D1D"/>
                </a:solidFill>
                <a:effectLst/>
                <a:latin typeface="Arial" panose="020B0604020202020204" pitchFamily="34" charset="0"/>
                <a:ea typeface="Century Gothic" panose="020B0502020202020204" pitchFamily="34" charset="0"/>
                <a:cs typeface="Times New Roman" panose="02020603050405020304" pitchFamily="18" charset="0"/>
              </a:rPr>
              <a:t>Local Council:</a:t>
            </a:r>
            <a:r>
              <a:rPr lang="en-GB" sz="1100" dirty="0">
                <a:solidFill>
                  <a:srgbClr val="1D1D1D"/>
                </a:solidFill>
                <a:effectLst/>
                <a:latin typeface="Arial" panose="020B0604020202020204" pitchFamily="34" charset="0"/>
                <a:ea typeface="Century Gothic" panose="020B0502020202020204" pitchFamily="34" charset="0"/>
                <a:cs typeface="Times New Roman" panose="02020603050405020304" pitchFamily="18" charset="0"/>
              </a:rPr>
              <a:t> Phone up your local council to discuss the current situation. While the situation may be stressful, allowing the local council to know you are or become homeless in order to try and gain temporary accommodation while looking for permanent solution.</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a:p>
            <a:pPr algn="ctr">
              <a:lnSpc>
                <a:spcPct val="107000"/>
              </a:lnSpc>
              <a:spcAft>
                <a:spcPts val="800"/>
              </a:spcAft>
            </a:pPr>
            <a:r>
              <a:rPr lang="en-GB" sz="1200" b="1" dirty="0">
                <a:solidFill>
                  <a:srgbClr val="1D1D1D"/>
                </a:solidFill>
                <a:effectLst/>
                <a:latin typeface="Arial" panose="020B0604020202020204" pitchFamily="34" charset="0"/>
                <a:ea typeface="Century Gothic" panose="020B0502020202020204" pitchFamily="34" charset="0"/>
                <a:cs typeface="Times New Roman" panose="02020603050405020304" pitchFamily="18" charset="0"/>
              </a:rPr>
              <a:t>If you are in a situation where you are being neglected, abused  or a situation at home or where you are living becomes physical and need help, ring 999 in an emergency for help</a:t>
            </a:r>
            <a:endParaRPr lang="en-GB" sz="1100" dirty="0">
              <a:effectLst/>
              <a:latin typeface="Century Gothic" panose="020B0502020202020204" pitchFamily="34" charset="0"/>
              <a:ea typeface="Century Gothic" panose="020B0502020202020204" pitchFamily="34" charset="0"/>
              <a:cs typeface="Times New Roman" panose="02020603050405020304" pitchFamily="18" charset="0"/>
            </a:endParaRPr>
          </a:p>
        </p:txBody>
      </p:sp>
    </p:spTree>
    <p:extLst>
      <p:ext uri="{BB962C8B-B14F-4D97-AF65-F5344CB8AC3E}">
        <p14:creationId xmlns:p14="http://schemas.microsoft.com/office/powerpoint/2010/main" val="955805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36AA8-3B66-4482-9835-47AF7E5D26CA}"/>
              </a:ext>
            </a:extLst>
          </p:cNvPr>
          <p:cNvSpPr>
            <a:spLocks noGrp="1"/>
          </p:cNvSpPr>
          <p:nvPr>
            <p:ph type="title"/>
          </p:nvPr>
        </p:nvSpPr>
        <p:spPr>
          <a:xfrm>
            <a:off x="803524" y="218902"/>
            <a:ext cx="8596668" cy="1320800"/>
          </a:xfrm>
        </p:spPr>
        <p:txBody>
          <a:bodyPr/>
          <a:lstStyle/>
          <a:p>
            <a:pPr algn="ctr"/>
            <a:r>
              <a:rPr lang="en-GB" dirty="0"/>
              <a:t>References</a:t>
            </a:r>
          </a:p>
        </p:txBody>
      </p:sp>
      <p:sp>
        <p:nvSpPr>
          <p:cNvPr id="4" name="Rectangle 1">
            <a:extLst>
              <a:ext uri="{FF2B5EF4-FFF2-40B4-BE49-F238E27FC236}">
                <a16:creationId xmlns:a16="http://schemas.microsoft.com/office/drawing/2014/main" id="{CD1A4F14-DFD0-4E60-9CFB-E4DFFF997E08}"/>
              </a:ext>
            </a:extLst>
          </p:cNvPr>
          <p:cNvSpPr>
            <a:spLocks noGrp="1" noChangeArrowheads="1"/>
          </p:cNvSpPr>
          <p:nvPr>
            <p:ph idx="1"/>
          </p:nvPr>
        </p:nvSpPr>
        <p:spPr bwMode="auto">
          <a:xfrm>
            <a:off x="677333" y="742459"/>
            <a:ext cx="8849051" cy="6201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Bauer, T., 2021. </a:t>
            </a:r>
            <a:r>
              <a:rPr kumimoji="0" lang="en-US" altLang="en-US" sz="12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Dreamstime</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https://www.dreamstime.com/homeless-young-teen-taking-shelter-young-homeless-teenage-girl-finding-shelter-cold-winter-abandoned-building-image100898766</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16 March 2021].</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Butler, P., 2018.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Guardian.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https://www.theguardian.com/society/2018/nov/11/half-young-people-facing-homelessness-denied-help-councils-uk</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16 March 2021].</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CentrePoint</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2020.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How Many Young People Are Homeless In The UK.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https://centrepoint.org.uk/about-us/blog/how-many-young-people-are-homeless-in-the-uk/#:~:text=An%20estimated%20121%2C000%20young%20people,year%20olds%20are%20hidden%20homeless.</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18 March 2021].</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CentrePoint</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2021.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Youth Homelessness.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https://centrepoint.org.uk/youth-homelessness/#</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17 March 2021].</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Council of Europe, 2020.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Youth Work Essentials.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https://www.coe.int/en/web/youth-portfolio/youth-work-essentials</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 March 2021].</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Rose, A., 2015. </a:t>
            </a:r>
            <a:r>
              <a:rPr kumimoji="0" lang="en-US" altLang="en-US" sz="12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northerndailyleader</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https://www.northerndailyleader.com.au/story/3381062/couch-project-helped-raise-awareness-of-homeless-youth/</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16 March 2021].</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Roxanabalint</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2010.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Please Help Sign or Stamp.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https://www.canstockphoto.com/please-help-sign-or-stamp-46472269.html</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 March 2021].</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Shelter Scotland, 2021.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What is the definition of homelessness.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https://scotland.shelter.org.uk/housing_advice/homelessness/what_is_homelessness</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17 March 2021].</a:t>
            </a:r>
          </a:p>
          <a:p>
            <a:pPr marL="0" marR="0" lvl="0" indent="0" algn="l" defTabSz="914400" rtl="0" eaLnBrk="0" fontAlgn="base" latinLnBrk="0" hangingPunct="0">
              <a:lnSpc>
                <a:spcPct val="100000"/>
              </a:lnSpc>
              <a:spcBef>
                <a:spcPct val="0"/>
              </a:spcBef>
              <a:spcAft>
                <a:spcPct val="0"/>
              </a:spcAft>
              <a:buClrTx/>
              <a:buSzTx/>
              <a:buFontTx/>
              <a:buNone/>
              <a:tabLst/>
            </a:pPr>
            <a:r>
              <a:rPr lang="en-GB" sz="1200" dirty="0">
                <a:effectLst/>
                <a:latin typeface="Arial" panose="020B0604020202020204" pitchFamily="34" charset="0"/>
                <a:ea typeface="Calibri" panose="020F0502020204030204" pitchFamily="34" charset="0"/>
                <a:cs typeface="Arial" panose="020B0604020202020204" pitchFamily="34" charset="0"/>
              </a:rPr>
              <a:t>UNICEF, 2021. </a:t>
            </a:r>
            <a:r>
              <a:rPr lang="en-GB" sz="1200" i="1" dirty="0">
                <a:effectLst/>
                <a:latin typeface="Arial" panose="020B0604020202020204" pitchFamily="34" charset="0"/>
                <a:ea typeface="Calibri" panose="020F0502020204030204" pitchFamily="34" charset="0"/>
                <a:cs typeface="Arial" panose="020B0604020202020204" pitchFamily="34" charset="0"/>
              </a:rPr>
              <a:t>A Summary Of The UN Convention On The Rights Of The Child.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https://downloads.unicef.org.uk/wp-content/uploads/2019/10/UNCRC_summary-1_1.pdf?_adal_sd=www.unicef.org.uk.1616665611329&amp;_adal_ca=so%3DGoogle%26me%3Dorganic%26ca%3D(not%2520set)%26co%3D(not%2520set)%26ke%3D(not%2520set).1616665611329&amp;_adal_cw=16166656090</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20 March 2021]</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83847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8250A-8FEE-4861-94E4-834659404AAA}"/>
              </a:ext>
            </a:extLst>
          </p:cNvPr>
          <p:cNvSpPr>
            <a:spLocks noGrp="1"/>
          </p:cNvSpPr>
          <p:nvPr>
            <p:ph type="title"/>
          </p:nvPr>
        </p:nvSpPr>
        <p:spPr>
          <a:xfrm>
            <a:off x="1275850" y="2554778"/>
            <a:ext cx="8596668" cy="1320800"/>
          </a:xfrm>
        </p:spPr>
        <p:txBody>
          <a:bodyPr/>
          <a:lstStyle/>
          <a:p>
            <a:pPr algn="ctr"/>
            <a:r>
              <a:rPr lang="en-GB" dirty="0"/>
              <a:t>Any Questions</a:t>
            </a:r>
          </a:p>
        </p:txBody>
      </p:sp>
    </p:spTree>
    <p:extLst>
      <p:ext uri="{BB962C8B-B14F-4D97-AF65-F5344CB8AC3E}">
        <p14:creationId xmlns:p14="http://schemas.microsoft.com/office/powerpoint/2010/main" val="2284114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FE43B-9670-457D-AA98-90483CA42938}"/>
              </a:ext>
            </a:extLst>
          </p:cNvPr>
          <p:cNvSpPr>
            <a:spLocks noGrp="1"/>
          </p:cNvSpPr>
          <p:nvPr>
            <p:ph type="title"/>
          </p:nvPr>
        </p:nvSpPr>
        <p:spPr>
          <a:xfrm>
            <a:off x="1358977" y="2108200"/>
            <a:ext cx="8596668" cy="1320800"/>
          </a:xfrm>
        </p:spPr>
        <p:txBody>
          <a:bodyPr/>
          <a:lstStyle/>
          <a:p>
            <a:pPr algn="ctr"/>
            <a:r>
              <a:rPr lang="en-GB" dirty="0"/>
              <a:t>End of presentation:</a:t>
            </a:r>
            <a:br>
              <a:rPr lang="en-GB" dirty="0"/>
            </a:br>
            <a:r>
              <a:rPr lang="en-GB" dirty="0"/>
              <a:t>Thank you for listening</a:t>
            </a:r>
          </a:p>
        </p:txBody>
      </p:sp>
    </p:spTree>
    <p:extLst>
      <p:ext uri="{BB962C8B-B14F-4D97-AF65-F5344CB8AC3E}">
        <p14:creationId xmlns:p14="http://schemas.microsoft.com/office/powerpoint/2010/main" val="4223543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122</TotalTime>
  <Words>1689</Words>
  <Application>Microsoft Office PowerPoint</Application>
  <PresentationFormat>Widescreen</PresentationFormat>
  <Paragraphs>85</Paragraphs>
  <Slides>13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Calibri</vt:lpstr>
      <vt:lpstr>Century Gothic</vt:lpstr>
      <vt:lpstr>Helvetica</vt:lpstr>
      <vt:lpstr>Symbol</vt:lpstr>
      <vt:lpstr>system-ui</vt:lpstr>
      <vt:lpstr>Trebuchet MS</vt:lpstr>
      <vt:lpstr>Wingdings 3</vt:lpstr>
      <vt:lpstr>Facet</vt:lpstr>
      <vt:lpstr>Young People and Society 3: Trauma, Exploitation and Toxic Childhood (ECYW6004)</vt:lpstr>
      <vt:lpstr>Leaflet on Youth Homelessness</vt:lpstr>
      <vt:lpstr>First Page - Cover</vt:lpstr>
      <vt:lpstr>Second Page</vt:lpstr>
      <vt:lpstr>Young people are not prepared for such circumstances, they do not intentionally become homeless for the fun of it</vt:lpstr>
      <vt:lpstr>Third Page</vt:lpstr>
      <vt:lpstr>Youth Workers know the young people they work with</vt:lpstr>
      <vt:lpstr>Forth Page – How Many Young People Are    Homeless? </vt:lpstr>
      <vt:lpstr>Fifth Page – Youth Work</vt:lpstr>
      <vt:lpstr>Sixth Page – Contacts Page</vt:lpstr>
      <vt:lpstr>References</vt:lpstr>
      <vt:lpstr>Any Questions</vt:lpstr>
      <vt:lpstr>End of presentation: 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Tomas Darren Jessett (1804400)</dc:creator>
  <cp:lastModifiedBy>Tomas Darren Jessett (1804400)</cp:lastModifiedBy>
  <cp:revision>15</cp:revision>
  <dcterms:created xsi:type="dcterms:W3CDTF">2021-03-25T02:11:59Z</dcterms:created>
  <dcterms:modified xsi:type="dcterms:W3CDTF">2021-03-25T10:33:07Z</dcterms:modified>
</cp:coreProperties>
</file>