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61" r:id="rId3"/>
    <p:sldId id="257" r:id="rId4"/>
    <p:sldId id="273" r:id="rId5"/>
    <p:sldId id="275" r:id="rId6"/>
    <p:sldId id="276" r:id="rId7"/>
    <p:sldId id="262" r:id="rId8"/>
    <p:sldId id="277" r:id="rId9"/>
    <p:sldId id="278" r:id="rId10"/>
    <p:sldId id="264" r:id="rId11"/>
    <p:sldId id="266" r:id="rId12"/>
    <p:sldId id="267" r:id="rId13"/>
    <p:sldId id="279" r:id="rId14"/>
    <p:sldId id="268" r:id="rId15"/>
    <p:sldId id="269" r:id="rId16"/>
    <p:sldId id="286" r:id="rId17"/>
    <p:sldId id="285" r:id="rId18"/>
    <p:sldId id="288" r:id="rId19"/>
    <p:sldId id="289" r:id="rId20"/>
    <p:sldId id="290" r:id="rId21"/>
    <p:sldId id="287" r:id="rId22"/>
    <p:sldId id="270" r:id="rId23"/>
    <p:sldId id="271" r:id="rId24"/>
    <p:sldId id="272" r:id="rId25"/>
    <p:sldId id="282" r:id="rId26"/>
    <p:sldId id="27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47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55A90A-8FAB-4EA0-A732-ABAA715E4509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7D63D16-B59A-418A-88A1-C1F9E0E0717F}">
      <dgm:prSet phldrT="[Text]"/>
      <dgm:spPr/>
      <dgm:t>
        <a:bodyPr/>
        <a:lstStyle/>
        <a:p>
          <a:r>
            <a:rPr lang="en-GB" dirty="0"/>
            <a:t>Theory</a:t>
          </a:r>
        </a:p>
      </dgm:t>
    </dgm:pt>
    <dgm:pt modelId="{FFA0958B-DBD4-4D5F-8E31-EFEC985A01CD}" type="parTrans" cxnId="{804AFAAB-F523-4EEE-A777-80BA86C82967}">
      <dgm:prSet/>
      <dgm:spPr/>
      <dgm:t>
        <a:bodyPr/>
        <a:lstStyle/>
        <a:p>
          <a:endParaRPr lang="en-GB"/>
        </a:p>
      </dgm:t>
    </dgm:pt>
    <dgm:pt modelId="{99E442E9-0EBF-4EC6-9319-12A57DF94678}" type="sibTrans" cxnId="{804AFAAB-F523-4EEE-A777-80BA86C82967}">
      <dgm:prSet/>
      <dgm:spPr/>
      <dgm:t>
        <a:bodyPr/>
        <a:lstStyle/>
        <a:p>
          <a:endParaRPr lang="en-GB"/>
        </a:p>
      </dgm:t>
    </dgm:pt>
    <dgm:pt modelId="{ED310215-0234-49BA-93D9-C14326E93938}">
      <dgm:prSet phldrT="[Text]"/>
      <dgm:spPr/>
      <dgm:t>
        <a:bodyPr/>
        <a:lstStyle/>
        <a:p>
          <a:endParaRPr lang="en-GB" dirty="0"/>
        </a:p>
      </dgm:t>
    </dgm:pt>
    <dgm:pt modelId="{153BD042-4C6E-45ED-97B1-3664AE111CFA}" type="parTrans" cxnId="{8CE80907-0C1D-418D-AE46-26122DFD297D}">
      <dgm:prSet/>
      <dgm:spPr/>
      <dgm:t>
        <a:bodyPr/>
        <a:lstStyle/>
        <a:p>
          <a:endParaRPr lang="en-GB"/>
        </a:p>
      </dgm:t>
    </dgm:pt>
    <dgm:pt modelId="{59333303-479B-4420-87F6-62872736496F}" type="sibTrans" cxnId="{8CE80907-0C1D-418D-AE46-26122DFD297D}">
      <dgm:prSet/>
      <dgm:spPr/>
      <dgm:t>
        <a:bodyPr/>
        <a:lstStyle/>
        <a:p>
          <a:endParaRPr lang="en-GB"/>
        </a:p>
      </dgm:t>
    </dgm:pt>
    <dgm:pt modelId="{DCAD913C-C747-4084-B0E3-D8F1FEC55CAF}">
      <dgm:prSet phldrT="[Text]"/>
      <dgm:spPr/>
      <dgm:t>
        <a:bodyPr/>
        <a:lstStyle/>
        <a:p>
          <a:r>
            <a:rPr lang="en-GB" dirty="0"/>
            <a:t>Hypothesis</a:t>
          </a:r>
        </a:p>
      </dgm:t>
    </dgm:pt>
    <dgm:pt modelId="{CB2BBB34-0EB1-4898-BA1C-EEADBC5E8D93}" type="parTrans" cxnId="{EBEF57E3-D1D4-4396-95BC-100D78E86267}">
      <dgm:prSet/>
      <dgm:spPr/>
      <dgm:t>
        <a:bodyPr/>
        <a:lstStyle/>
        <a:p>
          <a:endParaRPr lang="en-GB"/>
        </a:p>
      </dgm:t>
    </dgm:pt>
    <dgm:pt modelId="{34D48EA0-68A7-45D1-94CA-930E14B18554}" type="sibTrans" cxnId="{EBEF57E3-D1D4-4396-95BC-100D78E86267}">
      <dgm:prSet/>
      <dgm:spPr/>
      <dgm:t>
        <a:bodyPr/>
        <a:lstStyle/>
        <a:p>
          <a:endParaRPr lang="en-GB"/>
        </a:p>
      </dgm:t>
    </dgm:pt>
    <dgm:pt modelId="{9D092707-B9BA-445E-B41C-1654431A7927}">
      <dgm:prSet phldrT="[Text]" phldr="1"/>
      <dgm:spPr/>
      <dgm:t>
        <a:bodyPr/>
        <a:lstStyle/>
        <a:p>
          <a:endParaRPr lang="en-GB" dirty="0"/>
        </a:p>
      </dgm:t>
    </dgm:pt>
    <dgm:pt modelId="{64AC6D6D-C11C-4FD2-9ABE-561501D93E41}" type="parTrans" cxnId="{43741B74-9057-4CC8-BAC5-7FAFAFD604F0}">
      <dgm:prSet/>
      <dgm:spPr/>
      <dgm:t>
        <a:bodyPr/>
        <a:lstStyle/>
        <a:p>
          <a:endParaRPr lang="en-GB"/>
        </a:p>
      </dgm:t>
    </dgm:pt>
    <dgm:pt modelId="{25DEAA89-8EE4-45EF-874B-BA740F0CE890}" type="sibTrans" cxnId="{43741B74-9057-4CC8-BAC5-7FAFAFD604F0}">
      <dgm:prSet/>
      <dgm:spPr/>
      <dgm:t>
        <a:bodyPr/>
        <a:lstStyle/>
        <a:p>
          <a:endParaRPr lang="en-GB"/>
        </a:p>
      </dgm:t>
    </dgm:pt>
    <dgm:pt modelId="{4524BD2D-BC5F-441B-9E2C-AB3682931BE6}">
      <dgm:prSet phldrT="[Text]"/>
      <dgm:spPr/>
      <dgm:t>
        <a:bodyPr/>
        <a:lstStyle/>
        <a:p>
          <a:r>
            <a:rPr lang="en-GB" dirty="0"/>
            <a:t>Data Collection</a:t>
          </a:r>
        </a:p>
      </dgm:t>
    </dgm:pt>
    <dgm:pt modelId="{AB890F94-4F53-4A94-889F-FB1E9E02B6E1}" type="parTrans" cxnId="{6DA6CB55-669B-407D-BF71-140EE7CC616C}">
      <dgm:prSet/>
      <dgm:spPr/>
      <dgm:t>
        <a:bodyPr/>
        <a:lstStyle/>
        <a:p>
          <a:endParaRPr lang="en-GB"/>
        </a:p>
      </dgm:t>
    </dgm:pt>
    <dgm:pt modelId="{E20F7B05-1E08-49E5-A83A-38E7BF65434B}" type="sibTrans" cxnId="{6DA6CB55-669B-407D-BF71-140EE7CC616C}">
      <dgm:prSet/>
      <dgm:spPr/>
      <dgm:t>
        <a:bodyPr/>
        <a:lstStyle/>
        <a:p>
          <a:endParaRPr lang="en-GB"/>
        </a:p>
      </dgm:t>
    </dgm:pt>
    <dgm:pt modelId="{BBC6E7A4-C04A-4383-8A31-BD64A7C32669}">
      <dgm:prSet phldrT="[Text]" phldr="1"/>
      <dgm:spPr/>
      <dgm:t>
        <a:bodyPr/>
        <a:lstStyle/>
        <a:p>
          <a:endParaRPr lang="en-GB" dirty="0"/>
        </a:p>
      </dgm:t>
    </dgm:pt>
    <dgm:pt modelId="{0CCF5C1C-9262-4BE4-B839-513AC0C8FE48}" type="parTrans" cxnId="{0ADE5F2D-B423-436D-AD81-B0F9A79DBD78}">
      <dgm:prSet/>
      <dgm:spPr/>
      <dgm:t>
        <a:bodyPr/>
        <a:lstStyle/>
        <a:p>
          <a:endParaRPr lang="en-GB"/>
        </a:p>
      </dgm:t>
    </dgm:pt>
    <dgm:pt modelId="{240FC2A9-4E82-4FAA-8625-8CCC93446FDB}" type="sibTrans" cxnId="{0ADE5F2D-B423-436D-AD81-B0F9A79DBD78}">
      <dgm:prSet/>
      <dgm:spPr/>
      <dgm:t>
        <a:bodyPr/>
        <a:lstStyle/>
        <a:p>
          <a:endParaRPr lang="en-GB"/>
        </a:p>
      </dgm:t>
    </dgm:pt>
    <dgm:pt modelId="{661F331B-F7FD-4CF5-A87A-4FAFE5B69A96}">
      <dgm:prSet/>
      <dgm:spPr/>
      <dgm:t>
        <a:bodyPr/>
        <a:lstStyle/>
        <a:p>
          <a:r>
            <a:rPr lang="en-GB" dirty="0"/>
            <a:t>Findings</a:t>
          </a:r>
        </a:p>
      </dgm:t>
    </dgm:pt>
    <dgm:pt modelId="{BBE29FEB-203F-46D3-9696-0E717A294375}" type="parTrans" cxnId="{632FA1B3-C06E-4DA7-A91A-9682DE5ED3E8}">
      <dgm:prSet/>
      <dgm:spPr/>
      <dgm:t>
        <a:bodyPr/>
        <a:lstStyle/>
        <a:p>
          <a:endParaRPr lang="en-GB"/>
        </a:p>
      </dgm:t>
    </dgm:pt>
    <dgm:pt modelId="{052D11A2-0D5E-409C-83C6-17EF0CD286DC}" type="sibTrans" cxnId="{632FA1B3-C06E-4DA7-A91A-9682DE5ED3E8}">
      <dgm:prSet/>
      <dgm:spPr/>
      <dgm:t>
        <a:bodyPr/>
        <a:lstStyle/>
        <a:p>
          <a:endParaRPr lang="en-GB"/>
        </a:p>
      </dgm:t>
    </dgm:pt>
    <dgm:pt modelId="{C32DD859-E2DC-4D86-BCC8-B08093763C83}">
      <dgm:prSet/>
      <dgm:spPr/>
      <dgm:t>
        <a:bodyPr/>
        <a:lstStyle/>
        <a:p>
          <a:r>
            <a:rPr lang="en-GB" dirty="0"/>
            <a:t>Hypothesis confirmed or disproved</a:t>
          </a:r>
        </a:p>
      </dgm:t>
    </dgm:pt>
    <dgm:pt modelId="{FEA03E9B-4466-4E8D-BB9F-5CF4C31992B2}" type="parTrans" cxnId="{5548EDD3-BBF6-4AF0-BA65-42BE1D6E9091}">
      <dgm:prSet/>
      <dgm:spPr/>
      <dgm:t>
        <a:bodyPr/>
        <a:lstStyle/>
        <a:p>
          <a:endParaRPr lang="en-GB"/>
        </a:p>
      </dgm:t>
    </dgm:pt>
    <dgm:pt modelId="{4F4DB0BD-8335-45CE-A27A-0EFD781E80C9}" type="sibTrans" cxnId="{5548EDD3-BBF6-4AF0-BA65-42BE1D6E9091}">
      <dgm:prSet/>
      <dgm:spPr/>
      <dgm:t>
        <a:bodyPr/>
        <a:lstStyle/>
        <a:p>
          <a:endParaRPr lang="en-GB"/>
        </a:p>
      </dgm:t>
    </dgm:pt>
    <dgm:pt modelId="{3EB29B69-D314-4BC5-B973-B2BE91863534}">
      <dgm:prSet/>
      <dgm:spPr/>
      <dgm:t>
        <a:bodyPr/>
        <a:lstStyle/>
        <a:p>
          <a:r>
            <a:rPr lang="en-GB" dirty="0"/>
            <a:t>Revision of theory</a:t>
          </a:r>
        </a:p>
      </dgm:t>
    </dgm:pt>
    <dgm:pt modelId="{F1B84A0F-169B-48A4-976F-D288E9D67901}" type="parTrans" cxnId="{BB804017-EC56-4CE7-8842-F230324DC2FA}">
      <dgm:prSet/>
      <dgm:spPr/>
      <dgm:t>
        <a:bodyPr/>
        <a:lstStyle/>
        <a:p>
          <a:endParaRPr lang="en-GB"/>
        </a:p>
      </dgm:t>
    </dgm:pt>
    <dgm:pt modelId="{B0022E97-4AA3-4A5D-9118-3C89433ED807}" type="sibTrans" cxnId="{BB804017-EC56-4CE7-8842-F230324DC2FA}">
      <dgm:prSet/>
      <dgm:spPr/>
      <dgm:t>
        <a:bodyPr/>
        <a:lstStyle/>
        <a:p>
          <a:endParaRPr lang="en-GB"/>
        </a:p>
      </dgm:t>
    </dgm:pt>
    <dgm:pt modelId="{801541BA-A45F-4F6A-9790-03BB35A01278}" type="pres">
      <dgm:prSet presAssocID="{5755A90A-8FAB-4EA0-A732-ABAA715E4509}" presName="rootnode" presStyleCnt="0">
        <dgm:presLayoutVars>
          <dgm:chMax/>
          <dgm:chPref/>
          <dgm:dir/>
          <dgm:animLvl val="lvl"/>
        </dgm:presLayoutVars>
      </dgm:prSet>
      <dgm:spPr/>
    </dgm:pt>
    <dgm:pt modelId="{8F035D86-6696-4615-813D-C0787371A875}" type="pres">
      <dgm:prSet presAssocID="{27D63D16-B59A-418A-88A1-C1F9E0E0717F}" presName="composite" presStyleCnt="0"/>
      <dgm:spPr/>
    </dgm:pt>
    <dgm:pt modelId="{F4655D75-8986-4429-9F9D-E32AA53CEDD9}" type="pres">
      <dgm:prSet presAssocID="{27D63D16-B59A-418A-88A1-C1F9E0E0717F}" presName="bentUpArrow1" presStyleLbl="alignImgPlace1" presStyleIdx="0" presStyleCnt="5"/>
      <dgm:spPr/>
    </dgm:pt>
    <dgm:pt modelId="{0A4B8C00-CE0F-495E-9B57-A521094957D8}" type="pres">
      <dgm:prSet presAssocID="{27D63D16-B59A-418A-88A1-C1F9E0E0717F}" presName="ParentText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443D763C-0073-48F9-841C-F3AD1B29F7E4}" type="pres">
      <dgm:prSet presAssocID="{27D63D16-B59A-418A-88A1-C1F9E0E0717F}" presName="ChildText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927DB7FE-578D-445E-9293-C3BFED29C611}" type="pres">
      <dgm:prSet presAssocID="{99E442E9-0EBF-4EC6-9319-12A57DF94678}" presName="sibTrans" presStyleCnt="0"/>
      <dgm:spPr/>
    </dgm:pt>
    <dgm:pt modelId="{9B8E4F68-7411-4011-A2FD-38953691FB94}" type="pres">
      <dgm:prSet presAssocID="{DCAD913C-C747-4084-B0E3-D8F1FEC55CAF}" presName="composite" presStyleCnt="0"/>
      <dgm:spPr/>
    </dgm:pt>
    <dgm:pt modelId="{05EDC3B7-04B3-4740-9B52-C00DF2AEDFC3}" type="pres">
      <dgm:prSet presAssocID="{DCAD913C-C747-4084-B0E3-D8F1FEC55CAF}" presName="bentUpArrow1" presStyleLbl="alignImgPlace1" presStyleIdx="1" presStyleCnt="5"/>
      <dgm:spPr/>
    </dgm:pt>
    <dgm:pt modelId="{D579A142-721C-4688-B7A7-829D3B2222B8}" type="pres">
      <dgm:prSet presAssocID="{DCAD913C-C747-4084-B0E3-D8F1FEC55CAF}" presName="ParentText" presStyleLbl="node1" presStyleIdx="1" presStyleCnt="6">
        <dgm:presLayoutVars>
          <dgm:chMax val="1"/>
          <dgm:chPref val="1"/>
          <dgm:bulletEnabled val="1"/>
        </dgm:presLayoutVars>
      </dgm:prSet>
      <dgm:spPr/>
    </dgm:pt>
    <dgm:pt modelId="{18913DB7-7CF2-4363-9387-5C397651ADDC}" type="pres">
      <dgm:prSet presAssocID="{DCAD913C-C747-4084-B0E3-D8F1FEC55CAF}" presName="ChildText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0399CDFD-85CC-4879-B5B9-B0345C1A4839}" type="pres">
      <dgm:prSet presAssocID="{34D48EA0-68A7-45D1-94CA-930E14B18554}" presName="sibTrans" presStyleCnt="0"/>
      <dgm:spPr/>
    </dgm:pt>
    <dgm:pt modelId="{D51763FA-5DD9-46C6-985F-2A9B4DA53E76}" type="pres">
      <dgm:prSet presAssocID="{4524BD2D-BC5F-441B-9E2C-AB3682931BE6}" presName="composite" presStyleCnt="0"/>
      <dgm:spPr/>
    </dgm:pt>
    <dgm:pt modelId="{1DD1D6AA-7FB7-4996-91B5-17F2493A3D71}" type="pres">
      <dgm:prSet presAssocID="{4524BD2D-BC5F-441B-9E2C-AB3682931BE6}" presName="bentUpArrow1" presStyleLbl="alignImgPlace1" presStyleIdx="2" presStyleCnt="5"/>
      <dgm:spPr/>
    </dgm:pt>
    <dgm:pt modelId="{BD3A161E-BC43-4B6C-AB7F-1DAA3C02A447}" type="pres">
      <dgm:prSet presAssocID="{4524BD2D-BC5F-441B-9E2C-AB3682931BE6}" presName="ParentText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3A6D0F4B-55DC-40A6-BEE3-438F6BF15474}" type="pres">
      <dgm:prSet presAssocID="{4524BD2D-BC5F-441B-9E2C-AB3682931BE6}" presName="Child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A267DE95-D115-425F-AE8D-5A1E750C531E}" type="pres">
      <dgm:prSet presAssocID="{E20F7B05-1E08-49E5-A83A-38E7BF65434B}" presName="sibTrans" presStyleCnt="0"/>
      <dgm:spPr/>
    </dgm:pt>
    <dgm:pt modelId="{A1E7C517-2A58-4C01-9FD6-033CB7CB09FF}" type="pres">
      <dgm:prSet presAssocID="{661F331B-F7FD-4CF5-A87A-4FAFE5B69A96}" presName="composite" presStyleCnt="0"/>
      <dgm:spPr/>
    </dgm:pt>
    <dgm:pt modelId="{F93003D5-BBEA-46F8-8031-392220C6026A}" type="pres">
      <dgm:prSet presAssocID="{661F331B-F7FD-4CF5-A87A-4FAFE5B69A96}" presName="bentUpArrow1" presStyleLbl="alignImgPlace1" presStyleIdx="3" presStyleCnt="5"/>
      <dgm:spPr/>
    </dgm:pt>
    <dgm:pt modelId="{5FF103C4-3943-47F3-B798-F6FCC5481A7A}" type="pres">
      <dgm:prSet presAssocID="{661F331B-F7FD-4CF5-A87A-4FAFE5B69A96}" presName="ParentText" presStyleLbl="node1" presStyleIdx="3" presStyleCnt="6">
        <dgm:presLayoutVars>
          <dgm:chMax val="1"/>
          <dgm:chPref val="1"/>
          <dgm:bulletEnabled val="1"/>
        </dgm:presLayoutVars>
      </dgm:prSet>
      <dgm:spPr/>
    </dgm:pt>
    <dgm:pt modelId="{1AAF7F7F-BCAF-40DF-A964-AC04CA66A121}" type="pres">
      <dgm:prSet presAssocID="{661F331B-F7FD-4CF5-A87A-4FAFE5B69A96}" presName="Child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5D7BF1EE-F542-4E74-885A-CC9D8EE6703C}" type="pres">
      <dgm:prSet presAssocID="{052D11A2-0D5E-409C-83C6-17EF0CD286DC}" presName="sibTrans" presStyleCnt="0"/>
      <dgm:spPr/>
    </dgm:pt>
    <dgm:pt modelId="{4AF6DC54-84CF-4CBC-A636-802D64829894}" type="pres">
      <dgm:prSet presAssocID="{C32DD859-E2DC-4D86-BCC8-B08093763C83}" presName="composite" presStyleCnt="0"/>
      <dgm:spPr/>
    </dgm:pt>
    <dgm:pt modelId="{138170F6-6F16-4285-9A90-8BBD198B5030}" type="pres">
      <dgm:prSet presAssocID="{C32DD859-E2DC-4D86-BCC8-B08093763C83}" presName="bentUpArrow1" presStyleLbl="alignImgPlace1" presStyleIdx="4" presStyleCnt="5"/>
      <dgm:spPr/>
    </dgm:pt>
    <dgm:pt modelId="{7CC7151E-A703-426D-BE3E-4086F4EC8697}" type="pres">
      <dgm:prSet presAssocID="{C32DD859-E2DC-4D86-BCC8-B08093763C83}" presName="ParentText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176F51E8-7EEA-4B24-BE0E-7505C44C5A11}" type="pres">
      <dgm:prSet presAssocID="{C32DD859-E2DC-4D86-BCC8-B08093763C83}" presName="ChildText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01F25637-64E8-43EB-8B05-54E8F19C8730}" type="pres">
      <dgm:prSet presAssocID="{4F4DB0BD-8335-45CE-A27A-0EFD781E80C9}" presName="sibTrans" presStyleCnt="0"/>
      <dgm:spPr/>
    </dgm:pt>
    <dgm:pt modelId="{AF4F72CE-D955-44E3-BC21-B3826DBD9272}" type="pres">
      <dgm:prSet presAssocID="{3EB29B69-D314-4BC5-B973-B2BE91863534}" presName="composite" presStyleCnt="0"/>
      <dgm:spPr/>
    </dgm:pt>
    <dgm:pt modelId="{18F6F1D5-E574-40C0-B8EE-959D802E5992}" type="pres">
      <dgm:prSet presAssocID="{3EB29B69-D314-4BC5-B973-B2BE91863534}" presName="ParentText" presStyleLbl="node1" presStyleIdx="5" presStyleCnt="6">
        <dgm:presLayoutVars>
          <dgm:chMax val="1"/>
          <dgm:chPref val="1"/>
          <dgm:bulletEnabled val="1"/>
        </dgm:presLayoutVars>
      </dgm:prSet>
      <dgm:spPr/>
    </dgm:pt>
  </dgm:ptLst>
  <dgm:cxnLst>
    <dgm:cxn modelId="{8CE80907-0C1D-418D-AE46-26122DFD297D}" srcId="{27D63D16-B59A-418A-88A1-C1F9E0E0717F}" destId="{ED310215-0234-49BA-93D9-C14326E93938}" srcOrd="0" destOrd="0" parTransId="{153BD042-4C6E-45ED-97B1-3664AE111CFA}" sibTransId="{59333303-479B-4420-87F6-62872736496F}"/>
    <dgm:cxn modelId="{54F5F60E-54D2-4B73-97C2-DCF3F9730136}" type="presOf" srcId="{661F331B-F7FD-4CF5-A87A-4FAFE5B69A96}" destId="{5FF103C4-3943-47F3-B798-F6FCC5481A7A}" srcOrd="0" destOrd="0" presId="urn:microsoft.com/office/officeart/2005/8/layout/StepDownProcess"/>
    <dgm:cxn modelId="{BB804017-EC56-4CE7-8842-F230324DC2FA}" srcId="{5755A90A-8FAB-4EA0-A732-ABAA715E4509}" destId="{3EB29B69-D314-4BC5-B973-B2BE91863534}" srcOrd="5" destOrd="0" parTransId="{F1B84A0F-169B-48A4-976F-D288E9D67901}" sibTransId="{B0022E97-4AA3-4A5D-9118-3C89433ED807}"/>
    <dgm:cxn modelId="{03E4901D-4DAE-45B4-85E4-06BC5075DA19}" type="presOf" srcId="{DCAD913C-C747-4084-B0E3-D8F1FEC55CAF}" destId="{D579A142-721C-4688-B7A7-829D3B2222B8}" srcOrd="0" destOrd="0" presId="urn:microsoft.com/office/officeart/2005/8/layout/StepDownProcess"/>
    <dgm:cxn modelId="{A434BA1E-F31F-40CB-A9C6-A6C9CCABD4EE}" type="presOf" srcId="{3EB29B69-D314-4BC5-B973-B2BE91863534}" destId="{18F6F1D5-E574-40C0-B8EE-959D802E5992}" srcOrd="0" destOrd="0" presId="urn:microsoft.com/office/officeart/2005/8/layout/StepDownProcess"/>
    <dgm:cxn modelId="{A0FF292C-62C4-4A4D-8002-B1CB4958656B}" type="presOf" srcId="{ED310215-0234-49BA-93D9-C14326E93938}" destId="{443D763C-0073-48F9-841C-F3AD1B29F7E4}" srcOrd="0" destOrd="0" presId="urn:microsoft.com/office/officeart/2005/8/layout/StepDownProcess"/>
    <dgm:cxn modelId="{0ADE5F2D-B423-436D-AD81-B0F9A79DBD78}" srcId="{4524BD2D-BC5F-441B-9E2C-AB3682931BE6}" destId="{BBC6E7A4-C04A-4383-8A31-BD64A7C32669}" srcOrd="0" destOrd="0" parTransId="{0CCF5C1C-9262-4BE4-B839-513AC0C8FE48}" sibTransId="{240FC2A9-4E82-4FAA-8625-8CCC93446FDB}"/>
    <dgm:cxn modelId="{A6189E70-AFBE-4B2F-9A29-8A4CDBC8EB4E}" type="presOf" srcId="{C32DD859-E2DC-4D86-BCC8-B08093763C83}" destId="{7CC7151E-A703-426D-BE3E-4086F4EC8697}" srcOrd="0" destOrd="0" presId="urn:microsoft.com/office/officeart/2005/8/layout/StepDownProcess"/>
    <dgm:cxn modelId="{43741B74-9057-4CC8-BAC5-7FAFAFD604F0}" srcId="{DCAD913C-C747-4084-B0E3-D8F1FEC55CAF}" destId="{9D092707-B9BA-445E-B41C-1654431A7927}" srcOrd="0" destOrd="0" parTransId="{64AC6D6D-C11C-4FD2-9ABE-561501D93E41}" sibTransId="{25DEAA89-8EE4-45EF-874B-BA740F0CE890}"/>
    <dgm:cxn modelId="{6DA6CB55-669B-407D-BF71-140EE7CC616C}" srcId="{5755A90A-8FAB-4EA0-A732-ABAA715E4509}" destId="{4524BD2D-BC5F-441B-9E2C-AB3682931BE6}" srcOrd="2" destOrd="0" parTransId="{AB890F94-4F53-4A94-889F-FB1E9E02B6E1}" sibTransId="{E20F7B05-1E08-49E5-A83A-38E7BF65434B}"/>
    <dgm:cxn modelId="{24E1885A-2686-4B5E-B1A9-1537839D4174}" type="presOf" srcId="{BBC6E7A4-C04A-4383-8A31-BD64A7C32669}" destId="{3A6D0F4B-55DC-40A6-BEE3-438F6BF15474}" srcOrd="0" destOrd="0" presId="urn:microsoft.com/office/officeart/2005/8/layout/StepDownProcess"/>
    <dgm:cxn modelId="{55F66A7C-E157-44DD-AD04-75EED9D88CC1}" type="presOf" srcId="{4524BD2D-BC5F-441B-9E2C-AB3682931BE6}" destId="{BD3A161E-BC43-4B6C-AB7F-1DAA3C02A447}" srcOrd="0" destOrd="0" presId="urn:microsoft.com/office/officeart/2005/8/layout/StepDownProcess"/>
    <dgm:cxn modelId="{15199C7E-EA02-45A8-B7B7-613845F3A0D3}" type="presOf" srcId="{9D092707-B9BA-445E-B41C-1654431A7927}" destId="{18913DB7-7CF2-4363-9387-5C397651ADDC}" srcOrd="0" destOrd="0" presId="urn:microsoft.com/office/officeart/2005/8/layout/StepDownProcess"/>
    <dgm:cxn modelId="{804AFAAB-F523-4EEE-A777-80BA86C82967}" srcId="{5755A90A-8FAB-4EA0-A732-ABAA715E4509}" destId="{27D63D16-B59A-418A-88A1-C1F9E0E0717F}" srcOrd="0" destOrd="0" parTransId="{FFA0958B-DBD4-4D5F-8E31-EFEC985A01CD}" sibTransId="{99E442E9-0EBF-4EC6-9319-12A57DF94678}"/>
    <dgm:cxn modelId="{632FA1B3-C06E-4DA7-A91A-9682DE5ED3E8}" srcId="{5755A90A-8FAB-4EA0-A732-ABAA715E4509}" destId="{661F331B-F7FD-4CF5-A87A-4FAFE5B69A96}" srcOrd="3" destOrd="0" parTransId="{BBE29FEB-203F-46D3-9696-0E717A294375}" sibTransId="{052D11A2-0D5E-409C-83C6-17EF0CD286DC}"/>
    <dgm:cxn modelId="{760985CC-E45D-482B-9C23-4554A6FD3B9F}" type="presOf" srcId="{5755A90A-8FAB-4EA0-A732-ABAA715E4509}" destId="{801541BA-A45F-4F6A-9790-03BB35A01278}" srcOrd="0" destOrd="0" presId="urn:microsoft.com/office/officeart/2005/8/layout/StepDownProcess"/>
    <dgm:cxn modelId="{5548EDD3-BBF6-4AF0-BA65-42BE1D6E9091}" srcId="{5755A90A-8FAB-4EA0-A732-ABAA715E4509}" destId="{C32DD859-E2DC-4D86-BCC8-B08093763C83}" srcOrd="4" destOrd="0" parTransId="{FEA03E9B-4466-4E8D-BB9F-5CF4C31992B2}" sibTransId="{4F4DB0BD-8335-45CE-A27A-0EFD781E80C9}"/>
    <dgm:cxn modelId="{EBEF57E3-D1D4-4396-95BC-100D78E86267}" srcId="{5755A90A-8FAB-4EA0-A732-ABAA715E4509}" destId="{DCAD913C-C747-4084-B0E3-D8F1FEC55CAF}" srcOrd="1" destOrd="0" parTransId="{CB2BBB34-0EB1-4898-BA1C-EEADBC5E8D93}" sibTransId="{34D48EA0-68A7-45D1-94CA-930E14B18554}"/>
    <dgm:cxn modelId="{6824F3F9-BC7E-4A52-8FEA-54C8D6A39C40}" type="presOf" srcId="{27D63D16-B59A-418A-88A1-C1F9E0E0717F}" destId="{0A4B8C00-CE0F-495E-9B57-A521094957D8}" srcOrd="0" destOrd="0" presId="urn:microsoft.com/office/officeart/2005/8/layout/StepDownProcess"/>
    <dgm:cxn modelId="{C245C3C0-060F-452A-AF11-A6EA7379EC98}" type="presParOf" srcId="{801541BA-A45F-4F6A-9790-03BB35A01278}" destId="{8F035D86-6696-4615-813D-C0787371A875}" srcOrd="0" destOrd="0" presId="urn:microsoft.com/office/officeart/2005/8/layout/StepDownProcess"/>
    <dgm:cxn modelId="{AC8D2963-3694-43F1-8468-55A555B7DE29}" type="presParOf" srcId="{8F035D86-6696-4615-813D-C0787371A875}" destId="{F4655D75-8986-4429-9F9D-E32AA53CEDD9}" srcOrd="0" destOrd="0" presId="urn:microsoft.com/office/officeart/2005/8/layout/StepDownProcess"/>
    <dgm:cxn modelId="{7B8BA83E-0A1E-4494-A989-3A35EA8CBB6F}" type="presParOf" srcId="{8F035D86-6696-4615-813D-C0787371A875}" destId="{0A4B8C00-CE0F-495E-9B57-A521094957D8}" srcOrd="1" destOrd="0" presId="urn:microsoft.com/office/officeart/2005/8/layout/StepDownProcess"/>
    <dgm:cxn modelId="{A7DAC9F9-8A50-4C90-AACD-CCD140730045}" type="presParOf" srcId="{8F035D86-6696-4615-813D-C0787371A875}" destId="{443D763C-0073-48F9-841C-F3AD1B29F7E4}" srcOrd="2" destOrd="0" presId="urn:microsoft.com/office/officeart/2005/8/layout/StepDownProcess"/>
    <dgm:cxn modelId="{07926DF8-19EA-49EB-B9BA-934F695052CB}" type="presParOf" srcId="{801541BA-A45F-4F6A-9790-03BB35A01278}" destId="{927DB7FE-578D-445E-9293-C3BFED29C611}" srcOrd="1" destOrd="0" presId="urn:microsoft.com/office/officeart/2005/8/layout/StepDownProcess"/>
    <dgm:cxn modelId="{8B3F274C-5585-4FE0-BD90-14EFE14CC017}" type="presParOf" srcId="{801541BA-A45F-4F6A-9790-03BB35A01278}" destId="{9B8E4F68-7411-4011-A2FD-38953691FB94}" srcOrd="2" destOrd="0" presId="urn:microsoft.com/office/officeart/2005/8/layout/StepDownProcess"/>
    <dgm:cxn modelId="{B62A3CAD-39A8-4149-ACA3-4CF9BA511EB6}" type="presParOf" srcId="{9B8E4F68-7411-4011-A2FD-38953691FB94}" destId="{05EDC3B7-04B3-4740-9B52-C00DF2AEDFC3}" srcOrd="0" destOrd="0" presId="urn:microsoft.com/office/officeart/2005/8/layout/StepDownProcess"/>
    <dgm:cxn modelId="{B6226806-410C-4E25-9D83-FC082A5E92F0}" type="presParOf" srcId="{9B8E4F68-7411-4011-A2FD-38953691FB94}" destId="{D579A142-721C-4688-B7A7-829D3B2222B8}" srcOrd="1" destOrd="0" presId="urn:microsoft.com/office/officeart/2005/8/layout/StepDownProcess"/>
    <dgm:cxn modelId="{58625E37-14CF-4ED7-96AB-6F7F8BC42CEB}" type="presParOf" srcId="{9B8E4F68-7411-4011-A2FD-38953691FB94}" destId="{18913DB7-7CF2-4363-9387-5C397651ADDC}" srcOrd="2" destOrd="0" presId="urn:microsoft.com/office/officeart/2005/8/layout/StepDownProcess"/>
    <dgm:cxn modelId="{65318D5B-3374-47CB-ADF3-367F69D57C33}" type="presParOf" srcId="{801541BA-A45F-4F6A-9790-03BB35A01278}" destId="{0399CDFD-85CC-4879-B5B9-B0345C1A4839}" srcOrd="3" destOrd="0" presId="urn:microsoft.com/office/officeart/2005/8/layout/StepDownProcess"/>
    <dgm:cxn modelId="{FB43F472-0EFF-4513-8C6C-33D1F2EA547A}" type="presParOf" srcId="{801541BA-A45F-4F6A-9790-03BB35A01278}" destId="{D51763FA-5DD9-46C6-985F-2A9B4DA53E76}" srcOrd="4" destOrd="0" presId="urn:microsoft.com/office/officeart/2005/8/layout/StepDownProcess"/>
    <dgm:cxn modelId="{2DFCFC7C-8688-481D-9B70-C43ED0BB4B0C}" type="presParOf" srcId="{D51763FA-5DD9-46C6-985F-2A9B4DA53E76}" destId="{1DD1D6AA-7FB7-4996-91B5-17F2493A3D71}" srcOrd="0" destOrd="0" presId="urn:microsoft.com/office/officeart/2005/8/layout/StepDownProcess"/>
    <dgm:cxn modelId="{DBDB4953-5406-4797-8F68-5AEF9945535E}" type="presParOf" srcId="{D51763FA-5DD9-46C6-985F-2A9B4DA53E76}" destId="{BD3A161E-BC43-4B6C-AB7F-1DAA3C02A447}" srcOrd="1" destOrd="0" presId="urn:microsoft.com/office/officeart/2005/8/layout/StepDownProcess"/>
    <dgm:cxn modelId="{ABE0F093-9F15-48F6-BA9A-63F366A3F656}" type="presParOf" srcId="{D51763FA-5DD9-46C6-985F-2A9B4DA53E76}" destId="{3A6D0F4B-55DC-40A6-BEE3-438F6BF15474}" srcOrd="2" destOrd="0" presId="urn:microsoft.com/office/officeart/2005/8/layout/StepDownProcess"/>
    <dgm:cxn modelId="{614D6427-9D4A-4AE0-BDA5-F778EF8DB4C7}" type="presParOf" srcId="{801541BA-A45F-4F6A-9790-03BB35A01278}" destId="{A267DE95-D115-425F-AE8D-5A1E750C531E}" srcOrd="5" destOrd="0" presId="urn:microsoft.com/office/officeart/2005/8/layout/StepDownProcess"/>
    <dgm:cxn modelId="{AF6D0412-45D6-4F58-98B0-AA24E9E2D612}" type="presParOf" srcId="{801541BA-A45F-4F6A-9790-03BB35A01278}" destId="{A1E7C517-2A58-4C01-9FD6-033CB7CB09FF}" srcOrd="6" destOrd="0" presId="urn:microsoft.com/office/officeart/2005/8/layout/StepDownProcess"/>
    <dgm:cxn modelId="{8E268519-18A7-4D35-A02E-6EA507F15501}" type="presParOf" srcId="{A1E7C517-2A58-4C01-9FD6-033CB7CB09FF}" destId="{F93003D5-BBEA-46F8-8031-392220C6026A}" srcOrd="0" destOrd="0" presId="urn:microsoft.com/office/officeart/2005/8/layout/StepDownProcess"/>
    <dgm:cxn modelId="{FCFAC6FB-A235-4F61-B0B8-4D4A4375F543}" type="presParOf" srcId="{A1E7C517-2A58-4C01-9FD6-033CB7CB09FF}" destId="{5FF103C4-3943-47F3-B798-F6FCC5481A7A}" srcOrd="1" destOrd="0" presId="urn:microsoft.com/office/officeart/2005/8/layout/StepDownProcess"/>
    <dgm:cxn modelId="{62226881-F0AF-4C24-8C64-8A8448750F23}" type="presParOf" srcId="{A1E7C517-2A58-4C01-9FD6-033CB7CB09FF}" destId="{1AAF7F7F-BCAF-40DF-A964-AC04CA66A121}" srcOrd="2" destOrd="0" presId="urn:microsoft.com/office/officeart/2005/8/layout/StepDownProcess"/>
    <dgm:cxn modelId="{7679035E-C0CE-42E3-A616-6B28F55BA66E}" type="presParOf" srcId="{801541BA-A45F-4F6A-9790-03BB35A01278}" destId="{5D7BF1EE-F542-4E74-885A-CC9D8EE6703C}" srcOrd="7" destOrd="0" presId="urn:microsoft.com/office/officeart/2005/8/layout/StepDownProcess"/>
    <dgm:cxn modelId="{6D1A6384-5AB8-4CFF-A2EE-ECBBE059995A}" type="presParOf" srcId="{801541BA-A45F-4F6A-9790-03BB35A01278}" destId="{4AF6DC54-84CF-4CBC-A636-802D64829894}" srcOrd="8" destOrd="0" presId="urn:microsoft.com/office/officeart/2005/8/layout/StepDownProcess"/>
    <dgm:cxn modelId="{B6971588-55E9-43FA-87F0-48C10424FA43}" type="presParOf" srcId="{4AF6DC54-84CF-4CBC-A636-802D64829894}" destId="{138170F6-6F16-4285-9A90-8BBD198B5030}" srcOrd="0" destOrd="0" presId="urn:microsoft.com/office/officeart/2005/8/layout/StepDownProcess"/>
    <dgm:cxn modelId="{1B3D965C-6F6D-4F1B-99C7-547D439CE5C6}" type="presParOf" srcId="{4AF6DC54-84CF-4CBC-A636-802D64829894}" destId="{7CC7151E-A703-426D-BE3E-4086F4EC8697}" srcOrd="1" destOrd="0" presId="urn:microsoft.com/office/officeart/2005/8/layout/StepDownProcess"/>
    <dgm:cxn modelId="{C546B187-646E-4AD6-BA96-5F802E5A9F5E}" type="presParOf" srcId="{4AF6DC54-84CF-4CBC-A636-802D64829894}" destId="{176F51E8-7EEA-4B24-BE0E-7505C44C5A11}" srcOrd="2" destOrd="0" presId="urn:microsoft.com/office/officeart/2005/8/layout/StepDownProcess"/>
    <dgm:cxn modelId="{4A9010EE-3C8C-4D20-A3B5-10A6398073A6}" type="presParOf" srcId="{801541BA-A45F-4F6A-9790-03BB35A01278}" destId="{01F25637-64E8-43EB-8B05-54E8F19C8730}" srcOrd="9" destOrd="0" presId="urn:microsoft.com/office/officeart/2005/8/layout/StepDownProcess"/>
    <dgm:cxn modelId="{AB42F926-6BF4-4E6C-A54E-95CE7AB97C34}" type="presParOf" srcId="{801541BA-A45F-4F6A-9790-03BB35A01278}" destId="{AF4F72CE-D955-44E3-BC21-B3826DBD9272}" srcOrd="10" destOrd="0" presId="urn:microsoft.com/office/officeart/2005/8/layout/StepDownProcess"/>
    <dgm:cxn modelId="{05D71656-3FAB-42C0-9262-E1F83B72C66E}" type="presParOf" srcId="{AF4F72CE-D955-44E3-BC21-B3826DBD9272}" destId="{18F6F1D5-E574-40C0-B8EE-959D802E5992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6DE232-8B8A-4F56-94C4-41A309FCC73A}" type="doc">
      <dgm:prSet loTypeId="urn:microsoft.com/office/officeart/2005/8/layout/orgChart1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4D693B17-935C-4C5D-94D8-BDD9E6644898}">
      <dgm:prSet phldrT="[Text]"/>
      <dgm:spPr/>
      <dgm:t>
        <a:bodyPr/>
        <a:lstStyle/>
        <a:p>
          <a:r>
            <a:rPr lang="en-GB" dirty="0"/>
            <a:t>Social Research</a:t>
          </a:r>
        </a:p>
      </dgm:t>
    </dgm:pt>
    <dgm:pt modelId="{CC99E7A1-E413-4C53-8BA0-11AF9B405F41}" type="parTrans" cxnId="{1ED52696-678C-4F3D-9ADB-F565DCF29F55}">
      <dgm:prSet/>
      <dgm:spPr/>
      <dgm:t>
        <a:bodyPr/>
        <a:lstStyle/>
        <a:p>
          <a:endParaRPr lang="en-GB"/>
        </a:p>
      </dgm:t>
    </dgm:pt>
    <dgm:pt modelId="{2FAB095A-7F13-4F61-AE49-1F969286E880}" type="sibTrans" cxnId="{1ED52696-678C-4F3D-9ADB-F565DCF29F55}">
      <dgm:prSet/>
      <dgm:spPr/>
      <dgm:t>
        <a:bodyPr/>
        <a:lstStyle/>
        <a:p>
          <a:endParaRPr lang="en-GB"/>
        </a:p>
      </dgm:t>
    </dgm:pt>
    <dgm:pt modelId="{CDE7595A-921F-41D1-9570-8194B2EA7E4C}">
      <dgm:prSet phldrT="[Text]"/>
      <dgm:spPr/>
      <dgm:t>
        <a:bodyPr/>
        <a:lstStyle/>
        <a:p>
          <a:r>
            <a:rPr lang="en-GB" dirty="0"/>
            <a:t>Values</a:t>
          </a:r>
        </a:p>
      </dgm:t>
    </dgm:pt>
    <dgm:pt modelId="{01D7C93C-1643-43DA-9936-96EDB6C62FDE}" type="parTrans" cxnId="{13422827-BA45-4315-A4DA-8A4A19F1EE14}">
      <dgm:prSet/>
      <dgm:spPr/>
      <dgm:t>
        <a:bodyPr/>
        <a:lstStyle/>
        <a:p>
          <a:endParaRPr lang="en-GB"/>
        </a:p>
      </dgm:t>
    </dgm:pt>
    <dgm:pt modelId="{96ADDABF-EF6D-44A6-9FDF-1B7BF6153231}" type="sibTrans" cxnId="{13422827-BA45-4315-A4DA-8A4A19F1EE14}">
      <dgm:prSet/>
      <dgm:spPr/>
      <dgm:t>
        <a:bodyPr/>
        <a:lstStyle/>
        <a:p>
          <a:endParaRPr lang="en-GB"/>
        </a:p>
      </dgm:t>
    </dgm:pt>
    <dgm:pt modelId="{4E111F9C-CD0D-4C73-B09D-5E37E1F15F08}">
      <dgm:prSet phldrT="[Text]"/>
      <dgm:spPr/>
      <dgm:t>
        <a:bodyPr/>
        <a:lstStyle/>
        <a:p>
          <a:r>
            <a:rPr lang="en-GB" dirty="0"/>
            <a:t>Theory</a:t>
          </a:r>
        </a:p>
      </dgm:t>
    </dgm:pt>
    <dgm:pt modelId="{52BB3FA3-B075-4A1D-88A1-5C12F99D1DBE}" type="parTrans" cxnId="{E3B5C3DA-B095-4B78-8ABA-67AFED3E9B61}">
      <dgm:prSet/>
      <dgm:spPr/>
      <dgm:t>
        <a:bodyPr/>
        <a:lstStyle/>
        <a:p>
          <a:endParaRPr lang="en-GB"/>
        </a:p>
      </dgm:t>
    </dgm:pt>
    <dgm:pt modelId="{41FEC1A7-DFB4-4E57-A145-3B0F47CE5DAF}" type="sibTrans" cxnId="{E3B5C3DA-B095-4B78-8ABA-67AFED3E9B61}">
      <dgm:prSet/>
      <dgm:spPr/>
      <dgm:t>
        <a:bodyPr/>
        <a:lstStyle/>
        <a:p>
          <a:endParaRPr lang="en-GB"/>
        </a:p>
      </dgm:t>
    </dgm:pt>
    <dgm:pt modelId="{4A114AE5-7A8C-46CB-BF2C-71980B193BDE}">
      <dgm:prSet phldrT="[Text]"/>
      <dgm:spPr/>
      <dgm:t>
        <a:bodyPr/>
        <a:lstStyle/>
        <a:p>
          <a:r>
            <a:rPr lang="en-GB" dirty="0"/>
            <a:t>Methodology</a:t>
          </a:r>
        </a:p>
      </dgm:t>
    </dgm:pt>
    <dgm:pt modelId="{42B95A55-2088-4188-A478-BE87E6E4C892}" type="parTrans" cxnId="{455C0050-A9B8-4B55-890E-63A1D79083F3}">
      <dgm:prSet/>
      <dgm:spPr/>
      <dgm:t>
        <a:bodyPr/>
        <a:lstStyle/>
        <a:p>
          <a:endParaRPr lang="en-GB"/>
        </a:p>
      </dgm:t>
    </dgm:pt>
    <dgm:pt modelId="{EC1DE1E5-FE8F-47B8-8282-B3DADCA41B85}" type="sibTrans" cxnId="{455C0050-A9B8-4B55-890E-63A1D79083F3}">
      <dgm:prSet/>
      <dgm:spPr/>
      <dgm:t>
        <a:bodyPr/>
        <a:lstStyle/>
        <a:p>
          <a:endParaRPr lang="en-GB"/>
        </a:p>
      </dgm:t>
    </dgm:pt>
    <dgm:pt modelId="{F242300C-C30A-431D-99FD-B69C0EF1B1A7}">
      <dgm:prSet/>
      <dgm:spPr/>
      <dgm:t>
        <a:bodyPr/>
        <a:lstStyle/>
        <a:p>
          <a:r>
            <a:rPr lang="en-GB" dirty="0"/>
            <a:t>Practical Considerations</a:t>
          </a:r>
        </a:p>
      </dgm:t>
    </dgm:pt>
    <dgm:pt modelId="{2CF3F4DD-8015-4972-A5FA-3BD1E6BD2818}" type="parTrans" cxnId="{B1AABAD4-37BA-4899-AB00-F6F9D61C142B}">
      <dgm:prSet/>
      <dgm:spPr/>
      <dgm:t>
        <a:bodyPr/>
        <a:lstStyle/>
        <a:p>
          <a:endParaRPr lang="en-GB"/>
        </a:p>
      </dgm:t>
    </dgm:pt>
    <dgm:pt modelId="{9AAD3496-92E2-4AA0-8D83-36FD9C2B35AF}" type="sibTrans" cxnId="{B1AABAD4-37BA-4899-AB00-F6F9D61C142B}">
      <dgm:prSet/>
      <dgm:spPr/>
      <dgm:t>
        <a:bodyPr/>
        <a:lstStyle/>
        <a:p>
          <a:endParaRPr lang="en-GB"/>
        </a:p>
      </dgm:t>
    </dgm:pt>
    <dgm:pt modelId="{8A1EC50A-C15C-45DA-9CD7-5FE8CD222967}" type="pres">
      <dgm:prSet presAssocID="{996DE232-8B8A-4F56-94C4-41A309FCC73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B6EB7C0-949B-4B1E-ABAC-5A26EE9913CB}" type="pres">
      <dgm:prSet presAssocID="{4D693B17-935C-4C5D-94D8-BDD9E6644898}" presName="hierRoot1" presStyleCnt="0">
        <dgm:presLayoutVars>
          <dgm:hierBranch val="init"/>
        </dgm:presLayoutVars>
      </dgm:prSet>
      <dgm:spPr/>
    </dgm:pt>
    <dgm:pt modelId="{73FA7DA2-C5A1-4D89-9A55-F9B8E093097E}" type="pres">
      <dgm:prSet presAssocID="{4D693B17-935C-4C5D-94D8-BDD9E6644898}" presName="rootComposite1" presStyleCnt="0"/>
      <dgm:spPr/>
    </dgm:pt>
    <dgm:pt modelId="{9614EFE8-2532-4E34-9F13-07157EF4C1CF}" type="pres">
      <dgm:prSet presAssocID="{4D693B17-935C-4C5D-94D8-BDD9E6644898}" presName="rootText1" presStyleLbl="node0" presStyleIdx="0" presStyleCnt="1">
        <dgm:presLayoutVars>
          <dgm:chPref val="3"/>
        </dgm:presLayoutVars>
      </dgm:prSet>
      <dgm:spPr/>
    </dgm:pt>
    <dgm:pt modelId="{19FD82A8-AF5A-43AE-AB5C-CB035C7A95E3}" type="pres">
      <dgm:prSet presAssocID="{4D693B17-935C-4C5D-94D8-BDD9E6644898}" presName="rootConnector1" presStyleLbl="node1" presStyleIdx="0" presStyleCnt="0"/>
      <dgm:spPr/>
    </dgm:pt>
    <dgm:pt modelId="{0112ED5E-182F-4F2F-B483-4C893F08CBE5}" type="pres">
      <dgm:prSet presAssocID="{4D693B17-935C-4C5D-94D8-BDD9E6644898}" presName="hierChild2" presStyleCnt="0"/>
      <dgm:spPr/>
    </dgm:pt>
    <dgm:pt modelId="{FD46A98D-209E-4647-8E35-DE4FAE628EE2}" type="pres">
      <dgm:prSet presAssocID="{01D7C93C-1643-43DA-9936-96EDB6C62FDE}" presName="Name37" presStyleLbl="parChTrans1D2" presStyleIdx="0" presStyleCnt="4"/>
      <dgm:spPr/>
    </dgm:pt>
    <dgm:pt modelId="{1596253B-5C44-47F1-8146-9513AFF13AD5}" type="pres">
      <dgm:prSet presAssocID="{CDE7595A-921F-41D1-9570-8194B2EA7E4C}" presName="hierRoot2" presStyleCnt="0">
        <dgm:presLayoutVars>
          <dgm:hierBranch val="init"/>
        </dgm:presLayoutVars>
      </dgm:prSet>
      <dgm:spPr/>
    </dgm:pt>
    <dgm:pt modelId="{051C209B-CF8B-49BB-964B-D4C2FD636880}" type="pres">
      <dgm:prSet presAssocID="{CDE7595A-921F-41D1-9570-8194B2EA7E4C}" presName="rootComposite" presStyleCnt="0"/>
      <dgm:spPr/>
    </dgm:pt>
    <dgm:pt modelId="{2C276131-5899-4109-B848-B03E71F824DC}" type="pres">
      <dgm:prSet presAssocID="{CDE7595A-921F-41D1-9570-8194B2EA7E4C}" presName="rootText" presStyleLbl="node2" presStyleIdx="0" presStyleCnt="4">
        <dgm:presLayoutVars>
          <dgm:chPref val="3"/>
        </dgm:presLayoutVars>
      </dgm:prSet>
      <dgm:spPr/>
    </dgm:pt>
    <dgm:pt modelId="{885F8783-044C-4FDF-B638-2554891FFA11}" type="pres">
      <dgm:prSet presAssocID="{CDE7595A-921F-41D1-9570-8194B2EA7E4C}" presName="rootConnector" presStyleLbl="node2" presStyleIdx="0" presStyleCnt="4"/>
      <dgm:spPr/>
    </dgm:pt>
    <dgm:pt modelId="{1AEBF3C4-E480-40B9-BC40-158E1A5714C1}" type="pres">
      <dgm:prSet presAssocID="{CDE7595A-921F-41D1-9570-8194B2EA7E4C}" presName="hierChild4" presStyleCnt="0"/>
      <dgm:spPr/>
    </dgm:pt>
    <dgm:pt modelId="{53C82F51-9FC5-4CA6-BA6F-FFA5CC1B1ECA}" type="pres">
      <dgm:prSet presAssocID="{CDE7595A-921F-41D1-9570-8194B2EA7E4C}" presName="hierChild5" presStyleCnt="0"/>
      <dgm:spPr/>
    </dgm:pt>
    <dgm:pt modelId="{4746A5CF-2790-4CF1-8BFD-B3DBA074FDF4}" type="pres">
      <dgm:prSet presAssocID="{52BB3FA3-B075-4A1D-88A1-5C12F99D1DBE}" presName="Name37" presStyleLbl="parChTrans1D2" presStyleIdx="1" presStyleCnt="4"/>
      <dgm:spPr/>
    </dgm:pt>
    <dgm:pt modelId="{6704408B-45D3-4939-AC6E-7B82219E6611}" type="pres">
      <dgm:prSet presAssocID="{4E111F9C-CD0D-4C73-B09D-5E37E1F15F08}" presName="hierRoot2" presStyleCnt="0">
        <dgm:presLayoutVars>
          <dgm:hierBranch val="init"/>
        </dgm:presLayoutVars>
      </dgm:prSet>
      <dgm:spPr/>
    </dgm:pt>
    <dgm:pt modelId="{EB6843E9-6A2A-445C-8E21-44FF2430EE02}" type="pres">
      <dgm:prSet presAssocID="{4E111F9C-CD0D-4C73-B09D-5E37E1F15F08}" presName="rootComposite" presStyleCnt="0"/>
      <dgm:spPr/>
    </dgm:pt>
    <dgm:pt modelId="{A2027E4B-556A-4B1C-8ABA-12866B8F0CBB}" type="pres">
      <dgm:prSet presAssocID="{4E111F9C-CD0D-4C73-B09D-5E37E1F15F08}" presName="rootText" presStyleLbl="node2" presStyleIdx="1" presStyleCnt="4">
        <dgm:presLayoutVars>
          <dgm:chPref val="3"/>
        </dgm:presLayoutVars>
      </dgm:prSet>
      <dgm:spPr/>
    </dgm:pt>
    <dgm:pt modelId="{6F72E053-7D49-4CAB-9647-1D8B694E3943}" type="pres">
      <dgm:prSet presAssocID="{4E111F9C-CD0D-4C73-B09D-5E37E1F15F08}" presName="rootConnector" presStyleLbl="node2" presStyleIdx="1" presStyleCnt="4"/>
      <dgm:spPr/>
    </dgm:pt>
    <dgm:pt modelId="{3931F926-0526-4430-9333-CCE5372ADF7A}" type="pres">
      <dgm:prSet presAssocID="{4E111F9C-CD0D-4C73-B09D-5E37E1F15F08}" presName="hierChild4" presStyleCnt="0"/>
      <dgm:spPr/>
    </dgm:pt>
    <dgm:pt modelId="{4C52F070-795C-4FA7-8731-F3078B8E01C0}" type="pres">
      <dgm:prSet presAssocID="{4E111F9C-CD0D-4C73-B09D-5E37E1F15F08}" presName="hierChild5" presStyleCnt="0"/>
      <dgm:spPr/>
    </dgm:pt>
    <dgm:pt modelId="{944D5DFA-2B8E-4103-80FA-15B2514B5EA8}" type="pres">
      <dgm:prSet presAssocID="{42B95A55-2088-4188-A478-BE87E6E4C892}" presName="Name37" presStyleLbl="parChTrans1D2" presStyleIdx="2" presStyleCnt="4"/>
      <dgm:spPr/>
    </dgm:pt>
    <dgm:pt modelId="{E188EE14-C205-41C1-88DA-B6207FD057FA}" type="pres">
      <dgm:prSet presAssocID="{4A114AE5-7A8C-46CB-BF2C-71980B193BDE}" presName="hierRoot2" presStyleCnt="0">
        <dgm:presLayoutVars>
          <dgm:hierBranch val="init"/>
        </dgm:presLayoutVars>
      </dgm:prSet>
      <dgm:spPr/>
    </dgm:pt>
    <dgm:pt modelId="{26A0EB8C-15A4-4B88-B747-15D66506BF35}" type="pres">
      <dgm:prSet presAssocID="{4A114AE5-7A8C-46CB-BF2C-71980B193BDE}" presName="rootComposite" presStyleCnt="0"/>
      <dgm:spPr/>
    </dgm:pt>
    <dgm:pt modelId="{592096B2-D762-4CAF-9EF8-A61522D27C7F}" type="pres">
      <dgm:prSet presAssocID="{4A114AE5-7A8C-46CB-BF2C-71980B193BDE}" presName="rootText" presStyleLbl="node2" presStyleIdx="2" presStyleCnt="4">
        <dgm:presLayoutVars>
          <dgm:chPref val="3"/>
        </dgm:presLayoutVars>
      </dgm:prSet>
      <dgm:spPr/>
    </dgm:pt>
    <dgm:pt modelId="{7EB897D9-DE8B-4BFD-B86E-69AA7B48BF33}" type="pres">
      <dgm:prSet presAssocID="{4A114AE5-7A8C-46CB-BF2C-71980B193BDE}" presName="rootConnector" presStyleLbl="node2" presStyleIdx="2" presStyleCnt="4"/>
      <dgm:spPr/>
    </dgm:pt>
    <dgm:pt modelId="{8A926CA9-8C37-4C74-B2AB-1DFEF11165AD}" type="pres">
      <dgm:prSet presAssocID="{4A114AE5-7A8C-46CB-BF2C-71980B193BDE}" presName="hierChild4" presStyleCnt="0"/>
      <dgm:spPr/>
    </dgm:pt>
    <dgm:pt modelId="{04C69A5F-6E2A-4959-AEA8-4458DBA9A6DB}" type="pres">
      <dgm:prSet presAssocID="{4A114AE5-7A8C-46CB-BF2C-71980B193BDE}" presName="hierChild5" presStyleCnt="0"/>
      <dgm:spPr/>
    </dgm:pt>
    <dgm:pt modelId="{6002BD7E-98A0-4CEB-BEC3-E387F3C81E95}" type="pres">
      <dgm:prSet presAssocID="{2CF3F4DD-8015-4972-A5FA-3BD1E6BD2818}" presName="Name37" presStyleLbl="parChTrans1D2" presStyleIdx="3" presStyleCnt="4"/>
      <dgm:spPr/>
    </dgm:pt>
    <dgm:pt modelId="{57F4DC70-7155-489B-B136-76886D53906D}" type="pres">
      <dgm:prSet presAssocID="{F242300C-C30A-431D-99FD-B69C0EF1B1A7}" presName="hierRoot2" presStyleCnt="0">
        <dgm:presLayoutVars>
          <dgm:hierBranch val="init"/>
        </dgm:presLayoutVars>
      </dgm:prSet>
      <dgm:spPr/>
    </dgm:pt>
    <dgm:pt modelId="{BCF6EA90-4BA8-431D-8CB6-C4E64E5035A3}" type="pres">
      <dgm:prSet presAssocID="{F242300C-C30A-431D-99FD-B69C0EF1B1A7}" presName="rootComposite" presStyleCnt="0"/>
      <dgm:spPr/>
    </dgm:pt>
    <dgm:pt modelId="{8A71A9A5-57BF-42E5-8735-C3DE98B43DB4}" type="pres">
      <dgm:prSet presAssocID="{F242300C-C30A-431D-99FD-B69C0EF1B1A7}" presName="rootText" presStyleLbl="node2" presStyleIdx="3" presStyleCnt="4">
        <dgm:presLayoutVars>
          <dgm:chPref val="3"/>
        </dgm:presLayoutVars>
      </dgm:prSet>
      <dgm:spPr/>
    </dgm:pt>
    <dgm:pt modelId="{002C1F0C-1311-486D-8AE3-E6EC33446127}" type="pres">
      <dgm:prSet presAssocID="{F242300C-C30A-431D-99FD-B69C0EF1B1A7}" presName="rootConnector" presStyleLbl="node2" presStyleIdx="3" presStyleCnt="4"/>
      <dgm:spPr/>
    </dgm:pt>
    <dgm:pt modelId="{60E0818E-00A9-4157-9EF7-03C8416A281E}" type="pres">
      <dgm:prSet presAssocID="{F242300C-C30A-431D-99FD-B69C0EF1B1A7}" presName="hierChild4" presStyleCnt="0"/>
      <dgm:spPr/>
    </dgm:pt>
    <dgm:pt modelId="{6970E3B8-0474-4139-8CEA-9F37D5B3BF07}" type="pres">
      <dgm:prSet presAssocID="{F242300C-C30A-431D-99FD-B69C0EF1B1A7}" presName="hierChild5" presStyleCnt="0"/>
      <dgm:spPr/>
    </dgm:pt>
    <dgm:pt modelId="{DEE9CF36-1435-4578-A00F-6E0D68FC41D3}" type="pres">
      <dgm:prSet presAssocID="{4D693B17-935C-4C5D-94D8-BDD9E6644898}" presName="hierChild3" presStyleCnt="0"/>
      <dgm:spPr/>
    </dgm:pt>
  </dgm:ptLst>
  <dgm:cxnLst>
    <dgm:cxn modelId="{89067201-7E29-41C7-BBDB-EA44088297AB}" type="presOf" srcId="{F242300C-C30A-431D-99FD-B69C0EF1B1A7}" destId="{8A71A9A5-57BF-42E5-8735-C3DE98B43DB4}" srcOrd="0" destOrd="0" presId="urn:microsoft.com/office/officeart/2005/8/layout/orgChart1"/>
    <dgm:cxn modelId="{68426625-5941-4E8F-8C77-BC90D390F53C}" type="presOf" srcId="{4D693B17-935C-4C5D-94D8-BDD9E6644898}" destId="{9614EFE8-2532-4E34-9F13-07157EF4C1CF}" srcOrd="0" destOrd="0" presId="urn:microsoft.com/office/officeart/2005/8/layout/orgChart1"/>
    <dgm:cxn modelId="{13422827-BA45-4315-A4DA-8A4A19F1EE14}" srcId="{4D693B17-935C-4C5D-94D8-BDD9E6644898}" destId="{CDE7595A-921F-41D1-9570-8194B2EA7E4C}" srcOrd="0" destOrd="0" parTransId="{01D7C93C-1643-43DA-9936-96EDB6C62FDE}" sibTransId="{96ADDABF-EF6D-44A6-9FDF-1B7BF6153231}"/>
    <dgm:cxn modelId="{F77BAB3F-FF86-4523-B62D-DCC5560D7B21}" type="presOf" srcId="{F242300C-C30A-431D-99FD-B69C0EF1B1A7}" destId="{002C1F0C-1311-486D-8AE3-E6EC33446127}" srcOrd="1" destOrd="0" presId="urn:microsoft.com/office/officeart/2005/8/layout/orgChart1"/>
    <dgm:cxn modelId="{455C0050-A9B8-4B55-890E-63A1D79083F3}" srcId="{4D693B17-935C-4C5D-94D8-BDD9E6644898}" destId="{4A114AE5-7A8C-46CB-BF2C-71980B193BDE}" srcOrd="2" destOrd="0" parTransId="{42B95A55-2088-4188-A478-BE87E6E4C892}" sibTransId="{EC1DE1E5-FE8F-47B8-8282-B3DADCA41B85}"/>
    <dgm:cxn modelId="{E75B0B70-60DA-432F-AF15-14EE852BCA23}" type="presOf" srcId="{4A114AE5-7A8C-46CB-BF2C-71980B193BDE}" destId="{592096B2-D762-4CAF-9EF8-A61522D27C7F}" srcOrd="0" destOrd="0" presId="urn:microsoft.com/office/officeart/2005/8/layout/orgChart1"/>
    <dgm:cxn modelId="{E0E1A383-1802-4C54-AF7D-487099C83559}" type="presOf" srcId="{4E111F9C-CD0D-4C73-B09D-5E37E1F15F08}" destId="{A2027E4B-556A-4B1C-8ABA-12866B8F0CBB}" srcOrd="0" destOrd="0" presId="urn:microsoft.com/office/officeart/2005/8/layout/orgChart1"/>
    <dgm:cxn modelId="{10424993-75B0-4300-A120-BD89011CD5E0}" type="presOf" srcId="{01D7C93C-1643-43DA-9936-96EDB6C62FDE}" destId="{FD46A98D-209E-4647-8E35-DE4FAE628EE2}" srcOrd="0" destOrd="0" presId="urn:microsoft.com/office/officeart/2005/8/layout/orgChart1"/>
    <dgm:cxn modelId="{1ED52696-678C-4F3D-9ADB-F565DCF29F55}" srcId="{996DE232-8B8A-4F56-94C4-41A309FCC73A}" destId="{4D693B17-935C-4C5D-94D8-BDD9E6644898}" srcOrd="0" destOrd="0" parTransId="{CC99E7A1-E413-4C53-8BA0-11AF9B405F41}" sibTransId="{2FAB095A-7F13-4F61-AE49-1F969286E880}"/>
    <dgm:cxn modelId="{7CE41297-F468-4BE5-B38A-AD892BF64F79}" type="presOf" srcId="{4E111F9C-CD0D-4C73-B09D-5E37E1F15F08}" destId="{6F72E053-7D49-4CAB-9647-1D8B694E3943}" srcOrd="1" destOrd="0" presId="urn:microsoft.com/office/officeart/2005/8/layout/orgChart1"/>
    <dgm:cxn modelId="{45192E97-8EF8-4301-BD00-EBC96FC7398C}" type="presOf" srcId="{52BB3FA3-B075-4A1D-88A1-5C12F99D1DBE}" destId="{4746A5CF-2790-4CF1-8BFD-B3DBA074FDF4}" srcOrd="0" destOrd="0" presId="urn:microsoft.com/office/officeart/2005/8/layout/orgChart1"/>
    <dgm:cxn modelId="{5B6932A9-2DDD-402F-AEFB-FBE0FD785F4C}" type="presOf" srcId="{4D693B17-935C-4C5D-94D8-BDD9E6644898}" destId="{19FD82A8-AF5A-43AE-AB5C-CB035C7A95E3}" srcOrd="1" destOrd="0" presId="urn:microsoft.com/office/officeart/2005/8/layout/orgChart1"/>
    <dgm:cxn modelId="{9EB20CAA-0045-4815-8D25-81C08CC114C3}" type="presOf" srcId="{4A114AE5-7A8C-46CB-BF2C-71980B193BDE}" destId="{7EB897D9-DE8B-4BFD-B86E-69AA7B48BF33}" srcOrd="1" destOrd="0" presId="urn:microsoft.com/office/officeart/2005/8/layout/orgChart1"/>
    <dgm:cxn modelId="{AD15B0AE-BBD8-4358-9064-6F5F330DD7E7}" type="presOf" srcId="{996DE232-8B8A-4F56-94C4-41A309FCC73A}" destId="{8A1EC50A-C15C-45DA-9CD7-5FE8CD222967}" srcOrd="0" destOrd="0" presId="urn:microsoft.com/office/officeart/2005/8/layout/orgChart1"/>
    <dgm:cxn modelId="{BD0456AF-3086-4BAA-8CD1-617116D0C9AF}" type="presOf" srcId="{2CF3F4DD-8015-4972-A5FA-3BD1E6BD2818}" destId="{6002BD7E-98A0-4CEB-BEC3-E387F3C81E95}" srcOrd="0" destOrd="0" presId="urn:microsoft.com/office/officeart/2005/8/layout/orgChart1"/>
    <dgm:cxn modelId="{B5FC08B7-2CF1-468E-85E1-48EF748D11A0}" type="presOf" srcId="{CDE7595A-921F-41D1-9570-8194B2EA7E4C}" destId="{885F8783-044C-4FDF-B638-2554891FFA11}" srcOrd="1" destOrd="0" presId="urn:microsoft.com/office/officeart/2005/8/layout/orgChart1"/>
    <dgm:cxn modelId="{6EB560CA-DD63-4A81-A0EA-81AAE84E48EC}" type="presOf" srcId="{CDE7595A-921F-41D1-9570-8194B2EA7E4C}" destId="{2C276131-5899-4109-B848-B03E71F824DC}" srcOrd="0" destOrd="0" presId="urn:microsoft.com/office/officeart/2005/8/layout/orgChart1"/>
    <dgm:cxn modelId="{B1AABAD4-37BA-4899-AB00-F6F9D61C142B}" srcId="{4D693B17-935C-4C5D-94D8-BDD9E6644898}" destId="{F242300C-C30A-431D-99FD-B69C0EF1B1A7}" srcOrd="3" destOrd="0" parTransId="{2CF3F4DD-8015-4972-A5FA-3BD1E6BD2818}" sibTransId="{9AAD3496-92E2-4AA0-8D83-36FD9C2B35AF}"/>
    <dgm:cxn modelId="{B6DE20D9-3432-4EF6-9160-B8B3CBFCB722}" type="presOf" srcId="{42B95A55-2088-4188-A478-BE87E6E4C892}" destId="{944D5DFA-2B8E-4103-80FA-15B2514B5EA8}" srcOrd="0" destOrd="0" presId="urn:microsoft.com/office/officeart/2005/8/layout/orgChart1"/>
    <dgm:cxn modelId="{E3B5C3DA-B095-4B78-8ABA-67AFED3E9B61}" srcId="{4D693B17-935C-4C5D-94D8-BDD9E6644898}" destId="{4E111F9C-CD0D-4C73-B09D-5E37E1F15F08}" srcOrd="1" destOrd="0" parTransId="{52BB3FA3-B075-4A1D-88A1-5C12F99D1DBE}" sibTransId="{41FEC1A7-DFB4-4E57-A145-3B0F47CE5DAF}"/>
    <dgm:cxn modelId="{E3136186-EA5C-48A3-860B-9797AC8ADCD3}" type="presParOf" srcId="{8A1EC50A-C15C-45DA-9CD7-5FE8CD222967}" destId="{8B6EB7C0-949B-4B1E-ABAC-5A26EE9913CB}" srcOrd="0" destOrd="0" presId="urn:microsoft.com/office/officeart/2005/8/layout/orgChart1"/>
    <dgm:cxn modelId="{E0FE0433-C87F-449E-B45D-75AB2FE2D1B9}" type="presParOf" srcId="{8B6EB7C0-949B-4B1E-ABAC-5A26EE9913CB}" destId="{73FA7DA2-C5A1-4D89-9A55-F9B8E093097E}" srcOrd="0" destOrd="0" presId="urn:microsoft.com/office/officeart/2005/8/layout/orgChart1"/>
    <dgm:cxn modelId="{C562518D-0DA7-4D28-A6D9-73197BE1F514}" type="presParOf" srcId="{73FA7DA2-C5A1-4D89-9A55-F9B8E093097E}" destId="{9614EFE8-2532-4E34-9F13-07157EF4C1CF}" srcOrd="0" destOrd="0" presId="urn:microsoft.com/office/officeart/2005/8/layout/orgChart1"/>
    <dgm:cxn modelId="{7E7158D5-ED00-43A9-B163-58F5185C6A01}" type="presParOf" srcId="{73FA7DA2-C5A1-4D89-9A55-F9B8E093097E}" destId="{19FD82A8-AF5A-43AE-AB5C-CB035C7A95E3}" srcOrd="1" destOrd="0" presId="urn:microsoft.com/office/officeart/2005/8/layout/orgChart1"/>
    <dgm:cxn modelId="{BFA2DAA5-B657-4836-9DA4-76D6439E3C4F}" type="presParOf" srcId="{8B6EB7C0-949B-4B1E-ABAC-5A26EE9913CB}" destId="{0112ED5E-182F-4F2F-B483-4C893F08CBE5}" srcOrd="1" destOrd="0" presId="urn:microsoft.com/office/officeart/2005/8/layout/orgChart1"/>
    <dgm:cxn modelId="{3E1CB3D1-9CBE-45BB-A0CF-48171F7B67FB}" type="presParOf" srcId="{0112ED5E-182F-4F2F-B483-4C893F08CBE5}" destId="{FD46A98D-209E-4647-8E35-DE4FAE628EE2}" srcOrd="0" destOrd="0" presId="urn:microsoft.com/office/officeart/2005/8/layout/orgChart1"/>
    <dgm:cxn modelId="{84725E87-B430-412A-96A9-FAB13E633732}" type="presParOf" srcId="{0112ED5E-182F-4F2F-B483-4C893F08CBE5}" destId="{1596253B-5C44-47F1-8146-9513AFF13AD5}" srcOrd="1" destOrd="0" presId="urn:microsoft.com/office/officeart/2005/8/layout/orgChart1"/>
    <dgm:cxn modelId="{880DCEBC-BB6B-44BE-B729-733BAC6DEB00}" type="presParOf" srcId="{1596253B-5C44-47F1-8146-9513AFF13AD5}" destId="{051C209B-CF8B-49BB-964B-D4C2FD636880}" srcOrd="0" destOrd="0" presId="urn:microsoft.com/office/officeart/2005/8/layout/orgChart1"/>
    <dgm:cxn modelId="{CE104C6A-B8CD-4D9D-AD1E-E4A81A070090}" type="presParOf" srcId="{051C209B-CF8B-49BB-964B-D4C2FD636880}" destId="{2C276131-5899-4109-B848-B03E71F824DC}" srcOrd="0" destOrd="0" presId="urn:microsoft.com/office/officeart/2005/8/layout/orgChart1"/>
    <dgm:cxn modelId="{2B0E4FBC-1C8E-4479-8D4A-735A0274B6C3}" type="presParOf" srcId="{051C209B-CF8B-49BB-964B-D4C2FD636880}" destId="{885F8783-044C-4FDF-B638-2554891FFA11}" srcOrd="1" destOrd="0" presId="urn:microsoft.com/office/officeart/2005/8/layout/orgChart1"/>
    <dgm:cxn modelId="{C8CBBD36-2391-4D9A-A564-630C990E35DC}" type="presParOf" srcId="{1596253B-5C44-47F1-8146-9513AFF13AD5}" destId="{1AEBF3C4-E480-40B9-BC40-158E1A5714C1}" srcOrd="1" destOrd="0" presId="urn:microsoft.com/office/officeart/2005/8/layout/orgChart1"/>
    <dgm:cxn modelId="{A3EC602E-5655-4CAA-8BEF-E3213639F2F7}" type="presParOf" srcId="{1596253B-5C44-47F1-8146-9513AFF13AD5}" destId="{53C82F51-9FC5-4CA6-BA6F-FFA5CC1B1ECA}" srcOrd="2" destOrd="0" presId="urn:microsoft.com/office/officeart/2005/8/layout/orgChart1"/>
    <dgm:cxn modelId="{A3B2961A-0BFD-47CE-BFAC-7E2C7C6F0527}" type="presParOf" srcId="{0112ED5E-182F-4F2F-B483-4C893F08CBE5}" destId="{4746A5CF-2790-4CF1-8BFD-B3DBA074FDF4}" srcOrd="2" destOrd="0" presId="urn:microsoft.com/office/officeart/2005/8/layout/orgChart1"/>
    <dgm:cxn modelId="{474CF58E-AB5A-4935-87F7-743073FA880E}" type="presParOf" srcId="{0112ED5E-182F-4F2F-B483-4C893F08CBE5}" destId="{6704408B-45D3-4939-AC6E-7B82219E6611}" srcOrd="3" destOrd="0" presId="urn:microsoft.com/office/officeart/2005/8/layout/orgChart1"/>
    <dgm:cxn modelId="{19A62745-0682-44CF-86C4-64C284323500}" type="presParOf" srcId="{6704408B-45D3-4939-AC6E-7B82219E6611}" destId="{EB6843E9-6A2A-445C-8E21-44FF2430EE02}" srcOrd="0" destOrd="0" presId="urn:microsoft.com/office/officeart/2005/8/layout/orgChart1"/>
    <dgm:cxn modelId="{2CC96BB2-91BF-4F6B-AA2C-AA01016FE2C0}" type="presParOf" srcId="{EB6843E9-6A2A-445C-8E21-44FF2430EE02}" destId="{A2027E4B-556A-4B1C-8ABA-12866B8F0CBB}" srcOrd="0" destOrd="0" presId="urn:microsoft.com/office/officeart/2005/8/layout/orgChart1"/>
    <dgm:cxn modelId="{6C04734F-E48C-4BF9-B0CB-9E207B7E11D2}" type="presParOf" srcId="{EB6843E9-6A2A-445C-8E21-44FF2430EE02}" destId="{6F72E053-7D49-4CAB-9647-1D8B694E3943}" srcOrd="1" destOrd="0" presId="urn:microsoft.com/office/officeart/2005/8/layout/orgChart1"/>
    <dgm:cxn modelId="{DE7F3AA9-43CA-4661-969E-3423AEA01CAB}" type="presParOf" srcId="{6704408B-45D3-4939-AC6E-7B82219E6611}" destId="{3931F926-0526-4430-9333-CCE5372ADF7A}" srcOrd="1" destOrd="0" presId="urn:microsoft.com/office/officeart/2005/8/layout/orgChart1"/>
    <dgm:cxn modelId="{2C00E092-3900-48BA-A9DD-5C0CDB8B41B8}" type="presParOf" srcId="{6704408B-45D3-4939-AC6E-7B82219E6611}" destId="{4C52F070-795C-4FA7-8731-F3078B8E01C0}" srcOrd="2" destOrd="0" presId="urn:microsoft.com/office/officeart/2005/8/layout/orgChart1"/>
    <dgm:cxn modelId="{12848933-B2FB-45D9-90E8-6D74A3E9AB8F}" type="presParOf" srcId="{0112ED5E-182F-4F2F-B483-4C893F08CBE5}" destId="{944D5DFA-2B8E-4103-80FA-15B2514B5EA8}" srcOrd="4" destOrd="0" presId="urn:microsoft.com/office/officeart/2005/8/layout/orgChart1"/>
    <dgm:cxn modelId="{C498542E-3C13-43BF-8B85-418786925AED}" type="presParOf" srcId="{0112ED5E-182F-4F2F-B483-4C893F08CBE5}" destId="{E188EE14-C205-41C1-88DA-B6207FD057FA}" srcOrd="5" destOrd="0" presId="urn:microsoft.com/office/officeart/2005/8/layout/orgChart1"/>
    <dgm:cxn modelId="{D05164D4-F9BA-4883-9592-92989775EB04}" type="presParOf" srcId="{E188EE14-C205-41C1-88DA-B6207FD057FA}" destId="{26A0EB8C-15A4-4B88-B747-15D66506BF35}" srcOrd="0" destOrd="0" presId="urn:microsoft.com/office/officeart/2005/8/layout/orgChart1"/>
    <dgm:cxn modelId="{F22F6704-D778-4EDF-8552-D705EDFC045D}" type="presParOf" srcId="{26A0EB8C-15A4-4B88-B747-15D66506BF35}" destId="{592096B2-D762-4CAF-9EF8-A61522D27C7F}" srcOrd="0" destOrd="0" presId="urn:microsoft.com/office/officeart/2005/8/layout/orgChart1"/>
    <dgm:cxn modelId="{C1582B7C-3B2F-4BC8-88AD-DD18D3D725A7}" type="presParOf" srcId="{26A0EB8C-15A4-4B88-B747-15D66506BF35}" destId="{7EB897D9-DE8B-4BFD-B86E-69AA7B48BF33}" srcOrd="1" destOrd="0" presId="urn:microsoft.com/office/officeart/2005/8/layout/orgChart1"/>
    <dgm:cxn modelId="{D394B714-AFB0-4495-99A0-7BCEF7FD021B}" type="presParOf" srcId="{E188EE14-C205-41C1-88DA-B6207FD057FA}" destId="{8A926CA9-8C37-4C74-B2AB-1DFEF11165AD}" srcOrd="1" destOrd="0" presId="urn:microsoft.com/office/officeart/2005/8/layout/orgChart1"/>
    <dgm:cxn modelId="{88AAC5B0-79F2-4CA4-87E9-45BB21F40036}" type="presParOf" srcId="{E188EE14-C205-41C1-88DA-B6207FD057FA}" destId="{04C69A5F-6E2A-4959-AEA8-4458DBA9A6DB}" srcOrd="2" destOrd="0" presId="urn:microsoft.com/office/officeart/2005/8/layout/orgChart1"/>
    <dgm:cxn modelId="{B406681D-6819-46DB-B35C-FA815A318A23}" type="presParOf" srcId="{0112ED5E-182F-4F2F-B483-4C893F08CBE5}" destId="{6002BD7E-98A0-4CEB-BEC3-E387F3C81E95}" srcOrd="6" destOrd="0" presId="urn:microsoft.com/office/officeart/2005/8/layout/orgChart1"/>
    <dgm:cxn modelId="{EBFE3205-5BF3-4B83-9834-7F3F9DCDA476}" type="presParOf" srcId="{0112ED5E-182F-4F2F-B483-4C893F08CBE5}" destId="{57F4DC70-7155-489B-B136-76886D53906D}" srcOrd="7" destOrd="0" presId="urn:microsoft.com/office/officeart/2005/8/layout/orgChart1"/>
    <dgm:cxn modelId="{4D50B950-D357-4CE8-A414-8D398A91E523}" type="presParOf" srcId="{57F4DC70-7155-489B-B136-76886D53906D}" destId="{BCF6EA90-4BA8-431D-8CB6-C4E64E5035A3}" srcOrd="0" destOrd="0" presId="urn:microsoft.com/office/officeart/2005/8/layout/orgChart1"/>
    <dgm:cxn modelId="{2955E8B3-753F-4932-8A8D-77AA64C0369D}" type="presParOf" srcId="{BCF6EA90-4BA8-431D-8CB6-C4E64E5035A3}" destId="{8A71A9A5-57BF-42E5-8735-C3DE98B43DB4}" srcOrd="0" destOrd="0" presId="urn:microsoft.com/office/officeart/2005/8/layout/orgChart1"/>
    <dgm:cxn modelId="{04FAFC36-343C-4940-9225-9383F402C401}" type="presParOf" srcId="{BCF6EA90-4BA8-431D-8CB6-C4E64E5035A3}" destId="{002C1F0C-1311-486D-8AE3-E6EC33446127}" srcOrd="1" destOrd="0" presId="urn:microsoft.com/office/officeart/2005/8/layout/orgChart1"/>
    <dgm:cxn modelId="{41E6D820-F73A-4FE6-A434-F51FEA21BA41}" type="presParOf" srcId="{57F4DC70-7155-489B-B136-76886D53906D}" destId="{60E0818E-00A9-4157-9EF7-03C8416A281E}" srcOrd="1" destOrd="0" presId="urn:microsoft.com/office/officeart/2005/8/layout/orgChart1"/>
    <dgm:cxn modelId="{736A70A3-8E74-4FBE-A487-BC3E451B9239}" type="presParOf" srcId="{57F4DC70-7155-489B-B136-76886D53906D}" destId="{6970E3B8-0474-4139-8CEA-9F37D5B3BF07}" srcOrd="2" destOrd="0" presId="urn:microsoft.com/office/officeart/2005/8/layout/orgChart1"/>
    <dgm:cxn modelId="{9E47644D-49E5-48B6-816F-3B4F61453E9D}" type="presParOf" srcId="{8B6EB7C0-949B-4B1E-ABAC-5A26EE9913CB}" destId="{DEE9CF36-1435-4578-A00F-6E0D68FC41D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655D75-8986-4429-9F9D-E32AA53CEDD9}">
      <dsp:nvSpPr>
        <dsp:cNvPr id="0" name=""/>
        <dsp:cNvSpPr/>
      </dsp:nvSpPr>
      <dsp:spPr>
        <a:xfrm rot="5400000">
          <a:off x="1072715" y="736992"/>
          <a:ext cx="634385" cy="722225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B8C00-CE0F-495E-9B57-A521094957D8}">
      <dsp:nvSpPr>
        <dsp:cNvPr id="0" name=""/>
        <dsp:cNvSpPr/>
      </dsp:nvSpPr>
      <dsp:spPr>
        <a:xfrm>
          <a:off x="904642" y="33763"/>
          <a:ext cx="1067931" cy="747517"/>
        </a:xfrm>
        <a:prstGeom prst="roundRect">
          <a:avLst>
            <a:gd name="adj" fmla="val 166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Theory</a:t>
          </a:r>
        </a:p>
      </dsp:txBody>
      <dsp:txXfrm>
        <a:off x="941139" y="70260"/>
        <a:ext cx="994937" cy="674523"/>
      </dsp:txXfrm>
    </dsp:sp>
    <dsp:sp modelId="{443D763C-0073-48F9-841C-F3AD1B29F7E4}">
      <dsp:nvSpPr>
        <dsp:cNvPr id="0" name=""/>
        <dsp:cNvSpPr/>
      </dsp:nvSpPr>
      <dsp:spPr>
        <a:xfrm>
          <a:off x="1972573" y="105056"/>
          <a:ext cx="776711" cy="604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000" kern="1200" dirty="0"/>
        </a:p>
      </dsp:txBody>
      <dsp:txXfrm>
        <a:off x="1972573" y="105056"/>
        <a:ext cx="776711" cy="604176"/>
      </dsp:txXfrm>
    </dsp:sp>
    <dsp:sp modelId="{05EDC3B7-04B3-4740-9B52-C00DF2AEDFC3}">
      <dsp:nvSpPr>
        <dsp:cNvPr id="0" name=""/>
        <dsp:cNvSpPr/>
      </dsp:nvSpPr>
      <dsp:spPr>
        <a:xfrm rot="5400000">
          <a:off x="1958144" y="1576701"/>
          <a:ext cx="634385" cy="722225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2679667"/>
            <a:satOff val="-3932"/>
            <a:lumOff val="26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79A142-721C-4688-B7A7-829D3B2222B8}">
      <dsp:nvSpPr>
        <dsp:cNvPr id="0" name=""/>
        <dsp:cNvSpPr/>
      </dsp:nvSpPr>
      <dsp:spPr>
        <a:xfrm>
          <a:off x="1790070" y="873472"/>
          <a:ext cx="1067931" cy="747517"/>
        </a:xfrm>
        <a:prstGeom prst="roundRect">
          <a:avLst>
            <a:gd name="adj" fmla="val 16670"/>
          </a:avLst>
        </a:prstGeom>
        <a:solidFill>
          <a:schemeClr val="accent3">
            <a:hueOff val="2250053"/>
            <a:satOff val="-3376"/>
            <a:lumOff val="-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Hypothesis</a:t>
          </a:r>
        </a:p>
      </dsp:txBody>
      <dsp:txXfrm>
        <a:off x="1826567" y="909969"/>
        <a:ext cx="994937" cy="674523"/>
      </dsp:txXfrm>
    </dsp:sp>
    <dsp:sp modelId="{18913DB7-7CF2-4363-9387-5C397651ADDC}">
      <dsp:nvSpPr>
        <dsp:cNvPr id="0" name=""/>
        <dsp:cNvSpPr/>
      </dsp:nvSpPr>
      <dsp:spPr>
        <a:xfrm>
          <a:off x="2858002" y="944765"/>
          <a:ext cx="776711" cy="604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000" kern="1200" dirty="0"/>
        </a:p>
      </dsp:txBody>
      <dsp:txXfrm>
        <a:off x="2858002" y="944765"/>
        <a:ext cx="776711" cy="604176"/>
      </dsp:txXfrm>
    </dsp:sp>
    <dsp:sp modelId="{1DD1D6AA-7FB7-4996-91B5-17F2493A3D71}">
      <dsp:nvSpPr>
        <dsp:cNvPr id="0" name=""/>
        <dsp:cNvSpPr/>
      </dsp:nvSpPr>
      <dsp:spPr>
        <a:xfrm rot="5400000">
          <a:off x="2843573" y="2416410"/>
          <a:ext cx="634385" cy="722225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5359334"/>
            <a:satOff val="-7864"/>
            <a:lumOff val="53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A161E-BC43-4B6C-AB7F-1DAA3C02A447}">
      <dsp:nvSpPr>
        <dsp:cNvPr id="0" name=""/>
        <dsp:cNvSpPr/>
      </dsp:nvSpPr>
      <dsp:spPr>
        <a:xfrm>
          <a:off x="2675499" y="1713181"/>
          <a:ext cx="1067931" cy="747517"/>
        </a:xfrm>
        <a:prstGeom prst="roundRect">
          <a:avLst>
            <a:gd name="adj" fmla="val 16670"/>
          </a:avLst>
        </a:prstGeom>
        <a:solidFill>
          <a:schemeClr val="accent3">
            <a:hueOff val="4500106"/>
            <a:satOff val="-6752"/>
            <a:lumOff val="-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Data Collection</a:t>
          </a:r>
        </a:p>
      </dsp:txBody>
      <dsp:txXfrm>
        <a:off x="2711996" y="1749678"/>
        <a:ext cx="994937" cy="674523"/>
      </dsp:txXfrm>
    </dsp:sp>
    <dsp:sp modelId="{3A6D0F4B-55DC-40A6-BEE3-438F6BF15474}">
      <dsp:nvSpPr>
        <dsp:cNvPr id="0" name=""/>
        <dsp:cNvSpPr/>
      </dsp:nvSpPr>
      <dsp:spPr>
        <a:xfrm>
          <a:off x="3743431" y="1784474"/>
          <a:ext cx="776711" cy="604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000" kern="1200" dirty="0"/>
        </a:p>
      </dsp:txBody>
      <dsp:txXfrm>
        <a:off x="3743431" y="1784474"/>
        <a:ext cx="776711" cy="604176"/>
      </dsp:txXfrm>
    </dsp:sp>
    <dsp:sp modelId="{F93003D5-BBEA-46F8-8031-392220C6026A}">
      <dsp:nvSpPr>
        <dsp:cNvPr id="0" name=""/>
        <dsp:cNvSpPr/>
      </dsp:nvSpPr>
      <dsp:spPr>
        <a:xfrm rot="5400000">
          <a:off x="3729002" y="3256119"/>
          <a:ext cx="634385" cy="722225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8039001"/>
            <a:satOff val="-11797"/>
            <a:lumOff val="79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103C4-3943-47F3-B798-F6FCC5481A7A}">
      <dsp:nvSpPr>
        <dsp:cNvPr id="0" name=""/>
        <dsp:cNvSpPr/>
      </dsp:nvSpPr>
      <dsp:spPr>
        <a:xfrm>
          <a:off x="3560928" y="2552890"/>
          <a:ext cx="1067931" cy="747517"/>
        </a:xfrm>
        <a:prstGeom prst="roundRect">
          <a:avLst>
            <a:gd name="adj" fmla="val 16670"/>
          </a:avLst>
        </a:prstGeom>
        <a:solidFill>
          <a:schemeClr val="accent3">
            <a:hueOff val="6750158"/>
            <a:satOff val="-10128"/>
            <a:lumOff val="-16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Findings</a:t>
          </a:r>
        </a:p>
      </dsp:txBody>
      <dsp:txXfrm>
        <a:off x="3597425" y="2589387"/>
        <a:ext cx="994937" cy="674523"/>
      </dsp:txXfrm>
    </dsp:sp>
    <dsp:sp modelId="{1AAF7F7F-BCAF-40DF-A964-AC04CA66A121}">
      <dsp:nvSpPr>
        <dsp:cNvPr id="0" name=""/>
        <dsp:cNvSpPr/>
      </dsp:nvSpPr>
      <dsp:spPr>
        <a:xfrm>
          <a:off x="4628860" y="2624183"/>
          <a:ext cx="776711" cy="604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8170F6-6F16-4285-9A90-8BBD198B5030}">
      <dsp:nvSpPr>
        <dsp:cNvPr id="0" name=""/>
        <dsp:cNvSpPr/>
      </dsp:nvSpPr>
      <dsp:spPr>
        <a:xfrm rot="5400000">
          <a:off x="4614431" y="4095828"/>
          <a:ext cx="634385" cy="722225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10718668"/>
            <a:satOff val="-15729"/>
            <a:lumOff val="106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C7151E-A703-426D-BE3E-4086F4EC8697}">
      <dsp:nvSpPr>
        <dsp:cNvPr id="0" name=""/>
        <dsp:cNvSpPr/>
      </dsp:nvSpPr>
      <dsp:spPr>
        <a:xfrm>
          <a:off x="4446357" y="3392599"/>
          <a:ext cx="1067931" cy="747517"/>
        </a:xfrm>
        <a:prstGeom prst="roundRect">
          <a:avLst>
            <a:gd name="adj" fmla="val 16670"/>
          </a:avLst>
        </a:prstGeom>
        <a:solidFill>
          <a:schemeClr val="accent3">
            <a:hueOff val="9000211"/>
            <a:satOff val="-13504"/>
            <a:lumOff val="-219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Hypothesis confirmed or disproved</a:t>
          </a:r>
        </a:p>
      </dsp:txBody>
      <dsp:txXfrm>
        <a:off x="4482854" y="3429096"/>
        <a:ext cx="994937" cy="674523"/>
      </dsp:txXfrm>
    </dsp:sp>
    <dsp:sp modelId="{176F51E8-7EEA-4B24-BE0E-7505C44C5A11}">
      <dsp:nvSpPr>
        <dsp:cNvPr id="0" name=""/>
        <dsp:cNvSpPr/>
      </dsp:nvSpPr>
      <dsp:spPr>
        <a:xfrm>
          <a:off x="5514289" y="3463891"/>
          <a:ext cx="776711" cy="604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F6F1D5-E574-40C0-B8EE-959D802E5992}">
      <dsp:nvSpPr>
        <dsp:cNvPr id="0" name=""/>
        <dsp:cNvSpPr/>
      </dsp:nvSpPr>
      <dsp:spPr>
        <a:xfrm>
          <a:off x="5331786" y="4232307"/>
          <a:ext cx="1067931" cy="747517"/>
        </a:xfrm>
        <a:prstGeom prst="roundRect">
          <a:avLst>
            <a:gd name="adj" fmla="val 1667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Revision of theory</a:t>
          </a:r>
        </a:p>
      </dsp:txBody>
      <dsp:txXfrm>
        <a:off x="5368283" y="4268804"/>
        <a:ext cx="994937" cy="6745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2BD7E-98A0-4CEB-BEC3-E387F3C81E95}">
      <dsp:nvSpPr>
        <dsp:cNvPr id="0" name=""/>
        <dsp:cNvSpPr/>
      </dsp:nvSpPr>
      <dsp:spPr>
        <a:xfrm>
          <a:off x="4064000" y="2525195"/>
          <a:ext cx="3182949" cy="3682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137"/>
              </a:lnTo>
              <a:lnTo>
                <a:pt x="3182949" y="184137"/>
              </a:lnTo>
              <a:lnTo>
                <a:pt x="3182949" y="368275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4D5DFA-2B8E-4103-80FA-15B2514B5EA8}">
      <dsp:nvSpPr>
        <dsp:cNvPr id="0" name=""/>
        <dsp:cNvSpPr/>
      </dsp:nvSpPr>
      <dsp:spPr>
        <a:xfrm>
          <a:off x="4064000" y="2525195"/>
          <a:ext cx="1060983" cy="3682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137"/>
              </a:lnTo>
              <a:lnTo>
                <a:pt x="1060983" y="184137"/>
              </a:lnTo>
              <a:lnTo>
                <a:pt x="1060983" y="368275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46A5CF-2790-4CF1-8BFD-B3DBA074FDF4}">
      <dsp:nvSpPr>
        <dsp:cNvPr id="0" name=""/>
        <dsp:cNvSpPr/>
      </dsp:nvSpPr>
      <dsp:spPr>
        <a:xfrm>
          <a:off x="3003016" y="2525195"/>
          <a:ext cx="1060983" cy="368275"/>
        </a:xfrm>
        <a:custGeom>
          <a:avLst/>
          <a:gdLst/>
          <a:ahLst/>
          <a:cxnLst/>
          <a:rect l="0" t="0" r="0" b="0"/>
          <a:pathLst>
            <a:path>
              <a:moveTo>
                <a:pt x="1060983" y="0"/>
              </a:moveTo>
              <a:lnTo>
                <a:pt x="1060983" y="184137"/>
              </a:lnTo>
              <a:lnTo>
                <a:pt x="0" y="184137"/>
              </a:lnTo>
              <a:lnTo>
                <a:pt x="0" y="368275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46A98D-209E-4647-8E35-DE4FAE628EE2}">
      <dsp:nvSpPr>
        <dsp:cNvPr id="0" name=""/>
        <dsp:cNvSpPr/>
      </dsp:nvSpPr>
      <dsp:spPr>
        <a:xfrm>
          <a:off x="881050" y="2525195"/>
          <a:ext cx="3182949" cy="368275"/>
        </a:xfrm>
        <a:custGeom>
          <a:avLst/>
          <a:gdLst/>
          <a:ahLst/>
          <a:cxnLst/>
          <a:rect l="0" t="0" r="0" b="0"/>
          <a:pathLst>
            <a:path>
              <a:moveTo>
                <a:pt x="3182949" y="0"/>
              </a:moveTo>
              <a:lnTo>
                <a:pt x="3182949" y="184137"/>
              </a:lnTo>
              <a:lnTo>
                <a:pt x="0" y="184137"/>
              </a:lnTo>
              <a:lnTo>
                <a:pt x="0" y="368275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14EFE8-2532-4E34-9F13-07157EF4C1CF}">
      <dsp:nvSpPr>
        <dsp:cNvPr id="0" name=""/>
        <dsp:cNvSpPr/>
      </dsp:nvSpPr>
      <dsp:spPr>
        <a:xfrm>
          <a:off x="3187154" y="1648350"/>
          <a:ext cx="1753691" cy="8768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Social Research</a:t>
          </a:r>
        </a:p>
      </dsp:txBody>
      <dsp:txXfrm>
        <a:off x="3187154" y="1648350"/>
        <a:ext cx="1753691" cy="876845"/>
      </dsp:txXfrm>
    </dsp:sp>
    <dsp:sp modelId="{2C276131-5899-4109-B848-B03E71F824DC}">
      <dsp:nvSpPr>
        <dsp:cNvPr id="0" name=""/>
        <dsp:cNvSpPr/>
      </dsp:nvSpPr>
      <dsp:spPr>
        <a:xfrm>
          <a:off x="4204" y="2893471"/>
          <a:ext cx="1753691" cy="8768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Values</a:t>
          </a:r>
        </a:p>
      </dsp:txBody>
      <dsp:txXfrm>
        <a:off x="4204" y="2893471"/>
        <a:ext cx="1753691" cy="876845"/>
      </dsp:txXfrm>
    </dsp:sp>
    <dsp:sp modelId="{A2027E4B-556A-4B1C-8ABA-12866B8F0CBB}">
      <dsp:nvSpPr>
        <dsp:cNvPr id="0" name=""/>
        <dsp:cNvSpPr/>
      </dsp:nvSpPr>
      <dsp:spPr>
        <a:xfrm>
          <a:off x="2126170" y="2893471"/>
          <a:ext cx="1753691" cy="8768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Theory</a:t>
          </a:r>
        </a:p>
      </dsp:txBody>
      <dsp:txXfrm>
        <a:off x="2126170" y="2893471"/>
        <a:ext cx="1753691" cy="876845"/>
      </dsp:txXfrm>
    </dsp:sp>
    <dsp:sp modelId="{592096B2-D762-4CAF-9EF8-A61522D27C7F}">
      <dsp:nvSpPr>
        <dsp:cNvPr id="0" name=""/>
        <dsp:cNvSpPr/>
      </dsp:nvSpPr>
      <dsp:spPr>
        <a:xfrm>
          <a:off x="4248137" y="2893471"/>
          <a:ext cx="1753691" cy="8768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Methodology</a:t>
          </a:r>
        </a:p>
      </dsp:txBody>
      <dsp:txXfrm>
        <a:off x="4248137" y="2893471"/>
        <a:ext cx="1753691" cy="876845"/>
      </dsp:txXfrm>
    </dsp:sp>
    <dsp:sp modelId="{8A71A9A5-57BF-42E5-8735-C3DE98B43DB4}">
      <dsp:nvSpPr>
        <dsp:cNvPr id="0" name=""/>
        <dsp:cNvSpPr/>
      </dsp:nvSpPr>
      <dsp:spPr>
        <a:xfrm>
          <a:off x="6370104" y="2893471"/>
          <a:ext cx="1753691" cy="8768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Practical Considerations</a:t>
          </a:r>
        </a:p>
      </dsp:txBody>
      <dsp:txXfrm>
        <a:off x="6370104" y="2893471"/>
        <a:ext cx="1753691" cy="8768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29FB4F-0240-478C-BE2E-4A9FFBEAEF87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6E52D0-6966-4ED3-B798-03BD1B526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8443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8BE870B9-A7C2-FAF1-20C1-3AF62B566F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1242016-C0DD-4038-A28B-5C47689BC5BE}" type="slidenum">
              <a:rPr lang="en-GB" altLang="en-US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D6376E68-F55D-21C2-1B46-A0051C5F44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48389CEC-928A-74BF-653E-C45C636B99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B5E8DEDB-9905-EBA8-903D-84667A9E2B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16CB3B6-9FA4-4E43-8C37-9A6AE9840C5E}" type="slidenum">
              <a:rPr lang="en-GB" altLang="en-US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61BC04EC-01EE-D679-F249-E2C5F1D9C15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664D9837-84D2-725B-BDC6-E288B12D4F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Social Constraints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915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B5E8DEDB-9905-EBA8-903D-84667A9E2B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16CB3B6-9FA4-4E43-8C37-9A6AE9840C5E}" type="slidenum">
              <a:rPr lang="en-GB" altLang="en-US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61BC04EC-01EE-D679-F249-E2C5F1D9C15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664D9837-84D2-725B-BDC6-E288B12D4F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Social Constraints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AE539D24-094B-4861-57DF-C1A17434478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735CD84-334C-4405-AB88-717211F270A2}" type="slidenum">
              <a:rPr lang="en-GB" altLang="en-US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9CB5F263-A564-758E-ED1F-B01C31285D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D98D6F4E-36C8-8A7A-96C8-6088D087AB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Methods are not simple neutral tools: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They are linked to the ways in which social scientists envision the connection between different viewpoints about social reality and how it should be examined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Research data are collected in relation to something - ‘a burning social problem’ or a ‘theory’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9C7CD855-E577-6302-2BD1-1037DBAC13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7A7AA88-57B8-48D9-A0B7-01F4E0992081}" type="slidenum">
              <a:rPr lang="en-GB" altLang="en-US"/>
              <a:pPr>
                <a:spcBef>
                  <a:spcPct val="0"/>
                </a:spcBef>
              </a:pPr>
              <a:t>12</a:t>
            </a:fld>
            <a:endParaRPr lang="en-GB" altLang="en-US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BBCEBEB4-5E1D-F0DC-10A8-FFB9B224F2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E4DDD541-F91C-FEE9-31FA-214DC4031B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See page 8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Box 1.5 Page 9 Bryman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 hypothesis si made from a theory which is then subjected to empirical scrutiny</a:t>
            </a:r>
          </a:p>
          <a:p>
            <a:pPr eaLnBrk="1" hangingPunct="1"/>
            <a:r>
              <a:rPr lang="en-GB" altLang="en-US"/>
              <a:t>The Educational Researcher will need to: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skilfully deduce a hypothesis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specify how data can be collected in relation to the concepts that make up the hypotheses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9C7CD855-E577-6302-2BD1-1037DBAC13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7A7AA88-57B8-48D9-A0B7-01F4E0992081}" type="slidenum">
              <a:rPr lang="en-GB" altLang="en-US"/>
              <a:pPr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BBCEBEB4-5E1D-F0DC-10A8-FFB9B224F2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E4DDD541-F91C-FEE9-31FA-214DC4031B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See page 8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Box 1.5 Page 9 Bryman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 hypothesis si made from a theory which is then subjected to empirical scrutiny</a:t>
            </a:r>
          </a:p>
          <a:p>
            <a:pPr eaLnBrk="1" hangingPunct="1"/>
            <a:r>
              <a:rPr lang="en-GB" altLang="en-US"/>
              <a:t>The Educational Researcher will need to: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skilfully deduce a hypothesis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specify how data can be collected in relation to the concepts that make up the hypotheses</a:t>
            </a:r>
          </a:p>
        </p:txBody>
      </p:sp>
    </p:spTree>
    <p:extLst>
      <p:ext uri="{BB962C8B-B14F-4D97-AF65-F5344CB8AC3E}">
        <p14:creationId xmlns:p14="http://schemas.microsoft.com/office/powerpoint/2010/main" val="28788408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5EB1C8D5-2F8D-D5F6-F2A1-2D5501E098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765BAF1-5C4A-40E5-BCBD-E8826E385C3C}" type="slidenum">
              <a:rPr lang="en-GB" altLang="en-US"/>
              <a:pPr>
                <a:spcBef>
                  <a:spcPct val="0"/>
                </a:spcBef>
              </a:pPr>
              <a:t>14</a:t>
            </a:fld>
            <a:endParaRPr lang="en-GB" altLang="en-US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F48AFC10-C56F-FB0D-C313-221B0339B7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35BEBE8D-2F89-E93F-5A62-EE150B0841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Use an example Read and Discuss</a:t>
            </a:r>
          </a:p>
          <a:p>
            <a:pPr eaLnBrk="1" hangingPunct="1"/>
            <a:r>
              <a:rPr lang="en-GB" altLang="en-US"/>
              <a:t>Refer to box 1.1 (Grand Theory) Page 6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This type of ‘deductive approach’ is usually associated with Quantitative research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Inductive - no attempt is made to follow the sequence.</a:t>
            </a:r>
          </a:p>
          <a:p>
            <a:pPr eaLnBrk="1" hangingPunct="1"/>
            <a:r>
              <a:rPr lang="en-GB" altLang="en-US"/>
              <a:t>The theory is the outcome of the research Box 1.6 page 11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BD9D2261-DDDA-8F7D-1A10-FB177FD9C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2C7B04B-0042-41C2-B012-B95314054A2B}" type="slidenum">
              <a:rPr lang="en-GB" altLang="en-US"/>
              <a:pPr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50CAEFD9-2463-94D6-F18D-4D373367C6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5A1813DD-BD22-9B2C-A762-9D76FCDA7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u="sng"/>
              <a:t>Objectivism</a:t>
            </a:r>
            <a:endParaRPr lang="en-GB" altLang="en-US"/>
          </a:p>
          <a:p>
            <a:pPr lvl="1" eaLnBrk="1" hangingPunct="1"/>
            <a:r>
              <a:rPr lang="en-GB" altLang="en-US"/>
              <a:t>ontological position social phenomena and their meanings have an existence that is independent of social actors</a:t>
            </a:r>
          </a:p>
          <a:p>
            <a:pPr lvl="1" eaLnBrk="1" hangingPunct="1"/>
            <a:endParaRPr lang="en-GB" altLang="en-US"/>
          </a:p>
          <a:p>
            <a:pPr eaLnBrk="1" hangingPunct="1"/>
            <a:r>
              <a:rPr lang="en-GB" altLang="en-US" b="1" u="sng"/>
              <a:t>Subjectivism</a:t>
            </a:r>
            <a:r>
              <a:rPr lang="en-GB" altLang="en-US"/>
              <a:t>  -(constructivism)</a:t>
            </a:r>
          </a:p>
          <a:p>
            <a:pPr lvl="1" eaLnBrk="1" hangingPunct="1"/>
            <a:r>
              <a:rPr lang="en-GB" altLang="en-US"/>
              <a:t>ontological position - social phenomena and their meanings are continually being accomplished by social actors.</a:t>
            </a:r>
          </a:p>
          <a:p>
            <a:pPr lvl="1" eaLnBrk="1" hangingPunct="1"/>
            <a:r>
              <a:rPr lang="en-GB" altLang="en-US"/>
              <a:t>Social actions are changed through social interaction and constantly in a state of revision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BD9D2261-DDDA-8F7D-1A10-FB177FD9C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2C7B04B-0042-41C2-B012-B95314054A2B}" type="slidenum">
              <a:rPr lang="en-GB" altLang="en-US"/>
              <a:pPr>
                <a:spcBef>
                  <a:spcPct val="0"/>
                </a:spcBef>
              </a:pPr>
              <a:t>16</a:t>
            </a:fld>
            <a:endParaRPr lang="en-GB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50CAEFD9-2463-94D6-F18D-4D373367C6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5A1813DD-BD22-9B2C-A762-9D76FCDA7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u="sng"/>
              <a:t>Objectivism</a:t>
            </a:r>
            <a:endParaRPr lang="en-GB" altLang="en-US"/>
          </a:p>
          <a:p>
            <a:pPr lvl="1" eaLnBrk="1" hangingPunct="1"/>
            <a:r>
              <a:rPr lang="en-GB" altLang="en-US"/>
              <a:t>ontological position social phenomena and their meanings have an existence that is independent of social actors</a:t>
            </a:r>
          </a:p>
          <a:p>
            <a:pPr lvl="1" eaLnBrk="1" hangingPunct="1"/>
            <a:endParaRPr lang="en-GB" altLang="en-US"/>
          </a:p>
          <a:p>
            <a:pPr eaLnBrk="1" hangingPunct="1"/>
            <a:r>
              <a:rPr lang="en-GB" altLang="en-US" b="1" u="sng"/>
              <a:t>Subjectivism</a:t>
            </a:r>
            <a:r>
              <a:rPr lang="en-GB" altLang="en-US"/>
              <a:t>  -(constructivism)</a:t>
            </a:r>
          </a:p>
          <a:p>
            <a:pPr lvl="1" eaLnBrk="1" hangingPunct="1"/>
            <a:r>
              <a:rPr lang="en-GB" altLang="en-US"/>
              <a:t>ontological position - social phenomena and their meanings are continually being accomplished by social actors.</a:t>
            </a:r>
          </a:p>
          <a:p>
            <a:pPr lvl="1" eaLnBrk="1" hangingPunct="1"/>
            <a:r>
              <a:rPr lang="en-GB" altLang="en-US"/>
              <a:t>Social actions are changed through social interaction and constantly in a state of revision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38668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BD9D2261-DDDA-8F7D-1A10-FB177FD9C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2C7B04B-0042-41C2-B012-B95314054A2B}" type="slidenum">
              <a:rPr lang="en-GB" altLang="en-US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50CAEFD9-2463-94D6-F18D-4D373367C6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5A1813DD-BD22-9B2C-A762-9D76FCDA7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u="sng"/>
              <a:t>Objectivism</a:t>
            </a:r>
            <a:endParaRPr lang="en-GB" altLang="en-US"/>
          </a:p>
          <a:p>
            <a:pPr lvl="1" eaLnBrk="1" hangingPunct="1"/>
            <a:r>
              <a:rPr lang="en-GB" altLang="en-US"/>
              <a:t>ontological position social phenomena and their meanings have an existence that is independent of social actors</a:t>
            </a:r>
          </a:p>
          <a:p>
            <a:pPr lvl="1" eaLnBrk="1" hangingPunct="1"/>
            <a:endParaRPr lang="en-GB" altLang="en-US"/>
          </a:p>
          <a:p>
            <a:pPr eaLnBrk="1" hangingPunct="1"/>
            <a:r>
              <a:rPr lang="en-GB" altLang="en-US" b="1" u="sng"/>
              <a:t>Subjectivism</a:t>
            </a:r>
            <a:r>
              <a:rPr lang="en-GB" altLang="en-US"/>
              <a:t>  -(constructivism)</a:t>
            </a:r>
          </a:p>
          <a:p>
            <a:pPr lvl="1" eaLnBrk="1" hangingPunct="1"/>
            <a:r>
              <a:rPr lang="en-GB" altLang="en-US"/>
              <a:t>ontological position - social phenomena and their meanings are continually being accomplished by social actors.</a:t>
            </a:r>
          </a:p>
          <a:p>
            <a:pPr lvl="1" eaLnBrk="1" hangingPunct="1"/>
            <a:r>
              <a:rPr lang="en-GB" altLang="en-US"/>
              <a:t>Social actions are changed through social interaction and constantly in a state of revision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70823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BD9D2261-DDDA-8F7D-1A10-FB177FD9C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2C7B04B-0042-41C2-B012-B95314054A2B}" type="slidenum">
              <a:rPr lang="en-GB" altLang="en-US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50CAEFD9-2463-94D6-F18D-4D373367C6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5A1813DD-BD22-9B2C-A762-9D76FCDA7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u="sng"/>
              <a:t>Objectivism</a:t>
            </a:r>
            <a:endParaRPr lang="en-GB" altLang="en-US"/>
          </a:p>
          <a:p>
            <a:pPr lvl="1" eaLnBrk="1" hangingPunct="1"/>
            <a:r>
              <a:rPr lang="en-GB" altLang="en-US"/>
              <a:t>ontological position social phenomena and their meanings have an existence that is independent of social actors</a:t>
            </a:r>
          </a:p>
          <a:p>
            <a:pPr lvl="1" eaLnBrk="1" hangingPunct="1"/>
            <a:endParaRPr lang="en-GB" altLang="en-US"/>
          </a:p>
          <a:p>
            <a:pPr eaLnBrk="1" hangingPunct="1"/>
            <a:r>
              <a:rPr lang="en-GB" altLang="en-US" b="1" u="sng"/>
              <a:t>Subjectivism</a:t>
            </a:r>
            <a:r>
              <a:rPr lang="en-GB" altLang="en-US"/>
              <a:t>  -(constructivism)</a:t>
            </a:r>
          </a:p>
          <a:p>
            <a:pPr lvl="1" eaLnBrk="1" hangingPunct="1"/>
            <a:r>
              <a:rPr lang="en-GB" altLang="en-US"/>
              <a:t>ontological position - social phenomena and their meanings are continually being accomplished by social actors.</a:t>
            </a:r>
          </a:p>
          <a:p>
            <a:pPr lvl="1" eaLnBrk="1" hangingPunct="1"/>
            <a:r>
              <a:rPr lang="en-GB" altLang="en-US"/>
              <a:t>Social actions are changed through social interaction and constantly in a state of revision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26180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BD9D2261-DDDA-8F7D-1A10-FB177FD9C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2C7B04B-0042-41C2-B012-B95314054A2B}" type="slidenum">
              <a:rPr lang="en-GB" altLang="en-US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50CAEFD9-2463-94D6-F18D-4D373367C6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5A1813DD-BD22-9B2C-A762-9D76FCDA7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u="sng"/>
              <a:t>Objectivism</a:t>
            </a:r>
            <a:endParaRPr lang="en-GB" altLang="en-US"/>
          </a:p>
          <a:p>
            <a:pPr lvl="1" eaLnBrk="1" hangingPunct="1"/>
            <a:r>
              <a:rPr lang="en-GB" altLang="en-US"/>
              <a:t>ontological position social phenomena and their meanings have an existence that is independent of social actors</a:t>
            </a:r>
          </a:p>
          <a:p>
            <a:pPr lvl="1" eaLnBrk="1" hangingPunct="1"/>
            <a:endParaRPr lang="en-GB" altLang="en-US"/>
          </a:p>
          <a:p>
            <a:pPr eaLnBrk="1" hangingPunct="1"/>
            <a:r>
              <a:rPr lang="en-GB" altLang="en-US" b="1" u="sng"/>
              <a:t>Subjectivism</a:t>
            </a:r>
            <a:r>
              <a:rPr lang="en-GB" altLang="en-US"/>
              <a:t>  -(constructivism)</a:t>
            </a:r>
          </a:p>
          <a:p>
            <a:pPr lvl="1" eaLnBrk="1" hangingPunct="1"/>
            <a:r>
              <a:rPr lang="en-GB" altLang="en-US"/>
              <a:t>ontological position - social phenomena and their meanings are continually being accomplished by social actors.</a:t>
            </a:r>
          </a:p>
          <a:p>
            <a:pPr lvl="1" eaLnBrk="1" hangingPunct="1"/>
            <a:r>
              <a:rPr lang="en-GB" altLang="en-US"/>
              <a:t>Social actions are changed through social interaction and constantly in a state of revision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03292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BD9D2261-DDDA-8F7D-1A10-FB177FD9C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2C7B04B-0042-41C2-B012-B95314054A2B}" type="slidenum">
              <a:rPr lang="en-GB" altLang="en-US"/>
              <a:pPr>
                <a:spcBef>
                  <a:spcPct val="0"/>
                </a:spcBef>
              </a:pPr>
              <a:t>20</a:t>
            </a:fld>
            <a:endParaRPr lang="en-GB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50CAEFD9-2463-94D6-F18D-4D373367C6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5A1813DD-BD22-9B2C-A762-9D76FCDA7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u="sng"/>
              <a:t>Objectivism</a:t>
            </a:r>
            <a:endParaRPr lang="en-GB" altLang="en-US"/>
          </a:p>
          <a:p>
            <a:pPr lvl="1" eaLnBrk="1" hangingPunct="1"/>
            <a:r>
              <a:rPr lang="en-GB" altLang="en-US"/>
              <a:t>ontological position social phenomena and their meanings have an existence that is independent of social actors</a:t>
            </a:r>
          </a:p>
          <a:p>
            <a:pPr lvl="1" eaLnBrk="1" hangingPunct="1"/>
            <a:endParaRPr lang="en-GB" altLang="en-US"/>
          </a:p>
          <a:p>
            <a:pPr eaLnBrk="1" hangingPunct="1"/>
            <a:r>
              <a:rPr lang="en-GB" altLang="en-US" b="1" u="sng"/>
              <a:t>Subjectivism</a:t>
            </a:r>
            <a:r>
              <a:rPr lang="en-GB" altLang="en-US"/>
              <a:t>  -(constructivism)</a:t>
            </a:r>
          </a:p>
          <a:p>
            <a:pPr lvl="1" eaLnBrk="1" hangingPunct="1"/>
            <a:r>
              <a:rPr lang="en-GB" altLang="en-US"/>
              <a:t>ontological position - social phenomena and their meanings are continually being accomplished by social actors.</a:t>
            </a:r>
          </a:p>
          <a:p>
            <a:pPr lvl="1" eaLnBrk="1" hangingPunct="1"/>
            <a:r>
              <a:rPr lang="en-GB" altLang="en-US"/>
              <a:t>Social actions are changed through social interaction and constantly in a state of revision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87059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4C6A392A-6BDB-28D1-BA2B-707E3F1821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BB379D9-4B7F-4491-A02A-7F59EFAC04A5}" type="slidenum">
              <a:rPr lang="en-GB" altLang="en-US"/>
              <a:pPr>
                <a:spcBef>
                  <a:spcPct val="0"/>
                </a:spcBef>
              </a:pPr>
              <a:t>22</a:t>
            </a:fld>
            <a:endParaRPr lang="en-GB" altLang="en-US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FC4D5502-78FC-2194-BEE4-3DCB0234B1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63538" y="684213"/>
            <a:ext cx="6096000" cy="3429000"/>
          </a:xfrm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1FF2F297-4FE1-DAAF-9193-BE02D3D8D5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Select two pieces of research</a:t>
            </a:r>
          </a:p>
          <a:p>
            <a:pPr eaLnBrk="1" hangingPunct="1"/>
            <a:r>
              <a:rPr lang="en-GB" altLang="en-US"/>
              <a:t>1 Qualitative</a:t>
            </a:r>
          </a:p>
          <a:p>
            <a:pPr eaLnBrk="1" hangingPunct="1"/>
            <a:r>
              <a:rPr lang="en-GB" altLang="en-US"/>
              <a:t>1 Quantitative</a:t>
            </a:r>
          </a:p>
          <a:p>
            <a:pPr eaLnBrk="1" hangingPunct="1"/>
            <a:r>
              <a:rPr lang="en-GB" altLang="en-US"/>
              <a:t>	Compare and contrast using the terminology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11A608DB-041E-4B88-35C8-00BD19126E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29E1572-F800-4FF9-BAA7-44D19857A088}" type="slidenum">
              <a:rPr lang="en-GB" altLang="en-US"/>
              <a:pPr>
                <a:spcBef>
                  <a:spcPct val="0"/>
                </a:spcBef>
              </a:pPr>
              <a:t>23</a:t>
            </a:fld>
            <a:endParaRPr lang="en-GB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5B84360A-9875-08E2-29C5-3B46744C68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03AE5C27-8E99-1558-E1F0-A47B8B542D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u="sng"/>
              <a:t>Values</a:t>
            </a:r>
            <a:endParaRPr lang="en-GB" altLang="en-US"/>
          </a:p>
          <a:p>
            <a:pPr eaLnBrk="1" hangingPunct="1"/>
            <a:r>
              <a:rPr lang="en-GB" altLang="en-US"/>
              <a:t>These can intrude at any or all of a number of points in the process of social research:</a:t>
            </a:r>
          </a:p>
          <a:p>
            <a:pPr eaLnBrk="1" hangingPunct="1"/>
            <a:endParaRPr lang="en-GB" altLang="en-US"/>
          </a:p>
          <a:p>
            <a:pPr lvl="1" eaLnBrk="1" hangingPunct="1">
              <a:buFontTx/>
              <a:buChar char="•"/>
            </a:pPr>
            <a:r>
              <a:rPr lang="en-GB" altLang="en-US"/>
              <a:t>Choice of research area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Formulation of research question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Choice of methods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Formulation of research design and data collection techniques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Implementation of data collection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Analysis of data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Interpretation of data</a:t>
            </a:r>
          </a:p>
          <a:p>
            <a:pPr lvl="1" eaLnBrk="1" hangingPunct="1">
              <a:buFontTx/>
              <a:buChar char="•"/>
            </a:pPr>
            <a:r>
              <a:rPr lang="en-GB" altLang="en-US"/>
              <a:t>Conclusions 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78B23011-0A4A-5A7C-327A-3208B278D6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B78D02F-FDA2-47F8-826E-77B0B025CCA9}" type="slidenum">
              <a:rPr lang="en-GB" altLang="en-US"/>
              <a:pPr>
                <a:spcBef>
                  <a:spcPct val="0"/>
                </a:spcBef>
              </a:pPr>
              <a:t>24</a:t>
            </a:fld>
            <a:endParaRPr lang="en-GB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C782C8AA-F701-11A2-E9C6-E0DB9F6126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8AEA2E80-F6FD-CD7B-5581-86C49E22C5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4" y="6108239"/>
            <a:ext cx="229516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9312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Why%20might%20we%20want%20to%20research%20society%20and%20human%20relationships.docx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vlebooks-com.ezproxy.uwtsd.ac.uk/Product/Index/1010573?page=0&amp;startBookmarkId=-1" TargetMode="External"/><Relationship Id="rId2" Type="http://schemas.openxmlformats.org/officeDocument/2006/relationships/hyperlink" Target="https://doi.org/10.4324/978131524280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-oxfordreference-com.ezproxy.uwtsd.ac.uk/search/search?source=%2F10.1093%2Facref%2F9780199683581.001.0001%2Facref-9780199683581&amp;q=social+sciences" TargetMode="External"/><Relationship Id="rId4" Type="http://schemas.openxmlformats.org/officeDocument/2006/relationships/hyperlink" Target="https://doi.org/10.1111/1467-9256.001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847528" y="332656"/>
            <a:ext cx="2232248" cy="172819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456040" y="332656"/>
            <a:ext cx="3888432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151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8112224" y="1916832"/>
            <a:ext cx="2232248" cy="26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159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847528" y="2996952"/>
            <a:ext cx="3854518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79976" y="1916832"/>
            <a:ext cx="2016224" cy="158417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165479" y="1124744"/>
            <a:ext cx="1154218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4151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879976" y="3645024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1862306" y="4843983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ECGE6003Q: Independent Project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775520" y="5343600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3: Research in the Social Sciences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ED4D6B4-6521-53A4-E411-ADAD77088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9567" y="2180766"/>
            <a:ext cx="1886265" cy="105630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2CE47EE-664E-265B-74C8-D1F76FA482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8158" y="479721"/>
            <a:ext cx="1761133" cy="137978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D8AB333-793B-42E5-6F49-63A01B9FC091}"/>
              </a:ext>
            </a:extLst>
          </p:cNvPr>
          <p:cNvSpPr/>
          <p:nvPr/>
        </p:nvSpPr>
        <p:spPr>
          <a:xfrm>
            <a:off x="1860808" y="2146426"/>
            <a:ext cx="221896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911CCEC-983C-09AE-26C5-83C18D374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6786" y="2131045"/>
            <a:ext cx="2143125" cy="214312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351E4A6-888B-1E1F-09F4-71F404509E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423" y="3101409"/>
            <a:ext cx="2072039" cy="1378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57DF867B-C6AE-44B8-8682-DFCB324EAC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88640"/>
            <a:ext cx="10972800" cy="99412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Theme Outcomes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2A91EB47-2D37-5687-9331-2F8116AAE1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GB" altLang="en-US" sz="3600" dirty="0"/>
              <a:t>To understand the purpose and process of research in the social sciences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GB" altLang="en-US" sz="3600" dirty="0"/>
              <a:t>Understand the factors that influence Social Science research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GB" altLang="en-US" sz="3600" dirty="0"/>
              <a:t>Access a range of texts, research articles and abstracts to become familiar with relevant terminology</a:t>
            </a:r>
          </a:p>
        </p:txBody>
      </p:sp>
    </p:spTree>
    <p:extLst>
      <p:ext uri="{BB962C8B-B14F-4D97-AF65-F5344CB8AC3E}">
        <p14:creationId xmlns:p14="http://schemas.microsoft.com/office/powerpoint/2010/main" val="3665094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 autoUpdateAnimBg="0"/>
      <p:bldP spid="48131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57E19-762D-2AB4-509A-E8B0724C1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in the Social Sciences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2F5F5-F5DC-1324-44DC-FFB2E249A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60848"/>
            <a:ext cx="10972800" cy="2044823"/>
          </a:xfrm>
        </p:spPr>
        <p:txBody>
          <a:bodyPr>
            <a:noAutofit/>
          </a:bodyPr>
          <a:lstStyle/>
          <a:p>
            <a:pPr marL="0" indent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4400" dirty="0"/>
              <a:t>What do we mean by ‘the Social Sciences’?</a:t>
            </a:r>
          </a:p>
          <a:p>
            <a:pPr marL="0" indent="0" algn="ctr">
              <a:spcBef>
                <a:spcPts val="1200"/>
              </a:spcBef>
              <a:spcAft>
                <a:spcPts val="1200"/>
              </a:spcAft>
              <a:buNone/>
            </a:pPr>
            <a:endParaRPr lang="en-GB" sz="4400" dirty="0"/>
          </a:p>
          <a:p>
            <a:pPr marL="0" indent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4400" i="1" dirty="0"/>
              <a:t>Take some time to consider the question and share your thoughts with the group.</a:t>
            </a:r>
          </a:p>
        </p:txBody>
      </p:sp>
    </p:spTree>
    <p:extLst>
      <p:ext uri="{BB962C8B-B14F-4D97-AF65-F5344CB8AC3E}">
        <p14:creationId xmlns:p14="http://schemas.microsoft.com/office/powerpoint/2010/main" val="2472370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57E19-762D-2AB4-509A-E8B0724C1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in the Social Sciences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2F5F5-F5DC-1324-44DC-FFB2E249A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431573"/>
            <a:ext cx="10972800" cy="1709396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The concept is a contested one but Scott (2014) defines it as;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‘A general label applied to the study of </a:t>
            </a:r>
            <a:r>
              <a:rPr lang="en-GB" sz="2800" i="1" u="sng" dirty="0"/>
              <a:t>society and human relationships</a:t>
            </a:r>
            <a:r>
              <a:rPr lang="en-GB" sz="2800" i="1" dirty="0"/>
              <a:t>’.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It is often taken to include: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49CB3-EA5A-8509-A4EC-B336C79520B0}"/>
              </a:ext>
            </a:extLst>
          </p:cNvPr>
          <p:cNvSpPr txBox="1"/>
          <p:nvPr/>
        </p:nvSpPr>
        <p:spPr>
          <a:xfrm>
            <a:off x="4223792" y="3212976"/>
            <a:ext cx="5400600" cy="3801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Psychology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Social Psychology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Human Geography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Politics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Anthropology, and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Sociology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865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57E19-762D-2AB4-509A-E8B0724C1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in the Social Sciences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2F5F5-F5DC-1324-44DC-FFB2E249A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431573"/>
            <a:ext cx="11449272" cy="1709396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The disciplines can be seen to have one major factor in common.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They all rely on research or </a:t>
            </a:r>
            <a:r>
              <a:rPr lang="en-GB" sz="2800" b="1" dirty="0"/>
              <a:t>fieldwork</a:t>
            </a:r>
            <a:r>
              <a:rPr lang="en-GB" sz="2800" dirty="0"/>
              <a:t> in order to support their hypotheses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Fieldwork </a:t>
            </a:r>
            <a:r>
              <a:rPr lang="en-GB" sz="2800" dirty="0"/>
              <a:t>has been defined as ranging;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 ‘from large-scale survey interviewing by hundreds of professional interviewers, to the lone researcher recording information collected through participant observation in a small-scale case study’ (Scott, 2015)</a:t>
            </a:r>
            <a:endParaRPr lang="en-GB" sz="2800" b="1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It is this emphasis on research that qualifies sociology as a social science</a:t>
            </a:r>
          </a:p>
        </p:txBody>
      </p:sp>
    </p:spTree>
    <p:extLst>
      <p:ext uri="{BB962C8B-B14F-4D97-AF65-F5344CB8AC3E}">
        <p14:creationId xmlns:p14="http://schemas.microsoft.com/office/powerpoint/2010/main" val="3056637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57E19-762D-2AB4-509A-E8B0724C1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596" y="0"/>
            <a:ext cx="10972800" cy="1143000"/>
          </a:xfrm>
        </p:spPr>
        <p:txBody>
          <a:bodyPr/>
          <a:lstStyle/>
          <a:p>
            <a:r>
              <a:rPr lang="en-GB" b="1" dirty="0"/>
              <a:t>Research in the Social Sciences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2F5F5-F5DC-1324-44DC-FFB2E249A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52" y="1268760"/>
            <a:ext cx="11449272" cy="1709396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There are a number of textbooks that can help you as you explore the role that research plays in the social sciences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Many of these are included in the online reading list for this Module.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i="1" dirty="0"/>
              <a:t>Where can you find the online reading list for this Module?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en-GB" dirty="0"/>
          </a:p>
        </p:txBody>
      </p:sp>
      <p:pic>
        <p:nvPicPr>
          <p:cNvPr id="9" name="Picture 8" descr="A blue button with a black and white symbol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333A27A-99DC-62AA-1D5D-350C8025BE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3912" y="4797152"/>
            <a:ext cx="1337202" cy="1328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058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017F532E-E484-4738-94B7-95E252F7B2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1191" y="116632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Why Research in the Social Context?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DC549B18-A087-8A82-4769-769E3BD19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76" y="1998356"/>
            <a:ext cx="10972800" cy="2764903"/>
          </a:xfrm>
        </p:spPr>
        <p:txBody>
          <a:bodyPr>
            <a:normAutofit/>
          </a:bodyPr>
          <a:lstStyle/>
          <a:p>
            <a:pPr marL="0" indent="0" algn="ctr" eaLnBrk="1" hangingPunct="1">
              <a:buNone/>
            </a:pPr>
            <a:r>
              <a:rPr lang="en-GB" altLang="en-US" sz="3600" i="1" dirty="0"/>
              <a:t>Why might we want to research ‘society and human relationships’?</a:t>
            </a:r>
          </a:p>
          <a:p>
            <a:pPr marL="0" indent="0" algn="ctr" eaLnBrk="1" hangingPunct="1">
              <a:buNone/>
            </a:pPr>
            <a:endParaRPr lang="en-GB" altLang="en-US" sz="3600" i="1" dirty="0"/>
          </a:p>
          <a:p>
            <a:pPr marL="0" indent="0" algn="ctr" eaLnBrk="1" hangingPunct="1">
              <a:buNone/>
            </a:pPr>
            <a:r>
              <a:rPr lang="en-GB" altLang="en-US" sz="3600" i="1" dirty="0"/>
              <a:t>Discuss this question as a group.</a:t>
            </a:r>
          </a:p>
          <a:p>
            <a:pPr marL="0" indent="0" algn="ctr" eaLnBrk="1" hangingPunct="1">
              <a:buNone/>
            </a:pPr>
            <a:endParaRPr lang="en-GB" altLang="en-US" sz="3600" dirty="0"/>
          </a:p>
        </p:txBody>
      </p:sp>
      <p:pic>
        <p:nvPicPr>
          <p:cNvPr id="3" name="Picture 2" descr="A blue and black question mark in a circle&#10;&#10;Description automatically generated">
            <a:hlinkClick r:id="rId2" action="ppaction://hlinkfile"/>
            <a:extLst>
              <a:ext uri="{FF2B5EF4-FFF2-40B4-BE49-F238E27FC236}">
                <a16:creationId xmlns:a16="http://schemas.microsoft.com/office/drawing/2014/main" id="{B1A2D425-05B7-F088-E286-FD1EE906B5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3912" y="4767506"/>
            <a:ext cx="1142857" cy="11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69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017F532E-E484-4738-94B7-95E252F7B2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1191" y="116632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Why Research in the Social Context?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DC549B18-A087-8A82-4769-769E3BD19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636" y="1412776"/>
            <a:ext cx="10972800" cy="276490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altLang="en-US" dirty="0"/>
              <a:t>The varied reasons for researching can be gathered into categories;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altLang="en-US" dirty="0"/>
              <a:t>Expanding our knowledge of social issues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altLang="en-US" dirty="0"/>
              <a:t>Advancing our understanding of social issues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altLang="en-US" dirty="0"/>
              <a:t>Finding solutions to problems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altLang="en-US" dirty="0"/>
              <a:t>To influence policy and legislation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altLang="en-US" dirty="0"/>
              <a:t>Ti inform and improve practice</a:t>
            </a:r>
          </a:p>
        </p:txBody>
      </p:sp>
    </p:spTree>
    <p:extLst>
      <p:ext uri="{BB962C8B-B14F-4D97-AF65-F5344CB8AC3E}">
        <p14:creationId xmlns:p14="http://schemas.microsoft.com/office/powerpoint/2010/main" val="1381394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4082425D-C7F1-43D1-A7A0-08C5051077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5400" y="116632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 Research in the Real World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527F3A42-E48A-19B0-B857-8B3A12F46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556792"/>
            <a:ext cx="10972800" cy="4525963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Robson (2002) defines the challenge of field work, or ‘researching in the real world’ as;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 ‘Saying something sensible about a complex, relatively poorly controlled and generally ‘messy’ situation’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altLang="en-US" i="1" dirty="0"/>
              <a:t>What do you think Robson is saying here?</a:t>
            </a:r>
          </a:p>
        </p:txBody>
      </p:sp>
    </p:spTree>
    <p:extLst>
      <p:ext uri="{BB962C8B-B14F-4D97-AF65-F5344CB8AC3E}">
        <p14:creationId xmlns:p14="http://schemas.microsoft.com/office/powerpoint/2010/main" val="1866808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 autoUpdateAnimBg="0"/>
      <p:bldP spid="4099" grpI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4082425D-C7F1-43D1-A7A0-08C5051077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5400" y="116632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 Research Strategies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527F3A42-E48A-19B0-B857-8B3A12F46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556792"/>
            <a:ext cx="10972800" cy="4525963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Bryman </a:t>
            </a:r>
            <a:r>
              <a:rPr lang="en-GB" altLang="en-US" i="1" dirty="0"/>
              <a:t>cited in </a:t>
            </a:r>
            <a:r>
              <a:rPr lang="en-GB" altLang="en-US" dirty="0"/>
              <a:t>Clark </a:t>
            </a:r>
            <a:r>
              <a:rPr lang="en-GB" altLang="en-US" i="1" dirty="0"/>
              <a:t>et al </a:t>
            </a:r>
            <a:r>
              <a:rPr lang="en-GB" altLang="en-US" dirty="0"/>
              <a:t>(2021. p4.) argues that;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 ‘the practice of social research does not exist in a bubble, hermetically sealed off from the social sciences and the various intellectual allegiances that their practitioners hold’.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altLang="en-US" i="1" dirty="0"/>
              <a:t>In what way does this statement link back to our discussion in the sessions on Ethics and Ethical Approval?</a:t>
            </a:r>
          </a:p>
        </p:txBody>
      </p:sp>
    </p:spTree>
    <p:extLst>
      <p:ext uri="{BB962C8B-B14F-4D97-AF65-F5344CB8AC3E}">
        <p14:creationId xmlns:p14="http://schemas.microsoft.com/office/powerpoint/2010/main" val="220955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 autoUpdateAnimBg="0"/>
      <p:bldP spid="4099" grpI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702E535-2D22-4FB5-B453-917FE341F0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88640"/>
            <a:ext cx="10972800" cy="92211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 Research Strategies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6CC15DC3-08E0-D93A-0A19-8DFADFF99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628800"/>
            <a:ext cx="10972800" cy="4525963"/>
          </a:xfrm>
        </p:spPr>
        <p:txBody>
          <a:bodyPr/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None/>
            </a:pPr>
            <a:r>
              <a:rPr lang="en-GB" altLang="en-US" dirty="0"/>
              <a:t>Bryman makes two important points:</a:t>
            </a:r>
          </a:p>
          <a:p>
            <a:pPr eaLnBrk="1" hangingPunct="1"/>
            <a:r>
              <a:rPr lang="en-GB" altLang="en-US" dirty="0"/>
              <a:t>Methods  of social research are closely tied to different visions of how social reality should be studied</a:t>
            </a:r>
          </a:p>
          <a:p>
            <a:pPr eaLnBrk="1" hangingPunct="1"/>
            <a:r>
              <a:rPr lang="en-GB" altLang="en-US" dirty="0"/>
              <a:t>Research data are collected in relation to something i.e. the wider social scientific enterprise</a:t>
            </a:r>
          </a:p>
          <a:p>
            <a:pPr eaLnBrk="1" hangingPunct="1"/>
            <a:r>
              <a:rPr lang="en-GB" altLang="en-US" i="1" dirty="0"/>
              <a:t>What is Bryman saying here?</a:t>
            </a:r>
          </a:p>
        </p:txBody>
      </p:sp>
    </p:spTree>
    <p:extLst>
      <p:ext uri="{BB962C8B-B14F-4D97-AF65-F5344CB8AC3E}">
        <p14:creationId xmlns:p14="http://schemas.microsoft.com/office/powerpoint/2010/main" val="306582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  <p:bldP spid="5123" grpI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7950B99A-0743-40A4-B9C6-EAD052DA82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1384" y="33489"/>
            <a:ext cx="109728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Relationship between Theory and Research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9387CEF-777B-4E16-8741-583BA745F0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9376" y="1211381"/>
            <a:ext cx="10972800" cy="4525963"/>
          </a:xfrm>
        </p:spPr>
        <p:txBody>
          <a:bodyPr rtlCol="0">
            <a:norm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 have already discussed how our own </a:t>
            </a:r>
            <a:r>
              <a:rPr lang="en-GB" altLang="en-US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values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can affect the subjects we chose to research and the methods that we might use in that research</a:t>
            </a: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 the same way our theoretical approaches can influence our research</a:t>
            </a: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Indeed, in the case of Theory, it can have a very specific relationship with Field</a:t>
            </a: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endParaRPr lang="en-GB" altLang="en-US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725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  <p:bldP spid="6147" grpI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7950B99A-0743-40A4-B9C6-EAD052DA82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1384" y="33489"/>
            <a:ext cx="109728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Relationship between Theory and Research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9387CEF-777B-4E16-8741-583BA745F0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9376" y="1124744"/>
            <a:ext cx="10972800" cy="4525963"/>
          </a:xfrm>
        </p:spPr>
        <p:txBody>
          <a:bodyPr rtlCol="0">
            <a:norm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relationship between theory and research can be either deductive or inductive</a:t>
            </a: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alt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Deductive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research begins from a theoretical position and seeks to confirm the theory</a:t>
            </a: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alt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Inductive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research seeks to create new theory or practice based on the data collected</a:t>
            </a:r>
            <a:endParaRPr lang="en-GB" alt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66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40AF1AD7-6B03-4E59-8E35-35BF42B8AB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1384" y="160336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Process of Deductive Research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499858B-AA8F-7BC0-3345-DE1CEEE556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9491931"/>
              </p:ext>
            </p:extLst>
          </p:nvPr>
        </p:nvGraphicFramePr>
        <p:xfrm>
          <a:off x="2279576" y="1303336"/>
          <a:ext cx="7304360" cy="50135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6603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4655D75-8986-4429-9F9D-E32AA53CED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4B8C00-CE0F-495E-9B57-A521094957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EDC3B7-04B3-4740-9B52-C00DF2AEDF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79A142-721C-4688-B7A7-829D3B2222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D1D6AA-7FB7-4996-91B5-17F2493A3D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3A161E-BC43-4B6C-AB7F-1DAA3C02A4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3003D5-BBEA-46F8-8031-392220C602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F103C4-3943-47F3-B798-F6FCC5481A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8170F6-6F16-4285-9A90-8BBD198B5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C7151E-A703-426D-BE3E-4086F4EC86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F6F1D5-E574-40C0-B8EE-959D802E59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D763C-0073-48F9-841C-F3AD1B29F7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913DB7-7CF2-4363-9387-5C397651AD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6D0F4B-55DC-40A6-BEE3-438F6BF154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AF7F7F-BCAF-40DF-A964-AC04CA66A1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6F51E8-7EEA-4B24-BE0E-7505C44C5A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9224B9D-A997-465D-A860-23BD160D07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1384" y="160336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Two approaches to social research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9BA7B0B-49EA-D88D-1B3D-A1BE5212C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8" y="1700808"/>
            <a:ext cx="10972800" cy="4525963"/>
          </a:xfrm>
        </p:spPr>
        <p:txBody>
          <a:bodyPr>
            <a:normAutofit/>
          </a:bodyPr>
          <a:lstStyle/>
          <a:p>
            <a:r>
              <a:rPr lang="en-GB" altLang="en-US" dirty="0"/>
              <a:t>Cohen </a:t>
            </a:r>
            <a:r>
              <a:rPr lang="en-GB" altLang="en-US" i="1" dirty="0"/>
              <a:t>et al</a:t>
            </a:r>
            <a:r>
              <a:rPr lang="en-GB" altLang="en-US" dirty="0"/>
              <a:t> (2018) argue that there are two, competing, approaches to research in the social sciences</a:t>
            </a:r>
          </a:p>
          <a:p>
            <a:r>
              <a:rPr lang="en-GB" altLang="en-US" dirty="0"/>
              <a:t>The first is a more traditional view that sees social science as essential the same as the natural sciences (e.g. physics, chemistry)</a:t>
            </a:r>
          </a:p>
          <a:p>
            <a:r>
              <a:rPr lang="en-GB" altLang="en-US" dirty="0"/>
              <a:t>This view seeks to discover universal laws which </a:t>
            </a:r>
            <a:r>
              <a:rPr lang="en-GB" altLang="en-US" b="1" dirty="0"/>
              <a:t>determine</a:t>
            </a:r>
            <a:r>
              <a:rPr lang="en-GB" altLang="en-US" dirty="0"/>
              <a:t> individual and social behaviour</a:t>
            </a:r>
          </a:p>
          <a:p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49598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  <p:bldP spid="9219" grpI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>
            <a:extLst>
              <a:ext uri="{FF2B5EF4-FFF2-40B4-BE49-F238E27FC236}">
                <a16:creationId xmlns:a16="http://schemas.microsoft.com/office/drawing/2014/main" id="{99BA7B0B-49EA-D88D-1B3D-A1BE5212C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40768"/>
            <a:ext cx="10972800" cy="4525963"/>
          </a:xfrm>
        </p:spPr>
        <p:txBody>
          <a:bodyPr>
            <a:normAutofit/>
          </a:bodyPr>
          <a:lstStyle/>
          <a:p>
            <a:r>
              <a:rPr lang="en-GB" altLang="en-US" dirty="0"/>
              <a:t>The second approach is a more recent development</a:t>
            </a:r>
          </a:p>
          <a:p>
            <a:r>
              <a:rPr lang="en-GB" altLang="en-US" dirty="0"/>
              <a:t>It still focuses on rigorous empirical research to ‘describe and explain human behaviour’ (Cohen </a:t>
            </a:r>
            <a:r>
              <a:rPr lang="en-GB" altLang="en-US" i="1" dirty="0"/>
              <a:t>et al, </a:t>
            </a:r>
            <a:r>
              <a:rPr lang="en-GB" altLang="en-US" dirty="0"/>
              <a:t>2018)</a:t>
            </a:r>
          </a:p>
          <a:p>
            <a:r>
              <a:rPr lang="en-GB" altLang="en-US" dirty="0"/>
              <a:t>However, the emphasis of this approach is that human beings are not like atoms or chemicals (which behave in predictable ways) but are agents who effect society by their actions</a:t>
            </a:r>
          </a:p>
          <a:p>
            <a:r>
              <a:rPr lang="en-GB" altLang="en-US" dirty="0"/>
              <a:t>The stance the researcher takes will depend on which of these competing views they adhere to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790D36D7-6775-A77B-19DB-897BB05AF8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1384" y="160336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Two approaches to social research</a:t>
            </a:r>
          </a:p>
        </p:txBody>
      </p:sp>
    </p:spTree>
    <p:extLst>
      <p:ext uri="{BB962C8B-B14F-4D97-AF65-F5344CB8AC3E}">
        <p14:creationId xmlns:p14="http://schemas.microsoft.com/office/powerpoint/2010/main" val="3442735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  <p:bldP spid="9219" grpI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9224B9D-A997-465D-A860-23BD160D07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9376" y="0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Two conceptions of social reality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9BA7B0B-49EA-D88D-1B3D-A1BE5212C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143000"/>
            <a:ext cx="10972800" cy="4525963"/>
          </a:xfrm>
        </p:spPr>
        <p:txBody>
          <a:bodyPr>
            <a:normAutofit/>
          </a:bodyPr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Burrell &amp; Morgan (2016) have argued that the researches stance on social research is based on a set of explicit and implicit assumptions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The first assumptions are </a:t>
            </a:r>
            <a:r>
              <a:rPr lang="en-GB" altLang="en-US" b="1" dirty="0"/>
              <a:t>ontological </a:t>
            </a:r>
            <a:r>
              <a:rPr lang="en-GB" altLang="en-US" dirty="0"/>
              <a:t>(Greek Onto = being)</a:t>
            </a:r>
            <a:endParaRPr lang="en-GB" altLang="en-US" b="1" dirty="0"/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That is to say, the researcher’s assumptions about reality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‘is social reality external to individuals […] or is it the product of individual consciousness’ (Cohen </a:t>
            </a:r>
            <a:r>
              <a:rPr lang="en-GB" altLang="en-US" i="1" dirty="0"/>
              <a:t>et al, </a:t>
            </a:r>
            <a:r>
              <a:rPr lang="en-GB" altLang="en-US" dirty="0"/>
              <a:t>2018)</a:t>
            </a:r>
          </a:p>
        </p:txBody>
      </p:sp>
    </p:spTree>
    <p:extLst>
      <p:ext uri="{BB962C8B-B14F-4D97-AF65-F5344CB8AC3E}">
        <p14:creationId xmlns:p14="http://schemas.microsoft.com/office/powerpoint/2010/main" val="816343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  <p:bldP spid="9219" grpI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9224B9D-A997-465D-A860-23BD160D07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9376" y="0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Two conceptions of social reality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9BA7B0B-49EA-D88D-1B3D-A1BE5212C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484784"/>
            <a:ext cx="10972800" cy="4525963"/>
          </a:xfrm>
        </p:spPr>
        <p:txBody>
          <a:bodyPr>
            <a:normAutofit/>
          </a:bodyPr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The second assumptions are </a:t>
            </a:r>
            <a:r>
              <a:rPr lang="en-GB" altLang="en-US" b="1" dirty="0"/>
              <a:t>epistemological </a:t>
            </a:r>
            <a:r>
              <a:rPr lang="en-GB" altLang="en-US" dirty="0"/>
              <a:t>(Greek Episteme = knowledge)</a:t>
            </a:r>
            <a:endParaRPr lang="en-GB" altLang="en-US" b="1" dirty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How do we acquire and communicate knowledge about the world?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Can we acquire knowledge (e.g. from books etc.) or does one have to experience something to truly ‘know’ it</a:t>
            </a:r>
          </a:p>
          <a:p>
            <a:pPr marL="0" indent="0" algn="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altLang="en-US" dirty="0"/>
              <a:t>Burrell &amp; Morgan (2016)</a:t>
            </a:r>
          </a:p>
        </p:txBody>
      </p:sp>
    </p:spTree>
    <p:extLst>
      <p:ext uri="{BB962C8B-B14F-4D97-AF65-F5344CB8AC3E}">
        <p14:creationId xmlns:p14="http://schemas.microsoft.com/office/powerpoint/2010/main" val="381775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  <p:bldP spid="9219" grpI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9224B9D-A997-465D-A860-23BD160D07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9376" y="0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Two conceptions of social reality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9BA7B0B-49EA-D88D-1B3D-A1BE5212C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484784"/>
            <a:ext cx="10972800" cy="4525963"/>
          </a:xfrm>
        </p:spPr>
        <p:txBody>
          <a:bodyPr>
            <a:normAutofit lnSpcReduction="10000"/>
          </a:bodyPr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The third set of assumptions relate to the relationship between human beings and their environment/world around them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Some social scientists see humans as objects, mechanistically responding their society (</a:t>
            </a:r>
            <a:r>
              <a:rPr lang="en-GB" altLang="en-US" b="1" dirty="0"/>
              <a:t>objectivism</a:t>
            </a:r>
            <a:r>
              <a:rPr lang="en-GB" altLang="en-US" dirty="0"/>
              <a:t>)</a:t>
            </a:r>
            <a:endParaRPr lang="en-GB" altLang="en-US" b="1" dirty="0"/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Others perceive humans as subjects or agents who take an active role in shaping their society by their actions and reactions (</a:t>
            </a:r>
            <a:r>
              <a:rPr lang="en-GB" altLang="en-US" b="1" dirty="0"/>
              <a:t>subjectivism</a:t>
            </a:r>
            <a:r>
              <a:rPr lang="en-GB" altLang="en-US" dirty="0"/>
              <a:t>)</a:t>
            </a:r>
            <a:endParaRPr lang="en-GB" altLang="en-US" b="1" dirty="0"/>
          </a:p>
          <a:p>
            <a:pPr marL="0" indent="0" algn="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altLang="en-US" dirty="0"/>
              <a:t>Burrell &amp; Morgan (2016)</a:t>
            </a:r>
          </a:p>
        </p:txBody>
      </p:sp>
    </p:spTree>
    <p:extLst>
      <p:ext uri="{BB962C8B-B14F-4D97-AF65-F5344CB8AC3E}">
        <p14:creationId xmlns:p14="http://schemas.microsoft.com/office/powerpoint/2010/main" val="261569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  <p:bldP spid="9219" grpI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9224B9D-A997-465D-A860-23BD160D07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9376" y="0"/>
            <a:ext cx="10972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Research Approaches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9BA7B0B-49EA-D88D-1B3D-A1BE5212C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484784"/>
            <a:ext cx="10972800" cy="4525963"/>
          </a:xfrm>
        </p:spPr>
        <p:txBody>
          <a:bodyPr>
            <a:normAutofit/>
          </a:bodyPr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Cresswell and </a:t>
            </a:r>
            <a:r>
              <a:rPr lang="en-GB" altLang="en-US" dirty="0" err="1"/>
              <a:t>Poth</a:t>
            </a:r>
            <a:r>
              <a:rPr lang="en-GB" altLang="en-US" dirty="0"/>
              <a:t> (2018) have taken this discussion further and have identified five research approaches based on the researcher’s assumptions and ideas about society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dirty="0"/>
              <a:t>We will now take a little time to explore these</a:t>
            </a:r>
          </a:p>
        </p:txBody>
      </p:sp>
    </p:spTree>
    <p:extLst>
      <p:ext uri="{BB962C8B-B14F-4D97-AF65-F5344CB8AC3E}">
        <p14:creationId xmlns:p14="http://schemas.microsoft.com/office/powerpoint/2010/main" val="274083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  <p:bldP spid="9219" grpI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art with text on it&#10;&#10;Description automatically generated">
            <a:extLst>
              <a:ext uri="{FF2B5EF4-FFF2-40B4-BE49-F238E27FC236}">
                <a16:creationId xmlns:a16="http://schemas.microsoft.com/office/drawing/2014/main" id="{48D4E1FA-8948-1B78-917B-6144F0DC6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7842" y="0"/>
            <a:ext cx="5516316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E3A497B-401B-546C-7EBB-21BBBD0C448E}"/>
              </a:ext>
            </a:extLst>
          </p:cNvPr>
          <p:cNvSpPr txBox="1"/>
          <p:nvPr/>
        </p:nvSpPr>
        <p:spPr>
          <a:xfrm>
            <a:off x="9048328" y="6237312"/>
            <a:ext cx="30243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(Based on Creswell &amp; </a:t>
            </a:r>
            <a:r>
              <a:rPr lang="en-GB" sz="1600" dirty="0" err="1"/>
              <a:t>Poth</a:t>
            </a:r>
            <a:r>
              <a:rPr lang="en-GB" sz="1600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4504890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D3776118-A572-4F8B-8E9D-822CE7DF8D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5360" y="-24548"/>
            <a:ext cx="10729192" cy="9731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Research Strategy:  Quantitative or Qualitative</a:t>
            </a:r>
            <a:endParaRPr lang="en-GB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71FC62-BBB7-74DC-DDDB-EA5552213916}"/>
              </a:ext>
            </a:extLst>
          </p:cNvPr>
          <p:cNvSpPr txBox="1"/>
          <p:nvPr/>
        </p:nvSpPr>
        <p:spPr>
          <a:xfrm>
            <a:off x="335360" y="755817"/>
            <a:ext cx="11449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Fundamental differences between quantitative and qualitative approaches: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D46312F-3952-9C9B-540C-1023BA764C0D}"/>
              </a:ext>
            </a:extLst>
          </p:cNvPr>
          <p:cNvSpPr/>
          <p:nvPr/>
        </p:nvSpPr>
        <p:spPr>
          <a:xfrm>
            <a:off x="119336" y="1340768"/>
            <a:ext cx="3758248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Principle orientation to the role of theory in relation to research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4C54EEE-7353-A31D-737C-0907D76C6F77}"/>
              </a:ext>
            </a:extLst>
          </p:cNvPr>
          <p:cNvSpPr/>
          <p:nvPr/>
        </p:nvSpPr>
        <p:spPr>
          <a:xfrm>
            <a:off x="4007768" y="1340768"/>
            <a:ext cx="3528392" cy="1008112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Deductive:</a:t>
            </a:r>
          </a:p>
          <a:p>
            <a:pPr algn="ctr"/>
            <a:r>
              <a:rPr lang="en-GB" sz="2000" dirty="0"/>
              <a:t>Using data to test an existing theory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A65524E-0304-EE7A-7D95-3A5EE7600D4D}"/>
              </a:ext>
            </a:extLst>
          </p:cNvPr>
          <p:cNvSpPr/>
          <p:nvPr/>
        </p:nvSpPr>
        <p:spPr>
          <a:xfrm>
            <a:off x="7666344" y="1340768"/>
            <a:ext cx="3528392" cy="1008112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Inductive:</a:t>
            </a:r>
          </a:p>
          <a:p>
            <a:pPr algn="ctr"/>
            <a:r>
              <a:rPr lang="en-GB" sz="2000" dirty="0"/>
              <a:t>Using data to create a new theory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BE25B5F-9DE6-10F1-E425-4138288D7933}"/>
              </a:ext>
            </a:extLst>
          </p:cNvPr>
          <p:cNvSpPr/>
          <p:nvPr/>
        </p:nvSpPr>
        <p:spPr>
          <a:xfrm>
            <a:off x="119336" y="2492896"/>
            <a:ext cx="3758248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Ontological Viewpoint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6AC997F-790F-D4AB-3BBC-76357D16DF98}"/>
              </a:ext>
            </a:extLst>
          </p:cNvPr>
          <p:cNvSpPr/>
          <p:nvPr/>
        </p:nvSpPr>
        <p:spPr>
          <a:xfrm>
            <a:off x="4007768" y="2487750"/>
            <a:ext cx="3528392" cy="1008112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There is a single reality in which humans exist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5C38D85-39F1-34F8-0D47-2898B65D3897}"/>
              </a:ext>
            </a:extLst>
          </p:cNvPr>
          <p:cNvSpPr/>
          <p:nvPr/>
        </p:nvSpPr>
        <p:spPr>
          <a:xfrm>
            <a:off x="7666444" y="2487750"/>
            <a:ext cx="3528392" cy="1008112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Reality is the creation of human interactions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0103DC9-6572-B4AA-152D-688361EC9B5F}"/>
              </a:ext>
            </a:extLst>
          </p:cNvPr>
          <p:cNvSpPr/>
          <p:nvPr/>
        </p:nvSpPr>
        <p:spPr>
          <a:xfrm>
            <a:off x="146483" y="3649226"/>
            <a:ext cx="3758248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Epistemological Orientation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D79E4BD-C4B1-BA4A-2604-E9BCD8C8666F}"/>
              </a:ext>
            </a:extLst>
          </p:cNvPr>
          <p:cNvSpPr/>
          <p:nvPr/>
        </p:nvSpPr>
        <p:spPr>
          <a:xfrm>
            <a:off x="4007768" y="3634732"/>
            <a:ext cx="3528392" cy="1008112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Reality can be measured (as with the physical sciences)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F62FADA-0AA6-58E6-091A-0EF902819F38}"/>
              </a:ext>
            </a:extLst>
          </p:cNvPr>
          <p:cNvSpPr/>
          <p:nvPr/>
        </p:nvSpPr>
        <p:spPr>
          <a:xfrm>
            <a:off x="7694417" y="3626358"/>
            <a:ext cx="3528392" cy="1008112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Reality has to be interpreted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9C8B24F-4508-1C2D-30BC-2315B2B9812D}"/>
              </a:ext>
            </a:extLst>
          </p:cNvPr>
          <p:cNvSpPr/>
          <p:nvPr/>
        </p:nvSpPr>
        <p:spPr>
          <a:xfrm>
            <a:off x="129705" y="4800003"/>
            <a:ext cx="3758248" cy="76067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View of human’s place in society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A068511-6EB7-F31E-A739-43C14294CE30}"/>
              </a:ext>
            </a:extLst>
          </p:cNvPr>
          <p:cNvSpPr/>
          <p:nvPr/>
        </p:nvSpPr>
        <p:spPr>
          <a:xfrm>
            <a:off x="4029422" y="4781703"/>
            <a:ext cx="3528392" cy="76067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Objectivist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DAF914C6-B986-0A66-AB98-790AF2650C3C}"/>
              </a:ext>
            </a:extLst>
          </p:cNvPr>
          <p:cNvSpPr/>
          <p:nvPr/>
        </p:nvSpPr>
        <p:spPr>
          <a:xfrm>
            <a:off x="7693014" y="4756555"/>
            <a:ext cx="3528392" cy="76067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Subjectivist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346999C1-D4EE-9E97-50F7-805765F538E0}"/>
              </a:ext>
            </a:extLst>
          </p:cNvPr>
          <p:cNvSpPr/>
          <p:nvPr/>
        </p:nvSpPr>
        <p:spPr>
          <a:xfrm>
            <a:off x="4029422" y="5681239"/>
            <a:ext cx="3528392" cy="1008112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Quantitative Research methods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9FCB4A9D-F574-529B-0303-6FF872CA67BD}"/>
              </a:ext>
            </a:extLst>
          </p:cNvPr>
          <p:cNvSpPr/>
          <p:nvPr/>
        </p:nvSpPr>
        <p:spPr>
          <a:xfrm>
            <a:off x="7693014" y="5639317"/>
            <a:ext cx="3528392" cy="1008112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Qualitative 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96044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925C92C4-CB12-4AD0-8976-A3EEE202A6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4514" y="59774"/>
            <a:ext cx="10972800" cy="115149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Summary: Influences on the conduct of Social Research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7894A41-BBAC-DB10-9DCB-57D2A5C4AE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5415573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1077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614EFE8-2532-4E34-9F13-07157EF4C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D46A98D-209E-4647-8E35-DE4FAE628E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76131-5899-4109-B848-B03E71F82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746A5CF-2790-4CF1-8BFD-B3DBA074FD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27E4B-556A-4B1C-8ABA-12866B8F0C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44D5DFA-2B8E-4103-80FA-15B2514B5E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2096B2-D762-4CAF-9EF8-A61522D27C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002BD7E-98A0-4CEB-BEC3-E387F3C81E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A71A9A5-57BF-42E5-8735-C3DE98B43D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1D801C54-3E5B-42EA-9065-75158EEF71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Task </a:t>
            </a:r>
            <a:b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Practical Considerations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7C1B168A-8E9E-41F2-A5F4-F25EEAE2F4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4205063"/>
          </a:xfrm>
        </p:spPr>
        <p:txBody>
          <a:bodyPr rtlCol="0">
            <a:normAutofit/>
          </a:bodyPr>
          <a:lstStyle/>
          <a:p>
            <a:pPr marL="566928" indent="-457200">
              <a:defRPr/>
            </a:pP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As a group, discuss the following practical considerations for research planning</a:t>
            </a:r>
          </a:p>
          <a:p>
            <a:pPr marL="566928" indent="-457200">
              <a:defRPr/>
            </a:pPr>
            <a:r>
              <a:rPr lang="en-GB" sz="28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would you need to consider for each of the following?</a:t>
            </a:r>
          </a:p>
          <a:p>
            <a:pPr marL="566928" indent="-457200">
              <a:defRPr/>
            </a:pP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Time</a:t>
            </a:r>
          </a:p>
          <a:p>
            <a:pPr marL="566928" indent="-457200">
              <a:defRPr/>
            </a:pP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Research Opportunities</a:t>
            </a:r>
          </a:p>
          <a:p>
            <a:pPr marL="566928" indent="-457200">
              <a:defRPr/>
            </a:pP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Access to Participants</a:t>
            </a:r>
          </a:p>
          <a:p>
            <a:pPr marL="566928" indent="-457200">
              <a:defRPr/>
            </a:pP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Money and Funding</a:t>
            </a:r>
          </a:p>
          <a:p>
            <a:pPr marL="566928" indent="-457200">
              <a:defRPr/>
            </a:pP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Personal Characteristics</a:t>
            </a:r>
          </a:p>
        </p:txBody>
      </p:sp>
      <p:pic>
        <p:nvPicPr>
          <p:cNvPr id="3" name="Picture 2" descr="A blue button with a black and white image of a document&#10;&#10;Description automatically generated">
            <a:extLst>
              <a:ext uri="{FF2B5EF4-FFF2-40B4-BE49-F238E27FC236}">
                <a16:creationId xmlns:a16="http://schemas.microsoft.com/office/drawing/2014/main" id="{918E3A2A-0E1F-C54E-65C1-0C95D27DC2D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5872553"/>
            <a:ext cx="710809" cy="7108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021068-BD01-6CCF-E8A7-7F3CE04B4454}"/>
              </a:ext>
            </a:extLst>
          </p:cNvPr>
          <p:cNvSpPr txBox="1"/>
          <p:nvPr/>
        </p:nvSpPr>
        <p:spPr>
          <a:xfrm>
            <a:off x="5078616" y="5987827"/>
            <a:ext cx="4041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 – Practical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772995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  <p:bldP spid="12291" grpId="1" build="p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11">
            <a:extLst>
              <a:ext uri="{FF2B5EF4-FFF2-40B4-BE49-F238E27FC236}">
                <a16:creationId xmlns:a16="http://schemas.microsoft.com/office/drawing/2014/main" id="{67CD191A-63FE-A949-F2C0-AD3FCE10CB0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195500" y="1412776"/>
            <a:ext cx="9540552" cy="4114800"/>
          </a:xfrm>
        </p:spPr>
        <p:txBody>
          <a:bodyPr>
            <a:normAutofit lnSpcReduction="10000"/>
          </a:bodyPr>
          <a:lstStyle/>
          <a:p>
            <a:pPr lvl="1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altLang="en-US" dirty="0"/>
              <a:t>Punch K, (2005) </a:t>
            </a:r>
            <a:r>
              <a:rPr lang="en-GB" altLang="en-US" i="1" dirty="0"/>
              <a:t>Introduction to Social Research Methods: Quantitative and Qualitative Approaches, </a:t>
            </a:r>
            <a:r>
              <a:rPr lang="en-GB" altLang="en-US" dirty="0"/>
              <a:t>London: Sage</a:t>
            </a:r>
          </a:p>
          <a:p>
            <a:pPr lvl="1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altLang="en-US" sz="2800" dirty="0"/>
              <a:t>Oliver P, (2003)</a:t>
            </a:r>
            <a:r>
              <a:rPr lang="en-GB" altLang="en-US" sz="2800" i="1" dirty="0"/>
              <a:t>The Students' Guide to Research Ethics, </a:t>
            </a:r>
            <a:r>
              <a:rPr lang="en-GB" altLang="en-US" sz="2800" dirty="0"/>
              <a:t>Buckingham: Open University Press</a:t>
            </a:r>
          </a:p>
          <a:p>
            <a:pPr lvl="1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altLang="en-US" dirty="0"/>
              <a:t>Louis, Cohen, Manion &amp; Morrison (2000) </a:t>
            </a:r>
            <a:r>
              <a:rPr lang="en-GB" altLang="en-US" i="1" dirty="0"/>
              <a:t>Research Methods in Education,</a:t>
            </a:r>
            <a:r>
              <a:rPr lang="en-GB" altLang="en-US" dirty="0"/>
              <a:t> London: Routledge-Falmer.</a:t>
            </a:r>
          </a:p>
          <a:p>
            <a:pPr lvl="1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altLang="en-US" dirty="0"/>
              <a:t>Robson C (2002) </a:t>
            </a:r>
            <a:r>
              <a:rPr lang="en-GB" altLang="en-US" i="1" dirty="0"/>
              <a:t>Real World Research</a:t>
            </a:r>
            <a:r>
              <a:rPr lang="en-GB" altLang="en-US" dirty="0"/>
              <a:t>, Oxford: Blackwell Publishers</a:t>
            </a:r>
          </a:p>
        </p:txBody>
      </p:sp>
      <p:sp>
        <p:nvSpPr>
          <p:cNvPr id="12293" name="Rectangle 8">
            <a:extLst>
              <a:ext uri="{FF2B5EF4-FFF2-40B4-BE49-F238E27FC236}">
                <a16:creationId xmlns:a16="http://schemas.microsoft.com/office/drawing/2014/main" id="{A561D934-5085-B763-3C61-D6DFB470BA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0" anchor="ctr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endParaRPr lang="en-US" altLang="en-US"/>
          </a:p>
        </p:txBody>
      </p:sp>
      <p:sp>
        <p:nvSpPr>
          <p:cNvPr id="12294" name="Rectangle 9">
            <a:extLst>
              <a:ext uri="{FF2B5EF4-FFF2-40B4-BE49-F238E27FC236}">
                <a16:creationId xmlns:a16="http://schemas.microsoft.com/office/drawing/2014/main" id="{E644228D-4C53-B434-4D3F-8E8C485ADA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282396"/>
            <a:ext cx="184150" cy="646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anchor="ctr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endParaRPr lang="en-GB" alt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DEA2F57-58FC-182B-8E51-A5FB54886015}"/>
              </a:ext>
            </a:extLst>
          </p:cNvPr>
          <p:cNvSpPr txBox="1">
            <a:spLocks/>
          </p:cNvSpPr>
          <p:nvPr/>
        </p:nvSpPr>
        <p:spPr>
          <a:xfrm>
            <a:off x="479376" y="-425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Additional Reading</a:t>
            </a:r>
          </a:p>
        </p:txBody>
      </p:sp>
    </p:spTree>
    <p:extLst>
      <p:ext uri="{BB962C8B-B14F-4D97-AF65-F5344CB8AC3E}">
        <p14:creationId xmlns:p14="http://schemas.microsoft.com/office/powerpoint/2010/main" val="34820982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A66F3-F71B-273D-09E8-C455C7881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0FEE1-74C1-8ADF-CDD2-9AE6A38CE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97300"/>
            <a:ext cx="10972800" cy="4525963"/>
          </a:xfrm>
        </p:spPr>
        <p:txBody>
          <a:bodyPr>
            <a:normAutofit fontScale="85000" lnSpcReduction="1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Burrell, G. and Morgan, G. (2016) Sociological paradigms and organisational analysis : elements of the sociology of corporate life. Abingdon, Oxon: Routledge. Available at: </a:t>
            </a:r>
            <a:r>
              <a:rPr lang="en-GB" sz="1800" dirty="0">
                <a:hlinkClick r:id="rId2"/>
              </a:rPr>
              <a:t>https://doi.org/10.4324/9781315242804</a:t>
            </a:r>
            <a:r>
              <a:rPr lang="en-GB" sz="1800" dirty="0"/>
              <a:t> [Accessed 09/10/2023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Clark, T. </a:t>
            </a:r>
            <a:r>
              <a:rPr lang="en-GB" sz="1800" i="1" dirty="0"/>
              <a:t>et al</a:t>
            </a:r>
            <a:r>
              <a:rPr lang="en-GB" sz="1800" dirty="0"/>
              <a:t>. (2021) </a:t>
            </a:r>
            <a:r>
              <a:rPr lang="en-GB" sz="1800" i="1" dirty="0"/>
              <a:t>Bryman’s social research methods</a:t>
            </a:r>
            <a:r>
              <a:rPr lang="en-GB" sz="1800" dirty="0"/>
              <a:t>. 6th edition. Oxford: Oxford University Press.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Cohen, L., Manion, L. and Morrison, K. (2018) Research methods in education. Eighth edition. London: Routledge. Available at: </a:t>
            </a:r>
            <a:r>
              <a:rPr lang="en-GB" sz="1800" dirty="0">
                <a:hlinkClick r:id="rId3"/>
              </a:rPr>
              <a:t>https://www-vlebooks-com.ezproxy.uwtsd.ac.uk/Product/Index/1010573?page=0&amp;startBookmarkId=-1</a:t>
            </a:r>
            <a:r>
              <a:rPr lang="en-GB" sz="1800" dirty="0"/>
              <a:t> [Accessed 09/10/2023]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Creswell, J.W. and </a:t>
            </a:r>
            <a:r>
              <a:rPr lang="en-GB" sz="1800" dirty="0" err="1"/>
              <a:t>Poth</a:t>
            </a:r>
            <a:r>
              <a:rPr lang="en-GB" sz="1800" dirty="0"/>
              <a:t>, C.N. (2018) Qualitative inquiry &amp; research design : choosing among five approaches. Fourth edition. Los Angeles: SAGE.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 err="1"/>
              <a:t>Grix</a:t>
            </a:r>
            <a:r>
              <a:rPr lang="en-GB" sz="1800" dirty="0"/>
              <a:t>, J. (2002) ‘Introducing Students to the Generic Terminology of Social Research’, </a:t>
            </a:r>
            <a:r>
              <a:rPr lang="en-GB" sz="1800" i="1" dirty="0"/>
              <a:t>Politics</a:t>
            </a:r>
            <a:r>
              <a:rPr lang="en-GB" sz="1800" dirty="0"/>
              <a:t> (Manchester, England), 22(3), pp. 175–186. Available at: </a:t>
            </a:r>
            <a:r>
              <a:rPr lang="en-GB" sz="1800" dirty="0">
                <a:hlinkClick r:id="rId4"/>
              </a:rPr>
              <a:t>https://doi.org/10.1111/1467-9256.00173</a:t>
            </a:r>
            <a:r>
              <a:rPr lang="en-GB" sz="1800" dirty="0"/>
              <a:t> [Accessed 09/10/2023]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Robson, C. (2002) Real world research : a resource for social scientists and practitioner-researchers. 2nd ed. Oxford, UK: Blackwell Publishers.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Scott, J. (ed.), (2015) </a:t>
            </a:r>
            <a:r>
              <a:rPr lang="en-GB" sz="1800" i="1" dirty="0"/>
              <a:t>A Dictionary of Sociology (4</a:t>
            </a:r>
            <a:r>
              <a:rPr lang="en-GB" sz="1800" i="1" baseline="30000" dirty="0"/>
              <a:t>th</a:t>
            </a:r>
            <a:r>
              <a:rPr lang="en-GB" sz="1800" i="1" dirty="0"/>
              <a:t> ed.)</a:t>
            </a:r>
            <a:r>
              <a:rPr lang="en-GB" sz="1800" dirty="0"/>
              <a:t> Oxford University Press Available at: </a:t>
            </a:r>
            <a:r>
              <a:rPr lang="en-GB" sz="1800" dirty="0">
                <a:hlinkClick r:id="rId5"/>
              </a:rPr>
              <a:t>https://www-oxfordreference-com.ezproxy.uwtsd.ac.uk/search/search?source=%2F10.1093%2Facref%2F9780199683581.001.0001%2Facref-9780199683581&amp;q=social+sciences</a:t>
            </a:r>
            <a:r>
              <a:rPr lang="en-GB" sz="1800" dirty="0"/>
              <a:t> [Accessed 06/10/2023]</a:t>
            </a:r>
          </a:p>
        </p:txBody>
      </p:sp>
    </p:spTree>
    <p:extLst>
      <p:ext uri="{BB962C8B-B14F-4D97-AF65-F5344CB8AC3E}">
        <p14:creationId xmlns:p14="http://schemas.microsoft.com/office/powerpoint/2010/main" val="160799956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721</TotalTime>
  <Words>2146</Words>
  <Application>Microsoft Office PowerPoint</Application>
  <PresentationFormat>Widescreen</PresentationFormat>
  <Paragraphs>238</Paragraphs>
  <Slides>26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Tahoma</vt:lpstr>
      <vt:lpstr>Times New Roman</vt:lpstr>
      <vt:lpstr>Wingdings</vt:lpstr>
      <vt:lpstr>UWTSD blue background</vt:lpstr>
      <vt:lpstr>PowerPoint Presentation</vt:lpstr>
      <vt:lpstr>Theme Outcomes</vt:lpstr>
      <vt:lpstr>Research in the Social Sciences</vt:lpstr>
      <vt:lpstr>Research in the Social Sciences</vt:lpstr>
      <vt:lpstr>Research in the Social Sciences</vt:lpstr>
      <vt:lpstr>Research in the Social Sciences</vt:lpstr>
      <vt:lpstr>Why Research in the Social Context?</vt:lpstr>
      <vt:lpstr>Why Research in the Social Context?</vt:lpstr>
      <vt:lpstr>Social Research in the Real World</vt:lpstr>
      <vt:lpstr>Social Research Strategies</vt:lpstr>
      <vt:lpstr>Social Research Strategies</vt:lpstr>
      <vt:lpstr>The Relationship between Theory and Research</vt:lpstr>
      <vt:lpstr>The Relationship between Theory and Research</vt:lpstr>
      <vt:lpstr>The Process of Deductive Research</vt:lpstr>
      <vt:lpstr>Two approaches to social research</vt:lpstr>
      <vt:lpstr>Two approaches to social research</vt:lpstr>
      <vt:lpstr>Two conceptions of social reality</vt:lpstr>
      <vt:lpstr>Two conceptions of social reality</vt:lpstr>
      <vt:lpstr>Two conceptions of social reality</vt:lpstr>
      <vt:lpstr>Research Approaches</vt:lpstr>
      <vt:lpstr>PowerPoint Presentation</vt:lpstr>
      <vt:lpstr>Research Strategy:  Quantitative or Qualitative</vt:lpstr>
      <vt:lpstr>Summary: Influences on the conduct of Social Research</vt:lpstr>
      <vt:lpstr>Student Task  Practical Considerations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21</cp:revision>
  <dcterms:created xsi:type="dcterms:W3CDTF">2021-02-09T14:04:40Z</dcterms:created>
  <dcterms:modified xsi:type="dcterms:W3CDTF">2023-10-18T10:04:46Z</dcterms:modified>
</cp:coreProperties>
</file>