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64" r:id="rId3"/>
    <p:sldId id="274" r:id="rId4"/>
    <p:sldId id="275" r:id="rId5"/>
    <p:sldId id="276" r:id="rId6"/>
    <p:sldId id="257" r:id="rId7"/>
    <p:sldId id="258" r:id="rId8"/>
    <p:sldId id="265" r:id="rId9"/>
    <p:sldId id="266" r:id="rId10"/>
    <p:sldId id="259" r:id="rId11"/>
    <p:sldId id="267" r:id="rId12"/>
    <p:sldId id="260" r:id="rId13"/>
    <p:sldId id="268" r:id="rId14"/>
    <p:sldId id="269" r:id="rId15"/>
    <p:sldId id="270" r:id="rId16"/>
    <p:sldId id="272" r:id="rId17"/>
    <p:sldId id="261" r:id="rId18"/>
    <p:sldId id="262" r:id="rId19"/>
    <p:sldId id="263" r:id="rId20"/>
    <p:sldId id="273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6"/>
    <p:restoredTop sz="94643"/>
  </p:normalViewPr>
  <p:slideViewPr>
    <p:cSldViewPr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131BF-A089-4563-AAAC-E984DC5E620D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ABAF25-164C-4B61-A0AB-D3D7A76D35A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626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pPr/>
              <a:t>2/28/2019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1345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37234-563C-432C-850C-F5BBB35A91D2}" type="datetime1">
              <a:rPr lang="en-US" smtClean="0"/>
              <a:pPr/>
              <a:t>2/28/2019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113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290AD-F7BF-429E-8DE4-04C4FAF40767}" type="datetime1">
              <a:rPr lang="en-US" smtClean="0"/>
              <a:pPr/>
              <a:t>2/28/2019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0446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19E74-EEE3-4119-86F0-FE9C325D965E}" type="datetime1">
              <a:rPr lang="en-US" smtClean="0"/>
              <a:pPr/>
              <a:t>2/28/2019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06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783046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1FEC6-1657-4E2C-869E-EC167F723DE0}" type="datetime1">
              <a:rPr lang="en-US" smtClean="0"/>
              <a:pPr/>
              <a:t>2/28/2019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14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EA14E-87F8-495F-A4E3-EC375D15D144}" type="datetime1">
              <a:rPr lang="en-US" smtClean="0"/>
              <a:pPr/>
              <a:t>2/28/2019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991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84EEB-192B-49C7-87FC-3C4B52EA1F19}" type="datetime1">
              <a:rPr lang="en-US" smtClean="0"/>
              <a:pPr/>
              <a:t>2/28/2019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969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-42172"/>
            <a:ext cx="4576573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AF9998E-22F8-446F-9CCE-D6A6CD7A9F88}" type="datetime1">
              <a:rPr lang="en-US" smtClean="0"/>
              <a:pPr/>
              <a:t>2/28/2019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809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21DC-B8EA-4F2A-88BC-642941FAC8EF}" type="datetime1">
              <a:rPr lang="en-US" smtClean="0"/>
              <a:pPr/>
              <a:t>2/28/2019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55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688AE-C81D-47EC-87E3-A0B575E9F6C4}" type="datetime1">
              <a:rPr lang="en-US" smtClean="0"/>
              <a:pPr/>
              <a:t>2/28/2019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814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606045" y="964692"/>
            <a:ext cx="593775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pPr/>
              <a:t>2/28/2019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9AF29F1E-C77E-472E-A662-F9A49531A2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03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6"/>
          <p:cNvSpPr txBox="1">
            <a:spLocks/>
          </p:cNvSpPr>
          <p:nvPr/>
        </p:nvSpPr>
        <p:spPr>
          <a:xfrm>
            <a:off x="6705600" y="65087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91F0DE0-BF1E-480E-B6C2-439FC32FABA3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F5EC80-5FF6-DA43-8DCE-35512960FE46}"/>
              </a:ext>
            </a:extLst>
          </p:cNvPr>
          <p:cNvSpPr txBox="1"/>
          <p:nvPr/>
        </p:nvSpPr>
        <p:spPr>
          <a:xfrm>
            <a:off x="2771800" y="2348880"/>
            <a:ext cx="354218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dirty="0"/>
              <a:t>McKinsey 7S</a:t>
            </a:r>
          </a:p>
          <a:p>
            <a:pPr algn="ctr"/>
            <a:endParaRPr lang="en-US" sz="4000" dirty="0"/>
          </a:p>
          <a:p>
            <a:pPr algn="ctr"/>
            <a:endParaRPr lang="en-US" sz="4000" dirty="0"/>
          </a:p>
          <a:p>
            <a:pPr algn="ctr"/>
            <a:r>
              <a:rPr lang="en-US" sz="4000" dirty="0"/>
              <a:t>Dr. John W Lang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56790" y="1381442"/>
            <a:ext cx="4630420" cy="40951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85800" y="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McKinsey 7S Model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Slide Number Placeholder 6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91F0DE0-BF1E-480E-B6C2-439FC32FABA3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6" name="Rectangle 5"/>
          <p:cNvSpPr/>
          <p:nvPr/>
        </p:nvSpPr>
        <p:spPr bwMode="auto">
          <a:xfrm>
            <a:off x="0" y="0"/>
            <a:ext cx="9144000" cy="1066800"/>
          </a:xfrm>
          <a:prstGeom prst="rect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92896"/>
            <a:ext cx="3301895" cy="2509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2771800" y="1107900"/>
            <a:ext cx="282763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STRUCTURE:</a:t>
            </a:r>
          </a:p>
          <a:p>
            <a:r>
              <a:rPr lang="en-GB" sz="1200" dirty="0"/>
              <a:t>The organisations structural configuration:</a:t>
            </a:r>
          </a:p>
          <a:p>
            <a:r>
              <a:rPr lang="en-GB" sz="1200" dirty="0"/>
              <a:t>Levels of hierarchy</a:t>
            </a:r>
          </a:p>
          <a:p>
            <a:r>
              <a:rPr lang="en-GB" sz="1200" dirty="0"/>
              <a:t>Spans of control</a:t>
            </a:r>
          </a:p>
          <a:p>
            <a:r>
              <a:rPr lang="en-GB" sz="1200" dirty="0"/>
              <a:t>Departmentalisation</a:t>
            </a:r>
          </a:p>
          <a:p>
            <a:r>
              <a:rPr lang="en-GB" sz="1200" dirty="0"/>
              <a:t>Formal reporting relationships</a:t>
            </a:r>
          </a:p>
          <a:p>
            <a:r>
              <a:rPr lang="en-GB" sz="1200" dirty="0"/>
              <a:t>Mechanistic t0 Organic and Hybrids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12160" y="2010251"/>
            <a:ext cx="203607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SYSTEMS:</a:t>
            </a:r>
          </a:p>
          <a:p>
            <a:r>
              <a:rPr lang="en-GB" sz="1200" dirty="0"/>
              <a:t>Formal and Informal Systems:</a:t>
            </a:r>
          </a:p>
          <a:p>
            <a:r>
              <a:rPr lang="en-GB" sz="1200" dirty="0"/>
              <a:t>Hidden networks</a:t>
            </a:r>
          </a:p>
          <a:p>
            <a:r>
              <a:rPr lang="en-GB" sz="1200" dirty="0"/>
              <a:t>Control systems</a:t>
            </a:r>
          </a:p>
          <a:p>
            <a:r>
              <a:rPr lang="en-GB" sz="1200" dirty="0"/>
              <a:t>Coordination</a:t>
            </a:r>
          </a:p>
          <a:p>
            <a:r>
              <a:rPr lang="en-GB" sz="1200" dirty="0"/>
              <a:t>Integration</a:t>
            </a:r>
          </a:p>
          <a:p>
            <a:r>
              <a:rPr lang="en-GB" sz="1200" dirty="0"/>
              <a:t>Communication</a:t>
            </a:r>
          </a:p>
          <a:p>
            <a:r>
              <a:rPr lang="en-GB" sz="1200" dirty="0"/>
              <a:t>Reward systems</a:t>
            </a:r>
          </a:p>
          <a:p>
            <a:r>
              <a:rPr lang="en-GB" sz="1200" dirty="0"/>
              <a:t>Planning and budgeting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12160" y="4221088"/>
            <a:ext cx="21561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STYLE:</a:t>
            </a:r>
          </a:p>
          <a:p>
            <a:r>
              <a:rPr lang="en-GB" sz="1200" dirty="0"/>
              <a:t>Management styles</a:t>
            </a:r>
          </a:p>
          <a:p>
            <a:r>
              <a:rPr lang="en-GB" sz="1200" dirty="0"/>
              <a:t>Rewards and motivation</a:t>
            </a:r>
          </a:p>
          <a:p>
            <a:r>
              <a:rPr lang="en-GB" sz="1200" dirty="0"/>
              <a:t>Autocratic vs. Consensus driven</a:t>
            </a:r>
          </a:p>
          <a:p>
            <a:endParaRPr lang="en-GB" sz="1200" dirty="0"/>
          </a:p>
        </p:txBody>
      </p:sp>
      <p:sp>
        <p:nvSpPr>
          <p:cNvPr id="11" name="TextBox 10"/>
          <p:cNvSpPr txBox="1"/>
          <p:nvPr/>
        </p:nvSpPr>
        <p:spPr>
          <a:xfrm>
            <a:off x="2987824" y="5085184"/>
            <a:ext cx="27987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STAFF:</a:t>
            </a:r>
          </a:p>
          <a:p>
            <a:r>
              <a:rPr lang="en-GB" sz="1200" dirty="0"/>
              <a:t>People and human resource management</a:t>
            </a:r>
          </a:p>
          <a:p>
            <a:r>
              <a:rPr lang="en-GB" sz="1200" dirty="0"/>
              <a:t>Competences and individual skills</a:t>
            </a:r>
          </a:p>
          <a:p>
            <a:r>
              <a:rPr lang="en-GB" sz="1200" dirty="0"/>
              <a:t>Demographics</a:t>
            </a:r>
          </a:p>
          <a:p>
            <a:r>
              <a:rPr lang="en-GB" sz="1200" dirty="0"/>
              <a:t>Industry best practices in HRM – gaps</a:t>
            </a:r>
          </a:p>
          <a:p>
            <a:r>
              <a:rPr lang="en-GB" sz="1200" dirty="0"/>
              <a:t>Induction and Retention Programmes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18726" y="3986673"/>
            <a:ext cx="24090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SKILLS:</a:t>
            </a:r>
          </a:p>
          <a:p>
            <a:r>
              <a:rPr lang="en-GB" sz="1200" dirty="0"/>
              <a:t>Distinctive competences of the firm</a:t>
            </a:r>
          </a:p>
          <a:p>
            <a:r>
              <a:rPr lang="en-GB" sz="1200" dirty="0"/>
              <a:t>What the company excels at</a:t>
            </a:r>
          </a:p>
          <a:p>
            <a:r>
              <a:rPr lang="en-GB" sz="1200" dirty="0"/>
              <a:t>Collective competences</a:t>
            </a:r>
          </a:p>
          <a:p>
            <a:r>
              <a:rPr lang="en-GB" sz="1200" dirty="0"/>
              <a:t>Ways of developing competences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18725" y="2194916"/>
            <a:ext cx="229139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STRATEGY:</a:t>
            </a:r>
          </a:p>
          <a:p>
            <a:r>
              <a:rPr lang="en-GB" sz="1200" dirty="0"/>
              <a:t>Is it clearly communicated?</a:t>
            </a:r>
          </a:p>
          <a:p>
            <a:r>
              <a:rPr lang="en-GB" sz="1200" dirty="0"/>
              <a:t>The planned actions of the firm </a:t>
            </a:r>
          </a:p>
          <a:p>
            <a:r>
              <a:rPr lang="en-GB" sz="1200" dirty="0"/>
              <a:t>in its competitive environment</a:t>
            </a:r>
          </a:p>
          <a:p>
            <a:r>
              <a:rPr lang="en-GB" sz="1200" dirty="0"/>
              <a:t>Deliberate versus Emergent and</a:t>
            </a:r>
          </a:p>
          <a:p>
            <a:r>
              <a:rPr lang="en-GB" sz="1200" dirty="0"/>
              <a:t>how does the company cope with</a:t>
            </a:r>
          </a:p>
          <a:p>
            <a:r>
              <a:rPr lang="en-GB" sz="1200" dirty="0"/>
              <a:t>The two?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156176" y="5373216"/>
            <a:ext cx="215854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SHARED VALUES:</a:t>
            </a:r>
          </a:p>
          <a:p>
            <a:r>
              <a:rPr lang="en-GB" sz="1200" dirty="0"/>
              <a:t>Guiding values and concepts of </a:t>
            </a:r>
          </a:p>
          <a:p>
            <a:r>
              <a:rPr lang="en-GB" sz="1200" dirty="0"/>
              <a:t>the firm that may not be clear </a:t>
            </a:r>
          </a:p>
          <a:p>
            <a:r>
              <a:rPr lang="en-GB" sz="1200" dirty="0"/>
              <a:t>to outsiders.</a:t>
            </a:r>
          </a:p>
          <a:p>
            <a:r>
              <a:rPr lang="en-GB" sz="1200" dirty="0"/>
              <a:t>The manner in which culture is </a:t>
            </a:r>
          </a:p>
          <a:p>
            <a:r>
              <a:rPr lang="en-GB" sz="1200" dirty="0"/>
              <a:t>developed and maintained.</a:t>
            </a:r>
          </a:p>
          <a:p>
            <a:r>
              <a:rPr lang="en-GB" sz="1200" dirty="0"/>
              <a:t>Inclusive – exclusive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545981" y="271790"/>
            <a:ext cx="2052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McKinsey 7S</a:t>
            </a:r>
          </a:p>
        </p:txBody>
      </p:sp>
    </p:spTree>
    <p:extLst>
      <p:ext uri="{BB962C8B-B14F-4D97-AF65-F5344CB8AC3E}">
        <p14:creationId xmlns:p14="http://schemas.microsoft.com/office/powerpoint/2010/main" val="3465216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5" name="Slide Number Placeholder 6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91F0DE0-BF1E-480E-B6C2-439FC32FABA3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305529" y="2060848"/>
            <a:ext cx="6821483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Effective Organisations management and maintain these elements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There is a congruency between the 7s 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Change in one will affect the others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It is a valuable tool to initiate a change process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Determine the current and ideal sate for the elements and then </a:t>
            </a:r>
          </a:p>
          <a:p>
            <a:r>
              <a:rPr lang="en-GB" dirty="0"/>
              <a:t>      develop action plans to get there</a:t>
            </a:r>
          </a:p>
          <a:p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In change management many Orgs. Focus on the hard elements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Whereas it is often the soft </a:t>
            </a:r>
            <a:r>
              <a:rPr lang="en-GB" dirty="0" err="1"/>
              <a:t>Ss</a:t>
            </a:r>
            <a:r>
              <a:rPr lang="en-GB" dirty="0"/>
              <a:t> that determine the success or failure </a:t>
            </a:r>
          </a:p>
          <a:p>
            <a:r>
              <a:rPr lang="en-GB" dirty="0"/>
              <a:t>     of the change programmes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424671" y="1237078"/>
            <a:ext cx="35331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HARD S’s = </a:t>
            </a:r>
            <a:r>
              <a:rPr lang="en-GB" sz="1200" dirty="0"/>
              <a:t>STRATEGY; STRUCTURE; SYSTEMS</a:t>
            </a:r>
          </a:p>
          <a:p>
            <a:pPr algn="ctr"/>
            <a:r>
              <a:rPr lang="en-GB" dirty="0"/>
              <a:t>SOFT S’s = </a:t>
            </a:r>
            <a:r>
              <a:rPr lang="en-GB" sz="1200" dirty="0"/>
              <a:t>SKILLS; STYLE; STAFF; SHARED VALUES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45981" y="271790"/>
            <a:ext cx="2052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McKinsey 7S</a:t>
            </a:r>
          </a:p>
        </p:txBody>
      </p:sp>
    </p:spTree>
    <p:extLst>
      <p:ext uri="{BB962C8B-B14F-4D97-AF65-F5344CB8AC3E}">
        <p14:creationId xmlns:p14="http://schemas.microsoft.com/office/powerpoint/2010/main" val="3091842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5" name="Slide Number Placeholder 6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91F0DE0-BF1E-480E-B6C2-439FC32FABA3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763688" y="1988840"/>
            <a:ext cx="4393832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REMEMBER: CONGRUENCE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All elements are interrelated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Elements will find an equilibrium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They are levers available to Management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They are the foundations and support for </a:t>
            </a:r>
          </a:p>
          <a:p>
            <a:r>
              <a:rPr lang="en-GB" dirty="0"/>
              <a:t>     Corporate Culture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545981" y="271790"/>
            <a:ext cx="2052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McKinsey 7S</a:t>
            </a:r>
          </a:p>
        </p:txBody>
      </p:sp>
    </p:spTree>
    <p:extLst>
      <p:ext uri="{BB962C8B-B14F-4D97-AF65-F5344CB8AC3E}">
        <p14:creationId xmlns:p14="http://schemas.microsoft.com/office/powerpoint/2010/main" val="2012498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ChangeArrowheads="1"/>
          </p:cNvSpPr>
          <p:nvPr/>
        </p:nvSpPr>
        <p:spPr bwMode="auto">
          <a:xfrm>
            <a:off x="2648527" y="1556792"/>
            <a:ext cx="4143404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is our strategy?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do we intend to achieve our objectives?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do we deal with competitive pressure?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are changes in customer demands dealt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2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with?</a:t>
            </a: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is strategy adjusted for environmental issues? </a:t>
            </a: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071538" y="3214686"/>
            <a:ext cx="729738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Strategy:</a:t>
            </a:r>
          </a:p>
          <a:p>
            <a:endParaRPr lang="en-GB" dirty="0"/>
          </a:p>
          <a:p>
            <a:r>
              <a:rPr lang="en-GB" dirty="0"/>
              <a:t>Prescriptive				Emergent</a:t>
            </a:r>
          </a:p>
          <a:p>
            <a:r>
              <a:rPr lang="en-GB" dirty="0"/>
              <a:t>Deliberate				Patterns of Behaviour</a:t>
            </a:r>
          </a:p>
          <a:p>
            <a:r>
              <a:rPr lang="en-GB" dirty="0"/>
              <a:t>Analysis &amp; Planning				Ad – hoc</a:t>
            </a:r>
          </a:p>
          <a:p>
            <a:r>
              <a:rPr lang="en-GB" dirty="0"/>
              <a:t>Logical Incrementalism			Transformational</a:t>
            </a:r>
          </a:p>
          <a:p>
            <a:endParaRPr lang="en-GB" dirty="0"/>
          </a:p>
          <a:p>
            <a:r>
              <a:rPr lang="en-GB" dirty="0"/>
              <a:t>Markets Stable				Markets Hypercompetitive</a:t>
            </a:r>
          </a:p>
          <a:p>
            <a:r>
              <a:rPr lang="en-GB" dirty="0"/>
              <a:t>Risk Mitigation				Risk Management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000496" y="3929066"/>
            <a:ext cx="1500198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000496" y="4214818"/>
            <a:ext cx="1500198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000496" y="4500570"/>
            <a:ext cx="1500198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4000496" y="4786322"/>
            <a:ext cx="1500198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4000496" y="5572140"/>
            <a:ext cx="1500198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000496" y="5286388"/>
            <a:ext cx="1500198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17686" y="1433733"/>
            <a:ext cx="1714512" cy="15001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STRATEGY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2483768" y="908139"/>
            <a:ext cx="500066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is the company/team divided?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is the hierarchy?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do the various departments coordinate activities?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do the team members organize and align themselves?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Is decision making and controlling centralized or decentralized?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0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Is this as it should be, given what we're doing?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Where are the lines of communication? Explicit and implicit? </a:t>
            </a:r>
            <a:endParaRPr kumimoji="0" lang="en-GB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71538" y="3143272"/>
            <a:ext cx="735201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Mechanistic				Organic           (Burns &amp; Stalker)</a:t>
            </a:r>
          </a:p>
          <a:p>
            <a:r>
              <a:rPr lang="en-GB" sz="1600" dirty="0"/>
              <a:t>Machine Bureaucracy				Adhocracy      (Mintzberg)</a:t>
            </a:r>
          </a:p>
          <a:p>
            <a:r>
              <a:rPr lang="en-GB" sz="1600" dirty="0"/>
              <a:t>Tall					Flat</a:t>
            </a:r>
          </a:p>
          <a:p>
            <a:r>
              <a:rPr lang="en-GB" sz="1600" dirty="0"/>
              <a:t>Narrow spans of control			Wide Spans of control</a:t>
            </a:r>
          </a:p>
          <a:p>
            <a:r>
              <a:rPr lang="en-GB" sz="1600" dirty="0"/>
              <a:t>Role Based					Competence Based</a:t>
            </a:r>
          </a:p>
          <a:p>
            <a:r>
              <a:rPr lang="en-GB" sz="1600" dirty="0"/>
              <a:t>Rule Based					Empowering</a:t>
            </a:r>
          </a:p>
          <a:p>
            <a:r>
              <a:rPr lang="en-GB" sz="1600" dirty="0"/>
              <a:t>Rigid Hierarchy				Flexible</a:t>
            </a:r>
          </a:p>
          <a:p>
            <a:r>
              <a:rPr lang="en-GB" sz="1600" dirty="0"/>
              <a:t>Slow Decision Making				Quick Decision Making</a:t>
            </a:r>
          </a:p>
          <a:p>
            <a:r>
              <a:rPr lang="en-GB" sz="1600" dirty="0"/>
              <a:t>Functional Structure				Networks / Projectised Orgs.</a:t>
            </a:r>
          </a:p>
          <a:p>
            <a:r>
              <a:rPr lang="en-GB" sz="1600" dirty="0"/>
              <a:t>Legal Rational Authority			Emergent</a:t>
            </a:r>
          </a:p>
          <a:p>
            <a:r>
              <a:rPr lang="en-GB" sz="1600" dirty="0"/>
              <a:t>Separation of Authority 			Creative / Innovative</a:t>
            </a:r>
          </a:p>
          <a:p>
            <a:r>
              <a:rPr lang="en-GB" sz="1600" dirty="0"/>
              <a:t>from Responsibility</a:t>
            </a:r>
          </a:p>
          <a:p>
            <a:r>
              <a:rPr lang="en-GB" sz="1600" dirty="0"/>
              <a:t>Centralised				Decentralised</a:t>
            </a:r>
          </a:p>
          <a:p>
            <a:endParaRPr lang="en-GB" sz="1600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3929058" y="3286148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3929058" y="3571900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929058" y="4786346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3929058" y="4500594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929058" y="4214842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929058" y="4000528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3929058" y="5000660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3929058" y="5286412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929058" y="5500726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3929058" y="6215106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3929058" y="3786214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/>
          <p:cNvSpPr/>
          <p:nvPr/>
        </p:nvSpPr>
        <p:spPr>
          <a:xfrm>
            <a:off x="428596" y="1433165"/>
            <a:ext cx="1571636" cy="14287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STRUCTURE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77825"/>
            <a:ext cx="8229600" cy="701675"/>
          </a:xfrm>
        </p:spPr>
        <p:txBody>
          <a:bodyPr>
            <a:normAutofit fontScale="90000"/>
          </a:bodyPr>
          <a:lstStyle/>
          <a:p>
            <a:r>
              <a:rPr lang="en-GB"/>
              <a:t>The advantages of centralisation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8" name="Picture 7" descr="C15NF006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3" y="1928813"/>
            <a:ext cx="8359775" cy="3000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77825"/>
            <a:ext cx="8229600" cy="701675"/>
          </a:xfrm>
        </p:spPr>
        <p:txBody>
          <a:bodyPr>
            <a:normAutofit fontScale="90000"/>
          </a:bodyPr>
          <a:lstStyle/>
          <a:p>
            <a:r>
              <a:rPr lang="en-GB"/>
              <a:t>Advantages of decentralisation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7" name="Picture 9" descr="C:\Documents and Settings\laser\Desktop\C15NF006B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3700" y="1935163"/>
            <a:ext cx="8355013" cy="30718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2843808" y="1279979"/>
            <a:ext cx="4572032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are the main systems that run the organization?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2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</a:t>
            </a: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Consider financial and HR systems as well as</a:t>
            </a:r>
            <a:r>
              <a:rPr kumimoji="0" lang="en-GB" sz="12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2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</a:t>
            </a: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communications and document storage.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Where are the controls and how are they monitored and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2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evaluated?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internal rules and processes does the team use to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2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keep on track? </a:t>
            </a: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142976" y="3500438"/>
            <a:ext cx="720081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Formal					Informal</a:t>
            </a:r>
          </a:p>
          <a:p>
            <a:r>
              <a:rPr lang="en-GB" dirty="0"/>
              <a:t>Embedded within Structure			Adaptable with Structure</a:t>
            </a:r>
          </a:p>
          <a:p>
            <a:r>
              <a:rPr lang="en-GB" dirty="0"/>
              <a:t>Technologically Basic			Technologically Advanced</a:t>
            </a:r>
          </a:p>
          <a:p>
            <a:r>
              <a:rPr lang="en-GB" dirty="0"/>
              <a:t>Visible					Hidden</a:t>
            </a:r>
          </a:p>
          <a:p>
            <a:r>
              <a:rPr lang="en-GB" dirty="0"/>
              <a:t>For Control and Compliance			To Promote Efficiency</a:t>
            </a:r>
          </a:p>
          <a:p>
            <a:r>
              <a:rPr lang="en-GB" dirty="0"/>
              <a:t>Enforced by Rules				Self Enforced by Team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643438" y="3643314"/>
            <a:ext cx="85725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643438" y="3929066"/>
            <a:ext cx="85725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643438" y="4214818"/>
            <a:ext cx="85725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643438" y="4500570"/>
            <a:ext cx="85725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4643438" y="4786322"/>
            <a:ext cx="85725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4643438" y="5072074"/>
            <a:ext cx="85725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/>
          <p:cNvSpPr/>
          <p:nvPr/>
        </p:nvSpPr>
        <p:spPr>
          <a:xfrm>
            <a:off x="539552" y="1412776"/>
            <a:ext cx="1714512" cy="15716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SYSTEMS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90525"/>
            <a:ext cx="8229600" cy="701675"/>
          </a:xfrm>
        </p:spPr>
        <p:txBody>
          <a:bodyPr>
            <a:normAutofit fontScale="90000"/>
          </a:bodyPr>
          <a:lstStyle/>
          <a:p>
            <a:r>
              <a:rPr lang="en-GB"/>
              <a:t>Forms of control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00034" y="2071678"/>
            <a:ext cx="8229600" cy="2603790"/>
          </a:xfrm>
          <a:prstGeom prst="rect">
            <a:avLst/>
          </a:prstGeom>
        </p:spPr>
        <p:txBody>
          <a:bodyPr vert="horz" lIns="91440" tIns="45720" rIns="91440" bIns="45720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Focus on measuring inputs, outputs, processes or behaviour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Focus on general results or specific actions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Focus on evaluation of overall or partial organisational performance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Focus on measuring day-to-day activities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Focus on codes of conduct and behaviour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3214678" y="1547734"/>
            <a:ext cx="342902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are the core values?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is the corporate/team culture?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strong are the values?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are the fundamental values that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2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the company/team was built on? </a:t>
            </a: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785918" y="3571876"/>
            <a:ext cx="657430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Exclusive				Inclusive</a:t>
            </a:r>
          </a:p>
          <a:p>
            <a:r>
              <a:rPr lang="en-GB" dirty="0"/>
              <a:t>Written Values			Unwritten Values</a:t>
            </a:r>
          </a:p>
          <a:p>
            <a:r>
              <a:rPr lang="en-GB" dirty="0"/>
              <a:t>Analyser / Defender		Prospector</a:t>
            </a:r>
          </a:p>
          <a:p>
            <a:r>
              <a:rPr lang="en-GB" dirty="0"/>
              <a:t>Control Culture – emphasise		Quality of Life Culture</a:t>
            </a:r>
          </a:p>
          <a:p>
            <a:r>
              <a:rPr lang="en-GB" dirty="0"/>
              <a:t>	Rules				Core value</a:t>
            </a:r>
          </a:p>
          <a:p>
            <a:r>
              <a:rPr lang="en-GB" dirty="0"/>
              <a:t>	Procedures			Traditions</a:t>
            </a:r>
          </a:p>
          <a:p>
            <a:r>
              <a:rPr lang="en-GB" dirty="0"/>
              <a:t>	Control				Provide Guidance</a:t>
            </a:r>
          </a:p>
          <a:p>
            <a:r>
              <a:rPr lang="en-GB" dirty="0"/>
              <a:t>	Compliance</a:t>
            </a:r>
          </a:p>
          <a:p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929190" y="3714752"/>
            <a:ext cx="50006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929190" y="4000504"/>
            <a:ext cx="50006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929190" y="4286256"/>
            <a:ext cx="50006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929190" y="4572008"/>
            <a:ext cx="50006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/>
          <p:cNvSpPr/>
          <p:nvPr/>
        </p:nvSpPr>
        <p:spPr>
          <a:xfrm>
            <a:off x="683568" y="1811941"/>
            <a:ext cx="1928826" cy="16430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SHARED</a:t>
            </a:r>
          </a:p>
          <a:p>
            <a:pPr algn="ctr"/>
            <a:r>
              <a:rPr lang="en-GB" b="1" dirty="0"/>
              <a:t>VALUES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77825"/>
            <a:ext cx="8229600" cy="701675"/>
          </a:xfrm>
        </p:spPr>
        <p:txBody>
          <a:bodyPr>
            <a:normAutofit fontScale="90000"/>
          </a:bodyPr>
          <a:lstStyle/>
          <a:p>
            <a:r>
              <a:rPr lang="en-GB"/>
              <a:t>Organisational culture: McLean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409575" y="1646238"/>
            <a:ext cx="8229600" cy="45259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‘The collection of traditions, values, policies, beliefs and attitudes that constitute a pervasive context for everything we do and think in an organisation.’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800" i="1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When accepted by employees, culture increases the authority of management because: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Employees identify with the organisation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They internalise the organisation’s values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They are motivated to achieve organisational objectives.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77825"/>
            <a:ext cx="8229600" cy="701675"/>
          </a:xfrm>
        </p:spPr>
        <p:txBody>
          <a:bodyPr>
            <a:normAutofit fontScale="90000"/>
          </a:bodyPr>
          <a:lstStyle/>
          <a:p>
            <a:r>
              <a:rPr lang="en-GB"/>
              <a:t>Levels of culture: Schein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419100" y="1617663"/>
            <a:ext cx="8229600" cy="3539430"/>
          </a:xfrm>
          <a:prstGeom prst="rect">
            <a:avLst/>
          </a:prstGeom>
          <a:noFill/>
          <a:ln/>
        </p:spPr>
        <p:txBody>
          <a:bodyPr vert="horz" lIns="91440" tIns="45720" rIns="91440" bIns="45720" rtlCol="0">
            <a:spAutoFit/>
          </a:bodyPr>
          <a:lstStyle/>
          <a:p>
            <a:pPr marL="358775" marR="0" lvl="0" indent="-35877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From the shallowest to the deepest, levels of culture are manifested through:</a:t>
            </a:r>
          </a:p>
          <a:p>
            <a:pPr marL="358775" marR="0" lvl="0" indent="-358775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881063" marR="0" lvl="1" indent="-4000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Artefacts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physical space and layout, technological output, written and spoken language, overt behaviour of group members.</a:t>
            </a:r>
          </a:p>
          <a:p>
            <a:pPr marL="881063" marR="0" lvl="1" indent="-4000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881063" marR="0" lvl="1" indent="-4000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Espoused values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beliefs which become part of the conceptual process by which group members justify actions and behaviour. </a:t>
            </a:r>
          </a:p>
          <a:p>
            <a:pPr marL="881063" marR="0" lvl="1" indent="-4000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881063" marR="0" lvl="1" indent="-4000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Basic underlying assumptions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unconsciously held learned responses.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133350" y="188639"/>
            <a:ext cx="8869363" cy="1262627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Types of organisational culture: Handy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2428860" y="1571612"/>
            <a:ext cx="59388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Power culture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Centralised control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Role culture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Bureaucratic control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Task culture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Project and team orientation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Person culture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Individual focus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2976" y="0"/>
            <a:ext cx="7499350" cy="1384300"/>
          </a:xfrm>
        </p:spPr>
        <p:txBody>
          <a:bodyPr/>
          <a:lstStyle/>
          <a:p>
            <a:r>
              <a:rPr lang="en-GB" dirty="0"/>
              <a:t>Peters and Waterman</a:t>
            </a:r>
          </a:p>
        </p:txBody>
      </p:sp>
      <p:pic>
        <p:nvPicPr>
          <p:cNvPr id="5" name="Picture 7" descr="rue3014x_020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95419" y="1384300"/>
            <a:ext cx="6594464" cy="5394187"/>
          </a:xfrm>
          <a:noFill/>
          <a:ln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2627784" y="1460516"/>
            <a:ext cx="4500594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participative is the management/leadership style?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effective is that leadership?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 employees/team members tend to be competitive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2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or cooperative?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Are there real teams functioning within the organization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2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or are they just nominal groups? </a:t>
            </a: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214414" y="3643314"/>
            <a:ext cx="685636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Autocratic				Democratic</a:t>
            </a:r>
          </a:p>
          <a:p>
            <a:r>
              <a:rPr lang="en-GB" dirty="0"/>
              <a:t>Dictatorial				Quality Circles</a:t>
            </a:r>
          </a:p>
          <a:p>
            <a:r>
              <a:rPr lang="en-GB" dirty="0"/>
              <a:t>Combative				Cooperative</a:t>
            </a:r>
          </a:p>
          <a:p>
            <a:r>
              <a:rPr lang="en-GB" dirty="0"/>
              <a:t>Non – participative				Participative</a:t>
            </a:r>
          </a:p>
          <a:p>
            <a:r>
              <a:rPr lang="en-GB" dirty="0"/>
              <a:t>Faux Teams				Team Based</a:t>
            </a:r>
          </a:p>
          <a:p>
            <a:r>
              <a:rPr lang="en-GB" dirty="0"/>
              <a:t>Single Loop Learning			Double Loop Learning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3929058" y="3786190"/>
            <a:ext cx="1428760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3929058" y="4357694"/>
            <a:ext cx="1428760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929058" y="4643446"/>
            <a:ext cx="1428760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3929058" y="4929198"/>
            <a:ext cx="1428760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929058" y="5214950"/>
            <a:ext cx="1428760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929058" y="4071942"/>
            <a:ext cx="1428760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/>
          <p:cNvSpPr/>
          <p:nvPr/>
        </p:nvSpPr>
        <p:spPr>
          <a:xfrm>
            <a:off x="357158" y="1700808"/>
            <a:ext cx="1857388" cy="16430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STYLE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2699792" y="1348026"/>
            <a:ext cx="435771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positions or specializations are represented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2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within the team?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positions need to be filled?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Are there gaps in required competencies? </a:t>
            </a: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214414" y="3429000"/>
            <a:ext cx="673562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Demographic Profile</a:t>
            </a:r>
          </a:p>
          <a:p>
            <a:r>
              <a:rPr lang="en-GB" dirty="0"/>
              <a:t>Older					Younger</a:t>
            </a:r>
          </a:p>
          <a:p>
            <a:r>
              <a:rPr lang="en-GB" dirty="0"/>
              <a:t>Mature Industries				Nascent Industries</a:t>
            </a:r>
          </a:p>
          <a:p>
            <a:r>
              <a:rPr lang="en-GB" dirty="0"/>
              <a:t>Specialisation				Skills / Competences</a:t>
            </a:r>
          </a:p>
          <a:p>
            <a:r>
              <a:rPr lang="en-GB" dirty="0"/>
              <a:t>Product Based				Knowledge Based</a:t>
            </a:r>
          </a:p>
          <a:p>
            <a:r>
              <a:rPr lang="en-GB" dirty="0"/>
              <a:t>Specialist skills				Transferrable skills</a:t>
            </a:r>
          </a:p>
          <a:p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3857620" y="3857628"/>
            <a:ext cx="157163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3857620" y="4143380"/>
            <a:ext cx="157163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857620" y="4429132"/>
            <a:ext cx="157163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3857620" y="4714884"/>
            <a:ext cx="157163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857620" y="5000636"/>
            <a:ext cx="1571636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/>
          <p:cNvSpPr/>
          <p:nvPr/>
        </p:nvSpPr>
        <p:spPr>
          <a:xfrm>
            <a:off x="428596" y="1412776"/>
            <a:ext cx="1928826" cy="17145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STAFF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2928926" y="1268760"/>
            <a:ext cx="4071966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are the strongest skills represented within the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2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company/team?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Are there any skills gaps?</a:t>
            </a:r>
            <a:endParaRPr lang="en-GB" sz="1200" dirty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What is the company/team known for doing well?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 the current employees/team members have the ability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2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to do the job?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How are skills monitored and assessed? </a:t>
            </a: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29F1E-C77E-472E-A662-F9A49531A278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500166" y="3929066"/>
            <a:ext cx="686886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Core Skills 				Peripheral Skills</a:t>
            </a:r>
          </a:p>
          <a:p>
            <a:r>
              <a:rPr lang="en-GB" dirty="0"/>
              <a:t>Firm Specific				Firm Addressable</a:t>
            </a:r>
          </a:p>
          <a:p>
            <a:r>
              <a:rPr lang="en-GB" dirty="0"/>
              <a:t>	Skills					Skills</a:t>
            </a:r>
          </a:p>
          <a:p>
            <a:r>
              <a:rPr lang="en-GB" dirty="0"/>
              <a:t>	Resources				Resources</a:t>
            </a:r>
          </a:p>
          <a:p>
            <a:r>
              <a:rPr lang="en-GB" dirty="0"/>
              <a:t>	Knowledge				Knowledge</a:t>
            </a:r>
          </a:p>
          <a:p>
            <a:endParaRPr lang="en-GB" dirty="0"/>
          </a:p>
          <a:p>
            <a:r>
              <a:rPr lang="en-GB" dirty="0"/>
              <a:t>Individual Skills				Collective / Team Skills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214810" y="4071942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214810" y="4357694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286248" y="5715016"/>
            <a:ext cx="1357322" cy="1588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/>
          <p:cNvSpPr/>
          <p:nvPr/>
        </p:nvSpPr>
        <p:spPr>
          <a:xfrm>
            <a:off x="642910" y="1844824"/>
            <a:ext cx="1928826" cy="17145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SKILLS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Arrow Connector 5"/>
          <p:cNvCxnSpPr/>
          <p:nvPr/>
        </p:nvCxnSpPr>
        <p:spPr>
          <a:xfrm>
            <a:off x="1643042" y="3714752"/>
            <a:ext cx="621510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16200000" flipV="1">
            <a:off x="1750199" y="2536025"/>
            <a:ext cx="1643074" cy="7143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rot="16200000" flipV="1">
            <a:off x="3607587" y="2536025"/>
            <a:ext cx="1643074" cy="7143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16200000" flipV="1">
            <a:off x="5393537" y="2536025"/>
            <a:ext cx="1643074" cy="7143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 flipH="1" flipV="1">
            <a:off x="5322099" y="4250537"/>
            <a:ext cx="1714512" cy="64294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5400000" flipH="1" flipV="1">
            <a:off x="3607587" y="4250537"/>
            <a:ext cx="1714512" cy="64294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 flipH="1" flipV="1">
            <a:off x="1750199" y="4250537"/>
            <a:ext cx="1714512" cy="64294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2357422" y="2357430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1785918" y="2928934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2786050" y="3357562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3500430" y="2571744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3714744" y="314324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4357686" y="278605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4143372" y="2285992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6000760" y="242886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6215074" y="2857496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6429388" y="3357562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5572132" y="3286124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5286380" y="2643182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5572132" y="4143380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5357818" y="4643446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6215074" y="4429132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6072198" y="4929198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>
            <a:off x="4286248" y="5143512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4500562" y="4429132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3571868" y="4786322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>
            <a:off x="3857620" y="4143380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2714612" y="4357694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1714480" y="4786322"/>
            <a:ext cx="785818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rot="16200000" flipH="1">
            <a:off x="1285058" y="3286918"/>
            <a:ext cx="573092" cy="2857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rot="5400000">
            <a:off x="1250133" y="3893347"/>
            <a:ext cx="642942" cy="2857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2357422" y="500042"/>
            <a:ext cx="3999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ISHIKAWA DIAGRAM AND MCKINSEY 7S</a:t>
            </a:r>
          </a:p>
        </p:txBody>
      </p:sp>
      <p:sp>
        <p:nvSpPr>
          <p:cNvPr id="44" name="Oval 43"/>
          <p:cNvSpPr/>
          <p:nvPr/>
        </p:nvSpPr>
        <p:spPr>
          <a:xfrm>
            <a:off x="1428728" y="1142984"/>
            <a:ext cx="1285884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bg1"/>
                </a:solidFill>
              </a:rPr>
              <a:t>STRATEGY</a:t>
            </a:r>
          </a:p>
        </p:txBody>
      </p:sp>
      <p:sp>
        <p:nvSpPr>
          <p:cNvPr id="46" name="Oval 45"/>
          <p:cNvSpPr/>
          <p:nvPr/>
        </p:nvSpPr>
        <p:spPr>
          <a:xfrm>
            <a:off x="1428728" y="5357826"/>
            <a:ext cx="1143008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SKILLS</a:t>
            </a:r>
          </a:p>
        </p:txBody>
      </p:sp>
      <p:sp>
        <p:nvSpPr>
          <p:cNvPr id="49" name="Oval 48"/>
          <p:cNvSpPr/>
          <p:nvPr/>
        </p:nvSpPr>
        <p:spPr>
          <a:xfrm>
            <a:off x="5214942" y="1142984"/>
            <a:ext cx="1143008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/>
              <a:t>SYSTEMS</a:t>
            </a:r>
          </a:p>
        </p:txBody>
      </p:sp>
      <p:sp>
        <p:nvSpPr>
          <p:cNvPr id="50" name="Oval 49"/>
          <p:cNvSpPr/>
          <p:nvPr/>
        </p:nvSpPr>
        <p:spPr>
          <a:xfrm>
            <a:off x="3357554" y="1142984"/>
            <a:ext cx="1214446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b="1" dirty="0"/>
              <a:t>STRUCTURE</a:t>
            </a:r>
          </a:p>
        </p:txBody>
      </p:sp>
      <p:sp>
        <p:nvSpPr>
          <p:cNvPr id="51" name="Oval 50"/>
          <p:cNvSpPr/>
          <p:nvPr/>
        </p:nvSpPr>
        <p:spPr>
          <a:xfrm>
            <a:off x="3428992" y="5357826"/>
            <a:ext cx="1143008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STAFF</a:t>
            </a:r>
          </a:p>
        </p:txBody>
      </p:sp>
      <p:sp>
        <p:nvSpPr>
          <p:cNvPr id="52" name="Oval 51"/>
          <p:cNvSpPr/>
          <p:nvPr/>
        </p:nvSpPr>
        <p:spPr>
          <a:xfrm>
            <a:off x="5072066" y="5357826"/>
            <a:ext cx="1143008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STYLE</a:t>
            </a:r>
          </a:p>
        </p:txBody>
      </p:sp>
      <p:sp>
        <p:nvSpPr>
          <p:cNvPr id="53" name="Oval 52"/>
          <p:cNvSpPr/>
          <p:nvPr/>
        </p:nvSpPr>
        <p:spPr>
          <a:xfrm>
            <a:off x="285720" y="3071810"/>
            <a:ext cx="1285884" cy="12858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/>
              <a:t>SHARED VALUES</a:t>
            </a:r>
          </a:p>
        </p:txBody>
      </p:sp>
      <p:cxnSp>
        <p:nvCxnSpPr>
          <p:cNvPr id="54" name="Straight Connector 53"/>
          <p:cNvCxnSpPr/>
          <p:nvPr/>
        </p:nvCxnSpPr>
        <p:spPr>
          <a:xfrm>
            <a:off x="1500166" y="3286124"/>
            <a:ext cx="571504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>
            <a:off x="1500166" y="4214818"/>
            <a:ext cx="571504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ctangle 56"/>
          <p:cNvSpPr/>
          <p:nvPr/>
        </p:nvSpPr>
        <p:spPr>
          <a:xfrm>
            <a:off x="7858148" y="3143248"/>
            <a:ext cx="1285852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ISSUES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{EAB48CF0-3A95-6343-8EDA-2A079ED4BEA5}tf10001120</Template>
  <TotalTime>144</TotalTime>
  <Words>856</Words>
  <Application>Microsoft Office PowerPoint</Application>
  <PresentationFormat>On-screen Show (4:3)</PresentationFormat>
  <Paragraphs>278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Gill Sans MT</vt:lpstr>
      <vt:lpstr>Times New Roman</vt:lpstr>
      <vt:lpstr>Parcel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advantages of centralisation</vt:lpstr>
      <vt:lpstr>Advantages of decentralisation</vt:lpstr>
      <vt:lpstr>PowerPoint Presentation</vt:lpstr>
      <vt:lpstr>Forms of control</vt:lpstr>
      <vt:lpstr>PowerPoint Presentation</vt:lpstr>
      <vt:lpstr>Organisational culture: McLean</vt:lpstr>
      <vt:lpstr>Levels of culture: Schein</vt:lpstr>
      <vt:lpstr>Types of organisational culture: Handy </vt:lpstr>
      <vt:lpstr>Peters and Waterman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McKinsey 7S Model</dc:title>
  <dc:creator>John</dc:creator>
  <cp:lastModifiedBy>John Lang</cp:lastModifiedBy>
  <cp:revision>18</cp:revision>
  <dcterms:created xsi:type="dcterms:W3CDTF">2010-11-28T14:29:53Z</dcterms:created>
  <dcterms:modified xsi:type="dcterms:W3CDTF">2019-02-28T09:25:26Z</dcterms:modified>
</cp:coreProperties>
</file>