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22" d="100"/>
          <a:sy n="22" d="100"/>
        </p:scale>
        <p:origin x="2220" y="7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normAutofit fontScale="25000" lnSpcReduction="20000"/>
          </a:bodyPr>
          <a:lstStyle/>
          <a:p>
            <a:r>
              <a:t>PRESENTER NOTES (10-min talk):</a:t>
            </a:r>
          </a:p>
          <a:p>
            <a:r>
              <a:t>1. Hook: schizophrenia affects ~24m people yet remains one of the most stigmatised disorders. Define it briefly and locate it in ICD-11 Ch.6.</a:t>
            </a:r>
          </a:p>
          <a:p>
            <a:r>
              <a:t>2. Causes/symptoms/diagnosis: stress the biopsychosocial model and the ABSENCE of a biological test – diagnosis is clinical and can carry cultural bias.</a:t>
            </a:r>
          </a:p>
          <a:p>
            <a:r>
              <a:t>3. History (critical): asylums → Kraepelin/Bleuler’s pessimistic labels → insulin coma, ECT, lobotomy (harm, weak evidence) → chlorpromazine 1952 as a turning point AND a new source of coercion.</a:t>
            </a:r>
          </a:p>
          <a:p>
            <a:r>
              <a:t>4. Contemporary: recovery model, antipsychotics (variable efficacy – Leucht 2013), clozapine, the 2024 Cobenfy breakthrough, and psychosocial therapies (note CBTp effects are modest – Jauhar 2014).</a:t>
            </a:r>
          </a:p>
          <a:p>
            <a:r>
              <a:t>5. Critical thread throughout: stigma, coercion and racial inequity (Black people detained 3x more) driving the Mental Health Act 2025.</a:t>
            </a:r>
          </a:p>
          <a:p>
            <a:r>
              <a:t>6. Recommendations + conclusion: less coercive, rights-based, culturally sensitive, evidence-based care.</a:t>
            </a:r>
          </a:p>
          <a:p>
            <a:r>
              <a:t>Anticipated Qs: Is schizophrenia genetic or environmental? Are antipsychotics overused? Why the racial disparity in detention? What changes under the MHA 2025?</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259303" y="11891783"/>
            <a:ext cx="40987579" cy="4957011"/>
          </a:xfrm>
        </p:spPr>
        <p:txBody>
          <a:bodyPr wrap="square">
            <a:normAutofit/>
          </a:bodyPr>
          <a:lstStyle/>
          <a:p>
            <a:pPr algn="l">
              <a:spcAft>
                <a:spcPts val="1400"/>
              </a:spcAft>
            </a:pPr>
            <a:r>
              <a:rPr lang="nl-NL" sz="5400" b="1" dirty="0">
                <a:solidFill>
                  <a:srgbClr val="111111"/>
                </a:solidFill>
                <a:latin typeface="Arial"/>
              </a:rPr>
              <a:t>[ Student Name: Andreea Anca ]</a:t>
            </a:r>
            <a:br>
              <a:rPr lang="nl-NL" sz="5400" dirty="0"/>
            </a:br>
            <a:r>
              <a:rPr lang="nl-NL" sz="5400" b="1" dirty="0">
                <a:solidFill>
                  <a:srgbClr val="111111"/>
                </a:solidFill>
                <a:latin typeface="Arial"/>
              </a:rPr>
              <a:t>[ Student ID: 2327259 ]</a:t>
            </a:r>
            <a:endParaRPr sz="5400" b="0" i="0" u="none" dirty="0">
              <a:solidFill>
                <a:srgbClr val="111111"/>
              </a:solidFill>
              <a:latin typeface="Arial"/>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u 5">
            <a:extLst>
              <a:ext uri="{FF2B5EF4-FFF2-40B4-BE49-F238E27FC236}">
                <a16:creationId xmlns:a16="http://schemas.microsoft.com/office/drawing/2014/main" id="{0A049D76-E07E-169C-B8D2-81C4C2BDE9EB}"/>
              </a:ext>
            </a:extLst>
          </p:cNvPr>
          <p:cNvSpPr>
            <a:spLocks noGrp="1"/>
          </p:cNvSpPr>
          <p:nvPr>
            <p:ph type="subTitle" idx="1"/>
          </p:nvPr>
        </p:nvSpPr>
        <p:spPr/>
        <p:txBody>
          <a:bodyPr/>
          <a:lstStyle/>
          <a:p>
            <a:endParaRPr lang="ro-GB"/>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1116867"/>
          </a:xfrm>
        </p:spPr>
        <p:txBody>
          <a:bodyPr wrap="square"/>
          <a:lstStyle/>
          <a:p>
            <a:pPr algn="l">
              <a:spcAft>
                <a:spcPts val="1200"/>
              </a:spcAft>
            </a:pPr>
            <a:r>
              <a:rPr sz="3400" b="0" i="0" u="none">
                <a:solidFill>
                  <a:srgbClr val="111111"/>
                </a:solidFill>
                <a:latin typeface="Arial"/>
              </a:rPr>
              <a:t>Schizophrenia is classified in </a:t>
            </a:r>
            <a:r>
              <a:rPr sz="3400" b="1" i="0" u="none">
                <a:solidFill>
                  <a:srgbClr val="111111"/>
                </a:solidFill>
                <a:latin typeface="Arial"/>
              </a:rPr>
              <a:t>Chapter 6 of the ICD-11</a:t>
            </a:r>
            <a:r>
              <a:rPr sz="3400" b="0" i="0" u="none">
                <a:solidFill>
                  <a:srgbClr val="111111"/>
                </a:solidFill>
                <a:latin typeface="Arial"/>
              </a:rPr>
              <a:t> under "schizophrenia or other primary psychotic disorders" (WHO, 2022a).</a:t>
            </a:r>
          </a:p>
          <a:p>
            <a:pPr algn="l">
              <a:spcAft>
                <a:spcPts val="1200"/>
              </a:spcAft>
            </a:pPr>
            <a:r>
              <a:rPr sz="3400" b="0" i="0" u="none">
                <a:solidFill>
                  <a:srgbClr val="111111"/>
                </a:solidFill>
                <a:latin typeface="Arial"/>
              </a:rPr>
              <a:t>It is a severe disorder marked by disturbances in thinking, perception, emotion, sense of self and behaviour, commonly involving psychotic symptoms such as delusions and hallucinations (WHO, 2022a; Owen, Sawa and Mortensen, 2016).</a:t>
            </a:r>
          </a:p>
          <a:p>
            <a:pPr algn="l">
              <a:spcAft>
                <a:spcPts val="1200"/>
              </a:spcAft>
            </a:pPr>
            <a:r>
              <a:rPr sz="3400" b="0" i="0" u="none">
                <a:solidFill>
                  <a:srgbClr val="111111"/>
                </a:solidFill>
                <a:latin typeface="Arial"/>
              </a:rPr>
              <a:t>It affects around </a:t>
            </a:r>
            <a:r>
              <a:rPr sz="3400" b="1" i="0" u="none">
                <a:solidFill>
                  <a:srgbClr val="111111"/>
                </a:solidFill>
                <a:latin typeface="Arial"/>
              </a:rPr>
              <a:t>24 million people worldwide (about 1 in 300)</a:t>
            </a:r>
            <a:r>
              <a:rPr sz="3400" b="0" i="0" u="none">
                <a:solidFill>
                  <a:srgbClr val="111111"/>
                </a:solidFill>
                <a:latin typeface="Arial"/>
              </a:rPr>
              <a:t>, with onset typically in late adolescence or the twenties, and earlier in men than women (WHO, 2022b).</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34149" y="14571657"/>
            <a:ext cx="10077244" cy="4319254"/>
          </a:xfrm>
        </p:spPr>
        <p:txBody>
          <a:bodyPr/>
          <a:lstStyle/>
          <a:p>
            <a:endParaRPr lang="en-GB" dirty="0"/>
          </a:p>
          <a:p>
            <a:r>
              <a:rPr lang="en-GB" sz="4800" dirty="0">
                <a:latin typeface="Aptos" panose="020B0004020202020204" pitchFamily="34" charset="0"/>
              </a:rPr>
              <a:t>Causes, Symptoms &amp;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2000000"/>
          </a:xfrm>
        </p:spPr>
        <p:txBody>
          <a:bodyPr wrap="square"/>
          <a:lstStyle/>
          <a:p>
            <a:pPr algn="l">
              <a:spcAft>
                <a:spcPts val="1400"/>
              </a:spcAft>
            </a:pPr>
            <a:r>
              <a:rPr sz="3000" b="0" i="0" u="none">
                <a:solidFill>
                  <a:srgbClr val="111111"/>
                </a:solidFill>
                <a:latin typeface="Arial"/>
              </a:rPr>
              <a:t>Before the 20th century, "madness" was framed morally or supernaturally; sufferers were confined in asylums and only gradually met with reform, e.g. Pinel’s "moral treatment" (Scull, 2015).</a:t>
            </a:r>
          </a:p>
          <a:p>
            <a:pPr algn="l">
              <a:spcAft>
                <a:spcPts val="1400"/>
              </a:spcAft>
            </a:pPr>
            <a:r>
              <a:rPr sz="3000" b="0" i="0" u="none">
                <a:solidFill>
                  <a:srgbClr val="111111"/>
                </a:solidFill>
                <a:latin typeface="Arial"/>
              </a:rPr>
              <a:t>Kraepelin (1919) defined "dementia praecox" as a deteriorating brain disease, and Bleuler (1911) renamed it "schizophrenia" — framings that entrenched a pessimistic prognosis.</a:t>
            </a:r>
          </a:p>
          <a:p>
            <a:pPr algn="l">
              <a:spcAft>
                <a:spcPts val="1400"/>
              </a:spcAft>
            </a:pPr>
            <a:r>
              <a:rPr sz="3000" b="0" i="0" u="none">
                <a:solidFill>
                  <a:srgbClr val="111111"/>
                </a:solidFill>
                <a:latin typeface="Arial"/>
              </a:rPr>
              <a:t>Early-to-mid 20th-century somatic treatments — insulin-coma therapy, ECT and prefrontal lobotomy — were used widely despite weak evidence and serious harm (Read, Mosher and Bentall, 2004; Scull, 2015).</a:t>
            </a:r>
          </a:p>
          <a:p>
            <a:pPr algn="l">
              <a:spcAft>
                <a:spcPts val="1400"/>
              </a:spcAft>
            </a:pPr>
            <a:r>
              <a:rPr sz="3000" b="0" i="0" u="none">
                <a:solidFill>
                  <a:srgbClr val="111111"/>
                </a:solidFill>
                <a:latin typeface="Arial"/>
              </a:rPr>
              <a:t>The discovery of </a:t>
            </a:r>
            <a:r>
              <a:rPr sz="3000" b="1" i="0" u="none">
                <a:solidFill>
                  <a:srgbClr val="111111"/>
                </a:solidFill>
                <a:latin typeface="Arial"/>
              </a:rPr>
              <a:t>chlorpromazine by Delay and Deniker (1952)</a:t>
            </a:r>
            <a:r>
              <a:rPr sz="3000" b="0" i="0" u="none">
                <a:solidFill>
                  <a:srgbClr val="111111"/>
                </a:solidFill>
                <a:latin typeface="Arial"/>
              </a:rPr>
              <a:t> transformed care and enabled deinstitutionalisation, but introduced new concerns about coercion, sedation and side-effects (Ban, 2007; Turner, 2007).</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3500000"/>
          </a:xfrm>
        </p:spPr>
        <p:txBody>
          <a:bodyPr wrap="square"/>
          <a:lstStyle/>
          <a:p>
            <a:pPr algn="l">
              <a:spcAft>
                <a:spcPts val="1200"/>
              </a:spcAft>
            </a:pPr>
            <a:r>
              <a:rPr sz="4000" b="1" i="0" u="sng">
                <a:solidFill>
                  <a:srgbClr val="111111"/>
                </a:solidFill>
                <a:latin typeface="Arial"/>
              </a:rPr>
              <a:t>Current Services &amp; Treatments</a:t>
            </a:r>
          </a:p>
          <a:p>
            <a:pPr algn="l">
              <a:spcAft>
                <a:spcPts val="1200"/>
              </a:spcAft>
            </a:pPr>
            <a:r>
              <a:rPr sz="2800" b="0" i="0" u="none">
                <a:solidFill>
                  <a:srgbClr val="111111"/>
                </a:solidFill>
                <a:latin typeface="Arial"/>
              </a:rPr>
              <a:t>Care follows a biopsychosocial, recovery-oriented model (NICE, 2014).</a:t>
            </a:r>
          </a:p>
          <a:p>
            <a:pPr algn="l">
              <a:spcAft>
                <a:spcPts val="1200"/>
              </a:spcAft>
            </a:pPr>
            <a:r>
              <a:rPr sz="2800" b="1" i="0" u="none">
                <a:solidFill>
                  <a:srgbClr val="111111"/>
                </a:solidFill>
                <a:latin typeface="Arial"/>
              </a:rPr>
              <a:t>Pharmacological: </a:t>
            </a:r>
            <a:r>
              <a:rPr sz="2800" b="0" i="0" u="none">
                <a:solidFill>
                  <a:srgbClr val="111111"/>
                </a:solidFill>
                <a:latin typeface="Arial"/>
              </a:rPr>
              <a:t>second-generation antipsychotics are first-line, though efficacy and tolerability vary widely (Leucht et al., 2013); clozapine is reserved for treatment resistance.</a:t>
            </a:r>
          </a:p>
          <a:p>
            <a:pPr algn="l">
              <a:spcAft>
                <a:spcPts val="1200"/>
              </a:spcAft>
            </a:pPr>
            <a:r>
              <a:rPr sz="2800" b="0" i="0" u="none">
                <a:solidFill>
                  <a:srgbClr val="111111"/>
                </a:solidFill>
                <a:latin typeface="Arial"/>
              </a:rPr>
              <a:t>In 2024, xanomeline–trospium (Cobenfy) became the first non-dopaminergic antipsychotic approved in over 50 years (Syed, 2025).</a:t>
            </a:r>
          </a:p>
          <a:p>
            <a:pPr algn="l">
              <a:spcAft>
                <a:spcPts val="1200"/>
              </a:spcAft>
            </a:pPr>
            <a:r>
              <a:rPr sz="2800" b="1" i="0" u="none">
                <a:solidFill>
                  <a:srgbClr val="111111"/>
                </a:solidFill>
                <a:latin typeface="Arial"/>
              </a:rPr>
              <a:t>Psychosocial: </a:t>
            </a:r>
            <a:r>
              <a:rPr sz="2800" b="0" i="0" u="none">
                <a:solidFill>
                  <a:srgbClr val="111111"/>
                </a:solidFill>
                <a:latin typeface="Arial"/>
              </a:rPr>
              <a:t>CBT for psychosis, family intervention and early-intervention services are recommended, though CBTp effects are modest and debated (NICE, 2014; Jauhar et al., 2014).</a:t>
            </a:r>
          </a:p>
          <a:p>
            <a:pPr algn="l">
              <a:spcAft>
                <a:spcPts val="1200"/>
              </a:spcAft>
            </a:pPr>
            <a:r>
              <a:rPr sz="2800" b="0" i="0" u="none">
                <a:solidFill>
                  <a:srgbClr val="111111"/>
                </a:solidFill>
                <a:latin typeface="Arial"/>
              </a:rPr>
              <a:t>Recovery models such as Open Dialogue prioritise social networks and shared decision-making (Seikkula et al., 2006).</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9200000"/>
          </a:xfrm>
        </p:spPr>
        <p:txBody>
          <a:bodyPr wrap="square"/>
          <a:lstStyle/>
          <a:p>
            <a:pPr algn="l">
              <a:spcAft>
                <a:spcPts val="1200"/>
              </a:spcAft>
            </a:pPr>
            <a:r>
              <a:rPr sz="3000" b="0" i="0" u="none">
                <a:solidFill>
                  <a:srgbClr val="111111"/>
                </a:solidFill>
                <a:latin typeface="Arial"/>
              </a:rPr>
              <a:t>Reduce coercion and tackle racial inequity: Black people are detained under the Mental Health Act at over three times the rate of White people — a key driver of the Mental Health Act 2025 reforms (Department of Health and Social Care, 2025).</a:t>
            </a:r>
            <a:endParaRPr lang="en-GB" sz="4800" dirty="0">
              <a:effectLst/>
              <a:latin typeface="Aptos" panose="020B0004020202020204" pitchFamily="34" charset="0"/>
              <a:ea typeface="Century Schoolbook" panose="02040604050505020304" pitchFamily="18" charset="0"/>
            </a:endParaRPr>
          </a:p>
          <a:p>
            <a:pPr algn="l">
              <a:spcAft>
                <a:spcPts val="1200"/>
              </a:spcAft>
            </a:pPr>
            <a:r>
              <a:rPr sz="3000" b="0" i="0" u="none">
                <a:solidFill>
                  <a:srgbClr val="111111"/>
                </a:solidFill>
                <a:latin typeface="Arial"/>
              </a:rPr>
              <a:t>Expand timely access to psychological therapies and early intervention, and reduce stigma through contact-based education (Thornicroft et al., 2016).</a:t>
            </a:r>
          </a:p>
          <a:p>
            <a:pPr algn="l">
              <a:spcAft>
                <a:spcPts val="1200"/>
              </a:spcAft>
            </a:pPr>
            <a:r>
              <a:rPr sz="3000" b="0" i="0" u="none">
                <a:solidFill>
                  <a:srgbClr val="111111"/>
                </a:solidFill>
                <a:latin typeface="Arial"/>
              </a:rPr>
              <a:t>Deliver recovery-focused, rights-based and culturally sensitive care.</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5654527"/>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6731284"/>
            <a:ext cx="10052050" cy="5500000"/>
          </a:xfrm>
        </p:spPr>
        <p:txBody>
          <a:bodyPr wrap="square"/>
          <a:lstStyle/>
          <a:p>
            <a:pPr algn="l">
              <a:spcAft>
                <a:spcPts val="1200"/>
              </a:spcAft>
            </a:pPr>
            <a:r>
              <a:rPr sz="3000" b="0" i="0" u="none">
                <a:solidFill>
                  <a:srgbClr val="111111"/>
                </a:solidFill>
                <a:latin typeface="Arial"/>
              </a:rPr>
              <a:t>The treatment of schizophrenia has moved from custodial confinement and invasive somatic interventions towards pharmacological and recovery-oriented, rights-based care.</a:t>
            </a:r>
            <a:endParaRPr lang="en-GB" sz="4800" dirty="0">
              <a:effectLst/>
              <a:latin typeface="Aptos" panose="020B0004020202020204" pitchFamily="34" charset="0"/>
              <a:ea typeface="Century Schoolbook" panose="02040604050505020304" pitchFamily="18" charset="0"/>
            </a:endParaRPr>
          </a:p>
          <a:p>
            <a:pPr algn="l">
              <a:spcAft>
                <a:spcPts val="1200"/>
              </a:spcAft>
            </a:pPr>
            <a:r>
              <a:rPr sz="3000" b="0" i="0" u="none">
                <a:solidFill>
                  <a:srgbClr val="111111"/>
                </a:solidFill>
                <a:latin typeface="Arial"/>
              </a:rPr>
              <a:t>Yet stigma, coercion and inequality persist, so future provision must be evidence-based, less coercive and socially just (WHO, 2022b; DHSC, 2025).</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2600000"/>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3400000"/>
            <a:ext cx="10052050" cy="8000000"/>
          </a:xfrm>
        </p:spPr>
        <p:txBody>
          <a:bodyPr wrap="square"/>
          <a:lstStyle/>
          <a:p>
            <a:pPr algn="l">
              <a:spcAft>
                <a:spcPts val="300"/>
              </a:spcAft>
            </a:pPr>
            <a:r>
              <a:rPr sz="1300" b="0" i="0" u="none">
                <a:solidFill>
                  <a:srgbClr val="111111"/>
                </a:solidFill>
                <a:latin typeface="Arial"/>
              </a:rPr>
              <a:t>Ban, T.A. (2007) ‘Fifty years of chlorpromazine: a historical perspective’, Neuropsychiatric Disease and Treatment, 3(4), pp. 495–500.</a:t>
            </a:r>
          </a:p>
          <a:p>
            <a:pPr algn="l">
              <a:spcAft>
                <a:spcPts val="300"/>
              </a:spcAft>
            </a:pPr>
            <a:r>
              <a:rPr sz="1300" b="0" i="0" u="none">
                <a:solidFill>
                  <a:srgbClr val="111111"/>
                </a:solidFill>
                <a:latin typeface="Arial"/>
              </a:rPr>
              <a:t>Bentall, R.P. (2004) Madness Explained: Psychosis and Human Nature. London: Penguin.</a:t>
            </a:r>
          </a:p>
          <a:p>
            <a:pPr algn="l">
              <a:spcAft>
                <a:spcPts val="300"/>
              </a:spcAft>
            </a:pPr>
            <a:r>
              <a:rPr sz="1300" b="0" i="0" u="none">
                <a:solidFill>
                  <a:srgbClr val="111111"/>
                </a:solidFill>
                <a:latin typeface="Arial"/>
              </a:rPr>
              <a:t>Bleuler, E. (1911) Dementia Praecox or the Group of Schizophrenias. Trans. J. Zinkin (1950). New York: International Universities Press.</a:t>
            </a:r>
          </a:p>
          <a:p>
            <a:pPr algn="l">
              <a:spcAft>
                <a:spcPts val="300"/>
              </a:spcAft>
            </a:pPr>
            <a:r>
              <a:rPr sz="1300" b="0" i="0" u="none">
                <a:solidFill>
                  <a:srgbClr val="111111"/>
                </a:solidFill>
                <a:latin typeface="Arial"/>
              </a:rPr>
              <a:t>Department of Health and Social Care (2025) Mental Health Act 2025. London: The Stationery Office.</a:t>
            </a:r>
          </a:p>
          <a:p>
            <a:pPr algn="l">
              <a:spcAft>
                <a:spcPts val="300"/>
              </a:spcAft>
            </a:pPr>
            <a:r>
              <a:rPr sz="1300" b="0" i="0" u="none">
                <a:solidFill>
                  <a:srgbClr val="111111"/>
                </a:solidFill>
                <a:latin typeface="Arial"/>
              </a:rPr>
              <a:t>Howes, O.D. and Kapur, S. (2009) ‘The dopamine hypothesis of schizophrenia: version III’, Schizophrenia Bulletin, 35(3), pp. 549–562.</a:t>
            </a:r>
          </a:p>
          <a:p>
            <a:pPr algn="l">
              <a:spcAft>
                <a:spcPts val="300"/>
              </a:spcAft>
            </a:pPr>
            <a:r>
              <a:rPr sz="1300" b="0" i="0" u="none">
                <a:solidFill>
                  <a:srgbClr val="111111"/>
                </a:solidFill>
                <a:latin typeface="Arial"/>
              </a:rPr>
              <a:t>Jauhar, S., McKenna, P.J., Radua, J., Fung, E., Salvador, R. and Laws, K.R. (2014) ‘Cognitive-behavioural therapy for the symptoms of schizophrenia’, British Journal of Psychiatry, 204(1), pp. 20–29.</a:t>
            </a:r>
          </a:p>
          <a:p>
            <a:pPr algn="l">
              <a:spcAft>
                <a:spcPts val="300"/>
              </a:spcAft>
            </a:pPr>
            <a:r>
              <a:rPr sz="1300" b="0" i="0" u="none">
                <a:solidFill>
                  <a:srgbClr val="111111"/>
                </a:solidFill>
                <a:latin typeface="Arial"/>
              </a:rPr>
              <a:t>Kraepelin, E. (1919) Dementia Praecox and Paraphrenia. Trans. R.M. Barclay. Edinburgh: Livingstone.</a:t>
            </a:r>
          </a:p>
          <a:p>
            <a:pPr algn="l">
              <a:spcAft>
                <a:spcPts val="300"/>
              </a:spcAft>
            </a:pPr>
            <a:r>
              <a:rPr sz="1300" b="0" i="0" u="none">
                <a:solidFill>
                  <a:srgbClr val="111111"/>
                </a:solidFill>
                <a:latin typeface="Arial"/>
              </a:rPr>
              <a:t>Leucht, S., Cipriani, A., Spineli, L. et al. (2013) ‘Comparative efficacy and tolerability of 15 antipsychotic drugs in schizophrenia’, The Lancet, 382(9896), pp. 951–962.</a:t>
            </a:r>
          </a:p>
          <a:p>
            <a:pPr algn="l">
              <a:spcAft>
                <a:spcPts val="300"/>
              </a:spcAft>
            </a:pPr>
            <a:r>
              <a:rPr sz="1300" b="0" i="0" u="none">
                <a:solidFill>
                  <a:srgbClr val="111111"/>
                </a:solidFill>
                <a:latin typeface="Arial"/>
              </a:rPr>
              <a:t>National Institute for Health and Care Excellence (2014) Psychosis and Schizophrenia in Adults: Prevention and Management (CG178). London: NICE.</a:t>
            </a:r>
          </a:p>
          <a:p>
            <a:pPr algn="l">
              <a:spcAft>
                <a:spcPts val="300"/>
              </a:spcAft>
            </a:pPr>
            <a:r>
              <a:rPr sz="1300" b="0" i="0" u="none">
                <a:solidFill>
                  <a:srgbClr val="111111"/>
                </a:solidFill>
                <a:latin typeface="Arial"/>
              </a:rPr>
              <a:t>Owen, M.J., Sawa, A. and Mortensen, P.B. (2016) ‘Schizophrenia’, The Lancet, 388(10039), pp. 86–97.</a:t>
            </a:r>
          </a:p>
          <a:p>
            <a:pPr algn="l">
              <a:spcAft>
                <a:spcPts val="300"/>
              </a:spcAft>
            </a:pPr>
            <a:r>
              <a:rPr sz="1300" b="0" i="0" u="none">
                <a:solidFill>
                  <a:srgbClr val="111111"/>
                </a:solidFill>
                <a:latin typeface="Arial"/>
              </a:rPr>
              <a:t>Read, J., Mosher, L.R. and Bentall, R.P. (eds.) (2004) Models of Madness. Hove: Brunner-Routledge.</a:t>
            </a:r>
          </a:p>
          <a:p>
            <a:pPr algn="l">
              <a:spcAft>
                <a:spcPts val="300"/>
              </a:spcAft>
            </a:pPr>
            <a:r>
              <a:rPr sz="1300" b="0" i="0" u="none">
                <a:solidFill>
                  <a:srgbClr val="111111"/>
                </a:solidFill>
                <a:latin typeface="Arial"/>
              </a:rPr>
              <a:t>Scull, A. (2015) Madness in Civilization: A Cultural History of Insanity. London: Thames &amp; Hudson.</a:t>
            </a:r>
          </a:p>
          <a:p>
            <a:pPr algn="l">
              <a:spcAft>
                <a:spcPts val="300"/>
              </a:spcAft>
            </a:pPr>
            <a:r>
              <a:rPr sz="1300" b="0" i="0" u="none">
                <a:solidFill>
                  <a:srgbClr val="111111"/>
                </a:solidFill>
                <a:latin typeface="Arial"/>
              </a:rPr>
              <a:t>Seikkula, J., Aaltonen, J., Alakare, B. et al. (2006) ‘Five-year experience of first-episode non-affective psychosis in open-dialogue approach’, Psychotherapy Research, 16(2), pp. 214–228.</a:t>
            </a:r>
          </a:p>
          <a:p>
            <a:pPr algn="l">
              <a:spcAft>
                <a:spcPts val="300"/>
              </a:spcAft>
            </a:pPr>
            <a:r>
              <a:rPr sz="1300" b="0" i="0" u="none">
                <a:solidFill>
                  <a:srgbClr val="111111"/>
                </a:solidFill>
                <a:latin typeface="Arial"/>
              </a:rPr>
              <a:t>Syed, Y.Y. (2025) ‘Xanomeline/trospium chloride: first approval’, Drugs, 85(1), pp. 103–109.</a:t>
            </a:r>
          </a:p>
          <a:p>
            <a:pPr algn="l">
              <a:spcAft>
                <a:spcPts val="300"/>
              </a:spcAft>
            </a:pPr>
            <a:r>
              <a:rPr sz="1300" b="0" i="0" u="none">
                <a:solidFill>
                  <a:srgbClr val="111111"/>
                </a:solidFill>
                <a:latin typeface="Arial"/>
              </a:rPr>
              <a:t>Thornicroft, G., Mehta, N., Clement, S. et al. (2016) ‘Evidence for effective interventions to reduce mental-health-related stigma and discrimination’, The Lancet, 387(10023), pp. 1123–1132.</a:t>
            </a:r>
          </a:p>
          <a:p>
            <a:pPr algn="l">
              <a:spcAft>
                <a:spcPts val="300"/>
              </a:spcAft>
            </a:pPr>
            <a:r>
              <a:rPr sz="1300" b="0" i="0" u="none">
                <a:solidFill>
                  <a:srgbClr val="111111"/>
                </a:solidFill>
                <a:latin typeface="Arial"/>
              </a:rPr>
              <a:t>Turner, T. (2007) ‘Chlorpromazine: unlocking psychosis’, BMJ, 334(suppl 1), s7.</a:t>
            </a:r>
          </a:p>
          <a:p>
            <a:pPr algn="l">
              <a:spcAft>
                <a:spcPts val="300"/>
              </a:spcAft>
            </a:pPr>
            <a:r>
              <a:rPr sz="1300" b="0" i="0" u="none">
                <a:solidFill>
                  <a:srgbClr val="111111"/>
                </a:solidFill>
                <a:latin typeface="Arial"/>
              </a:rPr>
              <a:t>World Health Organization (2022a) ICD-11: International Classification of Diseases, 11th Revision. Geneva: WHO.</a:t>
            </a:r>
          </a:p>
          <a:p>
            <a:pPr algn="l">
              <a:spcAft>
                <a:spcPts val="300"/>
              </a:spcAft>
            </a:pPr>
            <a:r>
              <a:rPr sz="1300" b="0" i="0" u="none">
                <a:solidFill>
                  <a:srgbClr val="111111"/>
                </a:solidFill>
                <a:latin typeface="Arial"/>
              </a:rPr>
              <a:t>World Health Organization (2022b) Schizophrenia [Fact sheet]. Geneva: WHO.</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9404377"/>
            <a:ext cx="10038659" cy="9990405"/>
          </a:xfrm>
        </p:spPr>
        <p:txBody>
          <a:bodyPr wrap="square"/>
          <a:lstStyle/>
          <a:p>
            <a:pPr algn="l">
              <a:spcAft>
                <a:spcPts val="1400"/>
              </a:spcAft>
            </a:pPr>
            <a:r>
              <a:rPr sz="3000" b="1" i="0" u="none">
                <a:solidFill>
                  <a:srgbClr val="111111"/>
                </a:solidFill>
                <a:latin typeface="Arial"/>
              </a:rPr>
              <a:t>Causes: </a:t>
            </a:r>
            <a:r>
              <a:rPr sz="3000" b="0" i="0" u="none">
                <a:solidFill>
                  <a:srgbClr val="111111"/>
                </a:solidFill>
                <a:latin typeface="Arial"/>
              </a:rPr>
              <a:t>no single cause. A biopsychosocial interaction of genetic vulnerability (heritability ~80%), dopaminergic and neurodevelopmental dysregulation, and environmental stressors such as urban living, migration, cannabis use and childhood adversity (Howes and Kapur, 2009; Owen et al., 2016).</a:t>
            </a:r>
          </a:p>
          <a:p>
            <a:pPr algn="l">
              <a:spcAft>
                <a:spcPts val="1400"/>
              </a:spcAft>
            </a:pPr>
            <a:r>
              <a:rPr sz="3000" b="1" i="0" u="none">
                <a:solidFill>
                  <a:srgbClr val="111111"/>
                </a:solidFill>
                <a:latin typeface="Arial"/>
              </a:rPr>
              <a:t>Symptoms: </a:t>
            </a:r>
            <a:r>
              <a:rPr sz="3000" b="0" i="0" u="none">
                <a:solidFill>
                  <a:srgbClr val="111111"/>
                </a:solidFill>
                <a:latin typeface="Arial"/>
              </a:rPr>
              <a:t>positive (delusions, hallucinations, disorganised speech), negative (avolition, blunted affect, social withdrawal) and cognitive (impaired memory and attention) (WHO, 2022a).</a:t>
            </a:r>
          </a:p>
          <a:p>
            <a:pPr algn="l">
              <a:spcAft>
                <a:spcPts val="1400"/>
              </a:spcAft>
            </a:pPr>
            <a:r>
              <a:rPr sz="3000" b="1" i="0" u="none">
                <a:solidFill>
                  <a:srgbClr val="111111"/>
                </a:solidFill>
                <a:latin typeface="Arial"/>
              </a:rPr>
              <a:t>Diagnosis: </a:t>
            </a:r>
            <a:r>
              <a:rPr sz="3000" b="0" i="0" u="none">
                <a:solidFill>
                  <a:srgbClr val="111111"/>
                </a:solidFill>
                <a:latin typeface="Arial"/>
              </a:rPr>
              <a:t>clinical judgement against ICD-11 (or DSM-5-TR) criteria; there is no biological test, raising concerns about reliability and cultural bias (Bentall, 2004; WHO, 2022a).</a:t>
            </a:r>
          </a:p>
        </p:txBody>
      </p:sp>
      <p:sp>
        <p:nvSpPr>
          <p:cNvPr id="16" name="Text Placeholder 15" descr="6A20 Schizophrenia">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2880170"/>
            <a:ext cx="31998968" cy="625213"/>
          </a:xfrm>
        </p:spPr>
        <p:txBody>
          <a:bodyPr/>
          <a:lstStyle/>
          <a:p>
            <a:r>
              <a:rPr lang="ro-GB" sz="1800" b="1" i="0">
                <a:solidFill>
                  <a:srgbClr val="404040"/>
                </a:solidFill>
                <a:effectLst/>
                <a:latin typeface="Helvetica Neue" panose="02000503000000020004" pitchFamily="2"/>
              </a:rPr>
              <a:t>6A20 Schizophrenia</a:t>
            </a:r>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518401"/>
            <a:ext cx="31998968" cy="866740"/>
          </a:xfrm>
        </p:spPr>
        <p:txBody>
          <a:bodyPr/>
          <a:lstStyle/>
          <a:p>
            <a:r>
              <a:rPr lang="en-GB" sz="3200" dirty="0"/>
              <a:t>A Critical Examination of the Historical &amp; Contemporary Treatment and Care of Schizophrenia  |  ICD-11, Chapter 6</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6600" dirty="0"/>
              <a:t>Schizophrenia: From Asylum to Recovery</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descr="g_prev.png"/>
          <p:cNvPicPr>
            <a:picLocks noChangeAspect="1"/>
          </p:cNvPicPr>
          <p:nvPr/>
        </p:nvPicPr>
        <p:blipFill>
          <a:blip r:embed="rId3"/>
          <a:stretch>
            <a:fillRect/>
          </a:stretch>
        </p:blipFill>
        <p:spPr>
          <a:xfrm>
            <a:off x="1772991" y="13049431"/>
            <a:ext cx="7241443" cy="2872184"/>
          </a:xfrm>
          <a:prstGeom prst="rect">
            <a:avLst/>
          </a:prstGeom>
        </p:spPr>
      </p:pic>
      <p:pic>
        <p:nvPicPr>
          <p:cNvPr id="21" name="Picture 20" descr="g_timeline.png"/>
          <p:cNvPicPr>
            <a:picLocks noChangeAspect="1"/>
          </p:cNvPicPr>
          <p:nvPr/>
        </p:nvPicPr>
        <p:blipFill>
          <a:blip r:embed="rId4"/>
          <a:stretch>
            <a:fillRect/>
          </a:stretch>
        </p:blipFill>
        <p:spPr>
          <a:xfrm>
            <a:off x="12618720" y="14996159"/>
            <a:ext cx="6766560" cy="12095226"/>
          </a:xfrm>
          <a:prstGeom prst="rect">
            <a:avLst/>
          </a:prstGeom>
        </p:spPr>
      </p:pic>
      <p:pic>
        <p:nvPicPr>
          <p:cNvPr id="22" name="Picture 21" descr="g_treat.png"/>
          <p:cNvPicPr>
            <a:picLocks noChangeAspect="1"/>
          </p:cNvPicPr>
          <p:nvPr/>
        </p:nvPicPr>
        <p:blipFill>
          <a:blip r:embed="rId5"/>
          <a:stretch>
            <a:fillRect/>
          </a:stretch>
        </p:blipFill>
        <p:spPr>
          <a:xfrm>
            <a:off x="22585680" y="12710160"/>
            <a:ext cx="9326880" cy="6577904"/>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2910</TotalTime>
  <Words>1465</Words>
  <Application>Microsoft Office PowerPoint</Application>
  <PresentationFormat>Particularizare</PresentationFormat>
  <Paragraphs>61</Paragraphs>
  <Slides>2</Slides>
  <Notes>1</Notes>
  <HiddenSlides>0</HiddenSlides>
  <MMClips>0</MMClips>
  <ScaleCrop>false</ScaleCrop>
  <HeadingPairs>
    <vt:vector size="4" baseType="variant">
      <vt:variant>
        <vt:lpstr>Temă</vt:lpstr>
      </vt:variant>
      <vt:variant>
        <vt:i4>5</vt:i4>
      </vt:variant>
      <vt:variant>
        <vt:lpstr>Titluri diapozitive</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 Student Name: Andreea Anca ] [ Student ID: 2327259 ]</vt:lpstr>
      <vt:lpstr>Prezentare PowerPoint</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Andreea Anca (2327259)</cp:lastModifiedBy>
  <cp:revision>92</cp:revision>
  <cp:lastPrinted>2015-06-29T17:31:11Z</cp:lastPrinted>
  <dcterms:created xsi:type="dcterms:W3CDTF">2012-02-03T19:11:35Z</dcterms:created>
  <dcterms:modified xsi:type="dcterms:W3CDTF">2026-07-28T10:07:14Z</dcterms:modified>
</cp:coreProperties>
</file>