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452" r:id="rId5"/>
    <p:sldId id="455" r:id="rId6"/>
    <p:sldId id="996" r:id="rId7"/>
    <p:sldId id="997" r:id="rId8"/>
    <p:sldId id="998" r:id="rId9"/>
    <p:sldId id="373" r:id="rId10"/>
    <p:sldId id="375" r:id="rId11"/>
    <p:sldId id="374" r:id="rId12"/>
    <p:sldId id="1007" r:id="rId13"/>
    <p:sldId id="636" r:id="rId14"/>
    <p:sldId id="557" r:id="rId15"/>
    <p:sldId id="376" r:id="rId16"/>
    <p:sldId id="377" r:id="rId17"/>
    <p:sldId id="995" r:id="rId18"/>
    <p:sldId id="637" r:id="rId19"/>
    <p:sldId id="638" r:id="rId20"/>
    <p:sldId id="639" r:id="rId21"/>
    <p:sldId id="641" r:id="rId22"/>
    <p:sldId id="642" r:id="rId23"/>
    <p:sldId id="414" r:id="rId24"/>
    <p:sldId id="643" r:id="rId25"/>
    <p:sldId id="644" r:id="rId26"/>
    <p:sldId id="646" r:id="rId27"/>
    <p:sldId id="645" r:id="rId28"/>
    <p:sldId id="647" r:id="rId29"/>
    <p:sldId id="640" r:id="rId30"/>
    <p:sldId id="1009" r:id="rId31"/>
    <p:sldId id="950" r:id="rId32"/>
    <p:sldId id="649" r:id="rId33"/>
    <p:sldId id="650" r:id="rId34"/>
    <p:sldId id="1008" r:id="rId35"/>
    <p:sldId id="951" r:id="rId36"/>
    <p:sldId id="651" r:id="rId37"/>
    <p:sldId id="980" r:id="rId38"/>
    <p:sldId id="952" r:id="rId39"/>
    <p:sldId id="981" r:id="rId40"/>
    <p:sldId id="976" r:id="rId41"/>
    <p:sldId id="353" r:id="rId42"/>
    <p:sldId id="355" r:id="rId43"/>
    <p:sldId id="977" r:id="rId44"/>
    <p:sldId id="356" r:id="rId45"/>
    <p:sldId id="978" r:id="rId46"/>
    <p:sldId id="979" r:id="rId47"/>
    <p:sldId id="357" r:id="rId48"/>
    <p:sldId id="354" r:id="rId49"/>
    <p:sldId id="982" r:id="rId50"/>
    <p:sldId id="1001" r:id="rId51"/>
    <p:sldId id="983" r:id="rId52"/>
    <p:sldId id="984" r:id="rId53"/>
    <p:sldId id="985" r:id="rId54"/>
    <p:sldId id="1002" r:id="rId55"/>
    <p:sldId id="986" r:id="rId56"/>
    <p:sldId id="1003" r:id="rId57"/>
    <p:sldId id="990" r:id="rId58"/>
    <p:sldId id="994" r:id="rId59"/>
    <p:sldId id="993" r:id="rId60"/>
    <p:sldId id="991" r:id="rId61"/>
    <p:sldId id="1004" r:id="rId62"/>
    <p:sldId id="992" r:id="rId63"/>
    <p:sldId id="987" r:id="rId64"/>
    <p:sldId id="1010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9AEF68-D645-7548-FEB6-148835330F57}" v="16" dt="2025-02-15T10:43:07.0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a08ca5a1-307c-496d-ab60-1a1000b53ffc" providerId="ADAL" clId="{74A954D4-FD3B-49B4-9943-4C4C7BD35C80}"/>
    <pc:docChg chg="addSld modSld">
      <pc:chgData name="Zeno Leung" userId="a08ca5a1-307c-496d-ab60-1a1000b53ffc" providerId="ADAL" clId="{74A954D4-FD3B-49B4-9943-4C4C7BD35C80}" dt="2025-01-09T15:35:24.938" v="2"/>
      <pc:docMkLst>
        <pc:docMk/>
      </pc:docMkLst>
      <pc:sldChg chg="modSp new mod">
        <pc:chgData name="Zeno Leung" userId="a08ca5a1-307c-496d-ab60-1a1000b53ffc" providerId="ADAL" clId="{74A954D4-FD3B-49B4-9943-4C4C7BD35C80}" dt="2025-01-09T15:35:24.938" v="2"/>
        <pc:sldMkLst>
          <pc:docMk/>
          <pc:sldMk cId="3624036510" sldId="1010"/>
        </pc:sldMkLst>
        <pc:spChg chg="mod">
          <ac:chgData name="Zeno Leung" userId="a08ca5a1-307c-496d-ab60-1a1000b53ffc" providerId="ADAL" clId="{74A954D4-FD3B-49B4-9943-4C4C7BD35C80}" dt="2025-01-09T15:35:24.938" v="2"/>
          <ac:spMkLst>
            <pc:docMk/>
            <pc:sldMk cId="3624036510" sldId="1010"/>
            <ac:spMk id="3" creationId="{95F28609-6296-47FF-77B8-3D8F1B868CE1}"/>
          </ac:spMkLst>
        </pc:spChg>
      </pc:sldChg>
    </pc:docChg>
  </pc:docChgLst>
  <pc:docChgLst>
    <pc:chgData name="Zeno Leung" userId="S::z.leung@uwtsd.ac.uk::a08ca5a1-307c-496d-ab60-1a1000b53ffc" providerId="AD" clId="Web-{FB9AEF68-D645-7548-FEB6-148835330F57}"/>
    <pc:docChg chg="modSld">
      <pc:chgData name="Zeno Leung" userId="S::z.leung@uwtsd.ac.uk::a08ca5a1-307c-496d-ab60-1a1000b53ffc" providerId="AD" clId="Web-{FB9AEF68-D645-7548-FEB6-148835330F57}" dt="2025-02-15T10:43:07.075" v="15" actId="1076"/>
      <pc:docMkLst>
        <pc:docMk/>
      </pc:docMkLst>
      <pc:sldChg chg="modSp">
        <pc:chgData name="Zeno Leung" userId="S::z.leung@uwtsd.ac.uk::a08ca5a1-307c-496d-ab60-1a1000b53ffc" providerId="AD" clId="Web-{FB9AEF68-D645-7548-FEB6-148835330F57}" dt="2025-02-15T10:43:07.075" v="15" actId="1076"/>
        <pc:sldMkLst>
          <pc:docMk/>
          <pc:sldMk cId="1080781689" sldId="640"/>
        </pc:sldMkLst>
        <pc:spChg chg="mod">
          <ac:chgData name="Zeno Leung" userId="S::z.leung@uwtsd.ac.uk::a08ca5a1-307c-496d-ab60-1a1000b53ffc" providerId="AD" clId="Web-{FB9AEF68-D645-7548-FEB6-148835330F57}" dt="2025-02-15T10:41:19.102" v="0" actId="1076"/>
          <ac:spMkLst>
            <pc:docMk/>
            <pc:sldMk cId="1080781689" sldId="640"/>
            <ac:spMk id="4" creationId="{CDCFF576-7D97-1E6B-B9EF-DC418AD72F69}"/>
          </ac:spMkLst>
        </pc:spChg>
        <pc:spChg chg="mod">
          <ac:chgData name="Zeno Leung" userId="S::z.leung@uwtsd.ac.uk::a08ca5a1-307c-496d-ab60-1a1000b53ffc" providerId="AD" clId="Web-{FB9AEF68-D645-7548-FEB6-148835330F57}" dt="2025-02-15T10:42:51.402" v="14" actId="1076"/>
          <ac:spMkLst>
            <pc:docMk/>
            <pc:sldMk cId="1080781689" sldId="640"/>
            <ac:spMk id="5" creationId="{08C08CEA-C868-433D-3D9E-C883E3828369}"/>
          </ac:spMkLst>
        </pc:spChg>
        <pc:spChg chg="mod">
          <ac:chgData name="Zeno Leung" userId="S::z.leung@uwtsd.ac.uk::a08ca5a1-307c-496d-ab60-1a1000b53ffc" providerId="AD" clId="Web-{FB9AEF68-D645-7548-FEB6-148835330F57}" dt="2025-02-15T10:43:07.075" v="15" actId="1076"/>
          <ac:spMkLst>
            <pc:docMk/>
            <pc:sldMk cId="1080781689" sldId="640"/>
            <ac:spMk id="6" creationId="{AB860612-FE74-03DA-0756-16175F7B01D4}"/>
          </ac:spMkLst>
        </pc:spChg>
        <pc:grpChg chg="mod">
          <ac:chgData name="Zeno Leung" userId="S::z.leung@uwtsd.ac.uk::a08ca5a1-307c-496d-ab60-1a1000b53ffc" providerId="AD" clId="Web-{FB9AEF68-D645-7548-FEB6-148835330F57}" dt="2025-02-15T10:42:46.777" v="13" actId="14100"/>
          <ac:grpSpMkLst>
            <pc:docMk/>
            <pc:sldMk cId="1080781689" sldId="640"/>
            <ac:grpSpMk id="9" creationId="{E22F1ECB-78C5-91D4-C925-E82954586084}"/>
          </ac:grpSpMkLst>
        </pc:grpChg>
      </pc:sldChg>
    </pc:docChg>
  </pc:docChgLst>
  <pc:docChgLst>
    <pc:chgData name="Zeno Leung" userId="S::z.leung@uwtsd.ac.uk::a08ca5a1-307c-496d-ab60-1a1000b53ffc" providerId="AD" clId="Web-{26996F0C-CB72-07A4-B9B0-1250062EF0D1}"/>
    <pc:docChg chg="addSld delSld modSld sldOrd">
      <pc:chgData name="Zeno Leung" userId="S::z.leung@uwtsd.ac.uk::a08ca5a1-307c-496d-ab60-1a1000b53ffc" providerId="AD" clId="Web-{26996F0C-CB72-07A4-B9B0-1250062EF0D1}" dt="2024-06-24T10:59:40.786" v="114" actId="20577"/>
      <pc:docMkLst>
        <pc:docMk/>
      </pc:docMkLst>
      <pc:sldChg chg="del">
        <pc:chgData name="Zeno Leung" userId="S::z.leung@uwtsd.ac.uk::a08ca5a1-307c-496d-ab60-1a1000b53ffc" providerId="AD" clId="Web-{26996F0C-CB72-07A4-B9B0-1250062EF0D1}" dt="2024-06-24T10:50:08.855" v="67"/>
        <pc:sldMkLst>
          <pc:docMk/>
          <pc:sldMk cId="0" sldId="263"/>
        </pc:sldMkLst>
      </pc:sldChg>
      <pc:sldChg chg="ord">
        <pc:chgData name="Zeno Leung" userId="S::z.leung@uwtsd.ac.uk::a08ca5a1-307c-496d-ab60-1a1000b53ffc" providerId="AD" clId="Web-{26996F0C-CB72-07A4-B9B0-1250062EF0D1}" dt="2024-06-24T10:43:02.352" v="53"/>
        <pc:sldMkLst>
          <pc:docMk/>
          <pc:sldMk cId="4279227682" sldId="375"/>
        </pc:sldMkLst>
      </pc:sldChg>
      <pc:sldChg chg="modSp">
        <pc:chgData name="Zeno Leung" userId="S::z.leung@uwtsd.ac.uk::a08ca5a1-307c-496d-ab60-1a1000b53ffc" providerId="AD" clId="Web-{26996F0C-CB72-07A4-B9B0-1250062EF0D1}" dt="2024-06-24T10:45:40.483" v="62" actId="20577"/>
        <pc:sldMkLst>
          <pc:docMk/>
          <pc:sldMk cId="2066463607" sldId="376"/>
        </pc:sldMkLst>
      </pc:sldChg>
      <pc:sldChg chg="del">
        <pc:chgData name="Zeno Leung" userId="S::z.leung@uwtsd.ac.uk::a08ca5a1-307c-496d-ab60-1a1000b53ffc" providerId="AD" clId="Web-{26996F0C-CB72-07A4-B9B0-1250062EF0D1}" dt="2024-06-24T10:45:51.328" v="63"/>
        <pc:sldMkLst>
          <pc:docMk/>
          <pc:sldMk cId="1496651961" sldId="378"/>
        </pc:sldMkLst>
      </pc:sldChg>
      <pc:sldChg chg="del">
        <pc:chgData name="Zeno Leung" userId="S::z.leung@uwtsd.ac.uk::a08ca5a1-307c-496d-ab60-1a1000b53ffc" providerId="AD" clId="Web-{26996F0C-CB72-07A4-B9B0-1250062EF0D1}" dt="2024-06-24T10:45:57.672" v="65"/>
        <pc:sldMkLst>
          <pc:docMk/>
          <pc:sldMk cId="3159466053" sldId="379"/>
        </pc:sldMkLst>
      </pc:sldChg>
      <pc:sldChg chg="modSp">
        <pc:chgData name="Zeno Leung" userId="S::z.leung@uwtsd.ac.uk::a08ca5a1-307c-496d-ab60-1a1000b53ffc" providerId="AD" clId="Web-{26996F0C-CB72-07A4-B9B0-1250062EF0D1}" dt="2024-06-24T10:42:20.318" v="49" actId="1076"/>
        <pc:sldMkLst>
          <pc:docMk/>
          <pc:sldMk cId="3942005549" sldId="452"/>
        </pc:sldMkLst>
      </pc:sldChg>
      <pc:sldChg chg="del">
        <pc:chgData name="Zeno Leung" userId="S::z.leung@uwtsd.ac.uk::a08ca5a1-307c-496d-ab60-1a1000b53ffc" providerId="AD" clId="Web-{26996F0C-CB72-07A4-B9B0-1250062EF0D1}" dt="2024-06-24T10:42:23.131" v="50"/>
        <pc:sldMkLst>
          <pc:docMk/>
          <pc:sldMk cId="1623993447" sldId="454"/>
        </pc:sldMkLst>
      </pc:sldChg>
      <pc:sldChg chg="modSp">
        <pc:chgData name="Zeno Leung" userId="S::z.leung@uwtsd.ac.uk::a08ca5a1-307c-496d-ab60-1a1000b53ffc" providerId="AD" clId="Web-{26996F0C-CB72-07A4-B9B0-1250062EF0D1}" dt="2024-06-24T10:42:37.663" v="52" actId="20577"/>
        <pc:sldMkLst>
          <pc:docMk/>
          <pc:sldMk cId="788835487" sldId="455"/>
        </pc:sldMkLst>
      </pc:sldChg>
      <pc:sldChg chg="del">
        <pc:chgData name="Zeno Leung" userId="S::z.leung@uwtsd.ac.uk::a08ca5a1-307c-496d-ab60-1a1000b53ffc" providerId="AD" clId="Web-{26996F0C-CB72-07A4-B9B0-1250062EF0D1}" dt="2024-06-24T10:45:21.029" v="60"/>
        <pc:sldMkLst>
          <pc:docMk/>
          <pc:sldMk cId="2115290767" sldId="550"/>
        </pc:sldMkLst>
      </pc:sldChg>
      <pc:sldChg chg="del">
        <pc:chgData name="Zeno Leung" userId="S::z.leung@uwtsd.ac.uk::a08ca5a1-307c-496d-ab60-1a1000b53ffc" providerId="AD" clId="Web-{26996F0C-CB72-07A4-B9B0-1250062EF0D1}" dt="2024-06-24T10:50:10.683" v="68"/>
        <pc:sldMkLst>
          <pc:docMk/>
          <pc:sldMk cId="1459630677" sldId="620"/>
        </pc:sldMkLst>
      </pc:sldChg>
      <pc:sldChg chg="modSp">
        <pc:chgData name="Zeno Leung" userId="S::z.leung@uwtsd.ac.uk::a08ca5a1-307c-496d-ab60-1a1000b53ffc" providerId="AD" clId="Web-{26996F0C-CB72-07A4-B9B0-1250062EF0D1}" dt="2024-06-24T10:55:15.899" v="73" actId="20577"/>
        <pc:sldMkLst>
          <pc:docMk/>
          <pc:sldMk cId="382221334" sldId="642"/>
        </pc:sldMkLst>
      </pc:sldChg>
      <pc:sldChg chg="modSp">
        <pc:chgData name="Zeno Leung" userId="S::z.leung@uwtsd.ac.uk::a08ca5a1-307c-496d-ab60-1a1000b53ffc" providerId="AD" clId="Web-{26996F0C-CB72-07A4-B9B0-1250062EF0D1}" dt="2024-06-24T10:59:40.786" v="114" actId="20577"/>
        <pc:sldMkLst>
          <pc:docMk/>
          <pc:sldMk cId="4283400110" sldId="650"/>
        </pc:sldMkLst>
      </pc:sldChg>
      <pc:sldChg chg="del">
        <pc:chgData name="Zeno Leung" userId="S::z.leung@uwtsd.ac.uk::a08ca5a1-307c-496d-ab60-1a1000b53ffc" providerId="AD" clId="Web-{26996F0C-CB72-07A4-B9B0-1250062EF0D1}" dt="2024-06-24T10:57:01.029" v="75"/>
        <pc:sldMkLst>
          <pc:docMk/>
          <pc:sldMk cId="1757858357" sldId="988"/>
        </pc:sldMkLst>
      </pc:sldChg>
      <pc:sldChg chg="del">
        <pc:chgData name="Zeno Leung" userId="S::z.leung@uwtsd.ac.uk::a08ca5a1-307c-496d-ab60-1a1000b53ffc" providerId="AD" clId="Web-{26996F0C-CB72-07A4-B9B0-1250062EF0D1}" dt="2024-06-24T10:56:59.998" v="74"/>
        <pc:sldMkLst>
          <pc:docMk/>
          <pc:sldMk cId="1486572963" sldId="989"/>
        </pc:sldMkLst>
      </pc:sldChg>
      <pc:sldChg chg="del">
        <pc:chgData name="Zeno Leung" userId="S::z.leung@uwtsd.ac.uk::a08ca5a1-307c-496d-ab60-1a1000b53ffc" providerId="AD" clId="Web-{26996F0C-CB72-07A4-B9B0-1250062EF0D1}" dt="2024-06-24T10:50:07.933" v="66"/>
        <pc:sldMkLst>
          <pc:docMk/>
          <pc:sldMk cId="86773798" sldId="999"/>
        </pc:sldMkLst>
      </pc:sldChg>
      <pc:sldChg chg="del">
        <pc:chgData name="Zeno Leung" userId="S::z.leung@uwtsd.ac.uk::a08ca5a1-307c-496d-ab60-1a1000b53ffc" providerId="AD" clId="Web-{26996F0C-CB72-07A4-B9B0-1250062EF0D1}" dt="2024-06-24T10:45:52.234" v="64"/>
        <pc:sldMkLst>
          <pc:docMk/>
          <pc:sldMk cId="968611786" sldId="1000"/>
        </pc:sldMkLst>
      </pc:sldChg>
      <pc:sldChg chg="del">
        <pc:chgData name="Zeno Leung" userId="S::z.leung@uwtsd.ac.uk::a08ca5a1-307c-496d-ab60-1a1000b53ffc" providerId="AD" clId="Web-{26996F0C-CB72-07A4-B9B0-1250062EF0D1}" dt="2024-06-24T10:50:13.324" v="70"/>
        <pc:sldMkLst>
          <pc:docMk/>
          <pc:sldMk cId="1847831538" sldId="1005"/>
        </pc:sldMkLst>
      </pc:sldChg>
      <pc:sldChg chg="del">
        <pc:chgData name="Zeno Leung" userId="S::z.leung@uwtsd.ac.uk::a08ca5a1-307c-496d-ab60-1a1000b53ffc" providerId="AD" clId="Web-{26996F0C-CB72-07A4-B9B0-1250062EF0D1}" dt="2024-06-24T10:50:12.183" v="69"/>
        <pc:sldMkLst>
          <pc:docMk/>
          <pc:sldMk cId="2202969313" sldId="1006"/>
        </pc:sldMkLst>
      </pc:sldChg>
      <pc:sldChg chg="addSp delSp modSp new">
        <pc:chgData name="Zeno Leung" userId="S::z.leung@uwtsd.ac.uk::a08ca5a1-307c-496d-ab60-1a1000b53ffc" providerId="AD" clId="Web-{26996F0C-CB72-07A4-B9B0-1250062EF0D1}" dt="2024-06-24T10:45:14.951" v="59" actId="1076"/>
        <pc:sldMkLst>
          <pc:docMk/>
          <pc:sldMk cId="3008932508" sldId="1007"/>
        </pc:sldMkLst>
      </pc:sldChg>
    </pc:docChg>
  </pc:docChgLst>
  <pc:docChgLst>
    <pc:chgData name="Aishat Bakre" userId="839b68a6-4a2b-45ef-9a5a-14f954bfea5f" providerId="ADAL" clId="{FF2267D2-FFC3-400C-ABEE-1131C8762A39}"/>
    <pc:docChg chg="custSel modSld">
      <pc:chgData name="Aishat Bakre" userId="839b68a6-4a2b-45ef-9a5a-14f954bfea5f" providerId="ADAL" clId="{FF2267D2-FFC3-400C-ABEE-1131C8762A39}" dt="2023-05-20T10:57:11.200" v="12" actId="20577"/>
      <pc:docMkLst>
        <pc:docMk/>
      </pc:docMkLst>
      <pc:sldChg chg="modSp mod">
        <pc:chgData name="Aishat Bakre" userId="839b68a6-4a2b-45ef-9a5a-14f954bfea5f" providerId="ADAL" clId="{FF2267D2-FFC3-400C-ABEE-1131C8762A39}" dt="2023-05-20T10:57:11.200" v="12" actId="20577"/>
        <pc:sldMkLst>
          <pc:docMk/>
          <pc:sldMk cId="3942005549" sldId="452"/>
        </pc:sldMkLst>
      </pc:sldChg>
      <pc:sldChg chg="modSp mod">
        <pc:chgData name="Aishat Bakre" userId="839b68a6-4a2b-45ef-9a5a-14f954bfea5f" providerId="ADAL" clId="{FF2267D2-FFC3-400C-ABEE-1131C8762A39}" dt="2023-05-11T16:10:58.247" v="10" actId="1076"/>
        <pc:sldMkLst>
          <pc:docMk/>
          <pc:sldMk cId="3050695049" sldId="987"/>
        </pc:sldMkLst>
      </pc:sldChg>
    </pc:docChg>
  </pc:docChgLst>
  <pc:docChgLst>
    <pc:chgData name="Zeno Leung" userId="S::z.leung@uwtsd.ac.uk::a08ca5a1-307c-496d-ab60-1a1000b53ffc" providerId="AD" clId="Web-{C7E6F983-F997-36E3-E781-B4E46FE6BF87}"/>
    <pc:docChg chg="sldOrd">
      <pc:chgData name="Zeno Leung" userId="S::z.leung@uwtsd.ac.uk::a08ca5a1-307c-496d-ab60-1a1000b53ffc" providerId="AD" clId="Web-{C7E6F983-F997-36E3-E781-B4E46FE6BF87}" dt="2024-10-28T13:29:33.958" v="0"/>
      <pc:docMkLst>
        <pc:docMk/>
      </pc:docMkLst>
      <pc:sldChg chg="ord">
        <pc:chgData name="Zeno Leung" userId="S::z.leung@uwtsd.ac.uk::a08ca5a1-307c-496d-ab60-1a1000b53ffc" providerId="AD" clId="Web-{C7E6F983-F997-36E3-E781-B4E46FE6BF87}" dt="2024-10-28T13:29:33.958" v="0"/>
        <pc:sldMkLst>
          <pc:docMk/>
          <pc:sldMk cId="2411422330" sldId="1008"/>
        </pc:sldMkLst>
      </pc:sldChg>
    </pc:docChg>
  </pc:docChgLst>
  <pc:docChgLst>
    <pc:chgData name="Zeno Leung" userId="a08ca5a1-307c-496d-ab60-1a1000b53ffc" providerId="ADAL" clId="{0EC6C67E-E6F5-F748-8717-87AF64F29C77}"/>
    <pc:docChg chg="custSel addSld delSld modSld">
      <pc:chgData name="Zeno Leung" userId="a08ca5a1-307c-496d-ab60-1a1000b53ffc" providerId="ADAL" clId="{0EC6C67E-E6F5-F748-8717-87AF64F29C77}" dt="2024-10-25T10:57:02.742" v="317" actId="2696"/>
      <pc:docMkLst>
        <pc:docMk/>
      </pc:docMkLst>
      <pc:sldChg chg="addSp modSp mod modAnim">
        <pc:chgData name="Zeno Leung" userId="a08ca5a1-307c-496d-ab60-1a1000b53ffc" providerId="ADAL" clId="{0EC6C67E-E6F5-F748-8717-87AF64F29C77}" dt="2024-10-25T10:57:00.169" v="316" actId="20577"/>
        <pc:sldMkLst>
          <pc:docMk/>
          <pc:sldMk cId="1080781689" sldId="640"/>
        </pc:sldMkLst>
        <pc:spChg chg="mod">
          <ac:chgData name="Zeno Leung" userId="a08ca5a1-307c-496d-ab60-1a1000b53ffc" providerId="ADAL" clId="{0EC6C67E-E6F5-F748-8717-87AF64F29C77}" dt="2024-10-25T10:57:00.169" v="316" actId="20577"/>
          <ac:spMkLst>
            <pc:docMk/>
            <pc:sldMk cId="1080781689" sldId="640"/>
            <ac:spMk id="3" creationId="{B839C021-B9BB-C8AF-F9A4-3988DDB97D20}"/>
          </ac:spMkLst>
        </pc:spChg>
        <pc:spChg chg="add mod">
          <ac:chgData name="Zeno Leung" userId="a08ca5a1-307c-496d-ab60-1a1000b53ffc" providerId="ADAL" clId="{0EC6C67E-E6F5-F748-8717-87AF64F29C77}" dt="2024-10-25T10:48:10.973" v="139" actId="207"/>
          <ac:spMkLst>
            <pc:docMk/>
            <pc:sldMk cId="1080781689" sldId="640"/>
            <ac:spMk id="4" creationId="{CDCFF576-7D97-1E6B-B9EF-DC418AD72F69}"/>
          </ac:spMkLst>
        </pc:spChg>
        <pc:spChg chg="add mod">
          <ac:chgData name="Zeno Leung" userId="a08ca5a1-307c-496d-ab60-1a1000b53ffc" providerId="ADAL" clId="{0EC6C67E-E6F5-F748-8717-87AF64F29C77}" dt="2024-10-25T10:48:35.066" v="143" actId="14100"/>
          <ac:spMkLst>
            <pc:docMk/>
            <pc:sldMk cId="1080781689" sldId="640"/>
            <ac:spMk id="5" creationId="{08C08CEA-C868-433D-3D9E-C883E3828369}"/>
          </ac:spMkLst>
        </pc:spChg>
        <pc:spChg chg="add mod">
          <ac:chgData name="Zeno Leung" userId="a08ca5a1-307c-496d-ab60-1a1000b53ffc" providerId="ADAL" clId="{0EC6C67E-E6F5-F748-8717-87AF64F29C77}" dt="2024-10-25T10:48:48.538" v="147" actId="1038"/>
          <ac:spMkLst>
            <pc:docMk/>
            <pc:sldMk cId="1080781689" sldId="640"/>
            <ac:spMk id="6" creationId="{AB860612-FE74-03DA-0756-16175F7B01D4}"/>
          </ac:spMkLst>
        </pc:spChg>
        <pc:spChg chg="add mod">
          <ac:chgData name="Zeno Leung" userId="a08ca5a1-307c-496d-ab60-1a1000b53ffc" providerId="ADAL" clId="{0EC6C67E-E6F5-F748-8717-87AF64F29C77}" dt="2024-10-25T10:49:50.301" v="160" actId="164"/>
          <ac:spMkLst>
            <pc:docMk/>
            <pc:sldMk cId="1080781689" sldId="640"/>
            <ac:spMk id="7" creationId="{AB81BDE6-3E71-F90E-EA94-A3A5AF62143C}"/>
          </ac:spMkLst>
        </pc:spChg>
        <pc:spChg chg="add mod">
          <ac:chgData name="Zeno Leung" userId="a08ca5a1-307c-496d-ab60-1a1000b53ffc" providerId="ADAL" clId="{0EC6C67E-E6F5-F748-8717-87AF64F29C77}" dt="2024-10-25T10:49:50.301" v="160" actId="164"/>
          <ac:spMkLst>
            <pc:docMk/>
            <pc:sldMk cId="1080781689" sldId="640"/>
            <ac:spMk id="8" creationId="{B3E10A2E-07B0-7121-56E9-102796C8EB76}"/>
          </ac:spMkLst>
        </pc:spChg>
        <pc:grpChg chg="add mod">
          <ac:chgData name="Zeno Leung" userId="a08ca5a1-307c-496d-ab60-1a1000b53ffc" providerId="ADAL" clId="{0EC6C67E-E6F5-F748-8717-87AF64F29C77}" dt="2024-10-25T10:49:50.301" v="160" actId="164"/>
          <ac:grpSpMkLst>
            <pc:docMk/>
            <pc:sldMk cId="1080781689" sldId="640"/>
            <ac:grpSpMk id="9" creationId="{E22F1ECB-78C5-91D4-C925-E82954586084}"/>
          </ac:grpSpMkLst>
        </pc:grpChg>
      </pc:sldChg>
      <pc:sldChg chg="modSp del mod">
        <pc:chgData name="Zeno Leung" userId="a08ca5a1-307c-496d-ab60-1a1000b53ffc" providerId="ADAL" clId="{0EC6C67E-E6F5-F748-8717-87AF64F29C77}" dt="2024-10-25T10:57:02.742" v="317" actId="2696"/>
        <pc:sldMkLst>
          <pc:docMk/>
          <pc:sldMk cId="2967799664" sldId="648"/>
        </pc:sldMkLst>
      </pc:sldChg>
      <pc:sldChg chg="addSp modSp add mod">
        <pc:chgData name="Zeno Leung" userId="a08ca5a1-307c-496d-ab60-1a1000b53ffc" providerId="ADAL" clId="{0EC6C67E-E6F5-F748-8717-87AF64F29C77}" dt="2024-10-25T10:56:05.885" v="308" actId="6549"/>
        <pc:sldMkLst>
          <pc:docMk/>
          <pc:sldMk cId="1427560153" sldId="1009"/>
        </pc:sldMkLst>
        <pc:spChg chg="mod">
          <ac:chgData name="Zeno Leung" userId="a08ca5a1-307c-496d-ab60-1a1000b53ffc" providerId="ADAL" clId="{0EC6C67E-E6F5-F748-8717-87AF64F29C77}" dt="2024-10-25T10:56:05.885" v="308" actId="6549"/>
          <ac:spMkLst>
            <pc:docMk/>
            <pc:sldMk cId="1427560153" sldId="1009"/>
            <ac:spMk id="2" creationId="{06A331DB-E12B-8254-976D-895D6565266B}"/>
          </ac:spMkLst>
        </pc:spChg>
        <pc:spChg chg="add mod">
          <ac:chgData name="Zeno Leung" userId="a08ca5a1-307c-496d-ab60-1a1000b53ffc" providerId="ADAL" clId="{0EC6C67E-E6F5-F748-8717-87AF64F29C77}" dt="2024-10-25T10:55:21.631" v="256" actId="1035"/>
          <ac:spMkLst>
            <pc:docMk/>
            <pc:sldMk cId="1427560153" sldId="1009"/>
            <ac:spMk id="3" creationId="{0AA9972E-A0DC-D1C3-76AA-B89796008119}"/>
          </ac:spMkLst>
        </pc:spChg>
        <pc:spChg chg="add mod">
          <ac:chgData name="Zeno Leung" userId="a08ca5a1-307c-496d-ab60-1a1000b53ffc" providerId="ADAL" clId="{0EC6C67E-E6F5-F748-8717-87AF64F29C77}" dt="2024-10-25T10:54:34.146" v="239" actId="20577"/>
          <ac:spMkLst>
            <pc:docMk/>
            <pc:sldMk cId="1427560153" sldId="1009"/>
            <ac:spMk id="4" creationId="{38024DB0-FF78-C236-F9BB-4BBFFBF5943E}"/>
          </ac:spMkLst>
        </pc:spChg>
        <pc:spChg chg="add mod">
          <ac:chgData name="Zeno Leung" userId="a08ca5a1-307c-496d-ab60-1a1000b53ffc" providerId="ADAL" clId="{0EC6C67E-E6F5-F748-8717-87AF64F29C77}" dt="2024-10-25T10:54:45.709" v="243" actId="1035"/>
          <ac:spMkLst>
            <pc:docMk/>
            <pc:sldMk cId="1427560153" sldId="1009"/>
            <ac:spMk id="5" creationId="{6B26777C-3D09-FBF5-CE15-6FF1D60DF06A}"/>
          </ac:spMkLst>
        </pc:spChg>
        <pc:spChg chg="add mod">
          <ac:chgData name="Zeno Leung" userId="a08ca5a1-307c-496d-ab60-1a1000b53ffc" providerId="ADAL" clId="{0EC6C67E-E6F5-F748-8717-87AF64F29C77}" dt="2024-10-25T10:54:48.734" v="244" actId="122"/>
          <ac:spMkLst>
            <pc:docMk/>
            <pc:sldMk cId="1427560153" sldId="1009"/>
            <ac:spMk id="6" creationId="{F159F9F4-B821-FAFF-7E5F-C653F39BCBCA}"/>
          </ac:spMkLst>
        </pc:spChg>
      </pc:sldChg>
    </pc:docChg>
  </pc:docChgLst>
  <pc:docChgLst>
    <pc:chgData name="Zeno Leung" userId="a08ca5a1-307c-496d-ab60-1a1000b53ffc" providerId="ADAL" clId="{34072A90-CB73-497A-8CF8-5B121B990F0E}"/>
    <pc:docChg chg="addSld modSld">
      <pc:chgData name="Zeno Leung" userId="a08ca5a1-307c-496d-ab60-1a1000b53ffc" providerId="ADAL" clId="{34072A90-CB73-497A-8CF8-5B121B990F0E}" dt="2024-06-29T09:57:33.982" v="8"/>
      <pc:docMkLst>
        <pc:docMk/>
      </pc:docMkLst>
      <pc:sldChg chg="modSp new mod">
        <pc:chgData name="Zeno Leung" userId="a08ca5a1-307c-496d-ab60-1a1000b53ffc" providerId="ADAL" clId="{34072A90-CB73-497A-8CF8-5B121B990F0E}" dt="2024-06-29T09:57:33.982" v="8"/>
        <pc:sldMkLst>
          <pc:docMk/>
          <pc:sldMk cId="2411422330" sldId="100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research-bias/placebo-effect/#placebo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https://academicguides.waldenu.edu/library/healthevidence/types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90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A 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review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is an overview of the research that’s already been completed on a topic.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44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https://libguides.mq.edu.au/systematic_reviews/overview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176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640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243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256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https://libguides.mq.edu.au/systematic_reviews/form_question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23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PICOT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Comparison, Outcome + T= Type of question/Type of study/Time ) or PICOS (PICO + S= Study type)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Co= Context)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2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population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of patients with eczema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intervention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of probiotics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In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comparison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to no treatment, </a:t>
            </a:r>
            <a:r>
              <a:rPr lang="en-GB" b="0" i="0" u="none" strike="noStrike">
                <a:solidFill>
                  <a:srgbClr val="1F80E8"/>
                </a:solidFill>
                <a:effectLst/>
                <a:latin typeface="Inter"/>
                <a:hlinkClick r:id="rId3"/>
              </a:rPr>
              <a:t>placebo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, or non-probiotic treatment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outcome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of changes in participant-, parent-, and doctor-rated symptoms of eczema and quality of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Randomized control trials, a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 type of study design</a:t>
            </a:r>
            <a:endParaRPr lang="en-GB" b="0" i="0">
              <a:solidFill>
                <a:srgbClr val="0D405F"/>
              </a:solidFill>
              <a:effectLst/>
              <a:latin typeface="Inter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573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C2CA9-5C8D-DE7C-BE07-B3596D85B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F065A8-000D-6CB2-9045-5E1A113B34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40F415-6920-8BC8-9EB6-7D16C20D22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PICOT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Comparison, Outcome + T= Type of question/Type of study/Time ) or PICOS (PICO + S= Study type)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Co= Context)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1B8CD0-53F2-7CC2-A2C1-15E69E547F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498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Databases: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EMBASE, PsycINFO, </a:t>
            </a:r>
            <a:r>
              <a:rPr lang="en-GB" b="0" i="0" err="1">
                <a:solidFill>
                  <a:srgbClr val="0D405F"/>
                </a:solidFill>
                <a:effectLst/>
                <a:latin typeface="Inter"/>
              </a:rPr>
              <a:t>CiNAHL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, AMED, LILACS, and ISI Web of Science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301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includes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theses and dissertations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conference papers and proceedings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reports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documents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technical notes and specifications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proposals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compilations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clinical trials, etc.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787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If you’re writing a systematic review as a student for an assignment, you might not have a team. In this case, you’ll have to apply the selection criteria on your own; you can mention this as a limitation in your paper’s discussion.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5461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Generally, you should use both approaches together whenever possible. If you don’t have enough data, or the data from different studies aren’t comparable, then you can take just a narrative approach. However, you should justify why a quantitative approach wasn’t possible.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941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purpose of writing a systematic review article is to share the answer to your research question and explain how you arrived at this answer.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95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BOABxNC5q4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mq.edu.au/systematic_reviews/form_questio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z_leung_uwtsd_ac_uk/Documents/Teaching/202405/LCHS7008/Course%20contents/Session_08/Koirala_2020_DepressionAndDVExperiences_SystematicReview.pdf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us.com/home.uri" TargetMode="External"/><Relationship Id="rId2" Type="http://schemas.openxmlformats.org/officeDocument/2006/relationships/hyperlink" Target="https://pubmed.ncbi.nlm.nih.gov/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ndltd.org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isma-statement.org/PRISMAStatement/FlowDiagram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3/2249-4863.109934" TargetMode="External"/><Relationship Id="rId2" Type="http://schemas.openxmlformats.org/officeDocument/2006/relationships/hyperlink" Target="http://dx.doi.org/10.1136/ebn.2011.00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cribbr.com/methodology/systematic-review/" TargetMode="External"/><Relationship Id="rId4" Type="http://schemas.openxmlformats.org/officeDocument/2006/relationships/hyperlink" Target="https://doi.org/10.7759/cureus.864" TargetMode="Externa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Public Health and Social Care Dissertation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How to Conduct a Systematic Review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391564"/>
            <a:ext cx="3844509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dirty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 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Arial"/>
                <a:cs typeface="Arial"/>
              </a:rPr>
              <a:t>To understand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/>
                <a:cs typeface="Arial"/>
              </a:rPr>
              <a:t>Evidence based pyramid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/>
                <a:cs typeface="Arial"/>
              </a:rPr>
              <a:t>Systematic review</a:t>
            </a:r>
            <a:endParaRPr lang="en-GB" dirty="0">
              <a:latin typeface="Arial"/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/>
                <a:cs typeface="Arial"/>
              </a:rPr>
              <a:t>Steps to conduct a systematic review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an Evidence-based Pyramid?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03B54F6A-05CD-BFF3-D9F4-95BD16675D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0131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733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B510-E384-487E-A4DF-E6FB50F94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9EACC-8248-4CF0-BA7D-D67E02960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865" y="2219096"/>
            <a:ext cx="7011012" cy="326350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Evidence-Based Medicine Pyramid is simply a diagram that was created to help us understand how to weigh different levels of evidence in order to make health-related decisions.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helps us put the results of each study design into perspective, based on the relative strengths and weaknesses of each design.</a:t>
            </a:r>
          </a:p>
        </p:txBody>
      </p:sp>
    </p:spTree>
    <p:extLst>
      <p:ext uri="{BB962C8B-B14F-4D97-AF65-F5344CB8AC3E}">
        <p14:creationId xmlns:p14="http://schemas.microsoft.com/office/powerpoint/2010/main" val="3919000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985D7-AC6D-4429-BC5A-24FA91DB6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BA033-6630-443D-B94F-0A47BA6DC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Evidence-Based Pyramid is divided into levels.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Each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ascending level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represents a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different type of study design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corresponds to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increasing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rigor, quality, and reliability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other words, as we ascend through these different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study designs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we become more confident that their results are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accurate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have less chance of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statistical error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minimize bias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confounding variables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that could have influenced the results.</a:t>
            </a:r>
          </a:p>
        </p:txBody>
      </p:sp>
    </p:spTree>
    <p:extLst>
      <p:ext uri="{BB962C8B-B14F-4D97-AF65-F5344CB8AC3E}">
        <p14:creationId xmlns:p14="http://schemas.microsoft.com/office/powerpoint/2010/main" val="3690351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D8CC8-9BED-47AD-9DD4-7A666750B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2247-B287-4C2B-8B26-DDC0F2EA9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Systematic reviews and meta-analyses are situated at the top of what is known as the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“Evidence Pyramid”.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As you move up the pyramid the amount of available literature on a given topic decreases, 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But the </a:t>
            </a:r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relevancy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of that literature increases. </a:t>
            </a:r>
          </a:p>
        </p:txBody>
      </p:sp>
    </p:spTree>
    <p:extLst>
      <p:ext uri="{BB962C8B-B14F-4D97-AF65-F5344CB8AC3E}">
        <p14:creationId xmlns:p14="http://schemas.microsoft.com/office/powerpoint/2010/main" val="2714870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of the Evidence Pyramid for research.">
            <a:extLst>
              <a:ext uri="{FF2B5EF4-FFF2-40B4-BE49-F238E27FC236}">
                <a16:creationId xmlns:a16="http://schemas.microsoft.com/office/drawing/2014/main" id="{ABE2B078-C55B-4D00-B82F-573DF83B92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6" y="1057596"/>
            <a:ext cx="8553236" cy="48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2ADF94-89BB-A314-1C91-E56E057BF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</p:spTree>
    <p:extLst>
      <p:ext uri="{BB962C8B-B14F-4D97-AF65-F5344CB8AC3E}">
        <p14:creationId xmlns:p14="http://schemas.microsoft.com/office/powerpoint/2010/main" val="4279227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98FE-B900-46F2-85BA-91412040F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458" y="476672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78E18-72E2-4ED2-8E51-98492B60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251" y="1628800"/>
            <a:ext cx="7725497" cy="3768047"/>
          </a:xfrm>
        </p:spPr>
        <p:txBody>
          <a:bodyPr>
            <a:normAutofit/>
          </a:bodyPr>
          <a:lstStyle/>
          <a:p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Systematic reviews and meta-analyses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are considered to be the highest quality evidence on a research topic because their study design </a:t>
            </a:r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reduces bias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and produces more </a:t>
            </a:r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reliable findings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However, you may not always be able to find (or need to find) the highest level of evidence to answer your research question.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In the absence of the best evidence, you then need to consider moving down the pyramid.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17259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Levels of Evidence">
            <a:hlinkClick r:id="" action="ppaction://media"/>
            <a:extLst>
              <a:ext uri="{FF2B5EF4-FFF2-40B4-BE49-F238E27FC236}">
                <a16:creationId xmlns:a16="http://schemas.microsoft.com/office/drawing/2014/main" id="{8BCD3724-2F87-408C-3393-0D057A7B75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6761" y="480292"/>
            <a:ext cx="8582025" cy="4851544"/>
          </a:xfrm>
        </p:spPr>
      </p:pic>
    </p:spTree>
    <p:extLst>
      <p:ext uri="{BB962C8B-B14F-4D97-AF65-F5344CB8AC3E}">
        <p14:creationId xmlns:p14="http://schemas.microsoft.com/office/powerpoint/2010/main" val="3008932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 Systematic Review?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447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8601-FC8E-49D1-B6B8-CAD02EDF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518" y="318776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603F8-E3EB-485A-A78A-5546B38C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700808"/>
            <a:ext cx="7270679" cy="333330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 systematic review is a review of a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clearly formulated research question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that uses systematic and reproducible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methods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identify, select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critically appraise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all relevant research, and to collect and analyse data from the studies that are included in the review.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E980D6-CDA8-4BC2-A6DA-BB7BFAB9D347}"/>
              </a:ext>
            </a:extLst>
          </p:cNvPr>
          <p:cNvSpPr txBox="1"/>
          <p:nvPr/>
        </p:nvSpPr>
        <p:spPr>
          <a:xfrm>
            <a:off x="4932040" y="5157192"/>
            <a:ext cx="3619178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(Wood and Hedges, 2019)</a:t>
            </a:r>
          </a:p>
        </p:txBody>
      </p:sp>
    </p:spTree>
    <p:extLst>
      <p:ext uri="{BB962C8B-B14F-4D97-AF65-F5344CB8AC3E}">
        <p14:creationId xmlns:p14="http://schemas.microsoft.com/office/powerpoint/2010/main" val="1125035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8E512-C9CA-4DFF-99FC-79CF6686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A3E83-FEEB-4CFE-8253-0425B8E87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333333"/>
                </a:solidFill>
                <a:latin typeface="Arial"/>
                <a:cs typeface="Arial"/>
              </a:rPr>
              <a:t>A systematic review is a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high-level overview</a:t>
            </a:r>
            <a:r>
              <a:rPr lang="en-GB" sz="2400" dirty="0">
                <a:solidFill>
                  <a:srgbClr val="333333"/>
                </a:solidFill>
                <a:latin typeface="Arial"/>
                <a:cs typeface="Arial"/>
              </a:rPr>
              <a:t> of primary research on a particular research question that systematically identifies, selects, evaluates, and synthesises all high quality research evidence relevant to that question in order to answer it. </a:t>
            </a:r>
            <a:endParaRPr lang="en-GB" sz="240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333333"/>
                </a:solidFill>
                <a:latin typeface="Arial"/>
                <a:cs typeface="Arial"/>
              </a:rPr>
              <a:t>In other words, it provides an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exhaustive</a:t>
            </a:r>
            <a:r>
              <a:rPr lang="en-GB" sz="2400" b="1" dirty="0">
                <a:solidFill>
                  <a:srgbClr val="333333"/>
                </a:solidFill>
                <a:latin typeface="Arial"/>
                <a:cs typeface="Arial"/>
              </a:rPr>
              <a:t> summary </a:t>
            </a:r>
            <a:r>
              <a:rPr lang="en-GB" sz="2400" dirty="0">
                <a:solidFill>
                  <a:srgbClr val="333333"/>
                </a:solidFill>
                <a:latin typeface="Arial"/>
                <a:cs typeface="Arial"/>
              </a:rPr>
              <a:t>of scholarly literature related to a particular research topic or question.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664636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BF9D1-772F-4136-9CD2-EDA353A32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7954E-5E8C-4FE0-9C3E-2E1A8FD34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 systematic review is often written by a panel of experts after reviewing all the information from both published and unpublished studies. 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The </a:t>
            </a:r>
            <a:r>
              <a:rPr lang="en-GB" sz="2400" b="1">
                <a:solidFill>
                  <a:srgbClr val="333333"/>
                </a:solidFill>
                <a:latin typeface="Arial" panose="020B0604020202020204" pitchFamily="34" charset="0"/>
              </a:rPr>
              <a:t>comprehensive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 nature of a systematic review distinguishes it from traditional literature reviews which typically examine a much smaller set of research evidence and present it from a single author’s perspective.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53013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04057-0491-A72F-A2EA-CDCCA7382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SR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207B6-CB83-E0A9-908D-BAF5FF972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8762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Key characteristics of SR include</a:t>
            </a:r>
          </a:p>
          <a:p>
            <a:endParaRPr lang="en-GB"/>
          </a:p>
          <a:p>
            <a:r>
              <a:rPr lang="en-GB"/>
              <a:t>a clearly stated research question with pre-defined eligibility criteria for studies</a:t>
            </a:r>
          </a:p>
          <a:p>
            <a:r>
              <a:rPr lang="en-GB"/>
              <a:t>an explicit, reproducible methodology</a:t>
            </a:r>
          </a:p>
          <a:p>
            <a:r>
              <a:rPr lang="en-GB"/>
              <a:t>a comprehensive search strategy that attempts to identify all studies that would meet the eligibility criteria</a:t>
            </a:r>
          </a:p>
          <a:p>
            <a:r>
              <a:rPr lang="en-GB"/>
              <a:t>an appraisal of the validity of the findings of the included studies, for example through the assessment of risk of bias</a:t>
            </a:r>
          </a:p>
          <a:p>
            <a:r>
              <a:rPr lang="en-GB"/>
              <a:t>a synthesis and interpretation of the findings of the included studies </a:t>
            </a:r>
          </a:p>
          <a:p>
            <a:pPr marL="0" indent="0">
              <a:buNone/>
            </a:pPr>
            <a:r>
              <a:rPr lang="en-GB"/>
              <a:t>  </a:t>
            </a:r>
          </a:p>
          <a:p>
            <a:pPr marL="0" indent="0">
              <a:buNone/>
            </a:pPr>
            <a:r>
              <a:rPr lang="en-GB" sz="2200"/>
              <a:t>                                     (Cochrane Handbook for Systematic Reviews of Interventions, 2008, p. 6)</a:t>
            </a:r>
          </a:p>
        </p:txBody>
      </p:sp>
    </p:spTree>
    <p:extLst>
      <p:ext uri="{BB962C8B-B14F-4D97-AF65-F5344CB8AC3E}">
        <p14:creationId xmlns:p14="http://schemas.microsoft.com/office/powerpoint/2010/main" val="1761578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a systematic review different from other types of reviews?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66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A7FE5-A315-D14C-BF8F-FE3724F3B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D3C08-25E2-7B95-FBFA-7313B5DF5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The research methods are designed to </a:t>
            </a:r>
            <a:r>
              <a:rPr lang="en-GB" b="1" i="1"/>
              <a:t>reduce bias</a:t>
            </a:r>
            <a:r>
              <a:rPr lang="en-GB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The methods are </a:t>
            </a:r>
            <a:r>
              <a:rPr lang="en-GB" b="1" i="1"/>
              <a:t>repeatable</a:t>
            </a:r>
            <a:r>
              <a:rPr lang="en-GB"/>
              <a:t>, and the approach is formal and systematic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Systematic reviews are most commonly used in medical and public health research, but they can also be found in other disciplines.</a:t>
            </a:r>
          </a:p>
        </p:txBody>
      </p:sp>
    </p:spTree>
    <p:extLst>
      <p:ext uri="{BB962C8B-B14F-4D97-AF65-F5344CB8AC3E}">
        <p14:creationId xmlns:p14="http://schemas.microsoft.com/office/powerpoint/2010/main" val="3489172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C1E9-D2A5-411C-C4CF-8EF2DC296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69FDA-1B3E-45FA-EF55-8ED4B4A39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Systematic reviews typically answer the research question by </a:t>
            </a:r>
            <a:r>
              <a:rPr lang="en-GB" b="1" i="1"/>
              <a:t>synthesising</a:t>
            </a:r>
            <a:r>
              <a:rPr lang="en-GB"/>
              <a:t> all </a:t>
            </a:r>
            <a:r>
              <a:rPr lang="en-GB" b="1" i="1"/>
              <a:t>available evidence </a:t>
            </a:r>
            <a:r>
              <a:rPr lang="en-GB"/>
              <a:t>and </a:t>
            </a:r>
            <a:r>
              <a:rPr lang="en-GB" b="1" i="1"/>
              <a:t>evaluating</a:t>
            </a:r>
            <a:r>
              <a:rPr lang="en-GB"/>
              <a:t> the </a:t>
            </a:r>
            <a:r>
              <a:rPr lang="en-GB" b="1" i="1"/>
              <a:t>quality</a:t>
            </a:r>
            <a:r>
              <a:rPr lang="en-GB"/>
              <a:t> of the </a:t>
            </a:r>
            <a:r>
              <a:rPr lang="en-GB" b="1" i="1"/>
              <a:t>evidence</a:t>
            </a:r>
            <a:r>
              <a:rPr lang="en-GB"/>
              <a:t>.</a:t>
            </a:r>
          </a:p>
          <a:p>
            <a:r>
              <a:rPr lang="en-GB" b="1"/>
              <a:t>Synthesising</a:t>
            </a:r>
            <a:r>
              <a:rPr lang="en-GB"/>
              <a:t> means bringing together different information to tell a single, cohesive story. </a:t>
            </a:r>
          </a:p>
          <a:p>
            <a:r>
              <a:rPr lang="en-GB"/>
              <a:t>The synthesis can be narrative (qualitative), quantitative, or both.</a:t>
            </a:r>
          </a:p>
        </p:txBody>
      </p:sp>
    </p:spTree>
    <p:extLst>
      <p:ext uri="{BB962C8B-B14F-4D97-AF65-F5344CB8AC3E}">
        <p14:creationId xmlns:p14="http://schemas.microsoft.com/office/powerpoint/2010/main" val="1161078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steps required to conduct a systematic review?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21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27CE-94D0-547E-1418-8B0077B77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Steps to conduct a 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2E74F-324C-D524-1273-C2ACCF06F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There are </a:t>
            </a:r>
            <a:r>
              <a:rPr lang="en-GB" b="1" i="1" dirty="0"/>
              <a:t>7 steps</a:t>
            </a:r>
            <a:r>
              <a:rPr lang="en-GB" dirty="0"/>
              <a:t> required to conduct a </a:t>
            </a:r>
            <a:r>
              <a:rPr lang="en-GB" b="1" i="1" dirty="0"/>
              <a:t>systematic review</a:t>
            </a:r>
            <a:r>
              <a:rPr lang="en-GB" dirty="0"/>
              <a:t>. These include</a:t>
            </a:r>
          </a:p>
          <a:p>
            <a:pPr marL="0" indent="0">
              <a:buNone/>
            </a:pPr>
            <a:endParaRPr lang="en-GB"/>
          </a:p>
          <a:p>
            <a:pPr marL="514350" indent="-514350">
              <a:buAutoNum type="arabicPeriod"/>
            </a:pPr>
            <a:r>
              <a:rPr lang="en-GB" sz="3000" i="1" dirty="0">
                <a:solidFill>
                  <a:srgbClr val="FF0000"/>
                </a:solidFill>
              </a:rPr>
              <a:t>Formulate a research question</a:t>
            </a:r>
          </a:p>
          <a:p>
            <a:pPr marL="514350" indent="-514350">
              <a:buAutoNum type="arabicPeriod"/>
            </a:pPr>
            <a:r>
              <a:rPr lang="en-GB" sz="3000" i="1" dirty="0">
                <a:solidFill>
                  <a:srgbClr val="FF0000"/>
                </a:solidFill>
              </a:rPr>
              <a:t>Develop a protocol</a:t>
            </a:r>
          </a:p>
          <a:p>
            <a:pPr marL="514350" indent="-514350">
              <a:buAutoNum type="arabicPeriod"/>
            </a:pPr>
            <a:r>
              <a:rPr lang="en-GB" sz="3000" i="1" dirty="0"/>
              <a:t>Search for all relevant studies</a:t>
            </a:r>
          </a:p>
          <a:p>
            <a:pPr marL="514350" indent="-514350">
              <a:buAutoNum type="arabicPeriod"/>
            </a:pPr>
            <a:r>
              <a:rPr lang="en-GB" sz="3000" i="1" dirty="0"/>
              <a:t>Apply the selection criteria</a:t>
            </a:r>
          </a:p>
          <a:p>
            <a:pPr marL="514350" indent="-514350">
              <a:buAutoNum type="arabicPeriod"/>
            </a:pPr>
            <a:r>
              <a:rPr lang="en-GB" sz="3000" i="1" dirty="0"/>
              <a:t>Extract the data</a:t>
            </a:r>
          </a:p>
          <a:p>
            <a:pPr marL="514350" indent="-514350">
              <a:buAutoNum type="arabicPeriod"/>
            </a:pPr>
            <a:r>
              <a:rPr lang="en-GB" sz="3000" i="1" dirty="0"/>
              <a:t>Synthesise the data</a:t>
            </a:r>
          </a:p>
          <a:p>
            <a:pPr marL="514350" indent="-514350">
              <a:buAutoNum type="arabicPeriod"/>
            </a:pPr>
            <a:r>
              <a:rPr lang="en-GB" sz="3000" i="1" dirty="0"/>
              <a:t>Write and publish a report</a:t>
            </a:r>
          </a:p>
        </p:txBody>
      </p:sp>
    </p:spTree>
    <p:extLst>
      <p:ext uri="{BB962C8B-B14F-4D97-AF65-F5344CB8AC3E}">
        <p14:creationId xmlns:p14="http://schemas.microsoft.com/office/powerpoint/2010/main" val="3822213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/>
          </a:bodyPr>
          <a:lstStyle/>
          <a:p>
            <a:r>
              <a:rPr lang="en-GB" sz="4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1: How can a research questions be formulated?</a:t>
            </a:r>
            <a:endParaRPr lang="en-GB" sz="4000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4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39FEA-BA18-DF40-21BB-050CC4F2D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Step 1: Formulating a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C4DDF-D7C4-D43A-546B-280F45147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is probably the most important step of a systematic review. </a:t>
            </a:r>
          </a:p>
          <a:p>
            <a:pPr marL="0" indent="0">
              <a:buNone/>
            </a:pPr>
            <a:r>
              <a:rPr lang="en-GB"/>
              <a:t>A </a:t>
            </a:r>
            <a:r>
              <a:rPr lang="en-GB" b="1" i="1"/>
              <a:t>clear research question </a:t>
            </a:r>
            <a:r>
              <a:rPr lang="en-GB"/>
              <a:t>will:</a:t>
            </a:r>
          </a:p>
          <a:p>
            <a:r>
              <a:rPr lang="en-GB"/>
              <a:t>Allow you to more effectively communicate your research to other researchers and practitioners</a:t>
            </a:r>
          </a:p>
          <a:p>
            <a:r>
              <a:rPr lang="en-GB"/>
              <a:t>Guide your decisions as you plan and conduct your systematic review</a:t>
            </a:r>
          </a:p>
        </p:txBody>
      </p:sp>
    </p:spTree>
    <p:extLst>
      <p:ext uri="{BB962C8B-B14F-4D97-AF65-F5344CB8AC3E}">
        <p14:creationId xmlns:p14="http://schemas.microsoft.com/office/powerpoint/2010/main" val="1284503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F9EB4-06E7-B94E-3818-6056B6228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C1339-C8CB-D9B2-0EC1-A33B1D16E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A good research question for a systematic review has four components, with the acronym </a:t>
            </a:r>
            <a:r>
              <a:rPr lang="en-GB" b="1" i="1"/>
              <a:t>PICO</a:t>
            </a:r>
            <a:r>
              <a:rPr lang="en-GB" i="1"/>
              <a:t>:</a:t>
            </a:r>
          </a:p>
          <a:p>
            <a:endParaRPr lang="en-GB"/>
          </a:p>
          <a:p>
            <a:r>
              <a:rPr lang="en-GB" b="1"/>
              <a:t>P</a:t>
            </a:r>
            <a:r>
              <a:rPr lang="en-GB"/>
              <a:t>-Population(s) or problem(s)</a:t>
            </a:r>
          </a:p>
          <a:p>
            <a:r>
              <a:rPr lang="en-GB" b="1"/>
              <a:t>I</a:t>
            </a:r>
            <a:r>
              <a:rPr lang="en-GB"/>
              <a:t>-Intervention(s)</a:t>
            </a:r>
          </a:p>
          <a:p>
            <a:r>
              <a:rPr lang="en-GB" b="1"/>
              <a:t>C</a:t>
            </a:r>
            <a:r>
              <a:rPr lang="en-GB"/>
              <a:t>-Comparison(s)</a:t>
            </a:r>
          </a:p>
          <a:p>
            <a:r>
              <a:rPr lang="en-GB" b="1"/>
              <a:t>O</a:t>
            </a:r>
            <a:r>
              <a:rPr lang="en-GB"/>
              <a:t>-Outcome(s)</a:t>
            </a:r>
          </a:p>
        </p:txBody>
      </p:sp>
    </p:spTree>
    <p:extLst>
      <p:ext uri="{BB962C8B-B14F-4D97-AF65-F5344CB8AC3E}">
        <p14:creationId xmlns:p14="http://schemas.microsoft.com/office/powerpoint/2010/main" val="2932942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72C8-F8F6-5B06-9663-A88BD9342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91FC6-AC50-D531-0F1C-9D132ABF9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/>
          </a:bodyPr>
          <a:lstStyle/>
          <a:p>
            <a:r>
              <a:rPr lang="en-GB" sz="2800" b="1" i="0">
                <a:effectLst/>
                <a:latin typeface="Arial" panose="020B0604020202020204" pitchFamily="34" charset="0"/>
              </a:rPr>
              <a:t>PICO</a:t>
            </a:r>
            <a:r>
              <a:rPr lang="en-GB" sz="2800" b="0" i="0">
                <a:effectLst/>
                <a:latin typeface="Arial" panose="020B0604020202020204" pitchFamily="34" charset="0"/>
              </a:rPr>
              <a:t> is a commonly used tool for formulating focused </a:t>
            </a:r>
            <a:r>
              <a:rPr lang="en-GB" sz="2800" b="1" i="1">
                <a:effectLst/>
                <a:latin typeface="Arial" panose="020B0604020202020204" pitchFamily="34" charset="0"/>
              </a:rPr>
              <a:t>clinical questions</a:t>
            </a:r>
            <a:r>
              <a:rPr lang="en-GB" sz="2800" b="0" i="0"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2800" b="0" i="0">
              <a:effectLst/>
              <a:latin typeface="Arial" panose="020B0604020202020204" pitchFamily="34" charset="0"/>
            </a:endParaRPr>
          </a:p>
          <a:p>
            <a:r>
              <a:rPr lang="en-GB" sz="2800" b="0" i="0">
                <a:effectLst/>
                <a:latin typeface="Arial" panose="020B0604020202020204" pitchFamily="34" charset="0"/>
              </a:rPr>
              <a:t>It </a:t>
            </a:r>
            <a:r>
              <a:rPr lang="en-GB" sz="2800" b="1" i="1">
                <a:effectLst/>
                <a:latin typeface="Arial" panose="020B0604020202020204" pitchFamily="34" charset="0"/>
              </a:rPr>
              <a:t>clarifies the question</a:t>
            </a:r>
            <a:r>
              <a:rPr lang="en-GB" sz="2800" b="0" i="0">
                <a:effectLst/>
                <a:latin typeface="Arial" panose="020B0604020202020204" pitchFamily="34" charset="0"/>
              </a:rPr>
              <a:t>, </a:t>
            </a:r>
          </a:p>
          <a:p>
            <a:r>
              <a:rPr lang="en-GB" sz="2800" b="1" i="1">
                <a:latin typeface="Arial" panose="020B0604020202020204" pitchFamily="34" charset="0"/>
              </a:rPr>
              <a:t>D</a:t>
            </a:r>
            <a:r>
              <a:rPr lang="en-GB" sz="2800" b="1" i="1">
                <a:effectLst/>
                <a:latin typeface="Arial" panose="020B0604020202020204" pitchFamily="34" charset="0"/>
              </a:rPr>
              <a:t>etermines search </a:t>
            </a:r>
            <a:r>
              <a:rPr lang="en-GB" sz="2800" b="0" i="0">
                <a:effectLst/>
                <a:latin typeface="Arial" panose="020B0604020202020204" pitchFamily="34" charset="0"/>
              </a:rPr>
              <a:t>concepts, and </a:t>
            </a:r>
          </a:p>
          <a:p>
            <a:r>
              <a:rPr lang="en-GB" sz="2800">
                <a:latin typeface="Arial" panose="020B0604020202020204" pitchFamily="34" charset="0"/>
              </a:rPr>
              <a:t>I</a:t>
            </a:r>
            <a:r>
              <a:rPr lang="en-GB" sz="2800" b="0" i="0">
                <a:effectLst/>
                <a:latin typeface="Arial" panose="020B0604020202020204" pitchFamily="34" charset="0"/>
              </a:rPr>
              <a:t>dentifies the </a:t>
            </a:r>
            <a:r>
              <a:rPr lang="en-GB" sz="2800" b="1" i="1">
                <a:effectLst/>
                <a:latin typeface="Arial" panose="020B0604020202020204" pitchFamily="34" charset="0"/>
              </a:rPr>
              <a:t>type of study </a:t>
            </a:r>
            <a:r>
              <a:rPr lang="en-GB" sz="2800" b="0" i="0">
                <a:effectLst/>
                <a:latin typeface="Arial" panose="020B0604020202020204" pitchFamily="34" charset="0"/>
              </a:rPr>
              <a:t>that is most appropriate to answer the question type</a:t>
            </a:r>
            <a:r>
              <a:rPr lang="en-GB" sz="2800" b="0" i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4006612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F8690-5BE0-18E3-9CD8-222B6CE24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3DB24-3316-EC92-A436-95385643F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These </a:t>
            </a:r>
            <a:r>
              <a:rPr lang="en-GB" b="1"/>
              <a:t>four </a:t>
            </a:r>
            <a:r>
              <a:rPr lang="en-GB"/>
              <a:t>components can be rearranged  to write a clear research question:</a:t>
            </a:r>
          </a:p>
          <a:p>
            <a:endParaRPr lang="en-GB"/>
          </a:p>
          <a:p>
            <a:r>
              <a:rPr lang="en-GB"/>
              <a:t>What is the effectiveness of </a:t>
            </a:r>
            <a:r>
              <a:rPr lang="en-GB" b="1" i="1"/>
              <a:t>I</a:t>
            </a:r>
            <a:r>
              <a:rPr lang="en-GB"/>
              <a:t> versus </a:t>
            </a:r>
            <a:r>
              <a:rPr lang="en-GB" b="1" i="1"/>
              <a:t>C</a:t>
            </a:r>
            <a:r>
              <a:rPr lang="en-GB"/>
              <a:t> for </a:t>
            </a:r>
            <a:r>
              <a:rPr lang="en-GB" b="1" i="1"/>
              <a:t>O</a:t>
            </a:r>
            <a:r>
              <a:rPr lang="en-GB"/>
              <a:t> in </a:t>
            </a:r>
            <a:r>
              <a:rPr lang="en-GB" b="1" i="1"/>
              <a:t>P</a:t>
            </a:r>
            <a:r>
              <a:rPr lang="en-GB"/>
              <a:t>?</a:t>
            </a:r>
          </a:p>
          <a:p>
            <a:r>
              <a:rPr lang="en-GB"/>
              <a:t>Sometimes, you may want to include a fifth component, the </a:t>
            </a:r>
            <a:r>
              <a:rPr lang="en-GB" b="1" i="1"/>
              <a:t>type of study design</a:t>
            </a:r>
            <a:r>
              <a:rPr lang="en-GB"/>
              <a:t>. </a:t>
            </a:r>
          </a:p>
          <a:p>
            <a:r>
              <a:rPr lang="en-GB"/>
              <a:t>In this case, the acronym changes to </a:t>
            </a:r>
            <a:r>
              <a:rPr lang="en-GB" b="1" i="1"/>
              <a:t>PICOT or PICOS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466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BF277-B995-639C-0BE6-788DF53F9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 sz="3200"/>
          </a:p>
        </p:txBody>
      </p:sp>
      <p:pic>
        <p:nvPicPr>
          <p:cNvPr id="1026" name="Picture 2" descr="PICO model illustrated in a table">
            <a:extLst>
              <a:ext uri="{FF2B5EF4-FFF2-40B4-BE49-F238E27FC236}">
                <a16:creationId xmlns:a16="http://schemas.microsoft.com/office/drawing/2014/main" id="{5A9AD37D-AFD1-11AA-E093-B78A26A7D7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00895"/>
            <a:ext cx="662473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1372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75A74-A75C-06BE-CD33-5F7C19FB6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9C021-B9BB-C8AF-F9A4-3988DDB97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/>
              <a:t>Working independently identify the </a:t>
            </a:r>
            <a:r>
              <a:rPr lang="en-GB" sz="2400" b="1" i="1" dirty="0"/>
              <a:t>PICO </a:t>
            </a:r>
            <a:r>
              <a:rPr lang="en-GB" sz="2400" dirty="0"/>
              <a:t>in the below research question.</a:t>
            </a:r>
          </a:p>
          <a:p>
            <a:endParaRPr lang="en-GB" sz="2400" dirty="0"/>
          </a:p>
          <a:p>
            <a:r>
              <a:rPr lang="en-GB" sz="2400" dirty="0"/>
              <a:t>Among children with minor head injury, does the use of CT scan vs other clinical findings affect the diagnosis of intracranial </a:t>
            </a:r>
            <a:r>
              <a:rPr lang="en-GB" sz="2400" dirty="0" err="1"/>
              <a:t>hemorrhage</a:t>
            </a:r>
            <a:r>
              <a:rPr lang="en-GB" sz="2400" dirty="0"/>
              <a:t>?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Feedback your findings to the whole class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dirty="0">
                <a:hlinkClick r:id="rId3"/>
              </a:rPr>
              <a:t>(https://libguides.mq.edu.au/systematic_reviews/form_question</a:t>
            </a:r>
            <a:r>
              <a:rPr lang="en-GB" sz="2400" dirty="0"/>
              <a:t>)</a:t>
            </a:r>
          </a:p>
          <a:p>
            <a:pPr marL="0" indent="0" algn="ctr">
              <a:buNone/>
            </a:pPr>
            <a:endParaRPr lang="en-GB" sz="24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CFF576-7D97-1E6B-B9EF-DC418AD72F69}"/>
              </a:ext>
            </a:extLst>
          </p:cNvPr>
          <p:cNvSpPr/>
          <p:nvPr/>
        </p:nvSpPr>
        <p:spPr>
          <a:xfrm>
            <a:off x="1559466" y="2805048"/>
            <a:ext cx="4204138" cy="30480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C08CEA-C868-433D-3D9E-C883E3828369}"/>
              </a:ext>
            </a:extLst>
          </p:cNvPr>
          <p:cNvSpPr/>
          <p:nvPr/>
        </p:nvSpPr>
        <p:spPr>
          <a:xfrm>
            <a:off x="6977443" y="2800058"/>
            <a:ext cx="1056290" cy="30480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860612-FE74-03DA-0756-16175F7B01D4}"/>
              </a:ext>
            </a:extLst>
          </p:cNvPr>
          <p:cNvSpPr/>
          <p:nvPr/>
        </p:nvSpPr>
        <p:spPr>
          <a:xfrm>
            <a:off x="848485" y="3133192"/>
            <a:ext cx="2879836" cy="30480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22F1ECB-78C5-91D4-C925-E82954586084}"/>
              </a:ext>
            </a:extLst>
          </p:cNvPr>
          <p:cNvGrpSpPr/>
          <p:nvPr/>
        </p:nvGrpSpPr>
        <p:grpSpPr>
          <a:xfrm>
            <a:off x="762738" y="3110217"/>
            <a:ext cx="6630604" cy="720891"/>
            <a:chOff x="877613" y="3305504"/>
            <a:chExt cx="7388774" cy="67494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B81BDE6-3E71-F90E-EA94-A3A5AF62143C}"/>
                </a:ext>
              </a:extLst>
            </p:cNvPr>
            <p:cNvSpPr/>
            <p:nvPr/>
          </p:nvSpPr>
          <p:spPr>
            <a:xfrm>
              <a:off x="877613" y="3675646"/>
              <a:ext cx="3252953" cy="304800"/>
            </a:xfrm>
            <a:prstGeom prst="rect">
              <a:avLst/>
            </a:prstGeom>
            <a:solidFill>
              <a:schemeClr val="accent2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3E10A2E-07B0-7121-56E9-102796C8EB76}"/>
                </a:ext>
              </a:extLst>
            </p:cNvPr>
            <p:cNvSpPr/>
            <p:nvPr/>
          </p:nvSpPr>
          <p:spPr>
            <a:xfrm>
              <a:off x="6674069" y="3305504"/>
              <a:ext cx="1592318" cy="304800"/>
            </a:xfrm>
            <a:prstGeom prst="rect">
              <a:avLst/>
            </a:prstGeom>
            <a:solidFill>
              <a:schemeClr val="accent2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8078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8B465-0349-E886-ABB0-DA558FFC1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331DB-E12B-8254-976D-895D65652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PICO expression of the research question</a:t>
            </a:r>
            <a:endParaRPr lang="en-GB" sz="3200" dirty="0"/>
          </a:p>
        </p:txBody>
      </p:sp>
      <p:pic>
        <p:nvPicPr>
          <p:cNvPr id="1026" name="Picture 2" descr="PICO model illustrated in a table">
            <a:extLst>
              <a:ext uri="{FF2B5EF4-FFF2-40B4-BE49-F238E27FC236}">
                <a16:creationId xmlns:a16="http://schemas.microsoft.com/office/drawing/2014/main" id="{08A680EB-ED69-9A24-FC24-77FE2171362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00895"/>
            <a:ext cx="662473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AA9972E-A0DC-D1C3-76AA-B89796008119}"/>
              </a:ext>
            </a:extLst>
          </p:cNvPr>
          <p:cNvSpPr txBox="1"/>
          <p:nvPr/>
        </p:nvSpPr>
        <p:spPr>
          <a:xfrm>
            <a:off x="1418899" y="3864159"/>
            <a:ext cx="1506412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Children with minor head injury</a:t>
            </a:r>
          </a:p>
          <a:p>
            <a:pPr algn="ctr"/>
            <a:endParaRPr lang="en-GB" sz="2000" dirty="0"/>
          </a:p>
          <a:p>
            <a:pPr algn="ctr"/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024DB0-FF78-C236-F9BB-4BBFFBF5943E}"/>
              </a:ext>
            </a:extLst>
          </p:cNvPr>
          <p:cNvSpPr txBox="1"/>
          <p:nvPr/>
        </p:nvSpPr>
        <p:spPr>
          <a:xfrm>
            <a:off x="3033463" y="3892670"/>
            <a:ext cx="1506412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Use of CT scan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26777C-3D09-FBF5-CE15-6FF1D60DF06A}"/>
              </a:ext>
            </a:extLst>
          </p:cNvPr>
          <p:cNvSpPr txBox="1"/>
          <p:nvPr/>
        </p:nvSpPr>
        <p:spPr>
          <a:xfrm>
            <a:off x="4619508" y="3907307"/>
            <a:ext cx="1439917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Other clinical findings</a:t>
            </a:r>
          </a:p>
          <a:p>
            <a:pPr algn="ctr"/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59F9F4-B821-FAFF-7E5F-C653F39BCBCA}"/>
              </a:ext>
            </a:extLst>
          </p:cNvPr>
          <p:cNvSpPr txBox="1"/>
          <p:nvPr/>
        </p:nvSpPr>
        <p:spPr>
          <a:xfrm>
            <a:off x="6218691" y="3903334"/>
            <a:ext cx="1506411" cy="15542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900" dirty="0"/>
              <a:t>Diagnosis of intracranial </a:t>
            </a:r>
            <a:r>
              <a:rPr lang="en-GB" sz="1900" dirty="0" err="1"/>
              <a:t>hemorrhage</a:t>
            </a:r>
            <a:endParaRPr lang="en-GB" sz="1900" dirty="0"/>
          </a:p>
          <a:p>
            <a:endParaRPr lang="en-GB" sz="1900" dirty="0"/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427560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2: Develop a protocol</a:t>
            </a:r>
          </a:p>
        </p:txBody>
      </p:sp>
    </p:spTree>
    <p:extLst>
      <p:ext uri="{BB962C8B-B14F-4D97-AF65-F5344CB8AC3E}">
        <p14:creationId xmlns:p14="http://schemas.microsoft.com/office/powerpoint/2010/main" val="2431750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5C418-65E7-8C0A-E6C4-85E4F6C8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2: Develop a protocol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C997-589B-B1D2-BA72-79BFA84BD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 protocol is a document that contains your research plan for the systematic review. </a:t>
            </a:r>
          </a:p>
          <a:p>
            <a:r>
              <a:rPr lang="en-GB"/>
              <a:t>This is an important step because having a plan allows you to work more efficiently and reduces bias.</a:t>
            </a:r>
          </a:p>
        </p:txBody>
      </p:sp>
    </p:spTree>
    <p:extLst>
      <p:ext uri="{BB962C8B-B14F-4D97-AF65-F5344CB8AC3E}">
        <p14:creationId xmlns:p14="http://schemas.microsoft.com/office/powerpoint/2010/main" val="10529612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6F648-81F6-665D-8380-1D39717DB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2: Develop a protocol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EB2B6-9ACD-A4F2-DCAE-1B8088234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The protocol should include the following components:</a:t>
            </a:r>
          </a:p>
          <a:p>
            <a:endParaRPr lang="en-GB"/>
          </a:p>
          <a:p>
            <a:r>
              <a:rPr lang="en-GB" b="1"/>
              <a:t>Background information</a:t>
            </a:r>
            <a:r>
              <a:rPr lang="en-GB"/>
              <a:t>: Provide the context of the research question, including why it’s important.</a:t>
            </a:r>
          </a:p>
          <a:p>
            <a:r>
              <a:rPr lang="en-GB" b="1"/>
              <a:t>Research objective(s)</a:t>
            </a:r>
            <a:r>
              <a:rPr lang="en-GB"/>
              <a:t>: Rephrase your research question as an objective.</a:t>
            </a:r>
          </a:p>
          <a:p>
            <a:pPr marL="0" indent="0">
              <a:buNone/>
            </a:pPr>
            <a:r>
              <a:rPr lang="en-GB" b="1" dirty="0"/>
              <a:t>Proposed methods</a:t>
            </a:r>
          </a:p>
          <a:p>
            <a:r>
              <a:rPr lang="en-GB" b="1" dirty="0"/>
              <a:t>Selection criteria</a:t>
            </a:r>
            <a:r>
              <a:rPr lang="en-GB" dirty="0"/>
              <a:t>: State what databases you will choose and how you will decide which studies to include or exclude from your review (e.g. time frame).</a:t>
            </a:r>
          </a:p>
          <a:p>
            <a:r>
              <a:rPr lang="en-GB" b="1" dirty="0"/>
              <a:t>Search strategy</a:t>
            </a:r>
            <a:r>
              <a:rPr lang="en-GB" dirty="0"/>
              <a:t>: Discuss your plan for finding studies (i.e. search </a:t>
            </a:r>
            <a:r>
              <a:rPr lang="en-GB"/>
              <a:t>terms).</a:t>
            </a:r>
          </a:p>
          <a:p>
            <a:r>
              <a:rPr lang="en-GB" b="1"/>
              <a:t>Analysis</a:t>
            </a:r>
            <a:r>
              <a:rPr lang="en-GB"/>
              <a:t>: Explain what information you will collect from the studies and how you will synthesise the data.</a:t>
            </a:r>
          </a:p>
        </p:txBody>
      </p:sp>
    </p:spTree>
    <p:extLst>
      <p:ext uri="{BB962C8B-B14F-4D97-AF65-F5344CB8AC3E}">
        <p14:creationId xmlns:p14="http://schemas.microsoft.com/office/powerpoint/2010/main" val="4283400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F1851-8FC2-DBE1-5D53-243A3E1B9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B70C4-5DAB-F70F-68ED-D6BF3CA65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Koirala, P. and </a:t>
            </a:r>
            <a:r>
              <a:rPr lang="en-GB" b="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Chuemchit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, M., 2020. Depression and domestic violence experiences among Asian women: a systematic review.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International journal of women's health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, pp.21-33.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4223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3: Search for all relevant studies</a:t>
            </a:r>
          </a:p>
        </p:txBody>
      </p:sp>
    </p:spTree>
    <p:extLst>
      <p:ext uri="{BB962C8B-B14F-4D97-AF65-F5344CB8AC3E}">
        <p14:creationId xmlns:p14="http://schemas.microsoft.com/office/powerpoint/2010/main" val="5664466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6786-13ED-9656-CF42-324D2D08B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Step 3: Search for all relevant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74D06-2686-3DFF-A317-3A40D96B2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is the most time-consuming step of a systematic review.</a:t>
            </a:r>
          </a:p>
          <a:p>
            <a:r>
              <a:rPr lang="en-GB"/>
              <a:t>To reduce bias, it is important to search for </a:t>
            </a:r>
            <a:r>
              <a:rPr lang="en-GB" b="1" i="1"/>
              <a:t>relevant studies </a:t>
            </a:r>
            <a:r>
              <a:rPr lang="en-GB"/>
              <a:t>very thoroughly. </a:t>
            </a:r>
          </a:p>
          <a:p>
            <a:r>
              <a:rPr lang="en-GB"/>
              <a:t>The strategy will depend on your field and your </a:t>
            </a:r>
            <a:r>
              <a:rPr lang="en-GB" b="1" i="1"/>
              <a:t>research question</a:t>
            </a:r>
            <a:r>
              <a:rPr lang="en-GB"/>
              <a:t>, but sources generally fall into the four categories</a:t>
            </a:r>
          </a:p>
        </p:txBody>
      </p:sp>
    </p:spTree>
    <p:extLst>
      <p:ext uri="{BB962C8B-B14F-4D97-AF65-F5344CB8AC3E}">
        <p14:creationId xmlns:p14="http://schemas.microsoft.com/office/powerpoint/2010/main" val="38836235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36F09-AEE1-CC17-95E7-A39D3F6DA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BD5BC-5234-D590-DBE4-AB943DA1C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four types of sources that can be used to retrieve relevant studies include:</a:t>
            </a:r>
          </a:p>
          <a:p>
            <a:r>
              <a:rPr lang="en-GB" b="1" i="1"/>
              <a:t>Databases</a:t>
            </a:r>
          </a:p>
          <a:p>
            <a:r>
              <a:rPr lang="en-GB" b="1" i="1"/>
              <a:t>Handsearching</a:t>
            </a:r>
          </a:p>
          <a:p>
            <a:r>
              <a:rPr lang="en-GB" b="1" i="1"/>
              <a:t>Gray literature</a:t>
            </a:r>
          </a:p>
          <a:p>
            <a:r>
              <a:rPr lang="en-GB" b="1" i="1"/>
              <a:t>Experts</a:t>
            </a:r>
          </a:p>
        </p:txBody>
      </p:sp>
    </p:spTree>
    <p:extLst>
      <p:ext uri="{BB962C8B-B14F-4D97-AF65-F5344CB8AC3E}">
        <p14:creationId xmlns:p14="http://schemas.microsoft.com/office/powerpoint/2010/main" val="20841242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641E5-7792-F22F-B824-5B1FB0F2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601A7-7AB0-DC79-A9C9-6841E8F47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/>
              <a:t>Databases</a:t>
            </a:r>
            <a:r>
              <a:rPr lang="en-GB" b="1"/>
              <a:t>:</a:t>
            </a:r>
            <a:r>
              <a:rPr lang="en-GB"/>
              <a:t> Search multiple databases of </a:t>
            </a:r>
            <a:r>
              <a:rPr lang="en-GB" b="1" i="1"/>
              <a:t>peer-reviewed literature</a:t>
            </a:r>
            <a:r>
              <a:rPr lang="en-GB"/>
              <a:t>, such as </a:t>
            </a:r>
            <a:r>
              <a:rPr lang="en-GB" b="0" i="0" u="none" strike="noStrike">
                <a:solidFill>
                  <a:srgbClr val="FC5216"/>
                </a:solidFill>
                <a:effectLst/>
                <a:hlinkClick r:id="rId2"/>
              </a:rPr>
              <a:t>PubMed</a:t>
            </a:r>
            <a:r>
              <a:rPr lang="en-GB"/>
              <a:t> or </a:t>
            </a:r>
            <a:r>
              <a:rPr lang="en-GB" b="0" i="0" u="none" strike="noStrike">
                <a:solidFill>
                  <a:srgbClr val="FC5216"/>
                </a:solidFill>
                <a:effectLst/>
                <a:hlinkClick r:id="rId3"/>
              </a:rPr>
              <a:t>Scopus</a:t>
            </a:r>
            <a:r>
              <a:rPr lang="en-GB"/>
              <a:t>. </a:t>
            </a:r>
          </a:p>
          <a:p>
            <a:r>
              <a:rPr lang="en-GB"/>
              <a:t>Think carefully about how to phrase your search terms and include </a:t>
            </a:r>
            <a:r>
              <a:rPr lang="en-GB" b="1" i="1"/>
              <a:t>multiple synonyms</a:t>
            </a:r>
            <a:r>
              <a:rPr lang="en-GB"/>
              <a:t> of each word. </a:t>
            </a:r>
          </a:p>
          <a:p>
            <a:r>
              <a:rPr lang="en-GB"/>
              <a:t>Use </a:t>
            </a:r>
            <a:r>
              <a:rPr lang="en-GB" b="1" i="1"/>
              <a:t>Boolean operators </a:t>
            </a:r>
            <a:r>
              <a:rPr lang="en-GB"/>
              <a:t>if relevant.</a:t>
            </a:r>
          </a:p>
        </p:txBody>
      </p:sp>
    </p:spTree>
    <p:extLst>
      <p:ext uri="{BB962C8B-B14F-4D97-AF65-F5344CB8AC3E}">
        <p14:creationId xmlns:p14="http://schemas.microsoft.com/office/powerpoint/2010/main" val="29294299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936-F039-A47D-2A60-E8DF78F0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2293-F50E-C345-B280-C006C751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independently mention other </a:t>
            </a:r>
            <a:r>
              <a:rPr lang="en-GB" b="1" i="1"/>
              <a:t>health databases </a:t>
            </a:r>
            <a:r>
              <a:rPr lang="en-GB"/>
              <a:t>aside from the above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b="1"/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5702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936-F039-A47D-2A60-E8DF78F0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2293-F50E-C345-B280-C006C751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independently research the term </a:t>
            </a:r>
            <a:r>
              <a:rPr lang="en-GB" b="1" i="1"/>
              <a:t>peer review literature and scholarly journals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b="1"/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9871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B8E6-EB8C-491A-9974-30A6A4792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Scholarly and Peer-Reviewed 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78B1A-AF82-46A8-BE4F-F81D7AD25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44824"/>
            <a:ext cx="7886700" cy="363943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Scholarly journals are journals which are well respected for the information and research they provide on a particular subject.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are written by experts in a particular field or discipline and their purpose is to advance the ongoing body of work within their discipline.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These articles might present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original research data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or take a position on a key question within the field.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They can be difficult to read, because their intended audience is other experts and academics, but they are the capstone when it comes to authoritative information.</a:t>
            </a:r>
          </a:p>
        </p:txBody>
      </p:sp>
    </p:spTree>
    <p:extLst>
      <p:ext uri="{BB962C8B-B14F-4D97-AF65-F5344CB8AC3E}">
        <p14:creationId xmlns:p14="http://schemas.microsoft.com/office/powerpoint/2010/main" val="30735904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D6DC1-C350-4EA8-A8A8-029522C29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Scholarly and Peer-Reviewed Journals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118FA-F840-4734-93E7-C810344D0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844824"/>
            <a:ext cx="7886700" cy="3966920"/>
          </a:xfrm>
        </p:spPr>
        <p:txBody>
          <a:bodyPr>
            <a:normAutofit lnSpcReduction="100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Scholarly journals are oftentimes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peer reviewed or refereed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 peer-reviewed or refereed article has gone through a process where other scholars in the author’s field or discipline critically assess a draft of the article.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actual evaluations are similar to editing notes, where the author receives detailed and constructive feedback from the peer experts.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However, these reviews are 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made available publicly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6562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73ED-5838-160C-FDDD-26D73564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Scholarly and Peer-Reviewed Journals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D9060-4859-62B3-2693-D2BC7B513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Peer review, sometimes referred to as refereeing, is the process of evaluating submissions to an academic journal. </a:t>
            </a:r>
          </a:p>
          <a:p>
            <a:r>
              <a:rPr lang="en-GB"/>
              <a:t>Using strict criteria, a panel of reviewers in the same subject area decides whether to accept each submission for publication.</a:t>
            </a:r>
          </a:p>
          <a:p>
            <a:endParaRPr lang="en-GB"/>
          </a:p>
          <a:p>
            <a:r>
              <a:rPr lang="en-GB"/>
              <a:t>Peer-reviewed articles are considered a highly credible source due to the stringent process they go through before publication.</a:t>
            </a:r>
          </a:p>
        </p:txBody>
      </p:sp>
    </p:spTree>
    <p:extLst>
      <p:ext uri="{BB962C8B-B14F-4D97-AF65-F5344CB8AC3E}">
        <p14:creationId xmlns:p14="http://schemas.microsoft.com/office/powerpoint/2010/main" val="41822850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2DB0E-15B1-4BB3-BC4C-7C158DFBE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Scholarly and Peer-Reviewed Journals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D6407-609C-4C04-A450-926C1604C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16832"/>
            <a:ext cx="7886700" cy="3577787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Please keep in mind that not all scholarly journals go through the peer-review process.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However, it is safe to assume that a peer-reviewed journal is also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scholarly.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short,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“scholarly”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means the article was written by an expert for an audience of other experts, researchers or students.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“Peer-reviewed” takes it one step further and means the article was reviewed and critiqued by the author’s peers who are experts in the same subject area.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vast majority of scholarly articles are peer reviewed.</a:t>
            </a:r>
          </a:p>
        </p:txBody>
      </p:sp>
    </p:spTree>
    <p:extLst>
      <p:ext uri="{BB962C8B-B14F-4D97-AF65-F5344CB8AC3E}">
        <p14:creationId xmlns:p14="http://schemas.microsoft.com/office/powerpoint/2010/main" val="5195415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8B674-3D55-098F-9528-02599CBB7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34F52-97C3-63FE-1574-A4213F25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/>
              <a:t>Handsearching</a:t>
            </a:r>
            <a:r>
              <a:rPr lang="en-GB"/>
              <a:t>: In addition to searching the primary sources using databases, you will also need to search </a:t>
            </a:r>
            <a:r>
              <a:rPr lang="en-GB" b="1" i="1"/>
              <a:t>manually</a:t>
            </a:r>
            <a:r>
              <a:rPr lang="en-GB"/>
              <a:t>. </a:t>
            </a:r>
          </a:p>
          <a:p>
            <a:r>
              <a:rPr lang="en-GB"/>
              <a:t>One strategy is to </a:t>
            </a:r>
            <a:r>
              <a:rPr lang="en-GB" b="1" i="1"/>
              <a:t>scan </a:t>
            </a:r>
            <a:r>
              <a:rPr lang="en-GB"/>
              <a:t>relevant journals or conference proceedings. </a:t>
            </a:r>
          </a:p>
          <a:p>
            <a:r>
              <a:rPr lang="en-GB"/>
              <a:t>Another strategy is to </a:t>
            </a:r>
            <a:r>
              <a:rPr lang="en-GB" b="1" i="1"/>
              <a:t>scan</a:t>
            </a:r>
            <a:r>
              <a:rPr lang="en-GB"/>
              <a:t> the </a:t>
            </a:r>
            <a:r>
              <a:rPr lang="en-GB" b="1" i="1"/>
              <a:t>reference lists</a:t>
            </a:r>
            <a:r>
              <a:rPr lang="en-GB"/>
              <a:t> of </a:t>
            </a:r>
            <a:r>
              <a:rPr lang="en-GB" b="1" i="1"/>
              <a:t>relevant studies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941728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14FCB-D19E-6568-77C6-A75D353AC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D83AA-F13A-2827-08D1-6582B8602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000" b="1" i="1">
                <a:effectLst/>
              </a:rPr>
              <a:t>Grey literature</a:t>
            </a:r>
            <a:r>
              <a:rPr lang="en-GB" sz="3000" b="1" i="0">
                <a:effectLst/>
              </a:rPr>
              <a:t>: </a:t>
            </a:r>
            <a:r>
              <a:rPr lang="en-GB" sz="3000" b="0" i="0">
                <a:effectLst/>
              </a:rPr>
              <a:t>Grey literature includes </a:t>
            </a:r>
            <a:r>
              <a:rPr lang="en-GB" sz="3000" b="0" i="1">
                <a:effectLst/>
              </a:rPr>
              <a:t>documents</a:t>
            </a:r>
            <a:r>
              <a:rPr lang="en-GB" sz="3000" b="0" i="0">
                <a:effectLst/>
              </a:rPr>
              <a:t> produced by governments, universities, and other institutions that are not published by traditional publishers.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>
                <a:effectLst/>
              </a:rPr>
              <a:t>Graduate student </a:t>
            </a:r>
            <a:r>
              <a:rPr lang="en-GB" sz="3000" b="1" i="1">
                <a:effectLst/>
              </a:rPr>
              <a:t>theses</a:t>
            </a:r>
            <a:r>
              <a:rPr lang="en-GB" sz="3000" b="0" i="0">
                <a:effectLst/>
              </a:rPr>
              <a:t> are an important type of grey literature, which you can search using the </a:t>
            </a:r>
            <a:r>
              <a:rPr lang="en-GB" sz="3000" b="0" i="0" u="none" strike="noStrike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Networked Digital Library of Theses and Dissertations (NDLTD)</a:t>
            </a:r>
            <a:r>
              <a:rPr lang="en-GB" sz="3000" b="0" i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>
                <a:effectLst/>
              </a:rPr>
              <a:t>In medicine, clinical trial registries are another important type of grey literature.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7781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327F3-4552-498A-9739-995AC0CC3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Grey literature: Clinical trials registry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50BAD-42B5-4806-AB16-305ABE2D2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1628800"/>
            <a:ext cx="7886700" cy="3759968"/>
          </a:xfrm>
        </p:spPr>
        <p:txBody>
          <a:bodyPr>
            <a:normAutofit fontScale="85000" lnSpcReduction="1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Clinical trials are a form of grey literature and can inform current research conducted by organizations, Federal agencies like the National Institutes of Health, academic institutions, and individual health care providers.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These studies investigate the effectiveness of new treatments, interventions, drugs, procedures, and devices in order to improve health outcomes for a specific population. </a:t>
            </a:r>
          </a:p>
        </p:txBody>
      </p:sp>
    </p:spTree>
    <p:extLst>
      <p:ext uri="{BB962C8B-B14F-4D97-AF65-F5344CB8AC3E}">
        <p14:creationId xmlns:p14="http://schemas.microsoft.com/office/powerpoint/2010/main" val="38044553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464DB-98D6-4A2B-86EF-EA597048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97" y="404664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Grey 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7F941-41C2-4200-953E-EDED735C7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297" y="1556792"/>
            <a:ext cx="7886700" cy="3886011"/>
          </a:xfrm>
        </p:spPr>
        <p:txBody>
          <a:bodyPr>
            <a:normAutofit fontScale="62500" lnSpcReduction="2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is crucial to note where the term “grey literature” is derived from.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Grey literature comes from the uncertainty of the status of this information.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Grey literature is essentially any document that has not gone through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peer review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for publication. You may be questioning what is the benefit of looking at this type of literature if it is not peer reviewed?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is that grey literature can be published much more quickly since it does not have to be subjected to the lengthy peer-review process.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 a result, in cases where there may not be much information on a topic in peer-reviewed research, grey literature may prove a very valuable source of information. </a:t>
            </a:r>
          </a:p>
        </p:txBody>
      </p:sp>
    </p:spTree>
    <p:extLst>
      <p:ext uri="{BB962C8B-B14F-4D97-AF65-F5344CB8AC3E}">
        <p14:creationId xmlns:p14="http://schemas.microsoft.com/office/powerpoint/2010/main" val="198057288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687AD-1475-8920-685A-4B3E86AA3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1D4D6-6DDF-BAF3-2BD5-9FBF68634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/>
              <a:t>Experts:</a:t>
            </a:r>
            <a:r>
              <a:rPr lang="en-GB"/>
              <a:t> Contact experts in the field to ask if they have unpublished studies that should be included in your review.</a:t>
            </a:r>
          </a:p>
        </p:txBody>
      </p:sp>
    </p:spTree>
    <p:extLst>
      <p:ext uri="{BB962C8B-B14F-4D97-AF65-F5344CB8AC3E}">
        <p14:creationId xmlns:p14="http://schemas.microsoft.com/office/powerpoint/2010/main" val="27913298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4: Apply the selection criteria</a:t>
            </a:r>
          </a:p>
        </p:txBody>
      </p:sp>
    </p:spTree>
    <p:extLst>
      <p:ext uri="{BB962C8B-B14F-4D97-AF65-F5344CB8AC3E}">
        <p14:creationId xmlns:p14="http://schemas.microsoft.com/office/powerpoint/2010/main" val="11163030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922BC-88C3-AFC1-F983-225922EE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53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i="0">
                <a:effectLst/>
                <a:latin typeface="+mn-lt"/>
              </a:rPr>
              <a:t>Step 4: Apply the selection criteria</a:t>
            </a:r>
            <a:endParaRPr lang="en-GB" sz="36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77561-FAD7-EF39-5199-813FCD67C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You will independently read the studies and decide which to include in your review based on the selection criteria you established in your protocol.</a:t>
            </a:r>
          </a:p>
          <a:p>
            <a:endParaRPr lang="en-GB"/>
          </a:p>
          <a:p>
            <a:r>
              <a:rPr lang="en-GB"/>
              <a:t>To increase inter-rater reliability, ensure that everyone thoroughly understands the selection criteria before you begin.</a:t>
            </a:r>
          </a:p>
        </p:txBody>
      </p:sp>
    </p:spTree>
    <p:extLst>
      <p:ext uri="{BB962C8B-B14F-4D97-AF65-F5344CB8AC3E}">
        <p14:creationId xmlns:p14="http://schemas.microsoft.com/office/powerpoint/2010/main" val="168351904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721FE-44F0-E596-E88A-2CFA7544E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4: Apply the selection criteria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FB45F-DA9F-C9E0-D93F-EBBEBADD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The </a:t>
            </a:r>
            <a:r>
              <a:rPr lang="en-GB" b="1" i="1"/>
              <a:t>selection</a:t>
            </a:r>
            <a:r>
              <a:rPr lang="en-GB"/>
              <a:t> criteria should be applied in two phases:</a:t>
            </a:r>
          </a:p>
          <a:p>
            <a:endParaRPr lang="en-GB"/>
          </a:p>
          <a:p>
            <a:pPr algn="l"/>
            <a:r>
              <a:rPr lang="en-GB" b="1" i="1">
                <a:effectLst/>
              </a:rPr>
              <a:t>Based on the titles and abstracts</a:t>
            </a:r>
            <a:r>
              <a:rPr lang="en-GB" b="1" i="0">
                <a:effectLst/>
              </a:rPr>
              <a:t>: </a:t>
            </a:r>
            <a:r>
              <a:rPr lang="en-GB" b="0" i="0">
                <a:effectLst/>
              </a:rPr>
              <a:t>Decide whether each article potentially meets the selection criteria based on the information provided in the abstracts.</a:t>
            </a:r>
          </a:p>
          <a:p>
            <a:pPr algn="l"/>
            <a:r>
              <a:rPr lang="en-GB" b="1" i="1">
                <a:effectLst/>
              </a:rPr>
              <a:t>Based on the full texts</a:t>
            </a:r>
            <a:r>
              <a:rPr lang="en-GB" b="1" i="0">
                <a:effectLst/>
              </a:rPr>
              <a:t>: Download</a:t>
            </a:r>
            <a:r>
              <a:rPr lang="en-GB" b="0" i="0">
                <a:effectLst/>
              </a:rPr>
              <a:t> the articles that were not excluded during the first phase. </a:t>
            </a:r>
          </a:p>
          <a:p>
            <a:pPr algn="l"/>
            <a:r>
              <a:rPr lang="en-GB" b="0" i="0">
                <a:effectLst/>
              </a:rPr>
              <a:t>If an article is not available online or through your library, you may need to contact the authors to ask for a copy. </a:t>
            </a:r>
          </a:p>
          <a:p>
            <a:pPr algn="l"/>
            <a:r>
              <a:rPr lang="en-GB" b="0" i="0">
                <a:effectLst/>
              </a:rPr>
              <a:t>Read the articles and decide which articles meet the selection criteria.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73486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D65BD-0902-161E-4703-594CA05F7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4: Apply the selection criteria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71E6D-46D4-F26D-CC3F-4A7330ED8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GB" b="0" i="0">
                <a:effectLst/>
              </a:rPr>
              <a:t>It is very important that you ensure you keep a meticulous record of why you </a:t>
            </a:r>
            <a:r>
              <a:rPr lang="en-GB" b="1" i="1">
                <a:effectLst/>
              </a:rPr>
              <a:t>included</a:t>
            </a:r>
            <a:r>
              <a:rPr lang="en-GB" b="0" i="0">
                <a:effectLst/>
              </a:rPr>
              <a:t> or </a:t>
            </a:r>
            <a:r>
              <a:rPr lang="en-GB" b="1" i="1">
                <a:effectLst/>
              </a:rPr>
              <a:t>excluded</a:t>
            </a:r>
            <a:r>
              <a:rPr lang="en-GB" b="0" i="0">
                <a:effectLst/>
              </a:rPr>
              <a:t> each article. </a:t>
            </a:r>
          </a:p>
          <a:p>
            <a:r>
              <a:rPr lang="en-GB" b="0" i="0">
                <a:effectLst/>
              </a:rPr>
              <a:t>When the selection process is complete, you can summarise what you did using a </a:t>
            </a:r>
            <a:r>
              <a:rPr lang="en-GB" b="1" i="1" u="none" strike="noStrike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PRISMA flow diagram</a:t>
            </a:r>
            <a:r>
              <a:rPr lang="en-GB" b="0" i="0">
                <a:effectLst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48452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5: Extract the data</a:t>
            </a:r>
          </a:p>
        </p:txBody>
      </p:sp>
    </p:spTree>
    <p:extLst>
      <p:ext uri="{BB962C8B-B14F-4D97-AF65-F5344CB8AC3E}">
        <p14:creationId xmlns:p14="http://schemas.microsoft.com/office/powerpoint/2010/main" val="283303240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0513E-E9C3-C693-4E16-06517AC22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5: Extract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F396E-6C83-8804-811E-DE071B4A3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b="1" i="0" dirty="0">
                <a:effectLst/>
              </a:rPr>
              <a:t>Extracting the data </a:t>
            </a:r>
            <a:r>
              <a:rPr lang="en-GB" sz="2800" b="0" i="0" dirty="0">
                <a:effectLst/>
              </a:rPr>
              <a:t>means collecting information from the selected studies in a </a:t>
            </a:r>
            <a:r>
              <a:rPr lang="en-GB" sz="2800" b="1" i="1" dirty="0">
                <a:effectLst/>
              </a:rPr>
              <a:t>systematic</a:t>
            </a:r>
            <a:r>
              <a:rPr lang="en-GB" sz="2800" b="0" i="0" dirty="0">
                <a:effectLst/>
              </a:rPr>
              <a:t> way.</a:t>
            </a:r>
          </a:p>
          <a:p>
            <a:pPr marL="0" indent="0">
              <a:buNone/>
            </a:pPr>
            <a:r>
              <a:rPr lang="en-GB" sz="2800" dirty="0"/>
              <a:t>Two types of information must be collected from each relevant study:</a:t>
            </a:r>
          </a:p>
          <a:p>
            <a:r>
              <a:rPr lang="en-GB" sz="2800" dirty="0"/>
              <a:t>Information about the </a:t>
            </a:r>
            <a:r>
              <a:rPr lang="en-GB" sz="2800" b="1" i="1" dirty="0"/>
              <a:t>study’s methods </a:t>
            </a:r>
            <a:r>
              <a:rPr lang="en-GB" sz="2800" dirty="0"/>
              <a:t>and </a:t>
            </a:r>
            <a:r>
              <a:rPr lang="en-GB" sz="2800" b="1" i="1" dirty="0"/>
              <a:t>results</a:t>
            </a:r>
            <a:r>
              <a:rPr lang="en-GB" sz="2800" b="1" dirty="0"/>
              <a:t>.</a:t>
            </a:r>
            <a:r>
              <a:rPr lang="en-GB" sz="2800" dirty="0"/>
              <a:t> </a:t>
            </a:r>
          </a:p>
          <a:p>
            <a:r>
              <a:rPr lang="en-GB" sz="2800" dirty="0"/>
              <a:t>The exact information will depend on your research question, but it might include the </a:t>
            </a:r>
            <a:r>
              <a:rPr lang="en-GB" sz="2800" b="1" i="1" dirty="0"/>
              <a:t>year, study design, sample size, context, research findings, and conclusions.</a:t>
            </a:r>
          </a:p>
          <a:p>
            <a:r>
              <a:rPr lang="en-GB" sz="2800" dirty="0"/>
              <a:t>If any data are missing, you will need to contact the study’s authors.</a:t>
            </a:r>
          </a:p>
          <a:p>
            <a:r>
              <a:rPr lang="en-GB" sz="2800" dirty="0"/>
              <a:t>Your judgment of the </a:t>
            </a:r>
            <a:r>
              <a:rPr lang="en-GB" sz="2800" b="1" i="1" dirty="0"/>
              <a:t>quality of the evidence</a:t>
            </a:r>
            <a:r>
              <a:rPr lang="en-GB" sz="2800" dirty="0"/>
              <a:t>, including risk of bias.</a:t>
            </a:r>
          </a:p>
        </p:txBody>
      </p:sp>
    </p:spTree>
    <p:extLst>
      <p:ext uri="{BB962C8B-B14F-4D97-AF65-F5344CB8AC3E}">
        <p14:creationId xmlns:p14="http://schemas.microsoft.com/office/powerpoint/2010/main" val="124783335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6: Synthesise the data</a:t>
            </a:r>
          </a:p>
        </p:txBody>
      </p:sp>
    </p:spTree>
    <p:extLst>
      <p:ext uri="{BB962C8B-B14F-4D97-AF65-F5344CB8AC3E}">
        <p14:creationId xmlns:p14="http://schemas.microsoft.com/office/powerpoint/2010/main" val="27622737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31447-0D0D-45F6-5AC9-B10EAAAA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6: Synthesise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04766-0A26-0A38-28D7-B96122F04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Synthesising the data means bringing together the information you collected into a single, cohesive story. </a:t>
            </a:r>
          </a:p>
          <a:p>
            <a:r>
              <a:rPr lang="en-GB"/>
              <a:t>There are two main approaches to synthesising the data:</a:t>
            </a:r>
          </a:p>
        </p:txBody>
      </p:sp>
    </p:spTree>
    <p:extLst>
      <p:ext uri="{BB962C8B-B14F-4D97-AF65-F5344CB8AC3E}">
        <p14:creationId xmlns:p14="http://schemas.microsoft.com/office/powerpoint/2010/main" val="42316543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53212-BDF5-BCD7-665A-A9B1BC567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1348C-E042-7738-D71D-9016F88C8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does the term </a:t>
            </a:r>
            <a:r>
              <a:rPr lang="en-GB" b="1"/>
              <a:t>synthesis</a:t>
            </a:r>
            <a:r>
              <a:rPr lang="en-GB"/>
              <a:t> means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 algn="ctr">
              <a:buNone/>
            </a:pPr>
            <a:r>
              <a:rPr lang="en-GB"/>
              <a:t>     </a:t>
            </a:r>
            <a:r>
              <a:rPr lang="en-GB" b="1"/>
              <a:t>Feedback your findings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254085310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E0AA9-8184-7FCD-40B3-B16FD7E81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D416E-4E22-8B74-AFF1-F4B4CE686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Synthesising sources involves combining the work of other scholars to provide new insights. It is a way of integrating sources that helps situate your work in relation to existing research.</a:t>
            </a:r>
          </a:p>
          <a:p>
            <a:endParaRPr lang="en-GB"/>
          </a:p>
          <a:p>
            <a:r>
              <a:rPr lang="en-GB"/>
              <a:t>Synthesising sources involves more than just summarizing. You must emphasize how each source contributes to current debates, highlighting points of (dis)agreement and putting the sources in conversation with each other.</a:t>
            </a:r>
          </a:p>
        </p:txBody>
      </p:sp>
    </p:spTree>
    <p:extLst>
      <p:ext uri="{BB962C8B-B14F-4D97-AF65-F5344CB8AC3E}">
        <p14:creationId xmlns:p14="http://schemas.microsoft.com/office/powerpoint/2010/main" val="4060898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130ED-7688-CE45-5414-D95CC5D30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6: Synthesise the data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DF71F-AB3D-7403-E22F-B12D91A1E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r>
              <a:rPr lang="en-GB" b="1" i="1"/>
              <a:t>Narrative (qualitative): </a:t>
            </a:r>
            <a:r>
              <a:rPr lang="en-GB"/>
              <a:t>Summarise the information in words. </a:t>
            </a:r>
          </a:p>
          <a:p>
            <a:r>
              <a:rPr lang="en-GB"/>
              <a:t>You will need to discuss the studies and assess their overall quality.</a:t>
            </a:r>
          </a:p>
          <a:p>
            <a:r>
              <a:rPr lang="en-GB" b="1" i="1"/>
              <a:t>Quantitative: </a:t>
            </a:r>
            <a:r>
              <a:rPr lang="en-GB"/>
              <a:t>Use statistical methods to summarize and compare data from different studies. </a:t>
            </a:r>
          </a:p>
          <a:p>
            <a:r>
              <a:rPr lang="en-GB"/>
              <a:t>The most common quantitative approach is a </a:t>
            </a:r>
            <a:r>
              <a:rPr lang="en-GB" b="1" i="1"/>
              <a:t>meta-analysis,</a:t>
            </a:r>
            <a:r>
              <a:rPr lang="en-GB"/>
              <a:t> which allows you to combine results from multiple studies into a summary result.</a:t>
            </a:r>
          </a:p>
        </p:txBody>
      </p:sp>
    </p:spTree>
    <p:extLst>
      <p:ext uri="{BB962C8B-B14F-4D97-AF65-F5344CB8AC3E}">
        <p14:creationId xmlns:p14="http://schemas.microsoft.com/office/powerpoint/2010/main" val="6789328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7: Write a SR report</a:t>
            </a:r>
          </a:p>
        </p:txBody>
      </p:sp>
    </p:spTree>
    <p:extLst>
      <p:ext uri="{BB962C8B-B14F-4D97-AF65-F5344CB8AC3E}">
        <p14:creationId xmlns:p14="http://schemas.microsoft.com/office/powerpoint/2010/main" val="238682589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3FEA0-CD9A-4CA5-CC87-5FC3927F8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0">
                <a:effectLst/>
                <a:latin typeface="+mn-lt"/>
              </a:rPr>
              <a:t>Step 7: Write a SR report</a:t>
            </a:r>
            <a:endParaRPr lang="en-GB" sz="36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405F3-9DE2-C673-8FC6-435635700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The thesis should include the following sections:</a:t>
            </a:r>
          </a:p>
          <a:p>
            <a:endParaRPr lang="en-GB"/>
          </a:p>
          <a:p>
            <a:r>
              <a:rPr lang="en-GB" b="1"/>
              <a:t>Abstract: </a:t>
            </a:r>
            <a:r>
              <a:rPr lang="en-GB"/>
              <a:t>A summary of the review</a:t>
            </a:r>
          </a:p>
          <a:p>
            <a:r>
              <a:rPr lang="en-GB" b="1"/>
              <a:t>Introduction: </a:t>
            </a:r>
            <a:r>
              <a:rPr lang="en-GB"/>
              <a:t>Including the rationale and objectives</a:t>
            </a:r>
          </a:p>
          <a:p>
            <a:r>
              <a:rPr lang="en-GB" b="1"/>
              <a:t>Methods: </a:t>
            </a:r>
            <a:r>
              <a:rPr lang="en-GB"/>
              <a:t>Including the selection criteria, search method, data extraction method, and synthesis method</a:t>
            </a:r>
          </a:p>
          <a:p>
            <a:r>
              <a:rPr lang="en-GB" b="1"/>
              <a:t>Results:</a:t>
            </a:r>
            <a:r>
              <a:rPr lang="en-GB"/>
              <a:t> Including results of the search and selection process, study characteristics, risk of bias in the studies, and synthesis results</a:t>
            </a:r>
          </a:p>
          <a:p>
            <a:r>
              <a:rPr lang="en-GB" b="1"/>
              <a:t>Discussion:</a:t>
            </a:r>
            <a:r>
              <a:rPr lang="en-GB"/>
              <a:t> Including interpretation of the results and limitations of the review</a:t>
            </a:r>
          </a:p>
          <a:p>
            <a:r>
              <a:rPr lang="en-GB" b="1"/>
              <a:t>Conclusion:</a:t>
            </a:r>
            <a:r>
              <a:rPr lang="en-GB"/>
              <a:t> The answer to your research question and implications for practice, policy, or research</a:t>
            </a:r>
          </a:p>
        </p:txBody>
      </p:sp>
    </p:spTree>
    <p:extLst>
      <p:ext uri="{BB962C8B-B14F-4D97-AF65-F5344CB8AC3E}">
        <p14:creationId xmlns:p14="http://schemas.microsoft.com/office/powerpoint/2010/main" val="229196898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AB056-01D3-461F-7166-2BC651ACC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8C4A1-16C5-616B-355C-DCF36E751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3976"/>
            <a:ext cx="8229600" cy="3917032"/>
          </a:xfrm>
        </p:spPr>
        <p:txBody>
          <a:bodyPr>
            <a:noAutofit/>
          </a:bodyPr>
          <a:lstStyle/>
          <a:p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Clarke, J. (2011) ‘What is a systematic review?’ </a:t>
            </a:r>
            <a:r>
              <a:rPr lang="en-GB" sz="16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Evidence-Based Nursing, 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14:64, pp. 1.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http://dx.doi.org/10.1136/ebn.2011.0049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.</a:t>
            </a:r>
          </a:p>
          <a:p>
            <a:endParaRPr lang="en-GB" sz="16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Gopalakrishnan, S., and </a:t>
            </a:r>
            <a:r>
              <a:rPr lang="en-GB" sz="16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Ganeshkumar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P. (2013) ‘Systematic Reviews and Meta-analysis: Understanding the Best Evidence in Primary Healthcare.’ </a:t>
            </a:r>
            <a:r>
              <a:rPr lang="en-GB" sz="16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family medicine and primary care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2(1), pp. 9–14.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https://doi.org/10.4103/2249-4863.109934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Jahan, N., Naveed, S., </a:t>
            </a:r>
            <a:r>
              <a:rPr lang="en-GB" sz="1600" u="sng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Zeshan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M., and Tahir, M.A. (2016) ‘How to Conduct a Systematic Review: A Narrative Literature Review.’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600" i="1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Cureus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8(11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):e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864, pp. 1-8.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https://doi.org/10.7759/cureus.864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600" dirty="0"/>
          </a:p>
          <a:p>
            <a:endParaRPr lang="en-GB" sz="1600" b="0" i="0" dirty="0">
              <a:effectLst/>
            </a:endParaRPr>
          </a:p>
          <a:p>
            <a:r>
              <a:rPr lang="en-GB" sz="1600" b="0" i="0" dirty="0">
                <a:effectLst/>
              </a:rPr>
              <a:t>Turney, S. (2022, December 07). </a:t>
            </a:r>
            <a:r>
              <a:rPr lang="en-GB" sz="1600" b="0" i="1" dirty="0">
                <a:effectLst/>
              </a:rPr>
              <a:t>Systematic Review | Definition, Example &amp; Guide.</a:t>
            </a:r>
            <a:r>
              <a:rPr lang="en-GB" sz="1600" b="0" i="0" dirty="0">
                <a:effectLst/>
              </a:rPr>
              <a:t> </a:t>
            </a:r>
            <a:r>
              <a:rPr lang="en-GB" sz="1600" b="0" i="0" dirty="0" err="1">
                <a:effectLst/>
              </a:rPr>
              <a:t>Scribbr</a:t>
            </a:r>
            <a:r>
              <a:rPr lang="en-GB" sz="1600" b="0" i="0" dirty="0">
                <a:effectLst/>
              </a:rPr>
              <a:t>. Available at: </a:t>
            </a:r>
            <a:r>
              <a:rPr lang="en-GB" sz="1600" b="0" i="0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https://www.scribbr.com/methodology/systematic-review/</a:t>
            </a:r>
            <a:r>
              <a:rPr lang="en-GB" sz="1600" b="0" i="0" dirty="0">
                <a:effectLst/>
              </a:rPr>
              <a:t> (Accessed date 24</a:t>
            </a:r>
            <a:r>
              <a:rPr lang="en-GB" sz="1600" b="0" i="0" baseline="30000" dirty="0">
                <a:effectLst/>
              </a:rPr>
              <a:t>th</a:t>
            </a:r>
            <a:r>
              <a:rPr lang="en-GB" sz="1600" b="0" i="0" dirty="0">
                <a:effectLst/>
              </a:rPr>
              <a:t>  March 2023.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069504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EF2CA-63F0-C7A6-2B90-02261DCB2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28609-6296-47FF-77B8-3D8F1B868C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https://www.prisma-statement.org/prisma-2020-flow-diagram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03651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www.w3.org/XML/1998/namespace"/>
    <ds:schemaRef ds:uri="http://purl.org/dc/elements/1.1/"/>
    <ds:schemaRef ds:uri="f856874f-9946-48cd-ac29-4cb76853c4c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34</TotalTime>
  <Words>3307</Words>
  <Application>Microsoft Office PowerPoint</Application>
  <PresentationFormat>On-screen Show (4:3)</PresentationFormat>
  <Paragraphs>285</Paragraphs>
  <Slides>61</Slides>
  <Notes>15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20140311PresentationUWTSDTemplate</vt:lpstr>
      <vt:lpstr>  Public Health and Social Care Dissertation  How to Conduct a Systematic Review  </vt:lpstr>
      <vt:lpstr>Aims of the Session</vt:lpstr>
      <vt:lpstr>What is an Evidence-based Pyramid?</vt:lpstr>
      <vt:lpstr>Evidence Pyramid</vt:lpstr>
      <vt:lpstr>Evidence Pyramid</vt:lpstr>
      <vt:lpstr>Evidence Pyramid</vt:lpstr>
      <vt:lpstr>Evidence Pyramid</vt:lpstr>
      <vt:lpstr>Evidence Pyramid</vt:lpstr>
      <vt:lpstr>PowerPoint Presentation</vt:lpstr>
      <vt:lpstr>What is a Systematic Review?</vt:lpstr>
      <vt:lpstr>Systematic Review</vt:lpstr>
      <vt:lpstr>Systematic Review</vt:lpstr>
      <vt:lpstr>Systematic Review</vt:lpstr>
      <vt:lpstr>SR Characteristics</vt:lpstr>
      <vt:lpstr>Why is a systematic review different from other types of reviews?</vt:lpstr>
      <vt:lpstr>Systematic Review</vt:lpstr>
      <vt:lpstr>Systematic Review</vt:lpstr>
      <vt:lpstr>What are the steps required to conduct a systematic review?</vt:lpstr>
      <vt:lpstr>Steps to conduct a systematic review</vt:lpstr>
      <vt:lpstr>Step 1: How can a research questions be formulated?</vt:lpstr>
      <vt:lpstr>Step 1: Formulating a research question</vt:lpstr>
      <vt:lpstr>Step 1: Formulate a research question</vt:lpstr>
      <vt:lpstr>Step 1: Formulate a research question</vt:lpstr>
      <vt:lpstr>Step 1: Formulate a research question</vt:lpstr>
      <vt:lpstr>Step 1: Formulate a research question</vt:lpstr>
      <vt:lpstr>Activity</vt:lpstr>
      <vt:lpstr>PICO expression of the research question</vt:lpstr>
      <vt:lpstr>Step 2: Develop a protocol</vt:lpstr>
      <vt:lpstr>Step 2: Develop a protocol</vt:lpstr>
      <vt:lpstr>Step 2: Develop a protocol</vt:lpstr>
      <vt:lpstr>Example</vt:lpstr>
      <vt:lpstr>Step 3: Search for all relevant studies</vt:lpstr>
      <vt:lpstr>Step 3: Search for all relevant studies</vt:lpstr>
      <vt:lpstr>Step 3: Search for all relevant studies</vt:lpstr>
      <vt:lpstr>Step 3: Search for all relevant studies</vt:lpstr>
      <vt:lpstr>Activity</vt:lpstr>
      <vt:lpstr>Activity</vt:lpstr>
      <vt:lpstr>Scholarly and Peer-Reviewed Journals</vt:lpstr>
      <vt:lpstr>Scholarly and Peer-Reviewed Journals</vt:lpstr>
      <vt:lpstr>Scholarly and Peer-Reviewed Journals</vt:lpstr>
      <vt:lpstr>Scholarly and Peer-Reviewed Journals</vt:lpstr>
      <vt:lpstr>Step 3: Search for all relevant studies</vt:lpstr>
      <vt:lpstr>Step 3: Search for all relevant studies</vt:lpstr>
      <vt:lpstr>Grey literature: Clinical trials registry </vt:lpstr>
      <vt:lpstr>Grey literature </vt:lpstr>
      <vt:lpstr>Step 3: Search for all relevant studies</vt:lpstr>
      <vt:lpstr>Step 4: Apply the selection criteria</vt:lpstr>
      <vt:lpstr>Step 4: Apply the selection criteria</vt:lpstr>
      <vt:lpstr>Step 4: Apply the selection criteria</vt:lpstr>
      <vt:lpstr>Step 4: Apply the selection criteria</vt:lpstr>
      <vt:lpstr>Step 5: Extract the data</vt:lpstr>
      <vt:lpstr>Step 5: Extract the data</vt:lpstr>
      <vt:lpstr>Step 6: Synthesise the data</vt:lpstr>
      <vt:lpstr>Step 6: Synthesise the data</vt:lpstr>
      <vt:lpstr>Activity</vt:lpstr>
      <vt:lpstr>Synthesis</vt:lpstr>
      <vt:lpstr>Step 6: Synthesise the data</vt:lpstr>
      <vt:lpstr>Step 7: Write a SR report</vt:lpstr>
      <vt:lpstr>Step 7: Write a SR report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68</cp:revision>
  <dcterms:created xsi:type="dcterms:W3CDTF">2015-04-14T15:21:28Z</dcterms:created>
  <dcterms:modified xsi:type="dcterms:W3CDTF">2025-02-15T10:43:11Z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