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8.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47"/>
  </p:notesMasterIdLst>
  <p:sldIdLst>
    <p:sldId id="256" r:id="rId2"/>
    <p:sldId id="257" r:id="rId3"/>
    <p:sldId id="258" r:id="rId4"/>
    <p:sldId id="259" r:id="rId5"/>
    <p:sldId id="263" r:id="rId6"/>
    <p:sldId id="260" r:id="rId7"/>
    <p:sldId id="261" r:id="rId8"/>
    <p:sldId id="262" r:id="rId9"/>
    <p:sldId id="264" r:id="rId10"/>
    <p:sldId id="277" r:id="rId11"/>
    <p:sldId id="265" r:id="rId12"/>
    <p:sldId id="266" r:id="rId13"/>
    <p:sldId id="267" r:id="rId14"/>
    <p:sldId id="268" r:id="rId15"/>
    <p:sldId id="269" r:id="rId16"/>
    <p:sldId id="270" r:id="rId17"/>
    <p:sldId id="271" r:id="rId18"/>
    <p:sldId id="272" r:id="rId19"/>
    <p:sldId id="273" r:id="rId20"/>
    <p:sldId id="275" r:id="rId21"/>
    <p:sldId id="274" r:id="rId22"/>
    <p:sldId id="276" r:id="rId23"/>
    <p:sldId id="278" r:id="rId24"/>
    <p:sldId id="280" r:id="rId25"/>
    <p:sldId id="279"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300" r:id="rId45"/>
    <p:sldId id="299"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33E9834-3F4F-4B09-A7E0-5EED6A9A865A}">
          <p14:sldIdLst>
            <p14:sldId id="256"/>
            <p14:sldId id="257"/>
            <p14:sldId id="258"/>
            <p14:sldId id="259"/>
            <p14:sldId id="263"/>
            <p14:sldId id="260"/>
            <p14:sldId id="261"/>
            <p14:sldId id="262"/>
            <p14:sldId id="264"/>
            <p14:sldId id="277"/>
            <p14:sldId id="265"/>
            <p14:sldId id="266"/>
            <p14:sldId id="267"/>
            <p14:sldId id="268"/>
            <p14:sldId id="269"/>
            <p14:sldId id="270"/>
            <p14:sldId id="271"/>
            <p14:sldId id="272"/>
            <p14:sldId id="273"/>
            <p14:sldId id="275"/>
            <p14:sldId id="274"/>
            <p14:sldId id="276"/>
            <p14:sldId id="278"/>
            <p14:sldId id="280"/>
            <p14:sldId id="279"/>
            <p14:sldId id="281"/>
            <p14:sldId id="282"/>
            <p14:sldId id="283"/>
            <p14:sldId id="284"/>
            <p14:sldId id="285"/>
            <p14:sldId id="286"/>
          </p14:sldIdLst>
        </p14:section>
        <p14:section name="Untitled Section" id="{864CABA7-DFA0-4D89-9CEA-C219A81F79B9}">
          <p14:sldIdLst>
            <p14:sldId id="287"/>
            <p14:sldId id="288"/>
            <p14:sldId id="289"/>
            <p14:sldId id="290"/>
            <p14:sldId id="291"/>
            <p14:sldId id="292"/>
            <p14:sldId id="293"/>
            <p14:sldId id="294"/>
            <p14:sldId id="295"/>
            <p14:sldId id="296"/>
            <p14:sldId id="297"/>
            <p14:sldId id="298"/>
          </p14:sldIdLst>
        </p14:section>
        <p14:section name="Untitled Section" id="{EA9D6BC3-01B0-429A-B633-F209CAB16984}">
          <p14:sldIdLst>
            <p14:sldId id="300"/>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68" autoAdjust="0"/>
    <p:restoredTop sz="94063" autoAdjust="0"/>
  </p:normalViewPr>
  <p:slideViewPr>
    <p:cSldViewPr snapToGrid="0">
      <p:cViewPr>
        <p:scale>
          <a:sx n="116" d="100"/>
          <a:sy n="116" d="100"/>
        </p:scale>
        <p:origin x="-2588" y="-13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6F909C-F7F4-49AE-A138-1E995A4F14E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DFBB1A8F-0B77-42A9-8BF5-D0340B31E77D}">
      <dgm:prSet phldrT="[Text]" custT="1"/>
      <dgm:spPr/>
      <dgm:t>
        <a:bodyPr/>
        <a:lstStyle/>
        <a:p>
          <a:pPr algn="ctr"/>
          <a:r>
            <a:rPr lang="en-GB" sz="2400" dirty="0"/>
            <a:t>Definition</a:t>
          </a:r>
        </a:p>
      </dgm:t>
    </dgm:pt>
    <dgm:pt modelId="{1A970CC4-F59E-477F-AEA3-3A29972F2A6C}" type="parTrans" cxnId="{EACB2690-F786-4C28-9CCD-E42011F1D95C}">
      <dgm:prSet/>
      <dgm:spPr/>
      <dgm:t>
        <a:bodyPr/>
        <a:lstStyle/>
        <a:p>
          <a:pPr algn="just"/>
          <a:endParaRPr lang="en-GB" sz="2800"/>
        </a:p>
      </dgm:t>
    </dgm:pt>
    <dgm:pt modelId="{58F77144-B548-44FA-8C72-EC0F318CF23F}" type="sibTrans" cxnId="{EACB2690-F786-4C28-9CCD-E42011F1D95C}">
      <dgm:prSet/>
      <dgm:spPr/>
      <dgm:t>
        <a:bodyPr/>
        <a:lstStyle/>
        <a:p>
          <a:pPr algn="just"/>
          <a:endParaRPr lang="en-GB" sz="2800"/>
        </a:p>
      </dgm:t>
    </dgm:pt>
    <dgm:pt modelId="{F6ECB562-26DD-424B-ABB3-30D3A63C5F56}">
      <dgm:prSet phldrT="[Text]" custT="1"/>
      <dgm:spPr/>
      <dgm:t>
        <a:bodyPr/>
        <a:lstStyle/>
        <a:p>
          <a:pPr algn="just"/>
          <a:r>
            <a:rPr lang="en-US" sz="1200" dirty="0"/>
            <a:t>Compensation and rewards refer to financial and non-financial benefits provided to employees to enhance motivation, performance, and </a:t>
          </a:r>
          <a:r>
            <a:rPr lang="en-US" sz="1200" dirty="0" err="1"/>
            <a:t>organisational</a:t>
          </a:r>
          <a:r>
            <a:rPr lang="en-US" sz="1200" dirty="0"/>
            <a:t> outcomes (</a:t>
          </a:r>
          <a:r>
            <a:rPr lang="en-US" sz="1200" dirty="0" err="1"/>
            <a:t>Twinamasiko</a:t>
          </a:r>
          <a:r>
            <a:rPr lang="en-US" sz="1200" dirty="0"/>
            <a:t>, 2026).</a:t>
          </a:r>
          <a:endParaRPr lang="en-GB" sz="1200" dirty="0"/>
        </a:p>
      </dgm:t>
    </dgm:pt>
    <dgm:pt modelId="{D5537255-7560-4F42-96E4-98370729ED15}" type="parTrans" cxnId="{0DF0E20F-7ADE-4D88-8C7F-57ABE06241F0}">
      <dgm:prSet/>
      <dgm:spPr/>
      <dgm:t>
        <a:bodyPr/>
        <a:lstStyle/>
        <a:p>
          <a:pPr algn="just"/>
          <a:endParaRPr lang="en-GB" sz="2800"/>
        </a:p>
      </dgm:t>
    </dgm:pt>
    <dgm:pt modelId="{20B9E1DF-AC78-4B44-BEE1-4FF7F75948F1}" type="sibTrans" cxnId="{0DF0E20F-7ADE-4D88-8C7F-57ABE06241F0}">
      <dgm:prSet/>
      <dgm:spPr/>
      <dgm:t>
        <a:bodyPr/>
        <a:lstStyle/>
        <a:p>
          <a:pPr algn="just"/>
          <a:endParaRPr lang="en-GB" sz="2800"/>
        </a:p>
      </dgm:t>
    </dgm:pt>
    <dgm:pt modelId="{0A3396F7-B30C-40D8-8D5C-A9600D1F1963}">
      <dgm:prSet phldrT="[Text]" custT="1"/>
      <dgm:spPr/>
      <dgm:t>
        <a:bodyPr/>
        <a:lstStyle/>
        <a:p>
          <a:pPr algn="ctr"/>
          <a:r>
            <a:rPr lang="en-GB" sz="2400" dirty="0"/>
            <a:t>Context</a:t>
          </a:r>
        </a:p>
      </dgm:t>
    </dgm:pt>
    <dgm:pt modelId="{3E6DBE6F-315B-4E66-8D67-47371734C795}" type="parTrans" cxnId="{BB89BEF6-6A9D-466D-A005-03EC770BCB7A}">
      <dgm:prSet/>
      <dgm:spPr/>
      <dgm:t>
        <a:bodyPr/>
        <a:lstStyle/>
        <a:p>
          <a:pPr algn="just"/>
          <a:endParaRPr lang="en-GB" sz="2800"/>
        </a:p>
      </dgm:t>
    </dgm:pt>
    <dgm:pt modelId="{438F3F99-A0F0-4B6E-B5A5-8D19A19049DC}" type="sibTrans" cxnId="{BB89BEF6-6A9D-466D-A005-03EC770BCB7A}">
      <dgm:prSet/>
      <dgm:spPr/>
      <dgm:t>
        <a:bodyPr/>
        <a:lstStyle/>
        <a:p>
          <a:pPr algn="just"/>
          <a:endParaRPr lang="en-GB" sz="2800"/>
        </a:p>
      </dgm:t>
    </dgm:pt>
    <dgm:pt modelId="{B58A9DBC-0E18-4570-AD75-B54E12A271E7}">
      <dgm:prSet phldrT="[Text]" custT="1"/>
      <dgm:spPr/>
      <dgm:t>
        <a:bodyPr/>
        <a:lstStyle/>
        <a:p>
          <a:pPr algn="just"/>
          <a:r>
            <a:rPr lang="en-US" sz="1200" dirty="0"/>
            <a:t>The National Health Service (NHS) operates in a high-demand environment, where effective reward systems are essential to support workforce motivation, retention, and service quality (NHS Employers, 2026).</a:t>
          </a:r>
          <a:endParaRPr lang="en-GB" sz="1200" dirty="0"/>
        </a:p>
      </dgm:t>
    </dgm:pt>
    <dgm:pt modelId="{DBB80582-926B-4E14-9901-ED26B0FEDB36}" type="parTrans" cxnId="{FDC043D7-CD2B-4A7D-B329-B02B63E03BF0}">
      <dgm:prSet/>
      <dgm:spPr/>
      <dgm:t>
        <a:bodyPr/>
        <a:lstStyle/>
        <a:p>
          <a:pPr algn="just"/>
          <a:endParaRPr lang="en-GB" sz="2800"/>
        </a:p>
      </dgm:t>
    </dgm:pt>
    <dgm:pt modelId="{56FF2625-8D61-494C-8EDC-D6D6AB004F85}" type="sibTrans" cxnId="{FDC043D7-CD2B-4A7D-B329-B02B63E03BF0}">
      <dgm:prSet/>
      <dgm:spPr/>
      <dgm:t>
        <a:bodyPr/>
        <a:lstStyle/>
        <a:p>
          <a:pPr algn="just"/>
          <a:endParaRPr lang="en-GB" sz="2800"/>
        </a:p>
      </dgm:t>
    </dgm:pt>
    <dgm:pt modelId="{F9D8C5F8-896F-480F-AFA9-42C50A75B839}">
      <dgm:prSet phldrT="[Text]" custT="1"/>
      <dgm:spPr/>
      <dgm:t>
        <a:bodyPr/>
        <a:lstStyle/>
        <a:p>
          <a:pPr algn="ctr"/>
          <a:r>
            <a:rPr lang="en-GB" sz="2400" dirty="0"/>
            <a:t>Focus</a:t>
          </a:r>
        </a:p>
      </dgm:t>
    </dgm:pt>
    <dgm:pt modelId="{49377BB5-D1CA-49EB-BEE0-8FE82B4624A5}" type="parTrans" cxnId="{AD1B17CD-3937-4709-97C9-955983F0C2A8}">
      <dgm:prSet/>
      <dgm:spPr/>
      <dgm:t>
        <a:bodyPr/>
        <a:lstStyle/>
        <a:p>
          <a:pPr algn="just"/>
          <a:endParaRPr lang="en-GB" sz="2800"/>
        </a:p>
      </dgm:t>
    </dgm:pt>
    <dgm:pt modelId="{3E96B645-DDC1-4E47-A6C1-4E227DCAC988}" type="sibTrans" cxnId="{AD1B17CD-3937-4709-97C9-955983F0C2A8}">
      <dgm:prSet/>
      <dgm:spPr/>
      <dgm:t>
        <a:bodyPr/>
        <a:lstStyle/>
        <a:p>
          <a:pPr algn="just"/>
          <a:endParaRPr lang="en-GB" sz="2800"/>
        </a:p>
      </dgm:t>
    </dgm:pt>
    <dgm:pt modelId="{9A53D0FC-CA4B-461C-B037-64F2A0F41686}">
      <dgm:prSet phldrT="[Text]" custT="1"/>
      <dgm:spPr/>
      <dgm:t>
        <a:bodyPr/>
        <a:lstStyle/>
        <a:p>
          <a:pPr algn="just"/>
          <a:r>
            <a:rPr lang="en-US" sz="1200" dirty="0"/>
            <a:t>Examines compensation and rewards in the NHS from multiple perspectives to understand key challenges and their impact on workforce performance.</a:t>
          </a:r>
          <a:endParaRPr lang="en-GB" sz="1200" dirty="0"/>
        </a:p>
      </dgm:t>
    </dgm:pt>
    <dgm:pt modelId="{21F3DE7D-C5A1-4EE1-8AAF-3C6FD27D5DE3}" type="parTrans" cxnId="{BE0289DC-947F-4FB4-9717-02C8BE72A325}">
      <dgm:prSet/>
      <dgm:spPr/>
      <dgm:t>
        <a:bodyPr/>
        <a:lstStyle/>
        <a:p>
          <a:pPr algn="just"/>
          <a:endParaRPr lang="en-GB" sz="2800"/>
        </a:p>
      </dgm:t>
    </dgm:pt>
    <dgm:pt modelId="{14840974-A2E0-4778-BE7F-D50FC9F1B2B8}" type="sibTrans" cxnId="{BE0289DC-947F-4FB4-9717-02C8BE72A325}">
      <dgm:prSet/>
      <dgm:spPr/>
      <dgm:t>
        <a:bodyPr/>
        <a:lstStyle/>
        <a:p>
          <a:pPr algn="just"/>
          <a:endParaRPr lang="en-GB" sz="2800"/>
        </a:p>
      </dgm:t>
    </dgm:pt>
    <dgm:pt modelId="{E2D6F58A-37E0-41C9-B5BC-66563B899058}">
      <dgm:prSet phldrT="[Text]" custT="1"/>
      <dgm:spPr/>
      <dgm:t>
        <a:bodyPr/>
        <a:lstStyle/>
        <a:p>
          <a:pPr algn="ctr"/>
          <a:r>
            <a:rPr lang="en-GB" sz="2400" dirty="0"/>
            <a:t>Objective</a:t>
          </a:r>
        </a:p>
      </dgm:t>
    </dgm:pt>
    <dgm:pt modelId="{01F9D349-8BE0-4BE2-B727-E6E919810936}" type="parTrans" cxnId="{1B31B6A1-A41A-4BC9-9CC3-56B505E69BB6}">
      <dgm:prSet/>
      <dgm:spPr/>
      <dgm:t>
        <a:bodyPr/>
        <a:lstStyle/>
        <a:p>
          <a:pPr algn="just"/>
          <a:endParaRPr lang="en-GB" sz="2800"/>
        </a:p>
      </dgm:t>
    </dgm:pt>
    <dgm:pt modelId="{F2E75977-9301-4519-988E-4BEBD0EE4244}" type="sibTrans" cxnId="{1B31B6A1-A41A-4BC9-9CC3-56B505E69BB6}">
      <dgm:prSet/>
      <dgm:spPr/>
      <dgm:t>
        <a:bodyPr/>
        <a:lstStyle/>
        <a:p>
          <a:pPr algn="just"/>
          <a:endParaRPr lang="en-GB" sz="2800"/>
        </a:p>
      </dgm:t>
    </dgm:pt>
    <dgm:pt modelId="{D3BB1BAB-85E3-4F81-ABA8-3BC168F8C914}">
      <dgm:prSet custT="1"/>
      <dgm:spPr/>
      <dgm:t>
        <a:bodyPr/>
        <a:lstStyle/>
        <a:p>
          <a:pPr algn="just"/>
          <a:r>
            <a:rPr lang="en-US" sz="1200" dirty="0"/>
            <a:t>The objective is to critically evaluate current reward practices and recommend strategic improvements to enhance employee motivation and </a:t>
          </a:r>
          <a:r>
            <a:rPr lang="en-US" sz="1200" dirty="0" err="1"/>
            <a:t>organisational</a:t>
          </a:r>
          <a:r>
            <a:rPr lang="en-US" sz="1200" dirty="0"/>
            <a:t> effectiveness.</a:t>
          </a:r>
          <a:endParaRPr lang="en-GB" sz="1200" dirty="0"/>
        </a:p>
      </dgm:t>
    </dgm:pt>
    <dgm:pt modelId="{5BCC0788-AF7B-4D24-84CB-32FE37D45E41}" type="parTrans" cxnId="{482D83C6-0EDB-435B-B03E-6457C29F8549}">
      <dgm:prSet/>
      <dgm:spPr/>
      <dgm:t>
        <a:bodyPr/>
        <a:lstStyle/>
        <a:p>
          <a:pPr algn="just"/>
          <a:endParaRPr lang="en-GB" sz="2800"/>
        </a:p>
      </dgm:t>
    </dgm:pt>
    <dgm:pt modelId="{FAF43009-1770-474C-87CC-425D750A6C41}" type="sibTrans" cxnId="{482D83C6-0EDB-435B-B03E-6457C29F8549}">
      <dgm:prSet/>
      <dgm:spPr/>
      <dgm:t>
        <a:bodyPr/>
        <a:lstStyle/>
        <a:p>
          <a:pPr algn="just"/>
          <a:endParaRPr lang="en-GB" sz="2800"/>
        </a:p>
      </dgm:t>
    </dgm:pt>
    <dgm:pt modelId="{C8A276F1-C69D-4221-8486-3F1FA0C1F9C9}" type="pres">
      <dgm:prSet presAssocID="{0E6F909C-F7F4-49AE-A138-1E995A4F14E6}" presName="Name0" presStyleCnt="0">
        <dgm:presLayoutVars>
          <dgm:dir/>
          <dgm:animLvl val="lvl"/>
          <dgm:resizeHandles val="exact"/>
        </dgm:presLayoutVars>
      </dgm:prSet>
      <dgm:spPr/>
      <dgm:t>
        <a:bodyPr/>
        <a:lstStyle/>
        <a:p>
          <a:endParaRPr lang="en-US"/>
        </a:p>
      </dgm:t>
    </dgm:pt>
    <dgm:pt modelId="{E1531146-3C6D-48AB-BD3E-7B878E7FC4D5}" type="pres">
      <dgm:prSet presAssocID="{DFBB1A8F-0B77-42A9-8BF5-D0340B31E77D}" presName="linNode" presStyleCnt="0"/>
      <dgm:spPr/>
    </dgm:pt>
    <dgm:pt modelId="{066ECCA1-9D7D-4BA5-A3DB-53203F23264A}" type="pres">
      <dgm:prSet presAssocID="{DFBB1A8F-0B77-42A9-8BF5-D0340B31E77D}" presName="parentText" presStyleLbl="node1" presStyleIdx="0" presStyleCnt="4">
        <dgm:presLayoutVars>
          <dgm:chMax val="1"/>
          <dgm:bulletEnabled val="1"/>
        </dgm:presLayoutVars>
      </dgm:prSet>
      <dgm:spPr/>
      <dgm:t>
        <a:bodyPr/>
        <a:lstStyle/>
        <a:p>
          <a:endParaRPr lang="en-US"/>
        </a:p>
      </dgm:t>
    </dgm:pt>
    <dgm:pt modelId="{2E1ED563-CD68-46FE-B3CC-7F42AAC44434}" type="pres">
      <dgm:prSet presAssocID="{DFBB1A8F-0B77-42A9-8BF5-D0340B31E77D}" presName="descendantText" presStyleLbl="alignAccFollowNode1" presStyleIdx="0" presStyleCnt="4">
        <dgm:presLayoutVars>
          <dgm:bulletEnabled val="1"/>
        </dgm:presLayoutVars>
      </dgm:prSet>
      <dgm:spPr/>
      <dgm:t>
        <a:bodyPr/>
        <a:lstStyle/>
        <a:p>
          <a:endParaRPr lang="en-US"/>
        </a:p>
      </dgm:t>
    </dgm:pt>
    <dgm:pt modelId="{AF091955-D21A-4C34-8C3A-ED969D59CE3C}" type="pres">
      <dgm:prSet presAssocID="{58F77144-B548-44FA-8C72-EC0F318CF23F}" presName="sp" presStyleCnt="0"/>
      <dgm:spPr/>
    </dgm:pt>
    <dgm:pt modelId="{EC9CEB58-32C1-47D8-9AA2-46261C314DFD}" type="pres">
      <dgm:prSet presAssocID="{0A3396F7-B30C-40D8-8D5C-A9600D1F1963}" presName="linNode" presStyleCnt="0"/>
      <dgm:spPr/>
    </dgm:pt>
    <dgm:pt modelId="{92C6925B-5F2F-434F-97F1-AFF0F07BB468}" type="pres">
      <dgm:prSet presAssocID="{0A3396F7-B30C-40D8-8D5C-A9600D1F1963}" presName="parentText" presStyleLbl="node1" presStyleIdx="1" presStyleCnt="4">
        <dgm:presLayoutVars>
          <dgm:chMax val="1"/>
          <dgm:bulletEnabled val="1"/>
        </dgm:presLayoutVars>
      </dgm:prSet>
      <dgm:spPr/>
      <dgm:t>
        <a:bodyPr/>
        <a:lstStyle/>
        <a:p>
          <a:endParaRPr lang="en-US"/>
        </a:p>
      </dgm:t>
    </dgm:pt>
    <dgm:pt modelId="{5815C501-3C94-4059-B97D-4EAA41BA15E5}" type="pres">
      <dgm:prSet presAssocID="{0A3396F7-B30C-40D8-8D5C-A9600D1F1963}" presName="descendantText" presStyleLbl="alignAccFollowNode1" presStyleIdx="1" presStyleCnt="4">
        <dgm:presLayoutVars>
          <dgm:bulletEnabled val="1"/>
        </dgm:presLayoutVars>
      </dgm:prSet>
      <dgm:spPr/>
      <dgm:t>
        <a:bodyPr/>
        <a:lstStyle/>
        <a:p>
          <a:endParaRPr lang="en-US"/>
        </a:p>
      </dgm:t>
    </dgm:pt>
    <dgm:pt modelId="{F3A58684-1054-4492-B542-9EE1126BD7FB}" type="pres">
      <dgm:prSet presAssocID="{438F3F99-A0F0-4B6E-B5A5-8D19A19049DC}" presName="sp" presStyleCnt="0"/>
      <dgm:spPr/>
    </dgm:pt>
    <dgm:pt modelId="{FE840153-7808-43FD-A1ED-2393C33E4591}" type="pres">
      <dgm:prSet presAssocID="{F9D8C5F8-896F-480F-AFA9-42C50A75B839}" presName="linNode" presStyleCnt="0"/>
      <dgm:spPr/>
    </dgm:pt>
    <dgm:pt modelId="{9DF11E7F-4299-4714-B3B0-EBAA7CA48ECC}" type="pres">
      <dgm:prSet presAssocID="{F9D8C5F8-896F-480F-AFA9-42C50A75B839}" presName="parentText" presStyleLbl="node1" presStyleIdx="2" presStyleCnt="4">
        <dgm:presLayoutVars>
          <dgm:chMax val="1"/>
          <dgm:bulletEnabled val="1"/>
        </dgm:presLayoutVars>
      </dgm:prSet>
      <dgm:spPr/>
      <dgm:t>
        <a:bodyPr/>
        <a:lstStyle/>
        <a:p>
          <a:endParaRPr lang="en-US"/>
        </a:p>
      </dgm:t>
    </dgm:pt>
    <dgm:pt modelId="{BCB1D800-0427-4AD6-9B2F-75720D80419C}" type="pres">
      <dgm:prSet presAssocID="{F9D8C5F8-896F-480F-AFA9-42C50A75B839}" presName="descendantText" presStyleLbl="alignAccFollowNode1" presStyleIdx="2" presStyleCnt="4">
        <dgm:presLayoutVars>
          <dgm:bulletEnabled val="1"/>
        </dgm:presLayoutVars>
      </dgm:prSet>
      <dgm:spPr/>
      <dgm:t>
        <a:bodyPr/>
        <a:lstStyle/>
        <a:p>
          <a:endParaRPr lang="en-US"/>
        </a:p>
      </dgm:t>
    </dgm:pt>
    <dgm:pt modelId="{83575167-03C7-4EB9-A24D-C414C2B98750}" type="pres">
      <dgm:prSet presAssocID="{3E96B645-DDC1-4E47-A6C1-4E227DCAC988}" presName="sp" presStyleCnt="0"/>
      <dgm:spPr/>
    </dgm:pt>
    <dgm:pt modelId="{6309B1D6-1003-42D1-A1F9-0CAE9DCCB65C}" type="pres">
      <dgm:prSet presAssocID="{E2D6F58A-37E0-41C9-B5BC-66563B899058}" presName="linNode" presStyleCnt="0"/>
      <dgm:spPr/>
    </dgm:pt>
    <dgm:pt modelId="{D1B35521-5E10-440C-AF26-5B8F0B886A82}" type="pres">
      <dgm:prSet presAssocID="{E2D6F58A-37E0-41C9-B5BC-66563B899058}" presName="parentText" presStyleLbl="node1" presStyleIdx="3" presStyleCnt="4">
        <dgm:presLayoutVars>
          <dgm:chMax val="1"/>
          <dgm:bulletEnabled val="1"/>
        </dgm:presLayoutVars>
      </dgm:prSet>
      <dgm:spPr/>
      <dgm:t>
        <a:bodyPr/>
        <a:lstStyle/>
        <a:p>
          <a:endParaRPr lang="en-US"/>
        </a:p>
      </dgm:t>
    </dgm:pt>
    <dgm:pt modelId="{9561C11C-FDD2-4235-BF4A-815C8373F163}" type="pres">
      <dgm:prSet presAssocID="{E2D6F58A-37E0-41C9-B5BC-66563B899058}" presName="descendantText" presStyleLbl="alignAccFollowNode1" presStyleIdx="3" presStyleCnt="4">
        <dgm:presLayoutVars>
          <dgm:bulletEnabled val="1"/>
        </dgm:presLayoutVars>
      </dgm:prSet>
      <dgm:spPr/>
      <dgm:t>
        <a:bodyPr/>
        <a:lstStyle/>
        <a:p>
          <a:endParaRPr lang="en-US"/>
        </a:p>
      </dgm:t>
    </dgm:pt>
  </dgm:ptLst>
  <dgm:cxnLst>
    <dgm:cxn modelId="{AD1B17CD-3937-4709-97C9-955983F0C2A8}" srcId="{0E6F909C-F7F4-49AE-A138-1E995A4F14E6}" destId="{F9D8C5F8-896F-480F-AFA9-42C50A75B839}" srcOrd="2" destOrd="0" parTransId="{49377BB5-D1CA-49EB-BEE0-8FE82B4624A5}" sibTransId="{3E96B645-DDC1-4E47-A6C1-4E227DCAC988}"/>
    <dgm:cxn modelId="{87DDD6EE-84E3-40CB-BBE1-A29F9DE55EBA}" type="presOf" srcId="{0A3396F7-B30C-40D8-8D5C-A9600D1F1963}" destId="{92C6925B-5F2F-434F-97F1-AFF0F07BB468}" srcOrd="0" destOrd="0" presId="urn:microsoft.com/office/officeart/2005/8/layout/vList5"/>
    <dgm:cxn modelId="{A80DAB59-D884-4095-982A-F8E04F8182E9}" type="presOf" srcId="{F6ECB562-26DD-424B-ABB3-30D3A63C5F56}" destId="{2E1ED563-CD68-46FE-B3CC-7F42AAC44434}" srcOrd="0" destOrd="0" presId="urn:microsoft.com/office/officeart/2005/8/layout/vList5"/>
    <dgm:cxn modelId="{FDDF9DCE-C4CB-4FE9-B19C-F3FB46A3B5A7}" type="presOf" srcId="{0E6F909C-F7F4-49AE-A138-1E995A4F14E6}" destId="{C8A276F1-C69D-4221-8486-3F1FA0C1F9C9}" srcOrd="0" destOrd="0" presId="urn:microsoft.com/office/officeart/2005/8/layout/vList5"/>
    <dgm:cxn modelId="{4F427DEF-BFE3-4FBA-958D-C5B72843C5FE}" type="presOf" srcId="{B58A9DBC-0E18-4570-AD75-B54E12A271E7}" destId="{5815C501-3C94-4059-B97D-4EAA41BA15E5}" srcOrd="0" destOrd="0" presId="urn:microsoft.com/office/officeart/2005/8/layout/vList5"/>
    <dgm:cxn modelId="{6AE334BA-2E43-4B72-973B-56438EF2BFA9}" type="presOf" srcId="{F9D8C5F8-896F-480F-AFA9-42C50A75B839}" destId="{9DF11E7F-4299-4714-B3B0-EBAA7CA48ECC}" srcOrd="0" destOrd="0" presId="urn:microsoft.com/office/officeart/2005/8/layout/vList5"/>
    <dgm:cxn modelId="{482D83C6-0EDB-435B-B03E-6457C29F8549}" srcId="{E2D6F58A-37E0-41C9-B5BC-66563B899058}" destId="{D3BB1BAB-85E3-4F81-ABA8-3BC168F8C914}" srcOrd="0" destOrd="0" parTransId="{5BCC0788-AF7B-4D24-84CB-32FE37D45E41}" sibTransId="{FAF43009-1770-474C-87CC-425D750A6C41}"/>
    <dgm:cxn modelId="{0FF823C9-17F1-4F7B-9DAF-D25C67779FC2}" type="presOf" srcId="{D3BB1BAB-85E3-4F81-ABA8-3BC168F8C914}" destId="{9561C11C-FDD2-4235-BF4A-815C8373F163}" srcOrd="0" destOrd="0" presId="urn:microsoft.com/office/officeart/2005/8/layout/vList5"/>
    <dgm:cxn modelId="{B15C4EE7-7E0E-408B-9F81-1C9E75DF633E}" type="presOf" srcId="{9A53D0FC-CA4B-461C-B037-64F2A0F41686}" destId="{BCB1D800-0427-4AD6-9B2F-75720D80419C}" srcOrd="0" destOrd="0" presId="urn:microsoft.com/office/officeart/2005/8/layout/vList5"/>
    <dgm:cxn modelId="{BE0289DC-947F-4FB4-9717-02C8BE72A325}" srcId="{F9D8C5F8-896F-480F-AFA9-42C50A75B839}" destId="{9A53D0FC-CA4B-461C-B037-64F2A0F41686}" srcOrd="0" destOrd="0" parTransId="{21F3DE7D-C5A1-4EE1-8AAF-3C6FD27D5DE3}" sibTransId="{14840974-A2E0-4778-BE7F-D50FC9F1B2B8}"/>
    <dgm:cxn modelId="{FDC043D7-CD2B-4A7D-B329-B02B63E03BF0}" srcId="{0A3396F7-B30C-40D8-8D5C-A9600D1F1963}" destId="{B58A9DBC-0E18-4570-AD75-B54E12A271E7}" srcOrd="0" destOrd="0" parTransId="{DBB80582-926B-4E14-9901-ED26B0FEDB36}" sibTransId="{56FF2625-8D61-494C-8EDC-D6D6AB004F85}"/>
    <dgm:cxn modelId="{785968C6-BBD4-4633-A37E-53AA128FCBDA}" type="presOf" srcId="{E2D6F58A-37E0-41C9-B5BC-66563B899058}" destId="{D1B35521-5E10-440C-AF26-5B8F0B886A82}" srcOrd="0" destOrd="0" presId="urn:microsoft.com/office/officeart/2005/8/layout/vList5"/>
    <dgm:cxn modelId="{0DF0E20F-7ADE-4D88-8C7F-57ABE06241F0}" srcId="{DFBB1A8F-0B77-42A9-8BF5-D0340B31E77D}" destId="{F6ECB562-26DD-424B-ABB3-30D3A63C5F56}" srcOrd="0" destOrd="0" parTransId="{D5537255-7560-4F42-96E4-98370729ED15}" sibTransId="{20B9E1DF-AC78-4B44-BEE1-4FF7F75948F1}"/>
    <dgm:cxn modelId="{1B31B6A1-A41A-4BC9-9CC3-56B505E69BB6}" srcId="{0E6F909C-F7F4-49AE-A138-1E995A4F14E6}" destId="{E2D6F58A-37E0-41C9-B5BC-66563B899058}" srcOrd="3" destOrd="0" parTransId="{01F9D349-8BE0-4BE2-B727-E6E919810936}" sibTransId="{F2E75977-9301-4519-988E-4BEBD0EE4244}"/>
    <dgm:cxn modelId="{BB89BEF6-6A9D-466D-A005-03EC770BCB7A}" srcId="{0E6F909C-F7F4-49AE-A138-1E995A4F14E6}" destId="{0A3396F7-B30C-40D8-8D5C-A9600D1F1963}" srcOrd="1" destOrd="0" parTransId="{3E6DBE6F-315B-4E66-8D67-47371734C795}" sibTransId="{438F3F99-A0F0-4B6E-B5A5-8D19A19049DC}"/>
    <dgm:cxn modelId="{EACB2690-F786-4C28-9CCD-E42011F1D95C}" srcId="{0E6F909C-F7F4-49AE-A138-1E995A4F14E6}" destId="{DFBB1A8F-0B77-42A9-8BF5-D0340B31E77D}" srcOrd="0" destOrd="0" parTransId="{1A970CC4-F59E-477F-AEA3-3A29972F2A6C}" sibTransId="{58F77144-B548-44FA-8C72-EC0F318CF23F}"/>
    <dgm:cxn modelId="{D82C2145-362B-4A6A-A5B1-9C275AF4D188}" type="presOf" srcId="{DFBB1A8F-0B77-42A9-8BF5-D0340B31E77D}" destId="{066ECCA1-9D7D-4BA5-A3DB-53203F23264A}" srcOrd="0" destOrd="0" presId="urn:microsoft.com/office/officeart/2005/8/layout/vList5"/>
    <dgm:cxn modelId="{A5931A47-0166-4503-B9CE-675BD4AD3B8B}" type="presParOf" srcId="{C8A276F1-C69D-4221-8486-3F1FA0C1F9C9}" destId="{E1531146-3C6D-48AB-BD3E-7B878E7FC4D5}" srcOrd="0" destOrd="0" presId="urn:microsoft.com/office/officeart/2005/8/layout/vList5"/>
    <dgm:cxn modelId="{4AF19698-BEBD-4D25-86EC-7DD8FBA26BF6}" type="presParOf" srcId="{E1531146-3C6D-48AB-BD3E-7B878E7FC4D5}" destId="{066ECCA1-9D7D-4BA5-A3DB-53203F23264A}" srcOrd="0" destOrd="0" presId="urn:microsoft.com/office/officeart/2005/8/layout/vList5"/>
    <dgm:cxn modelId="{7A4AB174-658F-4C8F-97B5-35E257B856BA}" type="presParOf" srcId="{E1531146-3C6D-48AB-BD3E-7B878E7FC4D5}" destId="{2E1ED563-CD68-46FE-B3CC-7F42AAC44434}" srcOrd="1" destOrd="0" presId="urn:microsoft.com/office/officeart/2005/8/layout/vList5"/>
    <dgm:cxn modelId="{BD35EF1A-84AD-4034-84B1-F8A4DD27AE72}" type="presParOf" srcId="{C8A276F1-C69D-4221-8486-3F1FA0C1F9C9}" destId="{AF091955-D21A-4C34-8C3A-ED969D59CE3C}" srcOrd="1" destOrd="0" presId="urn:microsoft.com/office/officeart/2005/8/layout/vList5"/>
    <dgm:cxn modelId="{41F012DF-351C-4B04-98F2-3F26275CB728}" type="presParOf" srcId="{C8A276F1-C69D-4221-8486-3F1FA0C1F9C9}" destId="{EC9CEB58-32C1-47D8-9AA2-46261C314DFD}" srcOrd="2" destOrd="0" presId="urn:microsoft.com/office/officeart/2005/8/layout/vList5"/>
    <dgm:cxn modelId="{59DA80D5-5C16-4847-80FD-5CB3D6ADA42E}" type="presParOf" srcId="{EC9CEB58-32C1-47D8-9AA2-46261C314DFD}" destId="{92C6925B-5F2F-434F-97F1-AFF0F07BB468}" srcOrd="0" destOrd="0" presId="urn:microsoft.com/office/officeart/2005/8/layout/vList5"/>
    <dgm:cxn modelId="{CB25089A-5AAE-474E-98FC-A8A16C766F42}" type="presParOf" srcId="{EC9CEB58-32C1-47D8-9AA2-46261C314DFD}" destId="{5815C501-3C94-4059-B97D-4EAA41BA15E5}" srcOrd="1" destOrd="0" presId="urn:microsoft.com/office/officeart/2005/8/layout/vList5"/>
    <dgm:cxn modelId="{53ECC302-7112-499C-BCAA-171BD1941746}" type="presParOf" srcId="{C8A276F1-C69D-4221-8486-3F1FA0C1F9C9}" destId="{F3A58684-1054-4492-B542-9EE1126BD7FB}" srcOrd="3" destOrd="0" presId="urn:microsoft.com/office/officeart/2005/8/layout/vList5"/>
    <dgm:cxn modelId="{4ADA7448-6645-4E74-9B79-75FE9AD3FA05}" type="presParOf" srcId="{C8A276F1-C69D-4221-8486-3F1FA0C1F9C9}" destId="{FE840153-7808-43FD-A1ED-2393C33E4591}" srcOrd="4" destOrd="0" presId="urn:microsoft.com/office/officeart/2005/8/layout/vList5"/>
    <dgm:cxn modelId="{372534DC-C13A-4FF7-B456-9D7D878B52C9}" type="presParOf" srcId="{FE840153-7808-43FD-A1ED-2393C33E4591}" destId="{9DF11E7F-4299-4714-B3B0-EBAA7CA48ECC}" srcOrd="0" destOrd="0" presId="urn:microsoft.com/office/officeart/2005/8/layout/vList5"/>
    <dgm:cxn modelId="{05D422E0-EF14-4216-83BA-ECBEBD2E2084}" type="presParOf" srcId="{FE840153-7808-43FD-A1ED-2393C33E4591}" destId="{BCB1D800-0427-4AD6-9B2F-75720D80419C}" srcOrd="1" destOrd="0" presId="urn:microsoft.com/office/officeart/2005/8/layout/vList5"/>
    <dgm:cxn modelId="{A46BC4EE-EDB5-4085-9996-1573D030F6F3}" type="presParOf" srcId="{C8A276F1-C69D-4221-8486-3F1FA0C1F9C9}" destId="{83575167-03C7-4EB9-A24D-C414C2B98750}" srcOrd="5" destOrd="0" presId="urn:microsoft.com/office/officeart/2005/8/layout/vList5"/>
    <dgm:cxn modelId="{A58556D6-5278-410E-AA4B-939DF1E8B17A}" type="presParOf" srcId="{C8A276F1-C69D-4221-8486-3F1FA0C1F9C9}" destId="{6309B1D6-1003-42D1-A1F9-0CAE9DCCB65C}" srcOrd="6" destOrd="0" presId="urn:microsoft.com/office/officeart/2005/8/layout/vList5"/>
    <dgm:cxn modelId="{5D23CFD7-9234-45F7-A1BE-7A21E757CA1D}" type="presParOf" srcId="{6309B1D6-1003-42D1-A1F9-0CAE9DCCB65C}" destId="{D1B35521-5E10-440C-AF26-5B8F0B886A82}" srcOrd="0" destOrd="0" presId="urn:microsoft.com/office/officeart/2005/8/layout/vList5"/>
    <dgm:cxn modelId="{93495886-A287-4EAE-A7A0-289A7547AF10}" type="presParOf" srcId="{6309B1D6-1003-42D1-A1F9-0CAE9DCCB65C}" destId="{9561C11C-FDD2-4235-BF4A-815C8373F163}"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67A9A9-C13A-451B-A548-120E92B66C4D}" type="doc">
      <dgm:prSet loTypeId="urn:microsoft.com/office/officeart/2005/8/layout/process4" loCatId="process" qsTypeId="urn:microsoft.com/office/officeart/2005/8/quickstyle/simple1" qsCatId="simple" csTypeId="urn:microsoft.com/office/officeart/2005/8/colors/accent1_4" csCatId="accent1" phldr="1"/>
      <dgm:spPr/>
      <dgm:t>
        <a:bodyPr/>
        <a:lstStyle/>
        <a:p>
          <a:endParaRPr lang="en-GB"/>
        </a:p>
      </dgm:t>
    </dgm:pt>
    <dgm:pt modelId="{B04CA21D-DDE7-4499-8BEA-DF971AAE6BA5}">
      <dgm:prSet phldrT="[Text]" custT="1"/>
      <dgm:spPr/>
      <dgm:t>
        <a:bodyPr/>
        <a:lstStyle/>
        <a:p>
          <a:r>
            <a:rPr lang="en-GB" sz="1600" b="1" dirty="0">
              <a:solidFill>
                <a:schemeClr val="bg1"/>
              </a:solidFill>
            </a:rPr>
            <a:t>Pay–Workload Imbalance</a:t>
          </a:r>
        </a:p>
      </dgm:t>
    </dgm:pt>
    <dgm:pt modelId="{48D9B348-107E-493C-AA75-FE02902EC5E2}" type="parTrans" cxnId="{4FAFAC9D-EB01-4637-BD09-9EC20781B827}">
      <dgm:prSet/>
      <dgm:spPr/>
      <dgm:t>
        <a:bodyPr/>
        <a:lstStyle/>
        <a:p>
          <a:endParaRPr lang="en-GB" sz="1600"/>
        </a:p>
      </dgm:t>
    </dgm:pt>
    <dgm:pt modelId="{26782943-166B-46CE-8DE3-075B28218EAE}" type="sibTrans" cxnId="{4FAFAC9D-EB01-4637-BD09-9EC20781B827}">
      <dgm:prSet/>
      <dgm:spPr/>
      <dgm:t>
        <a:bodyPr/>
        <a:lstStyle/>
        <a:p>
          <a:endParaRPr lang="en-GB" sz="1600"/>
        </a:p>
      </dgm:t>
    </dgm:pt>
    <dgm:pt modelId="{8BC9FEB9-6727-4DA4-A604-701E5257A635}">
      <dgm:prSet phldrT="[Text]" custT="1"/>
      <dgm:spPr/>
      <dgm:t>
        <a:bodyPr/>
        <a:lstStyle/>
        <a:p>
          <a:r>
            <a:rPr lang="en-US" sz="1200" dirty="0"/>
            <a:t>Compensation in the NHS often does not reflect the increasing workload and job demands, leading to employee dissatisfaction and reduced motivation (Gupta &amp; Shaw, 2014).</a:t>
          </a:r>
          <a:endParaRPr lang="en-GB" sz="1200" dirty="0"/>
        </a:p>
      </dgm:t>
    </dgm:pt>
    <dgm:pt modelId="{58476887-A71D-4AFE-9D48-32B003C1DF68}" type="parTrans" cxnId="{50D2D31E-1D45-43F2-8D8D-22C007B29DBE}">
      <dgm:prSet/>
      <dgm:spPr/>
      <dgm:t>
        <a:bodyPr/>
        <a:lstStyle/>
        <a:p>
          <a:endParaRPr lang="en-GB" sz="1600"/>
        </a:p>
      </dgm:t>
    </dgm:pt>
    <dgm:pt modelId="{7F6B9D25-A805-4D45-80F6-56FFC433B081}" type="sibTrans" cxnId="{50D2D31E-1D45-43F2-8D8D-22C007B29DBE}">
      <dgm:prSet/>
      <dgm:spPr/>
      <dgm:t>
        <a:bodyPr/>
        <a:lstStyle/>
        <a:p>
          <a:endParaRPr lang="en-GB" sz="1600"/>
        </a:p>
      </dgm:t>
    </dgm:pt>
    <dgm:pt modelId="{C3FB68E1-2D51-4891-9DED-C28386CBAAAB}">
      <dgm:prSet phldrT="[Text]" custT="1"/>
      <dgm:spPr/>
      <dgm:t>
        <a:bodyPr/>
        <a:lstStyle/>
        <a:p>
          <a:r>
            <a:rPr lang="en-GB" sz="1600" b="1" dirty="0">
              <a:solidFill>
                <a:schemeClr val="bg1"/>
              </a:solidFill>
            </a:rPr>
            <a:t>Limited Reward Flexibility</a:t>
          </a:r>
        </a:p>
      </dgm:t>
    </dgm:pt>
    <dgm:pt modelId="{D26A34E6-6C32-421E-86DC-14A2BA143B58}" type="parTrans" cxnId="{9C3E5430-8E2A-4650-9383-21BEEEA79779}">
      <dgm:prSet/>
      <dgm:spPr/>
      <dgm:t>
        <a:bodyPr/>
        <a:lstStyle/>
        <a:p>
          <a:endParaRPr lang="en-GB" sz="1600"/>
        </a:p>
      </dgm:t>
    </dgm:pt>
    <dgm:pt modelId="{9F171B16-0346-4E20-BF0A-E67C64AAD338}" type="sibTrans" cxnId="{9C3E5430-8E2A-4650-9383-21BEEEA79779}">
      <dgm:prSet/>
      <dgm:spPr/>
      <dgm:t>
        <a:bodyPr/>
        <a:lstStyle/>
        <a:p>
          <a:endParaRPr lang="en-GB" sz="1600"/>
        </a:p>
      </dgm:t>
    </dgm:pt>
    <dgm:pt modelId="{A3006978-2642-4C36-AF23-A3C1A8C3A34F}">
      <dgm:prSet phldrT="[Text]" custT="1"/>
      <dgm:spPr/>
      <dgm:t>
        <a:bodyPr/>
        <a:lstStyle/>
        <a:p>
          <a:r>
            <a:rPr lang="en-US" sz="1200" dirty="0"/>
            <a:t>The </a:t>
          </a:r>
          <a:r>
            <a:rPr lang="en-US" sz="1200" dirty="0" err="1"/>
            <a:t>standardised</a:t>
          </a:r>
          <a:r>
            <a:rPr lang="en-US" sz="1200" dirty="0"/>
            <a:t> reward structure restricts performance-based incentives, limiting the </a:t>
          </a:r>
          <a:r>
            <a:rPr lang="en-US" sz="1200" dirty="0" err="1"/>
            <a:t>organisation’s</a:t>
          </a:r>
          <a:r>
            <a:rPr lang="en-US" sz="1200" dirty="0"/>
            <a:t> ability to </a:t>
          </a:r>
          <a:r>
            <a:rPr lang="en-US" sz="1200" dirty="0" err="1"/>
            <a:t>recognise</a:t>
          </a:r>
          <a:r>
            <a:rPr lang="en-US" sz="1200" dirty="0"/>
            <a:t> individual contributions (Gupta &amp; Shaw, 2014).</a:t>
          </a:r>
          <a:endParaRPr lang="en-GB" sz="1200" dirty="0"/>
        </a:p>
      </dgm:t>
    </dgm:pt>
    <dgm:pt modelId="{8C724A80-F778-4EF2-8A74-82F8705BF1CF}" type="parTrans" cxnId="{E885B05F-1D70-4F40-A93D-FDD08A556657}">
      <dgm:prSet/>
      <dgm:spPr/>
      <dgm:t>
        <a:bodyPr/>
        <a:lstStyle/>
        <a:p>
          <a:endParaRPr lang="en-GB" sz="1600"/>
        </a:p>
      </dgm:t>
    </dgm:pt>
    <dgm:pt modelId="{D554A7AC-C610-4409-919D-5111DC9EB4A9}" type="sibTrans" cxnId="{E885B05F-1D70-4F40-A93D-FDD08A556657}">
      <dgm:prSet/>
      <dgm:spPr/>
      <dgm:t>
        <a:bodyPr/>
        <a:lstStyle/>
        <a:p>
          <a:endParaRPr lang="en-GB" sz="1600"/>
        </a:p>
      </dgm:t>
    </dgm:pt>
    <dgm:pt modelId="{D96A18ED-3E2B-4269-B868-552605EFE1CD}">
      <dgm:prSet phldrT="[Text]" custT="1"/>
      <dgm:spPr/>
      <dgm:t>
        <a:bodyPr/>
        <a:lstStyle/>
        <a:p>
          <a:r>
            <a:rPr lang="en-GB" sz="1600" b="1" dirty="0">
              <a:solidFill>
                <a:schemeClr val="bg1"/>
              </a:solidFill>
            </a:rPr>
            <a:t>Employee Dissatisfaction</a:t>
          </a:r>
        </a:p>
      </dgm:t>
    </dgm:pt>
    <dgm:pt modelId="{2DFA23E4-AD35-4BB9-B8C5-3613257D16A8}" type="parTrans" cxnId="{A48916A5-2DCC-4CA4-A460-74C8298205E1}">
      <dgm:prSet/>
      <dgm:spPr/>
      <dgm:t>
        <a:bodyPr/>
        <a:lstStyle/>
        <a:p>
          <a:endParaRPr lang="en-GB" sz="1600"/>
        </a:p>
      </dgm:t>
    </dgm:pt>
    <dgm:pt modelId="{814008FC-EB71-4988-8B03-7A3734F55832}" type="sibTrans" cxnId="{A48916A5-2DCC-4CA4-A460-74C8298205E1}">
      <dgm:prSet/>
      <dgm:spPr/>
      <dgm:t>
        <a:bodyPr/>
        <a:lstStyle/>
        <a:p>
          <a:endParaRPr lang="en-GB" sz="1600"/>
        </a:p>
      </dgm:t>
    </dgm:pt>
    <dgm:pt modelId="{B62E7A00-66F1-41F9-A0E5-DD901AC159A6}">
      <dgm:prSet phldrT="[Text]" custT="1"/>
      <dgm:spPr/>
      <dgm:t>
        <a:bodyPr/>
        <a:lstStyle/>
        <a:p>
          <a:r>
            <a:rPr lang="en-US" sz="1200" dirty="0"/>
            <a:t>Perceived unfairness in pay and recognition contributes to declining morale and engagement among NHS staff (Gupta &amp; Shaw, 2014).</a:t>
          </a:r>
          <a:endParaRPr lang="en-GB" sz="1200" dirty="0"/>
        </a:p>
      </dgm:t>
    </dgm:pt>
    <dgm:pt modelId="{82D95713-4358-40C0-AA1B-2EC03B88EB8D}" type="parTrans" cxnId="{C9DD48BA-FB24-4B16-8A65-F291B06DB1FD}">
      <dgm:prSet/>
      <dgm:spPr/>
      <dgm:t>
        <a:bodyPr/>
        <a:lstStyle/>
        <a:p>
          <a:endParaRPr lang="en-GB" sz="1600"/>
        </a:p>
      </dgm:t>
    </dgm:pt>
    <dgm:pt modelId="{5154F61D-823C-4EA4-B007-1F47EC1F8532}" type="sibTrans" cxnId="{C9DD48BA-FB24-4B16-8A65-F291B06DB1FD}">
      <dgm:prSet/>
      <dgm:spPr/>
      <dgm:t>
        <a:bodyPr/>
        <a:lstStyle/>
        <a:p>
          <a:endParaRPr lang="en-GB" sz="1600"/>
        </a:p>
      </dgm:t>
    </dgm:pt>
    <dgm:pt modelId="{68D14C28-3222-45CB-893E-5E12AF7B2275}">
      <dgm:prSet phldrT="[Text]" custT="1"/>
      <dgm:spPr/>
      <dgm:t>
        <a:bodyPr/>
        <a:lstStyle/>
        <a:p>
          <a:r>
            <a:rPr lang="en-GB" sz="1600" b="1" dirty="0">
              <a:solidFill>
                <a:schemeClr val="bg1"/>
              </a:solidFill>
            </a:rPr>
            <a:t>High Turnover Rates</a:t>
          </a:r>
        </a:p>
      </dgm:t>
    </dgm:pt>
    <dgm:pt modelId="{BC04A950-AAA2-4EAD-AECC-6E119ABC98DF}" type="parTrans" cxnId="{20259A0E-8706-4E2B-8B24-A24D5EEF308F}">
      <dgm:prSet/>
      <dgm:spPr/>
      <dgm:t>
        <a:bodyPr/>
        <a:lstStyle/>
        <a:p>
          <a:endParaRPr lang="en-GB" sz="1600"/>
        </a:p>
      </dgm:t>
    </dgm:pt>
    <dgm:pt modelId="{4E49A2C9-52C7-4A24-AE3C-B8C2AC1D31CB}" type="sibTrans" cxnId="{20259A0E-8706-4E2B-8B24-A24D5EEF308F}">
      <dgm:prSet/>
      <dgm:spPr/>
      <dgm:t>
        <a:bodyPr/>
        <a:lstStyle/>
        <a:p>
          <a:endParaRPr lang="en-GB" sz="1600"/>
        </a:p>
      </dgm:t>
    </dgm:pt>
    <dgm:pt modelId="{0B107F67-7FB2-415A-B891-117F916CB95B}">
      <dgm:prSet custT="1"/>
      <dgm:spPr/>
      <dgm:t>
        <a:bodyPr/>
        <a:lstStyle/>
        <a:p>
          <a:r>
            <a:rPr lang="en-US" sz="1200" dirty="0"/>
            <a:t>Ineffective compensation and reward practices contribute to increased employee turnover, affecting workforce stability and service quality (Gupta &amp; Shaw, 2014).</a:t>
          </a:r>
          <a:endParaRPr lang="en-GB" sz="1200" dirty="0"/>
        </a:p>
      </dgm:t>
    </dgm:pt>
    <dgm:pt modelId="{4E327BBF-A117-45D6-9BF2-68A73B995303}" type="parTrans" cxnId="{92FD3653-A4BF-4878-A0F8-C36E4D384DA4}">
      <dgm:prSet/>
      <dgm:spPr/>
      <dgm:t>
        <a:bodyPr/>
        <a:lstStyle/>
        <a:p>
          <a:endParaRPr lang="en-GB" sz="1600"/>
        </a:p>
      </dgm:t>
    </dgm:pt>
    <dgm:pt modelId="{81D36EE0-2362-455E-ADE4-F3C3AD506012}" type="sibTrans" cxnId="{92FD3653-A4BF-4878-A0F8-C36E4D384DA4}">
      <dgm:prSet/>
      <dgm:spPr/>
      <dgm:t>
        <a:bodyPr/>
        <a:lstStyle/>
        <a:p>
          <a:endParaRPr lang="en-GB" sz="1600"/>
        </a:p>
      </dgm:t>
    </dgm:pt>
    <dgm:pt modelId="{037C6063-C20F-4920-AE79-AC7EE3CFFCF3}" type="pres">
      <dgm:prSet presAssocID="{2067A9A9-C13A-451B-A548-120E92B66C4D}" presName="Name0" presStyleCnt="0">
        <dgm:presLayoutVars>
          <dgm:dir/>
          <dgm:animLvl val="lvl"/>
          <dgm:resizeHandles val="exact"/>
        </dgm:presLayoutVars>
      </dgm:prSet>
      <dgm:spPr/>
      <dgm:t>
        <a:bodyPr/>
        <a:lstStyle/>
        <a:p>
          <a:endParaRPr lang="en-US"/>
        </a:p>
      </dgm:t>
    </dgm:pt>
    <dgm:pt modelId="{21EDF6AA-7B64-47D9-98A6-50A00F8FEECF}" type="pres">
      <dgm:prSet presAssocID="{68D14C28-3222-45CB-893E-5E12AF7B2275}" presName="boxAndChildren" presStyleCnt="0"/>
      <dgm:spPr/>
    </dgm:pt>
    <dgm:pt modelId="{E0EE611F-0B40-459C-8DC2-71A39AD27F4C}" type="pres">
      <dgm:prSet presAssocID="{68D14C28-3222-45CB-893E-5E12AF7B2275}" presName="parentTextBox" presStyleLbl="node1" presStyleIdx="0" presStyleCnt="4"/>
      <dgm:spPr/>
      <dgm:t>
        <a:bodyPr/>
        <a:lstStyle/>
        <a:p>
          <a:endParaRPr lang="en-US"/>
        </a:p>
      </dgm:t>
    </dgm:pt>
    <dgm:pt modelId="{75F1F2BE-F759-4D6B-8C47-EE81C845F400}" type="pres">
      <dgm:prSet presAssocID="{68D14C28-3222-45CB-893E-5E12AF7B2275}" presName="entireBox" presStyleLbl="node1" presStyleIdx="0" presStyleCnt="4"/>
      <dgm:spPr/>
      <dgm:t>
        <a:bodyPr/>
        <a:lstStyle/>
        <a:p>
          <a:endParaRPr lang="en-US"/>
        </a:p>
      </dgm:t>
    </dgm:pt>
    <dgm:pt modelId="{01191E81-8C19-4B15-92A2-01C7CF5B90BE}" type="pres">
      <dgm:prSet presAssocID="{68D14C28-3222-45CB-893E-5E12AF7B2275}" presName="descendantBox" presStyleCnt="0"/>
      <dgm:spPr/>
    </dgm:pt>
    <dgm:pt modelId="{2E2B5649-0A01-48D2-8648-7CE847D8D627}" type="pres">
      <dgm:prSet presAssocID="{0B107F67-7FB2-415A-B891-117F916CB95B}" presName="childTextBox" presStyleLbl="fgAccFollowNode1" presStyleIdx="0" presStyleCnt="4">
        <dgm:presLayoutVars>
          <dgm:bulletEnabled val="1"/>
        </dgm:presLayoutVars>
      </dgm:prSet>
      <dgm:spPr/>
      <dgm:t>
        <a:bodyPr/>
        <a:lstStyle/>
        <a:p>
          <a:endParaRPr lang="en-US"/>
        </a:p>
      </dgm:t>
    </dgm:pt>
    <dgm:pt modelId="{37A3991B-52E5-48E7-A20E-B6FD771C376C}" type="pres">
      <dgm:prSet presAssocID="{814008FC-EB71-4988-8B03-7A3734F55832}" presName="sp" presStyleCnt="0"/>
      <dgm:spPr/>
    </dgm:pt>
    <dgm:pt modelId="{FC080DA4-D3A6-49EB-93A4-64CB73C8507B}" type="pres">
      <dgm:prSet presAssocID="{D96A18ED-3E2B-4269-B868-552605EFE1CD}" presName="arrowAndChildren" presStyleCnt="0"/>
      <dgm:spPr/>
    </dgm:pt>
    <dgm:pt modelId="{FFF7C6A3-975A-4DEC-A0EF-2DEFA30445B5}" type="pres">
      <dgm:prSet presAssocID="{D96A18ED-3E2B-4269-B868-552605EFE1CD}" presName="parentTextArrow" presStyleLbl="node1" presStyleIdx="0" presStyleCnt="4"/>
      <dgm:spPr/>
      <dgm:t>
        <a:bodyPr/>
        <a:lstStyle/>
        <a:p>
          <a:endParaRPr lang="en-US"/>
        </a:p>
      </dgm:t>
    </dgm:pt>
    <dgm:pt modelId="{FD0573CE-902E-40B6-9FEC-40392A970652}" type="pres">
      <dgm:prSet presAssocID="{D96A18ED-3E2B-4269-B868-552605EFE1CD}" presName="arrow" presStyleLbl="node1" presStyleIdx="1" presStyleCnt="4"/>
      <dgm:spPr/>
      <dgm:t>
        <a:bodyPr/>
        <a:lstStyle/>
        <a:p>
          <a:endParaRPr lang="en-US"/>
        </a:p>
      </dgm:t>
    </dgm:pt>
    <dgm:pt modelId="{5809A07B-9DB5-405A-8434-5E024735E1FD}" type="pres">
      <dgm:prSet presAssocID="{D96A18ED-3E2B-4269-B868-552605EFE1CD}" presName="descendantArrow" presStyleCnt="0"/>
      <dgm:spPr/>
    </dgm:pt>
    <dgm:pt modelId="{F0D09D34-C638-45E8-89E1-E08DFF8E290E}" type="pres">
      <dgm:prSet presAssocID="{B62E7A00-66F1-41F9-A0E5-DD901AC159A6}" presName="childTextArrow" presStyleLbl="fgAccFollowNode1" presStyleIdx="1" presStyleCnt="4">
        <dgm:presLayoutVars>
          <dgm:bulletEnabled val="1"/>
        </dgm:presLayoutVars>
      </dgm:prSet>
      <dgm:spPr/>
      <dgm:t>
        <a:bodyPr/>
        <a:lstStyle/>
        <a:p>
          <a:endParaRPr lang="en-US"/>
        </a:p>
      </dgm:t>
    </dgm:pt>
    <dgm:pt modelId="{5C684F44-5B99-4D37-9ED8-8C17D2D61915}" type="pres">
      <dgm:prSet presAssocID="{9F171B16-0346-4E20-BF0A-E67C64AAD338}" presName="sp" presStyleCnt="0"/>
      <dgm:spPr/>
    </dgm:pt>
    <dgm:pt modelId="{0A7F15D8-6208-42AA-92E7-53E7A790D128}" type="pres">
      <dgm:prSet presAssocID="{C3FB68E1-2D51-4891-9DED-C28386CBAAAB}" presName="arrowAndChildren" presStyleCnt="0"/>
      <dgm:spPr/>
    </dgm:pt>
    <dgm:pt modelId="{BA65B476-0E41-49EF-B958-0CA84AE94BEB}" type="pres">
      <dgm:prSet presAssocID="{C3FB68E1-2D51-4891-9DED-C28386CBAAAB}" presName="parentTextArrow" presStyleLbl="node1" presStyleIdx="1" presStyleCnt="4"/>
      <dgm:spPr/>
      <dgm:t>
        <a:bodyPr/>
        <a:lstStyle/>
        <a:p>
          <a:endParaRPr lang="en-US"/>
        </a:p>
      </dgm:t>
    </dgm:pt>
    <dgm:pt modelId="{19C8489D-9D14-4895-8A3F-DF3E55790783}" type="pres">
      <dgm:prSet presAssocID="{C3FB68E1-2D51-4891-9DED-C28386CBAAAB}" presName="arrow" presStyleLbl="node1" presStyleIdx="2" presStyleCnt="4"/>
      <dgm:spPr/>
      <dgm:t>
        <a:bodyPr/>
        <a:lstStyle/>
        <a:p>
          <a:endParaRPr lang="en-US"/>
        </a:p>
      </dgm:t>
    </dgm:pt>
    <dgm:pt modelId="{94C12CDA-3FA5-4058-B56D-45D6CE6805F5}" type="pres">
      <dgm:prSet presAssocID="{C3FB68E1-2D51-4891-9DED-C28386CBAAAB}" presName="descendantArrow" presStyleCnt="0"/>
      <dgm:spPr/>
    </dgm:pt>
    <dgm:pt modelId="{ABA96135-9D09-4E67-BD41-9F51155B4353}" type="pres">
      <dgm:prSet presAssocID="{A3006978-2642-4C36-AF23-A3C1A8C3A34F}" presName="childTextArrow" presStyleLbl="fgAccFollowNode1" presStyleIdx="2" presStyleCnt="4">
        <dgm:presLayoutVars>
          <dgm:bulletEnabled val="1"/>
        </dgm:presLayoutVars>
      </dgm:prSet>
      <dgm:spPr/>
      <dgm:t>
        <a:bodyPr/>
        <a:lstStyle/>
        <a:p>
          <a:endParaRPr lang="en-US"/>
        </a:p>
      </dgm:t>
    </dgm:pt>
    <dgm:pt modelId="{2D09D7B4-59CE-4092-9FBE-3E44450EA6D9}" type="pres">
      <dgm:prSet presAssocID="{26782943-166B-46CE-8DE3-075B28218EAE}" presName="sp" presStyleCnt="0"/>
      <dgm:spPr/>
    </dgm:pt>
    <dgm:pt modelId="{DCAF6A6F-847F-4461-8240-B694AF6672C4}" type="pres">
      <dgm:prSet presAssocID="{B04CA21D-DDE7-4499-8BEA-DF971AAE6BA5}" presName="arrowAndChildren" presStyleCnt="0"/>
      <dgm:spPr/>
    </dgm:pt>
    <dgm:pt modelId="{E1AA83C8-35FB-4BF9-96BA-E427BA6786A8}" type="pres">
      <dgm:prSet presAssocID="{B04CA21D-DDE7-4499-8BEA-DF971AAE6BA5}" presName="parentTextArrow" presStyleLbl="node1" presStyleIdx="2" presStyleCnt="4"/>
      <dgm:spPr/>
      <dgm:t>
        <a:bodyPr/>
        <a:lstStyle/>
        <a:p>
          <a:endParaRPr lang="en-US"/>
        </a:p>
      </dgm:t>
    </dgm:pt>
    <dgm:pt modelId="{7DE8EB08-272A-43A7-B67A-A610F363FE70}" type="pres">
      <dgm:prSet presAssocID="{B04CA21D-DDE7-4499-8BEA-DF971AAE6BA5}" presName="arrow" presStyleLbl="node1" presStyleIdx="3" presStyleCnt="4" custLinFactY="-100000" custLinFactNeighborX="-31133" custLinFactNeighborY="-120198"/>
      <dgm:spPr/>
      <dgm:t>
        <a:bodyPr/>
        <a:lstStyle/>
        <a:p>
          <a:endParaRPr lang="en-US"/>
        </a:p>
      </dgm:t>
    </dgm:pt>
    <dgm:pt modelId="{C1918915-6B03-4521-B1DC-F656BD5A32E1}" type="pres">
      <dgm:prSet presAssocID="{B04CA21D-DDE7-4499-8BEA-DF971AAE6BA5}" presName="descendantArrow" presStyleCnt="0"/>
      <dgm:spPr/>
    </dgm:pt>
    <dgm:pt modelId="{728993A1-A1FB-40B6-8D02-8A4B937B1A91}" type="pres">
      <dgm:prSet presAssocID="{8BC9FEB9-6727-4DA4-A604-701E5257A635}" presName="childTextArrow" presStyleLbl="fgAccFollowNode1" presStyleIdx="3" presStyleCnt="4">
        <dgm:presLayoutVars>
          <dgm:bulletEnabled val="1"/>
        </dgm:presLayoutVars>
      </dgm:prSet>
      <dgm:spPr/>
      <dgm:t>
        <a:bodyPr/>
        <a:lstStyle/>
        <a:p>
          <a:endParaRPr lang="en-US"/>
        </a:p>
      </dgm:t>
    </dgm:pt>
  </dgm:ptLst>
  <dgm:cxnLst>
    <dgm:cxn modelId="{D8B6A6A6-2B35-4EC2-9D70-6D9C4AC6C520}" type="presOf" srcId="{B04CA21D-DDE7-4499-8BEA-DF971AAE6BA5}" destId="{E1AA83C8-35FB-4BF9-96BA-E427BA6786A8}" srcOrd="0" destOrd="0" presId="urn:microsoft.com/office/officeart/2005/8/layout/process4"/>
    <dgm:cxn modelId="{F204692A-5500-41B4-9C0D-B3EEA804DC7A}" type="presOf" srcId="{68D14C28-3222-45CB-893E-5E12AF7B2275}" destId="{E0EE611F-0B40-459C-8DC2-71A39AD27F4C}" srcOrd="0" destOrd="0" presId="urn:microsoft.com/office/officeart/2005/8/layout/process4"/>
    <dgm:cxn modelId="{6A963C37-9D67-4E5D-9219-134305ED1199}" type="presOf" srcId="{68D14C28-3222-45CB-893E-5E12AF7B2275}" destId="{75F1F2BE-F759-4D6B-8C47-EE81C845F400}" srcOrd="1" destOrd="0" presId="urn:microsoft.com/office/officeart/2005/8/layout/process4"/>
    <dgm:cxn modelId="{E885B05F-1D70-4F40-A93D-FDD08A556657}" srcId="{C3FB68E1-2D51-4891-9DED-C28386CBAAAB}" destId="{A3006978-2642-4C36-AF23-A3C1A8C3A34F}" srcOrd="0" destOrd="0" parTransId="{8C724A80-F778-4EF2-8A74-82F8705BF1CF}" sibTransId="{D554A7AC-C610-4409-919D-5111DC9EB4A9}"/>
    <dgm:cxn modelId="{ACA8460B-E4EB-4A20-BC48-101272872D70}" type="presOf" srcId="{0B107F67-7FB2-415A-B891-117F916CB95B}" destId="{2E2B5649-0A01-48D2-8648-7CE847D8D627}" srcOrd="0" destOrd="0" presId="urn:microsoft.com/office/officeart/2005/8/layout/process4"/>
    <dgm:cxn modelId="{20259A0E-8706-4E2B-8B24-A24D5EEF308F}" srcId="{2067A9A9-C13A-451B-A548-120E92B66C4D}" destId="{68D14C28-3222-45CB-893E-5E12AF7B2275}" srcOrd="3" destOrd="0" parTransId="{BC04A950-AAA2-4EAD-AECC-6E119ABC98DF}" sibTransId="{4E49A2C9-52C7-4A24-AE3C-B8C2AC1D31CB}"/>
    <dgm:cxn modelId="{689208A5-CA21-4433-BDE6-946299E4FB15}" type="presOf" srcId="{8BC9FEB9-6727-4DA4-A604-701E5257A635}" destId="{728993A1-A1FB-40B6-8D02-8A4B937B1A91}" srcOrd="0" destOrd="0" presId="urn:microsoft.com/office/officeart/2005/8/layout/process4"/>
    <dgm:cxn modelId="{4FAFAC9D-EB01-4637-BD09-9EC20781B827}" srcId="{2067A9A9-C13A-451B-A548-120E92B66C4D}" destId="{B04CA21D-DDE7-4499-8BEA-DF971AAE6BA5}" srcOrd="0" destOrd="0" parTransId="{48D9B348-107E-493C-AA75-FE02902EC5E2}" sibTransId="{26782943-166B-46CE-8DE3-075B28218EAE}"/>
    <dgm:cxn modelId="{A48916A5-2DCC-4CA4-A460-74C8298205E1}" srcId="{2067A9A9-C13A-451B-A548-120E92B66C4D}" destId="{D96A18ED-3E2B-4269-B868-552605EFE1CD}" srcOrd="2" destOrd="0" parTransId="{2DFA23E4-AD35-4BB9-B8C5-3613257D16A8}" sibTransId="{814008FC-EB71-4988-8B03-7A3734F55832}"/>
    <dgm:cxn modelId="{50D2D31E-1D45-43F2-8D8D-22C007B29DBE}" srcId="{B04CA21D-DDE7-4499-8BEA-DF971AAE6BA5}" destId="{8BC9FEB9-6727-4DA4-A604-701E5257A635}" srcOrd="0" destOrd="0" parTransId="{58476887-A71D-4AFE-9D48-32B003C1DF68}" sibTransId="{7F6B9D25-A805-4D45-80F6-56FFC433B081}"/>
    <dgm:cxn modelId="{E7086208-E86E-4A93-AD5C-D215C3559CED}" type="presOf" srcId="{B04CA21D-DDE7-4499-8BEA-DF971AAE6BA5}" destId="{7DE8EB08-272A-43A7-B67A-A610F363FE70}" srcOrd="1" destOrd="0" presId="urn:microsoft.com/office/officeart/2005/8/layout/process4"/>
    <dgm:cxn modelId="{7E86DD07-3622-4450-8941-AE602CD35367}" type="presOf" srcId="{C3FB68E1-2D51-4891-9DED-C28386CBAAAB}" destId="{BA65B476-0E41-49EF-B958-0CA84AE94BEB}" srcOrd="0" destOrd="0" presId="urn:microsoft.com/office/officeart/2005/8/layout/process4"/>
    <dgm:cxn modelId="{6505C5FD-04A4-4E5F-848A-0B1CCD86B6D4}" type="presOf" srcId="{D96A18ED-3E2B-4269-B868-552605EFE1CD}" destId="{FD0573CE-902E-40B6-9FEC-40392A970652}" srcOrd="1" destOrd="0" presId="urn:microsoft.com/office/officeart/2005/8/layout/process4"/>
    <dgm:cxn modelId="{9C3E5430-8E2A-4650-9383-21BEEEA79779}" srcId="{2067A9A9-C13A-451B-A548-120E92B66C4D}" destId="{C3FB68E1-2D51-4891-9DED-C28386CBAAAB}" srcOrd="1" destOrd="0" parTransId="{D26A34E6-6C32-421E-86DC-14A2BA143B58}" sibTransId="{9F171B16-0346-4E20-BF0A-E67C64AAD338}"/>
    <dgm:cxn modelId="{9831B6A2-01C8-40A9-B3C9-51F473719E66}" type="presOf" srcId="{B62E7A00-66F1-41F9-A0E5-DD901AC159A6}" destId="{F0D09D34-C638-45E8-89E1-E08DFF8E290E}" srcOrd="0" destOrd="0" presId="urn:microsoft.com/office/officeart/2005/8/layout/process4"/>
    <dgm:cxn modelId="{C9DD48BA-FB24-4B16-8A65-F291B06DB1FD}" srcId="{D96A18ED-3E2B-4269-B868-552605EFE1CD}" destId="{B62E7A00-66F1-41F9-A0E5-DD901AC159A6}" srcOrd="0" destOrd="0" parTransId="{82D95713-4358-40C0-AA1B-2EC03B88EB8D}" sibTransId="{5154F61D-823C-4EA4-B007-1F47EC1F8532}"/>
    <dgm:cxn modelId="{62511CEE-F3F2-45FC-B0D8-635B55E29B62}" type="presOf" srcId="{2067A9A9-C13A-451B-A548-120E92B66C4D}" destId="{037C6063-C20F-4920-AE79-AC7EE3CFFCF3}" srcOrd="0" destOrd="0" presId="urn:microsoft.com/office/officeart/2005/8/layout/process4"/>
    <dgm:cxn modelId="{92FD3653-A4BF-4878-A0F8-C36E4D384DA4}" srcId="{68D14C28-3222-45CB-893E-5E12AF7B2275}" destId="{0B107F67-7FB2-415A-B891-117F916CB95B}" srcOrd="0" destOrd="0" parTransId="{4E327BBF-A117-45D6-9BF2-68A73B995303}" sibTransId="{81D36EE0-2362-455E-ADE4-F3C3AD506012}"/>
    <dgm:cxn modelId="{D3EBFFDC-2ADE-4EE8-8F72-69AA055D6D5D}" type="presOf" srcId="{C3FB68E1-2D51-4891-9DED-C28386CBAAAB}" destId="{19C8489D-9D14-4895-8A3F-DF3E55790783}" srcOrd="1" destOrd="0" presId="urn:microsoft.com/office/officeart/2005/8/layout/process4"/>
    <dgm:cxn modelId="{A2D58544-3139-45AE-BB92-ED4B0F6D966F}" type="presOf" srcId="{D96A18ED-3E2B-4269-B868-552605EFE1CD}" destId="{FFF7C6A3-975A-4DEC-A0EF-2DEFA30445B5}" srcOrd="0" destOrd="0" presId="urn:microsoft.com/office/officeart/2005/8/layout/process4"/>
    <dgm:cxn modelId="{068FD4B4-295D-4011-8F27-8DDD881B531E}" type="presOf" srcId="{A3006978-2642-4C36-AF23-A3C1A8C3A34F}" destId="{ABA96135-9D09-4E67-BD41-9F51155B4353}" srcOrd="0" destOrd="0" presId="urn:microsoft.com/office/officeart/2005/8/layout/process4"/>
    <dgm:cxn modelId="{5665D3DD-6A41-46CE-85D4-B9F8C17483BC}" type="presParOf" srcId="{037C6063-C20F-4920-AE79-AC7EE3CFFCF3}" destId="{21EDF6AA-7B64-47D9-98A6-50A00F8FEECF}" srcOrd="0" destOrd="0" presId="urn:microsoft.com/office/officeart/2005/8/layout/process4"/>
    <dgm:cxn modelId="{8C303313-C018-49B4-8616-CF53D38C1C9E}" type="presParOf" srcId="{21EDF6AA-7B64-47D9-98A6-50A00F8FEECF}" destId="{E0EE611F-0B40-459C-8DC2-71A39AD27F4C}" srcOrd="0" destOrd="0" presId="urn:microsoft.com/office/officeart/2005/8/layout/process4"/>
    <dgm:cxn modelId="{036942CC-E998-488B-A7DD-F960FDC612D1}" type="presParOf" srcId="{21EDF6AA-7B64-47D9-98A6-50A00F8FEECF}" destId="{75F1F2BE-F759-4D6B-8C47-EE81C845F400}" srcOrd="1" destOrd="0" presId="urn:microsoft.com/office/officeart/2005/8/layout/process4"/>
    <dgm:cxn modelId="{06D332EA-AD49-4758-9609-6414C61313AF}" type="presParOf" srcId="{21EDF6AA-7B64-47D9-98A6-50A00F8FEECF}" destId="{01191E81-8C19-4B15-92A2-01C7CF5B90BE}" srcOrd="2" destOrd="0" presId="urn:microsoft.com/office/officeart/2005/8/layout/process4"/>
    <dgm:cxn modelId="{D4B2E4DE-B4B7-4FEB-B802-5D0603C87761}" type="presParOf" srcId="{01191E81-8C19-4B15-92A2-01C7CF5B90BE}" destId="{2E2B5649-0A01-48D2-8648-7CE847D8D627}" srcOrd="0" destOrd="0" presId="urn:microsoft.com/office/officeart/2005/8/layout/process4"/>
    <dgm:cxn modelId="{469AB529-83C2-4274-A97D-59121ACCE16C}" type="presParOf" srcId="{037C6063-C20F-4920-AE79-AC7EE3CFFCF3}" destId="{37A3991B-52E5-48E7-A20E-B6FD771C376C}" srcOrd="1" destOrd="0" presId="urn:microsoft.com/office/officeart/2005/8/layout/process4"/>
    <dgm:cxn modelId="{624E0D6C-213C-4E37-80BA-0EBD7EF0E310}" type="presParOf" srcId="{037C6063-C20F-4920-AE79-AC7EE3CFFCF3}" destId="{FC080DA4-D3A6-49EB-93A4-64CB73C8507B}" srcOrd="2" destOrd="0" presId="urn:microsoft.com/office/officeart/2005/8/layout/process4"/>
    <dgm:cxn modelId="{70E98785-3BC0-417C-9A3B-58C4CEA7EE39}" type="presParOf" srcId="{FC080DA4-D3A6-49EB-93A4-64CB73C8507B}" destId="{FFF7C6A3-975A-4DEC-A0EF-2DEFA30445B5}" srcOrd="0" destOrd="0" presId="urn:microsoft.com/office/officeart/2005/8/layout/process4"/>
    <dgm:cxn modelId="{D837C448-53C5-4362-A344-53454F1748E7}" type="presParOf" srcId="{FC080DA4-D3A6-49EB-93A4-64CB73C8507B}" destId="{FD0573CE-902E-40B6-9FEC-40392A970652}" srcOrd="1" destOrd="0" presId="urn:microsoft.com/office/officeart/2005/8/layout/process4"/>
    <dgm:cxn modelId="{D4370B72-D3FD-4E35-8D66-3F633C9F71C9}" type="presParOf" srcId="{FC080DA4-D3A6-49EB-93A4-64CB73C8507B}" destId="{5809A07B-9DB5-405A-8434-5E024735E1FD}" srcOrd="2" destOrd="0" presId="urn:microsoft.com/office/officeart/2005/8/layout/process4"/>
    <dgm:cxn modelId="{EDD9181E-804C-431B-8E17-7CC7AE94A110}" type="presParOf" srcId="{5809A07B-9DB5-405A-8434-5E024735E1FD}" destId="{F0D09D34-C638-45E8-89E1-E08DFF8E290E}" srcOrd="0" destOrd="0" presId="urn:microsoft.com/office/officeart/2005/8/layout/process4"/>
    <dgm:cxn modelId="{70E70222-6AA7-4366-8197-2526AA6B4F78}" type="presParOf" srcId="{037C6063-C20F-4920-AE79-AC7EE3CFFCF3}" destId="{5C684F44-5B99-4D37-9ED8-8C17D2D61915}" srcOrd="3" destOrd="0" presId="urn:microsoft.com/office/officeart/2005/8/layout/process4"/>
    <dgm:cxn modelId="{2C75EAE3-8E22-4D7B-9E9F-3ABBFA9F7590}" type="presParOf" srcId="{037C6063-C20F-4920-AE79-AC7EE3CFFCF3}" destId="{0A7F15D8-6208-42AA-92E7-53E7A790D128}" srcOrd="4" destOrd="0" presId="urn:microsoft.com/office/officeart/2005/8/layout/process4"/>
    <dgm:cxn modelId="{0D99E9B8-62E5-4311-8D84-5338124893AA}" type="presParOf" srcId="{0A7F15D8-6208-42AA-92E7-53E7A790D128}" destId="{BA65B476-0E41-49EF-B958-0CA84AE94BEB}" srcOrd="0" destOrd="0" presId="urn:microsoft.com/office/officeart/2005/8/layout/process4"/>
    <dgm:cxn modelId="{2CB0A39C-637A-435A-961C-F3DDB7637C7B}" type="presParOf" srcId="{0A7F15D8-6208-42AA-92E7-53E7A790D128}" destId="{19C8489D-9D14-4895-8A3F-DF3E55790783}" srcOrd="1" destOrd="0" presId="urn:microsoft.com/office/officeart/2005/8/layout/process4"/>
    <dgm:cxn modelId="{6FA7CCD3-6202-475D-9B89-9B96D0843414}" type="presParOf" srcId="{0A7F15D8-6208-42AA-92E7-53E7A790D128}" destId="{94C12CDA-3FA5-4058-B56D-45D6CE6805F5}" srcOrd="2" destOrd="0" presId="urn:microsoft.com/office/officeart/2005/8/layout/process4"/>
    <dgm:cxn modelId="{AE42AC8D-1904-4686-BF94-AAC11D6B58E0}" type="presParOf" srcId="{94C12CDA-3FA5-4058-B56D-45D6CE6805F5}" destId="{ABA96135-9D09-4E67-BD41-9F51155B4353}" srcOrd="0" destOrd="0" presId="urn:microsoft.com/office/officeart/2005/8/layout/process4"/>
    <dgm:cxn modelId="{3F06EC82-56C8-4350-B278-F2F6DD2CBB54}" type="presParOf" srcId="{037C6063-C20F-4920-AE79-AC7EE3CFFCF3}" destId="{2D09D7B4-59CE-4092-9FBE-3E44450EA6D9}" srcOrd="5" destOrd="0" presId="urn:microsoft.com/office/officeart/2005/8/layout/process4"/>
    <dgm:cxn modelId="{671E8C14-E374-4D67-9E0D-BED3806F1F42}" type="presParOf" srcId="{037C6063-C20F-4920-AE79-AC7EE3CFFCF3}" destId="{DCAF6A6F-847F-4461-8240-B694AF6672C4}" srcOrd="6" destOrd="0" presId="urn:microsoft.com/office/officeart/2005/8/layout/process4"/>
    <dgm:cxn modelId="{9B83A779-72BA-4722-8757-5FAC89DF15AB}" type="presParOf" srcId="{DCAF6A6F-847F-4461-8240-B694AF6672C4}" destId="{E1AA83C8-35FB-4BF9-96BA-E427BA6786A8}" srcOrd="0" destOrd="0" presId="urn:microsoft.com/office/officeart/2005/8/layout/process4"/>
    <dgm:cxn modelId="{59D5E486-147D-4E11-8DD6-C6D13CE582D0}" type="presParOf" srcId="{DCAF6A6F-847F-4461-8240-B694AF6672C4}" destId="{7DE8EB08-272A-43A7-B67A-A610F363FE70}" srcOrd="1" destOrd="0" presId="urn:microsoft.com/office/officeart/2005/8/layout/process4"/>
    <dgm:cxn modelId="{B534D4E5-0DCE-4AF3-AA7D-1DF6C18E3B49}" type="presParOf" srcId="{DCAF6A6F-847F-4461-8240-B694AF6672C4}" destId="{C1918915-6B03-4521-B1DC-F656BD5A32E1}" srcOrd="2" destOrd="0" presId="urn:microsoft.com/office/officeart/2005/8/layout/process4"/>
    <dgm:cxn modelId="{7DA9D72A-639C-40D8-9DB7-FA48B2556224}" type="presParOf" srcId="{C1918915-6B03-4521-B1DC-F656BD5A32E1}" destId="{728993A1-A1FB-40B6-8D02-8A4B937B1A91}"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0C1242-8EDC-4C6A-8E7D-4BB1DB4B3165}"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AF7D06D2-EDB1-4320-9337-D4D1BBEDCA77}">
      <dgm:prSet phldrT="[Text]"/>
      <dgm:spPr/>
      <dgm:t>
        <a:bodyPr/>
        <a:lstStyle/>
        <a:p>
          <a:r>
            <a:rPr lang="en-GB" dirty="0"/>
            <a:t>Inequity and Pay Gaps</a:t>
          </a:r>
        </a:p>
      </dgm:t>
    </dgm:pt>
    <dgm:pt modelId="{AC411F5F-5E66-4C89-9F41-A66C9D56C833}" type="parTrans" cxnId="{7049037B-05E1-49D2-AF96-1104DAD5D027}">
      <dgm:prSet/>
      <dgm:spPr/>
      <dgm:t>
        <a:bodyPr/>
        <a:lstStyle/>
        <a:p>
          <a:endParaRPr lang="en-GB"/>
        </a:p>
      </dgm:t>
    </dgm:pt>
    <dgm:pt modelId="{37BEB6F3-8CF4-4899-97CE-B508995EA31F}" type="sibTrans" cxnId="{7049037B-05E1-49D2-AF96-1104DAD5D027}">
      <dgm:prSet/>
      <dgm:spPr/>
      <dgm:t>
        <a:bodyPr/>
        <a:lstStyle/>
        <a:p>
          <a:endParaRPr lang="en-GB"/>
        </a:p>
      </dgm:t>
    </dgm:pt>
    <dgm:pt modelId="{F694BBB0-17A3-43B3-BBD1-29E31E9CEC72}">
      <dgm:prSet phldrT="[Text]"/>
      <dgm:spPr/>
      <dgm:t>
        <a:bodyPr/>
        <a:lstStyle/>
        <a:p>
          <a:r>
            <a:rPr lang="en-US" dirty="0"/>
            <a:t>Differences in pay across gender, ethnicity, and roles create perceptions of unfairness and reduce employee engagement and trust (Gupta &amp; Shaw, 2014).</a:t>
          </a:r>
          <a:endParaRPr lang="en-GB" dirty="0"/>
        </a:p>
      </dgm:t>
    </dgm:pt>
    <dgm:pt modelId="{54BAF41B-899B-4E59-8689-524EFC706AB5}" type="parTrans" cxnId="{E7BF7150-6247-46BB-AAE1-B19212DE98CD}">
      <dgm:prSet/>
      <dgm:spPr/>
      <dgm:t>
        <a:bodyPr/>
        <a:lstStyle/>
        <a:p>
          <a:endParaRPr lang="en-GB"/>
        </a:p>
      </dgm:t>
    </dgm:pt>
    <dgm:pt modelId="{3D08EA24-C9BC-4C76-B201-27FB2713CB88}" type="sibTrans" cxnId="{E7BF7150-6247-46BB-AAE1-B19212DE98CD}">
      <dgm:prSet/>
      <dgm:spPr/>
      <dgm:t>
        <a:bodyPr/>
        <a:lstStyle/>
        <a:p>
          <a:endParaRPr lang="en-GB"/>
        </a:p>
      </dgm:t>
    </dgm:pt>
    <dgm:pt modelId="{6F1AD8D3-4761-4EC6-90EA-E10C0579C3F9}" type="pres">
      <dgm:prSet presAssocID="{7D0C1242-8EDC-4C6A-8E7D-4BB1DB4B3165}" presName="Name0" presStyleCnt="0">
        <dgm:presLayoutVars>
          <dgm:dir/>
          <dgm:animLvl val="lvl"/>
          <dgm:resizeHandles val="exact"/>
        </dgm:presLayoutVars>
      </dgm:prSet>
      <dgm:spPr/>
      <dgm:t>
        <a:bodyPr/>
        <a:lstStyle/>
        <a:p>
          <a:endParaRPr lang="en-US"/>
        </a:p>
      </dgm:t>
    </dgm:pt>
    <dgm:pt modelId="{BD56E061-E981-4A0F-8002-D3A0CB1A36AD}" type="pres">
      <dgm:prSet presAssocID="{AF7D06D2-EDB1-4320-9337-D4D1BBEDCA77}" presName="vertFlow" presStyleCnt="0"/>
      <dgm:spPr/>
    </dgm:pt>
    <dgm:pt modelId="{D92E10DB-7550-40E5-A61B-B25A8FA9536B}" type="pres">
      <dgm:prSet presAssocID="{AF7D06D2-EDB1-4320-9337-D4D1BBEDCA77}" presName="header" presStyleLbl="node1" presStyleIdx="0" presStyleCnt="1"/>
      <dgm:spPr/>
      <dgm:t>
        <a:bodyPr/>
        <a:lstStyle/>
        <a:p>
          <a:endParaRPr lang="en-US"/>
        </a:p>
      </dgm:t>
    </dgm:pt>
    <dgm:pt modelId="{EECEB899-5847-49DC-AC4F-5FC369C5D538}" type="pres">
      <dgm:prSet presAssocID="{54BAF41B-899B-4E59-8689-524EFC706AB5}" presName="parTrans" presStyleLbl="sibTrans2D1" presStyleIdx="0" presStyleCnt="1"/>
      <dgm:spPr/>
      <dgm:t>
        <a:bodyPr/>
        <a:lstStyle/>
        <a:p>
          <a:endParaRPr lang="en-US"/>
        </a:p>
      </dgm:t>
    </dgm:pt>
    <dgm:pt modelId="{E181F194-5CED-410A-A6DE-75D5C43EE6A6}" type="pres">
      <dgm:prSet presAssocID="{F694BBB0-17A3-43B3-BBD1-29E31E9CEC72}" presName="child" presStyleLbl="alignAccFollowNode1" presStyleIdx="0" presStyleCnt="1">
        <dgm:presLayoutVars>
          <dgm:chMax val="0"/>
          <dgm:bulletEnabled val="1"/>
        </dgm:presLayoutVars>
      </dgm:prSet>
      <dgm:spPr/>
      <dgm:t>
        <a:bodyPr/>
        <a:lstStyle/>
        <a:p>
          <a:endParaRPr lang="en-US"/>
        </a:p>
      </dgm:t>
    </dgm:pt>
  </dgm:ptLst>
  <dgm:cxnLst>
    <dgm:cxn modelId="{7049037B-05E1-49D2-AF96-1104DAD5D027}" srcId="{7D0C1242-8EDC-4C6A-8E7D-4BB1DB4B3165}" destId="{AF7D06D2-EDB1-4320-9337-D4D1BBEDCA77}" srcOrd="0" destOrd="0" parTransId="{AC411F5F-5E66-4C89-9F41-A66C9D56C833}" sibTransId="{37BEB6F3-8CF4-4899-97CE-B508995EA31F}"/>
    <dgm:cxn modelId="{32DC98CE-625E-4DDD-BA86-E6EB89281DD0}" type="presOf" srcId="{54BAF41B-899B-4E59-8689-524EFC706AB5}" destId="{EECEB899-5847-49DC-AC4F-5FC369C5D538}" srcOrd="0" destOrd="0" presId="urn:microsoft.com/office/officeart/2005/8/layout/lProcess1"/>
    <dgm:cxn modelId="{51FEC243-F06D-4C31-9277-C1482FD6FA26}" type="presOf" srcId="{F694BBB0-17A3-43B3-BBD1-29E31E9CEC72}" destId="{E181F194-5CED-410A-A6DE-75D5C43EE6A6}" srcOrd="0" destOrd="0" presId="urn:microsoft.com/office/officeart/2005/8/layout/lProcess1"/>
    <dgm:cxn modelId="{E7BF7150-6247-46BB-AAE1-B19212DE98CD}" srcId="{AF7D06D2-EDB1-4320-9337-D4D1BBEDCA77}" destId="{F694BBB0-17A3-43B3-BBD1-29E31E9CEC72}" srcOrd="0" destOrd="0" parTransId="{54BAF41B-899B-4E59-8689-524EFC706AB5}" sibTransId="{3D08EA24-C9BC-4C76-B201-27FB2713CB88}"/>
    <dgm:cxn modelId="{C925C26D-07A7-4533-93D1-20F3517E01E5}" type="presOf" srcId="{AF7D06D2-EDB1-4320-9337-D4D1BBEDCA77}" destId="{D92E10DB-7550-40E5-A61B-B25A8FA9536B}" srcOrd="0" destOrd="0" presId="urn:microsoft.com/office/officeart/2005/8/layout/lProcess1"/>
    <dgm:cxn modelId="{DC6EA4EF-6E53-489F-BE14-3006CC5791E3}" type="presOf" srcId="{7D0C1242-8EDC-4C6A-8E7D-4BB1DB4B3165}" destId="{6F1AD8D3-4761-4EC6-90EA-E10C0579C3F9}" srcOrd="0" destOrd="0" presId="urn:microsoft.com/office/officeart/2005/8/layout/lProcess1"/>
    <dgm:cxn modelId="{0DAB239D-573B-4C7D-A853-9467885A680D}" type="presParOf" srcId="{6F1AD8D3-4761-4EC6-90EA-E10C0579C3F9}" destId="{BD56E061-E981-4A0F-8002-D3A0CB1A36AD}" srcOrd="0" destOrd="0" presId="urn:microsoft.com/office/officeart/2005/8/layout/lProcess1"/>
    <dgm:cxn modelId="{02AE2C60-30D9-4C83-B1C7-7855A350AB11}" type="presParOf" srcId="{BD56E061-E981-4A0F-8002-D3A0CB1A36AD}" destId="{D92E10DB-7550-40E5-A61B-B25A8FA9536B}" srcOrd="0" destOrd="0" presId="urn:microsoft.com/office/officeart/2005/8/layout/lProcess1"/>
    <dgm:cxn modelId="{680BEDC2-2FE0-4C43-A7A0-FAB6414C026D}" type="presParOf" srcId="{BD56E061-E981-4A0F-8002-D3A0CB1A36AD}" destId="{EECEB899-5847-49DC-AC4F-5FC369C5D538}" srcOrd="1" destOrd="0" presId="urn:microsoft.com/office/officeart/2005/8/layout/lProcess1"/>
    <dgm:cxn modelId="{C1505D41-6BAC-45F9-95C2-731D414F378C}" type="presParOf" srcId="{BD56E061-E981-4A0F-8002-D3A0CB1A36AD}" destId="{E181F194-5CED-410A-A6DE-75D5C43EE6A6}" srcOrd="2" destOrd="0" presId="urn:microsoft.com/office/officeart/2005/8/layout/l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9DD5A7-C581-4DCE-BDE4-F54507416014}"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GB"/>
        </a:p>
      </dgm:t>
    </dgm:pt>
    <dgm:pt modelId="{08776C00-1E32-4FA4-8611-CF0165ECF54C}">
      <dgm:prSet phldrT="[Text]" custT="1"/>
      <dgm:spPr/>
      <dgm:t>
        <a:bodyPr/>
        <a:lstStyle/>
        <a:p>
          <a:pPr algn="ctr"/>
          <a:r>
            <a:rPr lang="en-GB" sz="1600" b="1" dirty="0"/>
            <a:t>Government Funding Limitations</a:t>
          </a:r>
        </a:p>
      </dgm:t>
    </dgm:pt>
    <dgm:pt modelId="{3FFB33BD-57D8-4104-B80F-D729CD3CDDBC}" type="parTrans" cxnId="{C02C2ACD-9333-4E80-B58C-735AD31BA1A5}">
      <dgm:prSet/>
      <dgm:spPr/>
      <dgm:t>
        <a:bodyPr/>
        <a:lstStyle/>
        <a:p>
          <a:pPr algn="just"/>
          <a:endParaRPr lang="en-GB" sz="1800"/>
        </a:p>
      </dgm:t>
    </dgm:pt>
    <dgm:pt modelId="{47871368-8C36-4F13-BDE7-7435EF4A3536}" type="sibTrans" cxnId="{C02C2ACD-9333-4E80-B58C-735AD31BA1A5}">
      <dgm:prSet custT="1"/>
      <dgm:spPr/>
      <dgm:t>
        <a:bodyPr/>
        <a:lstStyle/>
        <a:p>
          <a:pPr algn="just"/>
          <a:endParaRPr lang="en-GB" sz="1200"/>
        </a:p>
      </dgm:t>
    </dgm:pt>
    <dgm:pt modelId="{1AF7B27E-C478-4594-8C9C-95403461C885}">
      <dgm:prSet phldrT="[Text]" custT="1"/>
      <dgm:spPr/>
      <dgm:t>
        <a:bodyPr/>
        <a:lstStyle/>
        <a:p>
          <a:pPr algn="just"/>
          <a:r>
            <a:rPr lang="en-US" sz="1600" dirty="0"/>
            <a:t>Compensation and reward decisions in the NHS are highly dependent on government funding, which restricts the </a:t>
          </a:r>
          <a:r>
            <a:rPr lang="en-US" sz="1600" dirty="0" err="1"/>
            <a:t>organisation’s</a:t>
          </a:r>
          <a:r>
            <a:rPr lang="en-US" sz="1600" dirty="0"/>
            <a:t> ability to offer competitive salaries and benefits (NHS Employers, 2025)</a:t>
          </a:r>
          <a:endParaRPr lang="en-GB" sz="1600" dirty="0"/>
        </a:p>
      </dgm:t>
    </dgm:pt>
    <dgm:pt modelId="{9CE44AC3-3C83-45E6-AE97-8A2358B8ED28}" type="parTrans" cxnId="{E3BC76E2-3740-41B5-8467-618E1493F506}">
      <dgm:prSet/>
      <dgm:spPr/>
      <dgm:t>
        <a:bodyPr/>
        <a:lstStyle/>
        <a:p>
          <a:pPr algn="just"/>
          <a:endParaRPr lang="en-GB" sz="1800"/>
        </a:p>
      </dgm:t>
    </dgm:pt>
    <dgm:pt modelId="{25AC42B7-24F1-409D-85EF-8E1964CFFEE7}" type="sibTrans" cxnId="{E3BC76E2-3740-41B5-8467-618E1493F506}">
      <dgm:prSet/>
      <dgm:spPr/>
      <dgm:t>
        <a:bodyPr/>
        <a:lstStyle/>
        <a:p>
          <a:pPr algn="just"/>
          <a:endParaRPr lang="en-GB" sz="1800"/>
        </a:p>
      </dgm:t>
    </dgm:pt>
    <dgm:pt modelId="{C0AA3C2F-2319-4144-ABF0-56DC3C21E17B}">
      <dgm:prSet phldrT="[Text]" custT="1"/>
      <dgm:spPr/>
      <dgm:t>
        <a:bodyPr/>
        <a:lstStyle/>
        <a:p>
          <a:pPr algn="ctr"/>
          <a:r>
            <a:rPr lang="en-GB" sz="1600" b="1" dirty="0"/>
            <a:t>Public Sector Pay Caps</a:t>
          </a:r>
        </a:p>
      </dgm:t>
    </dgm:pt>
    <dgm:pt modelId="{A6F65D23-ABBB-42AD-8C8F-E5B2492FE479}" type="parTrans" cxnId="{4575CA3D-1D20-4DD4-9770-8606B7EADD3B}">
      <dgm:prSet/>
      <dgm:spPr/>
      <dgm:t>
        <a:bodyPr/>
        <a:lstStyle/>
        <a:p>
          <a:pPr algn="just"/>
          <a:endParaRPr lang="en-GB" sz="1800"/>
        </a:p>
      </dgm:t>
    </dgm:pt>
    <dgm:pt modelId="{136552E3-7D50-413A-8FE8-F623D6EB42A4}" type="sibTrans" cxnId="{4575CA3D-1D20-4DD4-9770-8606B7EADD3B}">
      <dgm:prSet custT="1"/>
      <dgm:spPr/>
      <dgm:t>
        <a:bodyPr/>
        <a:lstStyle/>
        <a:p>
          <a:pPr algn="just"/>
          <a:endParaRPr lang="en-GB" sz="1200"/>
        </a:p>
      </dgm:t>
    </dgm:pt>
    <dgm:pt modelId="{BAB4E230-778A-4094-AFFD-969C19520C01}">
      <dgm:prSet phldrT="[Text]" custT="1"/>
      <dgm:spPr/>
      <dgm:t>
        <a:bodyPr/>
        <a:lstStyle/>
        <a:p>
          <a:pPr algn="just"/>
          <a:r>
            <a:rPr lang="en-US" sz="1600" dirty="0"/>
            <a:t>The NHS pay structure is regulated through national pay review processes, limiting flexibility in adjusting salaries based on performance or market conditions (NHS Employers, 2025).</a:t>
          </a:r>
          <a:endParaRPr lang="en-GB" sz="1600" dirty="0"/>
        </a:p>
      </dgm:t>
    </dgm:pt>
    <dgm:pt modelId="{04CB8074-20B0-4230-982C-0685B38F3F8E}" type="parTrans" cxnId="{B73E851C-770E-4E29-BB5C-E4F9C1E04E43}">
      <dgm:prSet/>
      <dgm:spPr/>
      <dgm:t>
        <a:bodyPr/>
        <a:lstStyle/>
        <a:p>
          <a:pPr algn="just"/>
          <a:endParaRPr lang="en-GB" sz="1800"/>
        </a:p>
      </dgm:t>
    </dgm:pt>
    <dgm:pt modelId="{CEDEBBF2-6BDC-4F8C-AF53-9240E92687DF}" type="sibTrans" cxnId="{B73E851C-770E-4E29-BB5C-E4F9C1E04E43}">
      <dgm:prSet/>
      <dgm:spPr/>
      <dgm:t>
        <a:bodyPr/>
        <a:lstStyle/>
        <a:p>
          <a:pPr algn="just"/>
          <a:endParaRPr lang="en-GB" sz="1800"/>
        </a:p>
      </dgm:t>
    </dgm:pt>
    <dgm:pt modelId="{22F570D3-189A-434D-861B-58267A0722F4}">
      <dgm:prSet phldrT="[Text]" custT="1"/>
      <dgm:spPr/>
      <dgm:t>
        <a:bodyPr/>
        <a:lstStyle/>
        <a:p>
          <a:pPr algn="ctr"/>
          <a:r>
            <a:rPr lang="en-GB" sz="1600" b="1" dirty="0"/>
            <a:t>Budget Constraints</a:t>
          </a:r>
        </a:p>
      </dgm:t>
    </dgm:pt>
    <dgm:pt modelId="{17E0316D-04B9-4E8B-A2AA-C668571D09A8}" type="parTrans" cxnId="{BB7FE8E7-078C-4F1F-BC53-76A5FC9A9676}">
      <dgm:prSet/>
      <dgm:spPr/>
      <dgm:t>
        <a:bodyPr/>
        <a:lstStyle/>
        <a:p>
          <a:pPr algn="just"/>
          <a:endParaRPr lang="en-GB" sz="1800"/>
        </a:p>
      </dgm:t>
    </dgm:pt>
    <dgm:pt modelId="{31301CD1-766E-4ADD-BA1A-FBA0A15EFEBB}" type="sibTrans" cxnId="{BB7FE8E7-078C-4F1F-BC53-76A5FC9A9676}">
      <dgm:prSet/>
      <dgm:spPr/>
      <dgm:t>
        <a:bodyPr/>
        <a:lstStyle/>
        <a:p>
          <a:pPr algn="just"/>
          <a:endParaRPr lang="en-GB" sz="1800"/>
        </a:p>
      </dgm:t>
    </dgm:pt>
    <dgm:pt modelId="{A56FF45F-CCA9-410A-A0F5-BE9B2C7D52AB}">
      <dgm:prSet phldrT="[Text]" custT="1"/>
      <dgm:spPr/>
      <dgm:t>
        <a:bodyPr/>
        <a:lstStyle/>
        <a:p>
          <a:pPr algn="just"/>
          <a:r>
            <a:rPr lang="en-US" sz="1600" dirty="0"/>
            <a:t>Strict budget allocations within the public sector reduce the scope for financial rewards, affecting employee motivation as highlighted by motivation theories such as Maslow and Herzberg (</a:t>
          </a:r>
          <a:r>
            <a:rPr lang="en-US" sz="1600" dirty="0" err="1"/>
            <a:t>Ihensekien</a:t>
          </a:r>
          <a:r>
            <a:rPr lang="en-US" sz="1600" dirty="0"/>
            <a:t> &amp; Joel, 2023).</a:t>
          </a:r>
          <a:endParaRPr lang="en-GB" sz="1600" dirty="0"/>
        </a:p>
      </dgm:t>
    </dgm:pt>
    <dgm:pt modelId="{E967BCF2-6DE2-4C92-929C-348FB054BDE0}" type="parTrans" cxnId="{CAD5A11A-3135-4CFD-8834-717192B6C9C0}">
      <dgm:prSet/>
      <dgm:spPr/>
      <dgm:t>
        <a:bodyPr/>
        <a:lstStyle/>
        <a:p>
          <a:pPr algn="just"/>
          <a:endParaRPr lang="en-GB" sz="1800"/>
        </a:p>
      </dgm:t>
    </dgm:pt>
    <dgm:pt modelId="{A721D3EB-6F20-4928-AE01-578E4DDE0BA4}" type="sibTrans" cxnId="{CAD5A11A-3135-4CFD-8834-717192B6C9C0}">
      <dgm:prSet/>
      <dgm:spPr/>
      <dgm:t>
        <a:bodyPr/>
        <a:lstStyle/>
        <a:p>
          <a:pPr algn="just"/>
          <a:endParaRPr lang="en-GB" sz="1800"/>
        </a:p>
      </dgm:t>
    </dgm:pt>
    <dgm:pt modelId="{A4E0A775-7F33-4058-A861-D999F7117E32}" type="pres">
      <dgm:prSet presAssocID="{A69DD5A7-C581-4DCE-BDE4-F54507416014}" presName="linearFlow" presStyleCnt="0">
        <dgm:presLayoutVars>
          <dgm:dir/>
          <dgm:animLvl val="lvl"/>
          <dgm:resizeHandles val="exact"/>
        </dgm:presLayoutVars>
      </dgm:prSet>
      <dgm:spPr/>
      <dgm:t>
        <a:bodyPr/>
        <a:lstStyle/>
        <a:p>
          <a:endParaRPr lang="en-US"/>
        </a:p>
      </dgm:t>
    </dgm:pt>
    <dgm:pt modelId="{0A2C0C12-B1BB-461B-BEE2-D1993CF1FF5F}" type="pres">
      <dgm:prSet presAssocID="{08776C00-1E32-4FA4-8611-CF0165ECF54C}" presName="composite" presStyleCnt="0"/>
      <dgm:spPr/>
    </dgm:pt>
    <dgm:pt modelId="{6F56193F-BC56-4F9C-ADAA-FFB1EEC25B06}" type="pres">
      <dgm:prSet presAssocID="{08776C00-1E32-4FA4-8611-CF0165ECF54C}" presName="parTx" presStyleLbl="node1" presStyleIdx="0" presStyleCnt="3">
        <dgm:presLayoutVars>
          <dgm:chMax val="0"/>
          <dgm:chPref val="0"/>
          <dgm:bulletEnabled val="1"/>
        </dgm:presLayoutVars>
      </dgm:prSet>
      <dgm:spPr/>
      <dgm:t>
        <a:bodyPr/>
        <a:lstStyle/>
        <a:p>
          <a:endParaRPr lang="en-US"/>
        </a:p>
      </dgm:t>
    </dgm:pt>
    <dgm:pt modelId="{C253AF38-1639-4001-ADC2-6119F3F39F1F}" type="pres">
      <dgm:prSet presAssocID="{08776C00-1E32-4FA4-8611-CF0165ECF54C}" presName="parSh" presStyleLbl="node1" presStyleIdx="0" presStyleCnt="3"/>
      <dgm:spPr/>
      <dgm:t>
        <a:bodyPr/>
        <a:lstStyle/>
        <a:p>
          <a:endParaRPr lang="en-US"/>
        </a:p>
      </dgm:t>
    </dgm:pt>
    <dgm:pt modelId="{BE56577B-348E-4ED2-9B02-71E4F696D12E}" type="pres">
      <dgm:prSet presAssocID="{08776C00-1E32-4FA4-8611-CF0165ECF54C}" presName="desTx" presStyleLbl="fgAcc1" presStyleIdx="0" presStyleCnt="3">
        <dgm:presLayoutVars>
          <dgm:bulletEnabled val="1"/>
        </dgm:presLayoutVars>
      </dgm:prSet>
      <dgm:spPr/>
      <dgm:t>
        <a:bodyPr/>
        <a:lstStyle/>
        <a:p>
          <a:endParaRPr lang="en-US"/>
        </a:p>
      </dgm:t>
    </dgm:pt>
    <dgm:pt modelId="{D1223ABD-C86A-4E6B-BF7C-D1636628D45A}" type="pres">
      <dgm:prSet presAssocID="{47871368-8C36-4F13-BDE7-7435EF4A3536}" presName="sibTrans" presStyleLbl="sibTrans2D1" presStyleIdx="0" presStyleCnt="2"/>
      <dgm:spPr/>
      <dgm:t>
        <a:bodyPr/>
        <a:lstStyle/>
        <a:p>
          <a:endParaRPr lang="en-US"/>
        </a:p>
      </dgm:t>
    </dgm:pt>
    <dgm:pt modelId="{EDC854FD-C44A-4322-A264-21E820DEAD18}" type="pres">
      <dgm:prSet presAssocID="{47871368-8C36-4F13-BDE7-7435EF4A3536}" presName="connTx" presStyleLbl="sibTrans2D1" presStyleIdx="0" presStyleCnt="2"/>
      <dgm:spPr/>
      <dgm:t>
        <a:bodyPr/>
        <a:lstStyle/>
        <a:p>
          <a:endParaRPr lang="en-US"/>
        </a:p>
      </dgm:t>
    </dgm:pt>
    <dgm:pt modelId="{88381C88-8A45-4EE8-B49B-A959C75130A4}" type="pres">
      <dgm:prSet presAssocID="{C0AA3C2F-2319-4144-ABF0-56DC3C21E17B}" presName="composite" presStyleCnt="0"/>
      <dgm:spPr/>
    </dgm:pt>
    <dgm:pt modelId="{0FFE1446-65D8-4DD7-8E36-A6A3CB9B5EA6}" type="pres">
      <dgm:prSet presAssocID="{C0AA3C2F-2319-4144-ABF0-56DC3C21E17B}" presName="parTx" presStyleLbl="node1" presStyleIdx="0" presStyleCnt="3">
        <dgm:presLayoutVars>
          <dgm:chMax val="0"/>
          <dgm:chPref val="0"/>
          <dgm:bulletEnabled val="1"/>
        </dgm:presLayoutVars>
      </dgm:prSet>
      <dgm:spPr/>
      <dgm:t>
        <a:bodyPr/>
        <a:lstStyle/>
        <a:p>
          <a:endParaRPr lang="en-US"/>
        </a:p>
      </dgm:t>
    </dgm:pt>
    <dgm:pt modelId="{51A58A21-E046-4A64-83C3-C319CD2135BE}" type="pres">
      <dgm:prSet presAssocID="{C0AA3C2F-2319-4144-ABF0-56DC3C21E17B}" presName="parSh" presStyleLbl="node1" presStyleIdx="1" presStyleCnt="3"/>
      <dgm:spPr/>
      <dgm:t>
        <a:bodyPr/>
        <a:lstStyle/>
        <a:p>
          <a:endParaRPr lang="en-US"/>
        </a:p>
      </dgm:t>
    </dgm:pt>
    <dgm:pt modelId="{D03136D9-70B6-44FB-872D-4920878E475F}" type="pres">
      <dgm:prSet presAssocID="{C0AA3C2F-2319-4144-ABF0-56DC3C21E17B}" presName="desTx" presStyleLbl="fgAcc1" presStyleIdx="1" presStyleCnt="3">
        <dgm:presLayoutVars>
          <dgm:bulletEnabled val="1"/>
        </dgm:presLayoutVars>
      </dgm:prSet>
      <dgm:spPr/>
      <dgm:t>
        <a:bodyPr/>
        <a:lstStyle/>
        <a:p>
          <a:endParaRPr lang="en-US"/>
        </a:p>
      </dgm:t>
    </dgm:pt>
    <dgm:pt modelId="{DC9D5B67-0367-45C0-A334-E87AD637A76E}" type="pres">
      <dgm:prSet presAssocID="{136552E3-7D50-413A-8FE8-F623D6EB42A4}" presName="sibTrans" presStyleLbl="sibTrans2D1" presStyleIdx="1" presStyleCnt="2"/>
      <dgm:spPr/>
      <dgm:t>
        <a:bodyPr/>
        <a:lstStyle/>
        <a:p>
          <a:endParaRPr lang="en-US"/>
        </a:p>
      </dgm:t>
    </dgm:pt>
    <dgm:pt modelId="{517A92E7-E7D0-4028-AC5D-9E23513DB135}" type="pres">
      <dgm:prSet presAssocID="{136552E3-7D50-413A-8FE8-F623D6EB42A4}" presName="connTx" presStyleLbl="sibTrans2D1" presStyleIdx="1" presStyleCnt="2"/>
      <dgm:spPr/>
      <dgm:t>
        <a:bodyPr/>
        <a:lstStyle/>
        <a:p>
          <a:endParaRPr lang="en-US"/>
        </a:p>
      </dgm:t>
    </dgm:pt>
    <dgm:pt modelId="{EE46D1F1-EC4E-434D-BB16-1091295958F4}" type="pres">
      <dgm:prSet presAssocID="{22F570D3-189A-434D-861B-58267A0722F4}" presName="composite" presStyleCnt="0"/>
      <dgm:spPr/>
    </dgm:pt>
    <dgm:pt modelId="{B1735249-7912-4C26-B941-45CD8734FBD0}" type="pres">
      <dgm:prSet presAssocID="{22F570D3-189A-434D-861B-58267A0722F4}" presName="parTx" presStyleLbl="node1" presStyleIdx="1" presStyleCnt="3">
        <dgm:presLayoutVars>
          <dgm:chMax val="0"/>
          <dgm:chPref val="0"/>
          <dgm:bulletEnabled val="1"/>
        </dgm:presLayoutVars>
      </dgm:prSet>
      <dgm:spPr/>
      <dgm:t>
        <a:bodyPr/>
        <a:lstStyle/>
        <a:p>
          <a:endParaRPr lang="en-US"/>
        </a:p>
      </dgm:t>
    </dgm:pt>
    <dgm:pt modelId="{1B833E11-A6F3-4AED-8A6E-A16966A0BFC7}" type="pres">
      <dgm:prSet presAssocID="{22F570D3-189A-434D-861B-58267A0722F4}" presName="parSh" presStyleLbl="node1" presStyleIdx="2" presStyleCnt="3"/>
      <dgm:spPr/>
      <dgm:t>
        <a:bodyPr/>
        <a:lstStyle/>
        <a:p>
          <a:endParaRPr lang="en-US"/>
        </a:p>
      </dgm:t>
    </dgm:pt>
    <dgm:pt modelId="{4710F772-C5D8-4714-8214-3830E0EB0C2C}" type="pres">
      <dgm:prSet presAssocID="{22F570D3-189A-434D-861B-58267A0722F4}" presName="desTx" presStyleLbl="fgAcc1" presStyleIdx="2" presStyleCnt="3">
        <dgm:presLayoutVars>
          <dgm:bulletEnabled val="1"/>
        </dgm:presLayoutVars>
      </dgm:prSet>
      <dgm:spPr/>
      <dgm:t>
        <a:bodyPr/>
        <a:lstStyle/>
        <a:p>
          <a:endParaRPr lang="en-US"/>
        </a:p>
      </dgm:t>
    </dgm:pt>
  </dgm:ptLst>
  <dgm:cxnLst>
    <dgm:cxn modelId="{C02C2ACD-9333-4E80-B58C-735AD31BA1A5}" srcId="{A69DD5A7-C581-4DCE-BDE4-F54507416014}" destId="{08776C00-1E32-4FA4-8611-CF0165ECF54C}" srcOrd="0" destOrd="0" parTransId="{3FFB33BD-57D8-4104-B80F-D729CD3CDDBC}" sibTransId="{47871368-8C36-4F13-BDE7-7435EF4A3536}"/>
    <dgm:cxn modelId="{7D39509A-6526-454F-BDAA-E3957DBA0BFD}" type="presOf" srcId="{47871368-8C36-4F13-BDE7-7435EF4A3536}" destId="{EDC854FD-C44A-4322-A264-21E820DEAD18}" srcOrd="1" destOrd="0" presId="urn:microsoft.com/office/officeart/2005/8/layout/process3"/>
    <dgm:cxn modelId="{E6EC010C-C2FC-4E93-A93B-7E7E1FE551A4}" type="presOf" srcId="{BAB4E230-778A-4094-AFFD-969C19520C01}" destId="{D03136D9-70B6-44FB-872D-4920878E475F}" srcOrd="0" destOrd="0" presId="urn:microsoft.com/office/officeart/2005/8/layout/process3"/>
    <dgm:cxn modelId="{CAD5A11A-3135-4CFD-8834-717192B6C9C0}" srcId="{22F570D3-189A-434D-861B-58267A0722F4}" destId="{A56FF45F-CCA9-410A-A0F5-BE9B2C7D52AB}" srcOrd="0" destOrd="0" parTransId="{E967BCF2-6DE2-4C92-929C-348FB054BDE0}" sibTransId="{A721D3EB-6F20-4928-AE01-578E4DDE0BA4}"/>
    <dgm:cxn modelId="{E3BC76E2-3740-41B5-8467-618E1493F506}" srcId="{08776C00-1E32-4FA4-8611-CF0165ECF54C}" destId="{1AF7B27E-C478-4594-8C9C-95403461C885}" srcOrd="0" destOrd="0" parTransId="{9CE44AC3-3C83-45E6-AE97-8A2358B8ED28}" sibTransId="{25AC42B7-24F1-409D-85EF-8E1964CFFEE7}"/>
    <dgm:cxn modelId="{84C9D778-76F2-4F26-9D79-4D93F31401E4}" type="presOf" srcId="{47871368-8C36-4F13-BDE7-7435EF4A3536}" destId="{D1223ABD-C86A-4E6B-BF7C-D1636628D45A}" srcOrd="0" destOrd="0" presId="urn:microsoft.com/office/officeart/2005/8/layout/process3"/>
    <dgm:cxn modelId="{A759B466-89BE-49AF-9A8D-13780173B382}" type="presOf" srcId="{C0AA3C2F-2319-4144-ABF0-56DC3C21E17B}" destId="{51A58A21-E046-4A64-83C3-C319CD2135BE}" srcOrd="1" destOrd="0" presId="urn:microsoft.com/office/officeart/2005/8/layout/process3"/>
    <dgm:cxn modelId="{9F75C8F1-595F-40E5-BD7C-B2D279D9D7B2}" type="presOf" srcId="{22F570D3-189A-434D-861B-58267A0722F4}" destId="{1B833E11-A6F3-4AED-8A6E-A16966A0BFC7}" srcOrd="1" destOrd="0" presId="urn:microsoft.com/office/officeart/2005/8/layout/process3"/>
    <dgm:cxn modelId="{D2DEEE6D-0EF5-48C3-BCCD-2F85E93C1364}" type="presOf" srcId="{08776C00-1E32-4FA4-8611-CF0165ECF54C}" destId="{6F56193F-BC56-4F9C-ADAA-FFB1EEC25B06}" srcOrd="0" destOrd="0" presId="urn:microsoft.com/office/officeart/2005/8/layout/process3"/>
    <dgm:cxn modelId="{A919A27B-61B0-48FD-B272-74EBC4C09914}" type="presOf" srcId="{136552E3-7D50-413A-8FE8-F623D6EB42A4}" destId="{517A92E7-E7D0-4028-AC5D-9E23513DB135}" srcOrd="1" destOrd="0" presId="urn:microsoft.com/office/officeart/2005/8/layout/process3"/>
    <dgm:cxn modelId="{4568850B-6CE7-4B1E-BF6E-BC8946B5A8F2}" type="presOf" srcId="{22F570D3-189A-434D-861B-58267A0722F4}" destId="{B1735249-7912-4C26-B941-45CD8734FBD0}" srcOrd="0" destOrd="0" presId="urn:microsoft.com/office/officeart/2005/8/layout/process3"/>
    <dgm:cxn modelId="{36B21AF7-E689-4E35-B79F-AA1AA5CF9D2B}" type="presOf" srcId="{08776C00-1E32-4FA4-8611-CF0165ECF54C}" destId="{C253AF38-1639-4001-ADC2-6119F3F39F1F}" srcOrd="1" destOrd="0" presId="urn:microsoft.com/office/officeart/2005/8/layout/process3"/>
    <dgm:cxn modelId="{19579810-7AE3-43A8-B463-CC9ADCF7CE46}" type="presOf" srcId="{C0AA3C2F-2319-4144-ABF0-56DC3C21E17B}" destId="{0FFE1446-65D8-4DD7-8E36-A6A3CB9B5EA6}" srcOrd="0" destOrd="0" presId="urn:microsoft.com/office/officeart/2005/8/layout/process3"/>
    <dgm:cxn modelId="{4575CA3D-1D20-4DD4-9770-8606B7EADD3B}" srcId="{A69DD5A7-C581-4DCE-BDE4-F54507416014}" destId="{C0AA3C2F-2319-4144-ABF0-56DC3C21E17B}" srcOrd="1" destOrd="0" parTransId="{A6F65D23-ABBB-42AD-8C8F-E5B2492FE479}" sibTransId="{136552E3-7D50-413A-8FE8-F623D6EB42A4}"/>
    <dgm:cxn modelId="{B73E851C-770E-4E29-BB5C-E4F9C1E04E43}" srcId="{C0AA3C2F-2319-4144-ABF0-56DC3C21E17B}" destId="{BAB4E230-778A-4094-AFFD-969C19520C01}" srcOrd="0" destOrd="0" parTransId="{04CB8074-20B0-4230-982C-0685B38F3F8E}" sibTransId="{CEDEBBF2-6BDC-4F8C-AF53-9240E92687DF}"/>
    <dgm:cxn modelId="{991DE3E5-3E85-42B4-AC84-ED24201F66F2}" type="presOf" srcId="{136552E3-7D50-413A-8FE8-F623D6EB42A4}" destId="{DC9D5B67-0367-45C0-A334-E87AD637A76E}" srcOrd="0" destOrd="0" presId="urn:microsoft.com/office/officeart/2005/8/layout/process3"/>
    <dgm:cxn modelId="{32478AAF-FC34-41A5-9317-C4813234FFA8}" type="presOf" srcId="{A69DD5A7-C581-4DCE-BDE4-F54507416014}" destId="{A4E0A775-7F33-4058-A861-D999F7117E32}" srcOrd="0" destOrd="0" presId="urn:microsoft.com/office/officeart/2005/8/layout/process3"/>
    <dgm:cxn modelId="{AB9A6C2A-AD37-49E3-A60B-2FE2B6582A2D}" type="presOf" srcId="{1AF7B27E-C478-4594-8C9C-95403461C885}" destId="{BE56577B-348E-4ED2-9B02-71E4F696D12E}" srcOrd="0" destOrd="0" presId="urn:microsoft.com/office/officeart/2005/8/layout/process3"/>
    <dgm:cxn modelId="{BC4FD857-EF64-482B-971E-E821C69C0638}" type="presOf" srcId="{A56FF45F-CCA9-410A-A0F5-BE9B2C7D52AB}" destId="{4710F772-C5D8-4714-8214-3830E0EB0C2C}" srcOrd="0" destOrd="0" presId="urn:microsoft.com/office/officeart/2005/8/layout/process3"/>
    <dgm:cxn modelId="{BB7FE8E7-078C-4F1F-BC53-76A5FC9A9676}" srcId="{A69DD5A7-C581-4DCE-BDE4-F54507416014}" destId="{22F570D3-189A-434D-861B-58267A0722F4}" srcOrd="2" destOrd="0" parTransId="{17E0316D-04B9-4E8B-A2AA-C668571D09A8}" sibTransId="{31301CD1-766E-4ADD-BA1A-FBA0A15EFEBB}"/>
    <dgm:cxn modelId="{BA23BD0A-D677-4FEF-975E-F599E47F55ED}" type="presParOf" srcId="{A4E0A775-7F33-4058-A861-D999F7117E32}" destId="{0A2C0C12-B1BB-461B-BEE2-D1993CF1FF5F}" srcOrd="0" destOrd="0" presId="urn:microsoft.com/office/officeart/2005/8/layout/process3"/>
    <dgm:cxn modelId="{53907E75-477B-4A7E-97F5-89FFAA60D157}" type="presParOf" srcId="{0A2C0C12-B1BB-461B-BEE2-D1993CF1FF5F}" destId="{6F56193F-BC56-4F9C-ADAA-FFB1EEC25B06}" srcOrd="0" destOrd="0" presId="urn:microsoft.com/office/officeart/2005/8/layout/process3"/>
    <dgm:cxn modelId="{6A6BC603-F89C-42FB-B5ED-007B509FDA98}" type="presParOf" srcId="{0A2C0C12-B1BB-461B-BEE2-D1993CF1FF5F}" destId="{C253AF38-1639-4001-ADC2-6119F3F39F1F}" srcOrd="1" destOrd="0" presId="urn:microsoft.com/office/officeart/2005/8/layout/process3"/>
    <dgm:cxn modelId="{AD9BBA69-EA10-4A04-AB50-22BB29BA664E}" type="presParOf" srcId="{0A2C0C12-B1BB-461B-BEE2-D1993CF1FF5F}" destId="{BE56577B-348E-4ED2-9B02-71E4F696D12E}" srcOrd="2" destOrd="0" presId="urn:microsoft.com/office/officeart/2005/8/layout/process3"/>
    <dgm:cxn modelId="{3DB9506F-BDFC-48BF-9622-E3ECC821861F}" type="presParOf" srcId="{A4E0A775-7F33-4058-A861-D999F7117E32}" destId="{D1223ABD-C86A-4E6B-BF7C-D1636628D45A}" srcOrd="1" destOrd="0" presId="urn:microsoft.com/office/officeart/2005/8/layout/process3"/>
    <dgm:cxn modelId="{E1EA4152-8CF5-482E-8A21-64BB2CF6A8C9}" type="presParOf" srcId="{D1223ABD-C86A-4E6B-BF7C-D1636628D45A}" destId="{EDC854FD-C44A-4322-A264-21E820DEAD18}" srcOrd="0" destOrd="0" presId="urn:microsoft.com/office/officeart/2005/8/layout/process3"/>
    <dgm:cxn modelId="{BDE2CD23-F324-4738-BBFA-AE80F3BE85F0}" type="presParOf" srcId="{A4E0A775-7F33-4058-A861-D999F7117E32}" destId="{88381C88-8A45-4EE8-B49B-A959C75130A4}" srcOrd="2" destOrd="0" presId="urn:microsoft.com/office/officeart/2005/8/layout/process3"/>
    <dgm:cxn modelId="{C16EF568-1C8C-4026-AF90-1858473FCC80}" type="presParOf" srcId="{88381C88-8A45-4EE8-B49B-A959C75130A4}" destId="{0FFE1446-65D8-4DD7-8E36-A6A3CB9B5EA6}" srcOrd="0" destOrd="0" presId="urn:microsoft.com/office/officeart/2005/8/layout/process3"/>
    <dgm:cxn modelId="{1F032B70-07FE-416B-80C0-4AF1A7362DB0}" type="presParOf" srcId="{88381C88-8A45-4EE8-B49B-A959C75130A4}" destId="{51A58A21-E046-4A64-83C3-C319CD2135BE}" srcOrd="1" destOrd="0" presId="urn:microsoft.com/office/officeart/2005/8/layout/process3"/>
    <dgm:cxn modelId="{AE8C7ED3-EC2D-4746-8EBF-E3C04A952458}" type="presParOf" srcId="{88381C88-8A45-4EE8-B49B-A959C75130A4}" destId="{D03136D9-70B6-44FB-872D-4920878E475F}" srcOrd="2" destOrd="0" presId="urn:microsoft.com/office/officeart/2005/8/layout/process3"/>
    <dgm:cxn modelId="{858719DA-5187-4D30-B393-19E8C071E5C6}" type="presParOf" srcId="{A4E0A775-7F33-4058-A861-D999F7117E32}" destId="{DC9D5B67-0367-45C0-A334-E87AD637A76E}" srcOrd="3" destOrd="0" presId="urn:microsoft.com/office/officeart/2005/8/layout/process3"/>
    <dgm:cxn modelId="{9C5CD900-F2EC-483C-804C-808C3B2B9B1A}" type="presParOf" srcId="{DC9D5B67-0367-45C0-A334-E87AD637A76E}" destId="{517A92E7-E7D0-4028-AC5D-9E23513DB135}" srcOrd="0" destOrd="0" presId="urn:microsoft.com/office/officeart/2005/8/layout/process3"/>
    <dgm:cxn modelId="{721EA5D4-D64F-4E62-97DE-E297F0C97BE7}" type="presParOf" srcId="{A4E0A775-7F33-4058-A861-D999F7117E32}" destId="{EE46D1F1-EC4E-434D-BB16-1091295958F4}" srcOrd="4" destOrd="0" presId="urn:microsoft.com/office/officeart/2005/8/layout/process3"/>
    <dgm:cxn modelId="{5CBB54B2-9E54-4DAD-AF66-4AB235307FA6}" type="presParOf" srcId="{EE46D1F1-EC4E-434D-BB16-1091295958F4}" destId="{B1735249-7912-4C26-B941-45CD8734FBD0}" srcOrd="0" destOrd="0" presId="urn:microsoft.com/office/officeart/2005/8/layout/process3"/>
    <dgm:cxn modelId="{E98A01EE-1232-40D0-B11C-E9B052CF9111}" type="presParOf" srcId="{EE46D1F1-EC4E-434D-BB16-1091295958F4}" destId="{1B833E11-A6F3-4AED-8A6E-A16966A0BFC7}" srcOrd="1" destOrd="0" presId="urn:microsoft.com/office/officeart/2005/8/layout/process3"/>
    <dgm:cxn modelId="{26389321-3847-489C-8B58-D7F1AAB2FCDE}" type="presParOf" srcId="{EE46D1F1-EC4E-434D-BB16-1091295958F4}" destId="{4710F772-C5D8-4714-8214-3830E0EB0C2C}"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41B1228-7A52-45E4-8D10-71ED8365F169}"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GB"/>
        </a:p>
      </dgm:t>
    </dgm:pt>
    <dgm:pt modelId="{B0950718-2BC1-45F4-856A-A2E395F02A17}">
      <dgm:prSet phldrT="[Text]"/>
      <dgm:spPr/>
      <dgm:t>
        <a:bodyPr/>
        <a:lstStyle/>
        <a:p>
          <a:r>
            <a:rPr lang="en-US" dirty="0"/>
            <a:t>Inflation and Cost of Living Pressures</a:t>
          </a:r>
          <a:endParaRPr lang="en-GB" dirty="0"/>
        </a:p>
      </dgm:t>
    </dgm:pt>
    <dgm:pt modelId="{B7CDF04E-57C8-46E9-8F62-D96B9198FD2D}" type="parTrans" cxnId="{68567D22-27A5-4AAE-A8E9-46437B2B811B}">
      <dgm:prSet/>
      <dgm:spPr/>
      <dgm:t>
        <a:bodyPr/>
        <a:lstStyle/>
        <a:p>
          <a:endParaRPr lang="en-GB"/>
        </a:p>
      </dgm:t>
    </dgm:pt>
    <dgm:pt modelId="{00CF7792-8A52-4D2A-A4A9-72B746E0C63B}" type="sibTrans" cxnId="{68567D22-27A5-4AAE-A8E9-46437B2B811B}">
      <dgm:prSet/>
      <dgm:spPr/>
      <dgm:t>
        <a:bodyPr/>
        <a:lstStyle/>
        <a:p>
          <a:endParaRPr lang="en-GB"/>
        </a:p>
      </dgm:t>
    </dgm:pt>
    <dgm:pt modelId="{D7E36BC4-0A0A-4AFE-83D3-C8BCDC8D88AA}">
      <dgm:prSet phldrT="[Text]"/>
      <dgm:spPr/>
      <dgm:t>
        <a:bodyPr/>
        <a:lstStyle/>
        <a:p>
          <a:r>
            <a:rPr lang="en-US" dirty="0"/>
            <a:t>Even when pay increases occur, rising living costs and inflation often outpace salary growth, reducing real income and financial satisfaction among NHS staff (NHS Employers, 2025).</a:t>
          </a:r>
          <a:endParaRPr lang="en-GB" dirty="0"/>
        </a:p>
      </dgm:t>
    </dgm:pt>
    <dgm:pt modelId="{E94F225F-6A2B-4E31-9D70-5D8695957017}" type="parTrans" cxnId="{CF9460C2-81F0-43DD-BAD5-5C993D52DD0A}">
      <dgm:prSet/>
      <dgm:spPr/>
      <dgm:t>
        <a:bodyPr/>
        <a:lstStyle/>
        <a:p>
          <a:endParaRPr lang="en-GB"/>
        </a:p>
      </dgm:t>
    </dgm:pt>
    <dgm:pt modelId="{5B00B9B9-05B0-4E77-855E-9A4C2CF15EAE}" type="sibTrans" cxnId="{CF9460C2-81F0-43DD-BAD5-5C993D52DD0A}">
      <dgm:prSet/>
      <dgm:spPr/>
      <dgm:t>
        <a:bodyPr/>
        <a:lstStyle/>
        <a:p>
          <a:endParaRPr lang="en-GB"/>
        </a:p>
      </dgm:t>
    </dgm:pt>
    <dgm:pt modelId="{71F03535-3522-427E-9F96-27FAA29BED9C}">
      <dgm:prSet phldrT="[Text]"/>
      <dgm:spPr/>
      <dgm:t>
        <a:bodyPr/>
        <a:lstStyle/>
        <a:p>
          <a:r>
            <a:rPr lang="en-GB" dirty="0"/>
            <a:t>Limited Policy Innovation</a:t>
          </a:r>
        </a:p>
      </dgm:t>
    </dgm:pt>
    <dgm:pt modelId="{70E48275-867E-48FE-920C-170A34CBED60}" type="parTrans" cxnId="{519ADE58-F0E2-4F5E-9B2C-91E78D08D708}">
      <dgm:prSet/>
      <dgm:spPr/>
      <dgm:t>
        <a:bodyPr/>
        <a:lstStyle/>
        <a:p>
          <a:endParaRPr lang="en-GB"/>
        </a:p>
      </dgm:t>
    </dgm:pt>
    <dgm:pt modelId="{FD1F9002-ABF5-4CC3-B2D4-45252EE79C4C}" type="sibTrans" cxnId="{519ADE58-F0E2-4F5E-9B2C-91E78D08D708}">
      <dgm:prSet/>
      <dgm:spPr/>
      <dgm:t>
        <a:bodyPr/>
        <a:lstStyle/>
        <a:p>
          <a:endParaRPr lang="en-GB"/>
        </a:p>
      </dgm:t>
    </dgm:pt>
    <dgm:pt modelId="{AEBB3977-0314-4A03-9BBD-25DF9BF77ADE}">
      <dgm:prSet phldrT="[Text]"/>
      <dgm:spPr/>
      <dgm:t>
        <a:bodyPr/>
        <a:lstStyle/>
        <a:p>
          <a:r>
            <a:rPr lang="en-US" dirty="0"/>
            <a:t>Existing policies are rigid and slow to change, preventing the introduction of flexible reward schemes or performance-based incentives that could better motivate employees (</a:t>
          </a:r>
          <a:r>
            <a:rPr lang="en-US" dirty="0" err="1"/>
            <a:t>Ihensekien</a:t>
          </a:r>
          <a:r>
            <a:rPr lang="en-US" dirty="0"/>
            <a:t> &amp; Joel, 2023).</a:t>
          </a:r>
          <a:endParaRPr lang="en-GB" dirty="0"/>
        </a:p>
      </dgm:t>
    </dgm:pt>
    <dgm:pt modelId="{6F2152FE-3A5C-4760-BCD5-26C6CC7BDAEA}" type="parTrans" cxnId="{D1AF53E3-B750-44EA-AC39-E6631873185F}">
      <dgm:prSet/>
      <dgm:spPr/>
      <dgm:t>
        <a:bodyPr/>
        <a:lstStyle/>
        <a:p>
          <a:endParaRPr lang="en-GB"/>
        </a:p>
      </dgm:t>
    </dgm:pt>
    <dgm:pt modelId="{D6F2EDBE-3CCB-4914-8AFC-381B9F6D8A97}" type="sibTrans" cxnId="{D1AF53E3-B750-44EA-AC39-E6631873185F}">
      <dgm:prSet/>
      <dgm:spPr/>
      <dgm:t>
        <a:bodyPr/>
        <a:lstStyle/>
        <a:p>
          <a:endParaRPr lang="en-GB"/>
        </a:p>
      </dgm:t>
    </dgm:pt>
    <dgm:pt modelId="{3F1D9E61-BC44-4237-A99D-2459085373C0}" type="pres">
      <dgm:prSet presAssocID="{041B1228-7A52-45E4-8D10-71ED8365F169}" presName="linearFlow" presStyleCnt="0">
        <dgm:presLayoutVars>
          <dgm:dir/>
          <dgm:animLvl val="lvl"/>
          <dgm:resizeHandles val="exact"/>
        </dgm:presLayoutVars>
      </dgm:prSet>
      <dgm:spPr/>
      <dgm:t>
        <a:bodyPr/>
        <a:lstStyle/>
        <a:p>
          <a:endParaRPr lang="en-US"/>
        </a:p>
      </dgm:t>
    </dgm:pt>
    <dgm:pt modelId="{001D7A4F-158B-4A2A-A434-7A724EA6C274}" type="pres">
      <dgm:prSet presAssocID="{B0950718-2BC1-45F4-856A-A2E395F02A17}" presName="composite" presStyleCnt="0"/>
      <dgm:spPr/>
    </dgm:pt>
    <dgm:pt modelId="{666F65C7-EB3C-4BCF-8C73-199A696A8E04}" type="pres">
      <dgm:prSet presAssocID="{B0950718-2BC1-45F4-856A-A2E395F02A17}" presName="parTx" presStyleLbl="node1" presStyleIdx="0" presStyleCnt="2">
        <dgm:presLayoutVars>
          <dgm:chMax val="0"/>
          <dgm:chPref val="0"/>
          <dgm:bulletEnabled val="1"/>
        </dgm:presLayoutVars>
      </dgm:prSet>
      <dgm:spPr/>
      <dgm:t>
        <a:bodyPr/>
        <a:lstStyle/>
        <a:p>
          <a:endParaRPr lang="en-US"/>
        </a:p>
      </dgm:t>
    </dgm:pt>
    <dgm:pt modelId="{BC7B1C2F-8F25-4A77-BC1D-7199966F0078}" type="pres">
      <dgm:prSet presAssocID="{B0950718-2BC1-45F4-856A-A2E395F02A17}" presName="parSh" presStyleLbl="node1" presStyleIdx="0" presStyleCnt="2"/>
      <dgm:spPr/>
      <dgm:t>
        <a:bodyPr/>
        <a:lstStyle/>
        <a:p>
          <a:endParaRPr lang="en-US"/>
        </a:p>
      </dgm:t>
    </dgm:pt>
    <dgm:pt modelId="{7DAB92B4-1E6C-47F8-A7C3-472D6E042DF3}" type="pres">
      <dgm:prSet presAssocID="{B0950718-2BC1-45F4-856A-A2E395F02A17}" presName="desTx" presStyleLbl="fgAcc1" presStyleIdx="0" presStyleCnt="2">
        <dgm:presLayoutVars>
          <dgm:bulletEnabled val="1"/>
        </dgm:presLayoutVars>
      </dgm:prSet>
      <dgm:spPr/>
      <dgm:t>
        <a:bodyPr/>
        <a:lstStyle/>
        <a:p>
          <a:endParaRPr lang="en-US"/>
        </a:p>
      </dgm:t>
    </dgm:pt>
    <dgm:pt modelId="{2266B26A-8836-4124-A27D-FB6DAB75E375}" type="pres">
      <dgm:prSet presAssocID="{00CF7792-8A52-4D2A-A4A9-72B746E0C63B}" presName="sibTrans" presStyleLbl="sibTrans2D1" presStyleIdx="0" presStyleCnt="1"/>
      <dgm:spPr/>
      <dgm:t>
        <a:bodyPr/>
        <a:lstStyle/>
        <a:p>
          <a:endParaRPr lang="en-US"/>
        </a:p>
      </dgm:t>
    </dgm:pt>
    <dgm:pt modelId="{222D21B2-5E3B-44AD-A7D1-00F292438D33}" type="pres">
      <dgm:prSet presAssocID="{00CF7792-8A52-4D2A-A4A9-72B746E0C63B}" presName="connTx" presStyleLbl="sibTrans2D1" presStyleIdx="0" presStyleCnt="1"/>
      <dgm:spPr/>
      <dgm:t>
        <a:bodyPr/>
        <a:lstStyle/>
        <a:p>
          <a:endParaRPr lang="en-US"/>
        </a:p>
      </dgm:t>
    </dgm:pt>
    <dgm:pt modelId="{09A86E93-05A5-4841-AE54-1D606DB59030}" type="pres">
      <dgm:prSet presAssocID="{71F03535-3522-427E-9F96-27FAA29BED9C}" presName="composite" presStyleCnt="0"/>
      <dgm:spPr/>
    </dgm:pt>
    <dgm:pt modelId="{24CE7EAB-3FA7-4348-85FF-7A508205CD89}" type="pres">
      <dgm:prSet presAssocID="{71F03535-3522-427E-9F96-27FAA29BED9C}" presName="parTx" presStyleLbl="node1" presStyleIdx="0" presStyleCnt="2">
        <dgm:presLayoutVars>
          <dgm:chMax val="0"/>
          <dgm:chPref val="0"/>
          <dgm:bulletEnabled val="1"/>
        </dgm:presLayoutVars>
      </dgm:prSet>
      <dgm:spPr/>
      <dgm:t>
        <a:bodyPr/>
        <a:lstStyle/>
        <a:p>
          <a:endParaRPr lang="en-US"/>
        </a:p>
      </dgm:t>
    </dgm:pt>
    <dgm:pt modelId="{26324CBA-E30A-4C22-BBD5-B7EAC67117A3}" type="pres">
      <dgm:prSet presAssocID="{71F03535-3522-427E-9F96-27FAA29BED9C}" presName="parSh" presStyleLbl="node1" presStyleIdx="1" presStyleCnt="2"/>
      <dgm:spPr/>
      <dgm:t>
        <a:bodyPr/>
        <a:lstStyle/>
        <a:p>
          <a:endParaRPr lang="en-US"/>
        </a:p>
      </dgm:t>
    </dgm:pt>
    <dgm:pt modelId="{B9423405-0057-4796-A75A-6BA727F693AE}" type="pres">
      <dgm:prSet presAssocID="{71F03535-3522-427E-9F96-27FAA29BED9C}" presName="desTx" presStyleLbl="fgAcc1" presStyleIdx="1" presStyleCnt="2">
        <dgm:presLayoutVars>
          <dgm:bulletEnabled val="1"/>
        </dgm:presLayoutVars>
      </dgm:prSet>
      <dgm:spPr/>
      <dgm:t>
        <a:bodyPr/>
        <a:lstStyle/>
        <a:p>
          <a:endParaRPr lang="en-US"/>
        </a:p>
      </dgm:t>
    </dgm:pt>
  </dgm:ptLst>
  <dgm:cxnLst>
    <dgm:cxn modelId="{1F00B46F-3A34-42F3-99CA-381E7C1AF900}" type="presOf" srcId="{B0950718-2BC1-45F4-856A-A2E395F02A17}" destId="{BC7B1C2F-8F25-4A77-BC1D-7199966F0078}" srcOrd="1" destOrd="0" presId="urn:microsoft.com/office/officeart/2005/8/layout/process3"/>
    <dgm:cxn modelId="{519ADE58-F0E2-4F5E-9B2C-91E78D08D708}" srcId="{041B1228-7A52-45E4-8D10-71ED8365F169}" destId="{71F03535-3522-427E-9F96-27FAA29BED9C}" srcOrd="1" destOrd="0" parTransId="{70E48275-867E-48FE-920C-170A34CBED60}" sibTransId="{FD1F9002-ABF5-4CC3-B2D4-45252EE79C4C}"/>
    <dgm:cxn modelId="{54B36F2F-1C6B-4348-A897-4DE382AA7CA0}" type="presOf" srcId="{041B1228-7A52-45E4-8D10-71ED8365F169}" destId="{3F1D9E61-BC44-4237-A99D-2459085373C0}" srcOrd="0" destOrd="0" presId="urn:microsoft.com/office/officeart/2005/8/layout/process3"/>
    <dgm:cxn modelId="{52191622-1EEA-469C-9C53-4208382268F4}" type="presOf" srcId="{71F03535-3522-427E-9F96-27FAA29BED9C}" destId="{26324CBA-E30A-4C22-BBD5-B7EAC67117A3}" srcOrd="1" destOrd="0" presId="urn:microsoft.com/office/officeart/2005/8/layout/process3"/>
    <dgm:cxn modelId="{2AAF0C50-EEA1-48A1-B3A4-A7510C23D1BC}" type="presOf" srcId="{AEBB3977-0314-4A03-9BBD-25DF9BF77ADE}" destId="{B9423405-0057-4796-A75A-6BA727F693AE}" srcOrd="0" destOrd="0" presId="urn:microsoft.com/office/officeart/2005/8/layout/process3"/>
    <dgm:cxn modelId="{86EF73F9-4B7E-4AC8-BA40-08EC1EF94964}" type="presOf" srcId="{00CF7792-8A52-4D2A-A4A9-72B746E0C63B}" destId="{2266B26A-8836-4124-A27D-FB6DAB75E375}" srcOrd="0" destOrd="0" presId="urn:microsoft.com/office/officeart/2005/8/layout/process3"/>
    <dgm:cxn modelId="{5FFC76CF-94BC-4F54-AED3-4435B1CD506C}" type="presOf" srcId="{71F03535-3522-427E-9F96-27FAA29BED9C}" destId="{24CE7EAB-3FA7-4348-85FF-7A508205CD89}" srcOrd="0" destOrd="0" presId="urn:microsoft.com/office/officeart/2005/8/layout/process3"/>
    <dgm:cxn modelId="{CF9460C2-81F0-43DD-BAD5-5C993D52DD0A}" srcId="{B0950718-2BC1-45F4-856A-A2E395F02A17}" destId="{D7E36BC4-0A0A-4AFE-83D3-C8BCDC8D88AA}" srcOrd="0" destOrd="0" parTransId="{E94F225F-6A2B-4E31-9D70-5D8695957017}" sibTransId="{5B00B9B9-05B0-4E77-855E-9A4C2CF15EAE}"/>
    <dgm:cxn modelId="{68567D22-27A5-4AAE-A8E9-46437B2B811B}" srcId="{041B1228-7A52-45E4-8D10-71ED8365F169}" destId="{B0950718-2BC1-45F4-856A-A2E395F02A17}" srcOrd="0" destOrd="0" parTransId="{B7CDF04E-57C8-46E9-8F62-D96B9198FD2D}" sibTransId="{00CF7792-8A52-4D2A-A4A9-72B746E0C63B}"/>
    <dgm:cxn modelId="{95F9B57C-4C2F-402C-BE8E-D5243256A240}" type="presOf" srcId="{D7E36BC4-0A0A-4AFE-83D3-C8BCDC8D88AA}" destId="{7DAB92B4-1E6C-47F8-A7C3-472D6E042DF3}" srcOrd="0" destOrd="0" presId="urn:microsoft.com/office/officeart/2005/8/layout/process3"/>
    <dgm:cxn modelId="{24FC4A84-ABE1-4873-9043-927AF9CE0F92}" type="presOf" srcId="{00CF7792-8A52-4D2A-A4A9-72B746E0C63B}" destId="{222D21B2-5E3B-44AD-A7D1-00F292438D33}" srcOrd="1" destOrd="0" presId="urn:microsoft.com/office/officeart/2005/8/layout/process3"/>
    <dgm:cxn modelId="{D1AF53E3-B750-44EA-AC39-E6631873185F}" srcId="{71F03535-3522-427E-9F96-27FAA29BED9C}" destId="{AEBB3977-0314-4A03-9BBD-25DF9BF77ADE}" srcOrd="0" destOrd="0" parTransId="{6F2152FE-3A5C-4760-BCD5-26C6CC7BDAEA}" sibTransId="{D6F2EDBE-3CCB-4914-8AFC-381B9F6D8A97}"/>
    <dgm:cxn modelId="{12D2AD33-4808-4BCA-A7DA-10C9FC8203A2}" type="presOf" srcId="{B0950718-2BC1-45F4-856A-A2E395F02A17}" destId="{666F65C7-EB3C-4BCF-8C73-199A696A8E04}" srcOrd="0" destOrd="0" presId="urn:microsoft.com/office/officeart/2005/8/layout/process3"/>
    <dgm:cxn modelId="{9177779E-85E0-4C9F-85D9-4E6C308DA7DF}" type="presParOf" srcId="{3F1D9E61-BC44-4237-A99D-2459085373C0}" destId="{001D7A4F-158B-4A2A-A434-7A724EA6C274}" srcOrd="0" destOrd="0" presId="urn:microsoft.com/office/officeart/2005/8/layout/process3"/>
    <dgm:cxn modelId="{C97D9468-13F3-4691-977C-8F7870613B1D}" type="presParOf" srcId="{001D7A4F-158B-4A2A-A434-7A724EA6C274}" destId="{666F65C7-EB3C-4BCF-8C73-199A696A8E04}" srcOrd="0" destOrd="0" presId="urn:microsoft.com/office/officeart/2005/8/layout/process3"/>
    <dgm:cxn modelId="{63966642-5C2C-4008-A6C3-C864AB5BB6B0}" type="presParOf" srcId="{001D7A4F-158B-4A2A-A434-7A724EA6C274}" destId="{BC7B1C2F-8F25-4A77-BC1D-7199966F0078}" srcOrd="1" destOrd="0" presId="urn:microsoft.com/office/officeart/2005/8/layout/process3"/>
    <dgm:cxn modelId="{42EBF99D-FCEE-4B6A-B510-59BCDC9E2070}" type="presParOf" srcId="{001D7A4F-158B-4A2A-A434-7A724EA6C274}" destId="{7DAB92B4-1E6C-47F8-A7C3-472D6E042DF3}" srcOrd="2" destOrd="0" presId="urn:microsoft.com/office/officeart/2005/8/layout/process3"/>
    <dgm:cxn modelId="{96C3C59E-B760-493B-9B7D-B7119DF42EB9}" type="presParOf" srcId="{3F1D9E61-BC44-4237-A99D-2459085373C0}" destId="{2266B26A-8836-4124-A27D-FB6DAB75E375}" srcOrd="1" destOrd="0" presId="urn:microsoft.com/office/officeart/2005/8/layout/process3"/>
    <dgm:cxn modelId="{09D433CC-C910-48B9-8DAD-1E99A9BE41E6}" type="presParOf" srcId="{2266B26A-8836-4124-A27D-FB6DAB75E375}" destId="{222D21B2-5E3B-44AD-A7D1-00F292438D33}" srcOrd="0" destOrd="0" presId="urn:microsoft.com/office/officeart/2005/8/layout/process3"/>
    <dgm:cxn modelId="{DC858989-4045-42BD-991C-516F60571AEE}" type="presParOf" srcId="{3F1D9E61-BC44-4237-A99D-2459085373C0}" destId="{09A86E93-05A5-4841-AE54-1D606DB59030}" srcOrd="2" destOrd="0" presId="urn:microsoft.com/office/officeart/2005/8/layout/process3"/>
    <dgm:cxn modelId="{FE056FEE-E564-4EC9-BFFA-C13B86A1D0C0}" type="presParOf" srcId="{09A86E93-05A5-4841-AE54-1D606DB59030}" destId="{24CE7EAB-3FA7-4348-85FF-7A508205CD89}" srcOrd="0" destOrd="0" presId="urn:microsoft.com/office/officeart/2005/8/layout/process3"/>
    <dgm:cxn modelId="{D97DCE48-BC8C-4F1F-B1B9-EF6A89B0506B}" type="presParOf" srcId="{09A86E93-05A5-4841-AE54-1D606DB59030}" destId="{26324CBA-E30A-4C22-BBD5-B7EAC67117A3}" srcOrd="1" destOrd="0" presId="urn:microsoft.com/office/officeart/2005/8/layout/process3"/>
    <dgm:cxn modelId="{8ECB7574-E99D-4FAC-8583-F9FF3454F4C3}" type="presParOf" srcId="{09A86E93-05A5-4841-AE54-1D606DB59030}" destId="{B9423405-0057-4796-A75A-6BA727F693AE}"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114AF0E-A488-4803-9BC9-C15256F6D484}"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en-GB"/>
        </a:p>
      </dgm:t>
    </dgm:pt>
    <dgm:pt modelId="{B8478FA9-3E94-4B19-8F1B-06D8946C0743}">
      <dgm:prSet phldrT="[Text]"/>
      <dgm:spPr/>
      <dgm:t>
        <a:bodyPr/>
        <a:lstStyle/>
        <a:p>
          <a:r>
            <a:rPr lang="en-GB" dirty="0"/>
            <a:t>PERFORMANCE-BASED INCENTIVES (Motivation Theory)</a:t>
          </a:r>
        </a:p>
      </dgm:t>
    </dgm:pt>
    <dgm:pt modelId="{4AE91718-8A68-4903-A39D-59F36F1BD83D}" type="parTrans" cxnId="{8EF7E78A-1238-49F8-96E2-007C9265B5C3}">
      <dgm:prSet/>
      <dgm:spPr/>
      <dgm:t>
        <a:bodyPr/>
        <a:lstStyle/>
        <a:p>
          <a:endParaRPr lang="en-GB"/>
        </a:p>
      </dgm:t>
    </dgm:pt>
    <dgm:pt modelId="{6CD72BED-A1EF-4FB8-A3AC-652D8501E6EC}" type="sibTrans" cxnId="{8EF7E78A-1238-49F8-96E2-007C9265B5C3}">
      <dgm:prSet/>
      <dgm:spPr/>
      <dgm:t>
        <a:bodyPr/>
        <a:lstStyle/>
        <a:p>
          <a:endParaRPr lang="en-GB"/>
        </a:p>
      </dgm:t>
    </dgm:pt>
    <dgm:pt modelId="{D92BBD08-2122-4B15-B7A4-9A63DE6960B8}">
      <dgm:prSet phldrT="[Text]"/>
      <dgm:spPr/>
      <dgm:t>
        <a:bodyPr/>
        <a:lstStyle/>
        <a:p>
          <a:r>
            <a:rPr lang="en-US" dirty="0"/>
            <a:t>Introduce performance-based rewards such as bonuses and recognition programs to motivate high performers and improve </a:t>
          </a:r>
          <a:r>
            <a:rPr lang="en-US" dirty="0" err="1"/>
            <a:t>organisational</a:t>
          </a:r>
          <a:r>
            <a:rPr lang="en-US" dirty="0"/>
            <a:t> outcomes (</a:t>
          </a:r>
          <a:r>
            <a:rPr lang="en-US" dirty="0" err="1"/>
            <a:t>Twinamasiko</a:t>
          </a:r>
          <a:r>
            <a:rPr lang="en-US" dirty="0"/>
            <a:t>, 2026).</a:t>
          </a:r>
          <a:endParaRPr lang="en-GB" dirty="0"/>
        </a:p>
      </dgm:t>
    </dgm:pt>
    <dgm:pt modelId="{3EF43434-B1EF-4693-82D0-492042E31BD7}" type="parTrans" cxnId="{D37211CA-55CA-4DE2-8DA3-B724B0837213}">
      <dgm:prSet/>
      <dgm:spPr/>
      <dgm:t>
        <a:bodyPr/>
        <a:lstStyle/>
        <a:p>
          <a:endParaRPr lang="en-GB"/>
        </a:p>
      </dgm:t>
    </dgm:pt>
    <dgm:pt modelId="{B3439604-30D4-4404-B6B8-33EC7DD8BC51}" type="sibTrans" cxnId="{D37211CA-55CA-4DE2-8DA3-B724B0837213}">
      <dgm:prSet/>
      <dgm:spPr/>
      <dgm:t>
        <a:bodyPr/>
        <a:lstStyle/>
        <a:p>
          <a:endParaRPr lang="en-GB"/>
        </a:p>
      </dgm:t>
    </dgm:pt>
    <dgm:pt modelId="{261F7369-F2A3-4495-86DA-F12706B8CC78}">
      <dgm:prSet phldrT="[Text]"/>
      <dgm:spPr/>
      <dgm:t>
        <a:bodyPr/>
        <a:lstStyle/>
        <a:p>
          <a:r>
            <a:rPr lang="en-US" dirty="0"/>
            <a:t>CAREER DEVELOPMENT INITIATIVES (Maslow &amp; Herzberg)</a:t>
          </a:r>
          <a:endParaRPr lang="en-GB" dirty="0"/>
        </a:p>
      </dgm:t>
    </dgm:pt>
    <dgm:pt modelId="{6A0B8E38-D3CA-44E5-AA90-DFFE4ED78F54}" type="parTrans" cxnId="{47A4B044-0974-4803-9BB7-5691B2739153}">
      <dgm:prSet/>
      <dgm:spPr/>
      <dgm:t>
        <a:bodyPr/>
        <a:lstStyle/>
        <a:p>
          <a:endParaRPr lang="en-GB"/>
        </a:p>
      </dgm:t>
    </dgm:pt>
    <dgm:pt modelId="{69E1B15D-CDD5-45B8-A8D6-2D50E3DCA10B}" type="sibTrans" cxnId="{47A4B044-0974-4803-9BB7-5691B2739153}">
      <dgm:prSet/>
      <dgm:spPr/>
      <dgm:t>
        <a:bodyPr/>
        <a:lstStyle/>
        <a:p>
          <a:endParaRPr lang="en-GB"/>
        </a:p>
      </dgm:t>
    </dgm:pt>
    <dgm:pt modelId="{6DF3ADD1-9A95-4BBD-AA99-1BABD102A8F8}">
      <dgm:prSet phldrT="[Text]"/>
      <dgm:spPr/>
      <dgm:t>
        <a:bodyPr/>
        <a:lstStyle/>
        <a:p>
          <a:r>
            <a:rPr lang="en-US" dirty="0"/>
            <a:t>Implement clear career progression paths and promotion opportunities to enhance employee growth, satisfaction, and retention (</a:t>
          </a:r>
          <a:r>
            <a:rPr lang="en-US" dirty="0" err="1"/>
            <a:t>Ihensekien</a:t>
          </a:r>
          <a:r>
            <a:rPr lang="en-US" dirty="0"/>
            <a:t> &amp; Joel, 2023).</a:t>
          </a:r>
          <a:endParaRPr lang="en-GB" dirty="0"/>
        </a:p>
      </dgm:t>
    </dgm:pt>
    <dgm:pt modelId="{B8278031-2837-4363-9914-28565169B608}" type="parTrans" cxnId="{A6A0FA9C-F05A-433B-8276-7F5CA68D2A27}">
      <dgm:prSet/>
      <dgm:spPr/>
      <dgm:t>
        <a:bodyPr/>
        <a:lstStyle/>
        <a:p>
          <a:endParaRPr lang="en-GB"/>
        </a:p>
      </dgm:t>
    </dgm:pt>
    <dgm:pt modelId="{D2445BF2-0BA4-48F4-B3E9-70C6331A620F}" type="sibTrans" cxnId="{A6A0FA9C-F05A-433B-8276-7F5CA68D2A27}">
      <dgm:prSet/>
      <dgm:spPr/>
      <dgm:t>
        <a:bodyPr/>
        <a:lstStyle/>
        <a:p>
          <a:endParaRPr lang="en-GB"/>
        </a:p>
      </dgm:t>
    </dgm:pt>
    <dgm:pt modelId="{3514D745-94D6-4247-8C27-6A3783F6669F}">
      <dgm:prSet phldrT="[Text]"/>
      <dgm:spPr/>
      <dgm:t>
        <a:bodyPr/>
        <a:lstStyle/>
        <a:p>
          <a:r>
            <a:rPr lang="en-GB" dirty="0"/>
            <a:t>NON-FINANCIAL RECOGNITION (Two-Factor Theory)</a:t>
          </a:r>
        </a:p>
      </dgm:t>
    </dgm:pt>
    <dgm:pt modelId="{BDEFE31C-9C4C-4A3C-83C0-C432313DF27C}" type="parTrans" cxnId="{5272ABA4-7733-496A-AA7E-69A7E80FD43D}">
      <dgm:prSet/>
      <dgm:spPr/>
      <dgm:t>
        <a:bodyPr/>
        <a:lstStyle/>
        <a:p>
          <a:endParaRPr lang="en-GB"/>
        </a:p>
      </dgm:t>
    </dgm:pt>
    <dgm:pt modelId="{C9DCFCA5-FD3F-4813-BCE4-9AE2F0F1D575}" type="sibTrans" cxnId="{5272ABA4-7733-496A-AA7E-69A7E80FD43D}">
      <dgm:prSet/>
      <dgm:spPr/>
      <dgm:t>
        <a:bodyPr/>
        <a:lstStyle/>
        <a:p>
          <a:endParaRPr lang="en-GB"/>
        </a:p>
      </dgm:t>
    </dgm:pt>
    <dgm:pt modelId="{A52A7C81-ED72-487D-8EC8-A7326E3296CA}">
      <dgm:prSet phldrT="[Text]"/>
      <dgm:spPr/>
      <dgm:t>
        <a:bodyPr/>
        <a:lstStyle/>
        <a:p>
          <a:r>
            <a:rPr lang="en-US" dirty="0"/>
            <a:t>Strengthen recognition programs including awards, appreciation events, and peer recognition to boost morale and engagement (</a:t>
          </a:r>
          <a:r>
            <a:rPr lang="en-US" dirty="0" err="1"/>
            <a:t>Mahato</a:t>
          </a:r>
          <a:r>
            <a:rPr lang="en-US" dirty="0"/>
            <a:t> &amp; Kaur, 2023).</a:t>
          </a:r>
          <a:endParaRPr lang="en-GB" dirty="0"/>
        </a:p>
      </dgm:t>
    </dgm:pt>
    <dgm:pt modelId="{5E600857-7AE7-452E-98A2-134282BC6161}" type="parTrans" cxnId="{0C236D3C-DA05-4383-B13B-7DAEBF9E2361}">
      <dgm:prSet/>
      <dgm:spPr/>
      <dgm:t>
        <a:bodyPr/>
        <a:lstStyle/>
        <a:p>
          <a:endParaRPr lang="en-GB"/>
        </a:p>
      </dgm:t>
    </dgm:pt>
    <dgm:pt modelId="{C8C8F7E4-158E-4D14-92F8-CB275A2FEA55}" type="sibTrans" cxnId="{0C236D3C-DA05-4383-B13B-7DAEBF9E2361}">
      <dgm:prSet/>
      <dgm:spPr/>
      <dgm:t>
        <a:bodyPr/>
        <a:lstStyle/>
        <a:p>
          <a:endParaRPr lang="en-GB"/>
        </a:p>
      </dgm:t>
    </dgm:pt>
    <dgm:pt modelId="{8960B1C6-295E-4041-93EE-12F47E489519}" type="pres">
      <dgm:prSet presAssocID="{9114AF0E-A488-4803-9BC9-C15256F6D484}" presName="Name0" presStyleCnt="0">
        <dgm:presLayoutVars>
          <dgm:chMax/>
          <dgm:chPref/>
          <dgm:dir/>
        </dgm:presLayoutVars>
      </dgm:prSet>
      <dgm:spPr/>
      <dgm:t>
        <a:bodyPr/>
        <a:lstStyle/>
        <a:p>
          <a:endParaRPr lang="en-US"/>
        </a:p>
      </dgm:t>
    </dgm:pt>
    <dgm:pt modelId="{B5F796FE-6D22-47F3-980D-03B43FB6AF7B}" type="pres">
      <dgm:prSet presAssocID="{B8478FA9-3E94-4B19-8F1B-06D8946C0743}" presName="parenttextcomposite" presStyleCnt="0"/>
      <dgm:spPr/>
    </dgm:pt>
    <dgm:pt modelId="{686B7618-1A5B-4038-BC06-A9B9EDDE47E2}" type="pres">
      <dgm:prSet presAssocID="{B8478FA9-3E94-4B19-8F1B-06D8946C0743}" presName="parenttext" presStyleLbl="revTx" presStyleIdx="0" presStyleCnt="3">
        <dgm:presLayoutVars>
          <dgm:chMax/>
          <dgm:chPref val="2"/>
          <dgm:bulletEnabled val="1"/>
        </dgm:presLayoutVars>
      </dgm:prSet>
      <dgm:spPr/>
      <dgm:t>
        <a:bodyPr/>
        <a:lstStyle/>
        <a:p>
          <a:endParaRPr lang="en-US"/>
        </a:p>
      </dgm:t>
    </dgm:pt>
    <dgm:pt modelId="{9321B69B-03CA-4AC9-8CAF-C7B5D18E99BE}" type="pres">
      <dgm:prSet presAssocID="{B8478FA9-3E94-4B19-8F1B-06D8946C0743}" presName="composite" presStyleCnt="0"/>
      <dgm:spPr/>
    </dgm:pt>
    <dgm:pt modelId="{97830D45-1292-418C-9305-40AFB291F4A2}" type="pres">
      <dgm:prSet presAssocID="{B8478FA9-3E94-4B19-8F1B-06D8946C0743}" presName="chevron1" presStyleLbl="alignNode1" presStyleIdx="0" presStyleCnt="21"/>
      <dgm:spPr/>
    </dgm:pt>
    <dgm:pt modelId="{93DEBA77-8D2B-434F-B51B-B3C673870A47}" type="pres">
      <dgm:prSet presAssocID="{B8478FA9-3E94-4B19-8F1B-06D8946C0743}" presName="chevron2" presStyleLbl="alignNode1" presStyleIdx="1" presStyleCnt="21"/>
      <dgm:spPr/>
    </dgm:pt>
    <dgm:pt modelId="{8E5A6E07-1F7C-409C-9598-CC3F207B1EBD}" type="pres">
      <dgm:prSet presAssocID="{B8478FA9-3E94-4B19-8F1B-06D8946C0743}" presName="chevron3" presStyleLbl="alignNode1" presStyleIdx="2" presStyleCnt="21"/>
      <dgm:spPr/>
    </dgm:pt>
    <dgm:pt modelId="{AC73325F-FB1C-427C-84ED-1B5A7EDC2E5C}" type="pres">
      <dgm:prSet presAssocID="{B8478FA9-3E94-4B19-8F1B-06D8946C0743}" presName="chevron4" presStyleLbl="alignNode1" presStyleIdx="3" presStyleCnt="21"/>
      <dgm:spPr/>
    </dgm:pt>
    <dgm:pt modelId="{F4865118-76AD-4C5A-8541-7F03C080CD60}" type="pres">
      <dgm:prSet presAssocID="{B8478FA9-3E94-4B19-8F1B-06D8946C0743}" presName="chevron5" presStyleLbl="alignNode1" presStyleIdx="4" presStyleCnt="21"/>
      <dgm:spPr/>
    </dgm:pt>
    <dgm:pt modelId="{A8ED9BA6-FEA8-479A-BA0A-015A227D36F6}" type="pres">
      <dgm:prSet presAssocID="{B8478FA9-3E94-4B19-8F1B-06D8946C0743}" presName="chevron6" presStyleLbl="alignNode1" presStyleIdx="5" presStyleCnt="21"/>
      <dgm:spPr/>
    </dgm:pt>
    <dgm:pt modelId="{9BB010A3-A835-45D9-A579-62C6E5883C04}" type="pres">
      <dgm:prSet presAssocID="{B8478FA9-3E94-4B19-8F1B-06D8946C0743}" presName="chevron7" presStyleLbl="alignNode1" presStyleIdx="6" presStyleCnt="21"/>
      <dgm:spPr/>
    </dgm:pt>
    <dgm:pt modelId="{53930E67-7D76-4244-9E8B-C1065EB105C2}" type="pres">
      <dgm:prSet presAssocID="{B8478FA9-3E94-4B19-8F1B-06D8946C0743}" presName="childtext" presStyleLbl="solidFgAcc1" presStyleIdx="0" presStyleCnt="3">
        <dgm:presLayoutVars>
          <dgm:chMax/>
          <dgm:chPref val="0"/>
          <dgm:bulletEnabled val="1"/>
        </dgm:presLayoutVars>
      </dgm:prSet>
      <dgm:spPr/>
      <dgm:t>
        <a:bodyPr/>
        <a:lstStyle/>
        <a:p>
          <a:endParaRPr lang="en-US"/>
        </a:p>
      </dgm:t>
    </dgm:pt>
    <dgm:pt modelId="{E5814456-FB93-4A33-9B2B-33834FFC4337}" type="pres">
      <dgm:prSet presAssocID="{6CD72BED-A1EF-4FB8-A3AC-652D8501E6EC}" presName="sibTrans" presStyleCnt="0"/>
      <dgm:spPr/>
    </dgm:pt>
    <dgm:pt modelId="{26553580-F58D-4D3E-BD47-E0CD76B55318}" type="pres">
      <dgm:prSet presAssocID="{261F7369-F2A3-4495-86DA-F12706B8CC78}" presName="parenttextcomposite" presStyleCnt="0"/>
      <dgm:spPr/>
    </dgm:pt>
    <dgm:pt modelId="{30DF0B36-28EA-4AFB-AFC1-22F7430E7E09}" type="pres">
      <dgm:prSet presAssocID="{261F7369-F2A3-4495-86DA-F12706B8CC78}" presName="parenttext" presStyleLbl="revTx" presStyleIdx="1" presStyleCnt="3">
        <dgm:presLayoutVars>
          <dgm:chMax/>
          <dgm:chPref val="2"/>
          <dgm:bulletEnabled val="1"/>
        </dgm:presLayoutVars>
      </dgm:prSet>
      <dgm:spPr/>
      <dgm:t>
        <a:bodyPr/>
        <a:lstStyle/>
        <a:p>
          <a:endParaRPr lang="en-US"/>
        </a:p>
      </dgm:t>
    </dgm:pt>
    <dgm:pt modelId="{6A2F7763-5732-41BB-8C34-F26030FD8BC5}" type="pres">
      <dgm:prSet presAssocID="{261F7369-F2A3-4495-86DA-F12706B8CC78}" presName="composite" presStyleCnt="0"/>
      <dgm:spPr/>
    </dgm:pt>
    <dgm:pt modelId="{BEE2A0BB-29D7-4579-BDD8-D1E8BC4FD8F7}" type="pres">
      <dgm:prSet presAssocID="{261F7369-F2A3-4495-86DA-F12706B8CC78}" presName="chevron1" presStyleLbl="alignNode1" presStyleIdx="7" presStyleCnt="21"/>
      <dgm:spPr/>
    </dgm:pt>
    <dgm:pt modelId="{FE2CAB2D-59D8-4AF5-94BA-08BF713AA323}" type="pres">
      <dgm:prSet presAssocID="{261F7369-F2A3-4495-86DA-F12706B8CC78}" presName="chevron2" presStyleLbl="alignNode1" presStyleIdx="8" presStyleCnt="21"/>
      <dgm:spPr/>
    </dgm:pt>
    <dgm:pt modelId="{5FD00EE5-E915-4812-A4C0-25E15F3C2256}" type="pres">
      <dgm:prSet presAssocID="{261F7369-F2A3-4495-86DA-F12706B8CC78}" presName="chevron3" presStyleLbl="alignNode1" presStyleIdx="9" presStyleCnt="21"/>
      <dgm:spPr/>
    </dgm:pt>
    <dgm:pt modelId="{63B61AB4-7590-4F0B-9927-29F1DA361259}" type="pres">
      <dgm:prSet presAssocID="{261F7369-F2A3-4495-86DA-F12706B8CC78}" presName="chevron4" presStyleLbl="alignNode1" presStyleIdx="10" presStyleCnt="21"/>
      <dgm:spPr/>
    </dgm:pt>
    <dgm:pt modelId="{E33B221F-242D-4A36-B61C-C0B0717BAB0C}" type="pres">
      <dgm:prSet presAssocID="{261F7369-F2A3-4495-86DA-F12706B8CC78}" presName="chevron5" presStyleLbl="alignNode1" presStyleIdx="11" presStyleCnt="21"/>
      <dgm:spPr/>
    </dgm:pt>
    <dgm:pt modelId="{87E15D32-2833-4A54-80F7-5D2DEE72417A}" type="pres">
      <dgm:prSet presAssocID="{261F7369-F2A3-4495-86DA-F12706B8CC78}" presName="chevron6" presStyleLbl="alignNode1" presStyleIdx="12" presStyleCnt="21"/>
      <dgm:spPr/>
    </dgm:pt>
    <dgm:pt modelId="{3355B851-9F75-42AB-A375-D077C28FE089}" type="pres">
      <dgm:prSet presAssocID="{261F7369-F2A3-4495-86DA-F12706B8CC78}" presName="chevron7" presStyleLbl="alignNode1" presStyleIdx="13" presStyleCnt="21"/>
      <dgm:spPr/>
    </dgm:pt>
    <dgm:pt modelId="{86F5736D-45E5-4DA6-AA4B-AD881B3C7969}" type="pres">
      <dgm:prSet presAssocID="{261F7369-F2A3-4495-86DA-F12706B8CC78}" presName="childtext" presStyleLbl="solidFgAcc1" presStyleIdx="1" presStyleCnt="3">
        <dgm:presLayoutVars>
          <dgm:chMax/>
          <dgm:chPref val="0"/>
          <dgm:bulletEnabled val="1"/>
        </dgm:presLayoutVars>
      </dgm:prSet>
      <dgm:spPr/>
      <dgm:t>
        <a:bodyPr/>
        <a:lstStyle/>
        <a:p>
          <a:endParaRPr lang="en-US"/>
        </a:p>
      </dgm:t>
    </dgm:pt>
    <dgm:pt modelId="{DD587001-006F-4CCF-8981-4468C3E165E5}" type="pres">
      <dgm:prSet presAssocID="{69E1B15D-CDD5-45B8-A8D6-2D50E3DCA10B}" presName="sibTrans" presStyleCnt="0"/>
      <dgm:spPr/>
    </dgm:pt>
    <dgm:pt modelId="{887CBD9D-6613-40E6-99BB-4D4903A380CA}" type="pres">
      <dgm:prSet presAssocID="{3514D745-94D6-4247-8C27-6A3783F6669F}" presName="parenttextcomposite" presStyleCnt="0"/>
      <dgm:spPr/>
    </dgm:pt>
    <dgm:pt modelId="{6BB76E55-CEB2-4CB1-8FAA-3C0B1F7318A3}" type="pres">
      <dgm:prSet presAssocID="{3514D745-94D6-4247-8C27-6A3783F6669F}" presName="parenttext" presStyleLbl="revTx" presStyleIdx="2" presStyleCnt="3">
        <dgm:presLayoutVars>
          <dgm:chMax/>
          <dgm:chPref val="2"/>
          <dgm:bulletEnabled val="1"/>
        </dgm:presLayoutVars>
      </dgm:prSet>
      <dgm:spPr/>
      <dgm:t>
        <a:bodyPr/>
        <a:lstStyle/>
        <a:p>
          <a:endParaRPr lang="en-US"/>
        </a:p>
      </dgm:t>
    </dgm:pt>
    <dgm:pt modelId="{D240AEDD-82FE-493D-8D63-6691140C99BD}" type="pres">
      <dgm:prSet presAssocID="{3514D745-94D6-4247-8C27-6A3783F6669F}" presName="composite" presStyleCnt="0"/>
      <dgm:spPr/>
    </dgm:pt>
    <dgm:pt modelId="{465DF7CB-A6E2-43E6-91FC-65DF9C3EED61}" type="pres">
      <dgm:prSet presAssocID="{3514D745-94D6-4247-8C27-6A3783F6669F}" presName="chevron1" presStyleLbl="alignNode1" presStyleIdx="14" presStyleCnt="21"/>
      <dgm:spPr/>
    </dgm:pt>
    <dgm:pt modelId="{3B85ABAC-0566-4D35-A601-B79721075336}" type="pres">
      <dgm:prSet presAssocID="{3514D745-94D6-4247-8C27-6A3783F6669F}" presName="chevron2" presStyleLbl="alignNode1" presStyleIdx="15" presStyleCnt="21"/>
      <dgm:spPr/>
    </dgm:pt>
    <dgm:pt modelId="{F65167E5-5D8C-4AC7-AD96-737B391F616C}" type="pres">
      <dgm:prSet presAssocID="{3514D745-94D6-4247-8C27-6A3783F6669F}" presName="chevron3" presStyleLbl="alignNode1" presStyleIdx="16" presStyleCnt="21"/>
      <dgm:spPr/>
    </dgm:pt>
    <dgm:pt modelId="{AC5A89EC-3D2D-41F1-8F02-FF584AD6BD6D}" type="pres">
      <dgm:prSet presAssocID="{3514D745-94D6-4247-8C27-6A3783F6669F}" presName="chevron4" presStyleLbl="alignNode1" presStyleIdx="17" presStyleCnt="21"/>
      <dgm:spPr/>
    </dgm:pt>
    <dgm:pt modelId="{657B8492-6C45-45F6-802F-417BEC107ECC}" type="pres">
      <dgm:prSet presAssocID="{3514D745-94D6-4247-8C27-6A3783F6669F}" presName="chevron5" presStyleLbl="alignNode1" presStyleIdx="18" presStyleCnt="21"/>
      <dgm:spPr/>
    </dgm:pt>
    <dgm:pt modelId="{FD3C4DB2-8C32-49A4-AD3A-5AAB3EF96069}" type="pres">
      <dgm:prSet presAssocID="{3514D745-94D6-4247-8C27-6A3783F6669F}" presName="chevron6" presStyleLbl="alignNode1" presStyleIdx="19" presStyleCnt="21"/>
      <dgm:spPr/>
    </dgm:pt>
    <dgm:pt modelId="{7513358F-7F8E-4AD3-8D4E-663E5A243D78}" type="pres">
      <dgm:prSet presAssocID="{3514D745-94D6-4247-8C27-6A3783F6669F}" presName="chevron7" presStyleLbl="alignNode1" presStyleIdx="20" presStyleCnt="21"/>
      <dgm:spPr/>
    </dgm:pt>
    <dgm:pt modelId="{2FC908A4-6CF4-4269-8587-3FCFC6A10166}" type="pres">
      <dgm:prSet presAssocID="{3514D745-94D6-4247-8C27-6A3783F6669F}" presName="childtext" presStyleLbl="solidFgAcc1" presStyleIdx="2" presStyleCnt="3">
        <dgm:presLayoutVars>
          <dgm:chMax/>
          <dgm:chPref val="0"/>
          <dgm:bulletEnabled val="1"/>
        </dgm:presLayoutVars>
      </dgm:prSet>
      <dgm:spPr/>
      <dgm:t>
        <a:bodyPr/>
        <a:lstStyle/>
        <a:p>
          <a:endParaRPr lang="en-US"/>
        </a:p>
      </dgm:t>
    </dgm:pt>
  </dgm:ptLst>
  <dgm:cxnLst>
    <dgm:cxn modelId="{F1B07EAA-CAFF-4805-82A4-90944880DA85}" type="presOf" srcId="{D92BBD08-2122-4B15-B7A4-9A63DE6960B8}" destId="{53930E67-7D76-4244-9E8B-C1065EB105C2}" srcOrd="0" destOrd="0" presId="urn:microsoft.com/office/officeart/2008/layout/VerticalAccentList"/>
    <dgm:cxn modelId="{19C3A878-CE7C-4D27-ACB3-41D9D1602D32}" type="presOf" srcId="{6DF3ADD1-9A95-4BBD-AA99-1BABD102A8F8}" destId="{86F5736D-45E5-4DA6-AA4B-AD881B3C7969}" srcOrd="0" destOrd="0" presId="urn:microsoft.com/office/officeart/2008/layout/VerticalAccentList"/>
    <dgm:cxn modelId="{529EC2D4-9534-4390-ADC4-7851F7087781}" type="presOf" srcId="{3514D745-94D6-4247-8C27-6A3783F6669F}" destId="{6BB76E55-CEB2-4CB1-8FAA-3C0B1F7318A3}" srcOrd="0" destOrd="0" presId="urn:microsoft.com/office/officeart/2008/layout/VerticalAccentList"/>
    <dgm:cxn modelId="{0C236D3C-DA05-4383-B13B-7DAEBF9E2361}" srcId="{3514D745-94D6-4247-8C27-6A3783F6669F}" destId="{A52A7C81-ED72-487D-8EC8-A7326E3296CA}" srcOrd="0" destOrd="0" parTransId="{5E600857-7AE7-452E-98A2-134282BC6161}" sibTransId="{C8C8F7E4-158E-4D14-92F8-CB275A2FEA55}"/>
    <dgm:cxn modelId="{CF9F17F9-55E5-4835-A771-6D17941ADEF4}" type="presOf" srcId="{261F7369-F2A3-4495-86DA-F12706B8CC78}" destId="{30DF0B36-28EA-4AFB-AFC1-22F7430E7E09}" srcOrd="0" destOrd="0" presId="urn:microsoft.com/office/officeart/2008/layout/VerticalAccentList"/>
    <dgm:cxn modelId="{8EF7E78A-1238-49F8-96E2-007C9265B5C3}" srcId="{9114AF0E-A488-4803-9BC9-C15256F6D484}" destId="{B8478FA9-3E94-4B19-8F1B-06D8946C0743}" srcOrd="0" destOrd="0" parTransId="{4AE91718-8A68-4903-A39D-59F36F1BD83D}" sibTransId="{6CD72BED-A1EF-4FB8-A3AC-652D8501E6EC}"/>
    <dgm:cxn modelId="{D37211CA-55CA-4DE2-8DA3-B724B0837213}" srcId="{B8478FA9-3E94-4B19-8F1B-06D8946C0743}" destId="{D92BBD08-2122-4B15-B7A4-9A63DE6960B8}" srcOrd="0" destOrd="0" parTransId="{3EF43434-B1EF-4693-82D0-492042E31BD7}" sibTransId="{B3439604-30D4-4404-B6B8-33EC7DD8BC51}"/>
    <dgm:cxn modelId="{47A4B044-0974-4803-9BB7-5691B2739153}" srcId="{9114AF0E-A488-4803-9BC9-C15256F6D484}" destId="{261F7369-F2A3-4495-86DA-F12706B8CC78}" srcOrd="1" destOrd="0" parTransId="{6A0B8E38-D3CA-44E5-AA90-DFFE4ED78F54}" sibTransId="{69E1B15D-CDD5-45B8-A8D6-2D50E3DCA10B}"/>
    <dgm:cxn modelId="{62E62E3E-8FE1-4395-A743-38BE31B4FF4A}" type="presOf" srcId="{B8478FA9-3E94-4B19-8F1B-06D8946C0743}" destId="{686B7618-1A5B-4038-BC06-A9B9EDDE47E2}" srcOrd="0" destOrd="0" presId="urn:microsoft.com/office/officeart/2008/layout/VerticalAccentList"/>
    <dgm:cxn modelId="{232A5A7D-0D14-4890-9351-1963A1D08AC9}" type="presOf" srcId="{A52A7C81-ED72-487D-8EC8-A7326E3296CA}" destId="{2FC908A4-6CF4-4269-8587-3FCFC6A10166}" srcOrd="0" destOrd="0" presId="urn:microsoft.com/office/officeart/2008/layout/VerticalAccentList"/>
    <dgm:cxn modelId="{5272ABA4-7733-496A-AA7E-69A7E80FD43D}" srcId="{9114AF0E-A488-4803-9BC9-C15256F6D484}" destId="{3514D745-94D6-4247-8C27-6A3783F6669F}" srcOrd="2" destOrd="0" parTransId="{BDEFE31C-9C4C-4A3C-83C0-C432313DF27C}" sibTransId="{C9DCFCA5-FD3F-4813-BCE4-9AE2F0F1D575}"/>
    <dgm:cxn modelId="{89A3C610-50DC-44D9-8309-1199D8CE7A21}" type="presOf" srcId="{9114AF0E-A488-4803-9BC9-C15256F6D484}" destId="{8960B1C6-295E-4041-93EE-12F47E489519}" srcOrd="0" destOrd="0" presId="urn:microsoft.com/office/officeart/2008/layout/VerticalAccentList"/>
    <dgm:cxn modelId="{A6A0FA9C-F05A-433B-8276-7F5CA68D2A27}" srcId="{261F7369-F2A3-4495-86DA-F12706B8CC78}" destId="{6DF3ADD1-9A95-4BBD-AA99-1BABD102A8F8}" srcOrd="0" destOrd="0" parTransId="{B8278031-2837-4363-9914-28565169B608}" sibTransId="{D2445BF2-0BA4-48F4-B3E9-70C6331A620F}"/>
    <dgm:cxn modelId="{DCB0F4C6-C515-44A4-93A6-B1291AA8699C}" type="presParOf" srcId="{8960B1C6-295E-4041-93EE-12F47E489519}" destId="{B5F796FE-6D22-47F3-980D-03B43FB6AF7B}" srcOrd="0" destOrd="0" presId="urn:microsoft.com/office/officeart/2008/layout/VerticalAccentList"/>
    <dgm:cxn modelId="{A80CD9DA-5AF3-42BE-835E-974A8CFB9FAE}" type="presParOf" srcId="{B5F796FE-6D22-47F3-980D-03B43FB6AF7B}" destId="{686B7618-1A5B-4038-BC06-A9B9EDDE47E2}" srcOrd="0" destOrd="0" presId="urn:microsoft.com/office/officeart/2008/layout/VerticalAccentList"/>
    <dgm:cxn modelId="{0A272367-ABFD-4FD0-94D5-49379D6D9C57}" type="presParOf" srcId="{8960B1C6-295E-4041-93EE-12F47E489519}" destId="{9321B69B-03CA-4AC9-8CAF-C7B5D18E99BE}" srcOrd="1" destOrd="0" presId="urn:microsoft.com/office/officeart/2008/layout/VerticalAccentList"/>
    <dgm:cxn modelId="{0C4A4750-3253-4A4A-83DE-DA767B7B9EDE}" type="presParOf" srcId="{9321B69B-03CA-4AC9-8CAF-C7B5D18E99BE}" destId="{97830D45-1292-418C-9305-40AFB291F4A2}" srcOrd="0" destOrd="0" presId="urn:microsoft.com/office/officeart/2008/layout/VerticalAccentList"/>
    <dgm:cxn modelId="{AAEA5035-DE8D-4F04-AA00-7FBA47C98043}" type="presParOf" srcId="{9321B69B-03CA-4AC9-8CAF-C7B5D18E99BE}" destId="{93DEBA77-8D2B-434F-B51B-B3C673870A47}" srcOrd="1" destOrd="0" presId="urn:microsoft.com/office/officeart/2008/layout/VerticalAccentList"/>
    <dgm:cxn modelId="{EA9144D8-CEC7-41D0-BD04-5CC84EA858F5}" type="presParOf" srcId="{9321B69B-03CA-4AC9-8CAF-C7B5D18E99BE}" destId="{8E5A6E07-1F7C-409C-9598-CC3F207B1EBD}" srcOrd="2" destOrd="0" presId="urn:microsoft.com/office/officeart/2008/layout/VerticalAccentList"/>
    <dgm:cxn modelId="{E9F2883B-BA67-45B9-BFBE-51608AFE28C5}" type="presParOf" srcId="{9321B69B-03CA-4AC9-8CAF-C7B5D18E99BE}" destId="{AC73325F-FB1C-427C-84ED-1B5A7EDC2E5C}" srcOrd="3" destOrd="0" presId="urn:microsoft.com/office/officeart/2008/layout/VerticalAccentList"/>
    <dgm:cxn modelId="{E5D12A3A-86D0-45E6-A9FD-556E1ACADEC4}" type="presParOf" srcId="{9321B69B-03CA-4AC9-8CAF-C7B5D18E99BE}" destId="{F4865118-76AD-4C5A-8541-7F03C080CD60}" srcOrd="4" destOrd="0" presId="urn:microsoft.com/office/officeart/2008/layout/VerticalAccentList"/>
    <dgm:cxn modelId="{736B8B4C-DF7D-4937-BE35-FF430C495808}" type="presParOf" srcId="{9321B69B-03CA-4AC9-8CAF-C7B5D18E99BE}" destId="{A8ED9BA6-FEA8-479A-BA0A-015A227D36F6}" srcOrd="5" destOrd="0" presId="urn:microsoft.com/office/officeart/2008/layout/VerticalAccentList"/>
    <dgm:cxn modelId="{B9894917-0A99-4CB5-BC63-8BF311F2FE9E}" type="presParOf" srcId="{9321B69B-03CA-4AC9-8CAF-C7B5D18E99BE}" destId="{9BB010A3-A835-45D9-A579-62C6E5883C04}" srcOrd="6" destOrd="0" presId="urn:microsoft.com/office/officeart/2008/layout/VerticalAccentList"/>
    <dgm:cxn modelId="{9CCA5BAA-991B-4310-BDBF-C8BF0C6A5595}" type="presParOf" srcId="{9321B69B-03CA-4AC9-8CAF-C7B5D18E99BE}" destId="{53930E67-7D76-4244-9E8B-C1065EB105C2}" srcOrd="7" destOrd="0" presId="urn:microsoft.com/office/officeart/2008/layout/VerticalAccentList"/>
    <dgm:cxn modelId="{2C3ADB65-C767-4B23-9B2F-DFF5F4DF8D5F}" type="presParOf" srcId="{8960B1C6-295E-4041-93EE-12F47E489519}" destId="{E5814456-FB93-4A33-9B2B-33834FFC4337}" srcOrd="2" destOrd="0" presId="urn:microsoft.com/office/officeart/2008/layout/VerticalAccentList"/>
    <dgm:cxn modelId="{87BCA24B-221C-4584-8669-12ECC5F12FC5}" type="presParOf" srcId="{8960B1C6-295E-4041-93EE-12F47E489519}" destId="{26553580-F58D-4D3E-BD47-E0CD76B55318}" srcOrd="3" destOrd="0" presId="urn:microsoft.com/office/officeart/2008/layout/VerticalAccentList"/>
    <dgm:cxn modelId="{7771D64E-89C4-44FB-9A7B-9605F7450E55}" type="presParOf" srcId="{26553580-F58D-4D3E-BD47-E0CD76B55318}" destId="{30DF0B36-28EA-4AFB-AFC1-22F7430E7E09}" srcOrd="0" destOrd="0" presId="urn:microsoft.com/office/officeart/2008/layout/VerticalAccentList"/>
    <dgm:cxn modelId="{6E298237-15B3-463F-994D-336343517968}" type="presParOf" srcId="{8960B1C6-295E-4041-93EE-12F47E489519}" destId="{6A2F7763-5732-41BB-8C34-F26030FD8BC5}" srcOrd="4" destOrd="0" presId="urn:microsoft.com/office/officeart/2008/layout/VerticalAccentList"/>
    <dgm:cxn modelId="{A0D6A8D0-EC24-4CDC-AFBA-39C6574BB9B6}" type="presParOf" srcId="{6A2F7763-5732-41BB-8C34-F26030FD8BC5}" destId="{BEE2A0BB-29D7-4579-BDD8-D1E8BC4FD8F7}" srcOrd="0" destOrd="0" presId="urn:microsoft.com/office/officeart/2008/layout/VerticalAccentList"/>
    <dgm:cxn modelId="{950310EB-3DD6-4980-9D37-0F293F575E3F}" type="presParOf" srcId="{6A2F7763-5732-41BB-8C34-F26030FD8BC5}" destId="{FE2CAB2D-59D8-4AF5-94BA-08BF713AA323}" srcOrd="1" destOrd="0" presId="urn:microsoft.com/office/officeart/2008/layout/VerticalAccentList"/>
    <dgm:cxn modelId="{153D9033-5F3D-49AE-AC3D-526938C6B44D}" type="presParOf" srcId="{6A2F7763-5732-41BB-8C34-F26030FD8BC5}" destId="{5FD00EE5-E915-4812-A4C0-25E15F3C2256}" srcOrd="2" destOrd="0" presId="urn:microsoft.com/office/officeart/2008/layout/VerticalAccentList"/>
    <dgm:cxn modelId="{D10C7B4B-1F55-4164-91FD-738A48E2EB7A}" type="presParOf" srcId="{6A2F7763-5732-41BB-8C34-F26030FD8BC5}" destId="{63B61AB4-7590-4F0B-9927-29F1DA361259}" srcOrd="3" destOrd="0" presId="urn:microsoft.com/office/officeart/2008/layout/VerticalAccentList"/>
    <dgm:cxn modelId="{ABA54FB6-D478-4835-8972-0DAD7E24EB5B}" type="presParOf" srcId="{6A2F7763-5732-41BB-8C34-F26030FD8BC5}" destId="{E33B221F-242D-4A36-B61C-C0B0717BAB0C}" srcOrd="4" destOrd="0" presId="urn:microsoft.com/office/officeart/2008/layout/VerticalAccentList"/>
    <dgm:cxn modelId="{4207682E-99F8-45D5-8075-0E6DCEABD31E}" type="presParOf" srcId="{6A2F7763-5732-41BB-8C34-F26030FD8BC5}" destId="{87E15D32-2833-4A54-80F7-5D2DEE72417A}" srcOrd="5" destOrd="0" presId="urn:microsoft.com/office/officeart/2008/layout/VerticalAccentList"/>
    <dgm:cxn modelId="{83A3EFDE-9F55-45DE-8360-E6A71CC4985D}" type="presParOf" srcId="{6A2F7763-5732-41BB-8C34-F26030FD8BC5}" destId="{3355B851-9F75-42AB-A375-D077C28FE089}" srcOrd="6" destOrd="0" presId="urn:microsoft.com/office/officeart/2008/layout/VerticalAccentList"/>
    <dgm:cxn modelId="{FD169F06-71C9-4C5B-B6D3-E10E00E9C0A0}" type="presParOf" srcId="{6A2F7763-5732-41BB-8C34-F26030FD8BC5}" destId="{86F5736D-45E5-4DA6-AA4B-AD881B3C7969}" srcOrd="7" destOrd="0" presId="urn:microsoft.com/office/officeart/2008/layout/VerticalAccentList"/>
    <dgm:cxn modelId="{7CC9A099-F94F-4E64-A8F6-F54D5FEE1824}" type="presParOf" srcId="{8960B1C6-295E-4041-93EE-12F47E489519}" destId="{DD587001-006F-4CCF-8981-4468C3E165E5}" srcOrd="5" destOrd="0" presId="urn:microsoft.com/office/officeart/2008/layout/VerticalAccentList"/>
    <dgm:cxn modelId="{D483FDAF-6130-4200-870D-992948084DC2}" type="presParOf" srcId="{8960B1C6-295E-4041-93EE-12F47E489519}" destId="{887CBD9D-6613-40E6-99BB-4D4903A380CA}" srcOrd="6" destOrd="0" presId="urn:microsoft.com/office/officeart/2008/layout/VerticalAccentList"/>
    <dgm:cxn modelId="{8E01F82A-7DC5-4B21-A670-335CB2783BB7}" type="presParOf" srcId="{887CBD9D-6613-40E6-99BB-4D4903A380CA}" destId="{6BB76E55-CEB2-4CB1-8FAA-3C0B1F7318A3}" srcOrd="0" destOrd="0" presId="urn:microsoft.com/office/officeart/2008/layout/VerticalAccentList"/>
    <dgm:cxn modelId="{EC962D0A-176F-4EF3-BC7E-99177C241C2F}" type="presParOf" srcId="{8960B1C6-295E-4041-93EE-12F47E489519}" destId="{D240AEDD-82FE-493D-8D63-6691140C99BD}" srcOrd="7" destOrd="0" presId="urn:microsoft.com/office/officeart/2008/layout/VerticalAccentList"/>
    <dgm:cxn modelId="{6B127843-2762-4498-9AFC-CF3D4BDF1B2A}" type="presParOf" srcId="{D240AEDD-82FE-493D-8D63-6691140C99BD}" destId="{465DF7CB-A6E2-43E6-91FC-65DF9C3EED61}" srcOrd="0" destOrd="0" presId="urn:microsoft.com/office/officeart/2008/layout/VerticalAccentList"/>
    <dgm:cxn modelId="{C04C0E67-B375-49C6-9ED6-2CA407904711}" type="presParOf" srcId="{D240AEDD-82FE-493D-8D63-6691140C99BD}" destId="{3B85ABAC-0566-4D35-A601-B79721075336}" srcOrd="1" destOrd="0" presId="urn:microsoft.com/office/officeart/2008/layout/VerticalAccentList"/>
    <dgm:cxn modelId="{DD368E95-D1BD-4205-8F39-D0106B05D691}" type="presParOf" srcId="{D240AEDD-82FE-493D-8D63-6691140C99BD}" destId="{F65167E5-5D8C-4AC7-AD96-737B391F616C}" srcOrd="2" destOrd="0" presId="urn:microsoft.com/office/officeart/2008/layout/VerticalAccentList"/>
    <dgm:cxn modelId="{B69BC9A4-9858-4712-A631-E7C5933822E2}" type="presParOf" srcId="{D240AEDD-82FE-493D-8D63-6691140C99BD}" destId="{AC5A89EC-3D2D-41F1-8F02-FF584AD6BD6D}" srcOrd="3" destOrd="0" presId="urn:microsoft.com/office/officeart/2008/layout/VerticalAccentList"/>
    <dgm:cxn modelId="{140D0D5B-AB45-4D09-AD9F-45E47EA1AF9F}" type="presParOf" srcId="{D240AEDD-82FE-493D-8D63-6691140C99BD}" destId="{657B8492-6C45-45F6-802F-417BEC107ECC}" srcOrd="4" destOrd="0" presId="urn:microsoft.com/office/officeart/2008/layout/VerticalAccentList"/>
    <dgm:cxn modelId="{5D380E67-39CC-4B1C-9F0D-4198F8045582}" type="presParOf" srcId="{D240AEDD-82FE-493D-8D63-6691140C99BD}" destId="{FD3C4DB2-8C32-49A4-AD3A-5AAB3EF96069}" srcOrd="5" destOrd="0" presId="urn:microsoft.com/office/officeart/2008/layout/VerticalAccentList"/>
    <dgm:cxn modelId="{515633D1-0F5C-4055-A5E2-5EA5DC20A44A}" type="presParOf" srcId="{D240AEDD-82FE-493D-8D63-6691140C99BD}" destId="{7513358F-7F8E-4AD3-8D4E-663E5A243D78}" srcOrd="6" destOrd="0" presId="urn:microsoft.com/office/officeart/2008/layout/VerticalAccentList"/>
    <dgm:cxn modelId="{8C2D0B3B-A356-4C06-BCC3-E3760269D1F2}" type="presParOf" srcId="{D240AEDD-82FE-493D-8D63-6691140C99BD}" destId="{2FC908A4-6CF4-4269-8587-3FCFC6A10166}" srcOrd="7" destOrd="0" presId="urn:microsoft.com/office/officeart/2008/layout/VerticalAccent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0A6A7F0-F764-4DF3-85F1-F1C5EC0698C3}"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E00CB49D-979A-4095-AEAA-F989E81F142E}">
      <dgm:prSet phldrT="[Text]" custT="1"/>
      <dgm:spPr/>
      <dgm:t>
        <a:bodyPr/>
        <a:lstStyle/>
        <a:p>
          <a:pPr algn="ctr"/>
          <a:r>
            <a:rPr lang="en-GB" sz="1200" b="1" dirty="0"/>
            <a:t>SALARY FLEXIBILITY (Compensation Theory)</a:t>
          </a:r>
        </a:p>
      </dgm:t>
    </dgm:pt>
    <dgm:pt modelId="{2D48CCFA-A348-4BC1-8521-610947CEA34D}" type="parTrans" cxnId="{5363B1C1-C63F-420D-A32C-D4A55347AFF7}">
      <dgm:prSet/>
      <dgm:spPr/>
      <dgm:t>
        <a:bodyPr/>
        <a:lstStyle/>
        <a:p>
          <a:pPr algn="just"/>
          <a:endParaRPr lang="en-GB"/>
        </a:p>
      </dgm:t>
    </dgm:pt>
    <dgm:pt modelId="{49B7F3A9-F3BE-4AC0-AF2E-0AA81AB3A657}" type="sibTrans" cxnId="{5363B1C1-C63F-420D-A32C-D4A55347AFF7}">
      <dgm:prSet/>
      <dgm:spPr/>
      <dgm:t>
        <a:bodyPr/>
        <a:lstStyle/>
        <a:p>
          <a:pPr algn="just"/>
          <a:endParaRPr lang="en-GB"/>
        </a:p>
      </dgm:t>
    </dgm:pt>
    <dgm:pt modelId="{F34C0DAE-1AA3-4809-BBEB-5124B80B2985}">
      <dgm:prSet phldrT="[Text]"/>
      <dgm:spPr/>
      <dgm:t>
        <a:bodyPr/>
        <a:lstStyle/>
        <a:p>
          <a:pPr algn="just"/>
          <a:r>
            <a:rPr lang="en-US" dirty="0"/>
            <a:t>Adjust pay structures to reflect workload, skills, and performance, improving fairness and financial motivation (</a:t>
          </a:r>
          <a:r>
            <a:rPr lang="en-US" dirty="0" err="1"/>
            <a:t>Oguntade</a:t>
          </a:r>
          <a:r>
            <a:rPr lang="en-US" dirty="0"/>
            <a:t> et al., 2023).</a:t>
          </a:r>
          <a:endParaRPr lang="en-GB" dirty="0"/>
        </a:p>
      </dgm:t>
    </dgm:pt>
    <dgm:pt modelId="{0CC2F904-B729-45B6-A579-962B7D0DF49E}" type="parTrans" cxnId="{42ADC1B6-960E-4DA0-9D63-45CBD3AC0C46}">
      <dgm:prSet/>
      <dgm:spPr/>
      <dgm:t>
        <a:bodyPr/>
        <a:lstStyle/>
        <a:p>
          <a:pPr algn="just"/>
          <a:endParaRPr lang="en-GB"/>
        </a:p>
      </dgm:t>
    </dgm:pt>
    <dgm:pt modelId="{DA1E219F-9810-4861-9F5C-BA7E0FED811B}" type="sibTrans" cxnId="{42ADC1B6-960E-4DA0-9D63-45CBD3AC0C46}">
      <dgm:prSet/>
      <dgm:spPr/>
      <dgm:t>
        <a:bodyPr/>
        <a:lstStyle/>
        <a:p>
          <a:pPr algn="just"/>
          <a:endParaRPr lang="en-GB"/>
        </a:p>
      </dgm:t>
    </dgm:pt>
    <dgm:pt modelId="{969D253C-B562-473C-AAB7-15207802991E}">
      <dgm:prSet phldrT="[Text]" custT="1"/>
      <dgm:spPr/>
      <dgm:t>
        <a:bodyPr/>
        <a:lstStyle/>
        <a:p>
          <a:pPr algn="ctr"/>
          <a:r>
            <a:rPr lang="en-GB" sz="1200" b="1"/>
            <a:t>WELLBEING PROGRAMS (HRM Strategy)</a:t>
          </a:r>
          <a:endParaRPr lang="en-GB" sz="1200" b="1" dirty="0"/>
        </a:p>
      </dgm:t>
    </dgm:pt>
    <dgm:pt modelId="{AA13A322-447F-4AAE-8E79-29F618640D49}" type="parTrans" cxnId="{B569BF20-A40F-4C67-8383-729A71FB539F}">
      <dgm:prSet/>
      <dgm:spPr/>
      <dgm:t>
        <a:bodyPr/>
        <a:lstStyle/>
        <a:p>
          <a:pPr algn="just"/>
          <a:endParaRPr lang="en-GB"/>
        </a:p>
      </dgm:t>
    </dgm:pt>
    <dgm:pt modelId="{FD649D74-2CDA-414A-B9FF-42CD1AFB41C8}" type="sibTrans" cxnId="{B569BF20-A40F-4C67-8383-729A71FB539F}">
      <dgm:prSet/>
      <dgm:spPr/>
      <dgm:t>
        <a:bodyPr/>
        <a:lstStyle/>
        <a:p>
          <a:pPr algn="just"/>
          <a:endParaRPr lang="en-GB"/>
        </a:p>
      </dgm:t>
    </dgm:pt>
    <dgm:pt modelId="{0FCB8E48-62F3-4717-B748-13A9FDC5C763}">
      <dgm:prSet phldrT="[Text]"/>
      <dgm:spPr/>
      <dgm:t>
        <a:bodyPr/>
        <a:lstStyle/>
        <a:p>
          <a:pPr algn="just"/>
          <a:r>
            <a:rPr lang="en-US" dirty="0"/>
            <a:t>Provide mental health support, work-life balance initiatives, and wellbeing programs to reduce stress and improve employee engagement (Reward in the NHS, 2026).</a:t>
          </a:r>
          <a:endParaRPr lang="en-GB" dirty="0"/>
        </a:p>
      </dgm:t>
    </dgm:pt>
    <dgm:pt modelId="{A8884EC9-334E-4A4D-9D8B-094E2D30C444}" type="parTrans" cxnId="{80EB4B67-FC9F-437F-8C34-B099123BD01C}">
      <dgm:prSet/>
      <dgm:spPr/>
      <dgm:t>
        <a:bodyPr/>
        <a:lstStyle/>
        <a:p>
          <a:pPr algn="just"/>
          <a:endParaRPr lang="en-GB"/>
        </a:p>
      </dgm:t>
    </dgm:pt>
    <dgm:pt modelId="{B0F2B831-D0ED-4B23-B9E9-99DC6E25077A}" type="sibTrans" cxnId="{80EB4B67-FC9F-437F-8C34-B099123BD01C}">
      <dgm:prSet/>
      <dgm:spPr/>
      <dgm:t>
        <a:bodyPr/>
        <a:lstStyle/>
        <a:p>
          <a:pPr algn="just"/>
          <a:endParaRPr lang="en-GB"/>
        </a:p>
      </dgm:t>
    </dgm:pt>
    <dgm:pt modelId="{095DE5CA-2AD3-477A-9FB9-BB5664ED1804}">
      <dgm:prSet phldrT="[Text]" custT="1"/>
      <dgm:spPr/>
      <dgm:t>
        <a:bodyPr/>
        <a:lstStyle/>
        <a:p>
          <a:pPr algn="ctr"/>
          <a:r>
            <a:rPr lang="en-US" sz="1200" b="1" dirty="0"/>
            <a:t>FAIRNESS AND TRANSPARENCY (Strategic HR Alignment)</a:t>
          </a:r>
          <a:endParaRPr lang="en-GB" sz="1200" b="1" dirty="0"/>
        </a:p>
      </dgm:t>
    </dgm:pt>
    <dgm:pt modelId="{3A9FB9BF-F06F-435C-95D7-3281747512ED}" type="parTrans" cxnId="{11DE6806-D541-4D6C-8068-6208796B00A9}">
      <dgm:prSet/>
      <dgm:spPr/>
      <dgm:t>
        <a:bodyPr/>
        <a:lstStyle/>
        <a:p>
          <a:pPr algn="just"/>
          <a:endParaRPr lang="en-GB"/>
        </a:p>
      </dgm:t>
    </dgm:pt>
    <dgm:pt modelId="{E04E189C-782F-49F9-B2D8-49C99793251A}" type="sibTrans" cxnId="{11DE6806-D541-4D6C-8068-6208796B00A9}">
      <dgm:prSet/>
      <dgm:spPr/>
      <dgm:t>
        <a:bodyPr/>
        <a:lstStyle/>
        <a:p>
          <a:pPr algn="just"/>
          <a:endParaRPr lang="en-GB"/>
        </a:p>
      </dgm:t>
    </dgm:pt>
    <dgm:pt modelId="{9C5CB828-3253-4507-995F-BC93DD79C5C6}">
      <dgm:prSet phldrT="[Text]"/>
      <dgm:spPr/>
      <dgm:t>
        <a:bodyPr/>
        <a:lstStyle/>
        <a:p>
          <a:pPr algn="just"/>
          <a:r>
            <a:rPr lang="en-US" dirty="0"/>
            <a:t>Ensure reward policies are transparent and equitable to build trust, reduce pay gaps, and foster </a:t>
          </a:r>
          <a:r>
            <a:rPr lang="en-US" dirty="0" err="1"/>
            <a:t>organisational</a:t>
          </a:r>
          <a:r>
            <a:rPr lang="en-US" dirty="0"/>
            <a:t> commitment (The NHS annual pay award process, 2025).</a:t>
          </a:r>
          <a:endParaRPr lang="en-GB" dirty="0"/>
        </a:p>
      </dgm:t>
    </dgm:pt>
    <dgm:pt modelId="{DF519CAF-E18C-42B4-A545-0F74BAD929EC}" type="parTrans" cxnId="{0D374C13-293F-4355-AC34-52CF69DCC4B2}">
      <dgm:prSet/>
      <dgm:spPr/>
      <dgm:t>
        <a:bodyPr/>
        <a:lstStyle/>
        <a:p>
          <a:pPr algn="just"/>
          <a:endParaRPr lang="en-GB"/>
        </a:p>
      </dgm:t>
    </dgm:pt>
    <dgm:pt modelId="{3C714B8F-DBC3-4A77-ADD1-6693842129C9}" type="sibTrans" cxnId="{0D374C13-293F-4355-AC34-52CF69DCC4B2}">
      <dgm:prSet/>
      <dgm:spPr/>
      <dgm:t>
        <a:bodyPr/>
        <a:lstStyle/>
        <a:p>
          <a:pPr algn="just"/>
          <a:endParaRPr lang="en-GB"/>
        </a:p>
      </dgm:t>
    </dgm:pt>
    <dgm:pt modelId="{8D245486-30DC-42AE-B218-B437DD96789C}" type="pres">
      <dgm:prSet presAssocID="{C0A6A7F0-F764-4DF3-85F1-F1C5EC0698C3}" presName="Name0" presStyleCnt="0">
        <dgm:presLayoutVars>
          <dgm:chPref val="3"/>
          <dgm:dir/>
          <dgm:animLvl val="lvl"/>
          <dgm:resizeHandles/>
        </dgm:presLayoutVars>
      </dgm:prSet>
      <dgm:spPr/>
      <dgm:t>
        <a:bodyPr/>
        <a:lstStyle/>
        <a:p>
          <a:endParaRPr lang="en-US"/>
        </a:p>
      </dgm:t>
    </dgm:pt>
    <dgm:pt modelId="{D0B7926E-07C7-46E9-92E3-D47DF1FD506F}" type="pres">
      <dgm:prSet presAssocID="{E00CB49D-979A-4095-AEAA-F989E81F142E}" presName="horFlow" presStyleCnt="0"/>
      <dgm:spPr/>
    </dgm:pt>
    <dgm:pt modelId="{9962389A-CDD8-49F0-9260-839BAA9A0AFF}" type="pres">
      <dgm:prSet presAssocID="{E00CB49D-979A-4095-AEAA-F989E81F142E}" presName="bigChev" presStyleLbl="node1" presStyleIdx="0" presStyleCnt="3"/>
      <dgm:spPr/>
      <dgm:t>
        <a:bodyPr/>
        <a:lstStyle/>
        <a:p>
          <a:endParaRPr lang="en-US"/>
        </a:p>
      </dgm:t>
    </dgm:pt>
    <dgm:pt modelId="{1642609E-EB21-4A8D-A7B0-9F9EA6A085C5}" type="pres">
      <dgm:prSet presAssocID="{0CC2F904-B729-45B6-A579-962B7D0DF49E}" presName="parTrans" presStyleCnt="0"/>
      <dgm:spPr/>
    </dgm:pt>
    <dgm:pt modelId="{0E53A863-21E8-4F74-AA37-8948D791EA7F}" type="pres">
      <dgm:prSet presAssocID="{F34C0DAE-1AA3-4809-BBEB-5124B80B2985}" presName="node" presStyleLbl="alignAccFollowNode1" presStyleIdx="0" presStyleCnt="3">
        <dgm:presLayoutVars>
          <dgm:bulletEnabled val="1"/>
        </dgm:presLayoutVars>
      </dgm:prSet>
      <dgm:spPr/>
      <dgm:t>
        <a:bodyPr/>
        <a:lstStyle/>
        <a:p>
          <a:endParaRPr lang="en-US"/>
        </a:p>
      </dgm:t>
    </dgm:pt>
    <dgm:pt modelId="{33F5DFBA-D9D9-4E22-9E9A-9590D19139B1}" type="pres">
      <dgm:prSet presAssocID="{E00CB49D-979A-4095-AEAA-F989E81F142E}" presName="vSp" presStyleCnt="0"/>
      <dgm:spPr/>
    </dgm:pt>
    <dgm:pt modelId="{73119E2D-0CD7-4FD2-B49B-046F9A7529C5}" type="pres">
      <dgm:prSet presAssocID="{969D253C-B562-473C-AAB7-15207802991E}" presName="horFlow" presStyleCnt="0"/>
      <dgm:spPr/>
    </dgm:pt>
    <dgm:pt modelId="{B37DA58E-3E2E-4F29-AC63-47CE27670B26}" type="pres">
      <dgm:prSet presAssocID="{969D253C-B562-473C-AAB7-15207802991E}" presName="bigChev" presStyleLbl="node1" presStyleIdx="1" presStyleCnt="3"/>
      <dgm:spPr/>
      <dgm:t>
        <a:bodyPr/>
        <a:lstStyle/>
        <a:p>
          <a:endParaRPr lang="en-US"/>
        </a:p>
      </dgm:t>
    </dgm:pt>
    <dgm:pt modelId="{F34522FC-EB7B-4BFC-A6C2-B6FCD85780CB}" type="pres">
      <dgm:prSet presAssocID="{A8884EC9-334E-4A4D-9D8B-094E2D30C444}" presName="parTrans" presStyleCnt="0"/>
      <dgm:spPr/>
    </dgm:pt>
    <dgm:pt modelId="{6B04D0C4-050A-45C0-8D5F-04ADE459B666}" type="pres">
      <dgm:prSet presAssocID="{0FCB8E48-62F3-4717-B748-13A9FDC5C763}" presName="node" presStyleLbl="alignAccFollowNode1" presStyleIdx="1" presStyleCnt="3">
        <dgm:presLayoutVars>
          <dgm:bulletEnabled val="1"/>
        </dgm:presLayoutVars>
      </dgm:prSet>
      <dgm:spPr/>
      <dgm:t>
        <a:bodyPr/>
        <a:lstStyle/>
        <a:p>
          <a:endParaRPr lang="en-US"/>
        </a:p>
      </dgm:t>
    </dgm:pt>
    <dgm:pt modelId="{3338D42C-42B4-4BBF-9E99-6E1501020864}" type="pres">
      <dgm:prSet presAssocID="{969D253C-B562-473C-AAB7-15207802991E}" presName="vSp" presStyleCnt="0"/>
      <dgm:spPr/>
    </dgm:pt>
    <dgm:pt modelId="{259569F0-486D-4765-B6AB-0732A648AF81}" type="pres">
      <dgm:prSet presAssocID="{095DE5CA-2AD3-477A-9FB9-BB5664ED1804}" presName="horFlow" presStyleCnt="0"/>
      <dgm:spPr/>
    </dgm:pt>
    <dgm:pt modelId="{B8BC14E5-C04B-49E5-A5A3-333F298ECEA9}" type="pres">
      <dgm:prSet presAssocID="{095DE5CA-2AD3-477A-9FB9-BB5664ED1804}" presName="bigChev" presStyleLbl="node1" presStyleIdx="2" presStyleCnt="3"/>
      <dgm:spPr/>
      <dgm:t>
        <a:bodyPr/>
        <a:lstStyle/>
        <a:p>
          <a:endParaRPr lang="en-US"/>
        </a:p>
      </dgm:t>
    </dgm:pt>
    <dgm:pt modelId="{9F7DFA92-DEF9-4ADF-83FE-6D78E398EA88}" type="pres">
      <dgm:prSet presAssocID="{DF519CAF-E18C-42B4-A545-0F74BAD929EC}" presName="parTrans" presStyleCnt="0"/>
      <dgm:spPr/>
    </dgm:pt>
    <dgm:pt modelId="{08A70617-DA5E-4939-B523-EA54CC8B8AF9}" type="pres">
      <dgm:prSet presAssocID="{9C5CB828-3253-4507-995F-BC93DD79C5C6}" presName="node" presStyleLbl="alignAccFollowNode1" presStyleIdx="2" presStyleCnt="3">
        <dgm:presLayoutVars>
          <dgm:bulletEnabled val="1"/>
        </dgm:presLayoutVars>
      </dgm:prSet>
      <dgm:spPr/>
      <dgm:t>
        <a:bodyPr/>
        <a:lstStyle/>
        <a:p>
          <a:endParaRPr lang="en-US"/>
        </a:p>
      </dgm:t>
    </dgm:pt>
  </dgm:ptLst>
  <dgm:cxnLst>
    <dgm:cxn modelId="{5363B1C1-C63F-420D-A32C-D4A55347AFF7}" srcId="{C0A6A7F0-F764-4DF3-85F1-F1C5EC0698C3}" destId="{E00CB49D-979A-4095-AEAA-F989E81F142E}" srcOrd="0" destOrd="0" parTransId="{2D48CCFA-A348-4BC1-8521-610947CEA34D}" sibTransId="{49B7F3A9-F3BE-4AC0-AF2E-0AA81AB3A657}"/>
    <dgm:cxn modelId="{42ADC1B6-960E-4DA0-9D63-45CBD3AC0C46}" srcId="{E00CB49D-979A-4095-AEAA-F989E81F142E}" destId="{F34C0DAE-1AA3-4809-BBEB-5124B80B2985}" srcOrd="0" destOrd="0" parTransId="{0CC2F904-B729-45B6-A579-962B7D0DF49E}" sibTransId="{DA1E219F-9810-4861-9F5C-BA7E0FED811B}"/>
    <dgm:cxn modelId="{B566690F-9B2F-4BE3-99F5-FAE6FD281058}" type="presOf" srcId="{095DE5CA-2AD3-477A-9FB9-BB5664ED1804}" destId="{B8BC14E5-C04B-49E5-A5A3-333F298ECEA9}" srcOrd="0" destOrd="0" presId="urn:microsoft.com/office/officeart/2005/8/layout/lProcess3"/>
    <dgm:cxn modelId="{384487CC-E99F-4583-8394-8566E245A11A}" type="presOf" srcId="{C0A6A7F0-F764-4DF3-85F1-F1C5EC0698C3}" destId="{8D245486-30DC-42AE-B218-B437DD96789C}" srcOrd="0" destOrd="0" presId="urn:microsoft.com/office/officeart/2005/8/layout/lProcess3"/>
    <dgm:cxn modelId="{4234DF62-D91B-400E-B66D-D522DC030FC9}" type="presOf" srcId="{0FCB8E48-62F3-4717-B748-13A9FDC5C763}" destId="{6B04D0C4-050A-45C0-8D5F-04ADE459B666}" srcOrd="0" destOrd="0" presId="urn:microsoft.com/office/officeart/2005/8/layout/lProcess3"/>
    <dgm:cxn modelId="{8D4A7869-9B47-4274-9E43-B678B64BC71E}" type="presOf" srcId="{9C5CB828-3253-4507-995F-BC93DD79C5C6}" destId="{08A70617-DA5E-4939-B523-EA54CC8B8AF9}" srcOrd="0" destOrd="0" presId="urn:microsoft.com/office/officeart/2005/8/layout/lProcess3"/>
    <dgm:cxn modelId="{0D374C13-293F-4355-AC34-52CF69DCC4B2}" srcId="{095DE5CA-2AD3-477A-9FB9-BB5664ED1804}" destId="{9C5CB828-3253-4507-995F-BC93DD79C5C6}" srcOrd="0" destOrd="0" parTransId="{DF519CAF-E18C-42B4-A545-0F74BAD929EC}" sibTransId="{3C714B8F-DBC3-4A77-ADD1-6693842129C9}"/>
    <dgm:cxn modelId="{F65790D9-C552-49A1-B52B-CC6345BACD5D}" type="presOf" srcId="{F34C0DAE-1AA3-4809-BBEB-5124B80B2985}" destId="{0E53A863-21E8-4F74-AA37-8948D791EA7F}" srcOrd="0" destOrd="0" presId="urn:microsoft.com/office/officeart/2005/8/layout/lProcess3"/>
    <dgm:cxn modelId="{97938815-A55C-4232-AAFC-A2D862479C67}" type="presOf" srcId="{969D253C-B562-473C-AAB7-15207802991E}" destId="{B37DA58E-3E2E-4F29-AC63-47CE27670B26}" srcOrd="0" destOrd="0" presId="urn:microsoft.com/office/officeart/2005/8/layout/lProcess3"/>
    <dgm:cxn modelId="{11DE6806-D541-4D6C-8068-6208796B00A9}" srcId="{C0A6A7F0-F764-4DF3-85F1-F1C5EC0698C3}" destId="{095DE5CA-2AD3-477A-9FB9-BB5664ED1804}" srcOrd="2" destOrd="0" parTransId="{3A9FB9BF-F06F-435C-95D7-3281747512ED}" sibTransId="{E04E189C-782F-49F9-B2D8-49C99793251A}"/>
    <dgm:cxn modelId="{80EB4B67-FC9F-437F-8C34-B099123BD01C}" srcId="{969D253C-B562-473C-AAB7-15207802991E}" destId="{0FCB8E48-62F3-4717-B748-13A9FDC5C763}" srcOrd="0" destOrd="0" parTransId="{A8884EC9-334E-4A4D-9D8B-094E2D30C444}" sibTransId="{B0F2B831-D0ED-4B23-B9E9-99DC6E25077A}"/>
    <dgm:cxn modelId="{B223B489-1CCF-4949-8569-E74934E97038}" type="presOf" srcId="{E00CB49D-979A-4095-AEAA-F989E81F142E}" destId="{9962389A-CDD8-49F0-9260-839BAA9A0AFF}" srcOrd="0" destOrd="0" presId="urn:microsoft.com/office/officeart/2005/8/layout/lProcess3"/>
    <dgm:cxn modelId="{B569BF20-A40F-4C67-8383-729A71FB539F}" srcId="{C0A6A7F0-F764-4DF3-85F1-F1C5EC0698C3}" destId="{969D253C-B562-473C-AAB7-15207802991E}" srcOrd="1" destOrd="0" parTransId="{AA13A322-447F-4AAE-8E79-29F618640D49}" sibTransId="{FD649D74-2CDA-414A-B9FF-42CD1AFB41C8}"/>
    <dgm:cxn modelId="{099E9773-8BCA-4A31-8042-AFE8F116C481}" type="presParOf" srcId="{8D245486-30DC-42AE-B218-B437DD96789C}" destId="{D0B7926E-07C7-46E9-92E3-D47DF1FD506F}" srcOrd="0" destOrd="0" presId="urn:microsoft.com/office/officeart/2005/8/layout/lProcess3"/>
    <dgm:cxn modelId="{6561CAAF-32F0-44F7-A45E-88042FDB029B}" type="presParOf" srcId="{D0B7926E-07C7-46E9-92E3-D47DF1FD506F}" destId="{9962389A-CDD8-49F0-9260-839BAA9A0AFF}" srcOrd="0" destOrd="0" presId="urn:microsoft.com/office/officeart/2005/8/layout/lProcess3"/>
    <dgm:cxn modelId="{130D2216-D7CE-411D-87AF-6D3C65CFB27C}" type="presParOf" srcId="{D0B7926E-07C7-46E9-92E3-D47DF1FD506F}" destId="{1642609E-EB21-4A8D-A7B0-9F9EA6A085C5}" srcOrd="1" destOrd="0" presId="urn:microsoft.com/office/officeart/2005/8/layout/lProcess3"/>
    <dgm:cxn modelId="{2D0B5BDA-CE7B-4E76-A604-29D235F6AE82}" type="presParOf" srcId="{D0B7926E-07C7-46E9-92E3-D47DF1FD506F}" destId="{0E53A863-21E8-4F74-AA37-8948D791EA7F}" srcOrd="2" destOrd="0" presId="urn:microsoft.com/office/officeart/2005/8/layout/lProcess3"/>
    <dgm:cxn modelId="{47094003-783D-4C3F-B147-0923F566995B}" type="presParOf" srcId="{8D245486-30DC-42AE-B218-B437DD96789C}" destId="{33F5DFBA-D9D9-4E22-9E9A-9590D19139B1}" srcOrd="1" destOrd="0" presId="urn:microsoft.com/office/officeart/2005/8/layout/lProcess3"/>
    <dgm:cxn modelId="{22D931A4-A76F-42E4-9B96-7AF875593DCE}" type="presParOf" srcId="{8D245486-30DC-42AE-B218-B437DD96789C}" destId="{73119E2D-0CD7-4FD2-B49B-046F9A7529C5}" srcOrd="2" destOrd="0" presId="urn:microsoft.com/office/officeart/2005/8/layout/lProcess3"/>
    <dgm:cxn modelId="{D2B17A78-8560-42BD-B0D6-EE2CCA177F9B}" type="presParOf" srcId="{73119E2D-0CD7-4FD2-B49B-046F9A7529C5}" destId="{B37DA58E-3E2E-4F29-AC63-47CE27670B26}" srcOrd="0" destOrd="0" presId="urn:microsoft.com/office/officeart/2005/8/layout/lProcess3"/>
    <dgm:cxn modelId="{F104426D-121C-4F0F-A1BB-708E8D652C37}" type="presParOf" srcId="{73119E2D-0CD7-4FD2-B49B-046F9A7529C5}" destId="{F34522FC-EB7B-4BFC-A6C2-B6FCD85780CB}" srcOrd="1" destOrd="0" presId="urn:microsoft.com/office/officeart/2005/8/layout/lProcess3"/>
    <dgm:cxn modelId="{01FCFFAC-DEB5-491D-8E8E-9AF53E2D96A4}" type="presParOf" srcId="{73119E2D-0CD7-4FD2-B49B-046F9A7529C5}" destId="{6B04D0C4-050A-45C0-8D5F-04ADE459B666}" srcOrd="2" destOrd="0" presId="urn:microsoft.com/office/officeart/2005/8/layout/lProcess3"/>
    <dgm:cxn modelId="{8E5D2D93-C7B6-4774-B375-5BB775C710E1}" type="presParOf" srcId="{8D245486-30DC-42AE-B218-B437DD96789C}" destId="{3338D42C-42B4-4BBF-9E99-6E1501020864}" srcOrd="3" destOrd="0" presId="urn:microsoft.com/office/officeart/2005/8/layout/lProcess3"/>
    <dgm:cxn modelId="{0CE0DF33-BF36-43EA-93A4-8803EEDEC0CB}" type="presParOf" srcId="{8D245486-30DC-42AE-B218-B437DD96789C}" destId="{259569F0-486D-4765-B6AB-0732A648AF81}" srcOrd="4" destOrd="0" presId="urn:microsoft.com/office/officeart/2005/8/layout/lProcess3"/>
    <dgm:cxn modelId="{C774A8AF-2291-487C-A908-56C15A1C4D62}" type="presParOf" srcId="{259569F0-486D-4765-B6AB-0732A648AF81}" destId="{B8BC14E5-C04B-49E5-A5A3-333F298ECEA9}" srcOrd="0" destOrd="0" presId="urn:microsoft.com/office/officeart/2005/8/layout/lProcess3"/>
    <dgm:cxn modelId="{AEF769FD-A1DE-4F28-B2CF-8E9B9A12007F}" type="presParOf" srcId="{259569F0-486D-4765-B6AB-0732A648AF81}" destId="{9F7DFA92-DEF9-4ADF-83FE-6D78E398EA88}" srcOrd="1" destOrd="0" presId="urn:microsoft.com/office/officeart/2005/8/layout/lProcess3"/>
    <dgm:cxn modelId="{AB120D2D-CD89-4A53-AAF5-1BC82907937D}" type="presParOf" srcId="{259569F0-486D-4765-B6AB-0732A648AF81}" destId="{08A70617-DA5E-4939-B523-EA54CC8B8AF9}" srcOrd="2" destOrd="0" presId="urn:microsoft.com/office/officeart/2005/8/layout/l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FB47968-7E3E-4E3A-B6E5-1E273F7EC22E}" type="doc">
      <dgm:prSet loTypeId="urn:microsoft.com/office/officeart/2005/8/layout/process1" loCatId="process" qsTypeId="urn:microsoft.com/office/officeart/2005/8/quickstyle/simple1" qsCatId="simple" csTypeId="urn:microsoft.com/office/officeart/2005/8/colors/accent3_1" csCatId="accent3" phldr="1"/>
      <dgm:spPr/>
    </dgm:pt>
    <dgm:pt modelId="{D7E5F794-2527-42B5-B4D5-9949D3A2F383}">
      <dgm:prSet phldrT="[Text]" custT="1"/>
      <dgm:spPr/>
      <dgm:t>
        <a:bodyPr/>
        <a:lstStyle/>
        <a:p>
          <a:r>
            <a:rPr lang="en-US" sz="1400" b="1" dirty="0"/>
            <a:t>Context</a:t>
          </a:r>
          <a:r>
            <a:rPr lang="en-US" sz="1200" dirty="0"/>
            <a:t>
The NHS operates under high pressure with limited resources, making effective total reward systems essential to engage staff, improve retention, and maintain high-quality patient care (Mer et al., 2023).
</a:t>
          </a:r>
          <a:endParaRPr lang="en-GB" sz="1200" dirty="0"/>
        </a:p>
      </dgm:t>
    </dgm:pt>
    <dgm:pt modelId="{789F9C94-CF02-4371-A8FC-8C8ACCC20F08}" type="parTrans" cxnId="{44EB4622-21CE-4D95-9910-CFAA97FDA3D7}">
      <dgm:prSet/>
      <dgm:spPr/>
      <dgm:t>
        <a:bodyPr/>
        <a:lstStyle/>
        <a:p>
          <a:endParaRPr lang="en-GB" sz="1600"/>
        </a:p>
      </dgm:t>
    </dgm:pt>
    <dgm:pt modelId="{C8CDCEEB-90B7-42FC-9EFB-1D55A30E9C9E}" type="sibTrans" cxnId="{44EB4622-21CE-4D95-9910-CFAA97FDA3D7}">
      <dgm:prSet custT="1"/>
      <dgm:spPr/>
      <dgm:t>
        <a:bodyPr/>
        <a:lstStyle/>
        <a:p>
          <a:endParaRPr lang="en-GB" sz="2000"/>
        </a:p>
      </dgm:t>
    </dgm:pt>
    <dgm:pt modelId="{7E66C3C3-238F-48D7-98C0-869A99D2D291}">
      <dgm:prSet phldrT="[Text]" custT="1"/>
      <dgm:spPr/>
      <dgm:t>
        <a:bodyPr/>
        <a:lstStyle/>
        <a:p>
          <a:r>
            <a:rPr lang="en-US" sz="1400" dirty="0"/>
            <a:t>
</a:t>
          </a:r>
          <a:r>
            <a:rPr lang="en-US" sz="1400" b="1" dirty="0"/>
            <a:t>Objective</a:t>
          </a:r>
          <a:r>
            <a:rPr lang="en-US" sz="1400" dirty="0"/>
            <a:t>
To critically evaluate NHS total reward practices and suggest improvements that enhance employee motivation, satisfaction, and overall </a:t>
          </a:r>
          <a:r>
            <a:rPr lang="en-US" sz="1400" dirty="0" err="1"/>
            <a:t>organisational</a:t>
          </a:r>
          <a:r>
            <a:rPr lang="en-US" sz="1400" dirty="0"/>
            <a:t> performance (Mer et al., 2023).</a:t>
          </a:r>
          <a:endParaRPr lang="en-GB" sz="1400" dirty="0"/>
        </a:p>
      </dgm:t>
    </dgm:pt>
    <dgm:pt modelId="{B16F8165-A35D-4E17-8E73-B8EBAA386209}" type="parTrans" cxnId="{1E408E0E-C2A0-4147-BE71-95A756E5FCE5}">
      <dgm:prSet/>
      <dgm:spPr/>
      <dgm:t>
        <a:bodyPr/>
        <a:lstStyle/>
        <a:p>
          <a:endParaRPr lang="en-GB" sz="1600"/>
        </a:p>
      </dgm:t>
    </dgm:pt>
    <dgm:pt modelId="{5A81E997-AA39-4BB1-A67B-1CA7729AA945}" type="sibTrans" cxnId="{1E408E0E-C2A0-4147-BE71-95A756E5FCE5}">
      <dgm:prSet/>
      <dgm:spPr/>
      <dgm:t>
        <a:bodyPr/>
        <a:lstStyle/>
        <a:p>
          <a:endParaRPr lang="en-GB" sz="1600"/>
        </a:p>
      </dgm:t>
    </dgm:pt>
    <dgm:pt modelId="{9F088F09-675E-4C7E-A5A9-E46DE5F70A73}">
      <dgm:prSet phldrT="[Text]" custT="1"/>
      <dgm:spPr/>
      <dgm:t>
        <a:bodyPr/>
        <a:lstStyle/>
        <a:p>
          <a:r>
            <a:rPr lang="en-US" sz="1200" dirty="0"/>
            <a:t>
</a:t>
          </a:r>
        </a:p>
        <a:p>
          <a:r>
            <a:rPr lang="en-US" sz="1400" b="1" dirty="0"/>
            <a:t>Focus</a:t>
          </a:r>
          <a:r>
            <a:rPr lang="en-US" sz="1200" dirty="0"/>
            <a:t>
This presentation explores NHS compensation and rewards from a total reward perspective, covering financial and non-financial incentives, benefits, and work environment to understand their impact on staff motivation (Mer et al., 2023).
</a:t>
          </a:r>
          <a:endParaRPr lang="en-GB" sz="1200" dirty="0"/>
        </a:p>
      </dgm:t>
    </dgm:pt>
    <dgm:pt modelId="{C6D77417-5E32-4F4E-99C4-80E2FDFFEF4A}" type="parTrans" cxnId="{893007EE-017F-40B3-85F1-6356F8103C70}">
      <dgm:prSet/>
      <dgm:spPr/>
      <dgm:t>
        <a:bodyPr/>
        <a:lstStyle/>
        <a:p>
          <a:endParaRPr lang="en-GB" sz="1600"/>
        </a:p>
      </dgm:t>
    </dgm:pt>
    <dgm:pt modelId="{0F2AA1E0-F458-4E10-A341-33CC5CAA34D1}" type="sibTrans" cxnId="{893007EE-017F-40B3-85F1-6356F8103C70}">
      <dgm:prSet custT="1"/>
      <dgm:spPr/>
      <dgm:t>
        <a:bodyPr/>
        <a:lstStyle/>
        <a:p>
          <a:endParaRPr lang="en-GB" sz="2000"/>
        </a:p>
      </dgm:t>
    </dgm:pt>
    <dgm:pt modelId="{7ECEC6AE-A3C2-46E2-9DD5-B8650505509F}" type="pres">
      <dgm:prSet presAssocID="{1FB47968-7E3E-4E3A-B6E5-1E273F7EC22E}" presName="Name0" presStyleCnt="0">
        <dgm:presLayoutVars>
          <dgm:dir/>
          <dgm:resizeHandles val="exact"/>
        </dgm:presLayoutVars>
      </dgm:prSet>
      <dgm:spPr/>
    </dgm:pt>
    <dgm:pt modelId="{72BE73B6-E208-42DB-AD0F-A297F7002EB3}" type="pres">
      <dgm:prSet presAssocID="{D7E5F794-2527-42B5-B4D5-9949D3A2F383}" presName="node" presStyleLbl="node1" presStyleIdx="0" presStyleCnt="3">
        <dgm:presLayoutVars>
          <dgm:bulletEnabled val="1"/>
        </dgm:presLayoutVars>
      </dgm:prSet>
      <dgm:spPr/>
      <dgm:t>
        <a:bodyPr/>
        <a:lstStyle/>
        <a:p>
          <a:endParaRPr lang="en-US"/>
        </a:p>
      </dgm:t>
    </dgm:pt>
    <dgm:pt modelId="{925C4461-0C25-4C91-BA04-01E65EF15678}" type="pres">
      <dgm:prSet presAssocID="{C8CDCEEB-90B7-42FC-9EFB-1D55A30E9C9E}" presName="sibTrans" presStyleLbl="sibTrans2D1" presStyleIdx="0" presStyleCnt="2"/>
      <dgm:spPr/>
      <dgm:t>
        <a:bodyPr/>
        <a:lstStyle/>
        <a:p>
          <a:endParaRPr lang="en-US"/>
        </a:p>
      </dgm:t>
    </dgm:pt>
    <dgm:pt modelId="{89E574CB-1085-4549-B4D8-791443961300}" type="pres">
      <dgm:prSet presAssocID="{C8CDCEEB-90B7-42FC-9EFB-1D55A30E9C9E}" presName="connectorText" presStyleLbl="sibTrans2D1" presStyleIdx="0" presStyleCnt="2"/>
      <dgm:spPr/>
      <dgm:t>
        <a:bodyPr/>
        <a:lstStyle/>
        <a:p>
          <a:endParaRPr lang="en-US"/>
        </a:p>
      </dgm:t>
    </dgm:pt>
    <dgm:pt modelId="{D097FAE4-A714-4E4E-B162-E1C04B23A99B}" type="pres">
      <dgm:prSet presAssocID="{9F088F09-675E-4C7E-A5A9-E46DE5F70A73}" presName="node" presStyleLbl="node1" presStyleIdx="1" presStyleCnt="3">
        <dgm:presLayoutVars>
          <dgm:bulletEnabled val="1"/>
        </dgm:presLayoutVars>
      </dgm:prSet>
      <dgm:spPr/>
      <dgm:t>
        <a:bodyPr/>
        <a:lstStyle/>
        <a:p>
          <a:endParaRPr lang="en-US"/>
        </a:p>
      </dgm:t>
    </dgm:pt>
    <dgm:pt modelId="{CC2B69AE-28A0-42AD-926A-9319BD90AAE0}" type="pres">
      <dgm:prSet presAssocID="{0F2AA1E0-F458-4E10-A341-33CC5CAA34D1}" presName="sibTrans" presStyleLbl="sibTrans2D1" presStyleIdx="1" presStyleCnt="2"/>
      <dgm:spPr/>
      <dgm:t>
        <a:bodyPr/>
        <a:lstStyle/>
        <a:p>
          <a:endParaRPr lang="en-US"/>
        </a:p>
      </dgm:t>
    </dgm:pt>
    <dgm:pt modelId="{62395702-1CCA-400D-AF77-516ED7180E03}" type="pres">
      <dgm:prSet presAssocID="{0F2AA1E0-F458-4E10-A341-33CC5CAA34D1}" presName="connectorText" presStyleLbl="sibTrans2D1" presStyleIdx="1" presStyleCnt="2"/>
      <dgm:spPr/>
      <dgm:t>
        <a:bodyPr/>
        <a:lstStyle/>
        <a:p>
          <a:endParaRPr lang="en-US"/>
        </a:p>
      </dgm:t>
    </dgm:pt>
    <dgm:pt modelId="{A98F04D9-A4E8-4F99-9952-2EAA252EDEE2}" type="pres">
      <dgm:prSet presAssocID="{7E66C3C3-238F-48D7-98C0-869A99D2D291}" presName="node" presStyleLbl="node1" presStyleIdx="2" presStyleCnt="3">
        <dgm:presLayoutVars>
          <dgm:bulletEnabled val="1"/>
        </dgm:presLayoutVars>
      </dgm:prSet>
      <dgm:spPr/>
      <dgm:t>
        <a:bodyPr/>
        <a:lstStyle/>
        <a:p>
          <a:endParaRPr lang="en-US"/>
        </a:p>
      </dgm:t>
    </dgm:pt>
  </dgm:ptLst>
  <dgm:cxnLst>
    <dgm:cxn modelId="{272FE60C-D167-4BAA-9B78-B1814F482B01}" type="presOf" srcId="{7E66C3C3-238F-48D7-98C0-869A99D2D291}" destId="{A98F04D9-A4E8-4F99-9952-2EAA252EDEE2}" srcOrd="0" destOrd="0" presId="urn:microsoft.com/office/officeart/2005/8/layout/process1"/>
    <dgm:cxn modelId="{4EB5ED9F-C422-4948-AF65-49B1936F16F8}" type="presOf" srcId="{9F088F09-675E-4C7E-A5A9-E46DE5F70A73}" destId="{D097FAE4-A714-4E4E-B162-E1C04B23A99B}" srcOrd="0" destOrd="0" presId="urn:microsoft.com/office/officeart/2005/8/layout/process1"/>
    <dgm:cxn modelId="{039435E8-FF9E-4273-BD39-D2B2F4C1AA63}" type="presOf" srcId="{C8CDCEEB-90B7-42FC-9EFB-1D55A30E9C9E}" destId="{925C4461-0C25-4C91-BA04-01E65EF15678}" srcOrd="0" destOrd="0" presId="urn:microsoft.com/office/officeart/2005/8/layout/process1"/>
    <dgm:cxn modelId="{44EB4622-21CE-4D95-9910-CFAA97FDA3D7}" srcId="{1FB47968-7E3E-4E3A-B6E5-1E273F7EC22E}" destId="{D7E5F794-2527-42B5-B4D5-9949D3A2F383}" srcOrd="0" destOrd="0" parTransId="{789F9C94-CF02-4371-A8FC-8C8ACCC20F08}" sibTransId="{C8CDCEEB-90B7-42FC-9EFB-1D55A30E9C9E}"/>
    <dgm:cxn modelId="{178E117D-E614-4840-9564-524112C569FF}" type="presOf" srcId="{0F2AA1E0-F458-4E10-A341-33CC5CAA34D1}" destId="{CC2B69AE-28A0-42AD-926A-9319BD90AAE0}" srcOrd="0" destOrd="0" presId="urn:microsoft.com/office/officeart/2005/8/layout/process1"/>
    <dgm:cxn modelId="{97074131-4649-4227-AD7F-23F516CD6418}" type="presOf" srcId="{D7E5F794-2527-42B5-B4D5-9949D3A2F383}" destId="{72BE73B6-E208-42DB-AD0F-A297F7002EB3}" srcOrd="0" destOrd="0" presId="urn:microsoft.com/office/officeart/2005/8/layout/process1"/>
    <dgm:cxn modelId="{9AB67A68-47AC-4DD7-827D-E8DEEE155B7F}" type="presOf" srcId="{C8CDCEEB-90B7-42FC-9EFB-1D55A30E9C9E}" destId="{89E574CB-1085-4549-B4D8-791443961300}" srcOrd="1" destOrd="0" presId="urn:microsoft.com/office/officeart/2005/8/layout/process1"/>
    <dgm:cxn modelId="{893007EE-017F-40B3-85F1-6356F8103C70}" srcId="{1FB47968-7E3E-4E3A-B6E5-1E273F7EC22E}" destId="{9F088F09-675E-4C7E-A5A9-E46DE5F70A73}" srcOrd="1" destOrd="0" parTransId="{C6D77417-5E32-4F4E-99C4-80E2FDFFEF4A}" sibTransId="{0F2AA1E0-F458-4E10-A341-33CC5CAA34D1}"/>
    <dgm:cxn modelId="{1E408E0E-C2A0-4147-BE71-95A756E5FCE5}" srcId="{1FB47968-7E3E-4E3A-B6E5-1E273F7EC22E}" destId="{7E66C3C3-238F-48D7-98C0-869A99D2D291}" srcOrd="2" destOrd="0" parTransId="{B16F8165-A35D-4E17-8E73-B8EBAA386209}" sibTransId="{5A81E997-AA39-4BB1-A67B-1CA7729AA945}"/>
    <dgm:cxn modelId="{0FF7219B-F080-4D16-B46D-ED038DB98B1E}" type="presOf" srcId="{1FB47968-7E3E-4E3A-B6E5-1E273F7EC22E}" destId="{7ECEC6AE-A3C2-46E2-9DD5-B8650505509F}" srcOrd="0" destOrd="0" presId="urn:microsoft.com/office/officeart/2005/8/layout/process1"/>
    <dgm:cxn modelId="{9E3C4491-6CAD-4CE9-91DE-68E115EAA896}" type="presOf" srcId="{0F2AA1E0-F458-4E10-A341-33CC5CAA34D1}" destId="{62395702-1CCA-400D-AF77-516ED7180E03}" srcOrd="1" destOrd="0" presId="urn:microsoft.com/office/officeart/2005/8/layout/process1"/>
    <dgm:cxn modelId="{F089F2DD-BE6A-4ABF-9382-E4396ACF391C}" type="presParOf" srcId="{7ECEC6AE-A3C2-46E2-9DD5-B8650505509F}" destId="{72BE73B6-E208-42DB-AD0F-A297F7002EB3}" srcOrd="0" destOrd="0" presId="urn:microsoft.com/office/officeart/2005/8/layout/process1"/>
    <dgm:cxn modelId="{4C10F539-8D11-49E2-B562-36ED79BFFBF3}" type="presParOf" srcId="{7ECEC6AE-A3C2-46E2-9DD5-B8650505509F}" destId="{925C4461-0C25-4C91-BA04-01E65EF15678}" srcOrd="1" destOrd="0" presId="urn:microsoft.com/office/officeart/2005/8/layout/process1"/>
    <dgm:cxn modelId="{67962CA3-C8ED-406C-805C-C957B5356211}" type="presParOf" srcId="{925C4461-0C25-4C91-BA04-01E65EF15678}" destId="{89E574CB-1085-4549-B4D8-791443961300}" srcOrd="0" destOrd="0" presId="urn:microsoft.com/office/officeart/2005/8/layout/process1"/>
    <dgm:cxn modelId="{CC2D89A7-54CE-4418-A4B7-9FD2F34399E9}" type="presParOf" srcId="{7ECEC6AE-A3C2-46E2-9DD5-B8650505509F}" destId="{D097FAE4-A714-4E4E-B162-E1C04B23A99B}" srcOrd="2" destOrd="0" presId="urn:microsoft.com/office/officeart/2005/8/layout/process1"/>
    <dgm:cxn modelId="{F4A5AA96-EFB7-4A8E-B9D4-DA2BB0D89F41}" type="presParOf" srcId="{7ECEC6AE-A3C2-46E2-9DD5-B8650505509F}" destId="{CC2B69AE-28A0-42AD-926A-9319BD90AAE0}" srcOrd="3" destOrd="0" presId="urn:microsoft.com/office/officeart/2005/8/layout/process1"/>
    <dgm:cxn modelId="{96E16339-0BCA-472E-BC73-A00DED2C86C3}" type="presParOf" srcId="{CC2B69AE-28A0-42AD-926A-9319BD90AAE0}" destId="{62395702-1CCA-400D-AF77-516ED7180E03}" srcOrd="0" destOrd="0" presId="urn:microsoft.com/office/officeart/2005/8/layout/process1"/>
    <dgm:cxn modelId="{F2E6BAD7-B3E5-4C99-AA0B-C86629E21BAE}" type="presParOf" srcId="{7ECEC6AE-A3C2-46E2-9DD5-B8650505509F}" destId="{A98F04D9-A4E8-4F99-9952-2EAA252EDEE2}"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E105ED8-E00D-45FD-A7D3-2A3F364B260D}"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47F42A4C-23E2-4658-B611-C534439CE822}">
      <dgm:prSet phldrT="[Text]"/>
      <dgm:spPr/>
      <dgm:t>
        <a:bodyPr/>
        <a:lstStyle/>
        <a:p>
          <a:r>
            <a:rPr lang="en-US" dirty="0" err="1"/>
            <a:t>Standardised</a:t>
          </a:r>
          <a:r>
            <a:rPr lang="en-US" dirty="0"/>
            <a:t> Pay and Pension Rules</a:t>
          </a:r>
          <a:endParaRPr lang="en-GB" dirty="0"/>
        </a:p>
      </dgm:t>
    </dgm:pt>
    <dgm:pt modelId="{D84F935E-F814-4E8F-8AC5-AB1A7663D889}" type="parTrans" cxnId="{9EB70DBE-E9E2-43CA-B6B2-A88A02AD7020}">
      <dgm:prSet/>
      <dgm:spPr/>
      <dgm:t>
        <a:bodyPr/>
        <a:lstStyle/>
        <a:p>
          <a:endParaRPr lang="en-GB"/>
        </a:p>
      </dgm:t>
    </dgm:pt>
    <dgm:pt modelId="{E17755AF-8BAE-4696-AB43-8E172359323E}" type="sibTrans" cxnId="{9EB70DBE-E9E2-43CA-B6B2-A88A02AD7020}">
      <dgm:prSet/>
      <dgm:spPr/>
      <dgm:t>
        <a:bodyPr/>
        <a:lstStyle/>
        <a:p>
          <a:endParaRPr lang="en-GB"/>
        </a:p>
      </dgm:t>
    </dgm:pt>
    <dgm:pt modelId="{3544508B-10CF-4984-9375-D9FC1140E5ED}">
      <dgm:prSet phldrT="[Text]"/>
      <dgm:spPr/>
      <dgm:t>
        <a:bodyPr/>
        <a:lstStyle/>
        <a:p>
          <a:r>
            <a:rPr lang="en-US" dirty="0"/>
            <a:t>NHS policies use fixed pay scales and pension rules, limiting flexibility to reward individual performance or tailor benefits to staff needs (Total Reward Statements | NHS Employers, 2026).</a:t>
          </a:r>
          <a:endParaRPr lang="en-GB" dirty="0"/>
        </a:p>
      </dgm:t>
    </dgm:pt>
    <dgm:pt modelId="{CC92E484-2060-4D74-9941-893D0A00E131}" type="parTrans" cxnId="{CBBAC77F-50D3-4B72-9DA3-7815E9C323A8}">
      <dgm:prSet/>
      <dgm:spPr/>
      <dgm:t>
        <a:bodyPr/>
        <a:lstStyle/>
        <a:p>
          <a:endParaRPr lang="en-GB"/>
        </a:p>
      </dgm:t>
    </dgm:pt>
    <dgm:pt modelId="{8C3D44DC-D360-4244-A983-7456DC1814A2}" type="sibTrans" cxnId="{CBBAC77F-50D3-4B72-9DA3-7815E9C323A8}">
      <dgm:prSet/>
      <dgm:spPr/>
      <dgm:t>
        <a:bodyPr/>
        <a:lstStyle/>
        <a:p>
          <a:endParaRPr lang="en-GB"/>
        </a:p>
      </dgm:t>
    </dgm:pt>
    <dgm:pt modelId="{3D54E021-5EBF-48D6-842E-03732AC32D8E}">
      <dgm:prSet phldrT="[Text]"/>
      <dgm:spPr/>
      <dgm:t>
        <a:bodyPr/>
        <a:lstStyle/>
        <a:p>
          <a:r>
            <a:rPr lang="en-GB" dirty="0"/>
            <a:t>Limited Incentive Programs</a:t>
          </a:r>
        </a:p>
      </dgm:t>
    </dgm:pt>
    <dgm:pt modelId="{9C50D087-16A9-4AF8-9E96-AF72F6CA92F4}" type="parTrans" cxnId="{F4A5CC80-8A87-4D3D-9DDD-73C7304A15E4}">
      <dgm:prSet/>
      <dgm:spPr/>
      <dgm:t>
        <a:bodyPr/>
        <a:lstStyle/>
        <a:p>
          <a:endParaRPr lang="en-GB"/>
        </a:p>
      </dgm:t>
    </dgm:pt>
    <dgm:pt modelId="{3B041EDB-9EC4-469E-B392-7184996256BC}" type="sibTrans" cxnId="{F4A5CC80-8A87-4D3D-9DDD-73C7304A15E4}">
      <dgm:prSet/>
      <dgm:spPr/>
      <dgm:t>
        <a:bodyPr/>
        <a:lstStyle/>
        <a:p>
          <a:endParaRPr lang="en-GB"/>
        </a:p>
      </dgm:t>
    </dgm:pt>
    <dgm:pt modelId="{65D8DFF2-7B74-4745-8F91-D244B879BD2B}">
      <dgm:prSet phldrT="[Text]"/>
      <dgm:spPr/>
      <dgm:t>
        <a:bodyPr/>
        <a:lstStyle/>
        <a:p>
          <a:r>
            <a:rPr lang="en-US" dirty="0"/>
            <a:t>Incentive-based rewards are minimal, reducing motivation for high performers and limiting the effectiveness of total reward strategies (Total Reward Statements | NHS Employers, 2026).</a:t>
          </a:r>
          <a:endParaRPr lang="en-GB" dirty="0"/>
        </a:p>
      </dgm:t>
    </dgm:pt>
    <dgm:pt modelId="{206C0562-FFFA-495E-8EE6-00402FC31758}" type="parTrans" cxnId="{E2E561E9-7883-454F-846F-5EB5E9051B5E}">
      <dgm:prSet/>
      <dgm:spPr/>
      <dgm:t>
        <a:bodyPr/>
        <a:lstStyle/>
        <a:p>
          <a:endParaRPr lang="en-GB"/>
        </a:p>
      </dgm:t>
    </dgm:pt>
    <dgm:pt modelId="{9ED5EF04-7C5C-408D-8A1C-4E438F199364}" type="sibTrans" cxnId="{E2E561E9-7883-454F-846F-5EB5E9051B5E}">
      <dgm:prSet/>
      <dgm:spPr/>
      <dgm:t>
        <a:bodyPr/>
        <a:lstStyle/>
        <a:p>
          <a:endParaRPr lang="en-GB"/>
        </a:p>
      </dgm:t>
    </dgm:pt>
    <dgm:pt modelId="{B097EEA8-4F90-46BC-A791-3251C295E422}">
      <dgm:prSet phldrT="[Text]"/>
      <dgm:spPr/>
      <dgm:t>
        <a:bodyPr/>
        <a:lstStyle/>
        <a:p>
          <a:r>
            <a:rPr lang="en-GB" dirty="0"/>
            <a:t>Agenda for Change Limitations</a:t>
          </a:r>
        </a:p>
      </dgm:t>
    </dgm:pt>
    <dgm:pt modelId="{C57BB57D-6D45-41C7-A05B-52B2670C59BE}" type="parTrans" cxnId="{10467ED0-1740-4B24-9E03-EC08DA90A5FE}">
      <dgm:prSet/>
      <dgm:spPr/>
      <dgm:t>
        <a:bodyPr/>
        <a:lstStyle/>
        <a:p>
          <a:endParaRPr lang="en-GB"/>
        </a:p>
      </dgm:t>
    </dgm:pt>
    <dgm:pt modelId="{BBEE0021-4281-4C98-A061-1EC96E14EC40}" type="sibTrans" cxnId="{10467ED0-1740-4B24-9E03-EC08DA90A5FE}">
      <dgm:prSet/>
      <dgm:spPr/>
      <dgm:t>
        <a:bodyPr/>
        <a:lstStyle/>
        <a:p>
          <a:endParaRPr lang="en-GB"/>
        </a:p>
      </dgm:t>
    </dgm:pt>
    <dgm:pt modelId="{6CF369CB-35B7-4C79-B5A9-DFD245FD7218}">
      <dgm:prSet/>
      <dgm:spPr/>
      <dgm:t>
        <a:bodyPr/>
        <a:lstStyle/>
        <a:p>
          <a:r>
            <a:rPr lang="en-US"/>
            <a:t>The Agenda for Change pay structure sets rigid banding, preventing differentiation between high and average performers and constraining career progression (Total Reward Statements | NHS Employers, 2026).</a:t>
          </a:r>
          <a:endParaRPr lang="en-GB"/>
        </a:p>
      </dgm:t>
    </dgm:pt>
    <dgm:pt modelId="{D5803B81-3855-4962-B153-0C7D730A48A5}" type="parTrans" cxnId="{6ED440ED-00FF-44D5-A6F0-59B37E3968EC}">
      <dgm:prSet/>
      <dgm:spPr/>
      <dgm:t>
        <a:bodyPr/>
        <a:lstStyle/>
        <a:p>
          <a:endParaRPr lang="en-GB"/>
        </a:p>
      </dgm:t>
    </dgm:pt>
    <dgm:pt modelId="{6C7BA2C0-5072-43EB-B3BF-EE366F1A4A7A}" type="sibTrans" cxnId="{6ED440ED-00FF-44D5-A6F0-59B37E3968EC}">
      <dgm:prSet/>
      <dgm:spPr/>
      <dgm:t>
        <a:bodyPr/>
        <a:lstStyle/>
        <a:p>
          <a:endParaRPr lang="en-GB"/>
        </a:p>
      </dgm:t>
    </dgm:pt>
    <dgm:pt modelId="{C28E0FD4-C3C0-4484-B501-180CA0351988}" type="pres">
      <dgm:prSet presAssocID="{EE105ED8-E00D-45FD-A7D3-2A3F364B260D}" presName="Name0" presStyleCnt="0">
        <dgm:presLayoutVars>
          <dgm:dir/>
          <dgm:animOne val="branch"/>
          <dgm:animLvl val="lvl"/>
        </dgm:presLayoutVars>
      </dgm:prSet>
      <dgm:spPr/>
      <dgm:t>
        <a:bodyPr/>
        <a:lstStyle/>
        <a:p>
          <a:endParaRPr lang="en-US"/>
        </a:p>
      </dgm:t>
    </dgm:pt>
    <dgm:pt modelId="{06F9839D-FD7A-4AB7-B4F6-A5593FF72FB4}" type="pres">
      <dgm:prSet presAssocID="{47F42A4C-23E2-4658-B611-C534439CE822}" presName="chaos" presStyleCnt="0"/>
      <dgm:spPr/>
    </dgm:pt>
    <dgm:pt modelId="{1EBD7EAA-C68F-489E-8CC8-49AFA855BE5A}" type="pres">
      <dgm:prSet presAssocID="{47F42A4C-23E2-4658-B611-C534439CE822}" presName="parTx1" presStyleLbl="revTx" presStyleIdx="0" presStyleCnt="5"/>
      <dgm:spPr/>
      <dgm:t>
        <a:bodyPr/>
        <a:lstStyle/>
        <a:p>
          <a:endParaRPr lang="en-US"/>
        </a:p>
      </dgm:t>
    </dgm:pt>
    <dgm:pt modelId="{B816D263-39DC-43B0-B8E4-6E4B5EB787D1}" type="pres">
      <dgm:prSet presAssocID="{47F42A4C-23E2-4658-B611-C534439CE822}" presName="desTx1" presStyleLbl="revTx" presStyleIdx="1" presStyleCnt="5">
        <dgm:presLayoutVars>
          <dgm:bulletEnabled val="1"/>
        </dgm:presLayoutVars>
      </dgm:prSet>
      <dgm:spPr/>
      <dgm:t>
        <a:bodyPr/>
        <a:lstStyle/>
        <a:p>
          <a:endParaRPr lang="en-US"/>
        </a:p>
      </dgm:t>
    </dgm:pt>
    <dgm:pt modelId="{844FBACB-B932-4C0A-9FD8-42DA620FDA20}" type="pres">
      <dgm:prSet presAssocID="{47F42A4C-23E2-4658-B611-C534439CE822}" presName="c1" presStyleLbl="node1" presStyleIdx="0" presStyleCnt="19"/>
      <dgm:spPr/>
    </dgm:pt>
    <dgm:pt modelId="{8D786492-C9D5-47B1-8AF0-74AC1F8FBD2C}" type="pres">
      <dgm:prSet presAssocID="{47F42A4C-23E2-4658-B611-C534439CE822}" presName="c2" presStyleLbl="node1" presStyleIdx="1" presStyleCnt="19"/>
      <dgm:spPr/>
    </dgm:pt>
    <dgm:pt modelId="{6BCEA96A-2F9E-4221-BE58-861B75029009}" type="pres">
      <dgm:prSet presAssocID="{47F42A4C-23E2-4658-B611-C534439CE822}" presName="c3" presStyleLbl="node1" presStyleIdx="2" presStyleCnt="19"/>
      <dgm:spPr/>
    </dgm:pt>
    <dgm:pt modelId="{2CFF432F-35C9-4D2C-8688-FD6E3BB98BCE}" type="pres">
      <dgm:prSet presAssocID="{47F42A4C-23E2-4658-B611-C534439CE822}" presName="c4" presStyleLbl="node1" presStyleIdx="3" presStyleCnt="19"/>
      <dgm:spPr/>
    </dgm:pt>
    <dgm:pt modelId="{FB130D2C-281C-469B-BF93-B2C65321499F}" type="pres">
      <dgm:prSet presAssocID="{47F42A4C-23E2-4658-B611-C534439CE822}" presName="c5" presStyleLbl="node1" presStyleIdx="4" presStyleCnt="19"/>
      <dgm:spPr/>
    </dgm:pt>
    <dgm:pt modelId="{29658D89-E09A-465F-B672-85BABCFF47EC}" type="pres">
      <dgm:prSet presAssocID="{47F42A4C-23E2-4658-B611-C534439CE822}" presName="c6" presStyleLbl="node1" presStyleIdx="5" presStyleCnt="19"/>
      <dgm:spPr/>
    </dgm:pt>
    <dgm:pt modelId="{37A31A97-2D3C-4623-8CFA-CA658E94E4DF}" type="pres">
      <dgm:prSet presAssocID="{47F42A4C-23E2-4658-B611-C534439CE822}" presName="c7" presStyleLbl="node1" presStyleIdx="6" presStyleCnt="19"/>
      <dgm:spPr/>
    </dgm:pt>
    <dgm:pt modelId="{18C7A70A-A6D6-4CED-B63F-307F47C005B4}" type="pres">
      <dgm:prSet presAssocID="{47F42A4C-23E2-4658-B611-C534439CE822}" presName="c8" presStyleLbl="node1" presStyleIdx="7" presStyleCnt="19"/>
      <dgm:spPr/>
    </dgm:pt>
    <dgm:pt modelId="{D45E5797-B11B-450C-8542-C957E66F1509}" type="pres">
      <dgm:prSet presAssocID="{47F42A4C-23E2-4658-B611-C534439CE822}" presName="c9" presStyleLbl="node1" presStyleIdx="8" presStyleCnt="19"/>
      <dgm:spPr/>
    </dgm:pt>
    <dgm:pt modelId="{F54B29A9-1E7B-46A8-9AFC-C0E60EA1D2CE}" type="pres">
      <dgm:prSet presAssocID="{47F42A4C-23E2-4658-B611-C534439CE822}" presName="c10" presStyleLbl="node1" presStyleIdx="9" presStyleCnt="19"/>
      <dgm:spPr/>
    </dgm:pt>
    <dgm:pt modelId="{8A101CF9-B8B0-4DDE-9AB2-67511E97C178}" type="pres">
      <dgm:prSet presAssocID="{47F42A4C-23E2-4658-B611-C534439CE822}" presName="c11" presStyleLbl="node1" presStyleIdx="10" presStyleCnt="19"/>
      <dgm:spPr/>
    </dgm:pt>
    <dgm:pt modelId="{FA801B89-DE35-4A3C-BE7C-78007320CC03}" type="pres">
      <dgm:prSet presAssocID="{47F42A4C-23E2-4658-B611-C534439CE822}" presName="c12" presStyleLbl="node1" presStyleIdx="11" presStyleCnt="19"/>
      <dgm:spPr/>
    </dgm:pt>
    <dgm:pt modelId="{87F697E6-B13A-4429-92EE-04F0C3749B45}" type="pres">
      <dgm:prSet presAssocID="{47F42A4C-23E2-4658-B611-C534439CE822}" presName="c13" presStyleLbl="node1" presStyleIdx="12" presStyleCnt="19"/>
      <dgm:spPr/>
    </dgm:pt>
    <dgm:pt modelId="{86DBDBFC-7B8B-4040-AB37-A7C66700B7DF}" type="pres">
      <dgm:prSet presAssocID="{47F42A4C-23E2-4658-B611-C534439CE822}" presName="c14" presStyleLbl="node1" presStyleIdx="13" presStyleCnt="19"/>
      <dgm:spPr/>
    </dgm:pt>
    <dgm:pt modelId="{DA56C538-D491-4AD3-943B-2CDE848FE8B8}" type="pres">
      <dgm:prSet presAssocID="{47F42A4C-23E2-4658-B611-C534439CE822}" presName="c15" presStyleLbl="node1" presStyleIdx="14" presStyleCnt="19"/>
      <dgm:spPr/>
    </dgm:pt>
    <dgm:pt modelId="{EE1ECC61-04CD-4883-9438-910B2F240C66}" type="pres">
      <dgm:prSet presAssocID="{47F42A4C-23E2-4658-B611-C534439CE822}" presName="c16" presStyleLbl="node1" presStyleIdx="15" presStyleCnt="19"/>
      <dgm:spPr/>
    </dgm:pt>
    <dgm:pt modelId="{B728C881-99E3-417D-84D3-7DCD9AB325B5}" type="pres">
      <dgm:prSet presAssocID="{47F42A4C-23E2-4658-B611-C534439CE822}" presName="c17" presStyleLbl="node1" presStyleIdx="16" presStyleCnt="19"/>
      <dgm:spPr/>
    </dgm:pt>
    <dgm:pt modelId="{527C35A1-5A7B-4240-9C23-32D5298184C8}" type="pres">
      <dgm:prSet presAssocID="{47F42A4C-23E2-4658-B611-C534439CE822}" presName="c18" presStyleLbl="node1" presStyleIdx="17" presStyleCnt="19"/>
      <dgm:spPr/>
    </dgm:pt>
    <dgm:pt modelId="{E08CC2F7-0A81-46C6-8167-CCEE2FB30C5D}" type="pres">
      <dgm:prSet presAssocID="{E17755AF-8BAE-4696-AB43-8E172359323E}" presName="chevronComposite1" presStyleCnt="0"/>
      <dgm:spPr/>
    </dgm:pt>
    <dgm:pt modelId="{2F6442AA-2A47-4F48-B61A-B0E04A213D14}" type="pres">
      <dgm:prSet presAssocID="{E17755AF-8BAE-4696-AB43-8E172359323E}" presName="chevron1" presStyleLbl="sibTrans2D1" presStyleIdx="0" presStyleCnt="2"/>
      <dgm:spPr/>
    </dgm:pt>
    <dgm:pt modelId="{844B5353-094F-4414-9FD9-414311423CA6}" type="pres">
      <dgm:prSet presAssocID="{E17755AF-8BAE-4696-AB43-8E172359323E}" presName="spChevron1" presStyleCnt="0"/>
      <dgm:spPr/>
    </dgm:pt>
    <dgm:pt modelId="{511F980D-9A3D-4F4F-BE5C-9ACDCA669255}" type="pres">
      <dgm:prSet presAssocID="{3D54E021-5EBF-48D6-842E-03732AC32D8E}" presName="middle" presStyleCnt="0"/>
      <dgm:spPr/>
    </dgm:pt>
    <dgm:pt modelId="{F6D91939-0D70-4363-B2D6-10271DFF6883}" type="pres">
      <dgm:prSet presAssocID="{3D54E021-5EBF-48D6-842E-03732AC32D8E}" presName="parTxMid" presStyleLbl="revTx" presStyleIdx="2" presStyleCnt="5"/>
      <dgm:spPr/>
      <dgm:t>
        <a:bodyPr/>
        <a:lstStyle/>
        <a:p>
          <a:endParaRPr lang="en-US"/>
        </a:p>
      </dgm:t>
    </dgm:pt>
    <dgm:pt modelId="{91AC8FFE-5467-4941-9785-AFEA93361FBB}" type="pres">
      <dgm:prSet presAssocID="{3D54E021-5EBF-48D6-842E-03732AC32D8E}" presName="desTxMid" presStyleLbl="revTx" presStyleIdx="3" presStyleCnt="5">
        <dgm:presLayoutVars>
          <dgm:bulletEnabled val="1"/>
        </dgm:presLayoutVars>
      </dgm:prSet>
      <dgm:spPr/>
      <dgm:t>
        <a:bodyPr/>
        <a:lstStyle/>
        <a:p>
          <a:endParaRPr lang="en-US"/>
        </a:p>
      </dgm:t>
    </dgm:pt>
    <dgm:pt modelId="{C2984A43-7199-43BA-B561-C77E22C79B0C}" type="pres">
      <dgm:prSet presAssocID="{3D54E021-5EBF-48D6-842E-03732AC32D8E}" presName="spMid" presStyleCnt="0"/>
      <dgm:spPr/>
    </dgm:pt>
    <dgm:pt modelId="{9B493AF3-CB88-45C1-9CC7-1888B4DB8EB4}" type="pres">
      <dgm:prSet presAssocID="{3B041EDB-9EC4-469E-B392-7184996256BC}" presName="chevronComposite1" presStyleCnt="0"/>
      <dgm:spPr/>
    </dgm:pt>
    <dgm:pt modelId="{C32ED67C-5034-48F6-8CC4-F0973773B8FF}" type="pres">
      <dgm:prSet presAssocID="{3B041EDB-9EC4-469E-B392-7184996256BC}" presName="chevron1" presStyleLbl="sibTrans2D1" presStyleIdx="1" presStyleCnt="2"/>
      <dgm:spPr/>
    </dgm:pt>
    <dgm:pt modelId="{9797E4C6-DBEC-43D4-9F73-C70A8C22CFCA}" type="pres">
      <dgm:prSet presAssocID="{3B041EDB-9EC4-469E-B392-7184996256BC}" presName="spChevron1" presStyleCnt="0"/>
      <dgm:spPr/>
    </dgm:pt>
    <dgm:pt modelId="{5E7E94C3-E942-49BE-8C1A-CB2298124CD4}" type="pres">
      <dgm:prSet presAssocID="{B097EEA8-4F90-46BC-A791-3251C295E422}" presName="last" presStyleCnt="0"/>
      <dgm:spPr/>
    </dgm:pt>
    <dgm:pt modelId="{08C99BEB-8A19-4C05-AF88-E5EF2059C710}" type="pres">
      <dgm:prSet presAssocID="{B097EEA8-4F90-46BC-A791-3251C295E422}" presName="circleTx" presStyleLbl="node1" presStyleIdx="18" presStyleCnt="19"/>
      <dgm:spPr/>
      <dgm:t>
        <a:bodyPr/>
        <a:lstStyle/>
        <a:p>
          <a:endParaRPr lang="en-US"/>
        </a:p>
      </dgm:t>
    </dgm:pt>
    <dgm:pt modelId="{F82AAC9B-0443-4290-BE0C-90B706EDE0CF}" type="pres">
      <dgm:prSet presAssocID="{B097EEA8-4F90-46BC-A791-3251C295E422}" presName="desTxN" presStyleLbl="revTx" presStyleIdx="4" presStyleCnt="5">
        <dgm:presLayoutVars>
          <dgm:bulletEnabled val="1"/>
        </dgm:presLayoutVars>
      </dgm:prSet>
      <dgm:spPr/>
      <dgm:t>
        <a:bodyPr/>
        <a:lstStyle/>
        <a:p>
          <a:endParaRPr lang="en-US"/>
        </a:p>
      </dgm:t>
    </dgm:pt>
    <dgm:pt modelId="{AAD876B1-0D9E-48C4-9275-9439FFCCF502}" type="pres">
      <dgm:prSet presAssocID="{B097EEA8-4F90-46BC-A791-3251C295E422}" presName="spN" presStyleCnt="0"/>
      <dgm:spPr/>
    </dgm:pt>
  </dgm:ptLst>
  <dgm:cxnLst>
    <dgm:cxn modelId="{CBBAC77F-50D3-4B72-9DA3-7815E9C323A8}" srcId="{47F42A4C-23E2-4658-B611-C534439CE822}" destId="{3544508B-10CF-4984-9375-D9FC1140E5ED}" srcOrd="0" destOrd="0" parTransId="{CC92E484-2060-4D74-9941-893D0A00E131}" sibTransId="{8C3D44DC-D360-4244-A983-7456DC1814A2}"/>
    <dgm:cxn modelId="{79D2C42D-5A20-4B4B-B55D-C1BD1AAC3C24}" type="presOf" srcId="{EE105ED8-E00D-45FD-A7D3-2A3F364B260D}" destId="{C28E0FD4-C3C0-4484-B501-180CA0351988}" srcOrd="0" destOrd="0" presId="urn:microsoft.com/office/officeart/2009/3/layout/RandomtoResultProcess"/>
    <dgm:cxn modelId="{06C8E42F-39DB-4117-B9AD-6594A95D7056}" type="presOf" srcId="{47F42A4C-23E2-4658-B611-C534439CE822}" destId="{1EBD7EAA-C68F-489E-8CC8-49AFA855BE5A}" srcOrd="0" destOrd="0" presId="urn:microsoft.com/office/officeart/2009/3/layout/RandomtoResultProcess"/>
    <dgm:cxn modelId="{10467ED0-1740-4B24-9E03-EC08DA90A5FE}" srcId="{EE105ED8-E00D-45FD-A7D3-2A3F364B260D}" destId="{B097EEA8-4F90-46BC-A791-3251C295E422}" srcOrd="2" destOrd="0" parTransId="{C57BB57D-6D45-41C7-A05B-52B2670C59BE}" sibTransId="{BBEE0021-4281-4C98-A061-1EC96E14EC40}"/>
    <dgm:cxn modelId="{586ED917-68E0-49C2-9167-43AD3A4D79D1}" type="presOf" srcId="{6CF369CB-35B7-4C79-B5A9-DFD245FD7218}" destId="{F82AAC9B-0443-4290-BE0C-90B706EDE0CF}" srcOrd="0" destOrd="0" presId="urn:microsoft.com/office/officeart/2009/3/layout/RandomtoResultProcess"/>
    <dgm:cxn modelId="{AC751FD9-8991-4F7B-8308-5657716369A9}" type="presOf" srcId="{B097EEA8-4F90-46BC-A791-3251C295E422}" destId="{08C99BEB-8A19-4C05-AF88-E5EF2059C710}" srcOrd="0" destOrd="0" presId="urn:microsoft.com/office/officeart/2009/3/layout/RandomtoResultProcess"/>
    <dgm:cxn modelId="{E2E561E9-7883-454F-846F-5EB5E9051B5E}" srcId="{3D54E021-5EBF-48D6-842E-03732AC32D8E}" destId="{65D8DFF2-7B74-4745-8F91-D244B879BD2B}" srcOrd="0" destOrd="0" parTransId="{206C0562-FFFA-495E-8EE6-00402FC31758}" sibTransId="{9ED5EF04-7C5C-408D-8A1C-4E438F199364}"/>
    <dgm:cxn modelId="{9EB70DBE-E9E2-43CA-B6B2-A88A02AD7020}" srcId="{EE105ED8-E00D-45FD-A7D3-2A3F364B260D}" destId="{47F42A4C-23E2-4658-B611-C534439CE822}" srcOrd="0" destOrd="0" parTransId="{D84F935E-F814-4E8F-8AC5-AB1A7663D889}" sibTransId="{E17755AF-8BAE-4696-AB43-8E172359323E}"/>
    <dgm:cxn modelId="{115AC36F-3999-4875-B802-92ED2AA8EEA4}" type="presOf" srcId="{3544508B-10CF-4984-9375-D9FC1140E5ED}" destId="{B816D263-39DC-43B0-B8E4-6E4B5EB787D1}" srcOrd="0" destOrd="0" presId="urn:microsoft.com/office/officeart/2009/3/layout/RandomtoResultProcess"/>
    <dgm:cxn modelId="{DBD635F3-0239-45AC-B611-53A7A1007C48}" type="presOf" srcId="{65D8DFF2-7B74-4745-8F91-D244B879BD2B}" destId="{91AC8FFE-5467-4941-9785-AFEA93361FBB}" srcOrd="0" destOrd="0" presId="urn:microsoft.com/office/officeart/2009/3/layout/RandomtoResultProcess"/>
    <dgm:cxn modelId="{F4A5CC80-8A87-4D3D-9DDD-73C7304A15E4}" srcId="{EE105ED8-E00D-45FD-A7D3-2A3F364B260D}" destId="{3D54E021-5EBF-48D6-842E-03732AC32D8E}" srcOrd="1" destOrd="0" parTransId="{9C50D087-16A9-4AF8-9E96-AF72F6CA92F4}" sibTransId="{3B041EDB-9EC4-469E-B392-7184996256BC}"/>
    <dgm:cxn modelId="{96A76123-E172-463A-B5DC-42D02F929A0D}" type="presOf" srcId="{3D54E021-5EBF-48D6-842E-03732AC32D8E}" destId="{F6D91939-0D70-4363-B2D6-10271DFF6883}" srcOrd="0" destOrd="0" presId="urn:microsoft.com/office/officeart/2009/3/layout/RandomtoResultProcess"/>
    <dgm:cxn modelId="{6ED440ED-00FF-44D5-A6F0-59B37E3968EC}" srcId="{B097EEA8-4F90-46BC-A791-3251C295E422}" destId="{6CF369CB-35B7-4C79-B5A9-DFD245FD7218}" srcOrd="0" destOrd="0" parTransId="{D5803B81-3855-4962-B153-0C7D730A48A5}" sibTransId="{6C7BA2C0-5072-43EB-B3BF-EE366F1A4A7A}"/>
    <dgm:cxn modelId="{F3448D26-C0B0-4D0D-B621-8EC2BC8570E7}" type="presParOf" srcId="{C28E0FD4-C3C0-4484-B501-180CA0351988}" destId="{06F9839D-FD7A-4AB7-B4F6-A5593FF72FB4}" srcOrd="0" destOrd="0" presId="urn:microsoft.com/office/officeart/2009/3/layout/RandomtoResultProcess"/>
    <dgm:cxn modelId="{0308A7D9-7D2A-4594-8DF1-33DCE78C6ADE}" type="presParOf" srcId="{06F9839D-FD7A-4AB7-B4F6-A5593FF72FB4}" destId="{1EBD7EAA-C68F-489E-8CC8-49AFA855BE5A}" srcOrd="0" destOrd="0" presId="urn:microsoft.com/office/officeart/2009/3/layout/RandomtoResultProcess"/>
    <dgm:cxn modelId="{6A186A81-68A6-4A1E-85F8-6F3E0C6ABE00}" type="presParOf" srcId="{06F9839D-FD7A-4AB7-B4F6-A5593FF72FB4}" destId="{B816D263-39DC-43B0-B8E4-6E4B5EB787D1}" srcOrd="1" destOrd="0" presId="urn:microsoft.com/office/officeart/2009/3/layout/RandomtoResultProcess"/>
    <dgm:cxn modelId="{55B0C1D3-2A87-4844-AE7A-AB70546F3621}" type="presParOf" srcId="{06F9839D-FD7A-4AB7-B4F6-A5593FF72FB4}" destId="{844FBACB-B932-4C0A-9FD8-42DA620FDA20}" srcOrd="2" destOrd="0" presId="urn:microsoft.com/office/officeart/2009/3/layout/RandomtoResultProcess"/>
    <dgm:cxn modelId="{36060E0E-BC13-4436-91A9-2A3C58A1F7D4}" type="presParOf" srcId="{06F9839D-FD7A-4AB7-B4F6-A5593FF72FB4}" destId="{8D786492-C9D5-47B1-8AF0-74AC1F8FBD2C}" srcOrd="3" destOrd="0" presId="urn:microsoft.com/office/officeart/2009/3/layout/RandomtoResultProcess"/>
    <dgm:cxn modelId="{3E24A47A-4B47-4371-95F4-96A98FFD0E00}" type="presParOf" srcId="{06F9839D-FD7A-4AB7-B4F6-A5593FF72FB4}" destId="{6BCEA96A-2F9E-4221-BE58-861B75029009}" srcOrd="4" destOrd="0" presId="urn:microsoft.com/office/officeart/2009/3/layout/RandomtoResultProcess"/>
    <dgm:cxn modelId="{231AE310-0973-41A4-8B28-2BA60106F8B9}" type="presParOf" srcId="{06F9839D-FD7A-4AB7-B4F6-A5593FF72FB4}" destId="{2CFF432F-35C9-4D2C-8688-FD6E3BB98BCE}" srcOrd="5" destOrd="0" presId="urn:microsoft.com/office/officeart/2009/3/layout/RandomtoResultProcess"/>
    <dgm:cxn modelId="{5FF4B5F5-47D6-4D2C-A95D-28919B7D9F16}" type="presParOf" srcId="{06F9839D-FD7A-4AB7-B4F6-A5593FF72FB4}" destId="{FB130D2C-281C-469B-BF93-B2C65321499F}" srcOrd="6" destOrd="0" presId="urn:microsoft.com/office/officeart/2009/3/layout/RandomtoResultProcess"/>
    <dgm:cxn modelId="{D73BCDA0-8DE6-4F69-8EB1-B3557E405BF2}" type="presParOf" srcId="{06F9839D-FD7A-4AB7-B4F6-A5593FF72FB4}" destId="{29658D89-E09A-465F-B672-85BABCFF47EC}" srcOrd="7" destOrd="0" presId="urn:microsoft.com/office/officeart/2009/3/layout/RandomtoResultProcess"/>
    <dgm:cxn modelId="{8E19AC99-6324-439D-9C64-52705C2B7BF9}" type="presParOf" srcId="{06F9839D-FD7A-4AB7-B4F6-A5593FF72FB4}" destId="{37A31A97-2D3C-4623-8CFA-CA658E94E4DF}" srcOrd="8" destOrd="0" presId="urn:microsoft.com/office/officeart/2009/3/layout/RandomtoResultProcess"/>
    <dgm:cxn modelId="{8FB31B47-6790-434B-85B1-6156175F4875}" type="presParOf" srcId="{06F9839D-FD7A-4AB7-B4F6-A5593FF72FB4}" destId="{18C7A70A-A6D6-4CED-B63F-307F47C005B4}" srcOrd="9" destOrd="0" presId="urn:microsoft.com/office/officeart/2009/3/layout/RandomtoResultProcess"/>
    <dgm:cxn modelId="{5DA7FB67-52B4-472D-8146-134199C6D8CF}" type="presParOf" srcId="{06F9839D-FD7A-4AB7-B4F6-A5593FF72FB4}" destId="{D45E5797-B11B-450C-8542-C957E66F1509}" srcOrd="10" destOrd="0" presId="urn:microsoft.com/office/officeart/2009/3/layout/RandomtoResultProcess"/>
    <dgm:cxn modelId="{26DA0360-1831-4CD3-964E-F64EBB8A31DD}" type="presParOf" srcId="{06F9839D-FD7A-4AB7-B4F6-A5593FF72FB4}" destId="{F54B29A9-1E7B-46A8-9AFC-C0E60EA1D2CE}" srcOrd="11" destOrd="0" presId="urn:microsoft.com/office/officeart/2009/3/layout/RandomtoResultProcess"/>
    <dgm:cxn modelId="{BAF0F0FC-29AB-44D5-B0FC-4B4BC6346113}" type="presParOf" srcId="{06F9839D-FD7A-4AB7-B4F6-A5593FF72FB4}" destId="{8A101CF9-B8B0-4DDE-9AB2-67511E97C178}" srcOrd="12" destOrd="0" presId="urn:microsoft.com/office/officeart/2009/3/layout/RandomtoResultProcess"/>
    <dgm:cxn modelId="{32E2ECF8-6E2C-4D17-B552-8AA06EABA800}" type="presParOf" srcId="{06F9839D-FD7A-4AB7-B4F6-A5593FF72FB4}" destId="{FA801B89-DE35-4A3C-BE7C-78007320CC03}" srcOrd="13" destOrd="0" presId="urn:microsoft.com/office/officeart/2009/3/layout/RandomtoResultProcess"/>
    <dgm:cxn modelId="{AFB0F54A-76EE-4AF0-BBB7-49B2F08E12D8}" type="presParOf" srcId="{06F9839D-FD7A-4AB7-B4F6-A5593FF72FB4}" destId="{87F697E6-B13A-4429-92EE-04F0C3749B45}" srcOrd="14" destOrd="0" presId="urn:microsoft.com/office/officeart/2009/3/layout/RandomtoResultProcess"/>
    <dgm:cxn modelId="{9DDC48EE-3A8C-4D95-A5A7-8E3D350F5799}" type="presParOf" srcId="{06F9839D-FD7A-4AB7-B4F6-A5593FF72FB4}" destId="{86DBDBFC-7B8B-4040-AB37-A7C66700B7DF}" srcOrd="15" destOrd="0" presId="urn:microsoft.com/office/officeart/2009/3/layout/RandomtoResultProcess"/>
    <dgm:cxn modelId="{AA212789-09DE-4B5E-B5FF-51732F614070}" type="presParOf" srcId="{06F9839D-FD7A-4AB7-B4F6-A5593FF72FB4}" destId="{DA56C538-D491-4AD3-943B-2CDE848FE8B8}" srcOrd="16" destOrd="0" presId="urn:microsoft.com/office/officeart/2009/3/layout/RandomtoResultProcess"/>
    <dgm:cxn modelId="{EA7FB011-9902-4F95-B9BC-53A91D47499C}" type="presParOf" srcId="{06F9839D-FD7A-4AB7-B4F6-A5593FF72FB4}" destId="{EE1ECC61-04CD-4883-9438-910B2F240C66}" srcOrd="17" destOrd="0" presId="urn:microsoft.com/office/officeart/2009/3/layout/RandomtoResultProcess"/>
    <dgm:cxn modelId="{2DC8CC49-9F15-49D5-803F-3DDF62B4B2C3}" type="presParOf" srcId="{06F9839D-FD7A-4AB7-B4F6-A5593FF72FB4}" destId="{B728C881-99E3-417D-84D3-7DCD9AB325B5}" srcOrd="18" destOrd="0" presId="urn:microsoft.com/office/officeart/2009/3/layout/RandomtoResultProcess"/>
    <dgm:cxn modelId="{386FA404-F33C-47AF-A25B-F6B735B1EB1A}" type="presParOf" srcId="{06F9839D-FD7A-4AB7-B4F6-A5593FF72FB4}" destId="{527C35A1-5A7B-4240-9C23-32D5298184C8}" srcOrd="19" destOrd="0" presId="urn:microsoft.com/office/officeart/2009/3/layout/RandomtoResultProcess"/>
    <dgm:cxn modelId="{03C01695-6D88-4A9B-A813-3DE1AE70DE01}" type="presParOf" srcId="{C28E0FD4-C3C0-4484-B501-180CA0351988}" destId="{E08CC2F7-0A81-46C6-8167-CCEE2FB30C5D}" srcOrd="1" destOrd="0" presId="urn:microsoft.com/office/officeart/2009/3/layout/RandomtoResultProcess"/>
    <dgm:cxn modelId="{07A98ABC-DEA4-4E1C-BE5E-5477399ACCE0}" type="presParOf" srcId="{E08CC2F7-0A81-46C6-8167-CCEE2FB30C5D}" destId="{2F6442AA-2A47-4F48-B61A-B0E04A213D14}" srcOrd="0" destOrd="0" presId="urn:microsoft.com/office/officeart/2009/3/layout/RandomtoResultProcess"/>
    <dgm:cxn modelId="{8680A1D9-E0FF-477F-AB15-2766A5E5F959}" type="presParOf" srcId="{E08CC2F7-0A81-46C6-8167-CCEE2FB30C5D}" destId="{844B5353-094F-4414-9FD9-414311423CA6}" srcOrd="1" destOrd="0" presId="urn:microsoft.com/office/officeart/2009/3/layout/RandomtoResultProcess"/>
    <dgm:cxn modelId="{E91FE1D0-F46A-42CB-A514-11F3730BB2E9}" type="presParOf" srcId="{C28E0FD4-C3C0-4484-B501-180CA0351988}" destId="{511F980D-9A3D-4F4F-BE5C-9ACDCA669255}" srcOrd="2" destOrd="0" presId="urn:microsoft.com/office/officeart/2009/3/layout/RandomtoResultProcess"/>
    <dgm:cxn modelId="{02D343E9-6657-458E-A74F-E2990B4546CD}" type="presParOf" srcId="{511F980D-9A3D-4F4F-BE5C-9ACDCA669255}" destId="{F6D91939-0D70-4363-B2D6-10271DFF6883}" srcOrd="0" destOrd="0" presId="urn:microsoft.com/office/officeart/2009/3/layout/RandomtoResultProcess"/>
    <dgm:cxn modelId="{4CA05CC2-0161-4339-957D-80FBBFF36A0D}" type="presParOf" srcId="{511F980D-9A3D-4F4F-BE5C-9ACDCA669255}" destId="{91AC8FFE-5467-4941-9785-AFEA93361FBB}" srcOrd="1" destOrd="0" presId="urn:microsoft.com/office/officeart/2009/3/layout/RandomtoResultProcess"/>
    <dgm:cxn modelId="{60A0F19C-88ED-4BD3-9785-C8DC165C1097}" type="presParOf" srcId="{511F980D-9A3D-4F4F-BE5C-9ACDCA669255}" destId="{C2984A43-7199-43BA-B561-C77E22C79B0C}" srcOrd="2" destOrd="0" presId="urn:microsoft.com/office/officeart/2009/3/layout/RandomtoResultProcess"/>
    <dgm:cxn modelId="{0F7F9C14-F1A8-4A86-BC3F-5941544F6025}" type="presParOf" srcId="{C28E0FD4-C3C0-4484-B501-180CA0351988}" destId="{9B493AF3-CB88-45C1-9CC7-1888B4DB8EB4}" srcOrd="3" destOrd="0" presId="urn:microsoft.com/office/officeart/2009/3/layout/RandomtoResultProcess"/>
    <dgm:cxn modelId="{B8200BD1-E07D-4358-AE0F-328BE573FD1A}" type="presParOf" srcId="{9B493AF3-CB88-45C1-9CC7-1888B4DB8EB4}" destId="{C32ED67C-5034-48F6-8CC4-F0973773B8FF}" srcOrd="0" destOrd="0" presId="urn:microsoft.com/office/officeart/2009/3/layout/RandomtoResultProcess"/>
    <dgm:cxn modelId="{834103BA-DFF8-46BC-ACA1-919D4B821CAE}" type="presParOf" srcId="{9B493AF3-CB88-45C1-9CC7-1888B4DB8EB4}" destId="{9797E4C6-DBEC-43D4-9F73-C70A8C22CFCA}" srcOrd="1" destOrd="0" presId="urn:microsoft.com/office/officeart/2009/3/layout/RandomtoResultProcess"/>
    <dgm:cxn modelId="{B7E32281-B1EE-4975-8082-6BEF5ED6CFB9}" type="presParOf" srcId="{C28E0FD4-C3C0-4484-B501-180CA0351988}" destId="{5E7E94C3-E942-49BE-8C1A-CB2298124CD4}" srcOrd="4" destOrd="0" presId="urn:microsoft.com/office/officeart/2009/3/layout/RandomtoResultProcess"/>
    <dgm:cxn modelId="{78AE42B4-8CD0-407F-B72F-1DF2B743DCB3}" type="presParOf" srcId="{5E7E94C3-E942-49BE-8C1A-CB2298124CD4}" destId="{08C99BEB-8A19-4C05-AF88-E5EF2059C710}" srcOrd="0" destOrd="0" presId="urn:microsoft.com/office/officeart/2009/3/layout/RandomtoResultProcess"/>
    <dgm:cxn modelId="{381E1181-3EA4-4A75-B650-40C782AEA748}" type="presParOf" srcId="{5E7E94C3-E942-49BE-8C1A-CB2298124CD4}" destId="{F82AAC9B-0443-4290-BE0C-90B706EDE0CF}" srcOrd="1" destOrd="0" presId="urn:microsoft.com/office/officeart/2009/3/layout/RandomtoResultProcess"/>
    <dgm:cxn modelId="{72D8FDD9-4562-4E27-B68D-34DDDE338700}" type="presParOf" srcId="{5E7E94C3-E942-49BE-8C1A-CB2298124CD4}" destId="{AAD876B1-0D9E-48C4-9275-9439FFCCF502}" srcOrd="2"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ADA3AFA-FA20-42EA-946E-AFE88860728A}"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GB"/>
        </a:p>
      </dgm:t>
    </dgm:pt>
    <dgm:pt modelId="{CB8FDCF9-D14C-4D4C-928D-FAE9974B3914}">
      <dgm:prSet phldrT="[Text]"/>
      <dgm:spPr/>
      <dgm:t>
        <a:bodyPr/>
        <a:lstStyle/>
        <a:p>
          <a:r>
            <a:rPr lang="en-GB" dirty="0"/>
            <a:t>Centralised Decision-Making</a:t>
          </a:r>
        </a:p>
      </dgm:t>
    </dgm:pt>
    <dgm:pt modelId="{3D8F547D-497E-4633-AC25-65986303BE91}" type="parTrans" cxnId="{7763CA98-77E5-4F79-AF72-008392EF318D}">
      <dgm:prSet/>
      <dgm:spPr/>
      <dgm:t>
        <a:bodyPr/>
        <a:lstStyle/>
        <a:p>
          <a:endParaRPr lang="en-GB"/>
        </a:p>
      </dgm:t>
    </dgm:pt>
    <dgm:pt modelId="{4740C5B4-8E10-45B9-BBB4-1428C56C77AA}" type="sibTrans" cxnId="{7763CA98-77E5-4F79-AF72-008392EF318D}">
      <dgm:prSet/>
      <dgm:spPr/>
      <dgm:t>
        <a:bodyPr/>
        <a:lstStyle/>
        <a:p>
          <a:endParaRPr lang="en-GB"/>
        </a:p>
      </dgm:t>
    </dgm:pt>
    <dgm:pt modelId="{13889018-8039-4DFA-8728-F345375DEBED}">
      <dgm:prSet phldrT="[Text]"/>
      <dgm:spPr/>
      <dgm:t>
        <a:bodyPr/>
        <a:lstStyle/>
        <a:p>
          <a:r>
            <a:rPr lang="en-US" dirty="0"/>
            <a:t>Decision-making in NHS reward systems is </a:t>
          </a:r>
          <a:r>
            <a:rPr lang="en-US" dirty="0" err="1"/>
            <a:t>centralised</a:t>
          </a:r>
          <a:r>
            <a:rPr lang="en-US" dirty="0"/>
            <a:t>, which slows innovation and makes it difficult to implement flexible or tailored reward programs at the departmental level (Tiwary et al., 2021).</a:t>
          </a:r>
          <a:endParaRPr lang="en-GB" dirty="0"/>
        </a:p>
      </dgm:t>
    </dgm:pt>
    <dgm:pt modelId="{C22ACFB3-1968-46A5-9741-6D977FF69459}" type="parTrans" cxnId="{ACEA9B8C-7390-46EF-AD69-4B8B29C96136}">
      <dgm:prSet/>
      <dgm:spPr/>
      <dgm:t>
        <a:bodyPr/>
        <a:lstStyle/>
        <a:p>
          <a:endParaRPr lang="en-GB"/>
        </a:p>
      </dgm:t>
    </dgm:pt>
    <dgm:pt modelId="{4C1BA5FA-5DEC-4CD4-9335-A4B2CCD61A78}" type="sibTrans" cxnId="{ACEA9B8C-7390-46EF-AD69-4B8B29C96136}">
      <dgm:prSet/>
      <dgm:spPr/>
      <dgm:t>
        <a:bodyPr/>
        <a:lstStyle/>
        <a:p>
          <a:endParaRPr lang="en-GB"/>
        </a:p>
      </dgm:t>
    </dgm:pt>
    <dgm:pt modelId="{094F2701-43B2-4F28-BC1D-F7CA4C7B34DC}">
      <dgm:prSet phldrT="[Text]"/>
      <dgm:spPr/>
      <dgm:t>
        <a:bodyPr/>
        <a:lstStyle/>
        <a:p>
          <a:r>
            <a:rPr lang="en-GB" dirty="0"/>
            <a:t>Weak Recognition Culture</a:t>
          </a:r>
        </a:p>
      </dgm:t>
    </dgm:pt>
    <dgm:pt modelId="{06DA7F1E-2BA6-4737-B4DE-5C212D13849D}" type="parTrans" cxnId="{FEC48117-2CFB-45EC-A704-F9167B3EC477}">
      <dgm:prSet/>
      <dgm:spPr/>
      <dgm:t>
        <a:bodyPr/>
        <a:lstStyle/>
        <a:p>
          <a:endParaRPr lang="en-GB"/>
        </a:p>
      </dgm:t>
    </dgm:pt>
    <dgm:pt modelId="{A9A99C47-B5C0-4BB0-9FEB-5CB62DE0DD26}" type="sibTrans" cxnId="{FEC48117-2CFB-45EC-A704-F9167B3EC477}">
      <dgm:prSet/>
      <dgm:spPr/>
      <dgm:t>
        <a:bodyPr/>
        <a:lstStyle/>
        <a:p>
          <a:endParaRPr lang="en-GB"/>
        </a:p>
      </dgm:t>
    </dgm:pt>
    <dgm:pt modelId="{C79CC1CC-21C5-479B-95DC-87F1536F089A}">
      <dgm:prSet phldrT="[Text]"/>
      <dgm:spPr/>
      <dgm:t>
        <a:bodyPr/>
        <a:lstStyle/>
        <a:p>
          <a:r>
            <a:rPr lang="en-US" dirty="0"/>
            <a:t>Across NHS departments, recognition culture is weak, managers are often undertrained in reward management, and staff frequently feel undervalued despite taking on extra responsibilities (Grossman, 2024).</a:t>
          </a:r>
          <a:endParaRPr lang="en-GB" dirty="0"/>
        </a:p>
      </dgm:t>
    </dgm:pt>
    <dgm:pt modelId="{CFC0B30C-4F5E-4E6E-B3F9-237EE20A2709}" type="parTrans" cxnId="{2C0AC269-4C0F-4A93-82AB-1F785DA1DEFB}">
      <dgm:prSet/>
      <dgm:spPr/>
      <dgm:t>
        <a:bodyPr/>
        <a:lstStyle/>
        <a:p>
          <a:endParaRPr lang="en-GB"/>
        </a:p>
      </dgm:t>
    </dgm:pt>
    <dgm:pt modelId="{F55ED28D-0DC1-45D8-A2B4-F74A25B30E09}" type="sibTrans" cxnId="{2C0AC269-4C0F-4A93-82AB-1F785DA1DEFB}">
      <dgm:prSet/>
      <dgm:spPr/>
      <dgm:t>
        <a:bodyPr/>
        <a:lstStyle/>
        <a:p>
          <a:endParaRPr lang="en-GB"/>
        </a:p>
      </dgm:t>
    </dgm:pt>
    <dgm:pt modelId="{15CF076B-F7EB-47AB-919E-F6B6F36BD74D}" type="pres">
      <dgm:prSet presAssocID="{5ADA3AFA-FA20-42EA-946E-AFE88860728A}" presName="rootnode" presStyleCnt="0">
        <dgm:presLayoutVars>
          <dgm:chMax/>
          <dgm:chPref/>
          <dgm:dir/>
          <dgm:animLvl val="lvl"/>
        </dgm:presLayoutVars>
      </dgm:prSet>
      <dgm:spPr/>
      <dgm:t>
        <a:bodyPr/>
        <a:lstStyle/>
        <a:p>
          <a:endParaRPr lang="en-US"/>
        </a:p>
      </dgm:t>
    </dgm:pt>
    <dgm:pt modelId="{614D3468-F163-4CA7-BD5C-6E0E546FB58E}" type="pres">
      <dgm:prSet presAssocID="{CB8FDCF9-D14C-4D4C-928D-FAE9974B3914}" presName="composite" presStyleCnt="0"/>
      <dgm:spPr/>
    </dgm:pt>
    <dgm:pt modelId="{92227E91-5EF6-4046-99F2-9A6780803F72}" type="pres">
      <dgm:prSet presAssocID="{CB8FDCF9-D14C-4D4C-928D-FAE9974B3914}" presName="LShape" presStyleLbl="alignNode1" presStyleIdx="0" presStyleCnt="3"/>
      <dgm:spPr/>
    </dgm:pt>
    <dgm:pt modelId="{3DF8BAE5-C271-4C51-9D81-9A779F56E450}" type="pres">
      <dgm:prSet presAssocID="{CB8FDCF9-D14C-4D4C-928D-FAE9974B3914}" presName="ParentText" presStyleLbl="revTx" presStyleIdx="0" presStyleCnt="2">
        <dgm:presLayoutVars>
          <dgm:chMax val="0"/>
          <dgm:chPref val="0"/>
          <dgm:bulletEnabled val="1"/>
        </dgm:presLayoutVars>
      </dgm:prSet>
      <dgm:spPr/>
      <dgm:t>
        <a:bodyPr/>
        <a:lstStyle/>
        <a:p>
          <a:endParaRPr lang="en-US"/>
        </a:p>
      </dgm:t>
    </dgm:pt>
    <dgm:pt modelId="{C8D9412D-46B1-4712-991F-28E72A9BC577}" type="pres">
      <dgm:prSet presAssocID="{CB8FDCF9-D14C-4D4C-928D-FAE9974B3914}" presName="Triangle" presStyleLbl="alignNode1" presStyleIdx="1" presStyleCnt="3"/>
      <dgm:spPr/>
    </dgm:pt>
    <dgm:pt modelId="{ECD7131F-9502-46F6-B58E-E9F32387D2FC}" type="pres">
      <dgm:prSet presAssocID="{4740C5B4-8E10-45B9-BBB4-1428C56C77AA}" presName="sibTrans" presStyleCnt="0"/>
      <dgm:spPr/>
    </dgm:pt>
    <dgm:pt modelId="{34B14B7C-9DB2-485C-8294-A44754C0D840}" type="pres">
      <dgm:prSet presAssocID="{4740C5B4-8E10-45B9-BBB4-1428C56C77AA}" presName="space" presStyleCnt="0"/>
      <dgm:spPr/>
    </dgm:pt>
    <dgm:pt modelId="{D618AD63-2AD1-41C3-BE6C-6681511BA636}" type="pres">
      <dgm:prSet presAssocID="{094F2701-43B2-4F28-BC1D-F7CA4C7B34DC}" presName="composite" presStyleCnt="0"/>
      <dgm:spPr/>
    </dgm:pt>
    <dgm:pt modelId="{A0D4606F-C4F3-4A7C-B569-F0EA6CA6ADD4}" type="pres">
      <dgm:prSet presAssocID="{094F2701-43B2-4F28-BC1D-F7CA4C7B34DC}" presName="LShape" presStyleLbl="alignNode1" presStyleIdx="2" presStyleCnt="3"/>
      <dgm:spPr/>
    </dgm:pt>
    <dgm:pt modelId="{7597176B-5124-4130-8F99-18A0677638E1}" type="pres">
      <dgm:prSet presAssocID="{094F2701-43B2-4F28-BC1D-F7CA4C7B34DC}" presName="ParentText" presStyleLbl="revTx" presStyleIdx="1" presStyleCnt="2">
        <dgm:presLayoutVars>
          <dgm:chMax val="0"/>
          <dgm:chPref val="0"/>
          <dgm:bulletEnabled val="1"/>
        </dgm:presLayoutVars>
      </dgm:prSet>
      <dgm:spPr/>
      <dgm:t>
        <a:bodyPr/>
        <a:lstStyle/>
        <a:p>
          <a:endParaRPr lang="en-US"/>
        </a:p>
      </dgm:t>
    </dgm:pt>
  </dgm:ptLst>
  <dgm:cxnLst>
    <dgm:cxn modelId="{2C0AC269-4C0F-4A93-82AB-1F785DA1DEFB}" srcId="{094F2701-43B2-4F28-BC1D-F7CA4C7B34DC}" destId="{C79CC1CC-21C5-479B-95DC-87F1536F089A}" srcOrd="0" destOrd="0" parTransId="{CFC0B30C-4F5E-4E6E-B3F9-237EE20A2709}" sibTransId="{F55ED28D-0DC1-45D8-A2B4-F74A25B30E09}"/>
    <dgm:cxn modelId="{7763CA98-77E5-4F79-AF72-008392EF318D}" srcId="{5ADA3AFA-FA20-42EA-946E-AFE88860728A}" destId="{CB8FDCF9-D14C-4D4C-928D-FAE9974B3914}" srcOrd="0" destOrd="0" parTransId="{3D8F547D-497E-4633-AC25-65986303BE91}" sibTransId="{4740C5B4-8E10-45B9-BBB4-1428C56C77AA}"/>
    <dgm:cxn modelId="{FEC48117-2CFB-45EC-A704-F9167B3EC477}" srcId="{5ADA3AFA-FA20-42EA-946E-AFE88860728A}" destId="{094F2701-43B2-4F28-BC1D-F7CA4C7B34DC}" srcOrd="1" destOrd="0" parTransId="{06DA7F1E-2BA6-4737-B4DE-5C212D13849D}" sibTransId="{A9A99C47-B5C0-4BB0-9FEB-5CB62DE0DD26}"/>
    <dgm:cxn modelId="{F73D28FC-23E1-44C8-B7C0-986D65B3C9CA}" type="presOf" srcId="{13889018-8039-4DFA-8728-F345375DEBED}" destId="{3DF8BAE5-C271-4C51-9D81-9A779F56E450}" srcOrd="0" destOrd="1" presId="urn:microsoft.com/office/officeart/2009/3/layout/StepUpProcess"/>
    <dgm:cxn modelId="{C346E486-3E95-4B4F-9954-92D9353B6D1B}" type="presOf" srcId="{094F2701-43B2-4F28-BC1D-F7CA4C7B34DC}" destId="{7597176B-5124-4130-8F99-18A0677638E1}" srcOrd="0" destOrd="0" presId="urn:microsoft.com/office/officeart/2009/3/layout/StepUpProcess"/>
    <dgm:cxn modelId="{9A2489BF-CA48-4467-B2F1-09B85825D1FC}" type="presOf" srcId="{CB8FDCF9-D14C-4D4C-928D-FAE9974B3914}" destId="{3DF8BAE5-C271-4C51-9D81-9A779F56E450}" srcOrd="0" destOrd="0" presId="urn:microsoft.com/office/officeart/2009/3/layout/StepUpProcess"/>
    <dgm:cxn modelId="{ACEA9B8C-7390-46EF-AD69-4B8B29C96136}" srcId="{CB8FDCF9-D14C-4D4C-928D-FAE9974B3914}" destId="{13889018-8039-4DFA-8728-F345375DEBED}" srcOrd="0" destOrd="0" parTransId="{C22ACFB3-1968-46A5-9741-6D977FF69459}" sibTransId="{4C1BA5FA-5DEC-4CD4-9335-A4B2CCD61A78}"/>
    <dgm:cxn modelId="{5E56963D-EFEE-44B2-9BD5-2A7C8FD71D78}" type="presOf" srcId="{5ADA3AFA-FA20-42EA-946E-AFE88860728A}" destId="{15CF076B-F7EB-47AB-919E-F6B6F36BD74D}" srcOrd="0" destOrd="0" presId="urn:microsoft.com/office/officeart/2009/3/layout/StepUpProcess"/>
    <dgm:cxn modelId="{38F51BA5-9235-48DA-ACB2-BFCF5F5C74A5}" type="presOf" srcId="{C79CC1CC-21C5-479B-95DC-87F1536F089A}" destId="{7597176B-5124-4130-8F99-18A0677638E1}" srcOrd="0" destOrd="1" presId="urn:microsoft.com/office/officeart/2009/3/layout/StepUpProcess"/>
    <dgm:cxn modelId="{B65ADF63-CEF4-49C8-A3E4-26F611AD5749}" type="presParOf" srcId="{15CF076B-F7EB-47AB-919E-F6B6F36BD74D}" destId="{614D3468-F163-4CA7-BD5C-6E0E546FB58E}" srcOrd="0" destOrd="0" presId="urn:microsoft.com/office/officeart/2009/3/layout/StepUpProcess"/>
    <dgm:cxn modelId="{6B6E6842-C6E3-4991-9385-E82F0F14148D}" type="presParOf" srcId="{614D3468-F163-4CA7-BD5C-6E0E546FB58E}" destId="{92227E91-5EF6-4046-99F2-9A6780803F72}" srcOrd="0" destOrd="0" presId="urn:microsoft.com/office/officeart/2009/3/layout/StepUpProcess"/>
    <dgm:cxn modelId="{E5BBA391-F456-42CE-8FD5-99FCE4D5CAE3}" type="presParOf" srcId="{614D3468-F163-4CA7-BD5C-6E0E546FB58E}" destId="{3DF8BAE5-C271-4C51-9D81-9A779F56E450}" srcOrd="1" destOrd="0" presId="urn:microsoft.com/office/officeart/2009/3/layout/StepUpProcess"/>
    <dgm:cxn modelId="{7931E51E-303B-4D83-9F5B-0486CAFD15FD}" type="presParOf" srcId="{614D3468-F163-4CA7-BD5C-6E0E546FB58E}" destId="{C8D9412D-46B1-4712-991F-28E72A9BC577}" srcOrd="2" destOrd="0" presId="urn:microsoft.com/office/officeart/2009/3/layout/StepUpProcess"/>
    <dgm:cxn modelId="{A9769385-A5D6-4004-B524-08350F001465}" type="presParOf" srcId="{15CF076B-F7EB-47AB-919E-F6B6F36BD74D}" destId="{ECD7131F-9502-46F6-B58E-E9F32387D2FC}" srcOrd="1" destOrd="0" presId="urn:microsoft.com/office/officeart/2009/3/layout/StepUpProcess"/>
    <dgm:cxn modelId="{228ACBDF-06C7-4218-AA6B-ED0EEC8A5449}" type="presParOf" srcId="{ECD7131F-9502-46F6-B58E-E9F32387D2FC}" destId="{34B14B7C-9DB2-485C-8294-A44754C0D840}" srcOrd="0" destOrd="0" presId="urn:microsoft.com/office/officeart/2009/3/layout/StepUpProcess"/>
    <dgm:cxn modelId="{F7B9E8B7-E275-47DB-8A17-71A3E6BBD939}" type="presParOf" srcId="{15CF076B-F7EB-47AB-919E-F6B6F36BD74D}" destId="{D618AD63-2AD1-41C3-BE6C-6681511BA636}" srcOrd="2" destOrd="0" presId="urn:microsoft.com/office/officeart/2009/3/layout/StepUpProcess"/>
    <dgm:cxn modelId="{8C9DE47C-9667-48A4-991C-D1A18A93C3C1}" type="presParOf" srcId="{D618AD63-2AD1-41C3-BE6C-6681511BA636}" destId="{A0D4606F-C4F3-4A7C-B569-F0EA6CA6ADD4}" srcOrd="0" destOrd="0" presId="urn:microsoft.com/office/officeart/2009/3/layout/StepUpProcess"/>
    <dgm:cxn modelId="{A293F310-6BD4-4550-9673-67FD5B485659}" type="presParOf" srcId="{D618AD63-2AD1-41C3-BE6C-6681511BA636}" destId="{7597176B-5124-4130-8F99-18A0677638E1}"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9991374-07EE-4C14-9B9D-2925339DF973}" type="doc">
      <dgm:prSet loTypeId="urn:microsoft.com/office/officeart/2005/8/layout/cycle7" loCatId="cycle" qsTypeId="urn:microsoft.com/office/officeart/2005/8/quickstyle/simple1" qsCatId="simple" csTypeId="urn:microsoft.com/office/officeart/2005/8/colors/accent0_3" csCatId="mainScheme" phldr="1"/>
      <dgm:spPr/>
      <dgm:t>
        <a:bodyPr/>
        <a:lstStyle/>
        <a:p>
          <a:endParaRPr lang="en-GB"/>
        </a:p>
      </dgm:t>
    </dgm:pt>
    <dgm:pt modelId="{D432A554-1F21-4AA7-85E3-A024A82FD9E3}">
      <dgm:prSet phldrT="[Text]" custT="1"/>
      <dgm:spPr/>
      <dgm:t>
        <a:bodyPr/>
        <a:lstStyle/>
        <a:p>
          <a:pPr algn="ctr"/>
          <a:r>
            <a:rPr lang="en-US" sz="1050" b="1" dirty="0">
              <a:latin typeface="Arial" panose="020B0604020202020204" pitchFamily="34" charset="0"/>
              <a:cs typeface="Arial" panose="020B0604020202020204" pitchFamily="34" charset="0"/>
            </a:rPr>
            <a:t>Integrated Financial &amp; Non-Financial Rewards (Total Reward Theory)     </a:t>
          </a:r>
        </a:p>
        <a:p>
          <a:pPr algn="ctr"/>
          <a:r>
            <a:rPr lang="en-US" sz="1050" b="1" dirty="0">
              <a:latin typeface="Arial" panose="020B0604020202020204" pitchFamily="34" charset="0"/>
              <a:cs typeface="Arial" panose="020B0604020202020204" pitchFamily="34" charset="0"/>
            </a:rPr>
            <a:t>           </a:t>
          </a:r>
        </a:p>
        <a:p>
          <a:pPr algn="ctr"/>
          <a:r>
            <a:rPr lang="en-US" sz="1050" b="1" dirty="0">
              <a:latin typeface="Arial" panose="020B0604020202020204" pitchFamily="34" charset="0"/>
              <a:cs typeface="Arial" panose="020B0604020202020204" pitchFamily="34" charset="0"/>
            </a:rPr>
            <a:t> </a:t>
          </a:r>
          <a:r>
            <a:rPr lang="en-US" sz="1050" dirty="0">
              <a:latin typeface="Arial" panose="020B0604020202020204" pitchFamily="34" charset="0"/>
              <a:cs typeface="Arial" panose="020B0604020202020204" pitchFamily="34" charset="0"/>
            </a:rPr>
            <a:t>Combine salary, bonuses, benefits, and recognition programs to create a holistic reward system that motivates staff (Mer et al., 2023).</a:t>
          </a:r>
          <a:endParaRPr lang="en-GB" sz="1050" dirty="0">
            <a:latin typeface="Arial" panose="020B0604020202020204" pitchFamily="34" charset="0"/>
            <a:cs typeface="Arial" panose="020B0604020202020204" pitchFamily="34" charset="0"/>
          </a:endParaRPr>
        </a:p>
      </dgm:t>
    </dgm:pt>
    <dgm:pt modelId="{8C46C6EA-4B79-49D9-B275-FF968CF9CC05}" type="parTrans" cxnId="{1AD821CC-3144-4279-B76A-7D2A940AE72B}">
      <dgm:prSet/>
      <dgm:spPr/>
      <dgm:t>
        <a:bodyPr/>
        <a:lstStyle/>
        <a:p>
          <a:endParaRPr lang="en-GB" sz="1200">
            <a:latin typeface="Arial" panose="020B0604020202020204" pitchFamily="34" charset="0"/>
            <a:cs typeface="Arial" panose="020B0604020202020204" pitchFamily="34" charset="0"/>
          </a:endParaRPr>
        </a:p>
      </dgm:t>
    </dgm:pt>
    <dgm:pt modelId="{A447E82E-551F-47F4-BA12-2512EAF06813}" type="sibTrans" cxnId="{1AD821CC-3144-4279-B76A-7D2A940AE72B}">
      <dgm:prSet custT="1"/>
      <dgm:spPr/>
      <dgm:t>
        <a:bodyPr/>
        <a:lstStyle/>
        <a:p>
          <a:endParaRPr lang="en-GB" sz="1400">
            <a:latin typeface="Arial" panose="020B0604020202020204" pitchFamily="34" charset="0"/>
            <a:cs typeface="Arial" panose="020B0604020202020204" pitchFamily="34" charset="0"/>
          </a:endParaRPr>
        </a:p>
      </dgm:t>
    </dgm:pt>
    <dgm:pt modelId="{2F1C60BC-99EE-43A4-8507-0215CD46D42A}">
      <dgm:prSet phldrT="[Text]" custT="1"/>
      <dgm:spPr/>
      <dgm:t>
        <a:bodyPr/>
        <a:lstStyle/>
        <a:p>
          <a:r>
            <a:rPr lang="en-US" sz="1000" dirty="0">
              <a:latin typeface="Arial" panose="020B0604020202020204" pitchFamily="34" charset="0"/>
              <a:cs typeface="Arial" panose="020B0604020202020204" pitchFamily="34" charset="0"/>
            </a:rPr>
            <a:t>
</a:t>
          </a:r>
          <a:r>
            <a:rPr lang="en-US" sz="1050" b="1" dirty="0">
              <a:latin typeface="Arial" panose="020B0604020202020204" pitchFamily="34" charset="0"/>
              <a:cs typeface="Arial" panose="020B0604020202020204" pitchFamily="34" charset="0"/>
            </a:rPr>
            <a:t>Tailored Reward Packages (Person-</a:t>
          </a:r>
          <a:r>
            <a:rPr lang="en-US" sz="1050" b="1" dirty="0" err="1">
              <a:latin typeface="Arial" panose="020B0604020202020204" pitchFamily="34" charset="0"/>
              <a:cs typeface="Arial" panose="020B0604020202020204" pitchFamily="34" charset="0"/>
            </a:rPr>
            <a:t>Centred</a:t>
          </a:r>
          <a:r>
            <a:rPr lang="en-US" sz="1050" b="1" dirty="0">
              <a:latin typeface="Arial" panose="020B0604020202020204" pitchFamily="34" charset="0"/>
              <a:cs typeface="Arial" panose="020B0604020202020204" pitchFamily="34" charset="0"/>
            </a:rPr>
            <a:t> Approach)</a:t>
          </a:r>
        </a:p>
        <a:p>
          <a:r>
            <a:rPr lang="en-US" sz="1050" b="1" dirty="0">
              <a:latin typeface="Arial" panose="020B0604020202020204" pitchFamily="34" charset="0"/>
              <a:cs typeface="Arial" panose="020B0604020202020204" pitchFamily="34" charset="0"/>
            </a:rPr>
            <a:t> </a:t>
          </a:r>
          <a:r>
            <a:rPr lang="en-US" sz="1000" dirty="0">
              <a:latin typeface="Arial" panose="020B0604020202020204" pitchFamily="34" charset="0"/>
              <a:cs typeface="Arial" panose="020B0604020202020204" pitchFamily="34" charset="0"/>
            </a:rPr>
            <a:t>Offer flexible reward options that reflect individual roles, performance, and preferences to increase satisfaction and engagement (Li et al., 2023).</a:t>
          </a:r>
          <a:endParaRPr lang="en-GB" sz="1000" dirty="0">
            <a:latin typeface="Arial" panose="020B0604020202020204" pitchFamily="34" charset="0"/>
            <a:cs typeface="Arial" panose="020B0604020202020204" pitchFamily="34" charset="0"/>
          </a:endParaRPr>
        </a:p>
      </dgm:t>
    </dgm:pt>
    <dgm:pt modelId="{B64AF18B-ADD2-4E4A-9969-36D3329DE3EC}" type="parTrans" cxnId="{B1F70790-D2F2-4FD5-B096-7715E21FD891}">
      <dgm:prSet/>
      <dgm:spPr/>
      <dgm:t>
        <a:bodyPr/>
        <a:lstStyle/>
        <a:p>
          <a:endParaRPr lang="en-GB" sz="1200">
            <a:latin typeface="Arial" panose="020B0604020202020204" pitchFamily="34" charset="0"/>
            <a:cs typeface="Arial" panose="020B0604020202020204" pitchFamily="34" charset="0"/>
          </a:endParaRPr>
        </a:p>
      </dgm:t>
    </dgm:pt>
    <dgm:pt modelId="{5F2B65FF-CEB7-4B22-A244-8D10A21C6B1D}" type="sibTrans" cxnId="{B1F70790-D2F2-4FD5-B096-7715E21FD891}">
      <dgm:prSet custT="1"/>
      <dgm:spPr/>
      <dgm:t>
        <a:bodyPr/>
        <a:lstStyle/>
        <a:p>
          <a:endParaRPr lang="en-GB" sz="1400">
            <a:latin typeface="Arial" panose="020B0604020202020204" pitchFamily="34" charset="0"/>
            <a:cs typeface="Arial" panose="020B0604020202020204" pitchFamily="34" charset="0"/>
          </a:endParaRPr>
        </a:p>
      </dgm:t>
    </dgm:pt>
    <dgm:pt modelId="{F1F6780D-FD16-4D61-937D-93E545E61675}">
      <dgm:prSet phldrT="[Text]" custT="1"/>
      <dgm:spPr/>
      <dgm:t>
        <a:bodyPr/>
        <a:lstStyle/>
        <a:p>
          <a:r>
            <a:rPr lang="en-US" sz="1000" dirty="0">
              <a:latin typeface="Arial" panose="020B0604020202020204" pitchFamily="34" charset="0"/>
              <a:cs typeface="Arial" panose="020B0604020202020204" pitchFamily="34" charset="0"/>
            </a:rPr>
            <a:t>
</a:t>
          </a:r>
          <a:r>
            <a:rPr lang="en-US" sz="1050" b="1" dirty="0">
              <a:latin typeface="Arial" panose="020B0604020202020204" pitchFamily="34" charset="0"/>
              <a:cs typeface="Arial" panose="020B0604020202020204" pitchFamily="34" charset="0"/>
            </a:rPr>
            <a:t>Improved Communication of Total Rewards (HRM Strategy) </a:t>
          </a:r>
        </a:p>
        <a:p>
          <a:r>
            <a:rPr lang="en-US" sz="1050" b="1" dirty="0">
              <a:latin typeface="Arial" panose="020B0604020202020204" pitchFamily="34" charset="0"/>
              <a:cs typeface="Arial" panose="020B0604020202020204" pitchFamily="34" charset="0"/>
            </a:rPr>
            <a:t> </a:t>
          </a:r>
          <a:r>
            <a:rPr lang="en-US" sz="1000" dirty="0">
              <a:latin typeface="Arial" panose="020B0604020202020204" pitchFamily="34" charset="0"/>
              <a:cs typeface="Arial" panose="020B0604020202020204" pitchFamily="34" charset="0"/>
            </a:rPr>
            <a:t>Ensure staff clearly understand all components of their total reward package, including benefits and career progression opportunities (</a:t>
          </a:r>
          <a:r>
            <a:rPr lang="en-US" sz="1000" dirty="0" err="1">
              <a:latin typeface="Arial" panose="020B0604020202020204" pitchFamily="34" charset="0"/>
              <a:cs typeface="Arial" panose="020B0604020202020204" pitchFamily="34" charset="0"/>
            </a:rPr>
            <a:t>McGaun</a:t>
          </a:r>
          <a:r>
            <a:rPr lang="en-US" sz="1000" dirty="0">
              <a:latin typeface="Arial" panose="020B0604020202020204" pitchFamily="34" charset="0"/>
              <a:cs typeface="Arial" panose="020B0604020202020204" pitchFamily="34" charset="0"/>
            </a:rPr>
            <a:t>, 2023).</a:t>
          </a:r>
          <a:endParaRPr lang="en-GB" sz="1000" dirty="0">
            <a:latin typeface="Arial" panose="020B0604020202020204" pitchFamily="34" charset="0"/>
            <a:cs typeface="Arial" panose="020B0604020202020204" pitchFamily="34" charset="0"/>
          </a:endParaRPr>
        </a:p>
      </dgm:t>
    </dgm:pt>
    <dgm:pt modelId="{E45D98A0-55CF-48E2-996F-625EBC5CF1B3}" type="parTrans" cxnId="{AB7B60F0-5BA7-42D2-A8CD-5C0DD4905E39}">
      <dgm:prSet/>
      <dgm:spPr/>
      <dgm:t>
        <a:bodyPr/>
        <a:lstStyle/>
        <a:p>
          <a:endParaRPr lang="en-GB" sz="1200">
            <a:latin typeface="Arial" panose="020B0604020202020204" pitchFamily="34" charset="0"/>
            <a:cs typeface="Arial" panose="020B0604020202020204" pitchFamily="34" charset="0"/>
          </a:endParaRPr>
        </a:p>
      </dgm:t>
    </dgm:pt>
    <dgm:pt modelId="{1ED7CF77-84CE-46C9-869A-12B81F7E3F4F}" type="sibTrans" cxnId="{AB7B60F0-5BA7-42D2-A8CD-5C0DD4905E39}">
      <dgm:prSet custT="1"/>
      <dgm:spPr/>
      <dgm:t>
        <a:bodyPr/>
        <a:lstStyle/>
        <a:p>
          <a:endParaRPr lang="en-GB" sz="1400">
            <a:latin typeface="Arial" panose="020B0604020202020204" pitchFamily="34" charset="0"/>
            <a:cs typeface="Arial" panose="020B0604020202020204" pitchFamily="34" charset="0"/>
          </a:endParaRPr>
        </a:p>
      </dgm:t>
    </dgm:pt>
    <dgm:pt modelId="{5BE72442-B3C2-4E63-9205-2FB38F190ECE}" type="pres">
      <dgm:prSet presAssocID="{29991374-07EE-4C14-9B9D-2925339DF973}" presName="Name0" presStyleCnt="0">
        <dgm:presLayoutVars>
          <dgm:dir/>
          <dgm:resizeHandles val="exact"/>
        </dgm:presLayoutVars>
      </dgm:prSet>
      <dgm:spPr/>
      <dgm:t>
        <a:bodyPr/>
        <a:lstStyle/>
        <a:p>
          <a:endParaRPr lang="en-US"/>
        </a:p>
      </dgm:t>
    </dgm:pt>
    <dgm:pt modelId="{2E30070D-5980-4C99-A9A4-06246D9A23B5}" type="pres">
      <dgm:prSet presAssocID="{D432A554-1F21-4AA7-85E3-A024A82FD9E3}" presName="node" presStyleLbl="node1" presStyleIdx="0" presStyleCnt="3" custScaleY="162708">
        <dgm:presLayoutVars>
          <dgm:bulletEnabled val="1"/>
        </dgm:presLayoutVars>
      </dgm:prSet>
      <dgm:spPr/>
      <dgm:t>
        <a:bodyPr/>
        <a:lstStyle/>
        <a:p>
          <a:endParaRPr lang="en-US"/>
        </a:p>
      </dgm:t>
    </dgm:pt>
    <dgm:pt modelId="{5A063249-915E-429B-AD6C-F5D8E2C17F01}" type="pres">
      <dgm:prSet presAssocID="{A447E82E-551F-47F4-BA12-2512EAF06813}" presName="sibTrans" presStyleLbl="sibTrans2D1" presStyleIdx="0" presStyleCnt="3"/>
      <dgm:spPr/>
      <dgm:t>
        <a:bodyPr/>
        <a:lstStyle/>
        <a:p>
          <a:endParaRPr lang="en-US"/>
        </a:p>
      </dgm:t>
    </dgm:pt>
    <dgm:pt modelId="{992354B1-1CDD-4CE1-907D-F1954D0A4390}" type="pres">
      <dgm:prSet presAssocID="{A447E82E-551F-47F4-BA12-2512EAF06813}" presName="connectorText" presStyleLbl="sibTrans2D1" presStyleIdx="0" presStyleCnt="3"/>
      <dgm:spPr/>
      <dgm:t>
        <a:bodyPr/>
        <a:lstStyle/>
        <a:p>
          <a:endParaRPr lang="en-US"/>
        </a:p>
      </dgm:t>
    </dgm:pt>
    <dgm:pt modelId="{7325CE43-9EBA-48BE-83FC-B018A040743D}" type="pres">
      <dgm:prSet presAssocID="{2F1C60BC-99EE-43A4-8507-0215CD46D42A}" presName="node" presStyleLbl="node1" presStyleIdx="1" presStyleCnt="3">
        <dgm:presLayoutVars>
          <dgm:bulletEnabled val="1"/>
        </dgm:presLayoutVars>
      </dgm:prSet>
      <dgm:spPr/>
      <dgm:t>
        <a:bodyPr/>
        <a:lstStyle/>
        <a:p>
          <a:endParaRPr lang="en-US"/>
        </a:p>
      </dgm:t>
    </dgm:pt>
    <dgm:pt modelId="{D0FA220E-561D-474A-8E65-D8A60D6A0FC0}" type="pres">
      <dgm:prSet presAssocID="{5F2B65FF-CEB7-4B22-A244-8D10A21C6B1D}" presName="sibTrans" presStyleLbl="sibTrans2D1" presStyleIdx="1" presStyleCnt="3"/>
      <dgm:spPr/>
      <dgm:t>
        <a:bodyPr/>
        <a:lstStyle/>
        <a:p>
          <a:endParaRPr lang="en-US"/>
        </a:p>
      </dgm:t>
    </dgm:pt>
    <dgm:pt modelId="{D16174EA-1224-41EB-827A-CACEC1C8523B}" type="pres">
      <dgm:prSet presAssocID="{5F2B65FF-CEB7-4B22-A244-8D10A21C6B1D}" presName="connectorText" presStyleLbl="sibTrans2D1" presStyleIdx="1" presStyleCnt="3"/>
      <dgm:spPr/>
      <dgm:t>
        <a:bodyPr/>
        <a:lstStyle/>
        <a:p>
          <a:endParaRPr lang="en-US"/>
        </a:p>
      </dgm:t>
    </dgm:pt>
    <dgm:pt modelId="{B0D68D52-2027-4657-9BCA-AD689AF3E99D}" type="pres">
      <dgm:prSet presAssocID="{F1F6780D-FD16-4D61-937D-93E545E61675}" presName="node" presStyleLbl="node1" presStyleIdx="2" presStyleCnt="3">
        <dgm:presLayoutVars>
          <dgm:bulletEnabled val="1"/>
        </dgm:presLayoutVars>
      </dgm:prSet>
      <dgm:spPr/>
      <dgm:t>
        <a:bodyPr/>
        <a:lstStyle/>
        <a:p>
          <a:endParaRPr lang="en-US"/>
        </a:p>
      </dgm:t>
    </dgm:pt>
    <dgm:pt modelId="{55D26A7A-17FC-4067-A311-8E40B2465AB7}" type="pres">
      <dgm:prSet presAssocID="{1ED7CF77-84CE-46C9-869A-12B81F7E3F4F}" presName="sibTrans" presStyleLbl="sibTrans2D1" presStyleIdx="2" presStyleCnt="3"/>
      <dgm:spPr/>
      <dgm:t>
        <a:bodyPr/>
        <a:lstStyle/>
        <a:p>
          <a:endParaRPr lang="en-US"/>
        </a:p>
      </dgm:t>
    </dgm:pt>
    <dgm:pt modelId="{BC7C08B0-74F6-458F-A9E8-89DD3238124C}" type="pres">
      <dgm:prSet presAssocID="{1ED7CF77-84CE-46C9-869A-12B81F7E3F4F}" presName="connectorText" presStyleLbl="sibTrans2D1" presStyleIdx="2" presStyleCnt="3"/>
      <dgm:spPr/>
      <dgm:t>
        <a:bodyPr/>
        <a:lstStyle/>
        <a:p>
          <a:endParaRPr lang="en-US"/>
        </a:p>
      </dgm:t>
    </dgm:pt>
  </dgm:ptLst>
  <dgm:cxnLst>
    <dgm:cxn modelId="{88CE3DD7-B7A9-4F76-A2EF-2EE6547AB102}" type="presOf" srcId="{A447E82E-551F-47F4-BA12-2512EAF06813}" destId="{992354B1-1CDD-4CE1-907D-F1954D0A4390}" srcOrd="1" destOrd="0" presId="urn:microsoft.com/office/officeart/2005/8/layout/cycle7"/>
    <dgm:cxn modelId="{79B0873F-4367-42A4-BA68-40D60B72103D}" type="presOf" srcId="{5F2B65FF-CEB7-4B22-A244-8D10A21C6B1D}" destId="{D0FA220E-561D-474A-8E65-D8A60D6A0FC0}" srcOrd="0" destOrd="0" presId="urn:microsoft.com/office/officeart/2005/8/layout/cycle7"/>
    <dgm:cxn modelId="{ADAAD40D-9075-4F6F-80BF-61AE68AE519A}" type="presOf" srcId="{2F1C60BC-99EE-43A4-8507-0215CD46D42A}" destId="{7325CE43-9EBA-48BE-83FC-B018A040743D}" srcOrd="0" destOrd="0" presId="urn:microsoft.com/office/officeart/2005/8/layout/cycle7"/>
    <dgm:cxn modelId="{B1F70790-D2F2-4FD5-B096-7715E21FD891}" srcId="{29991374-07EE-4C14-9B9D-2925339DF973}" destId="{2F1C60BC-99EE-43A4-8507-0215CD46D42A}" srcOrd="1" destOrd="0" parTransId="{B64AF18B-ADD2-4E4A-9969-36D3329DE3EC}" sibTransId="{5F2B65FF-CEB7-4B22-A244-8D10A21C6B1D}"/>
    <dgm:cxn modelId="{4CF0ED28-4055-4F00-844D-BB1ADB995273}" type="presOf" srcId="{D432A554-1F21-4AA7-85E3-A024A82FD9E3}" destId="{2E30070D-5980-4C99-A9A4-06246D9A23B5}" srcOrd="0" destOrd="0" presId="urn:microsoft.com/office/officeart/2005/8/layout/cycle7"/>
    <dgm:cxn modelId="{B6DEA35E-E578-45A1-A7E7-3221649DD499}" type="presOf" srcId="{A447E82E-551F-47F4-BA12-2512EAF06813}" destId="{5A063249-915E-429B-AD6C-F5D8E2C17F01}" srcOrd="0" destOrd="0" presId="urn:microsoft.com/office/officeart/2005/8/layout/cycle7"/>
    <dgm:cxn modelId="{1AD821CC-3144-4279-B76A-7D2A940AE72B}" srcId="{29991374-07EE-4C14-9B9D-2925339DF973}" destId="{D432A554-1F21-4AA7-85E3-A024A82FD9E3}" srcOrd="0" destOrd="0" parTransId="{8C46C6EA-4B79-49D9-B275-FF968CF9CC05}" sibTransId="{A447E82E-551F-47F4-BA12-2512EAF06813}"/>
    <dgm:cxn modelId="{F5F55C1B-DCD8-404D-8EC4-ED5BA31D5A9B}" type="presOf" srcId="{29991374-07EE-4C14-9B9D-2925339DF973}" destId="{5BE72442-B3C2-4E63-9205-2FB38F190ECE}" srcOrd="0" destOrd="0" presId="urn:microsoft.com/office/officeart/2005/8/layout/cycle7"/>
    <dgm:cxn modelId="{B5D0603A-0EF7-410F-90C2-9A49156BF7FE}" type="presOf" srcId="{1ED7CF77-84CE-46C9-869A-12B81F7E3F4F}" destId="{55D26A7A-17FC-4067-A311-8E40B2465AB7}" srcOrd="0" destOrd="0" presId="urn:microsoft.com/office/officeart/2005/8/layout/cycle7"/>
    <dgm:cxn modelId="{CB6FC40D-A4FE-49F3-9101-801D601376E8}" type="presOf" srcId="{1ED7CF77-84CE-46C9-869A-12B81F7E3F4F}" destId="{BC7C08B0-74F6-458F-A9E8-89DD3238124C}" srcOrd="1" destOrd="0" presId="urn:microsoft.com/office/officeart/2005/8/layout/cycle7"/>
    <dgm:cxn modelId="{AB7B60F0-5BA7-42D2-A8CD-5C0DD4905E39}" srcId="{29991374-07EE-4C14-9B9D-2925339DF973}" destId="{F1F6780D-FD16-4D61-937D-93E545E61675}" srcOrd="2" destOrd="0" parTransId="{E45D98A0-55CF-48E2-996F-625EBC5CF1B3}" sibTransId="{1ED7CF77-84CE-46C9-869A-12B81F7E3F4F}"/>
    <dgm:cxn modelId="{2AF81ED3-EA98-4D45-9F48-7EEC5A637CC1}" type="presOf" srcId="{5F2B65FF-CEB7-4B22-A244-8D10A21C6B1D}" destId="{D16174EA-1224-41EB-827A-CACEC1C8523B}" srcOrd="1" destOrd="0" presId="urn:microsoft.com/office/officeart/2005/8/layout/cycle7"/>
    <dgm:cxn modelId="{EE1656AE-97D4-45E0-B813-E3AC71026A58}" type="presOf" srcId="{F1F6780D-FD16-4D61-937D-93E545E61675}" destId="{B0D68D52-2027-4657-9BCA-AD689AF3E99D}" srcOrd="0" destOrd="0" presId="urn:microsoft.com/office/officeart/2005/8/layout/cycle7"/>
    <dgm:cxn modelId="{04A6B38A-4867-4FBF-85D3-6AD1434590BA}" type="presParOf" srcId="{5BE72442-B3C2-4E63-9205-2FB38F190ECE}" destId="{2E30070D-5980-4C99-A9A4-06246D9A23B5}" srcOrd="0" destOrd="0" presId="urn:microsoft.com/office/officeart/2005/8/layout/cycle7"/>
    <dgm:cxn modelId="{19B55E7A-CC7B-40ED-AED6-07918C0D2614}" type="presParOf" srcId="{5BE72442-B3C2-4E63-9205-2FB38F190ECE}" destId="{5A063249-915E-429B-AD6C-F5D8E2C17F01}" srcOrd="1" destOrd="0" presId="urn:microsoft.com/office/officeart/2005/8/layout/cycle7"/>
    <dgm:cxn modelId="{894C14D6-C67E-458B-A458-388A48006557}" type="presParOf" srcId="{5A063249-915E-429B-AD6C-F5D8E2C17F01}" destId="{992354B1-1CDD-4CE1-907D-F1954D0A4390}" srcOrd="0" destOrd="0" presId="urn:microsoft.com/office/officeart/2005/8/layout/cycle7"/>
    <dgm:cxn modelId="{89418BFA-9188-4088-84AD-338980D7F319}" type="presParOf" srcId="{5BE72442-B3C2-4E63-9205-2FB38F190ECE}" destId="{7325CE43-9EBA-48BE-83FC-B018A040743D}" srcOrd="2" destOrd="0" presId="urn:microsoft.com/office/officeart/2005/8/layout/cycle7"/>
    <dgm:cxn modelId="{8BD0ACAD-E7AD-4D02-BA2A-E2F701E24E53}" type="presParOf" srcId="{5BE72442-B3C2-4E63-9205-2FB38F190ECE}" destId="{D0FA220E-561D-474A-8E65-D8A60D6A0FC0}" srcOrd="3" destOrd="0" presId="urn:microsoft.com/office/officeart/2005/8/layout/cycle7"/>
    <dgm:cxn modelId="{D0FA35AC-DB28-43CB-B53D-69F7BC971A84}" type="presParOf" srcId="{D0FA220E-561D-474A-8E65-D8A60D6A0FC0}" destId="{D16174EA-1224-41EB-827A-CACEC1C8523B}" srcOrd="0" destOrd="0" presId="urn:microsoft.com/office/officeart/2005/8/layout/cycle7"/>
    <dgm:cxn modelId="{F98230B1-17A0-4464-9877-6FDC4A5587BA}" type="presParOf" srcId="{5BE72442-B3C2-4E63-9205-2FB38F190ECE}" destId="{B0D68D52-2027-4657-9BCA-AD689AF3E99D}" srcOrd="4" destOrd="0" presId="urn:microsoft.com/office/officeart/2005/8/layout/cycle7"/>
    <dgm:cxn modelId="{CE3B2A78-B239-4990-A45A-99926A4F1117}" type="presParOf" srcId="{5BE72442-B3C2-4E63-9205-2FB38F190ECE}" destId="{55D26A7A-17FC-4067-A311-8E40B2465AB7}" srcOrd="5" destOrd="0" presId="urn:microsoft.com/office/officeart/2005/8/layout/cycle7"/>
    <dgm:cxn modelId="{E33FEB9B-B779-4379-9420-A36062012472}" type="presParOf" srcId="{55D26A7A-17FC-4067-A311-8E40B2465AB7}" destId="{BC7C08B0-74F6-458F-A9E8-89DD3238124C}"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893F347-A9DB-47F2-BCB3-2F63BD6C926D}"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GB"/>
        </a:p>
      </dgm:t>
    </dgm:pt>
    <dgm:pt modelId="{2D717CD5-521D-4283-9AF2-F77BC899BD57}">
      <dgm:prSet phldrT="[Text]"/>
      <dgm:spPr/>
      <dgm:t>
        <a:bodyPr/>
        <a:lstStyle/>
        <a:p>
          <a:pPr algn="ctr"/>
          <a:r>
            <a:rPr lang="en-US" b="1" dirty="0"/>
            <a:t>Enhancing Recognition Culture</a:t>
          </a:r>
        </a:p>
        <a:p>
          <a:pPr algn="l"/>
          <a:r>
            <a:rPr lang="en-US" dirty="0"/>
            <a:t> Promote regular employee recognition initiatives and appreciation events to strengthen morale and reinforce </a:t>
          </a:r>
          <a:r>
            <a:rPr lang="en-US" dirty="0" err="1"/>
            <a:t>organisational</a:t>
          </a:r>
          <a:r>
            <a:rPr lang="en-US" dirty="0"/>
            <a:t> values (McBride, 2002).</a:t>
          </a:r>
          <a:endParaRPr lang="en-GB" dirty="0"/>
        </a:p>
      </dgm:t>
    </dgm:pt>
    <dgm:pt modelId="{2A41FA3C-139D-4427-B748-A3E450152DDC}" type="parTrans" cxnId="{23E9C341-C5D5-49A0-BF21-BF8EF26B20AD}">
      <dgm:prSet/>
      <dgm:spPr/>
      <dgm:t>
        <a:bodyPr/>
        <a:lstStyle/>
        <a:p>
          <a:endParaRPr lang="en-GB"/>
        </a:p>
      </dgm:t>
    </dgm:pt>
    <dgm:pt modelId="{AD0EE467-6B10-4855-ACC5-30506FBC2E61}" type="sibTrans" cxnId="{23E9C341-C5D5-49A0-BF21-BF8EF26B20AD}">
      <dgm:prSet/>
      <dgm:spPr/>
      <dgm:t>
        <a:bodyPr/>
        <a:lstStyle/>
        <a:p>
          <a:endParaRPr lang="en-GB"/>
        </a:p>
      </dgm:t>
    </dgm:pt>
    <dgm:pt modelId="{B08F3505-55F1-480C-AEAB-E3B891DBEC08}">
      <dgm:prSet phldrT="[Text]"/>
      <dgm:spPr/>
      <dgm:t>
        <a:bodyPr/>
        <a:lstStyle/>
        <a:p>
          <a:pPr algn="ctr"/>
          <a:r>
            <a:rPr lang="en-US" dirty="0"/>
            <a:t>
</a:t>
          </a:r>
          <a:r>
            <a:rPr lang="en-US" b="1" dirty="0"/>
            <a:t>Supportive Work Environment </a:t>
          </a:r>
        </a:p>
        <a:p>
          <a:pPr algn="l"/>
          <a:r>
            <a:rPr lang="en-US" dirty="0"/>
            <a:t>Implement wellbeing programs, flexible working options, and initiatives to reduce stress, creating a more motivated and satisfied workforce (McBride, 2002).</a:t>
          </a:r>
          <a:endParaRPr lang="en-GB" dirty="0"/>
        </a:p>
      </dgm:t>
    </dgm:pt>
    <dgm:pt modelId="{DCB976C9-48D9-490D-8392-23A741C15CBB}" type="parTrans" cxnId="{DFCBD846-5FD6-4136-9FC6-4A6A86E86158}">
      <dgm:prSet/>
      <dgm:spPr/>
      <dgm:t>
        <a:bodyPr/>
        <a:lstStyle/>
        <a:p>
          <a:endParaRPr lang="en-GB"/>
        </a:p>
      </dgm:t>
    </dgm:pt>
    <dgm:pt modelId="{788D9C4F-B483-4BAF-AADC-5D98AB07E187}" type="sibTrans" cxnId="{DFCBD846-5FD6-4136-9FC6-4A6A86E86158}">
      <dgm:prSet/>
      <dgm:spPr/>
      <dgm:t>
        <a:bodyPr/>
        <a:lstStyle/>
        <a:p>
          <a:endParaRPr lang="en-GB"/>
        </a:p>
      </dgm:t>
    </dgm:pt>
    <dgm:pt modelId="{6D4B6F17-9ECA-4067-914D-02271487CB04}">
      <dgm:prSet phldrT="[Text]"/>
      <dgm:spPr/>
      <dgm:t>
        <a:bodyPr/>
        <a:lstStyle/>
        <a:p>
          <a:pPr algn="ctr"/>
          <a:r>
            <a:rPr lang="en-US" dirty="0"/>
            <a:t>
</a:t>
          </a:r>
          <a:r>
            <a:rPr lang="en-US" b="1" dirty="0"/>
            <a:t>Invest in Career Development </a:t>
          </a:r>
        </a:p>
        <a:p>
          <a:pPr algn="l"/>
          <a:r>
            <a:rPr lang="en-US" dirty="0"/>
            <a:t>Provide structured learning, training, and promotion opportunities to support professional growth and long-term retention (Local Government Employers, 2021).</a:t>
          </a:r>
          <a:endParaRPr lang="en-GB" dirty="0"/>
        </a:p>
      </dgm:t>
    </dgm:pt>
    <dgm:pt modelId="{A1B28529-727F-4A6C-831A-D12BAD58ECB0}" type="parTrans" cxnId="{16EEFC3D-65F2-4E41-AFC9-F215A062B835}">
      <dgm:prSet/>
      <dgm:spPr/>
      <dgm:t>
        <a:bodyPr/>
        <a:lstStyle/>
        <a:p>
          <a:endParaRPr lang="en-GB"/>
        </a:p>
      </dgm:t>
    </dgm:pt>
    <dgm:pt modelId="{5B520BE1-50A5-4B52-AEC3-4EFE107FFF61}" type="sibTrans" cxnId="{16EEFC3D-65F2-4E41-AFC9-F215A062B835}">
      <dgm:prSet/>
      <dgm:spPr/>
      <dgm:t>
        <a:bodyPr/>
        <a:lstStyle/>
        <a:p>
          <a:endParaRPr lang="en-GB"/>
        </a:p>
      </dgm:t>
    </dgm:pt>
    <dgm:pt modelId="{1B2A60B2-74EE-400E-9DEE-B9D1C851F48D}" type="pres">
      <dgm:prSet presAssocID="{2893F347-A9DB-47F2-BCB3-2F63BD6C926D}" presName="rootnode" presStyleCnt="0">
        <dgm:presLayoutVars>
          <dgm:chMax/>
          <dgm:chPref/>
          <dgm:dir/>
          <dgm:animLvl val="lvl"/>
        </dgm:presLayoutVars>
      </dgm:prSet>
      <dgm:spPr/>
      <dgm:t>
        <a:bodyPr/>
        <a:lstStyle/>
        <a:p>
          <a:endParaRPr lang="en-US"/>
        </a:p>
      </dgm:t>
    </dgm:pt>
    <dgm:pt modelId="{D589E0A5-33E0-4F1C-9F37-1BCD43A4BDB0}" type="pres">
      <dgm:prSet presAssocID="{2D717CD5-521D-4283-9AF2-F77BC899BD57}" presName="composite" presStyleCnt="0"/>
      <dgm:spPr/>
    </dgm:pt>
    <dgm:pt modelId="{A95F61D1-5EA6-4A16-8895-C9AF8E2EDC65}" type="pres">
      <dgm:prSet presAssocID="{2D717CD5-521D-4283-9AF2-F77BC899BD57}" presName="LShape" presStyleLbl="alignNode1" presStyleIdx="0" presStyleCnt="5"/>
      <dgm:spPr/>
    </dgm:pt>
    <dgm:pt modelId="{93C6BD2C-4E34-4CC3-91EB-DF8547256792}" type="pres">
      <dgm:prSet presAssocID="{2D717CD5-521D-4283-9AF2-F77BC899BD57}" presName="ParentText" presStyleLbl="revTx" presStyleIdx="0" presStyleCnt="3">
        <dgm:presLayoutVars>
          <dgm:chMax val="0"/>
          <dgm:chPref val="0"/>
          <dgm:bulletEnabled val="1"/>
        </dgm:presLayoutVars>
      </dgm:prSet>
      <dgm:spPr/>
      <dgm:t>
        <a:bodyPr/>
        <a:lstStyle/>
        <a:p>
          <a:endParaRPr lang="en-US"/>
        </a:p>
      </dgm:t>
    </dgm:pt>
    <dgm:pt modelId="{7C4B0ECE-2D86-4E5F-8A38-CBFF0747A759}" type="pres">
      <dgm:prSet presAssocID="{2D717CD5-521D-4283-9AF2-F77BC899BD57}" presName="Triangle" presStyleLbl="alignNode1" presStyleIdx="1" presStyleCnt="5"/>
      <dgm:spPr/>
    </dgm:pt>
    <dgm:pt modelId="{20EC0C69-FEC0-49C1-9D90-7BBFF8184048}" type="pres">
      <dgm:prSet presAssocID="{AD0EE467-6B10-4855-ACC5-30506FBC2E61}" presName="sibTrans" presStyleCnt="0"/>
      <dgm:spPr/>
    </dgm:pt>
    <dgm:pt modelId="{6B8921C2-52B8-4A12-A9D6-D6F6A388FC26}" type="pres">
      <dgm:prSet presAssocID="{AD0EE467-6B10-4855-ACC5-30506FBC2E61}" presName="space" presStyleCnt="0"/>
      <dgm:spPr/>
    </dgm:pt>
    <dgm:pt modelId="{90F3C97F-90DF-4D4D-A324-5B622A2A332F}" type="pres">
      <dgm:prSet presAssocID="{6D4B6F17-9ECA-4067-914D-02271487CB04}" presName="composite" presStyleCnt="0"/>
      <dgm:spPr/>
    </dgm:pt>
    <dgm:pt modelId="{ED63AFE7-6A7E-4EB5-8691-D8A11E5FAC01}" type="pres">
      <dgm:prSet presAssocID="{6D4B6F17-9ECA-4067-914D-02271487CB04}" presName="LShape" presStyleLbl="alignNode1" presStyleIdx="2" presStyleCnt="5"/>
      <dgm:spPr/>
    </dgm:pt>
    <dgm:pt modelId="{0944F224-B424-4F6D-BD20-F1208DA7C295}" type="pres">
      <dgm:prSet presAssocID="{6D4B6F17-9ECA-4067-914D-02271487CB04}" presName="ParentText" presStyleLbl="revTx" presStyleIdx="1" presStyleCnt="3">
        <dgm:presLayoutVars>
          <dgm:chMax val="0"/>
          <dgm:chPref val="0"/>
          <dgm:bulletEnabled val="1"/>
        </dgm:presLayoutVars>
      </dgm:prSet>
      <dgm:spPr/>
      <dgm:t>
        <a:bodyPr/>
        <a:lstStyle/>
        <a:p>
          <a:endParaRPr lang="en-US"/>
        </a:p>
      </dgm:t>
    </dgm:pt>
    <dgm:pt modelId="{1824A79F-8E10-4B78-BC49-C94E123589C8}" type="pres">
      <dgm:prSet presAssocID="{6D4B6F17-9ECA-4067-914D-02271487CB04}" presName="Triangle" presStyleLbl="alignNode1" presStyleIdx="3" presStyleCnt="5"/>
      <dgm:spPr/>
    </dgm:pt>
    <dgm:pt modelId="{6E921EF4-6A64-434A-99D1-EBB570B1C1FA}" type="pres">
      <dgm:prSet presAssocID="{5B520BE1-50A5-4B52-AEC3-4EFE107FFF61}" presName="sibTrans" presStyleCnt="0"/>
      <dgm:spPr/>
    </dgm:pt>
    <dgm:pt modelId="{25121A59-5EC9-4643-9464-E5EF0A64CC8D}" type="pres">
      <dgm:prSet presAssocID="{5B520BE1-50A5-4B52-AEC3-4EFE107FFF61}" presName="space" presStyleCnt="0"/>
      <dgm:spPr/>
    </dgm:pt>
    <dgm:pt modelId="{2D2BBB88-5ED3-4364-A826-843647BC7273}" type="pres">
      <dgm:prSet presAssocID="{B08F3505-55F1-480C-AEAB-E3B891DBEC08}" presName="composite" presStyleCnt="0"/>
      <dgm:spPr/>
    </dgm:pt>
    <dgm:pt modelId="{EBA9DF1C-47DD-4F32-B55F-73F255DE33DD}" type="pres">
      <dgm:prSet presAssocID="{B08F3505-55F1-480C-AEAB-E3B891DBEC08}" presName="LShape" presStyleLbl="alignNode1" presStyleIdx="4" presStyleCnt="5"/>
      <dgm:spPr/>
    </dgm:pt>
    <dgm:pt modelId="{BF9F4632-8D53-44E3-BEFE-4CCD9C889260}" type="pres">
      <dgm:prSet presAssocID="{B08F3505-55F1-480C-AEAB-E3B891DBEC08}" presName="ParentText" presStyleLbl="revTx" presStyleIdx="2" presStyleCnt="3">
        <dgm:presLayoutVars>
          <dgm:chMax val="0"/>
          <dgm:chPref val="0"/>
          <dgm:bulletEnabled val="1"/>
        </dgm:presLayoutVars>
      </dgm:prSet>
      <dgm:spPr/>
      <dgm:t>
        <a:bodyPr/>
        <a:lstStyle/>
        <a:p>
          <a:endParaRPr lang="en-US"/>
        </a:p>
      </dgm:t>
    </dgm:pt>
  </dgm:ptLst>
  <dgm:cxnLst>
    <dgm:cxn modelId="{81287103-C6A4-439A-9298-759E05249071}" type="presOf" srcId="{B08F3505-55F1-480C-AEAB-E3B891DBEC08}" destId="{BF9F4632-8D53-44E3-BEFE-4CCD9C889260}" srcOrd="0" destOrd="0" presId="urn:microsoft.com/office/officeart/2009/3/layout/StepUpProcess"/>
    <dgm:cxn modelId="{31993DE3-0B96-4795-B76A-A99AC0B245B7}" type="presOf" srcId="{6D4B6F17-9ECA-4067-914D-02271487CB04}" destId="{0944F224-B424-4F6D-BD20-F1208DA7C295}" srcOrd="0" destOrd="0" presId="urn:microsoft.com/office/officeart/2009/3/layout/StepUpProcess"/>
    <dgm:cxn modelId="{23E9C341-C5D5-49A0-BF21-BF8EF26B20AD}" srcId="{2893F347-A9DB-47F2-BCB3-2F63BD6C926D}" destId="{2D717CD5-521D-4283-9AF2-F77BC899BD57}" srcOrd="0" destOrd="0" parTransId="{2A41FA3C-139D-4427-B748-A3E450152DDC}" sibTransId="{AD0EE467-6B10-4855-ACC5-30506FBC2E61}"/>
    <dgm:cxn modelId="{16EEFC3D-65F2-4E41-AFC9-F215A062B835}" srcId="{2893F347-A9DB-47F2-BCB3-2F63BD6C926D}" destId="{6D4B6F17-9ECA-4067-914D-02271487CB04}" srcOrd="1" destOrd="0" parTransId="{A1B28529-727F-4A6C-831A-D12BAD58ECB0}" sibTransId="{5B520BE1-50A5-4B52-AEC3-4EFE107FFF61}"/>
    <dgm:cxn modelId="{AA17148E-A0C5-426A-B331-23D2A2CCE39E}" type="presOf" srcId="{2D717CD5-521D-4283-9AF2-F77BC899BD57}" destId="{93C6BD2C-4E34-4CC3-91EB-DF8547256792}" srcOrd="0" destOrd="0" presId="urn:microsoft.com/office/officeart/2009/3/layout/StepUpProcess"/>
    <dgm:cxn modelId="{07082B16-1112-466A-92DA-5384B02BF534}" type="presOf" srcId="{2893F347-A9DB-47F2-BCB3-2F63BD6C926D}" destId="{1B2A60B2-74EE-400E-9DEE-B9D1C851F48D}" srcOrd="0" destOrd="0" presId="urn:microsoft.com/office/officeart/2009/3/layout/StepUpProcess"/>
    <dgm:cxn modelId="{DFCBD846-5FD6-4136-9FC6-4A6A86E86158}" srcId="{2893F347-A9DB-47F2-BCB3-2F63BD6C926D}" destId="{B08F3505-55F1-480C-AEAB-E3B891DBEC08}" srcOrd="2" destOrd="0" parTransId="{DCB976C9-48D9-490D-8392-23A741C15CBB}" sibTransId="{788D9C4F-B483-4BAF-AADC-5D98AB07E187}"/>
    <dgm:cxn modelId="{AA34A916-E30B-4303-84ED-3D96F4FA9AA1}" type="presParOf" srcId="{1B2A60B2-74EE-400E-9DEE-B9D1C851F48D}" destId="{D589E0A5-33E0-4F1C-9F37-1BCD43A4BDB0}" srcOrd="0" destOrd="0" presId="urn:microsoft.com/office/officeart/2009/3/layout/StepUpProcess"/>
    <dgm:cxn modelId="{49370042-28B5-408D-9440-EA4BDD9F321E}" type="presParOf" srcId="{D589E0A5-33E0-4F1C-9F37-1BCD43A4BDB0}" destId="{A95F61D1-5EA6-4A16-8895-C9AF8E2EDC65}" srcOrd="0" destOrd="0" presId="urn:microsoft.com/office/officeart/2009/3/layout/StepUpProcess"/>
    <dgm:cxn modelId="{4F5C002B-41FE-49A7-B7E8-B7A953F29CB8}" type="presParOf" srcId="{D589E0A5-33E0-4F1C-9F37-1BCD43A4BDB0}" destId="{93C6BD2C-4E34-4CC3-91EB-DF8547256792}" srcOrd="1" destOrd="0" presId="urn:microsoft.com/office/officeart/2009/3/layout/StepUpProcess"/>
    <dgm:cxn modelId="{26B90D64-9008-492C-800D-0A99EEAC28F0}" type="presParOf" srcId="{D589E0A5-33E0-4F1C-9F37-1BCD43A4BDB0}" destId="{7C4B0ECE-2D86-4E5F-8A38-CBFF0747A759}" srcOrd="2" destOrd="0" presId="urn:microsoft.com/office/officeart/2009/3/layout/StepUpProcess"/>
    <dgm:cxn modelId="{CC1C24FD-BFE3-4051-807F-511FD93DF9D4}" type="presParOf" srcId="{1B2A60B2-74EE-400E-9DEE-B9D1C851F48D}" destId="{20EC0C69-FEC0-49C1-9D90-7BBFF8184048}" srcOrd="1" destOrd="0" presId="urn:microsoft.com/office/officeart/2009/3/layout/StepUpProcess"/>
    <dgm:cxn modelId="{DFA4D2D7-24D6-4817-9969-A351517C8A36}" type="presParOf" srcId="{20EC0C69-FEC0-49C1-9D90-7BBFF8184048}" destId="{6B8921C2-52B8-4A12-A9D6-D6F6A388FC26}" srcOrd="0" destOrd="0" presId="urn:microsoft.com/office/officeart/2009/3/layout/StepUpProcess"/>
    <dgm:cxn modelId="{63A2C69B-FFFA-4781-963A-BC457600A176}" type="presParOf" srcId="{1B2A60B2-74EE-400E-9DEE-B9D1C851F48D}" destId="{90F3C97F-90DF-4D4D-A324-5B622A2A332F}" srcOrd="2" destOrd="0" presId="urn:microsoft.com/office/officeart/2009/3/layout/StepUpProcess"/>
    <dgm:cxn modelId="{F644E99D-5F62-42A2-A665-E755568E5A9F}" type="presParOf" srcId="{90F3C97F-90DF-4D4D-A324-5B622A2A332F}" destId="{ED63AFE7-6A7E-4EB5-8691-D8A11E5FAC01}" srcOrd="0" destOrd="0" presId="urn:microsoft.com/office/officeart/2009/3/layout/StepUpProcess"/>
    <dgm:cxn modelId="{E7F624F4-35E9-4BFA-A7A1-BAC47CAAA20F}" type="presParOf" srcId="{90F3C97F-90DF-4D4D-A324-5B622A2A332F}" destId="{0944F224-B424-4F6D-BD20-F1208DA7C295}" srcOrd="1" destOrd="0" presId="urn:microsoft.com/office/officeart/2009/3/layout/StepUpProcess"/>
    <dgm:cxn modelId="{6511EC18-C8C2-4EC9-9455-7BB14EA78B1E}" type="presParOf" srcId="{90F3C97F-90DF-4D4D-A324-5B622A2A332F}" destId="{1824A79F-8E10-4B78-BC49-C94E123589C8}" srcOrd="2" destOrd="0" presId="urn:microsoft.com/office/officeart/2009/3/layout/StepUpProcess"/>
    <dgm:cxn modelId="{3F6CE328-6F47-4864-8445-9BB2F4DA28EC}" type="presParOf" srcId="{1B2A60B2-74EE-400E-9DEE-B9D1C851F48D}" destId="{6E921EF4-6A64-434A-99D1-EBB570B1C1FA}" srcOrd="3" destOrd="0" presId="urn:microsoft.com/office/officeart/2009/3/layout/StepUpProcess"/>
    <dgm:cxn modelId="{40758096-965E-4CC0-8F9D-160A1E66BF12}" type="presParOf" srcId="{6E921EF4-6A64-434A-99D1-EBB570B1C1FA}" destId="{25121A59-5EC9-4643-9464-E5EF0A64CC8D}" srcOrd="0" destOrd="0" presId="urn:microsoft.com/office/officeart/2009/3/layout/StepUpProcess"/>
    <dgm:cxn modelId="{A9B3DF12-8FA9-41E5-9E45-8DC26FAE60FB}" type="presParOf" srcId="{1B2A60B2-74EE-400E-9DEE-B9D1C851F48D}" destId="{2D2BBB88-5ED3-4364-A826-843647BC7273}" srcOrd="4" destOrd="0" presId="urn:microsoft.com/office/officeart/2009/3/layout/StepUpProcess"/>
    <dgm:cxn modelId="{4F152775-2EAF-4E0D-AF05-B610B2294CA1}" type="presParOf" srcId="{2D2BBB88-5ED3-4364-A826-843647BC7273}" destId="{EBA9DF1C-47DD-4F32-B55F-73F255DE33DD}" srcOrd="0" destOrd="0" presId="urn:microsoft.com/office/officeart/2009/3/layout/StepUpProcess"/>
    <dgm:cxn modelId="{F4D2CE0F-16CD-437B-AEE7-CDD62CCAE7E8}" type="presParOf" srcId="{2D2BBB88-5ED3-4364-A826-843647BC7273}" destId="{BF9F4632-8D53-44E3-BEFE-4CCD9C889260}"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5E0C27C-BF72-44FA-92A3-8959337C4971}" type="doc">
      <dgm:prSet loTypeId="urn:microsoft.com/office/officeart/2005/8/layout/cycle8" loCatId="cycle" qsTypeId="urn:microsoft.com/office/officeart/2005/8/quickstyle/simple1" qsCatId="simple" csTypeId="urn:microsoft.com/office/officeart/2005/8/colors/accent0_2" csCatId="mainScheme" phldr="1"/>
      <dgm:spPr/>
    </dgm:pt>
    <dgm:pt modelId="{78421DDD-4950-459E-9BFF-DD999C635F36}">
      <dgm:prSet phldrT="[Text]" custT="1"/>
      <dgm:spPr/>
      <dgm:t>
        <a:bodyPr/>
        <a:lstStyle/>
        <a:p>
          <a:pPr algn="ctr"/>
          <a:r>
            <a:rPr lang="en-US" sz="1200" b="1" dirty="0">
              <a:latin typeface="Arial" panose="020B0604020202020204" pitchFamily="34" charset="0"/>
              <a:cs typeface="Arial" panose="020B0604020202020204" pitchFamily="34" charset="0"/>
            </a:rPr>
            <a:t>Limited team-based incentives reduce collaboration and collective motivation (</a:t>
          </a:r>
          <a:r>
            <a:rPr lang="en-US" sz="1200" b="1" dirty="0" err="1">
              <a:latin typeface="Arial" panose="020B0604020202020204" pitchFamily="34" charset="0"/>
              <a:cs typeface="Arial" panose="020B0604020202020204" pitchFamily="34" charset="0"/>
            </a:rPr>
            <a:t>Ratto</a:t>
          </a:r>
          <a:r>
            <a:rPr lang="en-US" sz="1200" b="1" dirty="0">
              <a:latin typeface="Arial" panose="020B0604020202020204" pitchFamily="34" charset="0"/>
              <a:cs typeface="Arial" panose="020B0604020202020204" pitchFamily="34" charset="0"/>
            </a:rPr>
            <a:t> et al., 2001).</a:t>
          </a:r>
          <a:endParaRPr lang="en-GB" sz="1200" b="1" dirty="0">
            <a:latin typeface="Arial" panose="020B0604020202020204" pitchFamily="34" charset="0"/>
            <a:cs typeface="Arial" panose="020B0604020202020204" pitchFamily="34" charset="0"/>
          </a:endParaRPr>
        </a:p>
      </dgm:t>
    </dgm:pt>
    <dgm:pt modelId="{1B100879-FF4F-4E5E-9B9C-1655958364B0}" type="parTrans" cxnId="{9F4081C0-1CDE-4676-BEF3-CD1E560B471D}">
      <dgm:prSet/>
      <dgm:spPr/>
      <dgm:t>
        <a:bodyPr/>
        <a:lstStyle/>
        <a:p>
          <a:pPr algn="ctr"/>
          <a:endParaRPr lang="en-GB" sz="2800" b="1">
            <a:latin typeface="Arial" panose="020B0604020202020204" pitchFamily="34" charset="0"/>
            <a:cs typeface="Arial" panose="020B0604020202020204" pitchFamily="34" charset="0"/>
          </a:endParaRPr>
        </a:p>
      </dgm:t>
    </dgm:pt>
    <dgm:pt modelId="{2FF457D4-A071-4059-8AFA-E629857C6858}" type="sibTrans" cxnId="{9F4081C0-1CDE-4676-BEF3-CD1E560B471D}">
      <dgm:prSet/>
      <dgm:spPr/>
      <dgm:t>
        <a:bodyPr/>
        <a:lstStyle/>
        <a:p>
          <a:pPr algn="ctr"/>
          <a:endParaRPr lang="en-GB" sz="2800" b="1">
            <a:latin typeface="Arial" panose="020B0604020202020204" pitchFamily="34" charset="0"/>
            <a:cs typeface="Arial" panose="020B0604020202020204" pitchFamily="34" charset="0"/>
          </a:endParaRPr>
        </a:p>
      </dgm:t>
    </dgm:pt>
    <dgm:pt modelId="{9B46250E-8B61-4953-9653-2268A67AD7D1}">
      <dgm:prSet phldrT="[Text]" custT="1"/>
      <dgm:spPr/>
      <dgm:t>
        <a:bodyPr/>
        <a:lstStyle/>
        <a:p>
          <a:pPr algn="ctr"/>
          <a:r>
            <a:rPr lang="en-US" sz="1200" b="1" dirty="0">
              <a:latin typeface="Arial" panose="020B0604020202020204" pitchFamily="34" charset="0"/>
              <a:cs typeface="Arial" panose="020B0604020202020204" pitchFamily="34" charset="0"/>
            </a:rPr>
            <a:t>
Insufficient recognition programs make staff feel undervalued and lower engagement (Meeting the Challenge, 2014).</a:t>
          </a:r>
          <a:endParaRPr lang="en-GB" sz="1200" b="1" dirty="0">
            <a:latin typeface="Arial" panose="020B0604020202020204" pitchFamily="34" charset="0"/>
            <a:cs typeface="Arial" panose="020B0604020202020204" pitchFamily="34" charset="0"/>
          </a:endParaRPr>
        </a:p>
      </dgm:t>
    </dgm:pt>
    <dgm:pt modelId="{054B383C-A0BF-4DC4-BDEE-72B786279A2D}" type="parTrans" cxnId="{8A38CB2F-2796-4FC3-B584-EFB23652545B}">
      <dgm:prSet/>
      <dgm:spPr/>
      <dgm:t>
        <a:bodyPr/>
        <a:lstStyle/>
        <a:p>
          <a:pPr algn="ctr"/>
          <a:endParaRPr lang="en-GB" sz="2800" b="1">
            <a:latin typeface="Arial" panose="020B0604020202020204" pitchFamily="34" charset="0"/>
            <a:cs typeface="Arial" panose="020B0604020202020204" pitchFamily="34" charset="0"/>
          </a:endParaRPr>
        </a:p>
      </dgm:t>
    </dgm:pt>
    <dgm:pt modelId="{6E7C8E49-F61C-43B6-A69E-F07C322814F7}" type="sibTrans" cxnId="{8A38CB2F-2796-4FC3-B584-EFB23652545B}">
      <dgm:prSet/>
      <dgm:spPr/>
      <dgm:t>
        <a:bodyPr/>
        <a:lstStyle/>
        <a:p>
          <a:pPr algn="ctr"/>
          <a:endParaRPr lang="en-GB" sz="2800" b="1">
            <a:latin typeface="Arial" panose="020B0604020202020204" pitchFamily="34" charset="0"/>
            <a:cs typeface="Arial" panose="020B0604020202020204" pitchFamily="34" charset="0"/>
          </a:endParaRPr>
        </a:p>
      </dgm:t>
    </dgm:pt>
    <dgm:pt modelId="{445DED1E-DBCE-47B3-ABEC-790769E75405}">
      <dgm:prSet phldrT="[Text]" custT="1"/>
      <dgm:spPr/>
      <dgm:t>
        <a:bodyPr/>
        <a:lstStyle/>
        <a:p>
          <a:pPr algn="ctr"/>
          <a:r>
            <a:rPr lang="en-US" sz="1200" b="1" dirty="0">
              <a:latin typeface="Arial" panose="020B0604020202020204" pitchFamily="34" charset="0"/>
              <a:cs typeface="Arial" panose="020B0604020202020204" pitchFamily="34" charset="0"/>
            </a:rPr>
            <a:t>
Overemphasis on financial rewards neglects non-financial factors like career growth and support (Coetzee et al., 2025).</a:t>
          </a:r>
          <a:endParaRPr lang="en-GB" sz="1200" b="1" dirty="0">
            <a:latin typeface="Arial" panose="020B0604020202020204" pitchFamily="34" charset="0"/>
            <a:cs typeface="Arial" panose="020B0604020202020204" pitchFamily="34" charset="0"/>
          </a:endParaRPr>
        </a:p>
      </dgm:t>
    </dgm:pt>
    <dgm:pt modelId="{D703EB7C-60F4-4A1A-8FA0-BB86CE4CFEC0}" type="parTrans" cxnId="{ECE3F3F1-AD76-4E6E-8C35-CAE0C93C8242}">
      <dgm:prSet/>
      <dgm:spPr/>
      <dgm:t>
        <a:bodyPr/>
        <a:lstStyle/>
        <a:p>
          <a:pPr algn="ctr"/>
          <a:endParaRPr lang="en-GB" sz="2800" b="1">
            <a:latin typeface="Arial" panose="020B0604020202020204" pitchFamily="34" charset="0"/>
            <a:cs typeface="Arial" panose="020B0604020202020204" pitchFamily="34" charset="0"/>
          </a:endParaRPr>
        </a:p>
      </dgm:t>
    </dgm:pt>
    <dgm:pt modelId="{D31E6EC4-BA06-4ED7-8810-F01D3426AA72}" type="sibTrans" cxnId="{ECE3F3F1-AD76-4E6E-8C35-CAE0C93C8242}">
      <dgm:prSet/>
      <dgm:spPr/>
      <dgm:t>
        <a:bodyPr/>
        <a:lstStyle/>
        <a:p>
          <a:pPr algn="ctr"/>
          <a:endParaRPr lang="en-GB" sz="2800" b="1">
            <a:latin typeface="Arial" panose="020B0604020202020204" pitchFamily="34" charset="0"/>
            <a:cs typeface="Arial" panose="020B0604020202020204" pitchFamily="34" charset="0"/>
          </a:endParaRPr>
        </a:p>
      </dgm:t>
    </dgm:pt>
    <dgm:pt modelId="{A05B7DFA-F9DD-41F7-A13F-C96119B24DC0}" type="pres">
      <dgm:prSet presAssocID="{65E0C27C-BF72-44FA-92A3-8959337C4971}" presName="compositeShape" presStyleCnt="0">
        <dgm:presLayoutVars>
          <dgm:chMax val="7"/>
          <dgm:dir/>
          <dgm:resizeHandles val="exact"/>
        </dgm:presLayoutVars>
      </dgm:prSet>
      <dgm:spPr/>
    </dgm:pt>
    <dgm:pt modelId="{E557AAD7-182E-49BC-A901-E3A86B6340A3}" type="pres">
      <dgm:prSet presAssocID="{65E0C27C-BF72-44FA-92A3-8959337C4971}" presName="wedge1" presStyleLbl="node1" presStyleIdx="0" presStyleCnt="3"/>
      <dgm:spPr/>
      <dgm:t>
        <a:bodyPr/>
        <a:lstStyle/>
        <a:p>
          <a:endParaRPr lang="en-US"/>
        </a:p>
      </dgm:t>
    </dgm:pt>
    <dgm:pt modelId="{1CC176EB-9CA5-42B5-9B66-3FB88623BE5A}" type="pres">
      <dgm:prSet presAssocID="{65E0C27C-BF72-44FA-92A3-8959337C4971}" presName="dummy1a" presStyleCnt="0"/>
      <dgm:spPr/>
    </dgm:pt>
    <dgm:pt modelId="{FD274B28-CD4D-476A-965D-D5D0134FB741}" type="pres">
      <dgm:prSet presAssocID="{65E0C27C-BF72-44FA-92A3-8959337C4971}" presName="dummy1b" presStyleCnt="0"/>
      <dgm:spPr/>
    </dgm:pt>
    <dgm:pt modelId="{EFB1C15F-B00E-4672-B16F-94DAFC8B6F8A}" type="pres">
      <dgm:prSet presAssocID="{65E0C27C-BF72-44FA-92A3-8959337C4971}" presName="wedge1Tx" presStyleLbl="node1" presStyleIdx="0" presStyleCnt="3">
        <dgm:presLayoutVars>
          <dgm:chMax val="0"/>
          <dgm:chPref val="0"/>
          <dgm:bulletEnabled val="1"/>
        </dgm:presLayoutVars>
      </dgm:prSet>
      <dgm:spPr/>
      <dgm:t>
        <a:bodyPr/>
        <a:lstStyle/>
        <a:p>
          <a:endParaRPr lang="en-US"/>
        </a:p>
      </dgm:t>
    </dgm:pt>
    <dgm:pt modelId="{690A3C6E-6152-4C4A-ADCB-9C3E3371DFA0}" type="pres">
      <dgm:prSet presAssocID="{65E0C27C-BF72-44FA-92A3-8959337C4971}" presName="wedge2" presStyleLbl="node1" presStyleIdx="1" presStyleCnt="3"/>
      <dgm:spPr/>
      <dgm:t>
        <a:bodyPr/>
        <a:lstStyle/>
        <a:p>
          <a:endParaRPr lang="en-US"/>
        </a:p>
      </dgm:t>
    </dgm:pt>
    <dgm:pt modelId="{7DACE8CC-51AD-4757-9BE9-E747DC83A0B0}" type="pres">
      <dgm:prSet presAssocID="{65E0C27C-BF72-44FA-92A3-8959337C4971}" presName="dummy2a" presStyleCnt="0"/>
      <dgm:spPr/>
    </dgm:pt>
    <dgm:pt modelId="{44137CFC-6787-410A-B1D5-74BFB346DC46}" type="pres">
      <dgm:prSet presAssocID="{65E0C27C-BF72-44FA-92A3-8959337C4971}" presName="dummy2b" presStyleCnt="0"/>
      <dgm:spPr/>
    </dgm:pt>
    <dgm:pt modelId="{C9B489B3-887F-41C5-9396-2F7EBA6CA458}" type="pres">
      <dgm:prSet presAssocID="{65E0C27C-BF72-44FA-92A3-8959337C4971}" presName="wedge2Tx" presStyleLbl="node1" presStyleIdx="1" presStyleCnt="3">
        <dgm:presLayoutVars>
          <dgm:chMax val="0"/>
          <dgm:chPref val="0"/>
          <dgm:bulletEnabled val="1"/>
        </dgm:presLayoutVars>
      </dgm:prSet>
      <dgm:spPr/>
      <dgm:t>
        <a:bodyPr/>
        <a:lstStyle/>
        <a:p>
          <a:endParaRPr lang="en-US"/>
        </a:p>
      </dgm:t>
    </dgm:pt>
    <dgm:pt modelId="{AE7E6BBC-BD1B-4C01-9B63-1789AE1016CB}" type="pres">
      <dgm:prSet presAssocID="{65E0C27C-BF72-44FA-92A3-8959337C4971}" presName="wedge3" presStyleLbl="node1" presStyleIdx="2" presStyleCnt="3"/>
      <dgm:spPr/>
      <dgm:t>
        <a:bodyPr/>
        <a:lstStyle/>
        <a:p>
          <a:endParaRPr lang="en-US"/>
        </a:p>
      </dgm:t>
    </dgm:pt>
    <dgm:pt modelId="{30B26AFA-717A-454A-9E1F-E9C02029D5D6}" type="pres">
      <dgm:prSet presAssocID="{65E0C27C-BF72-44FA-92A3-8959337C4971}" presName="dummy3a" presStyleCnt="0"/>
      <dgm:spPr/>
    </dgm:pt>
    <dgm:pt modelId="{78C50DC6-BF9F-4D6F-8271-0EE3D547756D}" type="pres">
      <dgm:prSet presAssocID="{65E0C27C-BF72-44FA-92A3-8959337C4971}" presName="dummy3b" presStyleCnt="0"/>
      <dgm:spPr/>
    </dgm:pt>
    <dgm:pt modelId="{AFACAA62-E515-4598-8F27-D631D6E107EC}" type="pres">
      <dgm:prSet presAssocID="{65E0C27C-BF72-44FA-92A3-8959337C4971}" presName="wedge3Tx" presStyleLbl="node1" presStyleIdx="2" presStyleCnt="3">
        <dgm:presLayoutVars>
          <dgm:chMax val="0"/>
          <dgm:chPref val="0"/>
          <dgm:bulletEnabled val="1"/>
        </dgm:presLayoutVars>
      </dgm:prSet>
      <dgm:spPr/>
      <dgm:t>
        <a:bodyPr/>
        <a:lstStyle/>
        <a:p>
          <a:endParaRPr lang="en-US"/>
        </a:p>
      </dgm:t>
    </dgm:pt>
    <dgm:pt modelId="{D85B0D2A-0E24-484B-978E-E6D376596B29}" type="pres">
      <dgm:prSet presAssocID="{2FF457D4-A071-4059-8AFA-E629857C6858}" presName="arrowWedge1" presStyleLbl="fgSibTrans2D1" presStyleIdx="0" presStyleCnt="3"/>
      <dgm:spPr/>
    </dgm:pt>
    <dgm:pt modelId="{61C190DA-BB4A-491B-8820-B5E9C2CFDB2B}" type="pres">
      <dgm:prSet presAssocID="{6E7C8E49-F61C-43B6-A69E-F07C322814F7}" presName="arrowWedge2" presStyleLbl="fgSibTrans2D1" presStyleIdx="1" presStyleCnt="3"/>
      <dgm:spPr/>
    </dgm:pt>
    <dgm:pt modelId="{ACBBA773-8364-4B01-9F0D-51C17A76BD55}" type="pres">
      <dgm:prSet presAssocID="{D31E6EC4-BA06-4ED7-8810-F01D3426AA72}" presName="arrowWedge3" presStyleLbl="fgSibTrans2D1" presStyleIdx="2" presStyleCnt="3"/>
      <dgm:spPr/>
    </dgm:pt>
  </dgm:ptLst>
  <dgm:cxnLst>
    <dgm:cxn modelId="{8A38CB2F-2796-4FC3-B584-EFB23652545B}" srcId="{65E0C27C-BF72-44FA-92A3-8959337C4971}" destId="{9B46250E-8B61-4953-9653-2268A67AD7D1}" srcOrd="1" destOrd="0" parTransId="{054B383C-A0BF-4DC4-BDEE-72B786279A2D}" sibTransId="{6E7C8E49-F61C-43B6-A69E-F07C322814F7}"/>
    <dgm:cxn modelId="{4A0A756F-901C-46D6-B6D0-8F117A9C1089}" type="presOf" srcId="{9B46250E-8B61-4953-9653-2268A67AD7D1}" destId="{690A3C6E-6152-4C4A-ADCB-9C3E3371DFA0}" srcOrd="0" destOrd="0" presId="urn:microsoft.com/office/officeart/2005/8/layout/cycle8"/>
    <dgm:cxn modelId="{47DE8E72-269F-4C15-AEE4-0C4CC5F105F5}" type="presOf" srcId="{445DED1E-DBCE-47B3-ABEC-790769E75405}" destId="{AE7E6BBC-BD1B-4C01-9B63-1789AE1016CB}" srcOrd="0" destOrd="0" presId="urn:microsoft.com/office/officeart/2005/8/layout/cycle8"/>
    <dgm:cxn modelId="{ECE3F3F1-AD76-4E6E-8C35-CAE0C93C8242}" srcId="{65E0C27C-BF72-44FA-92A3-8959337C4971}" destId="{445DED1E-DBCE-47B3-ABEC-790769E75405}" srcOrd="2" destOrd="0" parTransId="{D703EB7C-60F4-4A1A-8FA0-BB86CE4CFEC0}" sibTransId="{D31E6EC4-BA06-4ED7-8810-F01D3426AA72}"/>
    <dgm:cxn modelId="{A99DA0D0-8DE5-4D9D-A217-7BA2955B57B9}" type="presOf" srcId="{78421DDD-4950-459E-9BFF-DD999C635F36}" destId="{EFB1C15F-B00E-4672-B16F-94DAFC8B6F8A}" srcOrd="1" destOrd="0" presId="urn:microsoft.com/office/officeart/2005/8/layout/cycle8"/>
    <dgm:cxn modelId="{DBFB4663-37F8-4E03-823A-93F30A835D5C}" type="presOf" srcId="{445DED1E-DBCE-47B3-ABEC-790769E75405}" destId="{AFACAA62-E515-4598-8F27-D631D6E107EC}" srcOrd="1" destOrd="0" presId="urn:microsoft.com/office/officeart/2005/8/layout/cycle8"/>
    <dgm:cxn modelId="{9F4081C0-1CDE-4676-BEF3-CD1E560B471D}" srcId="{65E0C27C-BF72-44FA-92A3-8959337C4971}" destId="{78421DDD-4950-459E-9BFF-DD999C635F36}" srcOrd="0" destOrd="0" parTransId="{1B100879-FF4F-4E5E-9B9C-1655958364B0}" sibTransId="{2FF457D4-A071-4059-8AFA-E629857C6858}"/>
    <dgm:cxn modelId="{F232CEFC-9FDB-49B8-BECD-32A09CCAB2EF}" type="presOf" srcId="{9B46250E-8B61-4953-9653-2268A67AD7D1}" destId="{C9B489B3-887F-41C5-9396-2F7EBA6CA458}" srcOrd="1" destOrd="0" presId="urn:microsoft.com/office/officeart/2005/8/layout/cycle8"/>
    <dgm:cxn modelId="{CE2E5A09-5BEF-4300-A675-A9D7647109ED}" type="presOf" srcId="{78421DDD-4950-459E-9BFF-DD999C635F36}" destId="{E557AAD7-182E-49BC-A901-E3A86B6340A3}" srcOrd="0" destOrd="0" presId="urn:microsoft.com/office/officeart/2005/8/layout/cycle8"/>
    <dgm:cxn modelId="{50F92E4F-A63B-4DB6-B20E-FDB44169D628}" type="presOf" srcId="{65E0C27C-BF72-44FA-92A3-8959337C4971}" destId="{A05B7DFA-F9DD-41F7-A13F-C96119B24DC0}" srcOrd="0" destOrd="0" presId="urn:microsoft.com/office/officeart/2005/8/layout/cycle8"/>
    <dgm:cxn modelId="{AE8A2DC1-7801-4D57-B4F5-BF898D35711D}" type="presParOf" srcId="{A05B7DFA-F9DD-41F7-A13F-C96119B24DC0}" destId="{E557AAD7-182E-49BC-A901-E3A86B6340A3}" srcOrd="0" destOrd="0" presId="urn:microsoft.com/office/officeart/2005/8/layout/cycle8"/>
    <dgm:cxn modelId="{BDD2319D-97E3-40C3-9D65-E4849B90E864}" type="presParOf" srcId="{A05B7DFA-F9DD-41F7-A13F-C96119B24DC0}" destId="{1CC176EB-9CA5-42B5-9B66-3FB88623BE5A}" srcOrd="1" destOrd="0" presId="urn:microsoft.com/office/officeart/2005/8/layout/cycle8"/>
    <dgm:cxn modelId="{C8CB8579-FCE5-42C4-A201-590338D8A89C}" type="presParOf" srcId="{A05B7DFA-F9DD-41F7-A13F-C96119B24DC0}" destId="{FD274B28-CD4D-476A-965D-D5D0134FB741}" srcOrd="2" destOrd="0" presId="urn:microsoft.com/office/officeart/2005/8/layout/cycle8"/>
    <dgm:cxn modelId="{2A5AAAFD-69AE-4C5A-9D2C-ECAF4A6A5DEB}" type="presParOf" srcId="{A05B7DFA-F9DD-41F7-A13F-C96119B24DC0}" destId="{EFB1C15F-B00E-4672-B16F-94DAFC8B6F8A}" srcOrd="3" destOrd="0" presId="urn:microsoft.com/office/officeart/2005/8/layout/cycle8"/>
    <dgm:cxn modelId="{19278D32-7D3F-41C6-B982-48A2ED2271EC}" type="presParOf" srcId="{A05B7DFA-F9DD-41F7-A13F-C96119B24DC0}" destId="{690A3C6E-6152-4C4A-ADCB-9C3E3371DFA0}" srcOrd="4" destOrd="0" presId="urn:microsoft.com/office/officeart/2005/8/layout/cycle8"/>
    <dgm:cxn modelId="{157886D9-122C-4ADB-BB76-C72A430603A5}" type="presParOf" srcId="{A05B7DFA-F9DD-41F7-A13F-C96119B24DC0}" destId="{7DACE8CC-51AD-4757-9BE9-E747DC83A0B0}" srcOrd="5" destOrd="0" presId="urn:microsoft.com/office/officeart/2005/8/layout/cycle8"/>
    <dgm:cxn modelId="{58872850-7FE2-44BA-BD65-916365B9C3C6}" type="presParOf" srcId="{A05B7DFA-F9DD-41F7-A13F-C96119B24DC0}" destId="{44137CFC-6787-410A-B1D5-74BFB346DC46}" srcOrd="6" destOrd="0" presId="urn:microsoft.com/office/officeart/2005/8/layout/cycle8"/>
    <dgm:cxn modelId="{DBCCFC12-552E-4100-BBA7-FFC2E3A9B1F2}" type="presParOf" srcId="{A05B7DFA-F9DD-41F7-A13F-C96119B24DC0}" destId="{C9B489B3-887F-41C5-9396-2F7EBA6CA458}" srcOrd="7" destOrd="0" presId="urn:microsoft.com/office/officeart/2005/8/layout/cycle8"/>
    <dgm:cxn modelId="{D69D391E-5FCC-4B0E-9109-B1F48DD82DDA}" type="presParOf" srcId="{A05B7DFA-F9DD-41F7-A13F-C96119B24DC0}" destId="{AE7E6BBC-BD1B-4C01-9B63-1789AE1016CB}" srcOrd="8" destOrd="0" presId="urn:microsoft.com/office/officeart/2005/8/layout/cycle8"/>
    <dgm:cxn modelId="{BB9AA3DE-C20B-417C-BB14-4BC7842D7769}" type="presParOf" srcId="{A05B7DFA-F9DD-41F7-A13F-C96119B24DC0}" destId="{30B26AFA-717A-454A-9E1F-E9C02029D5D6}" srcOrd="9" destOrd="0" presId="urn:microsoft.com/office/officeart/2005/8/layout/cycle8"/>
    <dgm:cxn modelId="{1D01B256-C285-43D7-9789-BC000820293D}" type="presParOf" srcId="{A05B7DFA-F9DD-41F7-A13F-C96119B24DC0}" destId="{78C50DC6-BF9F-4D6F-8271-0EE3D547756D}" srcOrd="10" destOrd="0" presId="urn:microsoft.com/office/officeart/2005/8/layout/cycle8"/>
    <dgm:cxn modelId="{7E12B5E9-391A-4F5A-999A-E5F92862856F}" type="presParOf" srcId="{A05B7DFA-F9DD-41F7-A13F-C96119B24DC0}" destId="{AFACAA62-E515-4598-8F27-D631D6E107EC}" srcOrd="11" destOrd="0" presId="urn:microsoft.com/office/officeart/2005/8/layout/cycle8"/>
    <dgm:cxn modelId="{642C6E8A-9DC2-4071-AB8B-4076CD92463D}" type="presParOf" srcId="{A05B7DFA-F9DD-41F7-A13F-C96119B24DC0}" destId="{D85B0D2A-0E24-484B-978E-E6D376596B29}" srcOrd="12" destOrd="0" presId="urn:microsoft.com/office/officeart/2005/8/layout/cycle8"/>
    <dgm:cxn modelId="{5F9384CC-ED2A-459F-932D-BA8CFEB6AF84}" type="presParOf" srcId="{A05B7DFA-F9DD-41F7-A13F-C96119B24DC0}" destId="{61C190DA-BB4A-491B-8820-B5E9C2CFDB2B}" srcOrd="13" destOrd="0" presId="urn:microsoft.com/office/officeart/2005/8/layout/cycle8"/>
    <dgm:cxn modelId="{B37A689A-F610-4DF8-B1DC-B5D45350ACB6}" type="presParOf" srcId="{A05B7DFA-F9DD-41F7-A13F-C96119B24DC0}" destId="{ACBBA773-8364-4B01-9F0D-51C17A76BD55}" srcOrd="1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5341C1D-01A6-48E0-BADB-3025BE8C3A86}" type="doc">
      <dgm:prSet loTypeId="urn:microsoft.com/office/officeart/2005/8/layout/cycle8" loCatId="cycle" qsTypeId="urn:microsoft.com/office/officeart/2005/8/quickstyle/simple1" qsCatId="simple" csTypeId="urn:microsoft.com/office/officeart/2005/8/colors/accent0_2" csCatId="mainScheme" phldr="1"/>
      <dgm:spPr/>
    </dgm:pt>
    <dgm:pt modelId="{9AC0D300-492E-4D88-907C-84E564E9A28B}">
      <dgm:prSet phldrT="[Text]" custT="1"/>
      <dgm:spPr/>
      <dgm:t>
        <a:bodyPr/>
        <a:lstStyle/>
        <a:p>
          <a:r>
            <a:rPr lang="en-US" sz="1200" b="1" dirty="0">
              <a:latin typeface="Arial" panose="020B0604020202020204" pitchFamily="34" charset="0"/>
              <a:cs typeface="Arial" panose="020B0604020202020204" pitchFamily="34" charset="0"/>
            </a:rPr>
            <a:t>Poor communication of rewards leads to employees being unaware of available benefits (Meeting the Challenge, 2014).</a:t>
          </a:r>
          <a:endParaRPr lang="en-GB" sz="1200" b="1" dirty="0">
            <a:latin typeface="Arial" panose="020B0604020202020204" pitchFamily="34" charset="0"/>
            <a:cs typeface="Arial" panose="020B0604020202020204" pitchFamily="34" charset="0"/>
          </a:endParaRPr>
        </a:p>
      </dgm:t>
    </dgm:pt>
    <dgm:pt modelId="{98F7CCDD-33C3-402E-ACD7-82660145B821}" type="parTrans" cxnId="{0D5E00A3-F350-4AEF-9D90-63711506B263}">
      <dgm:prSet/>
      <dgm:spPr/>
      <dgm:t>
        <a:bodyPr/>
        <a:lstStyle/>
        <a:p>
          <a:endParaRPr lang="en-GB" sz="2000" b="1">
            <a:latin typeface="Arial" panose="020B0604020202020204" pitchFamily="34" charset="0"/>
            <a:cs typeface="Arial" panose="020B0604020202020204" pitchFamily="34" charset="0"/>
          </a:endParaRPr>
        </a:p>
      </dgm:t>
    </dgm:pt>
    <dgm:pt modelId="{14EF6666-DF0F-43B5-9FDA-F2132980E5FA}" type="sibTrans" cxnId="{0D5E00A3-F350-4AEF-9D90-63711506B263}">
      <dgm:prSet/>
      <dgm:spPr/>
      <dgm:t>
        <a:bodyPr/>
        <a:lstStyle/>
        <a:p>
          <a:endParaRPr lang="en-GB" sz="2000" b="1">
            <a:latin typeface="Arial" panose="020B0604020202020204" pitchFamily="34" charset="0"/>
            <a:cs typeface="Arial" panose="020B0604020202020204" pitchFamily="34" charset="0"/>
          </a:endParaRPr>
        </a:p>
      </dgm:t>
    </dgm:pt>
    <dgm:pt modelId="{D0B06A40-396E-4DA3-BAC5-8995299DEB7C}">
      <dgm:prSet phldrT="[Text]" custT="1"/>
      <dgm:spPr/>
      <dgm:t>
        <a:bodyPr/>
        <a:lstStyle/>
        <a:p>
          <a:r>
            <a:rPr lang="en-US" sz="1200" b="1" dirty="0">
              <a:latin typeface="Arial" panose="020B0604020202020204" pitchFamily="34" charset="0"/>
              <a:cs typeface="Arial" panose="020B0604020202020204" pitchFamily="34" charset="0"/>
            </a:rPr>
            <a:t>
Limited opportunities for professional development reduce motivation and long-term engagement (Coetzee et al., 2025).</a:t>
          </a:r>
          <a:endParaRPr lang="en-GB" sz="1200" b="1" dirty="0">
            <a:latin typeface="Arial" panose="020B0604020202020204" pitchFamily="34" charset="0"/>
            <a:cs typeface="Arial" panose="020B0604020202020204" pitchFamily="34" charset="0"/>
          </a:endParaRPr>
        </a:p>
      </dgm:t>
    </dgm:pt>
    <dgm:pt modelId="{F6538942-4861-48F7-9698-D585CC718732}" type="parTrans" cxnId="{9923900E-75D4-4C75-B99E-4337374C52E9}">
      <dgm:prSet/>
      <dgm:spPr/>
      <dgm:t>
        <a:bodyPr/>
        <a:lstStyle/>
        <a:p>
          <a:endParaRPr lang="en-GB" sz="2000" b="1">
            <a:latin typeface="Arial" panose="020B0604020202020204" pitchFamily="34" charset="0"/>
            <a:cs typeface="Arial" panose="020B0604020202020204" pitchFamily="34" charset="0"/>
          </a:endParaRPr>
        </a:p>
      </dgm:t>
    </dgm:pt>
    <dgm:pt modelId="{70270354-4D2F-4AF3-80C1-29CA8325A4FF}" type="sibTrans" cxnId="{9923900E-75D4-4C75-B99E-4337374C52E9}">
      <dgm:prSet/>
      <dgm:spPr/>
      <dgm:t>
        <a:bodyPr/>
        <a:lstStyle/>
        <a:p>
          <a:endParaRPr lang="en-GB" sz="2000" b="1">
            <a:latin typeface="Arial" panose="020B0604020202020204" pitchFamily="34" charset="0"/>
            <a:cs typeface="Arial" panose="020B0604020202020204" pitchFamily="34" charset="0"/>
          </a:endParaRPr>
        </a:p>
      </dgm:t>
    </dgm:pt>
    <dgm:pt modelId="{DFECF4DA-E745-47CB-8EF6-43397380D1FB}">
      <dgm:prSet phldrT="[Text]" custT="1"/>
      <dgm:spPr/>
      <dgm:t>
        <a:bodyPr/>
        <a:lstStyle/>
        <a:p>
          <a:r>
            <a:rPr lang="en-US" sz="1200" b="1" dirty="0">
              <a:latin typeface="Arial" panose="020B0604020202020204" pitchFamily="34" charset="0"/>
              <a:cs typeface="Arial" panose="020B0604020202020204" pitchFamily="34" charset="0"/>
            </a:rPr>
            <a:t>
High workload and burnout prevent staff from fully engaging, even with rewards in place (Meeting the Challenge, 2014).</a:t>
          </a:r>
          <a:endParaRPr lang="en-GB" sz="1200" b="1" dirty="0">
            <a:latin typeface="Arial" panose="020B0604020202020204" pitchFamily="34" charset="0"/>
            <a:cs typeface="Arial" panose="020B0604020202020204" pitchFamily="34" charset="0"/>
          </a:endParaRPr>
        </a:p>
      </dgm:t>
    </dgm:pt>
    <dgm:pt modelId="{41E18C70-572F-45BD-AD1B-32B7D7E415E6}" type="parTrans" cxnId="{1CF23D2E-C672-469F-9482-17FA88321465}">
      <dgm:prSet/>
      <dgm:spPr/>
      <dgm:t>
        <a:bodyPr/>
        <a:lstStyle/>
        <a:p>
          <a:endParaRPr lang="en-GB" sz="2000" b="1">
            <a:latin typeface="Arial" panose="020B0604020202020204" pitchFamily="34" charset="0"/>
            <a:cs typeface="Arial" panose="020B0604020202020204" pitchFamily="34" charset="0"/>
          </a:endParaRPr>
        </a:p>
      </dgm:t>
    </dgm:pt>
    <dgm:pt modelId="{1B231F3B-3C13-43A9-915F-F12652667A94}" type="sibTrans" cxnId="{1CF23D2E-C672-469F-9482-17FA88321465}">
      <dgm:prSet/>
      <dgm:spPr/>
      <dgm:t>
        <a:bodyPr/>
        <a:lstStyle/>
        <a:p>
          <a:endParaRPr lang="en-GB" sz="2000" b="1">
            <a:latin typeface="Arial" panose="020B0604020202020204" pitchFamily="34" charset="0"/>
            <a:cs typeface="Arial" panose="020B0604020202020204" pitchFamily="34" charset="0"/>
          </a:endParaRPr>
        </a:p>
      </dgm:t>
    </dgm:pt>
    <dgm:pt modelId="{634E6DCF-4753-47F1-8817-72326915907F}" type="pres">
      <dgm:prSet presAssocID="{05341C1D-01A6-48E0-BADB-3025BE8C3A86}" presName="compositeShape" presStyleCnt="0">
        <dgm:presLayoutVars>
          <dgm:chMax val="7"/>
          <dgm:dir/>
          <dgm:resizeHandles val="exact"/>
        </dgm:presLayoutVars>
      </dgm:prSet>
      <dgm:spPr/>
    </dgm:pt>
    <dgm:pt modelId="{954E961C-B662-4146-907F-5AB11755F0A2}" type="pres">
      <dgm:prSet presAssocID="{05341C1D-01A6-48E0-BADB-3025BE8C3A86}" presName="wedge1" presStyleLbl="node1" presStyleIdx="0" presStyleCnt="3"/>
      <dgm:spPr/>
      <dgm:t>
        <a:bodyPr/>
        <a:lstStyle/>
        <a:p>
          <a:endParaRPr lang="en-US"/>
        </a:p>
      </dgm:t>
    </dgm:pt>
    <dgm:pt modelId="{3376E72F-278A-4923-937F-10D730DD0B9A}" type="pres">
      <dgm:prSet presAssocID="{05341C1D-01A6-48E0-BADB-3025BE8C3A86}" presName="dummy1a" presStyleCnt="0"/>
      <dgm:spPr/>
    </dgm:pt>
    <dgm:pt modelId="{84B7133A-92DA-4E8C-A930-EDF0D94B9131}" type="pres">
      <dgm:prSet presAssocID="{05341C1D-01A6-48E0-BADB-3025BE8C3A86}" presName="dummy1b" presStyleCnt="0"/>
      <dgm:spPr/>
    </dgm:pt>
    <dgm:pt modelId="{F59BCCA8-A12F-464A-B87B-09FB152DACD8}" type="pres">
      <dgm:prSet presAssocID="{05341C1D-01A6-48E0-BADB-3025BE8C3A86}" presName="wedge1Tx" presStyleLbl="node1" presStyleIdx="0" presStyleCnt="3">
        <dgm:presLayoutVars>
          <dgm:chMax val="0"/>
          <dgm:chPref val="0"/>
          <dgm:bulletEnabled val="1"/>
        </dgm:presLayoutVars>
      </dgm:prSet>
      <dgm:spPr/>
      <dgm:t>
        <a:bodyPr/>
        <a:lstStyle/>
        <a:p>
          <a:endParaRPr lang="en-US"/>
        </a:p>
      </dgm:t>
    </dgm:pt>
    <dgm:pt modelId="{0DEC393E-6F3D-4CFA-827B-EA7CF140B174}" type="pres">
      <dgm:prSet presAssocID="{05341C1D-01A6-48E0-BADB-3025BE8C3A86}" presName="wedge2" presStyleLbl="node1" presStyleIdx="1" presStyleCnt="3"/>
      <dgm:spPr/>
      <dgm:t>
        <a:bodyPr/>
        <a:lstStyle/>
        <a:p>
          <a:endParaRPr lang="en-US"/>
        </a:p>
      </dgm:t>
    </dgm:pt>
    <dgm:pt modelId="{6C2FAA7A-FBE4-4A04-9A74-E60D755A6565}" type="pres">
      <dgm:prSet presAssocID="{05341C1D-01A6-48E0-BADB-3025BE8C3A86}" presName="dummy2a" presStyleCnt="0"/>
      <dgm:spPr/>
    </dgm:pt>
    <dgm:pt modelId="{FD26E447-DD72-4C17-8BE1-E8FD3D546127}" type="pres">
      <dgm:prSet presAssocID="{05341C1D-01A6-48E0-BADB-3025BE8C3A86}" presName="dummy2b" presStyleCnt="0"/>
      <dgm:spPr/>
    </dgm:pt>
    <dgm:pt modelId="{988B69E6-8984-495A-8B98-42D13D2459D7}" type="pres">
      <dgm:prSet presAssocID="{05341C1D-01A6-48E0-BADB-3025BE8C3A86}" presName="wedge2Tx" presStyleLbl="node1" presStyleIdx="1" presStyleCnt="3">
        <dgm:presLayoutVars>
          <dgm:chMax val="0"/>
          <dgm:chPref val="0"/>
          <dgm:bulletEnabled val="1"/>
        </dgm:presLayoutVars>
      </dgm:prSet>
      <dgm:spPr/>
      <dgm:t>
        <a:bodyPr/>
        <a:lstStyle/>
        <a:p>
          <a:endParaRPr lang="en-US"/>
        </a:p>
      </dgm:t>
    </dgm:pt>
    <dgm:pt modelId="{669D5412-6E32-4F55-A85A-5054B8666772}" type="pres">
      <dgm:prSet presAssocID="{05341C1D-01A6-48E0-BADB-3025BE8C3A86}" presName="wedge3" presStyleLbl="node1" presStyleIdx="2" presStyleCnt="3"/>
      <dgm:spPr/>
      <dgm:t>
        <a:bodyPr/>
        <a:lstStyle/>
        <a:p>
          <a:endParaRPr lang="en-US"/>
        </a:p>
      </dgm:t>
    </dgm:pt>
    <dgm:pt modelId="{8B8124AC-6475-44A4-BBF1-B946663FBA95}" type="pres">
      <dgm:prSet presAssocID="{05341C1D-01A6-48E0-BADB-3025BE8C3A86}" presName="dummy3a" presStyleCnt="0"/>
      <dgm:spPr/>
    </dgm:pt>
    <dgm:pt modelId="{630463C2-4B53-4E1B-B4DF-CFBF79FDE21D}" type="pres">
      <dgm:prSet presAssocID="{05341C1D-01A6-48E0-BADB-3025BE8C3A86}" presName="dummy3b" presStyleCnt="0"/>
      <dgm:spPr/>
    </dgm:pt>
    <dgm:pt modelId="{EA8EB915-E3CA-4E8D-8CA8-7E83C646549E}" type="pres">
      <dgm:prSet presAssocID="{05341C1D-01A6-48E0-BADB-3025BE8C3A86}" presName="wedge3Tx" presStyleLbl="node1" presStyleIdx="2" presStyleCnt="3">
        <dgm:presLayoutVars>
          <dgm:chMax val="0"/>
          <dgm:chPref val="0"/>
          <dgm:bulletEnabled val="1"/>
        </dgm:presLayoutVars>
      </dgm:prSet>
      <dgm:spPr/>
      <dgm:t>
        <a:bodyPr/>
        <a:lstStyle/>
        <a:p>
          <a:endParaRPr lang="en-US"/>
        </a:p>
      </dgm:t>
    </dgm:pt>
    <dgm:pt modelId="{EB852CF6-3049-42C8-BA8E-EBE2A4B87E73}" type="pres">
      <dgm:prSet presAssocID="{14EF6666-DF0F-43B5-9FDA-F2132980E5FA}" presName="arrowWedge1" presStyleLbl="fgSibTrans2D1" presStyleIdx="0" presStyleCnt="3"/>
      <dgm:spPr/>
    </dgm:pt>
    <dgm:pt modelId="{D60860C1-5F8F-41F3-9C99-E0EC73DB6239}" type="pres">
      <dgm:prSet presAssocID="{70270354-4D2F-4AF3-80C1-29CA8325A4FF}" presName="arrowWedge2" presStyleLbl="fgSibTrans2D1" presStyleIdx="1" presStyleCnt="3"/>
      <dgm:spPr/>
    </dgm:pt>
    <dgm:pt modelId="{9F89CEE1-C4F2-4347-9F41-8A2E54407C2E}" type="pres">
      <dgm:prSet presAssocID="{1B231F3B-3C13-43A9-915F-F12652667A94}" presName="arrowWedge3" presStyleLbl="fgSibTrans2D1" presStyleIdx="2" presStyleCnt="3"/>
      <dgm:spPr/>
    </dgm:pt>
  </dgm:ptLst>
  <dgm:cxnLst>
    <dgm:cxn modelId="{B5F9FC0A-1863-48AA-AFE1-B6ABBD65F12C}" type="presOf" srcId="{9AC0D300-492E-4D88-907C-84E564E9A28B}" destId="{F59BCCA8-A12F-464A-B87B-09FB152DACD8}" srcOrd="1" destOrd="0" presId="urn:microsoft.com/office/officeart/2005/8/layout/cycle8"/>
    <dgm:cxn modelId="{0D5E00A3-F350-4AEF-9D90-63711506B263}" srcId="{05341C1D-01A6-48E0-BADB-3025BE8C3A86}" destId="{9AC0D300-492E-4D88-907C-84E564E9A28B}" srcOrd="0" destOrd="0" parTransId="{98F7CCDD-33C3-402E-ACD7-82660145B821}" sibTransId="{14EF6666-DF0F-43B5-9FDA-F2132980E5FA}"/>
    <dgm:cxn modelId="{A2B738FD-2A8C-45DC-A1E9-29B9698CC5E2}" type="presOf" srcId="{DFECF4DA-E745-47CB-8EF6-43397380D1FB}" destId="{669D5412-6E32-4F55-A85A-5054B8666772}" srcOrd="0" destOrd="0" presId="urn:microsoft.com/office/officeart/2005/8/layout/cycle8"/>
    <dgm:cxn modelId="{F380F556-6C5C-49DD-8876-996E1D00B78B}" type="presOf" srcId="{05341C1D-01A6-48E0-BADB-3025BE8C3A86}" destId="{634E6DCF-4753-47F1-8817-72326915907F}" srcOrd="0" destOrd="0" presId="urn:microsoft.com/office/officeart/2005/8/layout/cycle8"/>
    <dgm:cxn modelId="{9923900E-75D4-4C75-B99E-4337374C52E9}" srcId="{05341C1D-01A6-48E0-BADB-3025BE8C3A86}" destId="{D0B06A40-396E-4DA3-BAC5-8995299DEB7C}" srcOrd="1" destOrd="0" parTransId="{F6538942-4861-48F7-9698-D585CC718732}" sibTransId="{70270354-4D2F-4AF3-80C1-29CA8325A4FF}"/>
    <dgm:cxn modelId="{E3F6A9F6-8847-46E6-B90B-50A86DBF69A9}" type="presOf" srcId="{D0B06A40-396E-4DA3-BAC5-8995299DEB7C}" destId="{0DEC393E-6F3D-4CFA-827B-EA7CF140B174}" srcOrd="0" destOrd="0" presId="urn:microsoft.com/office/officeart/2005/8/layout/cycle8"/>
    <dgm:cxn modelId="{1CF23D2E-C672-469F-9482-17FA88321465}" srcId="{05341C1D-01A6-48E0-BADB-3025BE8C3A86}" destId="{DFECF4DA-E745-47CB-8EF6-43397380D1FB}" srcOrd="2" destOrd="0" parTransId="{41E18C70-572F-45BD-AD1B-32B7D7E415E6}" sibTransId="{1B231F3B-3C13-43A9-915F-F12652667A94}"/>
    <dgm:cxn modelId="{59AF2F0E-87D9-4F3E-AAB5-8F9AF6AB4378}" type="presOf" srcId="{DFECF4DA-E745-47CB-8EF6-43397380D1FB}" destId="{EA8EB915-E3CA-4E8D-8CA8-7E83C646549E}" srcOrd="1" destOrd="0" presId="urn:microsoft.com/office/officeart/2005/8/layout/cycle8"/>
    <dgm:cxn modelId="{D353CEAE-EBF4-4368-81CB-C00373060C0F}" type="presOf" srcId="{9AC0D300-492E-4D88-907C-84E564E9A28B}" destId="{954E961C-B662-4146-907F-5AB11755F0A2}" srcOrd="0" destOrd="0" presId="urn:microsoft.com/office/officeart/2005/8/layout/cycle8"/>
    <dgm:cxn modelId="{F3FBD016-DE57-44FF-B427-B6AE7982D12F}" type="presOf" srcId="{D0B06A40-396E-4DA3-BAC5-8995299DEB7C}" destId="{988B69E6-8984-495A-8B98-42D13D2459D7}" srcOrd="1" destOrd="0" presId="urn:microsoft.com/office/officeart/2005/8/layout/cycle8"/>
    <dgm:cxn modelId="{0878D4F0-E3FF-4889-B422-76234BDC1511}" type="presParOf" srcId="{634E6DCF-4753-47F1-8817-72326915907F}" destId="{954E961C-B662-4146-907F-5AB11755F0A2}" srcOrd="0" destOrd="0" presId="urn:microsoft.com/office/officeart/2005/8/layout/cycle8"/>
    <dgm:cxn modelId="{3AF25924-76AA-4774-A01E-F3D65F38E27F}" type="presParOf" srcId="{634E6DCF-4753-47F1-8817-72326915907F}" destId="{3376E72F-278A-4923-937F-10D730DD0B9A}" srcOrd="1" destOrd="0" presId="urn:microsoft.com/office/officeart/2005/8/layout/cycle8"/>
    <dgm:cxn modelId="{46F93573-F8D9-4DBE-8D06-53AEC14CAC40}" type="presParOf" srcId="{634E6DCF-4753-47F1-8817-72326915907F}" destId="{84B7133A-92DA-4E8C-A930-EDF0D94B9131}" srcOrd="2" destOrd="0" presId="urn:microsoft.com/office/officeart/2005/8/layout/cycle8"/>
    <dgm:cxn modelId="{7B1C4940-ACB7-4D3E-A686-D46F5AFB4943}" type="presParOf" srcId="{634E6DCF-4753-47F1-8817-72326915907F}" destId="{F59BCCA8-A12F-464A-B87B-09FB152DACD8}" srcOrd="3" destOrd="0" presId="urn:microsoft.com/office/officeart/2005/8/layout/cycle8"/>
    <dgm:cxn modelId="{9BB5F5A7-B7DC-48AB-BADE-87BD0B9EC772}" type="presParOf" srcId="{634E6DCF-4753-47F1-8817-72326915907F}" destId="{0DEC393E-6F3D-4CFA-827B-EA7CF140B174}" srcOrd="4" destOrd="0" presId="urn:microsoft.com/office/officeart/2005/8/layout/cycle8"/>
    <dgm:cxn modelId="{763FE1DF-2DC7-47D3-BD1A-5927AFDE043E}" type="presParOf" srcId="{634E6DCF-4753-47F1-8817-72326915907F}" destId="{6C2FAA7A-FBE4-4A04-9A74-E60D755A6565}" srcOrd="5" destOrd="0" presId="urn:microsoft.com/office/officeart/2005/8/layout/cycle8"/>
    <dgm:cxn modelId="{5E9766EC-39F3-45D1-AF54-F0C40870A3D4}" type="presParOf" srcId="{634E6DCF-4753-47F1-8817-72326915907F}" destId="{FD26E447-DD72-4C17-8BE1-E8FD3D546127}" srcOrd="6" destOrd="0" presId="urn:microsoft.com/office/officeart/2005/8/layout/cycle8"/>
    <dgm:cxn modelId="{25CD6B48-7B51-430F-A230-6C6336269253}" type="presParOf" srcId="{634E6DCF-4753-47F1-8817-72326915907F}" destId="{988B69E6-8984-495A-8B98-42D13D2459D7}" srcOrd="7" destOrd="0" presId="urn:microsoft.com/office/officeart/2005/8/layout/cycle8"/>
    <dgm:cxn modelId="{ED715A82-1248-4F8A-A0D3-D5F67A8BBE11}" type="presParOf" srcId="{634E6DCF-4753-47F1-8817-72326915907F}" destId="{669D5412-6E32-4F55-A85A-5054B8666772}" srcOrd="8" destOrd="0" presId="urn:microsoft.com/office/officeart/2005/8/layout/cycle8"/>
    <dgm:cxn modelId="{32AE7AC8-E276-4E44-B59B-ED7C09E1B5A9}" type="presParOf" srcId="{634E6DCF-4753-47F1-8817-72326915907F}" destId="{8B8124AC-6475-44A4-BBF1-B946663FBA95}" srcOrd="9" destOrd="0" presId="urn:microsoft.com/office/officeart/2005/8/layout/cycle8"/>
    <dgm:cxn modelId="{64AC5B98-81C4-4505-9EAE-CAA31A1A4879}" type="presParOf" srcId="{634E6DCF-4753-47F1-8817-72326915907F}" destId="{630463C2-4B53-4E1B-B4DF-CFBF79FDE21D}" srcOrd="10" destOrd="0" presId="urn:microsoft.com/office/officeart/2005/8/layout/cycle8"/>
    <dgm:cxn modelId="{28987E85-06D1-4CF6-AE43-B96A52652B0C}" type="presParOf" srcId="{634E6DCF-4753-47F1-8817-72326915907F}" destId="{EA8EB915-E3CA-4E8D-8CA8-7E83C646549E}" srcOrd="11" destOrd="0" presId="urn:microsoft.com/office/officeart/2005/8/layout/cycle8"/>
    <dgm:cxn modelId="{4C72AB58-A0E5-4C06-99D6-EC7D0010B98C}" type="presParOf" srcId="{634E6DCF-4753-47F1-8817-72326915907F}" destId="{EB852CF6-3049-42C8-BA8E-EBE2A4B87E73}" srcOrd="12" destOrd="0" presId="urn:microsoft.com/office/officeart/2005/8/layout/cycle8"/>
    <dgm:cxn modelId="{E7626A96-7F9A-47EB-B3BD-FA70F88A6112}" type="presParOf" srcId="{634E6DCF-4753-47F1-8817-72326915907F}" destId="{D60860C1-5F8F-41F3-9C99-E0EC73DB6239}" srcOrd="13" destOrd="0" presId="urn:microsoft.com/office/officeart/2005/8/layout/cycle8"/>
    <dgm:cxn modelId="{5285792B-B420-46B9-BD63-2928A3579FD8}" type="presParOf" srcId="{634E6DCF-4753-47F1-8817-72326915907F}" destId="{9F89CEE1-C4F2-4347-9F41-8A2E54407C2E}" srcOrd="1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74FEFB0-0768-4573-875F-822C065CB4B0}" type="doc">
      <dgm:prSet loTypeId="urn:microsoft.com/office/officeart/2005/8/layout/lProcess3" loCatId="process" qsTypeId="urn:microsoft.com/office/officeart/2005/8/quickstyle/simple1" qsCatId="simple" csTypeId="urn:microsoft.com/office/officeart/2005/8/colors/colorful5" csCatId="colorful" phldr="1"/>
      <dgm:spPr/>
      <dgm:t>
        <a:bodyPr/>
        <a:lstStyle/>
        <a:p>
          <a:endParaRPr lang="en-GB"/>
        </a:p>
      </dgm:t>
    </dgm:pt>
    <dgm:pt modelId="{074EE26E-D211-40D8-BA0B-523EB6EBA200}">
      <dgm:prSet phldrT="[Text]" custT="1"/>
      <dgm:spPr/>
      <dgm:t>
        <a:bodyPr/>
        <a:lstStyle/>
        <a:p>
          <a:pPr algn="ctr"/>
          <a:r>
            <a:rPr lang="en-GB" sz="3600" dirty="0"/>
            <a:t>Structural Causes</a:t>
          </a:r>
        </a:p>
      </dgm:t>
    </dgm:pt>
    <dgm:pt modelId="{7CC7C7E2-01B3-4A6E-859C-5DA6E5F46FFB}" type="parTrans" cxnId="{C67D79B5-E504-42ED-A3CB-17F9D5E977AB}">
      <dgm:prSet/>
      <dgm:spPr/>
      <dgm:t>
        <a:bodyPr/>
        <a:lstStyle/>
        <a:p>
          <a:pPr algn="ctr"/>
          <a:endParaRPr lang="en-GB" sz="2800"/>
        </a:p>
      </dgm:t>
    </dgm:pt>
    <dgm:pt modelId="{9D964541-47E7-430E-B347-D02F02253661}" type="sibTrans" cxnId="{C67D79B5-E504-42ED-A3CB-17F9D5E977AB}">
      <dgm:prSet/>
      <dgm:spPr/>
      <dgm:t>
        <a:bodyPr/>
        <a:lstStyle/>
        <a:p>
          <a:pPr algn="ctr"/>
          <a:endParaRPr lang="en-GB" sz="2800"/>
        </a:p>
      </dgm:t>
    </dgm:pt>
    <dgm:pt modelId="{D475CE23-C122-4CD0-9130-06EC7D29077A}">
      <dgm:prSet phldrT="[Text]" custT="1"/>
      <dgm:spPr/>
      <dgm:t>
        <a:bodyPr/>
        <a:lstStyle/>
        <a:p>
          <a:pPr algn="ctr"/>
          <a:r>
            <a:rPr lang="en-US" sz="1200" dirty="0"/>
            <a:t>Agenda for Change limitations – Banding systems and job grading prevent quick adjustments to pay and rewards based on evolving roles or responsibilities (Hafner et al., 2020).</a:t>
          </a:r>
          <a:endParaRPr lang="en-GB" sz="1200" dirty="0"/>
        </a:p>
      </dgm:t>
    </dgm:pt>
    <dgm:pt modelId="{12F0540F-01F5-422F-A1A3-2D62A2316DD4}" type="parTrans" cxnId="{A27557C9-5F48-4A6E-84C2-1CF62D4F7F94}">
      <dgm:prSet/>
      <dgm:spPr/>
      <dgm:t>
        <a:bodyPr/>
        <a:lstStyle/>
        <a:p>
          <a:pPr algn="ctr"/>
          <a:endParaRPr lang="en-GB" sz="2800"/>
        </a:p>
      </dgm:t>
    </dgm:pt>
    <dgm:pt modelId="{5B4D16BB-8221-4854-AD5C-CF108BE69439}" type="sibTrans" cxnId="{A27557C9-5F48-4A6E-84C2-1CF62D4F7F94}">
      <dgm:prSet/>
      <dgm:spPr/>
      <dgm:t>
        <a:bodyPr/>
        <a:lstStyle/>
        <a:p>
          <a:pPr algn="ctr"/>
          <a:endParaRPr lang="en-GB" sz="2800"/>
        </a:p>
      </dgm:t>
    </dgm:pt>
    <dgm:pt modelId="{AB2F08B5-00A3-4C28-B94E-38B8BF75A660}">
      <dgm:prSet phldrT="[Text]" custT="1"/>
      <dgm:spPr/>
      <dgm:t>
        <a:bodyPr/>
        <a:lstStyle/>
        <a:p>
          <a:pPr algn="ctr"/>
          <a:r>
            <a:rPr lang="en-US" sz="1200" dirty="0"/>
            <a:t>Weak recognition culture – Managers often lack training in employee recognition, and departments show inconsistency in appreciating staff contributions (</a:t>
          </a:r>
          <a:r>
            <a:rPr lang="en-US" sz="1200" dirty="0" err="1"/>
            <a:t>Isik</a:t>
          </a:r>
          <a:r>
            <a:rPr lang="en-US" sz="1200" dirty="0"/>
            <a:t> </a:t>
          </a:r>
          <a:r>
            <a:rPr lang="en-US" sz="1200" dirty="0" err="1"/>
            <a:t>Serifsoy</a:t>
          </a:r>
          <a:r>
            <a:rPr lang="en-US" sz="1200" dirty="0"/>
            <a:t>, 2024).</a:t>
          </a:r>
          <a:endParaRPr lang="en-GB" sz="1200" dirty="0"/>
        </a:p>
      </dgm:t>
    </dgm:pt>
    <dgm:pt modelId="{ADE75E48-9488-4F6F-84CE-6CA0A92F3160}" type="parTrans" cxnId="{020A1D4F-35F4-4832-A3B5-A31AC2F07E90}">
      <dgm:prSet/>
      <dgm:spPr/>
      <dgm:t>
        <a:bodyPr/>
        <a:lstStyle/>
        <a:p>
          <a:pPr algn="ctr"/>
          <a:endParaRPr lang="en-GB" sz="2800"/>
        </a:p>
      </dgm:t>
    </dgm:pt>
    <dgm:pt modelId="{6FF78F05-B0C8-4C74-AE7B-3E8359CD7074}" type="sibTrans" cxnId="{020A1D4F-35F4-4832-A3B5-A31AC2F07E90}">
      <dgm:prSet/>
      <dgm:spPr/>
      <dgm:t>
        <a:bodyPr/>
        <a:lstStyle/>
        <a:p>
          <a:pPr algn="ctr"/>
          <a:endParaRPr lang="en-GB" sz="2800"/>
        </a:p>
      </dgm:t>
    </dgm:pt>
    <dgm:pt modelId="{D57A2F98-87D0-4D0D-82B5-BFB21B1819B9}">
      <dgm:prSet phldrT="[Text]" custT="1"/>
      <dgm:spPr/>
      <dgm:t>
        <a:bodyPr/>
        <a:lstStyle/>
        <a:p>
          <a:pPr algn="ctr"/>
          <a:r>
            <a:rPr lang="en-GB" sz="3600" dirty="0"/>
            <a:t>Cultural &amp; Behavioural Causes</a:t>
          </a:r>
        </a:p>
      </dgm:t>
    </dgm:pt>
    <dgm:pt modelId="{BB8569B2-25EF-4035-9CDB-CF213CE88236}" type="sibTrans" cxnId="{4D4FB5BE-A85D-4E1F-836E-E670B39415D1}">
      <dgm:prSet/>
      <dgm:spPr/>
      <dgm:t>
        <a:bodyPr/>
        <a:lstStyle/>
        <a:p>
          <a:pPr algn="ctr"/>
          <a:endParaRPr lang="en-GB" sz="2800"/>
        </a:p>
      </dgm:t>
    </dgm:pt>
    <dgm:pt modelId="{EDA97433-47DF-4638-BB28-23883FE4CD48}" type="parTrans" cxnId="{4D4FB5BE-A85D-4E1F-836E-E670B39415D1}">
      <dgm:prSet/>
      <dgm:spPr/>
      <dgm:t>
        <a:bodyPr/>
        <a:lstStyle/>
        <a:p>
          <a:pPr algn="ctr"/>
          <a:endParaRPr lang="en-GB" sz="2800"/>
        </a:p>
      </dgm:t>
    </dgm:pt>
    <dgm:pt modelId="{7BAB1EF4-76A1-4F0B-815D-D9195E90B2EC}">
      <dgm:prSet phldrT="[Text]" custT="1"/>
      <dgm:spPr/>
      <dgm:t>
        <a:bodyPr/>
        <a:lstStyle/>
        <a:p>
          <a:pPr algn="ctr"/>
          <a:r>
            <a:rPr lang="en-US" sz="1200" dirty="0"/>
            <a:t>
</a:t>
          </a:r>
          <a:r>
            <a:rPr lang="en-US" sz="1200" dirty="0" err="1"/>
            <a:t>Centralised</a:t>
          </a:r>
          <a:r>
            <a:rPr lang="en-US" sz="1200" dirty="0"/>
            <a:t> decision-making – Reward and engagement decisions are made at </a:t>
          </a:r>
          <a:r>
            <a:rPr lang="en-US" sz="1200" dirty="0" err="1"/>
            <a:t>organisational</a:t>
          </a:r>
          <a:r>
            <a:rPr lang="en-US" sz="1200" dirty="0"/>
            <a:t> or departmental levels, slowing responsiveness to staff needs and innovation (</a:t>
          </a:r>
          <a:r>
            <a:rPr lang="en-US" sz="1200" dirty="0" err="1"/>
            <a:t>Isik</a:t>
          </a:r>
          <a:r>
            <a:rPr lang="en-US" sz="1200" dirty="0"/>
            <a:t> </a:t>
          </a:r>
          <a:r>
            <a:rPr lang="en-US" sz="1200" dirty="0" err="1"/>
            <a:t>Serifsoy</a:t>
          </a:r>
          <a:r>
            <a:rPr lang="en-US" sz="1200" dirty="0"/>
            <a:t>, 2024).</a:t>
          </a:r>
          <a:endParaRPr lang="en-GB" sz="1200" dirty="0"/>
        </a:p>
      </dgm:t>
    </dgm:pt>
    <dgm:pt modelId="{ACB2A6FF-6BF3-4F89-A060-E6799A75EEE3}" type="parTrans" cxnId="{D9E8ADEB-2CCC-4BAE-82C0-34290FDB84F6}">
      <dgm:prSet/>
      <dgm:spPr/>
      <dgm:t>
        <a:bodyPr/>
        <a:lstStyle/>
        <a:p>
          <a:endParaRPr lang="en-GB" sz="2800"/>
        </a:p>
      </dgm:t>
    </dgm:pt>
    <dgm:pt modelId="{49DA9CDC-88BD-4443-B2BC-679509B25C2C}" type="sibTrans" cxnId="{D9E8ADEB-2CCC-4BAE-82C0-34290FDB84F6}">
      <dgm:prSet/>
      <dgm:spPr/>
      <dgm:t>
        <a:bodyPr/>
        <a:lstStyle/>
        <a:p>
          <a:endParaRPr lang="en-GB" sz="2800"/>
        </a:p>
      </dgm:t>
    </dgm:pt>
    <dgm:pt modelId="{C14F3836-A0AC-48CD-B28D-17241D23B09F}">
      <dgm:prSet phldrT="[Text]" custT="1"/>
      <dgm:spPr/>
      <dgm:t>
        <a:bodyPr/>
        <a:lstStyle/>
        <a:p>
          <a:pPr algn="ctr"/>
          <a:r>
            <a:rPr lang="en-US" sz="1200" dirty="0"/>
            <a:t>
Perceived undervaluation of staff – Employees feel their extra efforts are not acknowledged, leading to disengagement, stress, and low morale (Hafner et al., 2020).</a:t>
          </a:r>
          <a:endParaRPr lang="en-GB" sz="1200" dirty="0"/>
        </a:p>
      </dgm:t>
    </dgm:pt>
    <dgm:pt modelId="{B24CC24F-BBD3-4569-9381-6506D1524BEC}" type="parTrans" cxnId="{B5A533C3-5A92-4F77-B62E-0E8FB701D911}">
      <dgm:prSet/>
      <dgm:spPr/>
      <dgm:t>
        <a:bodyPr/>
        <a:lstStyle/>
        <a:p>
          <a:endParaRPr lang="en-GB" sz="2800"/>
        </a:p>
      </dgm:t>
    </dgm:pt>
    <dgm:pt modelId="{E1F1821F-BADA-460F-A5D7-08409EABEFD5}" type="sibTrans" cxnId="{B5A533C3-5A92-4F77-B62E-0E8FB701D911}">
      <dgm:prSet/>
      <dgm:spPr/>
      <dgm:t>
        <a:bodyPr/>
        <a:lstStyle/>
        <a:p>
          <a:endParaRPr lang="en-GB" sz="2800"/>
        </a:p>
      </dgm:t>
    </dgm:pt>
    <dgm:pt modelId="{781BFF92-BBE2-4172-A829-C2C765CF4FD8}" type="pres">
      <dgm:prSet presAssocID="{574FEFB0-0768-4573-875F-822C065CB4B0}" presName="Name0" presStyleCnt="0">
        <dgm:presLayoutVars>
          <dgm:chPref val="3"/>
          <dgm:dir/>
          <dgm:animLvl val="lvl"/>
          <dgm:resizeHandles/>
        </dgm:presLayoutVars>
      </dgm:prSet>
      <dgm:spPr/>
      <dgm:t>
        <a:bodyPr/>
        <a:lstStyle/>
        <a:p>
          <a:endParaRPr lang="en-US"/>
        </a:p>
      </dgm:t>
    </dgm:pt>
    <dgm:pt modelId="{3E9279D7-8D08-457D-A0AE-F0FE6BBCAE2C}" type="pres">
      <dgm:prSet presAssocID="{074EE26E-D211-40D8-BA0B-523EB6EBA200}" presName="horFlow" presStyleCnt="0"/>
      <dgm:spPr/>
    </dgm:pt>
    <dgm:pt modelId="{D9AEBFD9-5A1D-4253-A26C-6B4C3FDD1095}" type="pres">
      <dgm:prSet presAssocID="{074EE26E-D211-40D8-BA0B-523EB6EBA200}" presName="bigChev" presStyleLbl="node1" presStyleIdx="0" presStyleCnt="2"/>
      <dgm:spPr/>
      <dgm:t>
        <a:bodyPr/>
        <a:lstStyle/>
        <a:p>
          <a:endParaRPr lang="en-US"/>
        </a:p>
      </dgm:t>
    </dgm:pt>
    <dgm:pt modelId="{248C796C-42BF-4EA5-B9F7-4D808962355F}" type="pres">
      <dgm:prSet presAssocID="{12F0540F-01F5-422F-A1A3-2D62A2316DD4}" presName="parTrans" presStyleCnt="0"/>
      <dgm:spPr/>
    </dgm:pt>
    <dgm:pt modelId="{3333DDA6-2988-44B3-8DBA-6C6091529CE0}" type="pres">
      <dgm:prSet presAssocID="{D475CE23-C122-4CD0-9130-06EC7D29077A}" presName="node" presStyleLbl="alignAccFollowNode1" presStyleIdx="0" presStyleCnt="4">
        <dgm:presLayoutVars>
          <dgm:bulletEnabled val="1"/>
        </dgm:presLayoutVars>
      </dgm:prSet>
      <dgm:spPr/>
      <dgm:t>
        <a:bodyPr/>
        <a:lstStyle/>
        <a:p>
          <a:endParaRPr lang="en-US"/>
        </a:p>
      </dgm:t>
    </dgm:pt>
    <dgm:pt modelId="{33D864F5-819D-4C00-9021-85B1BE101586}" type="pres">
      <dgm:prSet presAssocID="{5B4D16BB-8221-4854-AD5C-CF108BE69439}" presName="sibTrans" presStyleCnt="0"/>
      <dgm:spPr/>
    </dgm:pt>
    <dgm:pt modelId="{C9EABDFF-9824-46FD-B2FD-2499D4DB9CB9}" type="pres">
      <dgm:prSet presAssocID="{7BAB1EF4-76A1-4F0B-815D-D9195E90B2EC}" presName="node" presStyleLbl="alignAccFollowNode1" presStyleIdx="1" presStyleCnt="4">
        <dgm:presLayoutVars>
          <dgm:bulletEnabled val="1"/>
        </dgm:presLayoutVars>
      </dgm:prSet>
      <dgm:spPr/>
      <dgm:t>
        <a:bodyPr/>
        <a:lstStyle/>
        <a:p>
          <a:endParaRPr lang="en-US"/>
        </a:p>
      </dgm:t>
    </dgm:pt>
    <dgm:pt modelId="{E9330EDF-D8D8-4437-B979-DDB10A07D8A5}" type="pres">
      <dgm:prSet presAssocID="{074EE26E-D211-40D8-BA0B-523EB6EBA200}" presName="vSp" presStyleCnt="0"/>
      <dgm:spPr/>
    </dgm:pt>
    <dgm:pt modelId="{EBBFC408-C232-4161-9944-F4CDB2C3C550}" type="pres">
      <dgm:prSet presAssocID="{D57A2F98-87D0-4D0D-82B5-BFB21B1819B9}" presName="horFlow" presStyleCnt="0"/>
      <dgm:spPr/>
    </dgm:pt>
    <dgm:pt modelId="{B476EEE4-68A4-4FDF-9763-BE1C61BB0145}" type="pres">
      <dgm:prSet presAssocID="{D57A2F98-87D0-4D0D-82B5-BFB21B1819B9}" presName="bigChev" presStyleLbl="node1" presStyleIdx="1" presStyleCnt="2"/>
      <dgm:spPr/>
      <dgm:t>
        <a:bodyPr/>
        <a:lstStyle/>
        <a:p>
          <a:endParaRPr lang="en-US"/>
        </a:p>
      </dgm:t>
    </dgm:pt>
    <dgm:pt modelId="{7E9103EA-9466-4A76-854F-E80C04379C76}" type="pres">
      <dgm:prSet presAssocID="{ADE75E48-9488-4F6F-84CE-6CA0A92F3160}" presName="parTrans" presStyleCnt="0"/>
      <dgm:spPr/>
    </dgm:pt>
    <dgm:pt modelId="{62A8A2E4-C87E-4AAB-B15B-B8CE7BCE6FEC}" type="pres">
      <dgm:prSet presAssocID="{AB2F08B5-00A3-4C28-B94E-38B8BF75A660}" presName="node" presStyleLbl="alignAccFollowNode1" presStyleIdx="2" presStyleCnt="4">
        <dgm:presLayoutVars>
          <dgm:bulletEnabled val="1"/>
        </dgm:presLayoutVars>
      </dgm:prSet>
      <dgm:spPr/>
      <dgm:t>
        <a:bodyPr/>
        <a:lstStyle/>
        <a:p>
          <a:endParaRPr lang="en-US"/>
        </a:p>
      </dgm:t>
    </dgm:pt>
    <dgm:pt modelId="{79E28887-6474-453D-8182-52C1649DE9DD}" type="pres">
      <dgm:prSet presAssocID="{6FF78F05-B0C8-4C74-AE7B-3E8359CD7074}" presName="sibTrans" presStyleCnt="0"/>
      <dgm:spPr/>
    </dgm:pt>
    <dgm:pt modelId="{DC50B03C-EC75-48CD-BF20-889CA07DA635}" type="pres">
      <dgm:prSet presAssocID="{C14F3836-A0AC-48CD-B28D-17241D23B09F}" presName="node" presStyleLbl="alignAccFollowNode1" presStyleIdx="3" presStyleCnt="4">
        <dgm:presLayoutVars>
          <dgm:bulletEnabled val="1"/>
        </dgm:presLayoutVars>
      </dgm:prSet>
      <dgm:spPr/>
      <dgm:t>
        <a:bodyPr/>
        <a:lstStyle/>
        <a:p>
          <a:endParaRPr lang="en-US"/>
        </a:p>
      </dgm:t>
    </dgm:pt>
  </dgm:ptLst>
  <dgm:cxnLst>
    <dgm:cxn modelId="{8FE1F2AE-17AD-4859-9031-AB59F85BF6B3}" type="presOf" srcId="{7BAB1EF4-76A1-4F0B-815D-D9195E90B2EC}" destId="{C9EABDFF-9824-46FD-B2FD-2499D4DB9CB9}" srcOrd="0" destOrd="0" presId="urn:microsoft.com/office/officeart/2005/8/layout/lProcess3"/>
    <dgm:cxn modelId="{020A1D4F-35F4-4832-A3B5-A31AC2F07E90}" srcId="{D57A2F98-87D0-4D0D-82B5-BFB21B1819B9}" destId="{AB2F08B5-00A3-4C28-B94E-38B8BF75A660}" srcOrd="0" destOrd="0" parTransId="{ADE75E48-9488-4F6F-84CE-6CA0A92F3160}" sibTransId="{6FF78F05-B0C8-4C74-AE7B-3E8359CD7074}"/>
    <dgm:cxn modelId="{D1D5ADA0-4A90-4FC7-956D-0C43E13F90FA}" type="presOf" srcId="{D57A2F98-87D0-4D0D-82B5-BFB21B1819B9}" destId="{B476EEE4-68A4-4FDF-9763-BE1C61BB0145}" srcOrd="0" destOrd="0" presId="urn:microsoft.com/office/officeart/2005/8/layout/lProcess3"/>
    <dgm:cxn modelId="{4D4FB5BE-A85D-4E1F-836E-E670B39415D1}" srcId="{574FEFB0-0768-4573-875F-822C065CB4B0}" destId="{D57A2F98-87D0-4D0D-82B5-BFB21B1819B9}" srcOrd="1" destOrd="0" parTransId="{EDA97433-47DF-4638-BB28-23883FE4CD48}" sibTransId="{BB8569B2-25EF-4035-9CDB-CF213CE88236}"/>
    <dgm:cxn modelId="{C67D79B5-E504-42ED-A3CB-17F9D5E977AB}" srcId="{574FEFB0-0768-4573-875F-822C065CB4B0}" destId="{074EE26E-D211-40D8-BA0B-523EB6EBA200}" srcOrd="0" destOrd="0" parTransId="{7CC7C7E2-01B3-4A6E-859C-5DA6E5F46FFB}" sibTransId="{9D964541-47E7-430E-B347-D02F02253661}"/>
    <dgm:cxn modelId="{DEC0FCEB-910D-4559-97B6-E5EA12E0C95A}" type="presOf" srcId="{574FEFB0-0768-4573-875F-822C065CB4B0}" destId="{781BFF92-BBE2-4172-A829-C2C765CF4FD8}" srcOrd="0" destOrd="0" presId="urn:microsoft.com/office/officeart/2005/8/layout/lProcess3"/>
    <dgm:cxn modelId="{C3BC7754-1AE9-4EC7-821F-CF38616F13E7}" type="presOf" srcId="{C14F3836-A0AC-48CD-B28D-17241D23B09F}" destId="{DC50B03C-EC75-48CD-BF20-889CA07DA635}" srcOrd="0" destOrd="0" presId="urn:microsoft.com/office/officeart/2005/8/layout/lProcess3"/>
    <dgm:cxn modelId="{A27557C9-5F48-4A6E-84C2-1CF62D4F7F94}" srcId="{074EE26E-D211-40D8-BA0B-523EB6EBA200}" destId="{D475CE23-C122-4CD0-9130-06EC7D29077A}" srcOrd="0" destOrd="0" parTransId="{12F0540F-01F5-422F-A1A3-2D62A2316DD4}" sibTransId="{5B4D16BB-8221-4854-AD5C-CF108BE69439}"/>
    <dgm:cxn modelId="{C6CD5507-CACB-4C49-BEC4-A014C35AACED}" type="presOf" srcId="{D475CE23-C122-4CD0-9130-06EC7D29077A}" destId="{3333DDA6-2988-44B3-8DBA-6C6091529CE0}" srcOrd="0" destOrd="0" presId="urn:microsoft.com/office/officeart/2005/8/layout/lProcess3"/>
    <dgm:cxn modelId="{F3B7AE61-BF81-4434-AED8-142D2C342566}" type="presOf" srcId="{AB2F08B5-00A3-4C28-B94E-38B8BF75A660}" destId="{62A8A2E4-C87E-4AAB-B15B-B8CE7BCE6FEC}" srcOrd="0" destOrd="0" presId="urn:microsoft.com/office/officeart/2005/8/layout/lProcess3"/>
    <dgm:cxn modelId="{B5A533C3-5A92-4F77-B62E-0E8FB701D911}" srcId="{D57A2F98-87D0-4D0D-82B5-BFB21B1819B9}" destId="{C14F3836-A0AC-48CD-B28D-17241D23B09F}" srcOrd="1" destOrd="0" parTransId="{B24CC24F-BBD3-4569-9381-6506D1524BEC}" sibTransId="{E1F1821F-BADA-460F-A5D7-08409EABEFD5}"/>
    <dgm:cxn modelId="{D9E8ADEB-2CCC-4BAE-82C0-34290FDB84F6}" srcId="{074EE26E-D211-40D8-BA0B-523EB6EBA200}" destId="{7BAB1EF4-76A1-4F0B-815D-D9195E90B2EC}" srcOrd="1" destOrd="0" parTransId="{ACB2A6FF-6BF3-4F89-A060-E6799A75EEE3}" sibTransId="{49DA9CDC-88BD-4443-B2BC-679509B25C2C}"/>
    <dgm:cxn modelId="{01C26085-FD42-48A5-981E-57728A0B343D}" type="presOf" srcId="{074EE26E-D211-40D8-BA0B-523EB6EBA200}" destId="{D9AEBFD9-5A1D-4253-A26C-6B4C3FDD1095}" srcOrd="0" destOrd="0" presId="urn:microsoft.com/office/officeart/2005/8/layout/lProcess3"/>
    <dgm:cxn modelId="{8C59A754-90DB-49C2-92A0-46D459571B25}" type="presParOf" srcId="{781BFF92-BBE2-4172-A829-C2C765CF4FD8}" destId="{3E9279D7-8D08-457D-A0AE-F0FE6BBCAE2C}" srcOrd="0" destOrd="0" presId="urn:microsoft.com/office/officeart/2005/8/layout/lProcess3"/>
    <dgm:cxn modelId="{949FE3EC-9298-4D55-B9AF-C6215D97208D}" type="presParOf" srcId="{3E9279D7-8D08-457D-A0AE-F0FE6BBCAE2C}" destId="{D9AEBFD9-5A1D-4253-A26C-6B4C3FDD1095}" srcOrd="0" destOrd="0" presId="urn:microsoft.com/office/officeart/2005/8/layout/lProcess3"/>
    <dgm:cxn modelId="{E9A60D3B-79ED-46BA-98A2-25511C0A2E22}" type="presParOf" srcId="{3E9279D7-8D08-457D-A0AE-F0FE6BBCAE2C}" destId="{248C796C-42BF-4EA5-B9F7-4D808962355F}" srcOrd="1" destOrd="0" presId="urn:microsoft.com/office/officeart/2005/8/layout/lProcess3"/>
    <dgm:cxn modelId="{DE50F95F-5931-45CD-AE93-99B273781D7F}" type="presParOf" srcId="{3E9279D7-8D08-457D-A0AE-F0FE6BBCAE2C}" destId="{3333DDA6-2988-44B3-8DBA-6C6091529CE0}" srcOrd="2" destOrd="0" presId="urn:microsoft.com/office/officeart/2005/8/layout/lProcess3"/>
    <dgm:cxn modelId="{F596CF0C-D711-41F8-BD8A-1CA6676EC8D7}" type="presParOf" srcId="{3E9279D7-8D08-457D-A0AE-F0FE6BBCAE2C}" destId="{33D864F5-819D-4C00-9021-85B1BE101586}" srcOrd="3" destOrd="0" presId="urn:microsoft.com/office/officeart/2005/8/layout/lProcess3"/>
    <dgm:cxn modelId="{FE12EF25-D424-49CF-A373-9173A6404D5F}" type="presParOf" srcId="{3E9279D7-8D08-457D-A0AE-F0FE6BBCAE2C}" destId="{C9EABDFF-9824-46FD-B2FD-2499D4DB9CB9}" srcOrd="4" destOrd="0" presId="urn:microsoft.com/office/officeart/2005/8/layout/lProcess3"/>
    <dgm:cxn modelId="{31A08395-7762-475C-A4EA-08A2DF4EE414}" type="presParOf" srcId="{781BFF92-BBE2-4172-A829-C2C765CF4FD8}" destId="{E9330EDF-D8D8-4437-B979-DDB10A07D8A5}" srcOrd="1" destOrd="0" presId="urn:microsoft.com/office/officeart/2005/8/layout/lProcess3"/>
    <dgm:cxn modelId="{1B9D947E-4D7E-4723-8E8E-2A98F56BCECF}" type="presParOf" srcId="{781BFF92-BBE2-4172-A829-C2C765CF4FD8}" destId="{EBBFC408-C232-4161-9944-F4CDB2C3C550}" srcOrd="2" destOrd="0" presId="urn:microsoft.com/office/officeart/2005/8/layout/lProcess3"/>
    <dgm:cxn modelId="{0C4B0EC1-2C4D-4E49-AB38-99F4CC214691}" type="presParOf" srcId="{EBBFC408-C232-4161-9944-F4CDB2C3C550}" destId="{B476EEE4-68A4-4FDF-9763-BE1C61BB0145}" srcOrd="0" destOrd="0" presId="urn:microsoft.com/office/officeart/2005/8/layout/lProcess3"/>
    <dgm:cxn modelId="{BEACE853-9D46-4085-8233-848BE3C97261}" type="presParOf" srcId="{EBBFC408-C232-4161-9944-F4CDB2C3C550}" destId="{7E9103EA-9466-4A76-854F-E80C04379C76}" srcOrd="1" destOrd="0" presId="urn:microsoft.com/office/officeart/2005/8/layout/lProcess3"/>
    <dgm:cxn modelId="{63397B7E-A682-474C-918A-8DFB081EC5A8}" type="presParOf" srcId="{EBBFC408-C232-4161-9944-F4CDB2C3C550}" destId="{62A8A2E4-C87E-4AAB-B15B-B8CE7BCE6FEC}" srcOrd="2" destOrd="0" presId="urn:microsoft.com/office/officeart/2005/8/layout/lProcess3"/>
    <dgm:cxn modelId="{F911A6F6-4F81-4A29-89A9-D79FEFF5DE4C}" type="presParOf" srcId="{EBBFC408-C232-4161-9944-F4CDB2C3C550}" destId="{79E28887-6474-453D-8182-52C1649DE9DD}" srcOrd="3" destOrd="0" presId="urn:microsoft.com/office/officeart/2005/8/layout/lProcess3"/>
    <dgm:cxn modelId="{3A1B9A59-4F68-41B4-B6AB-B10BF0E4543D}" type="presParOf" srcId="{EBBFC408-C232-4161-9944-F4CDB2C3C550}" destId="{DC50B03C-EC75-48CD-BF20-889CA07DA635}"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F758CA0-8F75-4ED4-ACFE-76A50DF8439B}" type="doc">
      <dgm:prSet loTypeId="urn:microsoft.com/office/officeart/2005/8/layout/target3" loCatId="relationship" qsTypeId="urn:microsoft.com/office/officeart/2005/8/quickstyle/simple1" qsCatId="simple" csTypeId="urn:microsoft.com/office/officeart/2005/8/colors/colorful5" csCatId="colorful" phldr="1"/>
      <dgm:spPr/>
      <dgm:t>
        <a:bodyPr/>
        <a:lstStyle/>
        <a:p>
          <a:endParaRPr lang="en-GB"/>
        </a:p>
      </dgm:t>
    </dgm:pt>
    <dgm:pt modelId="{6E16A692-5E24-4F38-84C5-3DFA658CDEEE}">
      <dgm:prSet phldrT="[Text]"/>
      <dgm:spPr/>
      <dgm:t>
        <a:bodyPr/>
        <a:lstStyle/>
        <a:p>
          <a:r>
            <a:rPr lang="en-GB" dirty="0"/>
            <a:t>Definition</a:t>
          </a:r>
        </a:p>
      </dgm:t>
    </dgm:pt>
    <dgm:pt modelId="{63A4410F-0AFB-4EAA-8187-F2AD4315C449}" type="parTrans" cxnId="{A13C5C2C-5704-4F13-9CEB-3E572F43B517}">
      <dgm:prSet/>
      <dgm:spPr/>
      <dgm:t>
        <a:bodyPr/>
        <a:lstStyle/>
        <a:p>
          <a:endParaRPr lang="en-GB"/>
        </a:p>
      </dgm:t>
    </dgm:pt>
    <dgm:pt modelId="{8FD3B8AA-8B9D-49B2-81B1-DD984B50C01D}" type="sibTrans" cxnId="{A13C5C2C-5704-4F13-9CEB-3E572F43B517}">
      <dgm:prSet/>
      <dgm:spPr/>
      <dgm:t>
        <a:bodyPr/>
        <a:lstStyle/>
        <a:p>
          <a:endParaRPr lang="en-GB"/>
        </a:p>
      </dgm:t>
    </dgm:pt>
    <dgm:pt modelId="{D2D3220B-14B8-494E-9129-1216B2359145}">
      <dgm:prSet phldrT="[Text]"/>
      <dgm:spPr/>
      <dgm:t>
        <a:bodyPr/>
        <a:lstStyle/>
        <a:p>
          <a:r>
            <a:rPr lang="en-US" dirty="0"/>
            <a:t>Employee compensation and rewards should be equitable, inclusive, and accessible to all staff, ensuring fairness across gender, ethnicity, disability, and other diversity dimensions to enhance engagement, motivation, and performance (NHS England, 2023).</a:t>
          </a:r>
          <a:endParaRPr lang="en-GB" dirty="0"/>
        </a:p>
      </dgm:t>
    </dgm:pt>
    <dgm:pt modelId="{F132D402-BDE7-47E5-ABD9-A1B6F116F59D}" type="parTrans" cxnId="{DDACE2D1-FF93-4D2C-B895-C55D5B0712BA}">
      <dgm:prSet/>
      <dgm:spPr/>
      <dgm:t>
        <a:bodyPr/>
        <a:lstStyle/>
        <a:p>
          <a:endParaRPr lang="en-GB"/>
        </a:p>
      </dgm:t>
    </dgm:pt>
    <dgm:pt modelId="{1F4E0347-DE97-401A-9E5E-DD57136154E8}" type="sibTrans" cxnId="{DDACE2D1-FF93-4D2C-B895-C55D5B0712BA}">
      <dgm:prSet/>
      <dgm:spPr/>
      <dgm:t>
        <a:bodyPr/>
        <a:lstStyle/>
        <a:p>
          <a:endParaRPr lang="en-GB"/>
        </a:p>
      </dgm:t>
    </dgm:pt>
    <dgm:pt modelId="{74263B80-9057-4918-A37B-35EDD729A31E}">
      <dgm:prSet phldrT="[Text]"/>
      <dgm:spPr/>
      <dgm:t>
        <a:bodyPr/>
        <a:lstStyle/>
        <a:p>
          <a:r>
            <a:rPr lang="en-GB" dirty="0"/>
            <a:t>Context</a:t>
          </a:r>
        </a:p>
      </dgm:t>
    </dgm:pt>
    <dgm:pt modelId="{2C554A84-8848-4CEE-9E57-7A95A93FC5C5}" type="parTrans" cxnId="{42712AAF-AE13-46FE-B45C-C0B34104D2ED}">
      <dgm:prSet/>
      <dgm:spPr/>
      <dgm:t>
        <a:bodyPr/>
        <a:lstStyle/>
        <a:p>
          <a:endParaRPr lang="en-GB"/>
        </a:p>
      </dgm:t>
    </dgm:pt>
    <dgm:pt modelId="{A4501ABB-FA01-41BF-9F35-F24F58B17C8B}" type="sibTrans" cxnId="{42712AAF-AE13-46FE-B45C-C0B34104D2ED}">
      <dgm:prSet/>
      <dgm:spPr/>
      <dgm:t>
        <a:bodyPr/>
        <a:lstStyle/>
        <a:p>
          <a:endParaRPr lang="en-GB"/>
        </a:p>
      </dgm:t>
    </dgm:pt>
    <dgm:pt modelId="{33133519-B6EE-4412-98C8-5F765A2E79B3}">
      <dgm:prSet phldrT="[Text]"/>
      <dgm:spPr/>
      <dgm:t>
        <a:bodyPr/>
        <a:lstStyle/>
        <a:p>
          <a:r>
            <a:rPr lang="en-US" dirty="0"/>
            <a:t>The NHS is a diverse workforce, and inequities in pay, recognition, and benefits can impact staff morale, retention, and patient care. Inclusive reward systems are critical to support equality, fairness, and a positive work environment (NHS England, 2023).</a:t>
          </a:r>
          <a:endParaRPr lang="en-GB" dirty="0"/>
        </a:p>
      </dgm:t>
    </dgm:pt>
    <dgm:pt modelId="{9CA94C4D-D46C-45ED-BC3E-AE5CEF69CE2C}" type="parTrans" cxnId="{0975AA63-BE9A-4718-BCFD-EC34F56AC5CD}">
      <dgm:prSet/>
      <dgm:spPr/>
      <dgm:t>
        <a:bodyPr/>
        <a:lstStyle/>
        <a:p>
          <a:endParaRPr lang="en-GB"/>
        </a:p>
      </dgm:t>
    </dgm:pt>
    <dgm:pt modelId="{B20FEA4F-9659-41DA-A863-6D3FA9D23B8B}" type="sibTrans" cxnId="{0975AA63-BE9A-4718-BCFD-EC34F56AC5CD}">
      <dgm:prSet/>
      <dgm:spPr/>
      <dgm:t>
        <a:bodyPr/>
        <a:lstStyle/>
        <a:p>
          <a:endParaRPr lang="en-GB"/>
        </a:p>
      </dgm:t>
    </dgm:pt>
    <dgm:pt modelId="{8B89365A-9BCC-4299-A0B6-EC1B0C411128}" type="pres">
      <dgm:prSet presAssocID="{6F758CA0-8F75-4ED4-ACFE-76A50DF8439B}" presName="Name0" presStyleCnt="0">
        <dgm:presLayoutVars>
          <dgm:chMax val="7"/>
          <dgm:dir/>
          <dgm:animLvl val="lvl"/>
          <dgm:resizeHandles val="exact"/>
        </dgm:presLayoutVars>
      </dgm:prSet>
      <dgm:spPr/>
      <dgm:t>
        <a:bodyPr/>
        <a:lstStyle/>
        <a:p>
          <a:endParaRPr lang="en-US"/>
        </a:p>
      </dgm:t>
    </dgm:pt>
    <dgm:pt modelId="{034DF51B-202A-47ED-A2B3-F7C30A1D1C16}" type="pres">
      <dgm:prSet presAssocID="{6E16A692-5E24-4F38-84C5-3DFA658CDEEE}" presName="circle1" presStyleLbl="node1" presStyleIdx="0" presStyleCnt="2"/>
      <dgm:spPr/>
    </dgm:pt>
    <dgm:pt modelId="{2BF98724-3263-4C1D-826A-17A5BB107F7A}" type="pres">
      <dgm:prSet presAssocID="{6E16A692-5E24-4F38-84C5-3DFA658CDEEE}" presName="space" presStyleCnt="0"/>
      <dgm:spPr/>
    </dgm:pt>
    <dgm:pt modelId="{1D959C46-A4BA-40BD-BD83-0745A778ACF4}" type="pres">
      <dgm:prSet presAssocID="{6E16A692-5E24-4F38-84C5-3DFA658CDEEE}" presName="rect1" presStyleLbl="alignAcc1" presStyleIdx="0" presStyleCnt="2"/>
      <dgm:spPr/>
      <dgm:t>
        <a:bodyPr/>
        <a:lstStyle/>
        <a:p>
          <a:endParaRPr lang="en-US"/>
        </a:p>
      </dgm:t>
    </dgm:pt>
    <dgm:pt modelId="{D6BF8A51-3FBE-4E45-82E2-AA2E9FC3B230}" type="pres">
      <dgm:prSet presAssocID="{74263B80-9057-4918-A37B-35EDD729A31E}" presName="vertSpace2" presStyleLbl="node1" presStyleIdx="0" presStyleCnt="2"/>
      <dgm:spPr/>
    </dgm:pt>
    <dgm:pt modelId="{1A26F893-7FAE-43C5-BF04-6BF058A7AD0C}" type="pres">
      <dgm:prSet presAssocID="{74263B80-9057-4918-A37B-35EDD729A31E}" presName="circle2" presStyleLbl="node1" presStyleIdx="1" presStyleCnt="2"/>
      <dgm:spPr/>
    </dgm:pt>
    <dgm:pt modelId="{FEFAC201-1D02-47B4-A5BF-FE222BD1AE44}" type="pres">
      <dgm:prSet presAssocID="{74263B80-9057-4918-A37B-35EDD729A31E}" presName="rect2" presStyleLbl="alignAcc1" presStyleIdx="1" presStyleCnt="2"/>
      <dgm:spPr/>
      <dgm:t>
        <a:bodyPr/>
        <a:lstStyle/>
        <a:p>
          <a:endParaRPr lang="en-US"/>
        </a:p>
      </dgm:t>
    </dgm:pt>
    <dgm:pt modelId="{E98DDD20-6417-4CB5-B6A2-49B0585DE10F}" type="pres">
      <dgm:prSet presAssocID="{6E16A692-5E24-4F38-84C5-3DFA658CDEEE}" presName="rect1ParTx" presStyleLbl="alignAcc1" presStyleIdx="1" presStyleCnt="2">
        <dgm:presLayoutVars>
          <dgm:chMax val="1"/>
          <dgm:bulletEnabled val="1"/>
        </dgm:presLayoutVars>
      </dgm:prSet>
      <dgm:spPr/>
      <dgm:t>
        <a:bodyPr/>
        <a:lstStyle/>
        <a:p>
          <a:endParaRPr lang="en-US"/>
        </a:p>
      </dgm:t>
    </dgm:pt>
    <dgm:pt modelId="{3DBF74B4-7CD4-4339-A74A-3D04CF24AE8B}" type="pres">
      <dgm:prSet presAssocID="{6E16A692-5E24-4F38-84C5-3DFA658CDEEE}" presName="rect1ChTx" presStyleLbl="alignAcc1" presStyleIdx="1" presStyleCnt="2">
        <dgm:presLayoutVars>
          <dgm:bulletEnabled val="1"/>
        </dgm:presLayoutVars>
      </dgm:prSet>
      <dgm:spPr/>
      <dgm:t>
        <a:bodyPr/>
        <a:lstStyle/>
        <a:p>
          <a:endParaRPr lang="en-US"/>
        </a:p>
      </dgm:t>
    </dgm:pt>
    <dgm:pt modelId="{7EEDE680-EC2D-4E95-A00E-6E8EC04FADB5}" type="pres">
      <dgm:prSet presAssocID="{74263B80-9057-4918-A37B-35EDD729A31E}" presName="rect2ParTx" presStyleLbl="alignAcc1" presStyleIdx="1" presStyleCnt="2">
        <dgm:presLayoutVars>
          <dgm:chMax val="1"/>
          <dgm:bulletEnabled val="1"/>
        </dgm:presLayoutVars>
      </dgm:prSet>
      <dgm:spPr/>
      <dgm:t>
        <a:bodyPr/>
        <a:lstStyle/>
        <a:p>
          <a:endParaRPr lang="en-US"/>
        </a:p>
      </dgm:t>
    </dgm:pt>
    <dgm:pt modelId="{B6315F76-EFCE-47C2-A4E9-1DAA751647EE}" type="pres">
      <dgm:prSet presAssocID="{74263B80-9057-4918-A37B-35EDD729A31E}" presName="rect2ChTx" presStyleLbl="alignAcc1" presStyleIdx="1" presStyleCnt="2">
        <dgm:presLayoutVars>
          <dgm:bulletEnabled val="1"/>
        </dgm:presLayoutVars>
      </dgm:prSet>
      <dgm:spPr/>
      <dgm:t>
        <a:bodyPr/>
        <a:lstStyle/>
        <a:p>
          <a:endParaRPr lang="en-US"/>
        </a:p>
      </dgm:t>
    </dgm:pt>
  </dgm:ptLst>
  <dgm:cxnLst>
    <dgm:cxn modelId="{DDACE2D1-FF93-4D2C-B895-C55D5B0712BA}" srcId="{6E16A692-5E24-4F38-84C5-3DFA658CDEEE}" destId="{D2D3220B-14B8-494E-9129-1216B2359145}" srcOrd="0" destOrd="0" parTransId="{F132D402-BDE7-47E5-ABD9-A1B6F116F59D}" sibTransId="{1F4E0347-DE97-401A-9E5E-DD57136154E8}"/>
    <dgm:cxn modelId="{906D93F9-076C-435F-87F6-D14A97B3C7F9}" type="presOf" srcId="{74263B80-9057-4918-A37B-35EDD729A31E}" destId="{FEFAC201-1D02-47B4-A5BF-FE222BD1AE44}" srcOrd="0" destOrd="0" presId="urn:microsoft.com/office/officeart/2005/8/layout/target3"/>
    <dgm:cxn modelId="{42712AAF-AE13-46FE-B45C-C0B34104D2ED}" srcId="{6F758CA0-8F75-4ED4-ACFE-76A50DF8439B}" destId="{74263B80-9057-4918-A37B-35EDD729A31E}" srcOrd="1" destOrd="0" parTransId="{2C554A84-8848-4CEE-9E57-7A95A93FC5C5}" sibTransId="{A4501ABB-FA01-41BF-9F35-F24F58B17C8B}"/>
    <dgm:cxn modelId="{A13C5C2C-5704-4F13-9CEB-3E572F43B517}" srcId="{6F758CA0-8F75-4ED4-ACFE-76A50DF8439B}" destId="{6E16A692-5E24-4F38-84C5-3DFA658CDEEE}" srcOrd="0" destOrd="0" parTransId="{63A4410F-0AFB-4EAA-8187-F2AD4315C449}" sibTransId="{8FD3B8AA-8B9D-49B2-81B1-DD984B50C01D}"/>
    <dgm:cxn modelId="{3FD83C22-490B-491A-BE28-16EA72FCD4BD}" type="presOf" srcId="{6E16A692-5E24-4F38-84C5-3DFA658CDEEE}" destId="{1D959C46-A4BA-40BD-BD83-0745A778ACF4}" srcOrd="0" destOrd="0" presId="urn:microsoft.com/office/officeart/2005/8/layout/target3"/>
    <dgm:cxn modelId="{DE3E91A2-A8B3-4D0C-8A0B-3DC756A12040}" type="presOf" srcId="{33133519-B6EE-4412-98C8-5F765A2E79B3}" destId="{B6315F76-EFCE-47C2-A4E9-1DAA751647EE}" srcOrd="0" destOrd="0" presId="urn:microsoft.com/office/officeart/2005/8/layout/target3"/>
    <dgm:cxn modelId="{40478A8B-B180-426D-82BD-956C228C07F7}" type="presOf" srcId="{D2D3220B-14B8-494E-9129-1216B2359145}" destId="{3DBF74B4-7CD4-4339-A74A-3D04CF24AE8B}" srcOrd="0" destOrd="0" presId="urn:microsoft.com/office/officeart/2005/8/layout/target3"/>
    <dgm:cxn modelId="{0975AA63-BE9A-4718-BCFD-EC34F56AC5CD}" srcId="{74263B80-9057-4918-A37B-35EDD729A31E}" destId="{33133519-B6EE-4412-98C8-5F765A2E79B3}" srcOrd="0" destOrd="0" parTransId="{9CA94C4D-D46C-45ED-BC3E-AE5CEF69CE2C}" sibTransId="{B20FEA4F-9659-41DA-A863-6D3FA9D23B8B}"/>
    <dgm:cxn modelId="{1AE03256-934F-432E-80C6-CA9F33F9691E}" type="presOf" srcId="{6F758CA0-8F75-4ED4-ACFE-76A50DF8439B}" destId="{8B89365A-9BCC-4299-A0B6-EC1B0C411128}" srcOrd="0" destOrd="0" presId="urn:microsoft.com/office/officeart/2005/8/layout/target3"/>
    <dgm:cxn modelId="{62422244-93C4-44F1-B284-59AE3D0E67F1}" type="presOf" srcId="{6E16A692-5E24-4F38-84C5-3DFA658CDEEE}" destId="{E98DDD20-6417-4CB5-B6A2-49B0585DE10F}" srcOrd="1" destOrd="0" presId="urn:microsoft.com/office/officeart/2005/8/layout/target3"/>
    <dgm:cxn modelId="{F1E6C1E8-334B-4B0C-A817-B0A348CCDF56}" type="presOf" srcId="{74263B80-9057-4918-A37B-35EDD729A31E}" destId="{7EEDE680-EC2D-4E95-A00E-6E8EC04FADB5}" srcOrd="1" destOrd="0" presId="urn:microsoft.com/office/officeart/2005/8/layout/target3"/>
    <dgm:cxn modelId="{C3C9C50A-E0A7-479A-9312-1F95B92C0FA7}" type="presParOf" srcId="{8B89365A-9BCC-4299-A0B6-EC1B0C411128}" destId="{034DF51B-202A-47ED-A2B3-F7C30A1D1C16}" srcOrd="0" destOrd="0" presId="urn:microsoft.com/office/officeart/2005/8/layout/target3"/>
    <dgm:cxn modelId="{2CE38851-7992-4479-9F88-578321BBAD83}" type="presParOf" srcId="{8B89365A-9BCC-4299-A0B6-EC1B0C411128}" destId="{2BF98724-3263-4C1D-826A-17A5BB107F7A}" srcOrd="1" destOrd="0" presId="urn:microsoft.com/office/officeart/2005/8/layout/target3"/>
    <dgm:cxn modelId="{BD9DF97E-88CC-4F92-95B8-D7B07748896D}" type="presParOf" srcId="{8B89365A-9BCC-4299-A0B6-EC1B0C411128}" destId="{1D959C46-A4BA-40BD-BD83-0745A778ACF4}" srcOrd="2" destOrd="0" presId="urn:microsoft.com/office/officeart/2005/8/layout/target3"/>
    <dgm:cxn modelId="{CA740AE3-3743-42A1-9E5E-A28ECD086DC3}" type="presParOf" srcId="{8B89365A-9BCC-4299-A0B6-EC1B0C411128}" destId="{D6BF8A51-3FBE-4E45-82E2-AA2E9FC3B230}" srcOrd="3" destOrd="0" presId="urn:microsoft.com/office/officeart/2005/8/layout/target3"/>
    <dgm:cxn modelId="{59022124-8CB6-4A95-9617-1031F2B21676}" type="presParOf" srcId="{8B89365A-9BCC-4299-A0B6-EC1B0C411128}" destId="{1A26F893-7FAE-43C5-BF04-6BF058A7AD0C}" srcOrd="4" destOrd="0" presId="urn:microsoft.com/office/officeart/2005/8/layout/target3"/>
    <dgm:cxn modelId="{3376D451-3A81-431D-A305-22C1FA964D18}" type="presParOf" srcId="{8B89365A-9BCC-4299-A0B6-EC1B0C411128}" destId="{FEFAC201-1D02-47B4-A5BF-FE222BD1AE44}" srcOrd="5" destOrd="0" presId="urn:microsoft.com/office/officeart/2005/8/layout/target3"/>
    <dgm:cxn modelId="{5008FFF8-4CA5-476F-A690-80AE2B3868B9}" type="presParOf" srcId="{8B89365A-9BCC-4299-A0B6-EC1B0C411128}" destId="{E98DDD20-6417-4CB5-B6A2-49B0585DE10F}" srcOrd="6" destOrd="0" presId="urn:microsoft.com/office/officeart/2005/8/layout/target3"/>
    <dgm:cxn modelId="{076125CC-E549-4F1A-BACB-1BD40A9180CC}" type="presParOf" srcId="{8B89365A-9BCC-4299-A0B6-EC1B0C411128}" destId="{3DBF74B4-7CD4-4339-A74A-3D04CF24AE8B}" srcOrd="7" destOrd="0" presId="urn:microsoft.com/office/officeart/2005/8/layout/target3"/>
    <dgm:cxn modelId="{44E5B0C9-D7E2-48D6-AB76-BB4C47316398}" type="presParOf" srcId="{8B89365A-9BCC-4299-A0B6-EC1B0C411128}" destId="{7EEDE680-EC2D-4E95-A00E-6E8EC04FADB5}" srcOrd="8" destOrd="0" presId="urn:microsoft.com/office/officeart/2005/8/layout/target3"/>
    <dgm:cxn modelId="{6F59672F-5887-4DE9-B403-B85BFE8DD248}" type="presParOf" srcId="{8B89365A-9BCC-4299-A0B6-EC1B0C411128}" destId="{B6315F76-EFCE-47C2-A4E9-1DAA751647EE}" srcOrd="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DB24E7F-A0BD-4BB8-B47B-4A4A92F8E131}" type="doc">
      <dgm:prSet loTypeId="urn:microsoft.com/office/officeart/2005/8/layout/arrow4" loCatId="relationship" qsTypeId="urn:microsoft.com/office/officeart/2005/8/quickstyle/simple1" qsCatId="simple" csTypeId="urn:microsoft.com/office/officeart/2005/8/colors/colorful5" csCatId="colorful" phldr="1"/>
      <dgm:spPr/>
      <dgm:t>
        <a:bodyPr/>
        <a:lstStyle/>
        <a:p>
          <a:endParaRPr lang="en-GB"/>
        </a:p>
      </dgm:t>
    </dgm:pt>
    <dgm:pt modelId="{CB4323DC-6ECB-4664-A62D-1F9E8FFE964F}">
      <dgm:prSet phldrT="[Text]"/>
      <dgm:spPr/>
      <dgm:t>
        <a:bodyPr/>
        <a:lstStyle/>
        <a:p>
          <a:r>
            <a:rPr lang="en-US" dirty="0"/>
            <a:t>Focus
This presentation examines NHS compensation and reward practices from an equality, diversity, and inclusion (EDI) perspective, highlighting challenges, structural barriers, and opportunities to improve fairness and representation.</a:t>
          </a:r>
          <a:endParaRPr lang="en-GB" dirty="0"/>
        </a:p>
      </dgm:t>
    </dgm:pt>
    <dgm:pt modelId="{54C2DCCE-9BF5-425B-BCB2-7C73FE8BA40E}" type="parTrans" cxnId="{9CF1D9F1-435B-462A-A170-997AC321262B}">
      <dgm:prSet/>
      <dgm:spPr/>
      <dgm:t>
        <a:bodyPr/>
        <a:lstStyle/>
        <a:p>
          <a:endParaRPr lang="en-GB"/>
        </a:p>
      </dgm:t>
    </dgm:pt>
    <dgm:pt modelId="{DB19A193-1C94-4EAB-9CFD-0F8AEB2CBFD1}" type="sibTrans" cxnId="{9CF1D9F1-435B-462A-A170-997AC321262B}">
      <dgm:prSet/>
      <dgm:spPr/>
      <dgm:t>
        <a:bodyPr/>
        <a:lstStyle/>
        <a:p>
          <a:endParaRPr lang="en-GB"/>
        </a:p>
      </dgm:t>
    </dgm:pt>
    <dgm:pt modelId="{DCC1AFBA-59A5-4896-AC10-590E10C2FDE5}">
      <dgm:prSet phldrT="[Text]"/>
      <dgm:spPr/>
      <dgm:t>
        <a:bodyPr/>
        <a:lstStyle/>
        <a:p>
          <a:r>
            <a:rPr lang="en-US" dirty="0"/>
            <a:t>Objective
Critically </a:t>
          </a:r>
          <a:r>
            <a:rPr lang="en-US" dirty="0" err="1"/>
            <a:t>analyse</a:t>
          </a:r>
          <a:r>
            <a:rPr lang="en-US" dirty="0"/>
            <a:t> current NHS reward practices to identify EDI gaps and recommend strategies to ensure equitable compensation, recognition, and benefits for all staff (NHS England, 2023).</a:t>
          </a:r>
          <a:endParaRPr lang="en-GB" dirty="0"/>
        </a:p>
      </dgm:t>
    </dgm:pt>
    <dgm:pt modelId="{C1CD63A4-8CB9-4BA9-BA66-BDF1C0298B7F}" type="parTrans" cxnId="{19514143-1DEA-4895-9670-D128E599D903}">
      <dgm:prSet/>
      <dgm:spPr/>
      <dgm:t>
        <a:bodyPr/>
        <a:lstStyle/>
        <a:p>
          <a:endParaRPr lang="en-GB"/>
        </a:p>
      </dgm:t>
    </dgm:pt>
    <dgm:pt modelId="{25162010-3822-4A7E-9B34-04A4D75DBED5}" type="sibTrans" cxnId="{19514143-1DEA-4895-9670-D128E599D903}">
      <dgm:prSet/>
      <dgm:spPr/>
      <dgm:t>
        <a:bodyPr/>
        <a:lstStyle/>
        <a:p>
          <a:endParaRPr lang="en-GB"/>
        </a:p>
      </dgm:t>
    </dgm:pt>
    <dgm:pt modelId="{4A3FD029-0F60-4A20-852A-0C1C6EFA293A}" type="pres">
      <dgm:prSet presAssocID="{8DB24E7F-A0BD-4BB8-B47B-4A4A92F8E131}" presName="compositeShape" presStyleCnt="0">
        <dgm:presLayoutVars>
          <dgm:chMax val="2"/>
          <dgm:dir/>
          <dgm:resizeHandles val="exact"/>
        </dgm:presLayoutVars>
      </dgm:prSet>
      <dgm:spPr/>
      <dgm:t>
        <a:bodyPr/>
        <a:lstStyle/>
        <a:p>
          <a:endParaRPr lang="en-US"/>
        </a:p>
      </dgm:t>
    </dgm:pt>
    <dgm:pt modelId="{8F7F9F28-BAEA-42DB-8C37-B4FF03A7094A}" type="pres">
      <dgm:prSet presAssocID="{CB4323DC-6ECB-4664-A62D-1F9E8FFE964F}" presName="upArrow" presStyleLbl="node1" presStyleIdx="0" presStyleCnt="2"/>
      <dgm:spPr/>
    </dgm:pt>
    <dgm:pt modelId="{B6997B5D-78D4-46A0-9F9D-DBF9454A9ABF}" type="pres">
      <dgm:prSet presAssocID="{CB4323DC-6ECB-4664-A62D-1F9E8FFE964F}" presName="upArrowText" presStyleLbl="revTx" presStyleIdx="0" presStyleCnt="2">
        <dgm:presLayoutVars>
          <dgm:chMax val="0"/>
          <dgm:bulletEnabled val="1"/>
        </dgm:presLayoutVars>
      </dgm:prSet>
      <dgm:spPr/>
      <dgm:t>
        <a:bodyPr/>
        <a:lstStyle/>
        <a:p>
          <a:endParaRPr lang="en-US"/>
        </a:p>
      </dgm:t>
    </dgm:pt>
    <dgm:pt modelId="{0272CE04-26C3-43CC-A76A-7D21E69D9140}" type="pres">
      <dgm:prSet presAssocID="{DCC1AFBA-59A5-4896-AC10-590E10C2FDE5}" presName="downArrow" presStyleLbl="node1" presStyleIdx="1" presStyleCnt="2"/>
      <dgm:spPr/>
    </dgm:pt>
    <dgm:pt modelId="{8C952675-1D29-48F3-AFAF-E9D5EE9B7781}" type="pres">
      <dgm:prSet presAssocID="{DCC1AFBA-59A5-4896-AC10-590E10C2FDE5}" presName="downArrowText" presStyleLbl="revTx" presStyleIdx="1" presStyleCnt="2">
        <dgm:presLayoutVars>
          <dgm:chMax val="0"/>
          <dgm:bulletEnabled val="1"/>
        </dgm:presLayoutVars>
      </dgm:prSet>
      <dgm:spPr/>
      <dgm:t>
        <a:bodyPr/>
        <a:lstStyle/>
        <a:p>
          <a:endParaRPr lang="en-US"/>
        </a:p>
      </dgm:t>
    </dgm:pt>
  </dgm:ptLst>
  <dgm:cxnLst>
    <dgm:cxn modelId="{53452BBE-2B25-416A-AFBA-794F129AF6CF}" type="presOf" srcId="{DCC1AFBA-59A5-4896-AC10-590E10C2FDE5}" destId="{8C952675-1D29-48F3-AFAF-E9D5EE9B7781}" srcOrd="0" destOrd="0" presId="urn:microsoft.com/office/officeart/2005/8/layout/arrow4"/>
    <dgm:cxn modelId="{B48B6533-7441-48E1-8E6F-21E159C28289}" type="presOf" srcId="{8DB24E7F-A0BD-4BB8-B47B-4A4A92F8E131}" destId="{4A3FD029-0F60-4A20-852A-0C1C6EFA293A}" srcOrd="0" destOrd="0" presId="urn:microsoft.com/office/officeart/2005/8/layout/arrow4"/>
    <dgm:cxn modelId="{B06C15A4-9038-41B4-9D7C-36936B0DC415}" type="presOf" srcId="{CB4323DC-6ECB-4664-A62D-1F9E8FFE964F}" destId="{B6997B5D-78D4-46A0-9F9D-DBF9454A9ABF}" srcOrd="0" destOrd="0" presId="urn:microsoft.com/office/officeart/2005/8/layout/arrow4"/>
    <dgm:cxn modelId="{19514143-1DEA-4895-9670-D128E599D903}" srcId="{8DB24E7F-A0BD-4BB8-B47B-4A4A92F8E131}" destId="{DCC1AFBA-59A5-4896-AC10-590E10C2FDE5}" srcOrd="1" destOrd="0" parTransId="{C1CD63A4-8CB9-4BA9-BA66-BDF1C0298B7F}" sibTransId="{25162010-3822-4A7E-9B34-04A4D75DBED5}"/>
    <dgm:cxn modelId="{9CF1D9F1-435B-462A-A170-997AC321262B}" srcId="{8DB24E7F-A0BD-4BB8-B47B-4A4A92F8E131}" destId="{CB4323DC-6ECB-4664-A62D-1F9E8FFE964F}" srcOrd="0" destOrd="0" parTransId="{54C2DCCE-9BF5-425B-BCB2-7C73FE8BA40E}" sibTransId="{DB19A193-1C94-4EAB-9CFD-0F8AEB2CBFD1}"/>
    <dgm:cxn modelId="{A386BB9D-2FAB-4CB7-A82C-956762953D90}" type="presParOf" srcId="{4A3FD029-0F60-4A20-852A-0C1C6EFA293A}" destId="{8F7F9F28-BAEA-42DB-8C37-B4FF03A7094A}" srcOrd="0" destOrd="0" presId="urn:microsoft.com/office/officeart/2005/8/layout/arrow4"/>
    <dgm:cxn modelId="{F4D66049-5BDA-49EB-9BE0-E4CE1E5CA83E}" type="presParOf" srcId="{4A3FD029-0F60-4A20-852A-0C1C6EFA293A}" destId="{B6997B5D-78D4-46A0-9F9D-DBF9454A9ABF}" srcOrd="1" destOrd="0" presId="urn:microsoft.com/office/officeart/2005/8/layout/arrow4"/>
    <dgm:cxn modelId="{62FBBEF0-9E4A-4525-A7C9-159B913D506F}" type="presParOf" srcId="{4A3FD029-0F60-4A20-852A-0C1C6EFA293A}" destId="{0272CE04-26C3-43CC-A76A-7D21E69D9140}" srcOrd="2" destOrd="0" presId="urn:microsoft.com/office/officeart/2005/8/layout/arrow4"/>
    <dgm:cxn modelId="{2C85DB31-B512-415E-A131-322C68EF7DF6}" type="presParOf" srcId="{4A3FD029-0F60-4A20-852A-0C1C6EFA293A}" destId="{8C952675-1D29-48F3-AFAF-E9D5EE9B7781}" srcOrd="3" destOrd="0" presId="urn:microsoft.com/office/officeart/2005/8/layout/arrow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EE3EB42-6909-44E3-85D3-1E2B40E873E9}" type="doc">
      <dgm:prSet loTypeId="urn:microsoft.com/office/officeart/2005/8/layout/StepDownProcess" loCatId="process" qsTypeId="urn:microsoft.com/office/officeart/2005/8/quickstyle/simple1" qsCatId="simple" csTypeId="urn:microsoft.com/office/officeart/2005/8/colors/accent0_1" csCatId="mainScheme" phldr="1"/>
      <dgm:spPr/>
      <dgm:t>
        <a:bodyPr/>
        <a:lstStyle/>
        <a:p>
          <a:endParaRPr lang="en-GB"/>
        </a:p>
      </dgm:t>
    </dgm:pt>
    <dgm:pt modelId="{6F20546D-080C-40F8-B35B-42836371851F}">
      <dgm:prSet phldrT="[Text]" custT="1"/>
      <dgm:spPr/>
      <dgm:t>
        <a:bodyPr/>
        <a:lstStyle/>
        <a:p>
          <a:pPr algn="ctr"/>
          <a:r>
            <a:rPr lang="en-GB" sz="1200" b="1" dirty="0"/>
            <a:t>Inequitable resource allocation</a:t>
          </a:r>
        </a:p>
      </dgm:t>
    </dgm:pt>
    <dgm:pt modelId="{520AF077-D8BB-4AFE-8011-A1BD63DAB76D}" type="parTrans" cxnId="{FEB1C1DF-1C41-40D9-B0F0-77352B102A1A}">
      <dgm:prSet/>
      <dgm:spPr/>
      <dgm:t>
        <a:bodyPr/>
        <a:lstStyle/>
        <a:p>
          <a:pPr algn="ctr"/>
          <a:endParaRPr lang="en-GB" sz="1200" b="1"/>
        </a:p>
      </dgm:t>
    </dgm:pt>
    <dgm:pt modelId="{D393FB59-2895-4701-8532-5644213A2098}" type="sibTrans" cxnId="{FEB1C1DF-1C41-40D9-B0F0-77352B102A1A}">
      <dgm:prSet/>
      <dgm:spPr/>
      <dgm:t>
        <a:bodyPr/>
        <a:lstStyle/>
        <a:p>
          <a:pPr algn="ctr"/>
          <a:endParaRPr lang="en-GB" sz="1200" b="1"/>
        </a:p>
      </dgm:t>
    </dgm:pt>
    <dgm:pt modelId="{C2B68DC2-D5E7-480A-8265-5A2458097F77}">
      <dgm:prSet phldrT="[Text]" custT="1"/>
      <dgm:spPr/>
      <dgm:t>
        <a:bodyPr/>
        <a:lstStyle/>
        <a:p>
          <a:pPr algn="ctr"/>
          <a:r>
            <a:rPr lang="en-US" sz="1200" b="1" dirty="0"/>
            <a:t>NHS policies sometimes lead to uneven distribution of funding and opportunities, affecting minority staff representation (Olsen, 2011).</a:t>
          </a:r>
          <a:endParaRPr lang="en-GB" sz="1200" b="1" dirty="0"/>
        </a:p>
      </dgm:t>
    </dgm:pt>
    <dgm:pt modelId="{31F44221-7598-4517-9A92-DAFC897E7D9F}" type="parTrans" cxnId="{F49F3089-8BD6-4618-AD63-EC3579A1CBD3}">
      <dgm:prSet/>
      <dgm:spPr/>
      <dgm:t>
        <a:bodyPr/>
        <a:lstStyle/>
        <a:p>
          <a:pPr algn="ctr"/>
          <a:endParaRPr lang="en-GB" sz="1200" b="1"/>
        </a:p>
      </dgm:t>
    </dgm:pt>
    <dgm:pt modelId="{7BD53005-ABF6-47CD-8ED0-E01AC3A2AF8F}" type="sibTrans" cxnId="{F49F3089-8BD6-4618-AD63-EC3579A1CBD3}">
      <dgm:prSet/>
      <dgm:spPr/>
      <dgm:t>
        <a:bodyPr/>
        <a:lstStyle/>
        <a:p>
          <a:pPr algn="ctr"/>
          <a:endParaRPr lang="en-GB" sz="1200" b="1"/>
        </a:p>
      </dgm:t>
    </dgm:pt>
    <dgm:pt modelId="{C066CD64-3B6F-4A3D-8D1C-2DCE3AFBD7A0}">
      <dgm:prSet phldrT="[Text]" custT="1"/>
      <dgm:spPr/>
      <dgm:t>
        <a:bodyPr/>
        <a:lstStyle/>
        <a:p>
          <a:pPr algn="ctr"/>
          <a:r>
            <a:rPr lang="en-GB" sz="1200" b="1" dirty="0"/>
            <a:t>Rigid organisational structures</a:t>
          </a:r>
        </a:p>
      </dgm:t>
    </dgm:pt>
    <dgm:pt modelId="{788748AB-FDAD-4625-B1C8-A4E9EFEA62EB}" type="parTrans" cxnId="{7628D1E4-3FF7-4593-94E3-FBF5126A0479}">
      <dgm:prSet/>
      <dgm:spPr/>
      <dgm:t>
        <a:bodyPr/>
        <a:lstStyle/>
        <a:p>
          <a:pPr algn="ctr"/>
          <a:endParaRPr lang="en-GB" sz="1200" b="1"/>
        </a:p>
      </dgm:t>
    </dgm:pt>
    <dgm:pt modelId="{6FAC7845-3F5E-45E2-94B3-E5B70A2D59E8}" type="sibTrans" cxnId="{7628D1E4-3FF7-4593-94E3-FBF5126A0479}">
      <dgm:prSet/>
      <dgm:spPr/>
      <dgm:t>
        <a:bodyPr/>
        <a:lstStyle/>
        <a:p>
          <a:pPr algn="ctr"/>
          <a:endParaRPr lang="en-GB" sz="1200" b="1"/>
        </a:p>
      </dgm:t>
    </dgm:pt>
    <dgm:pt modelId="{E622383A-796A-4D5E-9948-F2F3B857974B}">
      <dgm:prSet phldrT="[Text]" custT="1"/>
      <dgm:spPr/>
      <dgm:t>
        <a:bodyPr/>
        <a:lstStyle/>
        <a:p>
          <a:pPr algn="ctr"/>
          <a:r>
            <a:rPr lang="en-US" sz="1200" b="1" dirty="0" err="1"/>
            <a:t>Centralised</a:t>
          </a:r>
          <a:r>
            <a:rPr lang="en-US" sz="1200" b="1" dirty="0"/>
            <a:t> decision-making and </a:t>
          </a:r>
          <a:r>
            <a:rPr lang="en-US" sz="1200" b="1" dirty="0" err="1"/>
            <a:t>standardised</a:t>
          </a:r>
          <a:r>
            <a:rPr lang="en-US" sz="1200" b="1" dirty="0"/>
            <a:t> procedures limit flexibility to implement inclusive practices (Khan, 2023).</a:t>
          </a:r>
          <a:endParaRPr lang="en-GB" sz="1200" b="1" dirty="0"/>
        </a:p>
      </dgm:t>
    </dgm:pt>
    <dgm:pt modelId="{2F59A53F-34C4-45B8-8DDF-9F9316AA585D}" type="parTrans" cxnId="{941C6033-05E0-4E33-B83E-186A51623888}">
      <dgm:prSet/>
      <dgm:spPr/>
      <dgm:t>
        <a:bodyPr/>
        <a:lstStyle/>
        <a:p>
          <a:pPr algn="ctr"/>
          <a:endParaRPr lang="en-GB" sz="1200" b="1"/>
        </a:p>
      </dgm:t>
    </dgm:pt>
    <dgm:pt modelId="{EB12E50D-30C7-4B21-8545-B259C403604E}" type="sibTrans" cxnId="{941C6033-05E0-4E33-B83E-186A51623888}">
      <dgm:prSet/>
      <dgm:spPr/>
      <dgm:t>
        <a:bodyPr/>
        <a:lstStyle/>
        <a:p>
          <a:pPr algn="ctr"/>
          <a:endParaRPr lang="en-GB" sz="1200" b="1"/>
        </a:p>
      </dgm:t>
    </dgm:pt>
    <dgm:pt modelId="{13C974EF-8E40-46EC-A41F-47E2583FA98D}">
      <dgm:prSet phldrT="[Text]" custT="1"/>
      <dgm:spPr/>
      <dgm:t>
        <a:bodyPr/>
        <a:lstStyle/>
        <a:p>
          <a:pPr algn="ctr"/>
          <a:r>
            <a:rPr lang="en-GB" sz="1200" b="1" dirty="0"/>
            <a:t>Limited EDI accountability mechanisms</a:t>
          </a:r>
        </a:p>
      </dgm:t>
    </dgm:pt>
    <dgm:pt modelId="{D551A279-B7FC-4BF8-BDF9-B4B12B417469}" type="parTrans" cxnId="{41EFE98E-B4F6-4BE8-9AB1-162A946E7E0A}">
      <dgm:prSet/>
      <dgm:spPr/>
      <dgm:t>
        <a:bodyPr/>
        <a:lstStyle/>
        <a:p>
          <a:pPr algn="ctr"/>
          <a:endParaRPr lang="en-GB" sz="1200" b="1"/>
        </a:p>
      </dgm:t>
    </dgm:pt>
    <dgm:pt modelId="{13DA00EF-AE2B-4329-B95B-D7642FA9231A}" type="sibTrans" cxnId="{41EFE98E-B4F6-4BE8-9AB1-162A946E7E0A}">
      <dgm:prSet/>
      <dgm:spPr/>
      <dgm:t>
        <a:bodyPr/>
        <a:lstStyle/>
        <a:p>
          <a:pPr algn="ctr"/>
          <a:endParaRPr lang="en-GB" sz="1200" b="1"/>
        </a:p>
      </dgm:t>
    </dgm:pt>
    <dgm:pt modelId="{4C3B601F-57AE-409F-A650-FC1ADC9C845D}">
      <dgm:prSet phldrT="[Text]" custT="1"/>
      <dgm:spPr/>
      <dgm:t>
        <a:bodyPr/>
        <a:lstStyle/>
        <a:p>
          <a:pPr algn="ctr"/>
          <a:r>
            <a:rPr lang="en-US" sz="1200" b="1" dirty="0"/>
            <a:t>Lack of clear monitoring and reporting on equality outcomes reduces policy effectiveness (Olsen, 2011).</a:t>
          </a:r>
          <a:endParaRPr lang="en-GB" sz="1200" b="1" dirty="0"/>
        </a:p>
      </dgm:t>
    </dgm:pt>
    <dgm:pt modelId="{95841EBF-9E7E-409D-85CA-47D42E3B5F7E}" type="parTrans" cxnId="{46D225DC-1BF3-48E2-800F-F61ADD44C01A}">
      <dgm:prSet/>
      <dgm:spPr/>
      <dgm:t>
        <a:bodyPr/>
        <a:lstStyle/>
        <a:p>
          <a:pPr algn="ctr"/>
          <a:endParaRPr lang="en-GB" sz="1200" b="1"/>
        </a:p>
      </dgm:t>
    </dgm:pt>
    <dgm:pt modelId="{0F8E097C-68AB-4024-BE29-86312A6D4BBA}" type="sibTrans" cxnId="{46D225DC-1BF3-48E2-800F-F61ADD44C01A}">
      <dgm:prSet/>
      <dgm:spPr/>
      <dgm:t>
        <a:bodyPr/>
        <a:lstStyle/>
        <a:p>
          <a:pPr algn="ctr"/>
          <a:endParaRPr lang="en-GB" sz="1200" b="1"/>
        </a:p>
      </dgm:t>
    </dgm:pt>
    <dgm:pt modelId="{06745016-0A04-4ACF-8A08-A2A350AD6D6F}" type="pres">
      <dgm:prSet presAssocID="{8EE3EB42-6909-44E3-85D3-1E2B40E873E9}" presName="rootnode" presStyleCnt="0">
        <dgm:presLayoutVars>
          <dgm:chMax/>
          <dgm:chPref/>
          <dgm:dir/>
          <dgm:animLvl val="lvl"/>
        </dgm:presLayoutVars>
      </dgm:prSet>
      <dgm:spPr/>
      <dgm:t>
        <a:bodyPr/>
        <a:lstStyle/>
        <a:p>
          <a:endParaRPr lang="en-US"/>
        </a:p>
      </dgm:t>
    </dgm:pt>
    <dgm:pt modelId="{5D2BA28A-093A-431B-8138-C5709C7EB47A}" type="pres">
      <dgm:prSet presAssocID="{6F20546D-080C-40F8-B35B-42836371851F}" presName="composite" presStyleCnt="0"/>
      <dgm:spPr/>
    </dgm:pt>
    <dgm:pt modelId="{4FA1A869-6FA0-4E26-9646-2B6E8D7C9A22}" type="pres">
      <dgm:prSet presAssocID="{6F20546D-080C-40F8-B35B-42836371851F}" presName="bentUpArrow1" presStyleLbl="alignImgPlace1" presStyleIdx="0" presStyleCnt="2"/>
      <dgm:spPr/>
    </dgm:pt>
    <dgm:pt modelId="{80E6B31E-F460-4851-B92D-FBB72EA8B22C}" type="pres">
      <dgm:prSet presAssocID="{6F20546D-080C-40F8-B35B-42836371851F}" presName="ParentText" presStyleLbl="node1" presStyleIdx="0" presStyleCnt="3">
        <dgm:presLayoutVars>
          <dgm:chMax val="1"/>
          <dgm:chPref val="1"/>
          <dgm:bulletEnabled val="1"/>
        </dgm:presLayoutVars>
      </dgm:prSet>
      <dgm:spPr/>
      <dgm:t>
        <a:bodyPr/>
        <a:lstStyle/>
        <a:p>
          <a:endParaRPr lang="en-US"/>
        </a:p>
      </dgm:t>
    </dgm:pt>
    <dgm:pt modelId="{9C58D725-0961-4B2C-BEE3-0051B715583B}" type="pres">
      <dgm:prSet presAssocID="{6F20546D-080C-40F8-B35B-42836371851F}" presName="ChildText" presStyleLbl="revTx" presStyleIdx="0" presStyleCnt="3">
        <dgm:presLayoutVars>
          <dgm:chMax val="0"/>
          <dgm:chPref val="0"/>
          <dgm:bulletEnabled val="1"/>
        </dgm:presLayoutVars>
      </dgm:prSet>
      <dgm:spPr/>
      <dgm:t>
        <a:bodyPr/>
        <a:lstStyle/>
        <a:p>
          <a:endParaRPr lang="en-US"/>
        </a:p>
      </dgm:t>
    </dgm:pt>
    <dgm:pt modelId="{1AC7F2CE-DCBF-4CF1-8154-8C18BB7DEB10}" type="pres">
      <dgm:prSet presAssocID="{D393FB59-2895-4701-8532-5644213A2098}" presName="sibTrans" presStyleCnt="0"/>
      <dgm:spPr/>
    </dgm:pt>
    <dgm:pt modelId="{9A8AFB7F-632B-45FF-88F5-0208AC4DD0BB}" type="pres">
      <dgm:prSet presAssocID="{C066CD64-3B6F-4A3D-8D1C-2DCE3AFBD7A0}" presName="composite" presStyleCnt="0"/>
      <dgm:spPr/>
    </dgm:pt>
    <dgm:pt modelId="{3C50D4E9-3BA8-44E3-812B-94A5A05AB70C}" type="pres">
      <dgm:prSet presAssocID="{C066CD64-3B6F-4A3D-8D1C-2DCE3AFBD7A0}" presName="bentUpArrow1" presStyleLbl="alignImgPlace1" presStyleIdx="1" presStyleCnt="2"/>
      <dgm:spPr/>
    </dgm:pt>
    <dgm:pt modelId="{B9B7A47B-D645-40AD-AC3C-3829F7CA6BE8}" type="pres">
      <dgm:prSet presAssocID="{C066CD64-3B6F-4A3D-8D1C-2DCE3AFBD7A0}" presName="ParentText" presStyleLbl="node1" presStyleIdx="1" presStyleCnt="3">
        <dgm:presLayoutVars>
          <dgm:chMax val="1"/>
          <dgm:chPref val="1"/>
          <dgm:bulletEnabled val="1"/>
        </dgm:presLayoutVars>
      </dgm:prSet>
      <dgm:spPr/>
      <dgm:t>
        <a:bodyPr/>
        <a:lstStyle/>
        <a:p>
          <a:endParaRPr lang="en-US"/>
        </a:p>
      </dgm:t>
    </dgm:pt>
    <dgm:pt modelId="{1A3ADF72-F32D-4DC5-BFA3-0775874D16DE}" type="pres">
      <dgm:prSet presAssocID="{C066CD64-3B6F-4A3D-8D1C-2DCE3AFBD7A0}" presName="ChildText" presStyleLbl="revTx" presStyleIdx="1" presStyleCnt="3">
        <dgm:presLayoutVars>
          <dgm:chMax val="0"/>
          <dgm:chPref val="0"/>
          <dgm:bulletEnabled val="1"/>
        </dgm:presLayoutVars>
      </dgm:prSet>
      <dgm:spPr/>
      <dgm:t>
        <a:bodyPr/>
        <a:lstStyle/>
        <a:p>
          <a:endParaRPr lang="en-US"/>
        </a:p>
      </dgm:t>
    </dgm:pt>
    <dgm:pt modelId="{DC5FDCD8-3AB8-47DC-8E13-852477920FBE}" type="pres">
      <dgm:prSet presAssocID="{6FAC7845-3F5E-45E2-94B3-E5B70A2D59E8}" presName="sibTrans" presStyleCnt="0"/>
      <dgm:spPr/>
    </dgm:pt>
    <dgm:pt modelId="{4431D013-3D0B-4AC1-AF29-63B72E358E6D}" type="pres">
      <dgm:prSet presAssocID="{13C974EF-8E40-46EC-A41F-47E2583FA98D}" presName="composite" presStyleCnt="0"/>
      <dgm:spPr/>
    </dgm:pt>
    <dgm:pt modelId="{E2512DFE-8405-4FFB-8576-C231392E58A8}" type="pres">
      <dgm:prSet presAssocID="{13C974EF-8E40-46EC-A41F-47E2583FA98D}" presName="ParentText" presStyleLbl="node1" presStyleIdx="2" presStyleCnt="3">
        <dgm:presLayoutVars>
          <dgm:chMax val="1"/>
          <dgm:chPref val="1"/>
          <dgm:bulletEnabled val="1"/>
        </dgm:presLayoutVars>
      </dgm:prSet>
      <dgm:spPr/>
      <dgm:t>
        <a:bodyPr/>
        <a:lstStyle/>
        <a:p>
          <a:endParaRPr lang="en-US"/>
        </a:p>
      </dgm:t>
    </dgm:pt>
    <dgm:pt modelId="{3FE2E934-3247-4C1D-9141-7E17928BA288}" type="pres">
      <dgm:prSet presAssocID="{13C974EF-8E40-46EC-A41F-47E2583FA98D}" presName="FinalChildText" presStyleLbl="revTx" presStyleIdx="2" presStyleCnt="3">
        <dgm:presLayoutVars>
          <dgm:chMax val="0"/>
          <dgm:chPref val="0"/>
          <dgm:bulletEnabled val="1"/>
        </dgm:presLayoutVars>
      </dgm:prSet>
      <dgm:spPr/>
      <dgm:t>
        <a:bodyPr/>
        <a:lstStyle/>
        <a:p>
          <a:endParaRPr lang="en-US"/>
        </a:p>
      </dgm:t>
    </dgm:pt>
  </dgm:ptLst>
  <dgm:cxnLst>
    <dgm:cxn modelId="{D577D21A-41CE-41D3-92D8-93C31B3998D3}" type="presOf" srcId="{E622383A-796A-4D5E-9948-F2F3B857974B}" destId="{1A3ADF72-F32D-4DC5-BFA3-0775874D16DE}" srcOrd="0" destOrd="0" presId="urn:microsoft.com/office/officeart/2005/8/layout/StepDownProcess"/>
    <dgm:cxn modelId="{62E070D2-7CD6-4631-97F8-68F9311CD0FE}" type="presOf" srcId="{C066CD64-3B6F-4A3D-8D1C-2DCE3AFBD7A0}" destId="{B9B7A47B-D645-40AD-AC3C-3829F7CA6BE8}" srcOrd="0" destOrd="0" presId="urn:microsoft.com/office/officeart/2005/8/layout/StepDownProcess"/>
    <dgm:cxn modelId="{BA1D713F-D5EB-40D1-91C6-94D96AD2C0ED}" type="presOf" srcId="{13C974EF-8E40-46EC-A41F-47E2583FA98D}" destId="{E2512DFE-8405-4FFB-8576-C231392E58A8}" srcOrd="0" destOrd="0" presId="urn:microsoft.com/office/officeart/2005/8/layout/StepDownProcess"/>
    <dgm:cxn modelId="{7628D1E4-3FF7-4593-94E3-FBF5126A0479}" srcId="{8EE3EB42-6909-44E3-85D3-1E2B40E873E9}" destId="{C066CD64-3B6F-4A3D-8D1C-2DCE3AFBD7A0}" srcOrd="1" destOrd="0" parTransId="{788748AB-FDAD-4625-B1C8-A4E9EFEA62EB}" sibTransId="{6FAC7845-3F5E-45E2-94B3-E5B70A2D59E8}"/>
    <dgm:cxn modelId="{5A6BC940-A3A7-4076-B9B7-25EAD1268525}" type="presOf" srcId="{C2B68DC2-D5E7-480A-8265-5A2458097F77}" destId="{9C58D725-0961-4B2C-BEE3-0051B715583B}" srcOrd="0" destOrd="0" presId="urn:microsoft.com/office/officeart/2005/8/layout/StepDownProcess"/>
    <dgm:cxn modelId="{F49F3089-8BD6-4618-AD63-EC3579A1CBD3}" srcId="{6F20546D-080C-40F8-B35B-42836371851F}" destId="{C2B68DC2-D5E7-480A-8265-5A2458097F77}" srcOrd="0" destOrd="0" parTransId="{31F44221-7598-4517-9A92-DAFC897E7D9F}" sibTransId="{7BD53005-ABF6-47CD-8ED0-E01AC3A2AF8F}"/>
    <dgm:cxn modelId="{FEB1C1DF-1C41-40D9-B0F0-77352B102A1A}" srcId="{8EE3EB42-6909-44E3-85D3-1E2B40E873E9}" destId="{6F20546D-080C-40F8-B35B-42836371851F}" srcOrd="0" destOrd="0" parTransId="{520AF077-D8BB-4AFE-8011-A1BD63DAB76D}" sibTransId="{D393FB59-2895-4701-8532-5644213A2098}"/>
    <dgm:cxn modelId="{357E1E84-011D-47EB-9695-9EE081D95BAC}" type="presOf" srcId="{6F20546D-080C-40F8-B35B-42836371851F}" destId="{80E6B31E-F460-4851-B92D-FBB72EA8B22C}" srcOrd="0" destOrd="0" presId="urn:microsoft.com/office/officeart/2005/8/layout/StepDownProcess"/>
    <dgm:cxn modelId="{41EFE98E-B4F6-4BE8-9AB1-162A946E7E0A}" srcId="{8EE3EB42-6909-44E3-85D3-1E2B40E873E9}" destId="{13C974EF-8E40-46EC-A41F-47E2583FA98D}" srcOrd="2" destOrd="0" parTransId="{D551A279-B7FC-4BF8-BDF9-B4B12B417469}" sibTransId="{13DA00EF-AE2B-4329-B95B-D7642FA9231A}"/>
    <dgm:cxn modelId="{A4392317-18E3-4810-BB0F-214F6CB70AA6}" type="presOf" srcId="{4C3B601F-57AE-409F-A650-FC1ADC9C845D}" destId="{3FE2E934-3247-4C1D-9141-7E17928BA288}" srcOrd="0" destOrd="0" presId="urn:microsoft.com/office/officeart/2005/8/layout/StepDownProcess"/>
    <dgm:cxn modelId="{C0D1D121-B10D-4616-9FF8-034F8C18CD76}" type="presOf" srcId="{8EE3EB42-6909-44E3-85D3-1E2B40E873E9}" destId="{06745016-0A04-4ACF-8A08-A2A350AD6D6F}" srcOrd="0" destOrd="0" presId="urn:microsoft.com/office/officeart/2005/8/layout/StepDownProcess"/>
    <dgm:cxn modelId="{941C6033-05E0-4E33-B83E-186A51623888}" srcId="{C066CD64-3B6F-4A3D-8D1C-2DCE3AFBD7A0}" destId="{E622383A-796A-4D5E-9948-F2F3B857974B}" srcOrd="0" destOrd="0" parTransId="{2F59A53F-34C4-45B8-8DDF-9F9316AA585D}" sibTransId="{EB12E50D-30C7-4B21-8545-B259C403604E}"/>
    <dgm:cxn modelId="{46D225DC-1BF3-48E2-800F-F61ADD44C01A}" srcId="{13C974EF-8E40-46EC-A41F-47E2583FA98D}" destId="{4C3B601F-57AE-409F-A650-FC1ADC9C845D}" srcOrd="0" destOrd="0" parTransId="{95841EBF-9E7E-409D-85CA-47D42E3B5F7E}" sibTransId="{0F8E097C-68AB-4024-BE29-86312A6D4BBA}"/>
    <dgm:cxn modelId="{08CC09B6-6BD1-4807-B228-3B548B29FD0C}" type="presParOf" srcId="{06745016-0A04-4ACF-8A08-A2A350AD6D6F}" destId="{5D2BA28A-093A-431B-8138-C5709C7EB47A}" srcOrd="0" destOrd="0" presId="urn:microsoft.com/office/officeart/2005/8/layout/StepDownProcess"/>
    <dgm:cxn modelId="{3F09A670-46D5-48C6-9FB3-A6276728DF92}" type="presParOf" srcId="{5D2BA28A-093A-431B-8138-C5709C7EB47A}" destId="{4FA1A869-6FA0-4E26-9646-2B6E8D7C9A22}" srcOrd="0" destOrd="0" presId="urn:microsoft.com/office/officeart/2005/8/layout/StepDownProcess"/>
    <dgm:cxn modelId="{F15EE19B-D6A0-40BF-B61E-5F1EF43BF479}" type="presParOf" srcId="{5D2BA28A-093A-431B-8138-C5709C7EB47A}" destId="{80E6B31E-F460-4851-B92D-FBB72EA8B22C}" srcOrd="1" destOrd="0" presId="urn:microsoft.com/office/officeart/2005/8/layout/StepDownProcess"/>
    <dgm:cxn modelId="{EA00CE45-18E4-43BE-9731-E671B62E312B}" type="presParOf" srcId="{5D2BA28A-093A-431B-8138-C5709C7EB47A}" destId="{9C58D725-0961-4B2C-BEE3-0051B715583B}" srcOrd="2" destOrd="0" presId="urn:microsoft.com/office/officeart/2005/8/layout/StepDownProcess"/>
    <dgm:cxn modelId="{DAD50150-3DD4-4B3A-9779-11FCD0CF17C2}" type="presParOf" srcId="{06745016-0A04-4ACF-8A08-A2A350AD6D6F}" destId="{1AC7F2CE-DCBF-4CF1-8154-8C18BB7DEB10}" srcOrd="1" destOrd="0" presId="urn:microsoft.com/office/officeart/2005/8/layout/StepDownProcess"/>
    <dgm:cxn modelId="{F00A7503-B412-4D68-8066-8A93EB8801A2}" type="presParOf" srcId="{06745016-0A04-4ACF-8A08-A2A350AD6D6F}" destId="{9A8AFB7F-632B-45FF-88F5-0208AC4DD0BB}" srcOrd="2" destOrd="0" presId="urn:microsoft.com/office/officeart/2005/8/layout/StepDownProcess"/>
    <dgm:cxn modelId="{A547E850-81C9-42E9-9636-3B983CB6EDA0}" type="presParOf" srcId="{9A8AFB7F-632B-45FF-88F5-0208AC4DD0BB}" destId="{3C50D4E9-3BA8-44E3-812B-94A5A05AB70C}" srcOrd="0" destOrd="0" presId="urn:microsoft.com/office/officeart/2005/8/layout/StepDownProcess"/>
    <dgm:cxn modelId="{590FEA9E-9A8A-4ACB-B8D2-3B850CAB43ED}" type="presParOf" srcId="{9A8AFB7F-632B-45FF-88F5-0208AC4DD0BB}" destId="{B9B7A47B-D645-40AD-AC3C-3829F7CA6BE8}" srcOrd="1" destOrd="0" presId="urn:microsoft.com/office/officeart/2005/8/layout/StepDownProcess"/>
    <dgm:cxn modelId="{EA1B9E2D-29D4-41FF-B3D4-2EEF6A06EDD9}" type="presParOf" srcId="{9A8AFB7F-632B-45FF-88F5-0208AC4DD0BB}" destId="{1A3ADF72-F32D-4DC5-BFA3-0775874D16DE}" srcOrd="2" destOrd="0" presId="urn:microsoft.com/office/officeart/2005/8/layout/StepDownProcess"/>
    <dgm:cxn modelId="{0AA62374-448C-443F-BA1E-A095650B3D87}" type="presParOf" srcId="{06745016-0A04-4ACF-8A08-A2A350AD6D6F}" destId="{DC5FDCD8-3AB8-47DC-8E13-852477920FBE}" srcOrd="3" destOrd="0" presId="urn:microsoft.com/office/officeart/2005/8/layout/StepDownProcess"/>
    <dgm:cxn modelId="{DFF98AA7-16DA-45B7-BD00-1224D076C921}" type="presParOf" srcId="{06745016-0A04-4ACF-8A08-A2A350AD6D6F}" destId="{4431D013-3D0B-4AC1-AF29-63B72E358E6D}" srcOrd="4" destOrd="0" presId="urn:microsoft.com/office/officeart/2005/8/layout/StepDownProcess"/>
    <dgm:cxn modelId="{BBB226AD-6612-40B2-AE31-141F27175686}" type="presParOf" srcId="{4431D013-3D0B-4AC1-AF29-63B72E358E6D}" destId="{E2512DFE-8405-4FFB-8576-C231392E58A8}" srcOrd="0" destOrd="0" presId="urn:microsoft.com/office/officeart/2005/8/layout/StepDownProcess"/>
    <dgm:cxn modelId="{E353A5C9-0874-4ECD-8F16-3DE703188E9B}" type="presParOf" srcId="{4431D013-3D0B-4AC1-AF29-63B72E358E6D}" destId="{3FE2E934-3247-4C1D-9141-7E17928BA288}" srcOrd="1"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F9DA872-3B63-4440-8FFF-F2A65715182B}" type="doc">
      <dgm:prSet loTypeId="urn:microsoft.com/office/officeart/2005/8/layout/process2" loCatId="process" qsTypeId="urn:microsoft.com/office/officeart/2005/8/quickstyle/simple1" qsCatId="simple" csTypeId="urn:microsoft.com/office/officeart/2005/8/colors/colorful2" csCatId="colorful" phldr="1"/>
      <dgm:spPr/>
    </dgm:pt>
    <dgm:pt modelId="{AAD2D77B-6C3D-4A63-BB64-470661D1FDA6}">
      <dgm:prSet phldrT="[Text]"/>
      <dgm:spPr/>
      <dgm:t>
        <a:bodyPr/>
        <a:lstStyle/>
        <a:p>
          <a:r>
            <a:rPr lang="en-US" b="1" dirty="0">
              <a:solidFill>
                <a:schemeClr val="bg1"/>
              </a:solidFill>
            </a:rPr>
            <a:t>Underrepresentation in leadership –</a:t>
          </a:r>
        </a:p>
        <a:p>
          <a:r>
            <a:rPr lang="en-US" b="1" dirty="0">
              <a:solidFill>
                <a:schemeClr val="bg1"/>
              </a:solidFill>
            </a:rPr>
            <a:t> Minority and female staff are less likely to hold senior positions, affecting influence on </a:t>
          </a:r>
          <a:r>
            <a:rPr lang="en-US" b="1" dirty="0" err="1">
              <a:solidFill>
                <a:schemeClr val="bg1"/>
              </a:solidFill>
            </a:rPr>
            <a:t>organisational</a:t>
          </a:r>
          <a:r>
            <a:rPr lang="en-US" b="1" dirty="0">
              <a:solidFill>
                <a:schemeClr val="bg1"/>
              </a:solidFill>
            </a:rPr>
            <a:t> culture (Khan, 2023).</a:t>
          </a:r>
          <a:endParaRPr lang="en-GB" b="1" dirty="0">
            <a:solidFill>
              <a:schemeClr val="bg1"/>
            </a:solidFill>
          </a:endParaRPr>
        </a:p>
      </dgm:t>
    </dgm:pt>
    <dgm:pt modelId="{25688A8C-AD71-4B4B-ACEB-5BE528115977}" type="parTrans" cxnId="{0DE1193D-9F32-4E25-B94C-BFA7F2D12D3A}">
      <dgm:prSet/>
      <dgm:spPr/>
      <dgm:t>
        <a:bodyPr/>
        <a:lstStyle/>
        <a:p>
          <a:endParaRPr lang="en-GB" b="1">
            <a:solidFill>
              <a:schemeClr val="bg1"/>
            </a:solidFill>
          </a:endParaRPr>
        </a:p>
      </dgm:t>
    </dgm:pt>
    <dgm:pt modelId="{40E334C9-3B58-4F95-A3DD-82F6AE3432A5}" type="sibTrans" cxnId="{0DE1193D-9F32-4E25-B94C-BFA7F2D12D3A}">
      <dgm:prSet/>
      <dgm:spPr/>
      <dgm:t>
        <a:bodyPr/>
        <a:lstStyle/>
        <a:p>
          <a:endParaRPr lang="en-GB" b="1">
            <a:solidFill>
              <a:schemeClr val="bg1"/>
            </a:solidFill>
          </a:endParaRPr>
        </a:p>
      </dgm:t>
    </dgm:pt>
    <dgm:pt modelId="{7D53E5BB-5C00-44CD-BF9D-1D45EF98BB8D}">
      <dgm:prSet phldrT="[Text]"/>
      <dgm:spPr/>
      <dgm:t>
        <a:bodyPr/>
        <a:lstStyle/>
        <a:p>
          <a:r>
            <a:rPr lang="en-US" b="1" dirty="0">
              <a:solidFill>
                <a:schemeClr val="bg1"/>
              </a:solidFill>
            </a:rPr>
            <a:t>
 Bias and discrimination – </a:t>
          </a:r>
        </a:p>
        <a:p>
          <a:r>
            <a:rPr lang="en-US" b="1" dirty="0">
              <a:solidFill>
                <a:schemeClr val="bg1"/>
              </a:solidFill>
            </a:rPr>
            <a:t>Subtle systemic bias and inconsistent treatment impact engagement and morale (Olsen, 2011).</a:t>
          </a:r>
          <a:endParaRPr lang="en-GB" b="1" dirty="0">
            <a:solidFill>
              <a:schemeClr val="bg1"/>
            </a:solidFill>
          </a:endParaRPr>
        </a:p>
      </dgm:t>
    </dgm:pt>
    <dgm:pt modelId="{99B556A1-D7DC-4934-928E-7387D733837E}" type="parTrans" cxnId="{547E9CB3-84E2-4069-A5AB-EE1921471F3A}">
      <dgm:prSet/>
      <dgm:spPr/>
      <dgm:t>
        <a:bodyPr/>
        <a:lstStyle/>
        <a:p>
          <a:endParaRPr lang="en-GB" b="1">
            <a:solidFill>
              <a:schemeClr val="bg1"/>
            </a:solidFill>
          </a:endParaRPr>
        </a:p>
      </dgm:t>
    </dgm:pt>
    <dgm:pt modelId="{A6CEC950-72E2-4042-AB39-83A9F9303D4C}" type="sibTrans" cxnId="{547E9CB3-84E2-4069-A5AB-EE1921471F3A}">
      <dgm:prSet/>
      <dgm:spPr/>
      <dgm:t>
        <a:bodyPr/>
        <a:lstStyle/>
        <a:p>
          <a:endParaRPr lang="en-GB" b="1">
            <a:solidFill>
              <a:schemeClr val="bg1"/>
            </a:solidFill>
          </a:endParaRPr>
        </a:p>
      </dgm:t>
    </dgm:pt>
    <dgm:pt modelId="{78644FAF-1C8E-4E84-A2C5-F0762D983116}">
      <dgm:prSet phldrT="[Text]"/>
      <dgm:spPr/>
      <dgm:t>
        <a:bodyPr/>
        <a:lstStyle/>
        <a:p>
          <a:r>
            <a:rPr lang="en-US" b="1" dirty="0">
              <a:solidFill>
                <a:schemeClr val="bg1"/>
              </a:solidFill>
            </a:rPr>
            <a:t>
Weak recognition of diversity contributions –</a:t>
          </a:r>
        </a:p>
        <a:p>
          <a:r>
            <a:rPr lang="en-US" b="1" dirty="0">
              <a:solidFill>
                <a:schemeClr val="bg1"/>
              </a:solidFill>
            </a:rPr>
            <a:t> Contributions of diverse staff are often overlooked, reducing motivation and inclusion (Khan, 2023).</a:t>
          </a:r>
          <a:endParaRPr lang="en-GB" b="1" dirty="0">
            <a:solidFill>
              <a:schemeClr val="bg1"/>
            </a:solidFill>
          </a:endParaRPr>
        </a:p>
      </dgm:t>
    </dgm:pt>
    <dgm:pt modelId="{F82A4C6B-6817-491C-9850-B97AF884D76E}" type="parTrans" cxnId="{98D37DB9-488C-4821-969E-B34B3EA0CD4F}">
      <dgm:prSet/>
      <dgm:spPr/>
      <dgm:t>
        <a:bodyPr/>
        <a:lstStyle/>
        <a:p>
          <a:endParaRPr lang="en-GB" b="1">
            <a:solidFill>
              <a:schemeClr val="bg1"/>
            </a:solidFill>
          </a:endParaRPr>
        </a:p>
      </dgm:t>
    </dgm:pt>
    <dgm:pt modelId="{55E3927B-829D-41E5-8C83-6D8BC31637EF}" type="sibTrans" cxnId="{98D37DB9-488C-4821-969E-B34B3EA0CD4F}">
      <dgm:prSet/>
      <dgm:spPr/>
      <dgm:t>
        <a:bodyPr/>
        <a:lstStyle/>
        <a:p>
          <a:endParaRPr lang="en-GB" b="1">
            <a:solidFill>
              <a:schemeClr val="bg1"/>
            </a:solidFill>
          </a:endParaRPr>
        </a:p>
      </dgm:t>
    </dgm:pt>
    <dgm:pt modelId="{670F331A-16E4-44D7-8AB1-77CF34A305D6}" type="pres">
      <dgm:prSet presAssocID="{AF9DA872-3B63-4440-8FFF-F2A65715182B}" presName="linearFlow" presStyleCnt="0">
        <dgm:presLayoutVars>
          <dgm:resizeHandles val="exact"/>
        </dgm:presLayoutVars>
      </dgm:prSet>
      <dgm:spPr/>
    </dgm:pt>
    <dgm:pt modelId="{6F6B8B20-6BFF-446D-B677-AEC9BBA1BE8B}" type="pres">
      <dgm:prSet presAssocID="{AAD2D77B-6C3D-4A63-BB64-470661D1FDA6}" presName="node" presStyleLbl="node1" presStyleIdx="0" presStyleCnt="3">
        <dgm:presLayoutVars>
          <dgm:bulletEnabled val="1"/>
        </dgm:presLayoutVars>
      </dgm:prSet>
      <dgm:spPr/>
      <dgm:t>
        <a:bodyPr/>
        <a:lstStyle/>
        <a:p>
          <a:endParaRPr lang="en-US"/>
        </a:p>
      </dgm:t>
    </dgm:pt>
    <dgm:pt modelId="{62185D84-755A-4A9A-8350-95CD96D63060}" type="pres">
      <dgm:prSet presAssocID="{40E334C9-3B58-4F95-A3DD-82F6AE3432A5}" presName="sibTrans" presStyleLbl="sibTrans2D1" presStyleIdx="0" presStyleCnt="2"/>
      <dgm:spPr/>
      <dgm:t>
        <a:bodyPr/>
        <a:lstStyle/>
        <a:p>
          <a:endParaRPr lang="en-US"/>
        </a:p>
      </dgm:t>
    </dgm:pt>
    <dgm:pt modelId="{3A5A8E2F-F4F2-4B4D-94AA-7AA5E4A89A3D}" type="pres">
      <dgm:prSet presAssocID="{40E334C9-3B58-4F95-A3DD-82F6AE3432A5}" presName="connectorText" presStyleLbl="sibTrans2D1" presStyleIdx="0" presStyleCnt="2"/>
      <dgm:spPr/>
      <dgm:t>
        <a:bodyPr/>
        <a:lstStyle/>
        <a:p>
          <a:endParaRPr lang="en-US"/>
        </a:p>
      </dgm:t>
    </dgm:pt>
    <dgm:pt modelId="{F264DDD7-8F0A-479F-BFF4-DD26C07A5C76}" type="pres">
      <dgm:prSet presAssocID="{7D53E5BB-5C00-44CD-BF9D-1D45EF98BB8D}" presName="node" presStyleLbl="node1" presStyleIdx="1" presStyleCnt="3">
        <dgm:presLayoutVars>
          <dgm:bulletEnabled val="1"/>
        </dgm:presLayoutVars>
      </dgm:prSet>
      <dgm:spPr/>
      <dgm:t>
        <a:bodyPr/>
        <a:lstStyle/>
        <a:p>
          <a:endParaRPr lang="en-US"/>
        </a:p>
      </dgm:t>
    </dgm:pt>
    <dgm:pt modelId="{416EA8AA-73F4-47A1-8FEF-45137E407A1D}" type="pres">
      <dgm:prSet presAssocID="{A6CEC950-72E2-4042-AB39-83A9F9303D4C}" presName="sibTrans" presStyleLbl="sibTrans2D1" presStyleIdx="1" presStyleCnt="2"/>
      <dgm:spPr/>
      <dgm:t>
        <a:bodyPr/>
        <a:lstStyle/>
        <a:p>
          <a:endParaRPr lang="en-US"/>
        </a:p>
      </dgm:t>
    </dgm:pt>
    <dgm:pt modelId="{E57AFD15-99CE-4B3F-B17F-7CEF73EB472A}" type="pres">
      <dgm:prSet presAssocID="{A6CEC950-72E2-4042-AB39-83A9F9303D4C}" presName="connectorText" presStyleLbl="sibTrans2D1" presStyleIdx="1" presStyleCnt="2"/>
      <dgm:spPr/>
      <dgm:t>
        <a:bodyPr/>
        <a:lstStyle/>
        <a:p>
          <a:endParaRPr lang="en-US"/>
        </a:p>
      </dgm:t>
    </dgm:pt>
    <dgm:pt modelId="{85CD9844-F16A-4B1B-9E36-097897CCA5D9}" type="pres">
      <dgm:prSet presAssocID="{78644FAF-1C8E-4E84-A2C5-F0762D983116}" presName="node" presStyleLbl="node1" presStyleIdx="2" presStyleCnt="3">
        <dgm:presLayoutVars>
          <dgm:bulletEnabled val="1"/>
        </dgm:presLayoutVars>
      </dgm:prSet>
      <dgm:spPr/>
      <dgm:t>
        <a:bodyPr/>
        <a:lstStyle/>
        <a:p>
          <a:endParaRPr lang="en-US"/>
        </a:p>
      </dgm:t>
    </dgm:pt>
  </dgm:ptLst>
  <dgm:cxnLst>
    <dgm:cxn modelId="{73E03BB2-655D-49A6-A2B8-873F345C584D}" type="presOf" srcId="{A6CEC950-72E2-4042-AB39-83A9F9303D4C}" destId="{E57AFD15-99CE-4B3F-B17F-7CEF73EB472A}" srcOrd="1" destOrd="0" presId="urn:microsoft.com/office/officeart/2005/8/layout/process2"/>
    <dgm:cxn modelId="{6E5AFA03-0E40-4358-8693-BB4322C4247A}" type="presOf" srcId="{40E334C9-3B58-4F95-A3DD-82F6AE3432A5}" destId="{62185D84-755A-4A9A-8350-95CD96D63060}" srcOrd="0" destOrd="0" presId="urn:microsoft.com/office/officeart/2005/8/layout/process2"/>
    <dgm:cxn modelId="{C3896DC4-E6B0-49F7-9666-38FECB9B6DCC}" type="presOf" srcId="{A6CEC950-72E2-4042-AB39-83A9F9303D4C}" destId="{416EA8AA-73F4-47A1-8FEF-45137E407A1D}" srcOrd="0" destOrd="0" presId="urn:microsoft.com/office/officeart/2005/8/layout/process2"/>
    <dgm:cxn modelId="{98D37DB9-488C-4821-969E-B34B3EA0CD4F}" srcId="{AF9DA872-3B63-4440-8FFF-F2A65715182B}" destId="{78644FAF-1C8E-4E84-A2C5-F0762D983116}" srcOrd="2" destOrd="0" parTransId="{F82A4C6B-6817-491C-9850-B97AF884D76E}" sibTransId="{55E3927B-829D-41E5-8C83-6D8BC31637EF}"/>
    <dgm:cxn modelId="{1BF05347-9806-4CF3-A4B1-6B339A259C5B}" type="presOf" srcId="{78644FAF-1C8E-4E84-A2C5-F0762D983116}" destId="{85CD9844-F16A-4B1B-9E36-097897CCA5D9}" srcOrd="0" destOrd="0" presId="urn:microsoft.com/office/officeart/2005/8/layout/process2"/>
    <dgm:cxn modelId="{552F1AAE-A131-48D1-9A9E-4F50B894F5D7}" type="presOf" srcId="{AF9DA872-3B63-4440-8FFF-F2A65715182B}" destId="{670F331A-16E4-44D7-8AB1-77CF34A305D6}" srcOrd="0" destOrd="0" presId="urn:microsoft.com/office/officeart/2005/8/layout/process2"/>
    <dgm:cxn modelId="{DAD69A80-05F7-4B79-9453-407F28B131B5}" type="presOf" srcId="{40E334C9-3B58-4F95-A3DD-82F6AE3432A5}" destId="{3A5A8E2F-F4F2-4B4D-94AA-7AA5E4A89A3D}" srcOrd="1" destOrd="0" presId="urn:microsoft.com/office/officeart/2005/8/layout/process2"/>
    <dgm:cxn modelId="{0DE1193D-9F32-4E25-B94C-BFA7F2D12D3A}" srcId="{AF9DA872-3B63-4440-8FFF-F2A65715182B}" destId="{AAD2D77B-6C3D-4A63-BB64-470661D1FDA6}" srcOrd="0" destOrd="0" parTransId="{25688A8C-AD71-4B4B-ACEB-5BE528115977}" sibTransId="{40E334C9-3B58-4F95-A3DD-82F6AE3432A5}"/>
    <dgm:cxn modelId="{184495D5-2F0F-44D8-B827-EBD4EF77BDA1}" type="presOf" srcId="{AAD2D77B-6C3D-4A63-BB64-470661D1FDA6}" destId="{6F6B8B20-6BFF-446D-B677-AEC9BBA1BE8B}" srcOrd="0" destOrd="0" presId="urn:microsoft.com/office/officeart/2005/8/layout/process2"/>
    <dgm:cxn modelId="{547E9CB3-84E2-4069-A5AB-EE1921471F3A}" srcId="{AF9DA872-3B63-4440-8FFF-F2A65715182B}" destId="{7D53E5BB-5C00-44CD-BF9D-1D45EF98BB8D}" srcOrd="1" destOrd="0" parTransId="{99B556A1-D7DC-4934-928E-7387D733837E}" sibTransId="{A6CEC950-72E2-4042-AB39-83A9F9303D4C}"/>
    <dgm:cxn modelId="{AE45723B-4DE4-4C26-826A-AF37341DDBA1}" type="presOf" srcId="{7D53E5BB-5C00-44CD-BF9D-1D45EF98BB8D}" destId="{F264DDD7-8F0A-479F-BFF4-DD26C07A5C76}" srcOrd="0" destOrd="0" presId="urn:microsoft.com/office/officeart/2005/8/layout/process2"/>
    <dgm:cxn modelId="{0EEF2D58-6877-4E68-8B5E-EC25381A55DE}" type="presParOf" srcId="{670F331A-16E4-44D7-8AB1-77CF34A305D6}" destId="{6F6B8B20-6BFF-446D-B677-AEC9BBA1BE8B}" srcOrd="0" destOrd="0" presId="urn:microsoft.com/office/officeart/2005/8/layout/process2"/>
    <dgm:cxn modelId="{D542D7BB-CB43-4FF0-BBC4-9DB6E5418D78}" type="presParOf" srcId="{670F331A-16E4-44D7-8AB1-77CF34A305D6}" destId="{62185D84-755A-4A9A-8350-95CD96D63060}" srcOrd="1" destOrd="0" presId="urn:microsoft.com/office/officeart/2005/8/layout/process2"/>
    <dgm:cxn modelId="{13CBD2A2-82DB-4C23-B401-2607FE569CD2}" type="presParOf" srcId="{62185D84-755A-4A9A-8350-95CD96D63060}" destId="{3A5A8E2F-F4F2-4B4D-94AA-7AA5E4A89A3D}" srcOrd="0" destOrd="0" presId="urn:microsoft.com/office/officeart/2005/8/layout/process2"/>
    <dgm:cxn modelId="{33B888BB-22BA-4E8D-9418-8DD17FF72F0A}" type="presParOf" srcId="{670F331A-16E4-44D7-8AB1-77CF34A305D6}" destId="{F264DDD7-8F0A-479F-BFF4-DD26C07A5C76}" srcOrd="2" destOrd="0" presId="urn:microsoft.com/office/officeart/2005/8/layout/process2"/>
    <dgm:cxn modelId="{C611AE0B-BA76-4A32-A7F9-E542F4BB80C5}" type="presParOf" srcId="{670F331A-16E4-44D7-8AB1-77CF34A305D6}" destId="{416EA8AA-73F4-47A1-8FEF-45137E407A1D}" srcOrd="3" destOrd="0" presId="urn:microsoft.com/office/officeart/2005/8/layout/process2"/>
    <dgm:cxn modelId="{53DE9485-7CA1-499C-895D-34284C508F16}" type="presParOf" srcId="{416EA8AA-73F4-47A1-8FEF-45137E407A1D}" destId="{E57AFD15-99CE-4B3F-B17F-7CEF73EB472A}" srcOrd="0" destOrd="0" presId="urn:microsoft.com/office/officeart/2005/8/layout/process2"/>
    <dgm:cxn modelId="{76BE984B-367B-4034-B0B6-86DC50E19423}" type="presParOf" srcId="{670F331A-16E4-44D7-8AB1-77CF34A305D6}" destId="{85CD9844-F16A-4B1B-9E36-097897CCA5D9}"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563E5FCC-7203-4793-9B64-62F6FE4E8042}" type="doc">
      <dgm:prSet loTypeId="urn:microsoft.com/office/officeart/2005/8/layout/arrow3" loCatId="relationship" qsTypeId="urn:microsoft.com/office/officeart/2005/8/quickstyle/simple1" qsCatId="simple" csTypeId="urn:microsoft.com/office/officeart/2005/8/colors/accent0_3" csCatId="mainScheme" phldr="1"/>
      <dgm:spPr/>
      <dgm:t>
        <a:bodyPr/>
        <a:lstStyle/>
        <a:p>
          <a:endParaRPr lang="en-GB"/>
        </a:p>
      </dgm:t>
    </dgm:pt>
    <dgm:pt modelId="{9A30A684-89E3-4AB5-85EC-B5C4ED7278B7}">
      <dgm:prSet phldrT="[Text]" custT="1"/>
      <dgm:spPr/>
      <dgm:t>
        <a:bodyPr/>
        <a:lstStyle/>
        <a:p>
          <a:r>
            <a:rPr lang="en-US" sz="1400" b="1" i="1" dirty="0"/>
            <a:t>Leadership Accountability </a:t>
          </a:r>
          <a:r>
            <a:rPr lang="en-US" sz="1400" dirty="0"/>
            <a:t>for EDI
Tie compensation and promotion decisions to EDI performance metrics for managers and senior staff to encourage inclusive practices.</a:t>
          </a:r>
          <a:endParaRPr lang="en-GB" sz="1400" dirty="0"/>
        </a:p>
      </dgm:t>
    </dgm:pt>
    <dgm:pt modelId="{3397DE54-C7CC-4E76-95C6-E248D25C7849}" type="parTrans" cxnId="{5AC3128A-1E4F-4983-8116-DDDD67A9B712}">
      <dgm:prSet/>
      <dgm:spPr/>
      <dgm:t>
        <a:bodyPr/>
        <a:lstStyle/>
        <a:p>
          <a:endParaRPr lang="en-GB" sz="2000"/>
        </a:p>
      </dgm:t>
    </dgm:pt>
    <dgm:pt modelId="{23958BB3-FB53-4049-A304-93861C58FAB6}" type="sibTrans" cxnId="{5AC3128A-1E4F-4983-8116-DDDD67A9B712}">
      <dgm:prSet/>
      <dgm:spPr/>
      <dgm:t>
        <a:bodyPr/>
        <a:lstStyle/>
        <a:p>
          <a:endParaRPr lang="en-GB" sz="2000"/>
        </a:p>
      </dgm:t>
    </dgm:pt>
    <dgm:pt modelId="{DF309804-6300-4A68-9BAB-038AADB437FF}">
      <dgm:prSet phldrT="[Text]" phldr="1"/>
      <dgm:spPr/>
      <dgm:t>
        <a:bodyPr/>
        <a:lstStyle/>
        <a:p>
          <a:endParaRPr lang="en-GB" sz="2000"/>
        </a:p>
      </dgm:t>
    </dgm:pt>
    <dgm:pt modelId="{73E2663E-887E-44E2-A014-1D9408F10DF3}" type="parTrans" cxnId="{327C14B3-5BCE-44A2-A426-234C23745EF6}">
      <dgm:prSet/>
      <dgm:spPr/>
      <dgm:t>
        <a:bodyPr/>
        <a:lstStyle/>
        <a:p>
          <a:endParaRPr lang="en-GB" sz="2000"/>
        </a:p>
      </dgm:t>
    </dgm:pt>
    <dgm:pt modelId="{AE9E6506-C301-4511-BF58-8E743DA23379}" type="sibTrans" cxnId="{327C14B3-5BCE-44A2-A426-234C23745EF6}">
      <dgm:prSet/>
      <dgm:spPr/>
      <dgm:t>
        <a:bodyPr/>
        <a:lstStyle/>
        <a:p>
          <a:endParaRPr lang="en-GB" sz="2000"/>
        </a:p>
      </dgm:t>
    </dgm:pt>
    <dgm:pt modelId="{7B94715B-F58D-4CF9-A8C4-F141D8B36A40}">
      <dgm:prSet phldrT="[Text]" custT="1"/>
      <dgm:spPr/>
      <dgm:t>
        <a:bodyPr/>
        <a:lstStyle/>
        <a:p>
          <a:r>
            <a:rPr lang="en-US" sz="1400" b="1" i="1" dirty="0"/>
            <a:t>
Targeted Training and Awareness</a:t>
          </a:r>
          <a:r>
            <a:rPr lang="en-US" sz="1400" dirty="0"/>
            <a:t>
Provide staff and managers with training on unconscious bias, equity in reward allocation, and inclusive recognition practices.</a:t>
          </a:r>
          <a:endParaRPr lang="en-GB" sz="1400" dirty="0"/>
        </a:p>
      </dgm:t>
    </dgm:pt>
    <dgm:pt modelId="{B4C0EA1D-E9CF-4A97-901B-9D6E797D2060}" type="parTrans" cxnId="{093D1CFC-0AC7-4CA9-8EE5-03971053C664}">
      <dgm:prSet/>
      <dgm:spPr/>
      <dgm:t>
        <a:bodyPr/>
        <a:lstStyle/>
        <a:p>
          <a:endParaRPr lang="en-GB" sz="2000"/>
        </a:p>
      </dgm:t>
    </dgm:pt>
    <dgm:pt modelId="{6AA9217F-BD8D-4821-A1B0-58649BD85D59}" type="sibTrans" cxnId="{093D1CFC-0AC7-4CA9-8EE5-03971053C664}">
      <dgm:prSet/>
      <dgm:spPr/>
      <dgm:t>
        <a:bodyPr/>
        <a:lstStyle/>
        <a:p>
          <a:endParaRPr lang="en-GB" sz="2000"/>
        </a:p>
      </dgm:t>
    </dgm:pt>
    <dgm:pt modelId="{90EA4BE6-9F89-4E9C-87B8-8EF8D1D81D4E}" type="pres">
      <dgm:prSet presAssocID="{563E5FCC-7203-4793-9B64-62F6FE4E8042}" presName="compositeShape" presStyleCnt="0">
        <dgm:presLayoutVars>
          <dgm:chMax val="2"/>
          <dgm:dir/>
          <dgm:resizeHandles val="exact"/>
        </dgm:presLayoutVars>
      </dgm:prSet>
      <dgm:spPr/>
      <dgm:t>
        <a:bodyPr/>
        <a:lstStyle/>
        <a:p>
          <a:endParaRPr lang="en-US"/>
        </a:p>
      </dgm:t>
    </dgm:pt>
    <dgm:pt modelId="{8D94BFE1-7926-4DF8-B10C-0EF8F5BFE926}" type="pres">
      <dgm:prSet presAssocID="{563E5FCC-7203-4793-9B64-62F6FE4E8042}" presName="divider" presStyleLbl="fgShp" presStyleIdx="0" presStyleCnt="1"/>
      <dgm:spPr/>
    </dgm:pt>
    <dgm:pt modelId="{89FB0E8F-AD68-4724-B79F-465281AA85C6}" type="pres">
      <dgm:prSet presAssocID="{9A30A684-89E3-4AB5-85EC-B5C4ED7278B7}" presName="downArrow" presStyleLbl="node1" presStyleIdx="0" presStyleCnt="2"/>
      <dgm:spPr/>
    </dgm:pt>
    <dgm:pt modelId="{CF080772-C6D8-486A-BE99-3A8A9718044B}" type="pres">
      <dgm:prSet presAssocID="{9A30A684-89E3-4AB5-85EC-B5C4ED7278B7}" presName="downArrowText" presStyleLbl="revTx" presStyleIdx="0" presStyleCnt="2">
        <dgm:presLayoutVars>
          <dgm:bulletEnabled val="1"/>
        </dgm:presLayoutVars>
      </dgm:prSet>
      <dgm:spPr/>
      <dgm:t>
        <a:bodyPr/>
        <a:lstStyle/>
        <a:p>
          <a:endParaRPr lang="en-US"/>
        </a:p>
      </dgm:t>
    </dgm:pt>
    <dgm:pt modelId="{7AD3C1AA-E43E-49FB-939E-584774FB7A7F}" type="pres">
      <dgm:prSet presAssocID="{7B94715B-F58D-4CF9-A8C4-F141D8B36A40}" presName="upArrow" presStyleLbl="node1" presStyleIdx="1" presStyleCnt="2"/>
      <dgm:spPr/>
    </dgm:pt>
    <dgm:pt modelId="{28D8F34E-2989-441F-BFE7-25A7A1B52B45}" type="pres">
      <dgm:prSet presAssocID="{7B94715B-F58D-4CF9-A8C4-F141D8B36A40}" presName="upArrowText" presStyleLbl="revTx" presStyleIdx="1" presStyleCnt="2">
        <dgm:presLayoutVars>
          <dgm:bulletEnabled val="1"/>
        </dgm:presLayoutVars>
      </dgm:prSet>
      <dgm:spPr/>
      <dgm:t>
        <a:bodyPr/>
        <a:lstStyle/>
        <a:p>
          <a:endParaRPr lang="en-US"/>
        </a:p>
      </dgm:t>
    </dgm:pt>
  </dgm:ptLst>
  <dgm:cxnLst>
    <dgm:cxn modelId="{C2D07E4D-862B-476F-9CEC-5FFAB06DE59A}" type="presOf" srcId="{7B94715B-F58D-4CF9-A8C4-F141D8B36A40}" destId="{28D8F34E-2989-441F-BFE7-25A7A1B52B45}" srcOrd="0" destOrd="0" presId="urn:microsoft.com/office/officeart/2005/8/layout/arrow3"/>
    <dgm:cxn modelId="{1071B070-EF72-4073-941C-DAA07DE7A929}" type="presOf" srcId="{563E5FCC-7203-4793-9B64-62F6FE4E8042}" destId="{90EA4BE6-9F89-4E9C-87B8-8EF8D1D81D4E}" srcOrd="0" destOrd="0" presId="urn:microsoft.com/office/officeart/2005/8/layout/arrow3"/>
    <dgm:cxn modelId="{711FFA11-5B84-4062-99F3-291A300B048D}" type="presOf" srcId="{9A30A684-89E3-4AB5-85EC-B5C4ED7278B7}" destId="{CF080772-C6D8-486A-BE99-3A8A9718044B}" srcOrd="0" destOrd="0" presId="urn:microsoft.com/office/officeart/2005/8/layout/arrow3"/>
    <dgm:cxn modelId="{5AC3128A-1E4F-4983-8116-DDDD67A9B712}" srcId="{563E5FCC-7203-4793-9B64-62F6FE4E8042}" destId="{9A30A684-89E3-4AB5-85EC-B5C4ED7278B7}" srcOrd="0" destOrd="0" parTransId="{3397DE54-C7CC-4E76-95C6-E248D25C7849}" sibTransId="{23958BB3-FB53-4049-A304-93861C58FAB6}"/>
    <dgm:cxn modelId="{327C14B3-5BCE-44A2-A426-234C23745EF6}" srcId="{563E5FCC-7203-4793-9B64-62F6FE4E8042}" destId="{DF309804-6300-4A68-9BAB-038AADB437FF}" srcOrd="2" destOrd="0" parTransId="{73E2663E-887E-44E2-A014-1D9408F10DF3}" sibTransId="{AE9E6506-C301-4511-BF58-8E743DA23379}"/>
    <dgm:cxn modelId="{093D1CFC-0AC7-4CA9-8EE5-03971053C664}" srcId="{563E5FCC-7203-4793-9B64-62F6FE4E8042}" destId="{7B94715B-F58D-4CF9-A8C4-F141D8B36A40}" srcOrd="1" destOrd="0" parTransId="{B4C0EA1D-E9CF-4A97-901B-9D6E797D2060}" sibTransId="{6AA9217F-BD8D-4821-A1B0-58649BD85D59}"/>
    <dgm:cxn modelId="{20A9BAB9-177E-421D-8427-64EBD9CE02C4}" type="presParOf" srcId="{90EA4BE6-9F89-4E9C-87B8-8EF8D1D81D4E}" destId="{8D94BFE1-7926-4DF8-B10C-0EF8F5BFE926}" srcOrd="0" destOrd="0" presId="urn:microsoft.com/office/officeart/2005/8/layout/arrow3"/>
    <dgm:cxn modelId="{87013272-AA0A-4602-9594-D12A99252496}" type="presParOf" srcId="{90EA4BE6-9F89-4E9C-87B8-8EF8D1D81D4E}" destId="{89FB0E8F-AD68-4724-B79F-465281AA85C6}" srcOrd="1" destOrd="0" presId="urn:microsoft.com/office/officeart/2005/8/layout/arrow3"/>
    <dgm:cxn modelId="{D7654790-C7A0-45DB-A430-B536F85F067B}" type="presParOf" srcId="{90EA4BE6-9F89-4E9C-87B8-8EF8D1D81D4E}" destId="{CF080772-C6D8-486A-BE99-3A8A9718044B}" srcOrd="2" destOrd="0" presId="urn:microsoft.com/office/officeart/2005/8/layout/arrow3"/>
    <dgm:cxn modelId="{C4EFD5EE-181F-4F28-A6F0-5EE4283B46DA}" type="presParOf" srcId="{90EA4BE6-9F89-4E9C-87B8-8EF8D1D81D4E}" destId="{7AD3C1AA-E43E-49FB-939E-584774FB7A7F}" srcOrd="3" destOrd="0" presId="urn:microsoft.com/office/officeart/2005/8/layout/arrow3"/>
    <dgm:cxn modelId="{429B7BF6-116B-4B6A-A85E-D5F8EBF077A9}" type="presParOf" srcId="{90EA4BE6-9F89-4E9C-87B8-8EF8D1D81D4E}" destId="{28D8F34E-2989-441F-BFE7-25A7A1B52B45}" srcOrd="4" destOrd="0" presId="urn:microsoft.com/office/officeart/2005/8/layout/arrow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1ED563-CD68-46FE-B3CC-7F42AAC44434}">
      <dsp:nvSpPr>
        <dsp:cNvPr id="0" name=""/>
        <dsp:cNvSpPr/>
      </dsp:nvSpPr>
      <dsp:spPr>
        <a:xfrm rot="5400000">
          <a:off x="4797804" y="-1916630"/>
          <a:ext cx="869630" cy="492481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just" defTabSz="533400">
            <a:lnSpc>
              <a:spcPct val="90000"/>
            </a:lnSpc>
            <a:spcBef>
              <a:spcPct val="0"/>
            </a:spcBef>
            <a:spcAft>
              <a:spcPct val="15000"/>
            </a:spcAft>
            <a:buChar char="••"/>
          </a:pPr>
          <a:r>
            <a:rPr lang="en-US" sz="1200" kern="1200" dirty="0"/>
            <a:t>Compensation and rewards refer to financial and non-financial benefits provided to employees to enhance motivation, performance, and </a:t>
          </a:r>
          <a:r>
            <a:rPr lang="en-US" sz="1200" kern="1200" dirty="0" err="1"/>
            <a:t>organisational</a:t>
          </a:r>
          <a:r>
            <a:rPr lang="en-US" sz="1200" kern="1200" dirty="0"/>
            <a:t> outcomes (</a:t>
          </a:r>
          <a:r>
            <a:rPr lang="en-US" sz="1200" kern="1200" dirty="0" err="1"/>
            <a:t>Twinamasiko</a:t>
          </a:r>
          <a:r>
            <a:rPr lang="en-US" sz="1200" kern="1200" dirty="0"/>
            <a:t>, 2026).</a:t>
          </a:r>
          <a:endParaRPr lang="en-GB" sz="1200" kern="1200" dirty="0"/>
        </a:p>
      </dsp:txBody>
      <dsp:txXfrm rot="-5400000">
        <a:off x="2770210" y="153416"/>
        <a:ext cx="4882366" cy="784726"/>
      </dsp:txXfrm>
    </dsp:sp>
    <dsp:sp modelId="{066ECCA1-9D7D-4BA5-A3DB-53203F23264A}">
      <dsp:nvSpPr>
        <dsp:cNvPr id="0" name=""/>
        <dsp:cNvSpPr/>
      </dsp:nvSpPr>
      <dsp:spPr>
        <a:xfrm>
          <a:off x="0" y="2260"/>
          <a:ext cx="2770210" cy="10870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a:t>Definition</a:t>
          </a:r>
        </a:p>
      </dsp:txBody>
      <dsp:txXfrm>
        <a:off x="53065" y="55325"/>
        <a:ext cx="2664080" cy="980908"/>
      </dsp:txXfrm>
    </dsp:sp>
    <dsp:sp modelId="{5815C501-3C94-4059-B97D-4EAA41BA15E5}">
      <dsp:nvSpPr>
        <dsp:cNvPr id="0" name=""/>
        <dsp:cNvSpPr/>
      </dsp:nvSpPr>
      <dsp:spPr>
        <a:xfrm rot="5400000">
          <a:off x="4797804" y="-775239"/>
          <a:ext cx="869630" cy="492481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just" defTabSz="533400">
            <a:lnSpc>
              <a:spcPct val="90000"/>
            </a:lnSpc>
            <a:spcBef>
              <a:spcPct val="0"/>
            </a:spcBef>
            <a:spcAft>
              <a:spcPct val="15000"/>
            </a:spcAft>
            <a:buChar char="••"/>
          </a:pPr>
          <a:r>
            <a:rPr lang="en-US" sz="1200" kern="1200" dirty="0"/>
            <a:t>The National Health Service (NHS) operates in a high-demand environment, where effective reward systems are essential to support workforce motivation, retention, and service quality (NHS Employers, 2026).</a:t>
          </a:r>
          <a:endParaRPr lang="en-GB" sz="1200" kern="1200" dirty="0"/>
        </a:p>
      </dsp:txBody>
      <dsp:txXfrm rot="-5400000">
        <a:off x="2770210" y="1294807"/>
        <a:ext cx="4882366" cy="784726"/>
      </dsp:txXfrm>
    </dsp:sp>
    <dsp:sp modelId="{92C6925B-5F2F-434F-97F1-AFF0F07BB468}">
      <dsp:nvSpPr>
        <dsp:cNvPr id="0" name=""/>
        <dsp:cNvSpPr/>
      </dsp:nvSpPr>
      <dsp:spPr>
        <a:xfrm>
          <a:off x="0" y="1143650"/>
          <a:ext cx="2770210" cy="10870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a:t>Context</a:t>
          </a:r>
        </a:p>
      </dsp:txBody>
      <dsp:txXfrm>
        <a:off x="53065" y="1196715"/>
        <a:ext cx="2664080" cy="980908"/>
      </dsp:txXfrm>
    </dsp:sp>
    <dsp:sp modelId="{BCB1D800-0427-4AD6-9B2F-75720D80419C}">
      <dsp:nvSpPr>
        <dsp:cNvPr id="0" name=""/>
        <dsp:cNvSpPr/>
      </dsp:nvSpPr>
      <dsp:spPr>
        <a:xfrm rot="5400000">
          <a:off x="4797804" y="366150"/>
          <a:ext cx="869630" cy="492481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just" defTabSz="533400">
            <a:lnSpc>
              <a:spcPct val="90000"/>
            </a:lnSpc>
            <a:spcBef>
              <a:spcPct val="0"/>
            </a:spcBef>
            <a:spcAft>
              <a:spcPct val="15000"/>
            </a:spcAft>
            <a:buChar char="••"/>
          </a:pPr>
          <a:r>
            <a:rPr lang="en-US" sz="1200" kern="1200" dirty="0"/>
            <a:t>Examines compensation and rewards in the NHS from multiple perspectives to understand key challenges and their impact on workforce performance.</a:t>
          </a:r>
          <a:endParaRPr lang="en-GB" sz="1200" kern="1200" dirty="0"/>
        </a:p>
      </dsp:txBody>
      <dsp:txXfrm rot="-5400000">
        <a:off x="2770210" y="2436196"/>
        <a:ext cx="4882366" cy="784726"/>
      </dsp:txXfrm>
    </dsp:sp>
    <dsp:sp modelId="{9DF11E7F-4299-4714-B3B0-EBAA7CA48ECC}">
      <dsp:nvSpPr>
        <dsp:cNvPr id="0" name=""/>
        <dsp:cNvSpPr/>
      </dsp:nvSpPr>
      <dsp:spPr>
        <a:xfrm>
          <a:off x="0" y="2285040"/>
          <a:ext cx="2770210" cy="10870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a:t>Focus</a:t>
          </a:r>
        </a:p>
      </dsp:txBody>
      <dsp:txXfrm>
        <a:off x="53065" y="2338105"/>
        <a:ext cx="2664080" cy="980908"/>
      </dsp:txXfrm>
    </dsp:sp>
    <dsp:sp modelId="{9561C11C-FDD2-4235-BF4A-815C8373F163}">
      <dsp:nvSpPr>
        <dsp:cNvPr id="0" name=""/>
        <dsp:cNvSpPr/>
      </dsp:nvSpPr>
      <dsp:spPr>
        <a:xfrm rot="5400000">
          <a:off x="4797804" y="1507540"/>
          <a:ext cx="869630" cy="492481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just" defTabSz="533400">
            <a:lnSpc>
              <a:spcPct val="90000"/>
            </a:lnSpc>
            <a:spcBef>
              <a:spcPct val="0"/>
            </a:spcBef>
            <a:spcAft>
              <a:spcPct val="15000"/>
            </a:spcAft>
            <a:buChar char="••"/>
          </a:pPr>
          <a:r>
            <a:rPr lang="en-US" sz="1200" kern="1200" dirty="0"/>
            <a:t>The objective is to critically evaluate current reward practices and recommend strategic improvements to enhance employee motivation and </a:t>
          </a:r>
          <a:r>
            <a:rPr lang="en-US" sz="1200" kern="1200" dirty="0" err="1"/>
            <a:t>organisational</a:t>
          </a:r>
          <a:r>
            <a:rPr lang="en-US" sz="1200" kern="1200" dirty="0"/>
            <a:t> effectiveness.</a:t>
          </a:r>
          <a:endParaRPr lang="en-GB" sz="1200" kern="1200" dirty="0"/>
        </a:p>
      </dsp:txBody>
      <dsp:txXfrm rot="-5400000">
        <a:off x="2770210" y="3577586"/>
        <a:ext cx="4882366" cy="784726"/>
      </dsp:txXfrm>
    </dsp:sp>
    <dsp:sp modelId="{D1B35521-5E10-440C-AF26-5B8F0B886A82}">
      <dsp:nvSpPr>
        <dsp:cNvPr id="0" name=""/>
        <dsp:cNvSpPr/>
      </dsp:nvSpPr>
      <dsp:spPr>
        <a:xfrm>
          <a:off x="0" y="3426430"/>
          <a:ext cx="2770210" cy="10870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a:t>Objective</a:t>
          </a:r>
        </a:p>
      </dsp:txBody>
      <dsp:txXfrm>
        <a:off x="53065" y="3479495"/>
        <a:ext cx="2664080" cy="980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1F2BE-F759-4D6B-8C47-EE81C845F400}">
      <dsp:nvSpPr>
        <dsp:cNvPr id="0" name=""/>
        <dsp:cNvSpPr/>
      </dsp:nvSpPr>
      <dsp:spPr>
        <a:xfrm>
          <a:off x="0" y="3917340"/>
          <a:ext cx="8257512" cy="857018"/>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b="1" kern="1200" dirty="0">
              <a:solidFill>
                <a:schemeClr val="bg1"/>
              </a:solidFill>
            </a:rPr>
            <a:t>High Turnover Rates</a:t>
          </a:r>
        </a:p>
      </dsp:txBody>
      <dsp:txXfrm>
        <a:off x="0" y="3917340"/>
        <a:ext cx="8257512" cy="462789"/>
      </dsp:txXfrm>
    </dsp:sp>
    <dsp:sp modelId="{2E2B5649-0A01-48D2-8648-7CE847D8D627}">
      <dsp:nvSpPr>
        <dsp:cNvPr id="0" name=""/>
        <dsp:cNvSpPr/>
      </dsp:nvSpPr>
      <dsp:spPr>
        <a:xfrm>
          <a:off x="0" y="4362990"/>
          <a:ext cx="8257512" cy="394228"/>
        </a:xfrm>
        <a:prstGeom prst="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lvl="0" algn="ctr" defTabSz="533400">
            <a:lnSpc>
              <a:spcPct val="90000"/>
            </a:lnSpc>
            <a:spcBef>
              <a:spcPct val="0"/>
            </a:spcBef>
            <a:spcAft>
              <a:spcPct val="35000"/>
            </a:spcAft>
          </a:pPr>
          <a:r>
            <a:rPr lang="en-US" sz="1200" kern="1200" dirty="0"/>
            <a:t>Ineffective compensation and reward practices contribute to increased employee turnover, affecting workforce stability and service quality (Gupta &amp; Shaw, 2014).</a:t>
          </a:r>
          <a:endParaRPr lang="en-GB" sz="1200" kern="1200" dirty="0"/>
        </a:p>
      </dsp:txBody>
      <dsp:txXfrm>
        <a:off x="0" y="4362990"/>
        <a:ext cx="8257512" cy="394228"/>
      </dsp:txXfrm>
    </dsp:sp>
    <dsp:sp modelId="{FD0573CE-902E-40B6-9FEC-40392A970652}">
      <dsp:nvSpPr>
        <dsp:cNvPr id="0" name=""/>
        <dsp:cNvSpPr/>
      </dsp:nvSpPr>
      <dsp:spPr>
        <a:xfrm rot="10800000">
          <a:off x="0" y="2612101"/>
          <a:ext cx="8257512" cy="1318094"/>
        </a:xfrm>
        <a:prstGeom prst="upArrowCallout">
          <a:avLst/>
        </a:prstGeom>
        <a:solidFill>
          <a:schemeClr val="accent1">
            <a:shade val="50000"/>
            <a:hueOff val="-354844"/>
            <a:satOff val="-3220"/>
            <a:lumOff val="2333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b="1" kern="1200" dirty="0">
              <a:solidFill>
                <a:schemeClr val="bg1"/>
              </a:solidFill>
            </a:rPr>
            <a:t>Employee Dissatisfaction</a:t>
          </a:r>
        </a:p>
      </dsp:txBody>
      <dsp:txXfrm rot="-10800000">
        <a:off x="0" y="2612101"/>
        <a:ext cx="8257512" cy="462651"/>
      </dsp:txXfrm>
    </dsp:sp>
    <dsp:sp modelId="{F0D09D34-C638-45E8-89E1-E08DFF8E290E}">
      <dsp:nvSpPr>
        <dsp:cNvPr id="0" name=""/>
        <dsp:cNvSpPr/>
      </dsp:nvSpPr>
      <dsp:spPr>
        <a:xfrm>
          <a:off x="0" y="3074752"/>
          <a:ext cx="8257512" cy="394110"/>
        </a:xfrm>
        <a:prstGeom prst="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lvl="0" algn="ctr" defTabSz="533400">
            <a:lnSpc>
              <a:spcPct val="90000"/>
            </a:lnSpc>
            <a:spcBef>
              <a:spcPct val="0"/>
            </a:spcBef>
            <a:spcAft>
              <a:spcPct val="35000"/>
            </a:spcAft>
          </a:pPr>
          <a:r>
            <a:rPr lang="en-US" sz="1200" kern="1200" dirty="0"/>
            <a:t>Perceived unfairness in pay and recognition contributes to declining morale and engagement among NHS staff (Gupta &amp; Shaw, 2014).</a:t>
          </a:r>
          <a:endParaRPr lang="en-GB" sz="1200" kern="1200" dirty="0"/>
        </a:p>
      </dsp:txBody>
      <dsp:txXfrm>
        <a:off x="0" y="3074752"/>
        <a:ext cx="8257512" cy="394110"/>
      </dsp:txXfrm>
    </dsp:sp>
    <dsp:sp modelId="{19C8489D-9D14-4895-8A3F-DF3E55790783}">
      <dsp:nvSpPr>
        <dsp:cNvPr id="0" name=""/>
        <dsp:cNvSpPr/>
      </dsp:nvSpPr>
      <dsp:spPr>
        <a:xfrm rot="10800000">
          <a:off x="0" y="1306862"/>
          <a:ext cx="8257512" cy="1318094"/>
        </a:xfrm>
        <a:prstGeom prst="upArrowCallout">
          <a:avLst/>
        </a:prstGeom>
        <a:solidFill>
          <a:schemeClr val="accent1">
            <a:shade val="50000"/>
            <a:hueOff val="-709687"/>
            <a:satOff val="-6440"/>
            <a:lumOff val="4666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b="1" kern="1200" dirty="0">
              <a:solidFill>
                <a:schemeClr val="bg1"/>
              </a:solidFill>
            </a:rPr>
            <a:t>Limited Reward Flexibility</a:t>
          </a:r>
        </a:p>
      </dsp:txBody>
      <dsp:txXfrm rot="-10800000">
        <a:off x="0" y="1306862"/>
        <a:ext cx="8257512" cy="462651"/>
      </dsp:txXfrm>
    </dsp:sp>
    <dsp:sp modelId="{ABA96135-9D09-4E67-BD41-9F51155B4353}">
      <dsp:nvSpPr>
        <dsp:cNvPr id="0" name=""/>
        <dsp:cNvSpPr/>
      </dsp:nvSpPr>
      <dsp:spPr>
        <a:xfrm>
          <a:off x="0" y="1769513"/>
          <a:ext cx="8257512" cy="394110"/>
        </a:xfrm>
        <a:prstGeom prst="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lvl="0" algn="ctr" defTabSz="533400">
            <a:lnSpc>
              <a:spcPct val="90000"/>
            </a:lnSpc>
            <a:spcBef>
              <a:spcPct val="0"/>
            </a:spcBef>
            <a:spcAft>
              <a:spcPct val="35000"/>
            </a:spcAft>
          </a:pPr>
          <a:r>
            <a:rPr lang="en-US" sz="1200" kern="1200" dirty="0"/>
            <a:t>The </a:t>
          </a:r>
          <a:r>
            <a:rPr lang="en-US" sz="1200" kern="1200" dirty="0" err="1"/>
            <a:t>standardised</a:t>
          </a:r>
          <a:r>
            <a:rPr lang="en-US" sz="1200" kern="1200" dirty="0"/>
            <a:t> reward structure restricts performance-based incentives, limiting the </a:t>
          </a:r>
          <a:r>
            <a:rPr lang="en-US" sz="1200" kern="1200" dirty="0" err="1"/>
            <a:t>organisation’s</a:t>
          </a:r>
          <a:r>
            <a:rPr lang="en-US" sz="1200" kern="1200" dirty="0"/>
            <a:t> ability to </a:t>
          </a:r>
          <a:r>
            <a:rPr lang="en-US" sz="1200" kern="1200" dirty="0" err="1"/>
            <a:t>recognise</a:t>
          </a:r>
          <a:r>
            <a:rPr lang="en-US" sz="1200" kern="1200" dirty="0"/>
            <a:t> individual contributions (Gupta &amp; Shaw, 2014).</a:t>
          </a:r>
          <a:endParaRPr lang="en-GB" sz="1200" kern="1200" dirty="0"/>
        </a:p>
      </dsp:txBody>
      <dsp:txXfrm>
        <a:off x="0" y="1769513"/>
        <a:ext cx="8257512" cy="394110"/>
      </dsp:txXfrm>
    </dsp:sp>
    <dsp:sp modelId="{7DE8EB08-272A-43A7-B67A-A610F363FE70}">
      <dsp:nvSpPr>
        <dsp:cNvPr id="0" name=""/>
        <dsp:cNvSpPr/>
      </dsp:nvSpPr>
      <dsp:spPr>
        <a:xfrm rot="10800000">
          <a:off x="0" y="0"/>
          <a:ext cx="8257512" cy="1318094"/>
        </a:xfrm>
        <a:prstGeom prst="upArrowCallout">
          <a:avLst/>
        </a:prstGeom>
        <a:solidFill>
          <a:schemeClr val="accent1">
            <a:shade val="50000"/>
            <a:hueOff val="-354844"/>
            <a:satOff val="-3220"/>
            <a:lumOff val="2333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b="1" kern="1200" dirty="0">
              <a:solidFill>
                <a:schemeClr val="bg1"/>
              </a:solidFill>
            </a:rPr>
            <a:t>Pay–Workload Imbalance</a:t>
          </a:r>
        </a:p>
      </dsp:txBody>
      <dsp:txXfrm rot="-10800000">
        <a:off x="0" y="0"/>
        <a:ext cx="8257512" cy="462651"/>
      </dsp:txXfrm>
    </dsp:sp>
    <dsp:sp modelId="{728993A1-A1FB-40B6-8D02-8A4B937B1A91}">
      <dsp:nvSpPr>
        <dsp:cNvPr id="0" name=""/>
        <dsp:cNvSpPr/>
      </dsp:nvSpPr>
      <dsp:spPr>
        <a:xfrm>
          <a:off x="0" y="464274"/>
          <a:ext cx="8257512" cy="394110"/>
        </a:xfrm>
        <a:prstGeom prst="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lvl="0" algn="ctr" defTabSz="533400">
            <a:lnSpc>
              <a:spcPct val="90000"/>
            </a:lnSpc>
            <a:spcBef>
              <a:spcPct val="0"/>
            </a:spcBef>
            <a:spcAft>
              <a:spcPct val="35000"/>
            </a:spcAft>
          </a:pPr>
          <a:r>
            <a:rPr lang="en-US" sz="1200" kern="1200" dirty="0"/>
            <a:t>Compensation in the NHS often does not reflect the increasing workload and job demands, leading to employee dissatisfaction and reduced motivation (Gupta &amp; Shaw, 2014).</a:t>
          </a:r>
          <a:endParaRPr lang="en-GB" sz="1200" kern="1200" dirty="0"/>
        </a:p>
      </dsp:txBody>
      <dsp:txXfrm>
        <a:off x="0" y="464274"/>
        <a:ext cx="8257512" cy="3941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E10DB-7550-40E5-A61B-B25A8FA9536B}">
      <dsp:nvSpPr>
        <dsp:cNvPr id="0" name=""/>
        <dsp:cNvSpPr/>
      </dsp:nvSpPr>
      <dsp:spPr>
        <a:xfrm>
          <a:off x="1585" y="611902"/>
          <a:ext cx="4729117" cy="11822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lvl="0" algn="ctr" defTabSz="1689100">
            <a:lnSpc>
              <a:spcPct val="90000"/>
            </a:lnSpc>
            <a:spcBef>
              <a:spcPct val="0"/>
            </a:spcBef>
            <a:spcAft>
              <a:spcPct val="35000"/>
            </a:spcAft>
          </a:pPr>
          <a:r>
            <a:rPr lang="en-GB" sz="3800" kern="1200" dirty="0"/>
            <a:t>Inequity and Pay Gaps</a:t>
          </a:r>
        </a:p>
      </dsp:txBody>
      <dsp:txXfrm>
        <a:off x="36213" y="646530"/>
        <a:ext cx="4659861" cy="1113023"/>
      </dsp:txXfrm>
    </dsp:sp>
    <dsp:sp modelId="{EECEB899-5847-49DC-AC4F-5FC369C5D538}">
      <dsp:nvSpPr>
        <dsp:cNvPr id="0" name=""/>
        <dsp:cNvSpPr/>
      </dsp:nvSpPr>
      <dsp:spPr>
        <a:xfrm rot="5400000">
          <a:off x="2262694" y="1897631"/>
          <a:ext cx="206898" cy="206898"/>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181F194-5CED-410A-A6DE-75D5C43EE6A6}">
      <dsp:nvSpPr>
        <dsp:cNvPr id="0" name=""/>
        <dsp:cNvSpPr/>
      </dsp:nvSpPr>
      <dsp:spPr>
        <a:xfrm>
          <a:off x="1585" y="2207979"/>
          <a:ext cx="4729117" cy="1182279"/>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a:t>Differences in pay across gender, ethnicity, and roles create perceptions of unfairness and reduce employee engagement and trust (Gupta &amp; Shaw, 2014).</a:t>
          </a:r>
          <a:endParaRPr lang="en-GB" sz="1800" kern="1200" dirty="0"/>
        </a:p>
      </dsp:txBody>
      <dsp:txXfrm>
        <a:off x="36213" y="2242607"/>
        <a:ext cx="4659861" cy="11130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53AF38-1639-4001-ADC2-6119F3F39F1F}">
      <dsp:nvSpPr>
        <dsp:cNvPr id="0" name=""/>
        <dsp:cNvSpPr/>
      </dsp:nvSpPr>
      <dsp:spPr>
        <a:xfrm>
          <a:off x="5352" y="23352"/>
          <a:ext cx="2433697" cy="25055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60960" numCol="1" spcCol="1270" anchor="t" anchorCtr="0">
          <a:noAutofit/>
        </a:bodyPr>
        <a:lstStyle/>
        <a:p>
          <a:pPr lvl="0" algn="ctr" defTabSz="711200">
            <a:lnSpc>
              <a:spcPct val="90000"/>
            </a:lnSpc>
            <a:spcBef>
              <a:spcPct val="0"/>
            </a:spcBef>
            <a:spcAft>
              <a:spcPct val="35000"/>
            </a:spcAft>
          </a:pPr>
          <a:r>
            <a:rPr lang="en-GB" sz="1600" b="1" kern="1200" dirty="0"/>
            <a:t>Government Funding Limitations</a:t>
          </a:r>
        </a:p>
      </dsp:txBody>
      <dsp:txXfrm>
        <a:off x="5352" y="23352"/>
        <a:ext cx="2433697" cy="973479"/>
      </dsp:txXfrm>
    </dsp:sp>
    <dsp:sp modelId="{BE56577B-348E-4ED2-9B02-71E4F696D12E}">
      <dsp:nvSpPr>
        <dsp:cNvPr id="0" name=""/>
        <dsp:cNvSpPr/>
      </dsp:nvSpPr>
      <dsp:spPr>
        <a:xfrm>
          <a:off x="503820" y="996832"/>
          <a:ext cx="2433697" cy="33408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171450" lvl="1" indent="-171450" algn="just" defTabSz="711200">
            <a:lnSpc>
              <a:spcPct val="90000"/>
            </a:lnSpc>
            <a:spcBef>
              <a:spcPct val="0"/>
            </a:spcBef>
            <a:spcAft>
              <a:spcPct val="15000"/>
            </a:spcAft>
            <a:buChar char="••"/>
          </a:pPr>
          <a:r>
            <a:rPr lang="en-US" sz="1600" kern="1200" dirty="0"/>
            <a:t>Compensation and reward decisions in the NHS are highly dependent on government funding, which restricts the </a:t>
          </a:r>
          <a:r>
            <a:rPr lang="en-US" sz="1600" kern="1200" dirty="0" err="1"/>
            <a:t>organisation’s</a:t>
          </a:r>
          <a:r>
            <a:rPr lang="en-US" sz="1600" kern="1200" dirty="0"/>
            <a:t> ability to offer competitive salaries and benefits (NHS Employers, 2025)</a:t>
          </a:r>
          <a:endParaRPr lang="en-GB" sz="1600" kern="1200" dirty="0"/>
        </a:p>
      </dsp:txBody>
      <dsp:txXfrm>
        <a:off x="575101" y="1068113"/>
        <a:ext cx="2291135" cy="3198238"/>
      </dsp:txXfrm>
    </dsp:sp>
    <dsp:sp modelId="{D1223ABD-C86A-4E6B-BF7C-D1636628D45A}">
      <dsp:nvSpPr>
        <dsp:cNvPr id="0" name=""/>
        <dsp:cNvSpPr/>
      </dsp:nvSpPr>
      <dsp:spPr>
        <a:xfrm>
          <a:off x="2807989" y="207132"/>
          <a:ext cx="782152" cy="60592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just" defTabSz="533400">
            <a:lnSpc>
              <a:spcPct val="90000"/>
            </a:lnSpc>
            <a:spcBef>
              <a:spcPct val="0"/>
            </a:spcBef>
            <a:spcAft>
              <a:spcPct val="35000"/>
            </a:spcAft>
          </a:pPr>
          <a:endParaRPr lang="en-GB" sz="1200" kern="1200"/>
        </a:p>
      </dsp:txBody>
      <dsp:txXfrm>
        <a:off x="2807989" y="328316"/>
        <a:ext cx="600376" cy="363552"/>
      </dsp:txXfrm>
    </dsp:sp>
    <dsp:sp modelId="{51A58A21-E046-4A64-83C3-C319CD2135BE}">
      <dsp:nvSpPr>
        <dsp:cNvPr id="0" name=""/>
        <dsp:cNvSpPr/>
      </dsp:nvSpPr>
      <dsp:spPr>
        <a:xfrm>
          <a:off x="3914809" y="23352"/>
          <a:ext cx="2433697" cy="25055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60960" numCol="1" spcCol="1270" anchor="t" anchorCtr="0">
          <a:noAutofit/>
        </a:bodyPr>
        <a:lstStyle/>
        <a:p>
          <a:pPr lvl="0" algn="ctr" defTabSz="711200">
            <a:lnSpc>
              <a:spcPct val="90000"/>
            </a:lnSpc>
            <a:spcBef>
              <a:spcPct val="0"/>
            </a:spcBef>
            <a:spcAft>
              <a:spcPct val="35000"/>
            </a:spcAft>
          </a:pPr>
          <a:r>
            <a:rPr lang="en-GB" sz="1600" b="1" kern="1200" dirty="0"/>
            <a:t>Public Sector Pay Caps</a:t>
          </a:r>
        </a:p>
      </dsp:txBody>
      <dsp:txXfrm>
        <a:off x="3914809" y="23352"/>
        <a:ext cx="2433697" cy="973479"/>
      </dsp:txXfrm>
    </dsp:sp>
    <dsp:sp modelId="{D03136D9-70B6-44FB-872D-4920878E475F}">
      <dsp:nvSpPr>
        <dsp:cNvPr id="0" name=""/>
        <dsp:cNvSpPr/>
      </dsp:nvSpPr>
      <dsp:spPr>
        <a:xfrm>
          <a:off x="4413277" y="996832"/>
          <a:ext cx="2433697" cy="33408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171450" lvl="1" indent="-171450" algn="just" defTabSz="711200">
            <a:lnSpc>
              <a:spcPct val="90000"/>
            </a:lnSpc>
            <a:spcBef>
              <a:spcPct val="0"/>
            </a:spcBef>
            <a:spcAft>
              <a:spcPct val="15000"/>
            </a:spcAft>
            <a:buChar char="••"/>
          </a:pPr>
          <a:r>
            <a:rPr lang="en-US" sz="1600" kern="1200" dirty="0"/>
            <a:t>The NHS pay structure is regulated through national pay review processes, limiting flexibility in adjusting salaries based on performance or market conditions (NHS Employers, 2025).</a:t>
          </a:r>
          <a:endParaRPr lang="en-GB" sz="1600" kern="1200" dirty="0"/>
        </a:p>
      </dsp:txBody>
      <dsp:txXfrm>
        <a:off x="4484558" y="1068113"/>
        <a:ext cx="2291135" cy="3198238"/>
      </dsp:txXfrm>
    </dsp:sp>
    <dsp:sp modelId="{DC9D5B67-0367-45C0-A334-E87AD637A76E}">
      <dsp:nvSpPr>
        <dsp:cNvPr id="0" name=""/>
        <dsp:cNvSpPr/>
      </dsp:nvSpPr>
      <dsp:spPr>
        <a:xfrm>
          <a:off x="6717446" y="207132"/>
          <a:ext cx="782152" cy="60592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just" defTabSz="533400">
            <a:lnSpc>
              <a:spcPct val="90000"/>
            </a:lnSpc>
            <a:spcBef>
              <a:spcPct val="0"/>
            </a:spcBef>
            <a:spcAft>
              <a:spcPct val="35000"/>
            </a:spcAft>
          </a:pPr>
          <a:endParaRPr lang="en-GB" sz="1200" kern="1200"/>
        </a:p>
      </dsp:txBody>
      <dsp:txXfrm>
        <a:off x="6717446" y="328316"/>
        <a:ext cx="600376" cy="363552"/>
      </dsp:txXfrm>
    </dsp:sp>
    <dsp:sp modelId="{1B833E11-A6F3-4AED-8A6E-A16966A0BFC7}">
      <dsp:nvSpPr>
        <dsp:cNvPr id="0" name=""/>
        <dsp:cNvSpPr/>
      </dsp:nvSpPr>
      <dsp:spPr>
        <a:xfrm>
          <a:off x="7824265" y="23352"/>
          <a:ext cx="2433697" cy="25055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60960" numCol="1" spcCol="1270" anchor="t" anchorCtr="0">
          <a:noAutofit/>
        </a:bodyPr>
        <a:lstStyle/>
        <a:p>
          <a:pPr lvl="0" algn="ctr" defTabSz="711200">
            <a:lnSpc>
              <a:spcPct val="90000"/>
            </a:lnSpc>
            <a:spcBef>
              <a:spcPct val="0"/>
            </a:spcBef>
            <a:spcAft>
              <a:spcPct val="35000"/>
            </a:spcAft>
          </a:pPr>
          <a:r>
            <a:rPr lang="en-GB" sz="1600" b="1" kern="1200" dirty="0"/>
            <a:t>Budget Constraints</a:t>
          </a:r>
        </a:p>
      </dsp:txBody>
      <dsp:txXfrm>
        <a:off x="7824265" y="23352"/>
        <a:ext cx="2433697" cy="973479"/>
      </dsp:txXfrm>
    </dsp:sp>
    <dsp:sp modelId="{4710F772-C5D8-4714-8214-3830E0EB0C2C}">
      <dsp:nvSpPr>
        <dsp:cNvPr id="0" name=""/>
        <dsp:cNvSpPr/>
      </dsp:nvSpPr>
      <dsp:spPr>
        <a:xfrm>
          <a:off x="8322733" y="996832"/>
          <a:ext cx="2433697" cy="33408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171450" lvl="1" indent="-171450" algn="just" defTabSz="711200">
            <a:lnSpc>
              <a:spcPct val="90000"/>
            </a:lnSpc>
            <a:spcBef>
              <a:spcPct val="0"/>
            </a:spcBef>
            <a:spcAft>
              <a:spcPct val="15000"/>
            </a:spcAft>
            <a:buChar char="••"/>
          </a:pPr>
          <a:r>
            <a:rPr lang="en-US" sz="1600" kern="1200" dirty="0"/>
            <a:t>Strict budget allocations within the public sector reduce the scope for financial rewards, affecting employee motivation as highlighted by motivation theories such as Maslow and Herzberg (</a:t>
          </a:r>
          <a:r>
            <a:rPr lang="en-US" sz="1600" kern="1200" dirty="0" err="1"/>
            <a:t>Ihensekien</a:t>
          </a:r>
          <a:r>
            <a:rPr lang="en-US" sz="1600" kern="1200" dirty="0"/>
            <a:t> &amp; Joel, 2023).</a:t>
          </a:r>
          <a:endParaRPr lang="en-GB" sz="1600" kern="1200" dirty="0"/>
        </a:p>
      </dsp:txBody>
      <dsp:txXfrm>
        <a:off x="8394014" y="1068113"/>
        <a:ext cx="2291135" cy="31982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7B1C2F-8F25-4A77-BC1D-7199966F0078}">
      <dsp:nvSpPr>
        <dsp:cNvPr id="0" name=""/>
        <dsp:cNvSpPr/>
      </dsp:nvSpPr>
      <dsp:spPr>
        <a:xfrm>
          <a:off x="2663" y="236769"/>
          <a:ext cx="2286114" cy="8515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57150" numCol="1" spcCol="1270" anchor="t" anchorCtr="0">
          <a:noAutofit/>
        </a:bodyPr>
        <a:lstStyle/>
        <a:p>
          <a:pPr lvl="0" algn="l" defTabSz="666750">
            <a:lnSpc>
              <a:spcPct val="90000"/>
            </a:lnSpc>
            <a:spcBef>
              <a:spcPct val="0"/>
            </a:spcBef>
            <a:spcAft>
              <a:spcPct val="35000"/>
            </a:spcAft>
          </a:pPr>
          <a:r>
            <a:rPr lang="en-US" sz="1500" kern="1200" dirty="0"/>
            <a:t>Inflation and Cost of Living Pressures</a:t>
          </a:r>
          <a:endParaRPr lang="en-GB" sz="1500" kern="1200" dirty="0"/>
        </a:p>
      </dsp:txBody>
      <dsp:txXfrm>
        <a:off x="2663" y="236769"/>
        <a:ext cx="2286114" cy="567687"/>
      </dsp:txXfrm>
    </dsp:sp>
    <dsp:sp modelId="{7DAB92B4-1E6C-47F8-A7C3-472D6E042DF3}">
      <dsp:nvSpPr>
        <dsp:cNvPr id="0" name=""/>
        <dsp:cNvSpPr/>
      </dsp:nvSpPr>
      <dsp:spPr>
        <a:xfrm>
          <a:off x="470903" y="804457"/>
          <a:ext cx="2286114" cy="277593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t>Even when pay increases occur, rising living costs and inflation often outpace salary growth, reducing real income and financial satisfaction among NHS staff (NHS Employers, 2025).</a:t>
          </a:r>
          <a:endParaRPr lang="en-GB" sz="1500" kern="1200" dirty="0"/>
        </a:p>
      </dsp:txBody>
      <dsp:txXfrm>
        <a:off x="537861" y="871415"/>
        <a:ext cx="2152198" cy="2642021"/>
      </dsp:txXfrm>
    </dsp:sp>
    <dsp:sp modelId="{2266B26A-8836-4124-A27D-FB6DAB75E375}">
      <dsp:nvSpPr>
        <dsp:cNvPr id="0" name=""/>
        <dsp:cNvSpPr/>
      </dsp:nvSpPr>
      <dsp:spPr>
        <a:xfrm>
          <a:off x="2635344" y="236025"/>
          <a:ext cx="734721" cy="5691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2635344" y="349860"/>
        <a:ext cx="563968" cy="341506"/>
      </dsp:txXfrm>
    </dsp:sp>
    <dsp:sp modelId="{26324CBA-E30A-4C22-BBD5-B7EAC67117A3}">
      <dsp:nvSpPr>
        <dsp:cNvPr id="0" name=""/>
        <dsp:cNvSpPr/>
      </dsp:nvSpPr>
      <dsp:spPr>
        <a:xfrm>
          <a:off x="3675044" y="236769"/>
          <a:ext cx="2286114" cy="8515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57150" numCol="1" spcCol="1270" anchor="t" anchorCtr="0">
          <a:noAutofit/>
        </a:bodyPr>
        <a:lstStyle/>
        <a:p>
          <a:pPr lvl="0" algn="l" defTabSz="666750">
            <a:lnSpc>
              <a:spcPct val="90000"/>
            </a:lnSpc>
            <a:spcBef>
              <a:spcPct val="0"/>
            </a:spcBef>
            <a:spcAft>
              <a:spcPct val="35000"/>
            </a:spcAft>
          </a:pPr>
          <a:r>
            <a:rPr lang="en-GB" sz="1500" kern="1200" dirty="0"/>
            <a:t>Limited Policy Innovation</a:t>
          </a:r>
        </a:p>
      </dsp:txBody>
      <dsp:txXfrm>
        <a:off x="3675044" y="236769"/>
        <a:ext cx="2286114" cy="567687"/>
      </dsp:txXfrm>
    </dsp:sp>
    <dsp:sp modelId="{B9423405-0057-4796-A75A-6BA727F693AE}">
      <dsp:nvSpPr>
        <dsp:cNvPr id="0" name=""/>
        <dsp:cNvSpPr/>
      </dsp:nvSpPr>
      <dsp:spPr>
        <a:xfrm>
          <a:off x="4143284" y="804457"/>
          <a:ext cx="2286114" cy="277593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t>Existing policies are rigid and slow to change, preventing the introduction of flexible reward schemes or performance-based incentives that could better motivate employees (</a:t>
          </a:r>
          <a:r>
            <a:rPr lang="en-US" sz="1500" kern="1200" dirty="0" err="1"/>
            <a:t>Ihensekien</a:t>
          </a:r>
          <a:r>
            <a:rPr lang="en-US" sz="1500" kern="1200" dirty="0"/>
            <a:t> &amp; Joel, 2023).</a:t>
          </a:r>
          <a:endParaRPr lang="en-GB" sz="1500" kern="1200" dirty="0"/>
        </a:p>
      </dsp:txBody>
      <dsp:txXfrm>
        <a:off x="4210242" y="871415"/>
        <a:ext cx="2152198" cy="26420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6B7618-1A5B-4038-BC06-A9B9EDDE47E2}">
      <dsp:nvSpPr>
        <dsp:cNvPr id="0" name=""/>
        <dsp:cNvSpPr/>
      </dsp:nvSpPr>
      <dsp:spPr>
        <a:xfrm>
          <a:off x="651955" y="403"/>
          <a:ext cx="5382251" cy="48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lvl="0" algn="l" defTabSz="711200">
            <a:lnSpc>
              <a:spcPct val="90000"/>
            </a:lnSpc>
            <a:spcBef>
              <a:spcPct val="0"/>
            </a:spcBef>
            <a:spcAft>
              <a:spcPct val="35000"/>
            </a:spcAft>
          </a:pPr>
          <a:r>
            <a:rPr lang="en-GB" sz="1600" kern="1200" dirty="0"/>
            <a:t>PERFORMANCE-BASED INCENTIVES (Motivation Theory)</a:t>
          </a:r>
        </a:p>
      </dsp:txBody>
      <dsp:txXfrm>
        <a:off x="651955" y="403"/>
        <a:ext cx="5382251" cy="489295"/>
      </dsp:txXfrm>
    </dsp:sp>
    <dsp:sp modelId="{97830D45-1292-418C-9305-40AFB291F4A2}">
      <dsp:nvSpPr>
        <dsp:cNvPr id="0" name=""/>
        <dsp:cNvSpPr/>
      </dsp:nvSpPr>
      <dsp:spPr>
        <a:xfrm>
          <a:off x="651955" y="489699"/>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DEBA77-8D2B-434F-B51B-B3C673870A47}">
      <dsp:nvSpPr>
        <dsp:cNvPr id="0" name=""/>
        <dsp:cNvSpPr/>
      </dsp:nvSpPr>
      <dsp:spPr>
        <a:xfrm>
          <a:off x="1408460" y="489699"/>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5A6E07-1F7C-409C-9598-CC3F207B1EBD}">
      <dsp:nvSpPr>
        <dsp:cNvPr id="0" name=""/>
        <dsp:cNvSpPr/>
      </dsp:nvSpPr>
      <dsp:spPr>
        <a:xfrm>
          <a:off x="2165564" y="489699"/>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73325F-FB1C-427C-84ED-1B5A7EDC2E5C}">
      <dsp:nvSpPr>
        <dsp:cNvPr id="0" name=""/>
        <dsp:cNvSpPr/>
      </dsp:nvSpPr>
      <dsp:spPr>
        <a:xfrm>
          <a:off x="2922069" y="489699"/>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865118-76AD-4C5A-8541-7F03C080CD60}">
      <dsp:nvSpPr>
        <dsp:cNvPr id="0" name=""/>
        <dsp:cNvSpPr/>
      </dsp:nvSpPr>
      <dsp:spPr>
        <a:xfrm>
          <a:off x="3679172" y="489699"/>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ED9BA6-FEA8-479A-BA0A-015A227D36F6}">
      <dsp:nvSpPr>
        <dsp:cNvPr id="0" name=""/>
        <dsp:cNvSpPr/>
      </dsp:nvSpPr>
      <dsp:spPr>
        <a:xfrm>
          <a:off x="4435678" y="489699"/>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B010A3-A835-45D9-A579-62C6E5883C04}">
      <dsp:nvSpPr>
        <dsp:cNvPr id="0" name=""/>
        <dsp:cNvSpPr/>
      </dsp:nvSpPr>
      <dsp:spPr>
        <a:xfrm>
          <a:off x="5192781" y="489699"/>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930E67-7D76-4244-9E8B-C1065EB105C2}">
      <dsp:nvSpPr>
        <dsp:cNvPr id="0" name=""/>
        <dsp:cNvSpPr/>
      </dsp:nvSpPr>
      <dsp:spPr>
        <a:xfrm>
          <a:off x="651955" y="589370"/>
          <a:ext cx="5452221" cy="79737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l" defTabSz="711200">
            <a:lnSpc>
              <a:spcPct val="90000"/>
            </a:lnSpc>
            <a:spcBef>
              <a:spcPct val="0"/>
            </a:spcBef>
            <a:spcAft>
              <a:spcPct val="35000"/>
            </a:spcAft>
          </a:pPr>
          <a:r>
            <a:rPr lang="en-US" sz="1600" kern="1200" dirty="0"/>
            <a:t>Introduce performance-based rewards such as bonuses and recognition programs to motivate high performers and improve </a:t>
          </a:r>
          <a:r>
            <a:rPr lang="en-US" sz="1600" kern="1200" dirty="0" err="1"/>
            <a:t>organisational</a:t>
          </a:r>
          <a:r>
            <a:rPr lang="en-US" sz="1600" kern="1200" dirty="0"/>
            <a:t> outcomes (</a:t>
          </a:r>
          <a:r>
            <a:rPr lang="en-US" sz="1600" kern="1200" dirty="0" err="1"/>
            <a:t>Twinamasiko</a:t>
          </a:r>
          <a:r>
            <a:rPr lang="en-US" sz="1600" kern="1200" dirty="0"/>
            <a:t>, 2026).</a:t>
          </a:r>
          <a:endParaRPr lang="en-GB" sz="1600" kern="1200" dirty="0"/>
        </a:p>
      </dsp:txBody>
      <dsp:txXfrm>
        <a:off x="651955" y="589370"/>
        <a:ext cx="5452221" cy="797370"/>
      </dsp:txXfrm>
    </dsp:sp>
    <dsp:sp modelId="{30DF0B36-28EA-4AFB-AFC1-22F7430E7E09}">
      <dsp:nvSpPr>
        <dsp:cNvPr id="0" name=""/>
        <dsp:cNvSpPr/>
      </dsp:nvSpPr>
      <dsp:spPr>
        <a:xfrm>
          <a:off x="651955" y="1564097"/>
          <a:ext cx="5382251" cy="48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lvl="0" algn="l" defTabSz="711200">
            <a:lnSpc>
              <a:spcPct val="90000"/>
            </a:lnSpc>
            <a:spcBef>
              <a:spcPct val="0"/>
            </a:spcBef>
            <a:spcAft>
              <a:spcPct val="35000"/>
            </a:spcAft>
          </a:pPr>
          <a:r>
            <a:rPr lang="en-US" sz="1600" kern="1200" dirty="0"/>
            <a:t>CAREER DEVELOPMENT INITIATIVES (Maslow &amp; Herzberg)</a:t>
          </a:r>
          <a:endParaRPr lang="en-GB" sz="1600" kern="1200" dirty="0"/>
        </a:p>
      </dsp:txBody>
      <dsp:txXfrm>
        <a:off x="651955" y="1564097"/>
        <a:ext cx="5382251" cy="489295"/>
      </dsp:txXfrm>
    </dsp:sp>
    <dsp:sp modelId="{BEE2A0BB-29D7-4579-BDD8-D1E8BC4FD8F7}">
      <dsp:nvSpPr>
        <dsp:cNvPr id="0" name=""/>
        <dsp:cNvSpPr/>
      </dsp:nvSpPr>
      <dsp:spPr>
        <a:xfrm>
          <a:off x="651955" y="2053392"/>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2CAB2D-59D8-4AF5-94BA-08BF713AA323}">
      <dsp:nvSpPr>
        <dsp:cNvPr id="0" name=""/>
        <dsp:cNvSpPr/>
      </dsp:nvSpPr>
      <dsp:spPr>
        <a:xfrm>
          <a:off x="1408460" y="2053392"/>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D00EE5-E915-4812-A4C0-25E15F3C2256}">
      <dsp:nvSpPr>
        <dsp:cNvPr id="0" name=""/>
        <dsp:cNvSpPr/>
      </dsp:nvSpPr>
      <dsp:spPr>
        <a:xfrm>
          <a:off x="2165564" y="2053392"/>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B61AB4-7590-4F0B-9927-29F1DA361259}">
      <dsp:nvSpPr>
        <dsp:cNvPr id="0" name=""/>
        <dsp:cNvSpPr/>
      </dsp:nvSpPr>
      <dsp:spPr>
        <a:xfrm>
          <a:off x="2922069" y="2053392"/>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3B221F-242D-4A36-B61C-C0B0717BAB0C}">
      <dsp:nvSpPr>
        <dsp:cNvPr id="0" name=""/>
        <dsp:cNvSpPr/>
      </dsp:nvSpPr>
      <dsp:spPr>
        <a:xfrm>
          <a:off x="3679172" y="2053392"/>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E15D32-2833-4A54-80F7-5D2DEE72417A}">
      <dsp:nvSpPr>
        <dsp:cNvPr id="0" name=""/>
        <dsp:cNvSpPr/>
      </dsp:nvSpPr>
      <dsp:spPr>
        <a:xfrm>
          <a:off x="4435678" y="2053392"/>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55B851-9F75-42AB-A375-D077C28FE089}">
      <dsp:nvSpPr>
        <dsp:cNvPr id="0" name=""/>
        <dsp:cNvSpPr/>
      </dsp:nvSpPr>
      <dsp:spPr>
        <a:xfrm>
          <a:off x="5192781" y="2053392"/>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F5736D-45E5-4DA6-AA4B-AD881B3C7969}">
      <dsp:nvSpPr>
        <dsp:cNvPr id="0" name=""/>
        <dsp:cNvSpPr/>
      </dsp:nvSpPr>
      <dsp:spPr>
        <a:xfrm>
          <a:off x="651955" y="2153063"/>
          <a:ext cx="5452221" cy="79737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l" defTabSz="711200">
            <a:lnSpc>
              <a:spcPct val="90000"/>
            </a:lnSpc>
            <a:spcBef>
              <a:spcPct val="0"/>
            </a:spcBef>
            <a:spcAft>
              <a:spcPct val="35000"/>
            </a:spcAft>
          </a:pPr>
          <a:r>
            <a:rPr lang="en-US" sz="1600" kern="1200" dirty="0"/>
            <a:t>Implement clear career progression paths and promotion opportunities to enhance employee growth, satisfaction, and retention (</a:t>
          </a:r>
          <a:r>
            <a:rPr lang="en-US" sz="1600" kern="1200" dirty="0" err="1"/>
            <a:t>Ihensekien</a:t>
          </a:r>
          <a:r>
            <a:rPr lang="en-US" sz="1600" kern="1200" dirty="0"/>
            <a:t> &amp; Joel, 2023).</a:t>
          </a:r>
          <a:endParaRPr lang="en-GB" sz="1600" kern="1200" dirty="0"/>
        </a:p>
      </dsp:txBody>
      <dsp:txXfrm>
        <a:off x="651955" y="2153063"/>
        <a:ext cx="5452221" cy="797370"/>
      </dsp:txXfrm>
    </dsp:sp>
    <dsp:sp modelId="{6BB76E55-CEB2-4CB1-8FAA-3C0B1F7318A3}">
      <dsp:nvSpPr>
        <dsp:cNvPr id="0" name=""/>
        <dsp:cNvSpPr/>
      </dsp:nvSpPr>
      <dsp:spPr>
        <a:xfrm>
          <a:off x="651955" y="3127790"/>
          <a:ext cx="5382251" cy="489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lvl="0" algn="l" defTabSz="711200">
            <a:lnSpc>
              <a:spcPct val="90000"/>
            </a:lnSpc>
            <a:spcBef>
              <a:spcPct val="0"/>
            </a:spcBef>
            <a:spcAft>
              <a:spcPct val="35000"/>
            </a:spcAft>
          </a:pPr>
          <a:r>
            <a:rPr lang="en-GB" sz="1600" kern="1200" dirty="0"/>
            <a:t>NON-FINANCIAL RECOGNITION (Two-Factor Theory)</a:t>
          </a:r>
        </a:p>
      </dsp:txBody>
      <dsp:txXfrm>
        <a:off x="651955" y="3127790"/>
        <a:ext cx="5382251" cy="489295"/>
      </dsp:txXfrm>
    </dsp:sp>
    <dsp:sp modelId="{465DF7CB-A6E2-43E6-91FC-65DF9C3EED61}">
      <dsp:nvSpPr>
        <dsp:cNvPr id="0" name=""/>
        <dsp:cNvSpPr/>
      </dsp:nvSpPr>
      <dsp:spPr>
        <a:xfrm>
          <a:off x="651955" y="3617086"/>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85ABAC-0566-4D35-A601-B79721075336}">
      <dsp:nvSpPr>
        <dsp:cNvPr id="0" name=""/>
        <dsp:cNvSpPr/>
      </dsp:nvSpPr>
      <dsp:spPr>
        <a:xfrm>
          <a:off x="1408460" y="3617086"/>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5167E5-5D8C-4AC7-AD96-737B391F616C}">
      <dsp:nvSpPr>
        <dsp:cNvPr id="0" name=""/>
        <dsp:cNvSpPr/>
      </dsp:nvSpPr>
      <dsp:spPr>
        <a:xfrm>
          <a:off x="2165564" y="3617086"/>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5A89EC-3D2D-41F1-8F02-FF584AD6BD6D}">
      <dsp:nvSpPr>
        <dsp:cNvPr id="0" name=""/>
        <dsp:cNvSpPr/>
      </dsp:nvSpPr>
      <dsp:spPr>
        <a:xfrm>
          <a:off x="2922069" y="3617086"/>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7B8492-6C45-45F6-802F-417BEC107ECC}">
      <dsp:nvSpPr>
        <dsp:cNvPr id="0" name=""/>
        <dsp:cNvSpPr/>
      </dsp:nvSpPr>
      <dsp:spPr>
        <a:xfrm>
          <a:off x="3679172" y="3617086"/>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3C4DB2-8C32-49A4-AD3A-5AAB3EF96069}">
      <dsp:nvSpPr>
        <dsp:cNvPr id="0" name=""/>
        <dsp:cNvSpPr/>
      </dsp:nvSpPr>
      <dsp:spPr>
        <a:xfrm>
          <a:off x="4435678" y="3617086"/>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13358F-7F8E-4AD3-8D4E-663E5A243D78}">
      <dsp:nvSpPr>
        <dsp:cNvPr id="0" name=""/>
        <dsp:cNvSpPr/>
      </dsp:nvSpPr>
      <dsp:spPr>
        <a:xfrm>
          <a:off x="5192781" y="3617086"/>
          <a:ext cx="1259446" cy="996713"/>
        </a:xfrm>
        <a:prstGeom prst="chevron">
          <a:avLst>
            <a:gd name="adj" fmla="val 706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C908A4-6CF4-4269-8587-3FCFC6A10166}">
      <dsp:nvSpPr>
        <dsp:cNvPr id="0" name=""/>
        <dsp:cNvSpPr/>
      </dsp:nvSpPr>
      <dsp:spPr>
        <a:xfrm>
          <a:off x="651955" y="3716757"/>
          <a:ext cx="5452221" cy="79737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l" defTabSz="711200">
            <a:lnSpc>
              <a:spcPct val="90000"/>
            </a:lnSpc>
            <a:spcBef>
              <a:spcPct val="0"/>
            </a:spcBef>
            <a:spcAft>
              <a:spcPct val="35000"/>
            </a:spcAft>
          </a:pPr>
          <a:r>
            <a:rPr lang="en-US" sz="1600" kern="1200" dirty="0"/>
            <a:t>Strengthen recognition programs including awards, appreciation events, and peer recognition to boost morale and engagement (</a:t>
          </a:r>
          <a:r>
            <a:rPr lang="en-US" sz="1600" kern="1200" dirty="0" err="1"/>
            <a:t>Mahato</a:t>
          </a:r>
          <a:r>
            <a:rPr lang="en-US" sz="1600" kern="1200" dirty="0"/>
            <a:t> &amp; Kaur, 2023).</a:t>
          </a:r>
          <a:endParaRPr lang="en-GB" sz="1600" kern="1200" dirty="0"/>
        </a:p>
      </dsp:txBody>
      <dsp:txXfrm>
        <a:off x="651955" y="3716757"/>
        <a:ext cx="5452221" cy="7973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2389A-CDD8-49F0-9260-839BAA9A0AFF}">
      <dsp:nvSpPr>
        <dsp:cNvPr id="0" name=""/>
        <dsp:cNvSpPr/>
      </dsp:nvSpPr>
      <dsp:spPr>
        <a:xfrm>
          <a:off x="440838" y="1515"/>
          <a:ext cx="3627197" cy="145087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lvl="0" algn="ctr" defTabSz="533400">
            <a:lnSpc>
              <a:spcPct val="90000"/>
            </a:lnSpc>
            <a:spcBef>
              <a:spcPct val="0"/>
            </a:spcBef>
            <a:spcAft>
              <a:spcPct val="35000"/>
            </a:spcAft>
          </a:pPr>
          <a:r>
            <a:rPr lang="en-GB" sz="1200" b="1" kern="1200" dirty="0"/>
            <a:t>SALARY FLEXIBILITY (Compensation Theory)</a:t>
          </a:r>
        </a:p>
      </dsp:txBody>
      <dsp:txXfrm>
        <a:off x="1166277" y="1515"/>
        <a:ext cx="2176319" cy="1450878"/>
      </dsp:txXfrm>
    </dsp:sp>
    <dsp:sp modelId="{0E53A863-21E8-4F74-AA37-8948D791EA7F}">
      <dsp:nvSpPr>
        <dsp:cNvPr id="0" name=""/>
        <dsp:cNvSpPr/>
      </dsp:nvSpPr>
      <dsp:spPr>
        <a:xfrm>
          <a:off x="3596500" y="124840"/>
          <a:ext cx="3010573" cy="1204229"/>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lvl="0" algn="just" defTabSz="488950">
            <a:lnSpc>
              <a:spcPct val="90000"/>
            </a:lnSpc>
            <a:spcBef>
              <a:spcPct val="0"/>
            </a:spcBef>
            <a:spcAft>
              <a:spcPct val="35000"/>
            </a:spcAft>
          </a:pPr>
          <a:r>
            <a:rPr lang="en-US" sz="1100" kern="1200" dirty="0"/>
            <a:t>Adjust pay structures to reflect workload, skills, and performance, improving fairness and financial motivation (</a:t>
          </a:r>
          <a:r>
            <a:rPr lang="en-US" sz="1100" kern="1200" dirty="0" err="1"/>
            <a:t>Oguntade</a:t>
          </a:r>
          <a:r>
            <a:rPr lang="en-US" sz="1100" kern="1200" dirty="0"/>
            <a:t> et al., 2023).</a:t>
          </a:r>
          <a:endParaRPr lang="en-GB" sz="1100" kern="1200" dirty="0"/>
        </a:p>
      </dsp:txBody>
      <dsp:txXfrm>
        <a:off x="4198615" y="124840"/>
        <a:ext cx="1806344" cy="1204229"/>
      </dsp:txXfrm>
    </dsp:sp>
    <dsp:sp modelId="{B37DA58E-3E2E-4F29-AC63-47CE27670B26}">
      <dsp:nvSpPr>
        <dsp:cNvPr id="0" name=""/>
        <dsp:cNvSpPr/>
      </dsp:nvSpPr>
      <dsp:spPr>
        <a:xfrm>
          <a:off x="440838" y="1655517"/>
          <a:ext cx="3627197" cy="145087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lvl="0" algn="ctr" defTabSz="533400">
            <a:lnSpc>
              <a:spcPct val="90000"/>
            </a:lnSpc>
            <a:spcBef>
              <a:spcPct val="0"/>
            </a:spcBef>
            <a:spcAft>
              <a:spcPct val="35000"/>
            </a:spcAft>
          </a:pPr>
          <a:r>
            <a:rPr lang="en-GB" sz="1200" b="1" kern="1200"/>
            <a:t>WELLBEING PROGRAMS (HRM Strategy)</a:t>
          </a:r>
          <a:endParaRPr lang="en-GB" sz="1200" b="1" kern="1200" dirty="0"/>
        </a:p>
      </dsp:txBody>
      <dsp:txXfrm>
        <a:off x="1166277" y="1655517"/>
        <a:ext cx="2176319" cy="1450878"/>
      </dsp:txXfrm>
    </dsp:sp>
    <dsp:sp modelId="{6B04D0C4-050A-45C0-8D5F-04ADE459B666}">
      <dsp:nvSpPr>
        <dsp:cNvPr id="0" name=""/>
        <dsp:cNvSpPr/>
      </dsp:nvSpPr>
      <dsp:spPr>
        <a:xfrm>
          <a:off x="3596500" y="1778842"/>
          <a:ext cx="3010573" cy="1204229"/>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lvl="0" algn="just" defTabSz="488950">
            <a:lnSpc>
              <a:spcPct val="90000"/>
            </a:lnSpc>
            <a:spcBef>
              <a:spcPct val="0"/>
            </a:spcBef>
            <a:spcAft>
              <a:spcPct val="35000"/>
            </a:spcAft>
          </a:pPr>
          <a:r>
            <a:rPr lang="en-US" sz="1100" kern="1200" dirty="0"/>
            <a:t>Provide mental health support, work-life balance initiatives, and wellbeing programs to reduce stress and improve employee engagement (Reward in the NHS, 2026).</a:t>
          </a:r>
          <a:endParaRPr lang="en-GB" sz="1100" kern="1200" dirty="0"/>
        </a:p>
      </dsp:txBody>
      <dsp:txXfrm>
        <a:off x="4198615" y="1778842"/>
        <a:ext cx="1806344" cy="1204229"/>
      </dsp:txXfrm>
    </dsp:sp>
    <dsp:sp modelId="{B8BC14E5-C04B-49E5-A5A3-333F298ECEA9}">
      <dsp:nvSpPr>
        <dsp:cNvPr id="0" name=""/>
        <dsp:cNvSpPr/>
      </dsp:nvSpPr>
      <dsp:spPr>
        <a:xfrm>
          <a:off x="440838" y="3309519"/>
          <a:ext cx="3627197" cy="145087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7620" rIns="0" bIns="7620" numCol="1" spcCol="1270" anchor="ctr" anchorCtr="0">
          <a:noAutofit/>
        </a:bodyPr>
        <a:lstStyle/>
        <a:p>
          <a:pPr lvl="0" algn="ctr" defTabSz="533400">
            <a:lnSpc>
              <a:spcPct val="90000"/>
            </a:lnSpc>
            <a:spcBef>
              <a:spcPct val="0"/>
            </a:spcBef>
            <a:spcAft>
              <a:spcPct val="35000"/>
            </a:spcAft>
          </a:pPr>
          <a:r>
            <a:rPr lang="en-US" sz="1200" b="1" kern="1200" dirty="0"/>
            <a:t>FAIRNESS AND TRANSPARENCY (Strategic HR Alignment)</a:t>
          </a:r>
          <a:endParaRPr lang="en-GB" sz="1200" b="1" kern="1200" dirty="0"/>
        </a:p>
      </dsp:txBody>
      <dsp:txXfrm>
        <a:off x="1166277" y="3309519"/>
        <a:ext cx="2176319" cy="1450878"/>
      </dsp:txXfrm>
    </dsp:sp>
    <dsp:sp modelId="{08A70617-DA5E-4939-B523-EA54CC8B8AF9}">
      <dsp:nvSpPr>
        <dsp:cNvPr id="0" name=""/>
        <dsp:cNvSpPr/>
      </dsp:nvSpPr>
      <dsp:spPr>
        <a:xfrm>
          <a:off x="3596500" y="3432844"/>
          <a:ext cx="3010573" cy="1204229"/>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lvl="0" algn="just" defTabSz="488950">
            <a:lnSpc>
              <a:spcPct val="90000"/>
            </a:lnSpc>
            <a:spcBef>
              <a:spcPct val="0"/>
            </a:spcBef>
            <a:spcAft>
              <a:spcPct val="35000"/>
            </a:spcAft>
          </a:pPr>
          <a:r>
            <a:rPr lang="en-US" sz="1100" kern="1200" dirty="0"/>
            <a:t>Ensure reward policies are transparent and equitable to build trust, reduce pay gaps, and foster </a:t>
          </a:r>
          <a:r>
            <a:rPr lang="en-US" sz="1100" kern="1200" dirty="0" err="1"/>
            <a:t>organisational</a:t>
          </a:r>
          <a:r>
            <a:rPr lang="en-US" sz="1100" kern="1200" dirty="0"/>
            <a:t> commitment (The NHS annual pay award process, 2025).</a:t>
          </a:r>
          <a:endParaRPr lang="en-GB" sz="1100" kern="1200" dirty="0"/>
        </a:p>
      </dsp:txBody>
      <dsp:txXfrm>
        <a:off x="4198615" y="3432844"/>
        <a:ext cx="1806344" cy="12042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E73B6-E208-42DB-AD0F-A297F7002EB3}">
      <dsp:nvSpPr>
        <dsp:cNvPr id="0" name=""/>
        <dsp:cNvSpPr/>
      </dsp:nvSpPr>
      <dsp:spPr>
        <a:xfrm>
          <a:off x="6287" y="280974"/>
          <a:ext cx="1879377" cy="3203557"/>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a:t>Context</a:t>
          </a:r>
          <a:r>
            <a:rPr lang="en-US" sz="1200" kern="1200" dirty="0"/>
            <a:t>
The NHS operates under high pressure with limited resources, making effective total reward systems essential to engage staff, improve retention, and maintain high-quality patient care (Mer et al., 2023).
</a:t>
          </a:r>
          <a:endParaRPr lang="en-GB" sz="1200" kern="1200" dirty="0"/>
        </a:p>
      </dsp:txBody>
      <dsp:txXfrm>
        <a:off x="61332" y="336019"/>
        <a:ext cx="1769287" cy="3093467"/>
      </dsp:txXfrm>
    </dsp:sp>
    <dsp:sp modelId="{925C4461-0C25-4C91-BA04-01E65EF15678}">
      <dsp:nvSpPr>
        <dsp:cNvPr id="0" name=""/>
        <dsp:cNvSpPr/>
      </dsp:nvSpPr>
      <dsp:spPr>
        <a:xfrm>
          <a:off x="2073602" y="1649710"/>
          <a:ext cx="398427" cy="466085"/>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GB" sz="2000" kern="1200"/>
        </a:p>
      </dsp:txBody>
      <dsp:txXfrm>
        <a:off x="2073602" y="1742927"/>
        <a:ext cx="278899" cy="279651"/>
      </dsp:txXfrm>
    </dsp:sp>
    <dsp:sp modelId="{D097FAE4-A714-4E4E-B162-E1C04B23A99B}">
      <dsp:nvSpPr>
        <dsp:cNvPr id="0" name=""/>
        <dsp:cNvSpPr/>
      </dsp:nvSpPr>
      <dsp:spPr>
        <a:xfrm>
          <a:off x="2637415" y="280974"/>
          <a:ext cx="1879377" cy="3203557"/>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a:t>
</a:t>
          </a:r>
        </a:p>
        <a:p>
          <a:pPr lvl="0" algn="ctr" defTabSz="533400">
            <a:lnSpc>
              <a:spcPct val="90000"/>
            </a:lnSpc>
            <a:spcBef>
              <a:spcPct val="0"/>
            </a:spcBef>
            <a:spcAft>
              <a:spcPct val="35000"/>
            </a:spcAft>
          </a:pPr>
          <a:r>
            <a:rPr lang="en-US" sz="1400" b="1" kern="1200" dirty="0"/>
            <a:t>Focus</a:t>
          </a:r>
          <a:r>
            <a:rPr lang="en-US" sz="1200" kern="1200" dirty="0"/>
            <a:t>
This presentation explores NHS compensation and rewards from a total reward perspective, covering financial and non-financial incentives, benefits, and work environment to understand their impact on staff motivation (Mer et al., 2023).
</a:t>
          </a:r>
          <a:endParaRPr lang="en-GB" sz="1200" kern="1200" dirty="0"/>
        </a:p>
      </dsp:txBody>
      <dsp:txXfrm>
        <a:off x="2692460" y="336019"/>
        <a:ext cx="1769287" cy="3093467"/>
      </dsp:txXfrm>
    </dsp:sp>
    <dsp:sp modelId="{CC2B69AE-28A0-42AD-926A-9319BD90AAE0}">
      <dsp:nvSpPr>
        <dsp:cNvPr id="0" name=""/>
        <dsp:cNvSpPr/>
      </dsp:nvSpPr>
      <dsp:spPr>
        <a:xfrm>
          <a:off x="4704730" y="1649710"/>
          <a:ext cx="398427" cy="466085"/>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GB" sz="2000" kern="1200"/>
        </a:p>
      </dsp:txBody>
      <dsp:txXfrm>
        <a:off x="4704730" y="1742927"/>
        <a:ext cx="278899" cy="279651"/>
      </dsp:txXfrm>
    </dsp:sp>
    <dsp:sp modelId="{A98F04D9-A4E8-4F99-9952-2EAA252EDEE2}">
      <dsp:nvSpPr>
        <dsp:cNvPr id="0" name=""/>
        <dsp:cNvSpPr/>
      </dsp:nvSpPr>
      <dsp:spPr>
        <a:xfrm>
          <a:off x="5268543" y="280974"/>
          <a:ext cx="1879377" cy="3203557"/>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a:t>
</a:t>
          </a:r>
          <a:r>
            <a:rPr lang="en-US" sz="1400" b="1" kern="1200" dirty="0"/>
            <a:t>Objective</a:t>
          </a:r>
          <a:r>
            <a:rPr lang="en-US" sz="1400" kern="1200" dirty="0"/>
            <a:t>
To critically evaluate NHS total reward practices and suggest improvements that enhance employee motivation, satisfaction, and overall </a:t>
          </a:r>
          <a:r>
            <a:rPr lang="en-US" sz="1400" kern="1200" dirty="0" err="1"/>
            <a:t>organisational</a:t>
          </a:r>
          <a:r>
            <a:rPr lang="en-US" sz="1400" kern="1200" dirty="0"/>
            <a:t> performance (Mer et al., 2023).</a:t>
          </a:r>
          <a:endParaRPr lang="en-GB" sz="1400" kern="1200" dirty="0"/>
        </a:p>
      </dsp:txBody>
      <dsp:txXfrm>
        <a:off x="5323588" y="336019"/>
        <a:ext cx="1769287" cy="309346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D7EAA-C68F-489E-8CC8-49AFA855BE5A}">
      <dsp:nvSpPr>
        <dsp:cNvPr id="0" name=""/>
        <dsp:cNvSpPr/>
      </dsp:nvSpPr>
      <dsp:spPr>
        <a:xfrm>
          <a:off x="419203" y="818203"/>
          <a:ext cx="2295980" cy="756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kern="1200" dirty="0" err="1"/>
            <a:t>Standardised</a:t>
          </a:r>
          <a:r>
            <a:rPr lang="en-US" sz="2100" kern="1200" dirty="0"/>
            <a:t> Pay and Pension Rules</a:t>
          </a:r>
          <a:endParaRPr lang="en-GB" sz="2100" kern="1200" dirty="0"/>
        </a:p>
      </dsp:txBody>
      <dsp:txXfrm>
        <a:off x="419203" y="818203"/>
        <a:ext cx="2295980" cy="756629"/>
      </dsp:txXfrm>
    </dsp:sp>
    <dsp:sp modelId="{B816D263-39DC-43B0-B8E4-6E4B5EB787D1}">
      <dsp:nvSpPr>
        <dsp:cNvPr id="0" name=""/>
        <dsp:cNvSpPr/>
      </dsp:nvSpPr>
      <dsp:spPr>
        <a:xfrm>
          <a:off x="419203" y="2413675"/>
          <a:ext cx="2295980" cy="1417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US" sz="1300" kern="1200" dirty="0"/>
            <a:t>NHS policies use fixed pay scales and pension rules, limiting flexibility to reward individual performance or tailor benefits to staff needs (Total Reward Statements | NHS Employers, 2026).</a:t>
          </a:r>
          <a:endParaRPr lang="en-GB" sz="1300" kern="1200" dirty="0"/>
        </a:p>
      </dsp:txBody>
      <dsp:txXfrm>
        <a:off x="419203" y="2413675"/>
        <a:ext cx="2295980" cy="1417555"/>
      </dsp:txXfrm>
    </dsp:sp>
    <dsp:sp modelId="{844FBACB-B932-4C0A-9FD8-42DA620FDA20}">
      <dsp:nvSpPr>
        <dsp:cNvPr id="0" name=""/>
        <dsp:cNvSpPr/>
      </dsp:nvSpPr>
      <dsp:spPr>
        <a:xfrm>
          <a:off x="416594" y="588083"/>
          <a:ext cx="182634" cy="1826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786492-C9D5-47B1-8AF0-74AC1F8FBD2C}">
      <dsp:nvSpPr>
        <dsp:cNvPr id="0" name=""/>
        <dsp:cNvSpPr/>
      </dsp:nvSpPr>
      <dsp:spPr>
        <a:xfrm>
          <a:off x="544439" y="332395"/>
          <a:ext cx="182634" cy="1826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CEA96A-2F9E-4221-BE58-861B75029009}">
      <dsp:nvSpPr>
        <dsp:cNvPr id="0" name=""/>
        <dsp:cNvSpPr/>
      </dsp:nvSpPr>
      <dsp:spPr>
        <a:xfrm>
          <a:off x="851265" y="383533"/>
          <a:ext cx="286997" cy="2869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FF432F-35C9-4D2C-8688-FD6E3BB98BCE}">
      <dsp:nvSpPr>
        <dsp:cNvPr id="0" name=""/>
        <dsp:cNvSpPr/>
      </dsp:nvSpPr>
      <dsp:spPr>
        <a:xfrm>
          <a:off x="1106954" y="102275"/>
          <a:ext cx="182634" cy="1826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130D2C-281C-469B-BF93-B2C65321499F}">
      <dsp:nvSpPr>
        <dsp:cNvPr id="0" name=""/>
        <dsp:cNvSpPr/>
      </dsp:nvSpPr>
      <dsp:spPr>
        <a:xfrm>
          <a:off x="1439349" y="0"/>
          <a:ext cx="182634" cy="1826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658D89-E09A-465F-B672-85BABCFF47EC}">
      <dsp:nvSpPr>
        <dsp:cNvPr id="0" name=""/>
        <dsp:cNvSpPr/>
      </dsp:nvSpPr>
      <dsp:spPr>
        <a:xfrm>
          <a:off x="1848451" y="178982"/>
          <a:ext cx="182634" cy="1826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A31A97-2D3C-4623-8CFA-CA658E94E4DF}">
      <dsp:nvSpPr>
        <dsp:cNvPr id="0" name=""/>
        <dsp:cNvSpPr/>
      </dsp:nvSpPr>
      <dsp:spPr>
        <a:xfrm>
          <a:off x="2104140" y="306826"/>
          <a:ext cx="286997" cy="2869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C7A70A-A6D6-4CED-B63F-307F47C005B4}">
      <dsp:nvSpPr>
        <dsp:cNvPr id="0" name=""/>
        <dsp:cNvSpPr/>
      </dsp:nvSpPr>
      <dsp:spPr>
        <a:xfrm>
          <a:off x="2462104" y="588083"/>
          <a:ext cx="182634" cy="1826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5E5797-B11B-450C-8542-C957E66F1509}">
      <dsp:nvSpPr>
        <dsp:cNvPr id="0" name=""/>
        <dsp:cNvSpPr/>
      </dsp:nvSpPr>
      <dsp:spPr>
        <a:xfrm>
          <a:off x="2615517" y="869341"/>
          <a:ext cx="182634" cy="1826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4B29A9-1E7B-46A8-9AFC-C0E60EA1D2CE}">
      <dsp:nvSpPr>
        <dsp:cNvPr id="0" name=""/>
        <dsp:cNvSpPr/>
      </dsp:nvSpPr>
      <dsp:spPr>
        <a:xfrm>
          <a:off x="1285936" y="332395"/>
          <a:ext cx="469632" cy="4696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101CF9-B8B0-4DDE-9AB2-67511E97C178}">
      <dsp:nvSpPr>
        <dsp:cNvPr id="0" name=""/>
        <dsp:cNvSpPr/>
      </dsp:nvSpPr>
      <dsp:spPr>
        <a:xfrm>
          <a:off x="288750" y="1304012"/>
          <a:ext cx="182634" cy="1826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801B89-DE35-4A3C-BE7C-78007320CC03}">
      <dsp:nvSpPr>
        <dsp:cNvPr id="0" name=""/>
        <dsp:cNvSpPr/>
      </dsp:nvSpPr>
      <dsp:spPr>
        <a:xfrm>
          <a:off x="442163" y="1534132"/>
          <a:ext cx="286997" cy="2869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F697E6-B13A-4429-92EE-04F0C3749B45}">
      <dsp:nvSpPr>
        <dsp:cNvPr id="0" name=""/>
        <dsp:cNvSpPr/>
      </dsp:nvSpPr>
      <dsp:spPr>
        <a:xfrm>
          <a:off x="825696" y="1738683"/>
          <a:ext cx="417450" cy="41745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DBDBFC-7B8B-4040-AB37-A7C66700B7DF}">
      <dsp:nvSpPr>
        <dsp:cNvPr id="0" name=""/>
        <dsp:cNvSpPr/>
      </dsp:nvSpPr>
      <dsp:spPr>
        <a:xfrm>
          <a:off x="1362643" y="2071078"/>
          <a:ext cx="182634" cy="1826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56C538-D491-4AD3-943B-2CDE848FE8B8}">
      <dsp:nvSpPr>
        <dsp:cNvPr id="0" name=""/>
        <dsp:cNvSpPr/>
      </dsp:nvSpPr>
      <dsp:spPr>
        <a:xfrm>
          <a:off x="1464918" y="1738683"/>
          <a:ext cx="286997" cy="2869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1ECC61-04CD-4883-9438-910B2F240C66}">
      <dsp:nvSpPr>
        <dsp:cNvPr id="0" name=""/>
        <dsp:cNvSpPr/>
      </dsp:nvSpPr>
      <dsp:spPr>
        <a:xfrm>
          <a:off x="1720607" y="2096647"/>
          <a:ext cx="182634" cy="18263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28C881-99E3-417D-84D3-7DCD9AB325B5}">
      <dsp:nvSpPr>
        <dsp:cNvPr id="0" name=""/>
        <dsp:cNvSpPr/>
      </dsp:nvSpPr>
      <dsp:spPr>
        <a:xfrm>
          <a:off x="1950727" y="1687545"/>
          <a:ext cx="417450" cy="41745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7C35A1-5A7B-4240-9C23-32D5298184C8}">
      <dsp:nvSpPr>
        <dsp:cNvPr id="0" name=""/>
        <dsp:cNvSpPr/>
      </dsp:nvSpPr>
      <dsp:spPr>
        <a:xfrm>
          <a:off x="2513242" y="1585269"/>
          <a:ext cx="286997" cy="2869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6442AA-2A47-4F48-B61A-B0E04A213D14}">
      <dsp:nvSpPr>
        <dsp:cNvPr id="0" name=""/>
        <dsp:cNvSpPr/>
      </dsp:nvSpPr>
      <dsp:spPr>
        <a:xfrm>
          <a:off x="2800239" y="383107"/>
          <a:ext cx="842870" cy="1609132"/>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6D91939-0D70-4363-B2D6-10271DFF6883}">
      <dsp:nvSpPr>
        <dsp:cNvPr id="0" name=""/>
        <dsp:cNvSpPr/>
      </dsp:nvSpPr>
      <dsp:spPr>
        <a:xfrm>
          <a:off x="3643110" y="383889"/>
          <a:ext cx="2298738" cy="1609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a:t>Limited Incentive Programs</a:t>
          </a:r>
        </a:p>
      </dsp:txBody>
      <dsp:txXfrm>
        <a:off x="3643110" y="383889"/>
        <a:ext cx="2298738" cy="1609117"/>
      </dsp:txXfrm>
    </dsp:sp>
    <dsp:sp modelId="{91AC8FFE-5467-4941-9785-AFEA93361FBB}">
      <dsp:nvSpPr>
        <dsp:cNvPr id="0" name=""/>
        <dsp:cNvSpPr/>
      </dsp:nvSpPr>
      <dsp:spPr>
        <a:xfrm>
          <a:off x="3643110" y="2413675"/>
          <a:ext cx="2298738" cy="1417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US" sz="1300" kern="1200" dirty="0"/>
            <a:t>Incentive-based rewards are minimal, reducing motivation for high performers and limiting the effectiveness of total reward strategies (Total Reward Statements | NHS Employers, 2026).</a:t>
          </a:r>
          <a:endParaRPr lang="en-GB" sz="1300" kern="1200" dirty="0"/>
        </a:p>
      </dsp:txBody>
      <dsp:txXfrm>
        <a:off x="3643110" y="2413675"/>
        <a:ext cx="2298738" cy="1417555"/>
      </dsp:txXfrm>
    </dsp:sp>
    <dsp:sp modelId="{C32ED67C-5034-48F6-8CC4-F0973773B8FF}">
      <dsp:nvSpPr>
        <dsp:cNvPr id="0" name=""/>
        <dsp:cNvSpPr/>
      </dsp:nvSpPr>
      <dsp:spPr>
        <a:xfrm>
          <a:off x="5941849" y="383107"/>
          <a:ext cx="842870" cy="1609132"/>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C99BEB-8A19-4C05-AF88-E5EF2059C710}">
      <dsp:nvSpPr>
        <dsp:cNvPr id="0" name=""/>
        <dsp:cNvSpPr/>
      </dsp:nvSpPr>
      <dsp:spPr>
        <a:xfrm>
          <a:off x="6957125" y="268952"/>
          <a:ext cx="1953927" cy="19539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r>
            <a:rPr lang="en-GB" sz="2100" kern="1200" dirty="0"/>
            <a:t>Agenda for Change Limitations</a:t>
          </a:r>
        </a:p>
      </dsp:txBody>
      <dsp:txXfrm>
        <a:off x="7243271" y="555098"/>
        <a:ext cx="1381635" cy="1381635"/>
      </dsp:txXfrm>
    </dsp:sp>
    <dsp:sp modelId="{F82AAC9B-0443-4290-BE0C-90B706EDE0CF}">
      <dsp:nvSpPr>
        <dsp:cNvPr id="0" name=""/>
        <dsp:cNvSpPr/>
      </dsp:nvSpPr>
      <dsp:spPr>
        <a:xfrm>
          <a:off x="6784719" y="2413675"/>
          <a:ext cx="2298738" cy="1417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US" sz="1300" kern="1200"/>
            <a:t>The Agenda for Change pay structure sets rigid banding, preventing differentiation between high and average performers and constraining career progression (Total Reward Statements | NHS Employers, 2026).</a:t>
          </a:r>
          <a:endParaRPr lang="en-GB" sz="1300" kern="1200"/>
        </a:p>
      </dsp:txBody>
      <dsp:txXfrm>
        <a:off x="6784719" y="2413675"/>
        <a:ext cx="2298738" cy="14175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27E91-5EF6-4046-99F2-9A6780803F72}">
      <dsp:nvSpPr>
        <dsp:cNvPr id="0" name=""/>
        <dsp:cNvSpPr/>
      </dsp:nvSpPr>
      <dsp:spPr>
        <a:xfrm rot="5400000">
          <a:off x="665142" y="374278"/>
          <a:ext cx="1997815" cy="3324320"/>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F8BAE5-C271-4C51-9D81-9A779F56E450}">
      <dsp:nvSpPr>
        <dsp:cNvPr id="0" name=""/>
        <dsp:cNvSpPr/>
      </dsp:nvSpPr>
      <dsp:spPr>
        <a:xfrm>
          <a:off x="331657" y="1367534"/>
          <a:ext cx="3001215" cy="2630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a:t>Centralised Decision-Making</a:t>
          </a:r>
        </a:p>
        <a:p>
          <a:pPr marL="114300" lvl="1" indent="-114300" algn="l" defTabSz="666750">
            <a:lnSpc>
              <a:spcPct val="90000"/>
            </a:lnSpc>
            <a:spcBef>
              <a:spcPct val="0"/>
            </a:spcBef>
            <a:spcAft>
              <a:spcPct val="15000"/>
            </a:spcAft>
            <a:buChar char="••"/>
          </a:pPr>
          <a:r>
            <a:rPr lang="en-US" sz="1500" kern="1200" dirty="0"/>
            <a:t>Decision-making in NHS reward systems is </a:t>
          </a:r>
          <a:r>
            <a:rPr lang="en-US" sz="1500" kern="1200" dirty="0" err="1"/>
            <a:t>centralised</a:t>
          </a:r>
          <a:r>
            <a:rPr lang="en-US" sz="1500" kern="1200" dirty="0"/>
            <a:t>, which slows innovation and makes it difficult to implement flexible or tailored reward programs at the departmental level (Tiwary et al., 2021).</a:t>
          </a:r>
          <a:endParaRPr lang="en-GB" sz="1500" kern="1200" dirty="0"/>
        </a:p>
      </dsp:txBody>
      <dsp:txXfrm>
        <a:off x="331657" y="1367534"/>
        <a:ext cx="3001215" cy="2630741"/>
      </dsp:txXfrm>
    </dsp:sp>
    <dsp:sp modelId="{C8D9412D-46B1-4712-991F-28E72A9BC577}">
      <dsp:nvSpPr>
        <dsp:cNvPr id="0" name=""/>
        <dsp:cNvSpPr/>
      </dsp:nvSpPr>
      <dsp:spPr>
        <a:xfrm>
          <a:off x="2766605" y="129538"/>
          <a:ext cx="566267" cy="566267"/>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D4606F-C4F3-4A7C-B569-F0EA6CA6ADD4}">
      <dsp:nvSpPr>
        <dsp:cNvPr id="0" name=""/>
        <dsp:cNvSpPr/>
      </dsp:nvSpPr>
      <dsp:spPr>
        <a:xfrm rot="5400000">
          <a:off x="4339216" y="-534874"/>
          <a:ext cx="1997815" cy="3324320"/>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97176B-5124-4130-8F99-18A0677638E1}">
      <dsp:nvSpPr>
        <dsp:cNvPr id="0" name=""/>
        <dsp:cNvSpPr/>
      </dsp:nvSpPr>
      <dsp:spPr>
        <a:xfrm>
          <a:off x="4005731" y="458380"/>
          <a:ext cx="3001215" cy="2630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GB" sz="1900" kern="1200" dirty="0"/>
            <a:t>Weak Recognition Culture</a:t>
          </a:r>
        </a:p>
        <a:p>
          <a:pPr marL="114300" lvl="1" indent="-114300" algn="l" defTabSz="666750">
            <a:lnSpc>
              <a:spcPct val="90000"/>
            </a:lnSpc>
            <a:spcBef>
              <a:spcPct val="0"/>
            </a:spcBef>
            <a:spcAft>
              <a:spcPct val="15000"/>
            </a:spcAft>
            <a:buChar char="••"/>
          </a:pPr>
          <a:r>
            <a:rPr lang="en-US" sz="1500" kern="1200" dirty="0"/>
            <a:t>Across NHS departments, recognition culture is weak, managers are often undertrained in reward management, and staff frequently feel undervalued despite taking on extra responsibilities (Grossman, 2024).</a:t>
          </a:r>
          <a:endParaRPr lang="en-GB" sz="1500" kern="1200" dirty="0"/>
        </a:p>
      </dsp:txBody>
      <dsp:txXfrm>
        <a:off x="4005731" y="458380"/>
        <a:ext cx="3001215" cy="26307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30070D-5980-4C99-A9A4-06246D9A23B5}">
      <dsp:nvSpPr>
        <dsp:cNvPr id="0" name=""/>
        <dsp:cNvSpPr/>
      </dsp:nvSpPr>
      <dsp:spPr>
        <a:xfrm>
          <a:off x="4317078" y="-175581"/>
          <a:ext cx="2254238" cy="1833912"/>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66725">
            <a:lnSpc>
              <a:spcPct val="90000"/>
            </a:lnSpc>
            <a:spcBef>
              <a:spcPct val="0"/>
            </a:spcBef>
            <a:spcAft>
              <a:spcPct val="35000"/>
            </a:spcAft>
          </a:pPr>
          <a:r>
            <a:rPr lang="en-US" sz="1050" b="1" kern="1200" dirty="0">
              <a:latin typeface="Arial" panose="020B0604020202020204" pitchFamily="34" charset="0"/>
              <a:cs typeface="Arial" panose="020B0604020202020204" pitchFamily="34" charset="0"/>
            </a:rPr>
            <a:t>Integrated Financial &amp; Non-Financial Rewards (Total Reward Theory)     </a:t>
          </a:r>
        </a:p>
        <a:p>
          <a:pPr lvl="0" algn="ctr" defTabSz="466725">
            <a:lnSpc>
              <a:spcPct val="90000"/>
            </a:lnSpc>
            <a:spcBef>
              <a:spcPct val="0"/>
            </a:spcBef>
            <a:spcAft>
              <a:spcPct val="35000"/>
            </a:spcAft>
          </a:pPr>
          <a:r>
            <a:rPr lang="en-US" sz="1050" b="1" kern="1200" dirty="0">
              <a:latin typeface="Arial" panose="020B0604020202020204" pitchFamily="34" charset="0"/>
              <a:cs typeface="Arial" panose="020B0604020202020204" pitchFamily="34" charset="0"/>
            </a:rPr>
            <a:t>           </a:t>
          </a:r>
        </a:p>
        <a:p>
          <a:pPr lvl="0" algn="ctr" defTabSz="466725">
            <a:lnSpc>
              <a:spcPct val="90000"/>
            </a:lnSpc>
            <a:spcBef>
              <a:spcPct val="0"/>
            </a:spcBef>
            <a:spcAft>
              <a:spcPct val="35000"/>
            </a:spcAft>
          </a:pPr>
          <a:r>
            <a:rPr lang="en-US" sz="1050" b="1" kern="1200" dirty="0">
              <a:latin typeface="Arial" panose="020B0604020202020204" pitchFamily="34" charset="0"/>
              <a:cs typeface="Arial" panose="020B0604020202020204" pitchFamily="34" charset="0"/>
            </a:rPr>
            <a:t> </a:t>
          </a:r>
          <a:r>
            <a:rPr lang="en-US" sz="1050" kern="1200" dirty="0">
              <a:latin typeface="Arial" panose="020B0604020202020204" pitchFamily="34" charset="0"/>
              <a:cs typeface="Arial" panose="020B0604020202020204" pitchFamily="34" charset="0"/>
            </a:rPr>
            <a:t>Combine salary, bonuses, benefits, and recognition programs to create a holistic reward system that motivates staff (Mer et al., 2023).</a:t>
          </a:r>
          <a:endParaRPr lang="en-GB" sz="1050" kern="1200" dirty="0">
            <a:latin typeface="Arial" panose="020B0604020202020204" pitchFamily="34" charset="0"/>
            <a:cs typeface="Arial" panose="020B0604020202020204" pitchFamily="34" charset="0"/>
          </a:endParaRPr>
        </a:p>
      </dsp:txBody>
      <dsp:txXfrm>
        <a:off x="4370791" y="-121868"/>
        <a:ext cx="2146812" cy="1726486"/>
      </dsp:txXfrm>
    </dsp:sp>
    <dsp:sp modelId="{5A063249-915E-429B-AD6C-F5D8E2C17F01}">
      <dsp:nvSpPr>
        <dsp:cNvPr id="0" name=""/>
        <dsp:cNvSpPr/>
      </dsp:nvSpPr>
      <dsp:spPr>
        <a:xfrm rot="3600000">
          <a:off x="5889681" y="2332292"/>
          <a:ext cx="1173824" cy="394491"/>
        </a:xfrm>
        <a:prstGeom prst="lef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latin typeface="Arial" panose="020B0604020202020204" pitchFamily="34" charset="0"/>
            <a:cs typeface="Arial" panose="020B0604020202020204" pitchFamily="34" charset="0"/>
          </a:endParaRPr>
        </a:p>
      </dsp:txBody>
      <dsp:txXfrm>
        <a:off x="6008028" y="2411190"/>
        <a:ext cx="937130" cy="236695"/>
      </dsp:txXfrm>
    </dsp:sp>
    <dsp:sp modelId="{7325CE43-9EBA-48BE-83FC-B018A040743D}">
      <dsp:nvSpPr>
        <dsp:cNvPr id="0" name=""/>
        <dsp:cNvSpPr/>
      </dsp:nvSpPr>
      <dsp:spPr>
        <a:xfrm>
          <a:off x="6177837" y="3400744"/>
          <a:ext cx="2254238" cy="1127119"/>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a:latin typeface="Arial" panose="020B0604020202020204" pitchFamily="34" charset="0"/>
              <a:cs typeface="Arial" panose="020B0604020202020204" pitchFamily="34" charset="0"/>
            </a:rPr>
            <a:t>
</a:t>
          </a:r>
          <a:r>
            <a:rPr lang="en-US" sz="1050" b="1" kern="1200" dirty="0">
              <a:latin typeface="Arial" panose="020B0604020202020204" pitchFamily="34" charset="0"/>
              <a:cs typeface="Arial" panose="020B0604020202020204" pitchFamily="34" charset="0"/>
            </a:rPr>
            <a:t>Tailored Reward Packages (Person-</a:t>
          </a:r>
          <a:r>
            <a:rPr lang="en-US" sz="1050" b="1" kern="1200" dirty="0" err="1">
              <a:latin typeface="Arial" panose="020B0604020202020204" pitchFamily="34" charset="0"/>
              <a:cs typeface="Arial" panose="020B0604020202020204" pitchFamily="34" charset="0"/>
            </a:rPr>
            <a:t>Centred</a:t>
          </a:r>
          <a:r>
            <a:rPr lang="en-US" sz="1050" b="1" kern="1200" dirty="0">
              <a:latin typeface="Arial" panose="020B0604020202020204" pitchFamily="34" charset="0"/>
              <a:cs typeface="Arial" panose="020B0604020202020204" pitchFamily="34" charset="0"/>
            </a:rPr>
            <a:t> Approach)</a:t>
          </a:r>
        </a:p>
        <a:p>
          <a:pPr lvl="0" algn="ctr" defTabSz="444500">
            <a:lnSpc>
              <a:spcPct val="90000"/>
            </a:lnSpc>
            <a:spcBef>
              <a:spcPct val="0"/>
            </a:spcBef>
            <a:spcAft>
              <a:spcPct val="35000"/>
            </a:spcAft>
          </a:pPr>
          <a:r>
            <a:rPr lang="en-US" sz="1050" b="1" kern="1200" dirty="0">
              <a:latin typeface="Arial" panose="020B0604020202020204" pitchFamily="34" charset="0"/>
              <a:cs typeface="Arial" panose="020B0604020202020204" pitchFamily="34" charset="0"/>
            </a:rPr>
            <a:t> </a:t>
          </a:r>
          <a:r>
            <a:rPr lang="en-US" sz="1000" kern="1200" dirty="0">
              <a:latin typeface="Arial" panose="020B0604020202020204" pitchFamily="34" charset="0"/>
              <a:cs typeface="Arial" panose="020B0604020202020204" pitchFamily="34" charset="0"/>
            </a:rPr>
            <a:t>Offer flexible reward options that reflect individual roles, performance, and preferences to increase satisfaction and engagement (Li et al., 2023).</a:t>
          </a:r>
          <a:endParaRPr lang="en-GB" sz="1000" kern="1200" dirty="0">
            <a:latin typeface="Arial" panose="020B0604020202020204" pitchFamily="34" charset="0"/>
            <a:cs typeface="Arial" panose="020B0604020202020204" pitchFamily="34" charset="0"/>
          </a:endParaRPr>
        </a:p>
      </dsp:txBody>
      <dsp:txXfrm>
        <a:off x="6210849" y="3433756"/>
        <a:ext cx="2188214" cy="1061095"/>
      </dsp:txXfrm>
    </dsp:sp>
    <dsp:sp modelId="{D0FA220E-561D-474A-8E65-D8A60D6A0FC0}">
      <dsp:nvSpPr>
        <dsp:cNvPr id="0" name=""/>
        <dsp:cNvSpPr/>
      </dsp:nvSpPr>
      <dsp:spPr>
        <a:xfrm rot="10800000">
          <a:off x="4857285" y="3767058"/>
          <a:ext cx="1173824" cy="394491"/>
        </a:xfrm>
        <a:prstGeom prst="lef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latin typeface="Arial" panose="020B0604020202020204" pitchFamily="34" charset="0"/>
            <a:cs typeface="Arial" panose="020B0604020202020204" pitchFamily="34" charset="0"/>
          </a:endParaRPr>
        </a:p>
      </dsp:txBody>
      <dsp:txXfrm rot="10800000">
        <a:off x="4975632" y="3845956"/>
        <a:ext cx="937130" cy="236695"/>
      </dsp:txXfrm>
    </dsp:sp>
    <dsp:sp modelId="{B0D68D52-2027-4657-9BCA-AD689AF3E99D}">
      <dsp:nvSpPr>
        <dsp:cNvPr id="0" name=""/>
        <dsp:cNvSpPr/>
      </dsp:nvSpPr>
      <dsp:spPr>
        <a:xfrm>
          <a:off x="2456319" y="3400744"/>
          <a:ext cx="2254238" cy="1127119"/>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a:latin typeface="Arial" panose="020B0604020202020204" pitchFamily="34" charset="0"/>
              <a:cs typeface="Arial" panose="020B0604020202020204" pitchFamily="34" charset="0"/>
            </a:rPr>
            <a:t>
</a:t>
          </a:r>
          <a:r>
            <a:rPr lang="en-US" sz="1050" b="1" kern="1200" dirty="0">
              <a:latin typeface="Arial" panose="020B0604020202020204" pitchFamily="34" charset="0"/>
              <a:cs typeface="Arial" panose="020B0604020202020204" pitchFamily="34" charset="0"/>
            </a:rPr>
            <a:t>Improved Communication of Total Rewards (HRM Strategy) </a:t>
          </a:r>
        </a:p>
        <a:p>
          <a:pPr lvl="0" algn="ctr" defTabSz="444500">
            <a:lnSpc>
              <a:spcPct val="90000"/>
            </a:lnSpc>
            <a:spcBef>
              <a:spcPct val="0"/>
            </a:spcBef>
            <a:spcAft>
              <a:spcPct val="35000"/>
            </a:spcAft>
          </a:pPr>
          <a:r>
            <a:rPr lang="en-US" sz="1050" b="1" kern="1200" dirty="0">
              <a:latin typeface="Arial" panose="020B0604020202020204" pitchFamily="34" charset="0"/>
              <a:cs typeface="Arial" panose="020B0604020202020204" pitchFamily="34" charset="0"/>
            </a:rPr>
            <a:t> </a:t>
          </a:r>
          <a:r>
            <a:rPr lang="en-US" sz="1000" kern="1200" dirty="0">
              <a:latin typeface="Arial" panose="020B0604020202020204" pitchFamily="34" charset="0"/>
              <a:cs typeface="Arial" panose="020B0604020202020204" pitchFamily="34" charset="0"/>
            </a:rPr>
            <a:t>Ensure staff clearly understand all components of their total reward package, including benefits and career progression opportunities (</a:t>
          </a:r>
          <a:r>
            <a:rPr lang="en-US" sz="1000" kern="1200" dirty="0" err="1">
              <a:latin typeface="Arial" panose="020B0604020202020204" pitchFamily="34" charset="0"/>
              <a:cs typeface="Arial" panose="020B0604020202020204" pitchFamily="34" charset="0"/>
            </a:rPr>
            <a:t>McGaun</a:t>
          </a:r>
          <a:r>
            <a:rPr lang="en-US" sz="1000" kern="1200" dirty="0">
              <a:latin typeface="Arial" panose="020B0604020202020204" pitchFamily="34" charset="0"/>
              <a:cs typeface="Arial" panose="020B0604020202020204" pitchFamily="34" charset="0"/>
            </a:rPr>
            <a:t>, 2023).</a:t>
          </a:r>
          <a:endParaRPr lang="en-GB" sz="1000" kern="1200" dirty="0">
            <a:latin typeface="Arial" panose="020B0604020202020204" pitchFamily="34" charset="0"/>
            <a:cs typeface="Arial" panose="020B0604020202020204" pitchFamily="34" charset="0"/>
          </a:endParaRPr>
        </a:p>
      </dsp:txBody>
      <dsp:txXfrm>
        <a:off x="2489331" y="3433756"/>
        <a:ext cx="2188214" cy="1061095"/>
      </dsp:txXfrm>
    </dsp:sp>
    <dsp:sp modelId="{55D26A7A-17FC-4067-A311-8E40B2465AB7}">
      <dsp:nvSpPr>
        <dsp:cNvPr id="0" name=""/>
        <dsp:cNvSpPr/>
      </dsp:nvSpPr>
      <dsp:spPr>
        <a:xfrm rot="18000000">
          <a:off x="3824888" y="2332292"/>
          <a:ext cx="1173824" cy="394491"/>
        </a:xfrm>
        <a:prstGeom prst="lef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latin typeface="Arial" panose="020B0604020202020204" pitchFamily="34" charset="0"/>
            <a:cs typeface="Arial" panose="020B0604020202020204" pitchFamily="34" charset="0"/>
          </a:endParaRPr>
        </a:p>
      </dsp:txBody>
      <dsp:txXfrm>
        <a:off x="3943235" y="2411190"/>
        <a:ext cx="937130" cy="23669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F61D1-5EA6-4A16-8895-C9AF8E2EDC65}">
      <dsp:nvSpPr>
        <dsp:cNvPr id="0" name=""/>
        <dsp:cNvSpPr/>
      </dsp:nvSpPr>
      <dsp:spPr>
        <a:xfrm rot="5400000">
          <a:off x="886106" y="1051895"/>
          <a:ext cx="1815088" cy="3020266"/>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C6BD2C-4E34-4CC3-91EB-DF8547256792}">
      <dsp:nvSpPr>
        <dsp:cNvPr id="0" name=""/>
        <dsp:cNvSpPr/>
      </dsp:nvSpPr>
      <dsp:spPr>
        <a:xfrm>
          <a:off x="583123" y="1954304"/>
          <a:ext cx="2726713" cy="239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ctr" defTabSz="666750">
            <a:lnSpc>
              <a:spcPct val="90000"/>
            </a:lnSpc>
            <a:spcBef>
              <a:spcPct val="0"/>
            </a:spcBef>
            <a:spcAft>
              <a:spcPct val="35000"/>
            </a:spcAft>
          </a:pPr>
          <a:r>
            <a:rPr lang="en-US" sz="1500" b="1" kern="1200" dirty="0"/>
            <a:t>Enhancing Recognition Culture</a:t>
          </a:r>
        </a:p>
        <a:p>
          <a:pPr lvl="0" algn="l" defTabSz="666750">
            <a:lnSpc>
              <a:spcPct val="90000"/>
            </a:lnSpc>
            <a:spcBef>
              <a:spcPct val="0"/>
            </a:spcBef>
            <a:spcAft>
              <a:spcPct val="35000"/>
            </a:spcAft>
          </a:pPr>
          <a:r>
            <a:rPr lang="en-US" sz="1500" kern="1200" dirty="0"/>
            <a:t> Promote regular employee recognition initiatives and appreciation events to strengthen morale and reinforce </a:t>
          </a:r>
          <a:r>
            <a:rPr lang="en-US" sz="1500" kern="1200" dirty="0" err="1"/>
            <a:t>organisational</a:t>
          </a:r>
          <a:r>
            <a:rPr lang="en-US" sz="1500" kern="1200" dirty="0"/>
            <a:t> values (McBride, 2002).</a:t>
          </a:r>
          <a:endParaRPr lang="en-GB" sz="1500" kern="1200" dirty="0"/>
        </a:p>
      </dsp:txBody>
      <dsp:txXfrm>
        <a:off x="583123" y="1954304"/>
        <a:ext cx="2726713" cy="2390124"/>
      </dsp:txXfrm>
    </dsp:sp>
    <dsp:sp modelId="{7C4B0ECE-2D86-4E5F-8A38-CBFF0747A759}">
      <dsp:nvSpPr>
        <dsp:cNvPr id="0" name=""/>
        <dsp:cNvSpPr/>
      </dsp:nvSpPr>
      <dsp:spPr>
        <a:xfrm>
          <a:off x="2795363" y="829540"/>
          <a:ext cx="514474" cy="514474"/>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63AFE7-6A7E-4EB5-8691-D8A11E5FAC01}">
      <dsp:nvSpPr>
        <dsp:cNvPr id="0" name=""/>
        <dsp:cNvSpPr/>
      </dsp:nvSpPr>
      <dsp:spPr>
        <a:xfrm rot="5400000">
          <a:off x="4224137" y="225896"/>
          <a:ext cx="1815088" cy="3020266"/>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44F224-B424-4F6D-BD20-F1208DA7C295}">
      <dsp:nvSpPr>
        <dsp:cNvPr id="0" name=""/>
        <dsp:cNvSpPr/>
      </dsp:nvSpPr>
      <dsp:spPr>
        <a:xfrm>
          <a:off x="3921153" y="1128305"/>
          <a:ext cx="2726713" cy="239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ctr" defTabSz="666750">
            <a:lnSpc>
              <a:spcPct val="90000"/>
            </a:lnSpc>
            <a:spcBef>
              <a:spcPct val="0"/>
            </a:spcBef>
            <a:spcAft>
              <a:spcPct val="35000"/>
            </a:spcAft>
          </a:pPr>
          <a:r>
            <a:rPr lang="en-US" sz="1500" kern="1200" dirty="0"/>
            <a:t>
</a:t>
          </a:r>
          <a:r>
            <a:rPr lang="en-US" sz="1500" b="1" kern="1200" dirty="0"/>
            <a:t>Invest in Career Development </a:t>
          </a:r>
        </a:p>
        <a:p>
          <a:pPr lvl="0" algn="l" defTabSz="666750">
            <a:lnSpc>
              <a:spcPct val="90000"/>
            </a:lnSpc>
            <a:spcBef>
              <a:spcPct val="0"/>
            </a:spcBef>
            <a:spcAft>
              <a:spcPct val="35000"/>
            </a:spcAft>
          </a:pPr>
          <a:r>
            <a:rPr lang="en-US" sz="1500" kern="1200" dirty="0"/>
            <a:t>Provide structured learning, training, and promotion opportunities to support professional growth and long-term retention (Local Government Employers, 2021).</a:t>
          </a:r>
          <a:endParaRPr lang="en-GB" sz="1500" kern="1200" dirty="0"/>
        </a:p>
      </dsp:txBody>
      <dsp:txXfrm>
        <a:off x="3921153" y="1128305"/>
        <a:ext cx="2726713" cy="2390124"/>
      </dsp:txXfrm>
    </dsp:sp>
    <dsp:sp modelId="{1824A79F-8E10-4B78-BC49-C94E123589C8}">
      <dsp:nvSpPr>
        <dsp:cNvPr id="0" name=""/>
        <dsp:cNvSpPr/>
      </dsp:nvSpPr>
      <dsp:spPr>
        <a:xfrm>
          <a:off x="6133393" y="3541"/>
          <a:ext cx="514474" cy="514474"/>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A9DF1C-47DD-4F32-B55F-73F255DE33DD}">
      <dsp:nvSpPr>
        <dsp:cNvPr id="0" name=""/>
        <dsp:cNvSpPr/>
      </dsp:nvSpPr>
      <dsp:spPr>
        <a:xfrm rot="5400000">
          <a:off x="7562167" y="-600102"/>
          <a:ext cx="1815088" cy="3020266"/>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9F4632-8D53-44E3-BEFE-4CCD9C889260}">
      <dsp:nvSpPr>
        <dsp:cNvPr id="0" name=""/>
        <dsp:cNvSpPr/>
      </dsp:nvSpPr>
      <dsp:spPr>
        <a:xfrm>
          <a:off x="7259184" y="302306"/>
          <a:ext cx="2726713" cy="239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ctr" defTabSz="666750">
            <a:lnSpc>
              <a:spcPct val="90000"/>
            </a:lnSpc>
            <a:spcBef>
              <a:spcPct val="0"/>
            </a:spcBef>
            <a:spcAft>
              <a:spcPct val="35000"/>
            </a:spcAft>
          </a:pPr>
          <a:r>
            <a:rPr lang="en-US" sz="1500" kern="1200" dirty="0"/>
            <a:t>
</a:t>
          </a:r>
          <a:r>
            <a:rPr lang="en-US" sz="1500" b="1" kern="1200" dirty="0"/>
            <a:t>Supportive Work Environment </a:t>
          </a:r>
        </a:p>
        <a:p>
          <a:pPr lvl="0" algn="l" defTabSz="666750">
            <a:lnSpc>
              <a:spcPct val="90000"/>
            </a:lnSpc>
            <a:spcBef>
              <a:spcPct val="0"/>
            </a:spcBef>
            <a:spcAft>
              <a:spcPct val="35000"/>
            </a:spcAft>
          </a:pPr>
          <a:r>
            <a:rPr lang="en-US" sz="1500" kern="1200" dirty="0"/>
            <a:t>Implement wellbeing programs, flexible working options, and initiatives to reduce stress, creating a more motivated and satisfied workforce (McBride, 2002).</a:t>
          </a:r>
          <a:endParaRPr lang="en-GB" sz="1500" kern="1200" dirty="0"/>
        </a:p>
      </dsp:txBody>
      <dsp:txXfrm>
        <a:off x="7259184" y="302306"/>
        <a:ext cx="2726713" cy="239012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7AAD7-182E-49BC-A901-E3A86B6340A3}">
      <dsp:nvSpPr>
        <dsp:cNvPr id="0" name=""/>
        <dsp:cNvSpPr/>
      </dsp:nvSpPr>
      <dsp:spPr>
        <a:xfrm>
          <a:off x="1248504" y="313038"/>
          <a:ext cx="4045414" cy="4045414"/>
        </a:xfrm>
        <a:prstGeom prst="pie">
          <a:avLst>
            <a:gd name="adj1" fmla="val 16200000"/>
            <a:gd name="adj2" fmla="val 180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a:latin typeface="Arial" panose="020B0604020202020204" pitchFamily="34" charset="0"/>
              <a:cs typeface="Arial" panose="020B0604020202020204" pitchFamily="34" charset="0"/>
            </a:rPr>
            <a:t>Limited team-based incentives reduce collaboration and collective motivation (</a:t>
          </a:r>
          <a:r>
            <a:rPr lang="en-US" sz="1200" b="1" kern="1200" dirty="0" err="1">
              <a:latin typeface="Arial" panose="020B0604020202020204" pitchFamily="34" charset="0"/>
              <a:cs typeface="Arial" panose="020B0604020202020204" pitchFamily="34" charset="0"/>
            </a:rPr>
            <a:t>Ratto</a:t>
          </a:r>
          <a:r>
            <a:rPr lang="en-US" sz="1200" b="1" kern="1200" dirty="0">
              <a:latin typeface="Arial" panose="020B0604020202020204" pitchFamily="34" charset="0"/>
              <a:cs typeface="Arial" panose="020B0604020202020204" pitchFamily="34" charset="0"/>
            </a:rPr>
            <a:t> et al., 2001).</a:t>
          </a:r>
          <a:endParaRPr lang="en-GB" sz="1200" b="1" kern="1200" dirty="0">
            <a:latin typeface="Arial" panose="020B0604020202020204" pitchFamily="34" charset="0"/>
            <a:cs typeface="Arial" panose="020B0604020202020204" pitchFamily="34" charset="0"/>
          </a:endParaRPr>
        </a:p>
      </dsp:txBody>
      <dsp:txXfrm>
        <a:off x="3380534" y="1170280"/>
        <a:ext cx="1444791" cy="1203992"/>
      </dsp:txXfrm>
    </dsp:sp>
    <dsp:sp modelId="{690A3C6E-6152-4C4A-ADCB-9C3E3371DFA0}">
      <dsp:nvSpPr>
        <dsp:cNvPr id="0" name=""/>
        <dsp:cNvSpPr/>
      </dsp:nvSpPr>
      <dsp:spPr>
        <a:xfrm>
          <a:off x="1165188" y="457517"/>
          <a:ext cx="4045414" cy="4045414"/>
        </a:xfrm>
        <a:prstGeom prst="pie">
          <a:avLst>
            <a:gd name="adj1" fmla="val 1800000"/>
            <a:gd name="adj2" fmla="val 900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a:latin typeface="Arial" panose="020B0604020202020204" pitchFamily="34" charset="0"/>
              <a:cs typeface="Arial" panose="020B0604020202020204" pitchFamily="34" charset="0"/>
            </a:rPr>
            <a:t>
Insufficient recognition programs make staff feel undervalued and lower engagement (Meeting the Challenge, 2014).</a:t>
          </a:r>
          <a:endParaRPr lang="en-GB" sz="1200" b="1" kern="1200" dirty="0">
            <a:latin typeface="Arial" panose="020B0604020202020204" pitchFamily="34" charset="0"/>
            <a:cs typeface="Arial" panose="020B0604020202020204" pitchFamily="34" charset="0"/>
          </a:endParaRPr>
        </a:p>
      </dsp:txBody>
      <dsp:txXfrm>
        <a:off x="2128382" y="3082220"/>
        <a:ext cx="2167186" cy="1059513"/>
      </dsp:txXfrm>
    </dsp:sp>
    <dsp:sp modelId="{AE7E6BBC-BD1B-4C01-9B63-1789AE1016CB}">
      <dsp:nvSpPr>
        <dsp:cNvPr id="0" name=""/>
        <dsp:cNvSpPr/>
      </dsp:nvSpPr>
      <dsp:spPr>
        <a:xfrm>
          <a:off x="1081871" y="313038"/>
          <a:ext cx="4045414" cy="4045414"/>
        </a:xfrm>
        <a:prstGeom prst="pie">
          <a:avLst>
            <a:gd name="adj1" fmla="val 9000000"/>
            <a:gd name="adj2" fmla="val 1620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a:latin typeface="Arial" panose="020B0604020202020204" pitchFamily="34" charset="0"/>
              <a:cs typeface="Arial" panose="020B0604020202020204" pitchFamily="34" charset="0"/>
            </a:rPr>
            <a:t>
Overemphasis on financial rewards neglects non-financial factors like career growth and support (Coetzee et al., 2025).</a:t>
          </a:r>
          <a:endParaRPr lang="en-GB" sz="1200" b="1" kern="1200" dirty="0">
            <a:latin typeface="Arial" panose="020B0604020202020204" pitchFamily="34" charset="0"/>
            <a:cs typeface="Arial" panose="020B0604020202020204" pitchFamily="34" charset="0"/>
          </a:endParaRPr>
        </a:p>
      </dsp:txBody>
      <dsp:txXfrm>
        <a:off x="1550465" y="1170280"/>
        <a:ext cx="1444791" cy="1203992"/>
      </dsp:txXfrm>
    </dsp:sp>
    <dsp:sp modelId="{D85B0D2A-0E24-484B-978E-E6D376596B29}">
      <dsp:nvSpPr>
        <dsp:cNvPr id="0" name=""/>
        <dsp:cNvSpPr/>
      </dsp:nvSpPr>
      <dsp:spPr>
        <a:xfrm>
          <a:off x="998407" y="62607"/>
          <a:ext cx="4546275" cy="4546275"/>
        </a:xfrm>
        <a:prstGeom prst="circularArrow">
          <a:avLst>
            <a:gd name="adj1" fmla="val 5085"/>
            <a:gd name="adj2" fmla="val 327528"/>
            <a:gd name="adj3" fmla="val 1472472"/>
            <a:gd name="adj4" fmla="val 16199432"/>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1C190DA-BB4A-491B-8820-B5E9C2CFDB2B}">
      <dsp:nvSpPr>
        <dsp:cNvPr id="0" name=""/>
        <dsp:cNvSpPr/>
      </dsp:nvSpPr>
      <dsp:spPr>
        <a:xfrm>
          <a:off x="914757" y="206830"/>
          <a:ext cx="4546275" cy="4546275"/>
        </a:xfrm>
        <a:prstGeom prst="circularArrow">
          <a:avLst>
            <a:gd name="adj1" fmla="val 5085"/>
            <a:gd name="adj2" fmla="val 327528"/>
            <a:gd name="adj3" fmla="val 8671970"/>
            <a:gd name="adj4" fmla="val 1800502"/>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CBBA773-8364-4B01-9F0D-51C17A76BD55}">
      <dsp:nvSpPr>
        <dsp:cNvPr id="0" name=""/>
        <dsp:cNvSpPr/>
      </dsp:nvSpPr>
      <dsp:spPr>
        <a:xfrm>
          <a:off x="831107" y="62607"/>
          <a:ext cx="4546275" cy="4546275"/>
        </a:xfrm>
        <a:prstGeom prst="circularArrow">
          <a:avLst>
            <a:gd name="adj1" fmla="val 5085"/>
            <a:gd name="adj2" fmla="val 327528"/>
            <a:gd name="adj3" fmla="val 15873039"/>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4E961C-B662-4146-907F-5AB11755F0A2}">
      <dsp:nvSpPr>
        <dsp:cNvPr id="0" name=""/>
        <dsp:cNvSpPr/>
      </dsp:nvSpPr>
      <dsp:spPr>
        <a:xfrm>
          <a:off x="1470849" y="311209"/>
          <a:ext cx="4021781" cy="4021781"/>
        </a:xfrm>
        <a:prstGeom prst="pie">
          <a:avLst>
            <a:gd name="adj1" fmla="val 16200000"/>
            <a:gd name="adj2" fmla="val 180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a:latin typeface="Arial" panose="020B0604020202020204" pitchFamily="34" charset="0"/>
              <a:cs typeface="Arial" panose="020B0604020202020204" pitchFamily="34" charset="0"/>
            </a:rPr>
            <a:t>Poor communication of rewards leads to employees being unaware of available benefits (Meeting the Challenge, 2014).</a:t>
          </a:r>
          <a:endParaRPr lang="en-GB" sz="1200" b="1" kern="1200" dirty="0">
            <a:latin typeface="Arial" panose="020B0604020202020204" pitchFamily="34" charset="0"/>
            <a:cs typeface="Arial" panose="020B0604020202020204" pitchFamily="34" charset="0"/>
          </a:endParaRPr>
        </a:p>
      </dsp:txBody>
      <dsp:txXfrm>
        <a:off x="3590424" y="1163443"/>
        <a:ext cx="1436350" cy="1196958"/>
      </dsp:txXfrm>
    </dsp:sp>
    <dsp:sp modelId="{0DEC393E-6F3D-4CFA-827B-EA7CF140B174}">
      <dsp:nvSpPr>
        <dsp:cNvPr id="0" name=""/>
        <dsp:cNvSpPr/>
      </dsp:nvSpPr>
      <dsp:spPr>
        <a:xfrm>
          <a:off x="1388020" y="454844"/>
          <a:ext cx="4021781" cy="4021781"/>
        </a:xfrm>
        <a:prstGeom prst="pie">
          <a:avLst>
            <a:gd name="adj1" fmla="val 1800000"/>
            <a:gd name="adj2" fmla="val 900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a:latin typeface="Arial" panose="020B0604020202020204" pitchFamily="34" charset="0"/>
              <a:cs typeface="Arial" panose="020B0604020202020204" pitchFamily="34" charset="0"/>
            </a:rPr>
            <a:t>
Limited opportunities for professional development reduce motivation and long-term engagement (Coetzee et al., 2025).</a:t>
          </a:r>
          <a:endParaRPr lang="en-GB" sz="1200" b="1" kern="1200" dirty="0">
            <a:latin typeface="Arial" panose="020B0604020202020204" pitchFamily="34" charset="0"/>
            <a:cs typeface="Arial" panose="020B0604020202020204" pitchFamily="34" charset="0"/>
          </a:endParaRPr>
        </a:p>
      </dsp:txBody>
      <dsp:txXfrm>
        <a:off x="2345587" y="3064214"/>
        <a:ext cx="2154525" cy="1053323"/>
      </dsp:txXfrm>
    </dsp:sp>
    <dsp:sp modelId="{669D5412-6E32-4F55-A85A-5054B8666772}">
      <dsp:nvSpPr>
        <dsp:cNvPr id="0" name=""/>
        <dsp:cNvSpPr/>
      </dsp:nvSpPr>
      <dsp:spPr>
        <a:xfrm>
          <a:off x="1305190" y="311209"/>
          <a:ext cx="4021781" cy="4021781"/>
        </a:xfrm>
        <a:prstGeom prst="pie">
          <a:avLst>
            <a:gd name="adj1" fmla="val 9000000"/>
            <a:gd name="adj2" fmla="val 1620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a:latin typeface="Arial" panose="020B0604020202020204" pitchFamily="34" charset="0"/>
              <a:cs typeface="Arial" panose="020B0604020202020204" pitchFamily="34" charset="0"/>
            </a:rPr>
            <a:t>
High workload and burnout prevent staff from fully engaging, even with rewards in place (Meeting the Challenge, 2014).</a:t>
          </a:r>
          <a:endParaRPr lang="en-GB" sz="1200" b="1" kern="1200" dirty="0">
            <a:latin typeface="Arial" panose="020B0604020202020204" pitchFamily="34" charset="0"/>
            <a:cs typeface="Arial" panose="020B0604020202020204" pitchFamily="34" charset="0"/>
          </a:endParaRPr>
        </a:p>
      </dsp:txBody>
      <dsp:txXfrm>
        <a:off x="1771047" y="1163443"/>
        <a:ext cx="1436350" cy="1196958"/>
      </dsp:txXfrm>
    </dsp:sp>
    <dsp:sp modelId="{EB852CF6-3049-42C8-BA8E-EBE2A4B87E73}">
      <dsp:nvSpPr>
        <dsp:cNvPr id="0" name=""/>
        <dsp:cNvSpPr/>
      </dsp:nvSpPr>
      <dsp:spPr>
        <a:xfrm>
          <a:off x="1222214" y="62241"/>
          <a:ext cx="4519716" cy="4519716"/>
        </a:xfrm>
        <a:prstGeom prst="circularArrow">
          <a:avLst>
            <a:gd name="adj1" fmla="val 5085"/>
            <a:gd name="adj2" fmla="val 327528"/>
            <a:gd name="adj3" fmla="val 1472472"/>
            <a:gd name="adj4" fmla="val 16199432"/>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60860C1-5F8F-41F3-9C99-E0EC73DB6239}">
      <dsp:nvSpPr>
        <dsp:cNvPr id="0" name=""/>
        <dsp:cNvSpPr/>
      </dsp:nvSpPr>
      <dsp:spPr>
        <a:xfrm>
          <a:off x="1139052" y="205622"/>
          <a:ext cx="4519716" cy="4519716"/>
        </a:xfrm>
        <a:prstGeom prst="circularArrow">
          <a:avLst>
            <a:gd name="adj1" fmla="val 5085"/>
            <a:gd name="adj2" fmla="val 327528"/>
            <a:gd name="adj3" fmla="val 8671970"/>
            <a:gd name="adj4" fmla="val 1800502"/>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F89CEE1-C4F2-4347-9F41-8A2E54407C2E}">
      <dsp:nvSpPr>
        <dsp:cNvPr id="0" name=""/>
        <dsp:cNvSpPr/>
      </dsp:nvSpPr>
      <dsp:spPr>
        <a:xfrm>
          <a:off x="1055891" y="62241"/>
          <a:ext cx="4519716" cy="4519716"/>
        </a:xfrm>
        <a:prstGeom prst="circularArrow">
          <a:avLst>
            <a:gd name="adj1" fmla="val 5085"/>
            <a:gd name="adj2" fmla="val 327528"/>
            <a:gd name="adj3" fmla="val 15873039"/>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EBFD9-5A1D-4253-A26C-6B4C3FDD1095}">
      <dsp:nvSpPr>
        <dsp:cNvPr id="0" name=""/>
        <dsp:cNvSpPr/>
      </dsp:nvSpPr>
      <dsp:spPr>
        <a:xfrm>
          <a:off x="3023" y="375323"/>
          <a:ext cx="4671572" cy="1868629"/>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0" bIns="22860" numCol="1" spcCol="1270" anchor="ctr" anchorCtr="0">
          <a:noAutofit/>
        </a:bodyPr>
        <a:lstStyle/>
        <a:p>
          <a:pPr lvl="0" algn="ctr" defTabSz="1600200">
            <a:lnSpc>
              <a:spcPct val="90000"/>
            </a:lnSpc>
            <a:spcBef>
              <a:spcPct val="0"/>
            </a:spcBef>
            <a:spcAft>
              <a:spcPct val="35000"/>
            </a:spcAft>
          </a:pPr>
          <a:r>
            <a:rPr lang="en-GB" sz="3600" kern="1200" dirty="0"/>
            <a:t>Structural Causes</a:t>
          </a:r>
        </a:p>
      </dsp:txBody>
      <dsp:txXfrm>
        <a:off x="937338" y="375323"/>
        <a:ext cx="2802943" cy="1868629"/>
      </dsp:txXfrm>
    </dsp:sp>
    <dsp:sp modelId="{3333DDA6-2988-44B3-8DBA-6C6091529CE0}">
      <dsp:nvSpPr>
        <dsp:cNvPr id="0" name=""/>
        <dsp:cNvSpPr/>
      </dsp:nvSpPr>
      <dsp:spPr>
        <a:xfrm>
          <a:off x="4067291" y="534157"/>
          <a:ext cx="3877405" cy="1550962"/>
        </a:xfrm>
        <a:prstGeom prst="chevron">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lvl="0" algn="ctr" defTabSz="533400">
            <a:lnSpc>
              <a:spcPct val="90000"/>
            </a:lnSpc>
            <a:spcBef>
              <a:spcPct val="0"/>
            </a:spcBef>
            <a:spcAft>
              <a:spcPct val="35000"/>
            </a:spcAft>
          </a:pPr>
          <a:r>
            <a:rPr lang="en-US" sz="1200" kern="1200" dirty="0"/>
            <a:t>Agenda for Change limitations – Banding systems and job grading prevent quick adjustments to pay and rewards based on evolving roles or responsibilities (Hafner et al., 2020).</a:t>
          </a:r>
          <a:endParaRPr lang="en-GB" sz="1200" kern="1200" dirty="0"/>
        </a:p>
      </dsp:txBody>
      <dsp:txXfrm>
        <a:off x="4842772" y="534157"/>
        <a:ext cx="2326443" cy="1550962"/>
      </dsp:txXfrm>
    </dsp:sp>
    <dsp:sp modelId="{C9EABDFF-9824-46FD-B2FD-2499D4DB9CB9}">
      <dsp:nvSpPr>
        <dsp:cNvPr id="0" name=""/>
        <dsp:cNvSpPr/>
      </dsp:nvSpPr>
      <dsp:spPr>
        <a:xfrm>
          <a:off x="7401860" y="534157"/>
          <a:ext cx="3877405" cy="1550962"/>
        </a:xfrm>
        <a:prstGeom prst="chevron">
          <a:avLst/>
        </a:prstGeom>
        <a:solidFill>
          <a:schemeClr val="accent5">
            <a:tint val="40000"/>
            <a:alpha val="90000"/>
            <a:hueOff val="-5368776"/>
            <a:satOff val="970"/>
            <a:lumOff val="-340"/>
            <a:alphaOff val="0"/>
          </a:schemeClr>
        </a:solidFill>
        <a:ln w="12700" cap="flat" cmpd="sng" algn="ctr">
          <a:solidFill>
            <a:schemeClr val="accent5">
              <a:tint val="40000"/>
              <a:alpha val="90000"/>
              <a:hueOff val="-5368776"/>
              <a:satOff val="970"/>
              <a:lumOff val="-34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lvl="0" algn="ctr" defTabSz="533400">
            <a:lnSpc>
              <a:spcPct val="90000"/>
            </a:lnSpc>
            <a:spcBef>
              <a:spcPct val="0"/>
            </a:spcBef>
            <a:spcAft>
              <a:spcPct val="35000"/>
            </a:spcAft>
          </a:pPr>
          <a:r>
            <a:rPr lang="en-US" sz="1200" kern="1200" dirty="0"/>
            <a:t>
</a:t>
          </a:r>
          <a:r>
            <a:rPr lang="en-US" sz="1200" kern="1200" dirty="0" err="1"/>
            <a:t>Centralised</a:t>
          </a:r>
          <a:r>
            <a:rPr lang="en-US" sz="1200" kern="1200" dirty="0"/>
            <a:t> decision-making – Reward and engagement decisions are made at </a:t>
          </a:r>
          <a:r>
            <a:rPr lang="en-US" sz="1200" kern="1200" dirty="0" err="1"/>
            <a:t>organisational</a:t>
          </a:r>
          <a:r>
            <a:rPr lang="en-US" sz="1200" kern="1200" dirty="0"/>
            <a:t> or departmental levels, slowing responsiveness to staff needs and innovation (</a:t>
          </a:r>
          <a:r>
            <a:rPr lang="en-US" sz="1200" kern="1200" dirty="0" err="1"/>
            <a:t>Isik</a:t>
          </a:r>
          <a:r>
            <a:rPr lang="en-US" sz="1200" kern="1200" dirty="0"/>
            <a:t> </a:t>
          </a:r>
          <a:r>
            <a:rPr lang="en-US" sz="1200" kern="1200" dirty="0" err="1"/>
            <a:t>Serifsoy</a:t>
          </a:r>
          <a:r>
            <a:rPr lang="en-US" sz="1200" kern="1200" dirty="0"/>
            <a:t>, 2024).</a:t>
          </a:r>
          <a:endParaRPr lang="en-GB" sz="1200" kern="1200" dirty="0"/>
        </a:p>
      </dsp:txBody>
      <dsp:txXfrm>
        <a:off x="8177341" y="534157"/>
        <a:ext cx="2326443" cy="1550962"/>
      </dsp:txXfrm>
    </dsp:sp>
    <dsp:sp modelId="{B476EEE4-68A4-4FDF-9763-BE1C61BB0145}">
      <dsp:nvSpPr>
        <dsp:cNvPr id="0" name=""/>
        <dsp:cNvSpPr/>
      </dsp:nvSpPr>
      <dsp:spPr>
        <a:xfrm>
          <a:off x="3023" y="2505561"/>
          <a:ext cx="4671572" cy="1868629"/>
        </a:xfrm>
        <a:prstGeom prst="chevron">
          <a:avLst/>
        </a:prstGeom>
        <a:solidFill>
          <a:schemeClr val="accent5">
            <a:hueOff val="-16063984"/>
            <a:satOff val="2870"/>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0" bIns="22860" numCol="1" spcCol="1270" anchor="ctr" anchorCtr="0">
          <a:noAutofit/>
        </a:bodyPr>
        <a:lstStyle/>
        <a:p>
          <a:pPr lvl="0" algn="ctr" defTabSz="1600200">
            <a:lnSpc>
              <a:spcPct val="90000"/>
            </a:lnSpc>
            <a:spcBef>
              <a:spcPct val="0"/>
            </a:spcBef>
            <a:spcAft>
              <a:spcPct val="35000"/>
            </a:spcAft>
          </a:pPr>
          <a:r>
            <a:rPr lang="en-GB" sz="3600" kern="1200" dirty="0"/>
            <a:t>Cultural &amp; Behavioural Causes</a:t>
          </a:r>
        </a:p>
      </dsp:txBody>
      <dsp:txXfrm>
        <a:off x="937338" y="2505561"/>
        <a:ext cx="2802943" cy="1868629"/>
      </dsp:txXfrm>
    </dsp:sp>
    <dsp:sp modelId="{62A8A2E4-C87E-4AAB-B15B-B8CE7BCE6FEC}">
      <dsp:nvSpPr>
        <dsp:cNvPr id="0" name=""/>
        <dsp:cNvSpPr/>
      </dsp:nvSpPr>
      <dsp:spPr>
        <a:xfrm>
          <a:off x="4067291" y="2664394"/>
          <a:ext cx="3877405" cy="1550962"/>
        </a:xfrm>
        <a:prstGeom prst="chevron">
          <a:avLst/>
        </a:prstGeom>
        <a:solidFill>
          <a:schemeClr val="accent5">
            <a:tint val="40000"/>
            <a:alpha val="90000"/>
            <a:hueOff val="-10737552"/>
            <a:satOff val="1941"/>
            <a:lumOff val="-679"/>
            <a:alphaOff val="0"/>
          </a:schemeClr>
        </a:solidFill>
        <a:ln w="12700" cap="flat" cmpd="sng" algn="ctr">
          <a:solidFill>
            <a:schemeClr val="accent5">
              <a:tint val="40000"/>
              <a:alpha val="90000"/>
              <a:hueOff val="-10737552"/>
              <a:satOff val="1941"/>
              <a:lumOff val="-67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lvl="0" algn="ctr" defTabSz="533400">
            <a:lnSpc>
              <a:spcPct val="90000"/>
            </a:lnSpc>
            <a:spcBef>
              <a:spcPct val="0"/>
            </a:spcBef>
            <a:spcAft>
              <a:spcPct val="35000"/>
            </a:spcAft>
          </a:pPr>
          <a:r>
            <a:rPr lang="en-US" sz="1200" kern="1200" dirty="0"/>
            <a:t>Weak recognition culture – Managers often lack training in employee recognition, and departments show inconsistency in appreciating staff contributions (</a:t>
          </a:r>
          <a:r>
            <a:rPr lang="en-US" sz="1200" kern="1200" dirty="0" err="1"/>
            <a:t>Isik</a:t>
          </a:r>
          <a:r>
            <a:rPr lang="en-US" sz="1200" kern="1200" dirty="0"/>
            <a:t> </a:t>
          </a:r>
          <a:r>
            <a:rPr lang="en-US" sz="1200" kern="1200" dirty="0" err="1"/>
            <a:t>Serifsoy</a:t>
          </a:r>
          <a:r>
            <a:rPr lang="en-US" sz="1200" kern="1200" dirty="0"/>
            <a:t>, 2024).</a:t>
          </a:r>
          <a:endParaRPr lang="en-GB" sz="1200" kern="1200" dirty="0"/>
        </a:p>
      </dsp:txBody>
      <dsp:txXfrm>
        <a:off x="4842772" y="2664394"/>
        <a:ext cx="2326443" cy="1550962"/>
      </dsp:txXfrm>
    </dsp:sp>
    <dsp:sp modelId="{DC50B03C-EC75-48CD-BF20-889CA07DA635}">
      <dsp:nvSpPr>
        <dsp:cNvPr id="0" name=""/>
        <dsp:cNvSpPr/>
      </dsp:nvSpPr>
      <dsp:spPr>
        <a:xfrm>
          <a:off x="7401860" y="2664394"/>
          <a:ext cx="3877405" cy="1550962"/>
        </a:xfrm>
        <a:prstGeom prst="chevron">
          <a:avLst/>
        </a:prstGeom>
        <a:solidFill>
          <a:schemeClr val="accent5">
            <a:tint val="40000"/>
            <a:alpha val="90000"/>
            <a:hueOff val="-16106327"/>
            <a:satOff val="2911"/>
            <a:lumOff val="-1019"/>
            <a:alphaOff val="0"/>
          </a:schemeClr>
        </a:solidFill>
        <a:ln w="12700" cap="flat" cmpd="sng" algn="ctr">
          <a:solidFill>
            <a:schemeClr val="accent5">
              <a:tint val="40000"/>
              <a:alpha val="90000"/>
              <a:hueOff val="-16106327"/>
              <a:satOff val="2911"/>
              <a:lumOff val="-101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lvl="0" algn="ctr" defTabSz="533400">
            <a:lnSpc>
              <a:spcPct val="90000"/>
            </a:lnSpc>
            <a:spcBef>
              <a:spcPct val="0"/>
            </a:spcBef>
            <a:spcAft>
              <a:spcPct val="35000"/>
            </a:spcAft>
          </a:pPr>
          <a:r>
            <a:rPr lang="en-US" sz="1200" kern="1200" dirty="0"/>
            <a:t>
Perceived undervaluation of staff – Employees feel their extra efforts are not acknowledged, leading to disengagement, stress, and low morale (Hafner et al., 2020).</a:t>
          </a:r>
          <a:endParaRPr lang="en-GB" sz="1200" kern="1200" dirty="0"/>
        </a:p>
      </dsp:txBody>
      <dsp:txXfrm>
        <a:off x="8177341" y="2664394"/>
        <a:ext cx="2326443" cy="155096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4DF51B-202A-47ED-A2B3-F7C30A1D1C16}">
      <dsp:nvSpPr>
        <dsp:cNvPr id="0" name=""/>
        <dsp:cNvSpPr/>
      </dsp:nvSpPr>
      <dsp:spPr>
        <a:xfrm>
          <a:off x="0" y="743638"/>
          <a:ext cx="3240900" cy="3240900"/>
        </a:xfrm>
        <a:prstGeom prst="pie">
          <a:avLst>
            <a:gd name="adj1" fmla="val 5400000"/>
            <a:gd name="adj2" fmla="val 162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959C46-A4BA-40BD-BD83-0745A778ACF4}">
      <dsp:nvSpPr>
        <dsp:cNvPr id="0" name=""/>
        <dsp:cNvSpPr/>
      </dsp:nvSpPr>
      <dsp:spPr>
        <a:xfrm>
          <a:off x="1620450" y="743638"/>
          <a:ext cx="3781049" cy="32409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a:t>Definition</a:t>
          </a:r>
        </a:p>
      </dsp:txBody>
      <dsp:txXfrm>
        <a:off x="1620450" y="743638"/>
        <a:ext cx="1890524" cy="1539427"/>
      </dsp:txXfrm>
    </dsp:sp>
    <dsp:sp modelId="{1A26F893-7FAE-43C5-BF04-6BF058A7AD0C}">
      <dsp:nvSpPr>
        <dsp:cNvPr id="0" name=""/>
        <dsp:cNvSpPr/>
      </dsp:nvSpPr>
      <dsp:spPr>
        <a:xfrm>
          <a:off x="850736" y="2283065"/>
          <a:ext cx="1539427" cy="1539427"/>
        </a:xfrm>
        <a:prstGeom prst="pie">
          <a:avLst>
            <a:gd name="adj1" fmla="val 5400000"/>
            <a:gd name="adj2" fmla="val 16200000"/>
          </a:avLst>
        </a:prstGeom>
        <a:solidFill>
          <a:schemeClr val="accent5">
            <a:hueOff val="-16063984"/>
            <a:satOff val="2870"/>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FAC201-1D02-47B4-A5BF-FE222BD1AE44}">
      <dsp:nvSpPr>
        <dsp:cNvPr id="0" name=""/>
        <dsp:cNvSpPr/>
      </dsp:nvSpPr>
      <dsp:spPr>
        <a:xfrm>
          <a:off x="1620450" y="2283065"/>
          <a:ext cx="3781049" cy="1539427"/>
        </a:xfrm>
        <a:prstGeom prst="rect">
          <a:avLst/>
        </a:prstGeom>
        <a:solidFill>
          <a:schemeClr val="lt1">
            <a:alpha val="90000"/>
            <a:hueOff val="0"/>
            <a:satOff val="0"/>
            <a:lumOff val="0"/>
            <a:alphaOff val="0"/>
          </a:schemeClr>
        </a:solidFill>
        <a:ln w="12700" cap="flat" cmpd="sng" algn="ctr">
          <a:solidFill>
            <a:schemeClr val="accent5">
              <a:hueOff val="-16063984"/>
              <a:satOff val="2870"/>
              <a:lumOff val="-62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a:t>Context</a:t>
          </a:r>
        </a:p>
      </dsp:txBody>
      <dsp:txXfrm>
        <a:off x="1620450" y="2283065"/>
        <a:ext cx="1890524" cy="1539427"/>
      </dsp:txXfrm>
    </dsp:sp>
    <dsp:sp modelId="{3DBF74B4-7CD4-4339-A74A-3D04CF24AE8B}">
      <dsp:nvSpPr>
        <dsp:cNvPr id="0" name=""/>
        <dsp:cNvSpPr/>
      </dsp:nvSpPr>
      <dsp:spPr>
        <a:xfrm>
          <a:off x="3510975" y="743638"/>
          <a:ext cx="1890524" cy="1539427"/>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Employee compensation and rewards should be equitable, inclusive, and accessible to all staff, ensuring fairness across gender, ethnicity, disability, and other diversity dimensions to enhance engagement, motivation, and performance (NHS England, 2023).</a:t>
          </a:r>
          <a:endParaRPr lang="en-GB" sz="1000" kern="1200" dirty="0"/>
        </a:p>
      </dsp:txBody>
      <dsp:txXfrm>
        <a:off x="3510975" y="743638"/>
        <a:ext cx="1890524" cy="1539427"/>
      </dsp:txXfrm>
    </dsp:sp>
    <dsp:sp modelId="{B6315F76-EFCE-47C2-A4E9-1DAA751647EE}">
      <dsp:nvSpPr>
        <dsp:cNvPr id="0" name=""/>
        <dsp:cNvSpPr/>
      </dsp:nvSpPr>
      <dsp:spPr>
        <a:xfrm>
          <a:off x="3510975" y="2283065"/>
          <a:ext cx="1890524" cy="1539427"/>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NHS is a diverse workforce, and inequities in pay, recognition, and benefits can impact staff morale, retention, and patient care. Inclusive reward systems are critical to support equality, fairness, and a positive work environment (NHS England, 2023).</a:t>
          </a:r>
          <a:endParaRPr lang="en-GB" sz="1000" kern="1200" dirty="0"/>
        </a:p>
      </dsp:txBody>
      <dsp:txXfrm>
        <a:off x="3510975" y="2283065"/>
        <a:ext cx="1890524" cy="153942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7F9F28-BAEA-42DB-8C37-B4FF03A7094A}">
      <dsp:nvSpPr>
        <dsp:cNvPr id="0" name=""/>
        <dsp:cNvSpPr/>
      </dsp:nvSpPr>
      <dsp:spPr>
        <a:xfrm>
          <a:off x="2626" y="0"/>
          <a:ext cx="1576036" cy="1711756"/>
        </a:xfrm>
        <a:prstGeom prst="upArrow">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997B5D-78D4-46A0-9F9D-DBF9454A9ABF}">
      <dsp:nvSpPr>
        <dsp:cNvPr id="0" name=""/>
        <dsp:cNvSpPr/>
      </dsp:nvSpPr>
      <dsp:spPr>
        <a:xfrm>
          <a:off x="1625944" y="0"/>
          <a:ext cx="2674486" cy="1711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0" rIns="85344" bIns="85344" numCol="1" spcCol="1270" anchor="ctr" anchorCtr="0">
          <a:noAutofit/>
        </a:bodyPr>
        <a:lstStyle/>
        <a:p>
          <a:pPr lvl="0" algn="l" defTabSz="533400">
            <a:lnSpc>
              <a:spcPct val="90000"/>
            </a:lnSpc>
            <a:spcBef>
              <a:spcPct val="0"/>
            </a:spcBef>
            <a:spcAft>
              <a:spcPct val="35000"/>
            </a:spcAft>
          </a:pPr>
          <a:r>
            <a:rPr lang="en-US" sz="1200" kern="1200" dirty="0"/>
            <a:t>Focus
This presentation examines NHS compensation and reward practices from an equality, diversity, and inclusion (EDI) perspective, highlighting challenges, structural barriers, and opportunities to improve fairness and representation.</a:t>
          </a:r>
          <a:endParaRPr lang="en-GB" sz="1200" kern="1200" dirty="0"/>
        </a:p>
      </dsp:txBody>
      <dsp:txXfrm>
        <a:off x="1625944" y="0"/>
        <a:ext cx="2674486" cy="1711756"/>
      </dsp:txXfrm>
    </dsp:sp>
    <dsp:sp modelId="{0272CE04-26C3-43CC-A76A-7D21E69D9140}">
      <dsp:nvSpPr>
        <dsp:cNvPr id="0" name=""/>
        <dsp:cNvSpPr/>
      </dsp:nvSpPr>
      <dsp:spPr>
        <a:xfrm>
          <a:off x="475437" y="1854403"/>
          <a:ext cx="1576036" cy="1711756"/>
        </a:xfrm>
        <a:prstGeom prst="downArrow">
          <a:avLst/>
        </a:prstGeom>
        <a:solidFill>
          <a:schemeClr val="accent5">
            <a:hueOff val="-16063984"/>
            <a:satOff val="2870"/>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952675-1D29-48F3-AFAF-E9D5EE9B7781}">
      <dsp:nvSpPr>
        <dsp:cNvPr id="0" name=""/>
        <dsp:cNvSpPr/>
      </dsp:nvSpPr>
      <dsp:spPr>
        <a:xfrm>
          <a:off x="2098755" y="1854403"/>
          <a:ext cx="2674486" cy="1711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0" rIns="85344" bIns="85344" numCol="1" spcCol="1270" anchor="ctr" anchorCtr="0">
          <a:noAutofit/>
        </a:bodyPr>
        <a:lstStyle/>
        <a:p>
          <a:pPr lvl="0" algn="l" defTabSz="533400">
            <a:lnSpc>
              <a:spcPct val="90000"/>
            </a:lnSpc>
            <a:spcBef>
              <a:spcPct val="0"/>
            </a:spcBef>
            <a:spcAft>
              <a:spcPct val="35000"/>
            </a:spcAft>
          </a:pPr>
          <a:r>
            <a:rPr lang="en-US" sz="1200" kern="1200" dirty="0"/>
            <a:t>Objective
Critically </a:t>
          </a:r>
          <a:r>
            <a:rPr lang="en-US" sz="1200" kern="1200" dirty="0" err="1"/>
            <a:t>analyse</a:t>
          </a:r>
          <a:r>
            <a:rPr lang="en-US" sz="1200" kern="1200" dirty="0"/>
            <a:t> current NHS reward practices to identify EDI gaps and recommend strategies to ensure equitable compensation, recognition, and benefits for all staff (NHS England, 2023).</a:t>
          </a:r>
          <a:endParaRPr lang="en-GB" sz="1200" kern="1200" dirty="0"/>
        </a:p>
      </dsp:txBody>
      <dsp:txXfrm>
        <a:off x="2098755" y="1854403"/>
        <a:ext cx="2674486" cy="171175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A1A869-6FA0-4E26-9646-2B6E8D7C9A22}">
      <dsp:nvSpPr>
        <dsp:cNvPr id="0" name=""/>
        <dsp:cNvSpPr/>
      </dsp:nvSpPr>
      <dsp:spPr>
        <a:xfrm rot="5400000">
          <a:off x="2145838" y="1257544"/>
          <a:ext cx="1112190" cy="1266189"/>
        </a:xfrm>
        <a:prstGeom prst="bentUpArrow">
          <a:avLst>
            <a:gd name="adj1" fmla="val 32840"/>
            <a:gd name="adj2" fmla="val 25000"/>
            <a:gd name="adj3" fmla="val 35780"/>
          </a:avLst>
        </a:prstGeom>
        <a:solidFill>
          <a:schemeClr val="dk1">
            <a:tint val="40000"/>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E6B31E-F460-4851-B92D-FBB72EA8B22C}">
      <dsp:nvSpPr>
        <dsp:cNvPr id="0" name=""/>
        <dsp:cNvSpPr/>
      </dsp:nvSpPr>
      <dsp:spPr>
        <a:xfrm>
          <a:off x="1851175" y="24659"/>
          <a:ext cx="1872273" cy="1310530"/>
        </a:xfrm>
        <a:prstGeom prst="roundRect">
          <a:avLst>
            <a:gd name="adj" fmla="val 1667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b="1" kern="1200" dirty="0"/>
            <a:t>Inequitable resource allocation</a:t>
          </a:r>
        </a:p>
      </dsp:txBody>
      <dsp:txXfrm>
        <a:off x="1915161" y="88645"/>
        <a:ext cx="1744301" cy="1182558"/>
      </dsp:txXfrm>
    </dsp:sp>
    <dsp:sp modelId="{9C58D725-0961-4B2C-BEE3-0051B715583B}">
      <dsp:nvSpPr>
        <dsp:cNvPr id="0" name=""/>
        <dsp:cNvSpPr/>
      </dsp:nvSpPr>
      <dsp:spPr>
        <a:xfrm>
          <a:off x="3723448" y="149648"/>
          <a:ext cx="1361713" cy="1059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ctr" defTabSz="533400">
            <a:lnSpc>
              <a:spcPct val="90000"/>
            </a:lnSpc>
            <a:spcBef>
              <a:spcPct val="0"/>
            </a:spcBef>
            <a:spcAft>
              <a:spcPct val="15000"/>
            </a:spcAft>
            <a:buChar char="••"/>
          </a:pPr>
          <a:r>
            <a:rPr lang="en-US" sz="1200" b="1" kern="1200" dirty="0"/>
            <a:t>NHS policies sometimes lead to uneven distribution of funding and opportunities, affecting minority staff representation (Olsen, 2011).</a:t>
          </a:r>
          <a:endParaRPr lang="en-GB" sz="1200" b="1" kern="1200" dirty="0"/>
        </a:p>
      </dsp:txBody>
      <dsp:txXfrm>
        <a:off x="3723448" y="149648"/>
        <a:ext cx="1361713" cy="1059228"/>
      </dsp:txXfrm>
    </dsp:sp>
    <dsp:sp modelId="{3C50D4E9-3BA8-44E3-812B-94A5A05AB70C}">
      <dsp:nvSpPr>
        <dsp:cNvPr id="0" name=""/>
        <dsp:cNvSpPr/>
      </dsp:nvSpPr>
      <dsp:spPr>
        <a:xfrm rot="5400000">
          <a:off x="3698151" y="2729703"/>
          <a:ext cx="1112190" cy="1266189"/>
        </a:xfrm>
        <a:prstGeom prst="bentUpArrow">
          <a:avLst>
            <a:gd name="adj1" fmla="val 32840"/>
            <a:gd name="adj2" fmla="val 25000"/>
            <a:gd name="adj3" fmla="val 35780"/>
          </a:avLst>
        </a:prstGeom>
        <a:solidFill>
          <a:schemeClr val="dk1">
            <a:tint val="40000"/>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9B7A47B-D645-40AD-AC3C-3829F7CA6BE8}">
      <dsp:nvSpPr>
        <dsp:cNvPr id="0" name=""/>
        <dsp:cNvSpPr/>
      </dsp:nvSpPr>
      <dsp:spPr>
        <a:xfrm>
          <a:off x="3403488" y="1496818"/>
          <a:ext cx="1872273" cy="1310530"/>
        </a:xfrm>
        <a:prstGeom prst="roundRect">
          <a:avLst>
            <a:gd name="adj" fmla="val 1667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b="1" kern="1200" dirty="0"/>
            <a:t>Rigid organisational structures</a:t>
          </a:r>
        </a:p>
      </dsp:txBody>
      <dsp:txXfrm>
        <a:off x="3467474" y="1560804"/>
        <a:ext cx="1744301" cy="1182558"/>
      </dsp:txXfrm>
    </dsp:sp>
    <dsp:sp modelId="{1A3ADF72-F32D-4DC5-BFA3-0775874D16DE}">
      <dsp:nvSpPr>
        <dsp:cNvPr id="0" name=""/>
        <dsp:cNvSpPr/>
      </dsp:nvSpPr>
      <dsp:spPr>
        <a:xfrm>
          <a:off x="5275762" y="1621807"/>
          <a:ext cx="1361713" cy="1059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ctr" defTabSz="533400">
            <a:lnSpc>
              <a:spcPct val="90000"/>
            </a:lnSpc>
            <a:spcBef>
              <a:spcPct val="0"/>
            </a:spcBef>
            <a:spcAft>
              <a:spcPct val="15000"/>
            </a:spcAft>
            <a:buChar char="••"/>
          </a:pPr>
          <a:r>
            <a:rPr lang="en-US" sz="1200" b="1" kern="1200" dirty="0" err="1"/>
            <a:t>Centralised</a:t>
          </a:r>
          <a:r>
            <a:rPr lang="en-US" sz="1200" b="1" kern="1200" dirty="0"/>
            <a:t> decision-making and </a:t>
          </a:r>
          <a:r>
            <a:rPr lang="en-US" sz="1200" b="1" kern="1200" dirty="0" err="1"/>
            <a:t>standardised</a:t>
          </a:r>
          <a:r>
            <a:rPr lang="en-US" sz="1200" b="1" kern="1200" dirty="0"/>
            <a:t> procedures limit flexibility to implement inclusive practices (Khan, 2023).</a:t>
          </a:r>
          <a:endParaRPr lang="en-GB" sz="1200" b="1" kern="1200" dirty="0"/>
        </a:p>
      </dsp:txBody>
      <dsp:txXfrm>
        <a:off x="5275762" y="1621807"/>
        <a:ext cx="1361713" cy="1059228"/>
      </dsp:txXfrm>
    </dsp:sp>
    <dsp:sp modelId="{E2512DFE-8405-4FFB-8576-C231392E58A8}">
      <dsp:nvSpPr>
        <dsp:cNvPr id="0" name=""/>
        <dsp:cNvSpPr/>
      </dsp:nvSpPr>
      <dsp:spPr>
        <a:xfrm>
          <a:off x="4955802" y="2968976"/>
          <a:ext cx="1872273" cy="1310530"/>
        </a:xfrm>
        <a:prstGeom prst="roundRect">
          <a:avLst>
            <a:gd name="adj" fmla="val 1667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b="1" kern="1200" dirty="0"/>
            <a:t>Limited EDI accountability mechanisms</a:t>
          </a:r>
        </a:p>
      </dsp:txBody>
      <dsp:txXfrm>
        <a:off x="5019788" y="3032962"/>
        <a:ext cx="1744301" cy="1182558"/>
      </dsp:txXfrm>
    </dsp:sp>
    <dsp:sp modelId="{3FE2E934-3247-4C1D-9141-7E17928BA288}">
      <dsp:nvSpPr>
        <dsp:cNvPr id="0" name=""/>
        <dsp:cNvSpPr/>
      </dsp:nvSpPr>
      <dsp:spPr>
        <a:xfrm>
          <a:off x="6828075" y="3093965"/>
          <a:ext cx="1361713" cy="1059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ctr" defTabSz="533400">
            <a:lnSpc>
              <a:spcPct val="90000"/>
            </a:lnSpc>
            <a:spcBef>
              <a:spcPct val="0"/>
            </a:spcBef>
            <a:spcAft>
              <a:spcPct val="15000"/>
            </a:spcAft>
            <a:buChar char="••"/>
          </a:pPr>
          <a:r>
            <a:rPr lang="en-US" sz="1200" b="1" kern="1200" dirty="0"/>
            <a:t>Lack of clear monitoring and reporting on equality outcomes reduces policy effectiveness (Olsen, 2011).</a:t>
          </a:r>
          <a:endParaRPr lang="en-GB" sz="1200" b="1" kern="1200" dirty="0"/>
        </a:p>
      </dsp:txBody>
      <dsp:txXfrm>
        <a:off x="6828075" y="3093965"/>
        <a:ext cx="1361713" cy="105922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6B8B20-6BFF-446D-B677-AEC9BBA1BE8B}">
      <dsp:nvSpPr>
        <dsp:cNvPr id="0" name=""/>
        <dsp:cNvSpPr/>
      </dsp:nvSpPr>
      <dsp:spPr>
        <a:xfrm>
          <a:off x="2284880" y="0"/>
          <a:ext cx="3898989" cy="103480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kern="1200" dirty="0">
              <a:solidFill>
                <a:schemeClr val="bg1"/>
              </a:solidFill>
            </a:rPr>
            <a:t>Underrepresentation in leadership –</a:t>
          </a:r>
        </a:p>
        <a:p>
          <a:pPr lvl="0" algn="ctr" defTabSz="533400">
            <a:lnSpc>
              <a:spcPct val="90000"/>
            </a:lnSpc>
            <a:spcBef>
              <a:spcPct val="0"/>
            </a:spcBef>
            <a:spcAft>
              <a:spcPct val="35000"/>
            </a:spcAft>
          </a:pPr>
          <a:r>
            <a:rPr lang="en-US" sz="1200" b="1" kern="1200" dirty="0">
              <a:solidFill>
                <a:schemeClr val="bg1"/>
              </a:solidFill>
            </a:rPr>
            <a:t> Minority and female staff are less likely to hold senior positions, affecting influence on </a:t>
          </a:r>
          <a:r>
            <a:rPr lang="en-US" sz="1200" b="1" kern="1200" dirty="0" err="1">
              <a:solidFill>
                <a:schemeClr val="bg1"/>
              </a:solidFill>
            </a:rPr>
            <a:t>organisational</a:t>
          </a:r>
          <a:r>
            <a:rPr lang="en-US" sz="1200" b="1" kern="1200" dirty="0">
              <a:solidFill>
                <a:schemeClr val="bg1"/>
              </a:solidFill>
            </a:rPr>
            <a:t> culture (Khan, 2023).</a:t>
          </a:r>
          <a:endParaRPr lang="en-GB" sz="1200" b="1" kern="1200" dirty="0">
            <a:solidFill>
              <a:schemeClr val="bg1"/>
            </a:solidFill>
          </a:endParaRPr>
        </a:p>
      </dsp:txBody>
      <dsp:txXfrm>
        <a:off x="2315189" y="30309"/>
        <a:ext cx="3838371" cy="974191"/>
      </dsp:txXfrm>
    </dsp:sp>
    <dsp:sp modelId="{62185D84-755A-4A9A-8350-95CD96D63060}">
      <dsp:nvSpPr>
        <dsp:cNvPr id="0" name=""/>
        <dsp:cNvSpPr/>
      </dsp:nvSpPr>
      <dsp:spPr>
        <a:xfrm rot="5400000">
          <a:off x="4040348" y="1060679"/>
          <a:ext cx="388053" cy="46566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b="1" kern="1200">
            <a:solidFill>
              <a:schemeClr val="bg1"/>
            </a:solidFill>
          </a:endParaRPr>
        </a:p>
      </dsp:txBody>
      <dsp:txXfrm rot="-5400000">
        <a:off x="4094676" y="1099484"/>
        <a:ext cx="279398" cy="271637"/>
      </dsp:txXfrm>
    </dsp:sp>
    <dsp:sp modelId="{F264DDD7-8F0A-479F-BFF4-DD26C07A5C76}">
      <dsp:nvSpPr>
        <dsp:cNvPr id="0" name=""/>
        <dsp:cNvSpPr/>
      </dsp:nvSpPr>
      <dsp:spPr>
        <a:xfrm>
          <a:off x="2284880" y="1552213"/>
          <a:ext cx="3898989" cy="1034809"/>
        </a:xfrm>
        <a:prstGeom prst="roundRect">
          <a:avLst>
            <a:gd name="adj" fmla="val 10000"/>
          </a:avLst>
        </a:prstGeom>
        <a:solidFill>
          <a:schemeClr val="accent2">
            <a:hueOff val="2771159"/>
            <a:satOff val="-477"/>
            <a:lumOff val="-490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kern="1200" dirty="0">
              <a:solidFill>
                <a:schemeClr val="bg1"/>
              </a:solidFill>
            </a:rPr>
            <a:t>
 Bias and discrimination – </a:t>
          </a:r>
        </a:p>
        <a:p>
          <a:pPr lvl="0" algn="ctr" defTabSz="533400">
            <a:lnSpc>
              <a:spcPct val="90000"/>
            </a:lnSpc>
            <a:spcBef>
              <a:spcPct val="0"/>
            </a:spcBef>
            <a:spcAft>
              <a:spcPct val="35000"/>
            </a:spcAft>
          </a:pPr>
          <a:r>
            <a:rPr lang="en-US" sz="1200" b="1" kern="1200" dirty="0">
              <a:solidFill>
                <a:schemeClr val="bg1"/>
              </a:solidFill>
            </a:rPr>
            <a:t>Subtle systemic bias and inconsistent treatment impact engagement and morale (Olsen, 2011).</a:t>
          </a:r>
          <a:endParaRPr lang="en-GB" sz="1200" b="1" kern="1200" dirty="0">
            <a:solidFill>
              <a:schemeClr val="bg1"/>
            </a:solidFill>
          </a:endParaRPr>
        </a:p>
      </dsp:txBody>
      <dsp:txXfrm>
        <a:off x="2315189" y="1582522"/>
        <a:ext cx="3838371" cy="974191"/>
      </dsp:txXfrm>
    </dsp:sp>
    <dsp:sp modelId="{416EA8AA-73F4-47A1-8FEF-45137E407A1D}">
      <dsp:nvSpPr>
        <dsp:cNvPr id="0" name=""/>
        <dsp:cNvSpPr/>
      </dsp:nvSpPr>
      <dsp:spPr>
        <a:xfrm rot="5400000">
          <a:off x="4040348" y="2612893"/>
          <a:ext cx="388053" cy="465664"/>
        </a:xfrm>
        <a:prstGeom prst="rightArrow">
          <a:avLst>
            <a:gd name="adj1" fmla="val 60000"/>
            <a:gd name="adj2" fmla="val 50000"/>
          </a:avLst>
        </a:prstGeom>
        <a:solidFill>
          <a:schemeClr val="accent2">
            <a:hueOff val="5542319"/>
            <a:satOff val="-953"/>
            <a:lumOff val="-9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b="1" kern="1200">
            <a:solidFill>
              <a:schemeClr val="bg1"/>
            </a:solidFill>
          </a:endParaRPr>
        </a:p>
      </dsp:txBody>
      <dsp:txXfrm rot="-5400000">
        <a:off x="4094676" y="2651698"/>
        <a:ext cx="279398" cy="271637"/>
      </dsp:txXfrm>
    </dsp:sp>
    <dsp:sp modelId="{85CD9844-F16A-4B1B-9E36-097897CCA5D9}">
      <dsp:nvSpPr>
        <dsp:cNvPr id="0" name=""/>
        <dsp:cNvSpPr/>
      </dsp:nvSpPr>
      <dsp:spPr>
        <a:xfrm>
          <a:off x="2284880" y="3104427"/>
          <a:ext cx="3898989" cy="1034809"/>
        </a:xfrm>
        <a:prstGeom prst="roundRect">
          <a:avLst>
            <a:gd name="adj" fmla="val 10000"/>
          </a:avLst>
        </a:prstGeom>
        <a:solidFill>
          <a:schemeClr val="accent2">
            <a:hueOff val="5542319"/>
            <a:satOff val="-953"/>
            <a:lumOff val="-98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kern="1200" dirty="0">
              <a:solidFill>
                <a:schemeClr val="bg1"/>
              </a:solidFill>
            </a:rPr>
            <a:t>
Weak recognition of diversity contributions –</a:t>
          </a:r>
        </a:p>
        <a:p>
          <a:pPr lvl="0" algn="ctr" defTabSz="533400">
            <a:lnSpc>
              <a:spcPct val="90000"/>
            </a:lnSpc>
            <a:spcBef>
              <a:spcPct val="0"/>
            </a:spcBef>
            <a:spcAft>
              <a:spcPct val="35000"/>
            </a:spcAft>
          </a:pPr>
          <a:r>
            <a:rPr lang="en-US" sz="1200" b="1" kern="1200" dirty="0">
              <a:solidFill>
                <a:schemeClr val="bg1"/>
              </a:solidFill>
            </a:rPr>
            <a:t> Contributions of diverse staff are often overlooked, reducing motivation and inclusion (Khan, 2023).</a:t>
          </a:r>
          <a:endParaRPr lang="en-GB" sz="1200" b="1" kern="1200" dirty="0">
            <a:solidFill>
              <a:schemeClr val="bg1"/>
            </a:solidFill>
          </a:endParaRPr>
        </a:p>
      </dsp:txBody>
      <dsp:txXfrm>
        <a:off x="2315189" y="3134736"/>
        <a:ext cx="3838371" cy="97419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94BFE1-7926-4DF8-B10C-0EF8F5BFE926}">
      <dsp:nvSpPr>
        <dsp:cNvPr id="0" name=""/>
        <dsp:cNvSpPr/>
      </dsp:nvSpPr>
      <dsp:spPr>
        <a:xfrm rot="21300000">
          <a:off x="21594" y="1803556"/>
          <a:ext cx="6993782" cy="800893"/>
        </a:xfrm>
        <a:prstGeom prst="mathMinus">
          <a:avLst/>
        </a:prstGeom>
        <a:solidFill>
          <a:schemeClr val="dk2">
            <a:tint val="60000"/>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9FB0E8F-AD68-4724-B79F-465281AA85C6}">
      <dsp:nvSpPr>
        <dsp:cNvPr id="0" name=""/>
        <dsp:cNvSpPr/>
      </dsp:nvSpPr>
      <dsp:spPr>
        <a:xfrm>
          <a:off x="844436" y="220400"/>
          <a:ext cx="2111091" cy="1763202"/>
        </a:xfrm>
        <a:prstGeom prst="downArrow">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080772-C6D8-486A-BE99-3A8A9718044B}">
      <dsp:nvSpPr>
        <dsp:cNvPr id="0" name=""/>
        <dsp:cNvSpPr/>
      </dsp:nvSpPr>
      <dsp:spPr>
        <a:xfrm>
          <a:off x="3729595" y="0"/>
          <a:ext cx="2251831" cy="1851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b="1" i="1" kern="1200" dirty="0"/>
            <a:t>Leadership Accountability </a:t>
          </a:r>
          <a:r>
            <a:rPr lang="en-US" sz="1400" kern="1200" dirty="0"/>
            <a:t>for EDI
Tie compensation and promotion decisions to EDI performance metrics for managers and senior staff to encourage inclusive practices.</a:t>
          </a:r>
          <a:endParaRPr lang="en-GB" sz="1400" kern="1200" dirty="0"/>
        </a:p>
      </dsp:txBody>
      <dsp:txXfrm>
        <a:off x="3729595" y="0"/>
        <a:ext cx="2251831" cy="1851362"/>
      </dsp:txXfrm>
    </dsp:sp>
    <dsp:sp modelId="{7AD3C1AA-E43E-49FB-939E-584774FB7A7F}">
      <dsp:nvSpPr>
        <dsp:cNvPr id="0" name=""/>
        <dsp:cNvSpPr/>
      </dsp:nvSpPr>
      <dsp:spPr>
        <a:xfrm>
          <a:off x="4081443" y="2424403"/>
          <a:ext cx="2111091" cy="1763202"/>
        </a:xfrm>
        <a:prstGeom prst="upArrow">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D8F34E-2989-441F-BFE7-25A7A1B52B45}">
      <dsp:nvSpPr>
        <dsp:cNvPr id="0" name=""/>
        <dsp:cNvSpPr/>
      </dsp:nvSpPr>
      <dsp:spPr>
        <a:xfrm>
          <a:off x="1055545" y="2556644"/>
          <a:ext cx="2251831" cy="1851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b="1" i="1" kern="1200" dirty="0"/>
            <a:t>
Targeted Training and Awareness</a:t>
          </a:r>
          <a:r>
            <a:rPr lang="en-US" sz="1400" kern="1200" dirty="0"/>
            <a:t>
Provide staff and managers with training on unconscious bias, equity in reward allocation, and inclusive recognition practices.</a:t>
          </a:r>
          <a:endParaRPr lang="en-GB" sz="1400" kern="1200" dirty="0"/>
        </a:p>
      </dsp:txBody>
      <dsp:txXfrm>
        <a:off x="1055545" y="2556644"/>
        <a:ext cx="2251831" cy="185136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0.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1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FCD8A7-F03A-4B64-8F27-1904B6031C5C}" type="datetimeFigureOut">
              <a:rPr lang="en-GB" smtClean="0"/>
              <a:t>05/04/2026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E1C1FD-93AC-48C3-8A89-902B6CD33622}" type="slidenum">
              <a:rPr lang="en-GB" smtClean="0"/>
              <a:t>‹#›</a:t>
            </a:fld>
            <a:endParaRPr lang="en-GB"/>
          </a:p>
        </p:txBody>
      </p:sp>
    </p:spTree>
    <p:extLst>
      <p:ext uri="{BB962C8B-B14F-4D97-AF65-F5344CB8AC3E}">
        <p14:creationId xmlns:p14="http://schemas.microsoft.com/office/powerpoint/2010/main" val="2163425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mj-lt"/>
              <a:buNone/>
            </a:pPr>
            <a:r>
              <a:rPr lang="en-GB" b="1" dirty="0"/>
              <a:t>INTRODUCTION – COMPENSATION &amp; REWARDS</a:t>
            </a:r>
          </a:p>
          <a:p>
            <a:pPr marL="0" indent="0" algn="just">
              <a:buFont typeface="+mj-lt"/>
              <a:buNone/>
            </a:pPr>
            <a:r>
              <a:rPr lang="en-GB" dirty="0"/>
              <a:t>1.Compensation = financial + non-financial </a:t>
            </a:r>
            <a:r>
              <a:rPr lang="en-GB" dirty="0" err="1"/>
              <a:t>rewardsImportant</a:t>
            </a:r>
            <a:r>
              <a:rPr lang="en-GB" dirty="0"/>
              <a:t> for motivation and performance</a:t>
            </a:r>
          </a:p>
          <a:p>
            <a:pPr marL="228600" indent="-228600" algn="just">
              <a:buFont typeface="+mj-lt"/>
              <a:buAutoNum type="arabicPeriod"/>
            </a:pPr>
            <a:r>
              <a:rPr lang="en-GB" dirty="0"/>
              <a:t>NHS faces high pressure → needs strong reward system</a:t>
            </a:r>
          </a:p>
          <a:p>
            <a:pPr marL="228600" indent="-228600" algn="just">
              <a:buFont typeface="+mj-lt"/>
              <a:buAutoNum type="arabicPeriod"/>
            </a:pPr>
            <a:r>
              <a:rPr lang="en-GB" dirty="0"/>
              <a:t>Focus on challenges, causes, and solutions</a:t>
            </a:r>
          </a:p>
          <a:p>
            <a:pPr marL="228600" indent="-228600" algn="just">
              <a:buFont typeface="+mj-lt"/>
              <a:buAutoNum type="arabicPeriod"/>
            </a:pPr>
            <a:r>
              <a:rPr lang="en-GB" dirty="0"/>
              <a:t>Aim = improve workforce performance and retention</a:t>
            </a:r>
          </a:p>
        </p:txBody>
      </p:sp>
      <p:sp>
        <p:nvSpPr>
          <p:cNvPr id="4" name="Slide Number Placeholder 3"/>
          <p:cNvSpPr>
            <a:spLocks noGrp="1"/>
          </p:cNvSpPr>
          <p:nvPr>
            <p:ph type="sldNum" sz="quarter" idx="5"/>
          </p:nvPr>
        </p:nvSpPr>
        <p:spPr/>
        <p:txBody>
          <a:bodyPr/>
          <a:lstStyle/>
          <a:p>
            <a:fld id="{61E1C1FD-93AC-48C3-8A89-902B6CD33622}" type="slidenum">
              <a:rPr lang="en-GB" smtClean="0"/>
              <a:t>3</a:t>
            </a:fld>
            <a:endParaRPr lang="en-GB"/>
          </a:p>
        </p:txBody>
      </p:sp>
    </p:spTree>
    <p:extLst>
      <p:ext uri="{BB962C8B-B14F-4D97-AF65-F5344CB8AC3E}">
        <p14:creationId xmlns:p14="http://schemas.microsoft.com/office/powerpoint/2010/main" val="3119984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CURRENT HCM CHALLENGES IN NHS</a:t>
            </a:r>
          </a:p>
          <a:p>
            <a:r>
              <a:rPr lang="en-US" b="0" dirty="0"/>
              <a:t>Compensation in the NHS often does not match the intensity of workload, leading to employee dissatisfaction. The fixed reward system offers limited flexibility, preventing recognition of individual performance. As a result, employees perceive the system as unfair, which reduces morale and engagement. These challenges contribute to increased staff turnover, further affecting workforce stability and overall </a:t>
            </a:r>
            <a:r>
              <a:rPr lang="en-US" b="0" dirty="0" err="1"/>
              <a:t>organisational</a:t>
            </a:r>
            <a:r>
              <a:rPr lang="en-US" b="0" dirty="0"/>
              <a:t> performance.</a:t>
            </a:r>
            <a:endParaRPr lang="en-GB" b="0" dirty="0"/>
          </a:p>
        </p:txBody>
      </p:sp>
      <p:sp>
        <p:nvSpPr>
          <p:cNvPr id="4" name="Slide Number Placeholder 3"/>
          <p:cNvSpPr>
            <a:spLocks noGrp="1"/>
          </p:cNvSpPr>
          <p:nvPr>
            <p:ph type="sldNum" sz="quarter" idx="5"/>
          </p:nvPr>
        </p:nvSpPr>
        <p:spPr/>
        <p:txBody>
          <a:bodyPr/>
          <a:lstStyle/>
          <a:p>
            <a:fld id="{61E1C1FD-93AC-48C3-8A89-902B6CD33622}" type="slidenum">
              <a:rPr lang="en-GB" smtClean="0"/>
              <a:t>4</a:t>
            </a:fld>
            <a:endParaRPr lang="en-GB"/>
          </a:p>
        </p:txBody>
      </p:sp>
    </p:spTree>
    <p:extLst>
      <p:ext uri="{BB962C8B-B14F-4D97-AF65-F5344CB8AC3E}">
        <p14:creationId xmlns:p14="http://schemas.microsoft.com/office/powerpoint/2010/main" val="2148062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CURRENT HCM CHALLENGES IN NHS (Cont.)</a:t>
            </a:r>
          </a:p>
          <a:p>
            <a:r>
              <a:rPr lang="en-US" b="0" dirty="0"/>
              <a:t>NHS employees often feel that their pay does not match their workload, and the fixed reward system offers little flexibility for </a:t>
            </a:r>
            <a:r>
              <a:rPr lang="en-US" b="0" dirty="0" err="1"/>
              <a:t>recognising</a:t>
            </a:r>
            <a:r>
              <a:rPr lang="en-US" b="0" dirty="0"/>
              <a:t> individual performance. Many staff perceive unfairness in pay and rewards, including differences across gender, ethnicity, and roles, which lowers morale and engagement. These issues contribute to dissatisfaction and higher turnover, affecting workforce stability and the quality of service delivery.</a:t>
            </a:r>
            <a:endParaRPr lang="en-GB" b="0" dirty="0"/>
          </a:p>
        </p:txBody>
      </p:sp>
      <p:sp>
        <p:nvSpPr>
          <p:cNvPr id="4" name="Slide Number Placeholder 3"/>
          <p:cNvSpPr>
            <a:spLocks noGrp="1"/>
          </p:cNvSpPr>
          <p:nvPr>
            <p:ph type="sldNum" sz="quarter" idx="5"/>
          </p:nvPr>
        </p:nvSpPr>
        <p:spPr/>
        <p:txBody>
          <a:bodyPr/>
          <a:lstStyle/>
          <a:p>
            <a:fld id="{61E1C1FD-93AC-48C3-8A89-902B6CD33622}" type="slidenum">
              <a:rPr lang="en-GB" smtClean="0"/>
              <a:t>5</a:t>
            </a:fld>
            <a:endParaRPr lang="en-GB"/>
          </a:p>
        </p:txBody>
      </p:sp>
    </p:spTree>
    <p:extLst>
      <p:ext uri="{BB962C8B-B14F-4D97-AF65-F5344CB8AC3E}">
        <p14:creationId xmlns:p14="http://schemas.microsoft.com/office/powerpoint/2010/main" val="3355240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ROOT CAUSES</a:t>
            </a:r>
          </a:p>
          <a:p>
            <a:r>
              <a:rPr lang="en-US" b="0" dirty="0"/>
              <a:t>NHS pay is largely dependent on government funding, which limits salary growth and restricts financial rewards. National policies control pay structures, leaving little flexibility for performance-based incentives. As a result, budget constraints reduce overall compensation effectiveness. According to Maslow and Herzberg, insufficient pay can negatively impact employee motivation and job satisfaction.</a:t>
            </a:r>
            <a:endParaRPr lang="en-GB" b="0" dirty="0"/>
          </a:p>
        </p:txBody>
      </p:sp>
      <p:sp>
        <p:nvSpPr>
          <p:cNvPr id="4" name="Slide Number Placeholder 3"/>
          <p:cNvSpPr>
            <a:spLocks noGrp="1"/>
          </p:cNvSpPr>
          <p:nvPr>
            <p:ph type="sldNum" sz="quarter" idx="5"/>
          </p:nvPr>
        </p:nvSpPr>
        <p:spPr/>
        <p:txBody>
          <a:bodyPr/>
          <a:lstStyle/>
          <a:p>
            <a:fld id="{61E1C1FD-93AC-48C3-8A89-902B6CD33622}" type="slidenum">
              <a:rPr lang="en-GB" smtClean="0"/>
              <a:t>6</a:t>
            </a:fld>
            <a:endParaRPr lang="en-GB"/>
          </a:p>
        </p:txBody>
      </p:sp>
    </p:spTree>
    <p:extLst>
      <p:ext uri="{BB962C8B-B14F-4D97-AF65-F5344CB8AC3E}">
        <p14:creationId xmlns:p14="http://schemas.microsoft.com/office/powerpoint/2010/main" val="7805501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ROOT CAUSES (Cont.)</a:t>
            </a:r>
          </a:p>
          <a:p>
            <a:r>
              <a:rPr lang="en-US" dirty="0" err="1"/>
              <a:t>Morever</a:t>
            </a:r>
            <a:r>
              <a:rPr lang="en-US" dirty="0"/>
              <a:t>, NHS staff face financial pressure because pay increases often don’t keep up with rising living costs, which lowers real income and satisfaction. Also, current policies are rigid and slow to change, making it hard to introduce flexible rewards or performance-based incentives. These issues reduce staff motivation and morale.</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7</a:t>
            </a:fld>
            <a:endParaRPr lang="en-GB"/>
          </a:p>
        </p:txBody>
      </p:sp>
    </p:spTree>
    <p:extLst>
      <p:ext uri="{BB962C8B-B14F-4D97-AF65-F5344CB8AC3E}">
        <p14:creationId xmlns:p14="http://schemas.microsoft.com/office/powerpoint/2010/main" val="2684310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Recommendations: PERFORMANCE-BASED INCENTIVES</a:t>
            </a:r>
          </a:p>
          <a:p>
            <a:r>
              <a:rPr lang="en-US" dirty="0"/>
              <a:t>Rewarding high performers with bonuses and recognition programs helps motivate employees and improves </a:t>
            </a:r>
            <a:r>
              <a:rPr lang="en-US" dirty="0" err="1"/>
              <a:t>organisational</a:t>
            </a:r>
            <a:r>
              <a:rPr lang="en-US" dirty="0"/>
              <a:t> outcomes. Providing clear career progression paths allows staff to grow, feel valued, and stay engaged. Non-financial recognition, such as awards and appreciation events, also boosts morale and shows employees their contributions are noticed.</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8</a:t>
            </a:fld>
            <a:endParaRPr lang="en-GB"/>
          </a:p>
        </p:txBody>
      </p:sp>
    </p:spTree>
    <p:extLst>
      <p:ext uri="{BB962C8B-B14F-4D97-AF65-F5344CB8AC3E}">
        <p14:creationId xmlns:p14="http://schemas.microsoft.com/office/powerpoint/2010/main" val="22582709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Recommendations: FLEXIBLE PAY AND EMPLOYEE WELLBEING</a:t>
            </a:r>
          </a:p>
          <a:p>
            <a:r>
              <a:rPr lang="en-US" dirty="0"/>
              <a:t>Flexible pay structures that reflect workload and performance make employees feel fairly rewarded and motivated. Wellbeing programs, including mental health support and work-life balance initiatives, reduce stress and improve engagement. Ensuring transparency and fairness in reward policies builds trust, reduces pay gaps, and strengthens commitment to the </a:t>
            </a:r>
            <a:r>
              <a:rPr lang="en-US" dirty="0" err="1"/>
              <a:t>organisation</a:t>
            </a:r>
            <a:r>
              <a:rPr lang="en-US" dirty="0"/>
              <a:t>.</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9</a:t>
            </a:fld>
            <a:endParaRPr lang="en-GB"/>
          </a:p>
        </p:txBody>
      </p:sp>
    </p:spTree>
    <p:extLst>
      <p:ext uri="{BB962C8B-B14F-4D97-AF65-F5344CB8AC3E}">
        <p14:creationId xmlns:p14="http://schemas.microsoft.com/office/powerpoint/2010/main" val="38015674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Effective compensation and reward systems in the NHS motivate staff, increase engagement, and enhance job satisfaction.</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10</a:t>
            </a:fld>
            <a:endParaRPr lang="en-GB"/>
          </a:p>
        </p:txBody>
      </p:sp>
    </p:spTree>
    <p:extLst>
      <p:ext uri="{BB962C8B-B14F-4D97-AF65-F5344CB8AC3E}">
        <p14:creationId xmlns:p14="http://schemas.microsoft.com/office/powerpoint/2010/main" val="646775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INTRODUCTION- Compensation and rewards-TOTAL REWARD PERSPECTIVE</a:t>
            </a:r>
          </a:p>
          <a:p>
            <a:r>
              <a:rPr lang="en-US" b="1" dirty="0"/>
              <a:t>NHS staff work under high pressure with limited resources, so total reward systems—including pay, benefits, recognition, and work environment—are essential to motivate employees, keep them engaged, and reduce turnover. This presentation examines how these rewards affect staff performance and aims to suggest improvements to make the reward system more effective, fair, and supportive of overall </a:t>
            </a:r>
            <a:r>
              <a:rPr lang="en-US" b="1" dirty="0" err="1"/>
              <a:t>organisational</a:t>
            </a:r>
            <a:r>
              <a:rPr lang="en-US" b="1" dirty="0"/>
              <a:t> goals.</a:t>
            </a:r>
          </a:p>
          <a:p>
            <a:endParaRPr lang="en-GB" b="1" dirty="0"/>
          </a:p>
        </p:txBody>
      </p:sp>
      <p:sp>
        <p:nvSpPr>
          <p:cNvPr id="4" name="Slide Number Placeholder 3"/>
          <p:cNvSpPr>
            <a:spLocks noGrp="1"/>
          </p:cNvSpPr>
          <p:nvPr>
            <p:ph type="sldNum" sz="quarter" idx="5"/>
          </p:nvPr>
        </p:nvSpPr>
        <p:spPr/>
        <p:txBody>
          <a:bodyPr/>
          <a:lstStyle/>
          <a:p>
            <a:fld id="{61E1C1FD-93AC-48C3-8A89-902B6CD33622}" type="slidenum">
              <a:rPr lang="en-GB" smtClean="0"/>
              <a:t>13</a:t>
            </a:fld>
            <a:endParaRPr lang="en-GB"/>
          </a:p>
        </p:txBody>
      </p:sp>
    </p:spTree>
    <p:extLst>
      <p:ext uri="{BB962C8B-B14F-4D97-AF65-F5344CB8AC3E}">
        <p14:creationId xmlns:p14="http://schemas.microsoft.com/office/powerpoint/2010/main" val="539454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CURRENT HCM CHALLENGES – TOTAL REWARD PERSPECTIVE</a:t>
            </a:r>
          </a:p>
          <a:p>
            <a:pPr algn="l"/>
            <a:r>
              <a:rPr lang="en-US" b="0" dirty="0"/>
              <a:t>Many NHS employees feel that the reward system focuses mainly on salary, with limited attention to benefits, recognition, and the overall work environment. Staff often lack awareness of the full total reward package, and communication about rewards is unclear or inconsistent, which reduces engagement and motivation.</a:t>
            </a:r>
            <a:endParaRPr lang="en-GB" b="0" dirty="0"/>
          </a:p>
        </p:txBody>
      </p:sp>
      <p:sp>
        <p:nvSpPr>
          <p:cNvPr id="4" name="Slide Number Placeholder 3"/>
          <p:cNvSpPr>
            <a:spLocks noGrp="1"/>
          </p:cNvSpPr>
          <p:nvPr>
            <p:ph type="sldNum" sz="quarter" idx="5"/>
          </p:nvPr>
        </p:nvSpPr>
        <p:spPr/>
        <p:txBody>
          <a:bodyPr/>
          <a:lstStyle/>
          <a:p>
            <a:fld id="{61E1C1FD-93AC-48C3-8A89-902B6CD33622}" type="slidenum">
              <a:rPr lang="en-GB" smtClean="0"/>
              <a:t>14</a:t>
            </a:fld>
            <a:endParaRPr lang="en-GB"/>
          </a:p>
        </p:txBody>
      </p:sp>
    </p:spTree>
    <p:extLst>
      <p:ext uri="{BB962C8B-B14F-4D97-AF65-F5344CB8AC3E}">
        <p14:creationId xmlns:p14="http://schemas.microsoft.com/office/powerpoint/2010/main" val="15543628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CURRENT HCM CHALLENGES – TOTAL REWARD PERSPECTIVE (CONT)</a:t>
            </a:r>
          </a:p>
          <a:p>
            <a:r>
              <a:rPr lang="en-US" b="0" dirty="0"/>
              <a:t>Non-financial rewards are sometimes seen as tokenistic, while reward packages are inflexible and do not reflect individual contributions or preferences. Perceived inequities in how rewards are distributed further reduce morale and satisfaction. These challenges highlight the need for a more holistic, flexible, and transparent total reward system to better motivate and retain NHS staff.</a:t>
            </a:r>
            <a:endParaRPr lang="en-GB" b="0" dirty="0"/>
          </a:p>
          <a:p>
            <a:endParaRPr lang="en-GB" b="1" dirty="0"/>
          </a:p>
        </p:txBody>
      </p:sp>
      <p:sp>
        <p:nvSpPr>
          <p:cNvPr id="4" name="Slide Number Placeholder 3"/>
          <p:cNvSpPr>
            <a:spLocks noGrp="1"/>
          </p:cNvSpPr>
          <p:nvPr>
            <p:ph type="sldNum" sz="quarter" idx="5"/>
          </p:nvPr>
        </p:nvSpPr>
        <p:spPr/>
        <p:txBody>
          <a:bodyPr/>
          <a:lstStyle/>
          <a:p>
            <a:fld id="{61E1C1FD-93AC-48C3-8A89-902B6CD33622}" type="slidenum">
              <a:rPr lang="en-GB" smtClean="0"/>
              <a:t>15</a:t>
            </a:fld>
            <a:endParaRPr lang="en-GB"/>
          </a:p>
        </p:txBody>
      </p:sp>
    </p:spTree>
    <p:extLst>
      <p:ext uri="{BB962C8B-B14F-4D97-AF65-F5344CB8AC3E}">
        <p14:creationId xmlns:p14="http://schemas.microsoft.com/office/powerpoint/2010/main" val="7437523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ROOT CAUSES – POLICY &amp; STRUCTURAL ISSUES</a:t>
            </a:r>
          </a:p>
          <a:p>
            <a:r>
              <a:rPr lang="en-US" b="0" dirty="0"/>
              <a:t>NHS policies like fixed pay scales, pension rules, and limited incentives reduce flexibility in rewarding staff. Structural factors like Agenda for Change banding and </a:t>
            </a:r>
            <a:r>
              <a:rPr lang="en-US" b="0" dirty="0" err="1"/>
              <a:t>centralised</a:t>
            </a:r>
            <a:r>
              <a:rPr lang="en-US" b="0" dirty="0"/>
              <a:t> decision-making slow innovation and prevent tailored rewards. Culturally, recognition is weak, managers are undertrained, and staff feel undervalued, which lowers motivation and engagement.</a:t>
            </a:r>
            <a:endParaRPr lang="en-GB" b="0" dirty="0"/>
          </a:p>
        </p:txBody>
      </p:sp>
      <p:sp>
        <p:nvSpPr>
          <p:cNvPr id="4" name="Slide Number Placeholder 3"/>
          <p:cNvSpPr>
            <a:spLocks noGrp="1"/>
          </p:cNvSpPr>
          <p:nvPr>
            <p:ph type="sldNum" sz="quarter" idx="5"/>
          </p:nvPr>
        </p:nvSpPr>
        <p:spPr/>
        <p:txBody>
          <a:bodyPr/>
          <a:lstStyle/>
          <a:p>
            <a:fld id="{61E1C1FD-93AC-48C3-8A89-902B6CD33622}" type="slidenum">
              <a:rPr lang="en-GB" smtClean="0"/>
              <a:t>16</a:t>
            </a:fld>
            <a:endParaRPr lang="en-GB"/>
          </a:p>
        </p:txBody>
      </p:sp>
    </p:spTree>
    <p:extLst>
      <p:ext uri="{BB962C8B-B14F-4D97-AF65-F5344CB8AC3E}">
        <p14:creationId xmlns:p14="http://schemas.microsoft.com/office/powerpoint/2010/main" val="28724831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NHS should design a holistic total reward system that includes pay, benefits, recognition, and work-life initiatives to meet staff needs. Rewards should be aligned with </a:t>
            </a:r>
            <a:r>
              <a:rPr lang="en-US" dirty="0" err="1"/>
              <a:t>organisational</a:t>
            </a:r>
            <a:r>
              <a:rPr lang="en-US" dirty="0"/>
              <a:t> goals, supporting performance and patient care. Flexible packages allow staff to choose rewards suited to their role and preferences, increasing engagement and motivation.</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18</a:t>
            </a:fld>
            <a:endParaRPr lang="en-GB"/>
          </a:p>
        </p:txBody>
      </p:sp>
    </p:spTree>
    <p:extLst>
      <p:ext uri="{BB962C8B-B14F-4D97-AF65-F5344CB8AC3E}">
        <p14:creationId xmlns:p14="http://schemas.microsoft.com/office/powerpoint/2010/main" val="33635743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Building a strong recognition culture through regular acknowledgment and appreciation improves morale. Career development opportunities and learning initiatives help staff grow professionally and stay committed. A supportive work environment with wellbeing and flexible working programs reduces stress and enhances job satisfaction.</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19</a:t>
            </a:fld>
            <a:endParaRPr lang="en-GB"/>
          </a:p>
        </p:txBody>
      </p:sp>
    </p:spTree>
    <p:extLst>
      <p:ext uri="{BB962C8B-B14F-4D97-AF65-F5344CB8AC3E}">
        <p14:creationId xmlns:p14="http://schemas.microsoft.com/office/powerpoint/2010/main" val="42682889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total reward systems are vital to motivate and retain NHS staff. Challenges in policy, structure, and culture must be addressed to make rewards meaningful. Strategic improvements, including flexible pay, recognition, career development, and wellbeing programs, enhance staff satisfaction and overall </a:t>
            </a:r>
            <a:r>
              <a:rPr lang="en-US" dirty="0" err="1"/>
              <a:t>organisational</a:t>
            </a:r>
            <a:r>
              <a:rPr lang="en-US" dirty="0"/>
              <a:t> performance.</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20</a:t>
            </a:fld>
            <a:endParaRPr lang="en-GB"/>
          </a:p>
        </p:txBody>
      </p:sp>
    </p:spTree>
    <p:extLst>
      <p:ext uri="{BB962C8B-B14F-4D97-AF65-F5344CB8AC3E}">
        <p14:creationId xmlns:p14="http://schemas.microsoft.com/office/powerpoint/2010/main" val="38052552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NHS staff feel less motivated because team-based incentives are limited, which reduces collaboration and shared effort. Recognition programs are also insufficient, so employees often feel undervalued. Additionally, the focus is mostly on financial rewards, neglecting important non-financial factors like career growth and support, which affects overall engagement (</a:t>
            </a:r>
            <a:r>
              <a:rPr lang="en-US" dirty="0" err="1"/>
              <a:t>Ratto</a:t>
            </a:r>
            <a:r>
              <a:rPr lang="en-US" dirty="0"/>
              <a:t> et al., 2001; Meeting the Challenge, 2014; Coetzee et al., 2025).</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24</a:t>
            </a:fld>
            <a:endParaRPr lang="en-GB"/>
          </a:p>
        </p:txBody>
      </p:sp>
    </p:spTree>
    <p:extLst>
      <p:ext uri="{BB962C8B-B14F-4D97-AF65-F5344CB8AC3E}">
        <p14:creationId xmlns:p14="http://schemas.microsoft.com/office/powerpoint/2010/main" val="25659981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Employees sometimes do not know about the rewards available due to poor communication, which lowers satisfaction. Opportunities for professional development are limited, reducing long-term motivation. High workload and stress make it hard for staff to engage fully, even when rewards exist, further impacting morale and retention.</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25</a:t>
            </a:fld>
            <a:endParaRPr lang="en-GB"/>
          </a:p>
        </p:txBody>
      </p:sp>
    </p:spTree>
    <p:extLst>
      <p:ext uri="{BB962C8B-B14F-4D97-AF65-F5344CB8AC3E}">
        <p14:creationId xmlns:p14="http://schemas.microsoft.com/office/powerpoint/2010/main" val="6472814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all staff are motivated by the same rewards. The NHS often uses standard reward packages, which may not meet individual needs. This lack of </a:t>
            </a:r>
            <a:r>
              <a:rPr lang="en-US" dirty="0" err="1"/>
              <a:t>personalisation</a:t>
            </a:r>
            <a:r>
              <a:rPr lang="en-US" dirty="0"/>
              <a:t> can reduce engagement and make employees feel their contributions or preferences are overlooked, affecting morale and retention.</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26</a:t>
            </a:fld>
            <a:endParaRPr lang="en-GB"/>
          </a:p>
        </p:txBody>
      </p:sp>
    </p:spTree>
    <p:extLst>
      <p:ext uri="{BB962C8B-B14F-4D97-AF65-F5344CB8AC3E}">
        <p14:creationId xmlns:p14="http://schemas.microsoft.com/office/powerpoint/2010/main" val="19370979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NHS faces several policy and structural barriers to effective engagement. </a:t>
            </a:r>
            <a:r>
              <a:rPr lang="en-US" dirty="0" err="1"/>
              <a:t>Standardised</a:t>
            </a:r>
            <a:r>
              <a:rPr lang="en-US" dirty="0"/>
              <a:t> reward systems and limited performance-based incentives prevent recognition of individual or team contributions. Structural limitations like Agenda for Change banding and </a:t>
            </a:r>
            <a:r>
              <a:rPr lang="en-US" dirty="0" err="1"/>
              <a:t>centralised</a:t>
            </a:r>
            <a:r>
              <a:rPr lang="en-US" dirty="0"/>
              <a:t> decision-making make it difficult to respond quickly to staff needs. Communication gaps also mean employees are often unaware of rewards, benefits, or career opportunities, which reduces </a:t>
            </a:r>
            <a:r>
              <a:rPr lang="en-US" dirty="0" err="1"/>
              <a:t>engagement.Cultural</a:t>
            </a:r>
            <a:r>
              <a:rPr lang="en-US" dirty="0"/>
              <a:t> and </a:t>
            </a:r>
            <a:r>
              <a:rPr lang="en-US" dirty="0" err="1"/>
              <a:t>behavioural</a:t>
            </a:r>
            <a:r>
              <a:rPr lang="en-US" dirty="0"/>
              <a:t> factors further weaken employee motivation. A weak recognition culture and undertrained managers result in inconsistent acknowledgment of staff efforts. Employees often feel undervalued despite heavy workloads and responsibilities, which contributes to stress, disengagement, and high turnover (</a:t>
            </a:r>
            <a:r>
              <a:rPr lang="en-US" dirty="0" err="1"/>
              <a:t>Johar</a:t>
            </a:r>
            <a:r>
              <a:rPr lang="en-US" dirty="0"/>
              <a:t> &amp; </a:t>
            </a:r>
            <a:r>
              <a:rPr lang="en-US" dirty="0" err="1"/>
              <a:t>Roopalatha</a:t>
            </a:r>
            <a:r>
              <a:rPr lang="en-US" dirty="0"/>
              <a:t>, 2024; Hafner et al., 2020; </a:t>
            </a:r>
            <a:r>
              <a:rPr lang="en-US" dirty="0" err="1"/>
              <a:t>Isik</a:t>
            </a:r>
            <a:r>
              <a:rPr lang="en-US" dirty="0"/>
              <a:t> </a:t>
            </a:r>
            <a:r>
              <a:rPr lang="en-US" dirty="0" err="1"/>
              <a:t>Serifsoy</a:t>
            </a:r>
            <a:r>
              <a:rPr lang="en-US" dirty="0"/>
              <a:t>, 2024).</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27</a:t>
            </a:fld>
            <a:endParaRPr lang="en-GB"/>
          </a:p>
        </p:txBody>
      </p:sp>
    </p:spTree>
    <p:extLst>
      <p:ext uri="{BB962C8B-B14F-4D97-AF65-F5344CB8AC3E}">
        <p14:creationId xmlns:p14="http://schemas.microsoft.com/office/powerpoint/2010/main" val="18271447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NHS faces several policy and structural barriers to effective engagement. </a:t>
            </a:r>
            <a:r>
              <a:rPr lang="en-US" dirty="0" err="1"/>
              <a:t>Standardised</a:t>
            </a:r>
            <a:r>
              <a:rPr lang="en-US" dirty="0"/>
              <a:t> reward systems and limited performance-based incentives prevent recognition of individual or team contributions. Structural limitations like Agenda for Change banding and </a:t>
            </a:r>
            <a:r>
              <a:rPr lang="en-US" dirty="0" err="1"/>
              <a:t>centralised</a:t>
            </a:r>
            <a:r>
              <a:rPr lang="en-US" dirty="0"/>
              <a:t> decision-making make it difficult to respond quickly to staff needs. Communication gaps also mean employees are often unaware of rewards, benefits, or career opportunities, which reduces </a:t>
            </a:r>
            <a:r>
              <a:rPr lang="en-US" dirty="0" err="1"/>
              <a:t>engagement.Cultural</a:t>
            </a:r>
            <a:r>
              <a:rPr lang="en-US" dirty="0"/>
              <a:t> and </a:t>
            </a:r>
            <a:r>
              <a:rPr lang="en-US" dirty="0" err="1"/>
              <a:t>behavioural</a:t>
            </a:r>
            <a:r>
              <a:rPr lang="en-US" dirty="0"/>
              <a:t> factors further weaken employee motivation. A weak recognition culture and undertrained managers result in inconsistent acknowledgment of staff efforts. Employees often feel undervalued despite heavy workloads and responsibilities, which contributes to stress, disengagement, and high turnover (</a:t>
            </a:r>
            <a:r>
              <a:rPr lang="en-US" dirty="0" err="1"/>
              <a:t>Johar</a:t>
            </a:r>
            <a:r>
              <a:rPr lang="en-US" dirty="0"/>
              <a:t> &amp; </a:t>
            </a:r>
            <a:r>
              <a:rPr lang="en-US" dirty="0" err="1"/>
              <a:t>Roopalatha</a:t>
            </a:r>
            <a:r>
              <a:rPr lang="en-US" dirty="0"/>
              <a:t>, 2024; Hafner et al., 2020; </a:t>
            </a:r>
            <a:r>
              <a:rPr lang="en-US" dirty="0" err="1"/>
              <a:t>Isik</a:t>
            </a:r>
            <a:r>
              <a:rPr lang="en-US" dirty="0"/>
              <a:t> </a:t>
            </a:r>
            <a:r>
              <a:rPr lang="en-US" dirty="0" err="1"/>
              <a:t>Serifsoy</a:t>
            </a:r>
            <a:r>
              <a:rPr lang="en-US" dirty="0"/>
              <a:t>, 2024).</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28</a:t>
            </a:fld>
            <a:endParaRPr lang="en-GB"/>
          </a:p>
        </p:txBody>
      </p:sp>
    </p:spTree>
    <p:extLst>
      <p:ext uri="{BB962C8B-B14F-4D97-AF65-F5344CB8AC3E}">
        <p14:creationId xmlns:p14="http://schemas.microsoft.com/office/powerpoint/2010/main" val="1579885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boost engagement, NHS </a:t>
            </a:r>
            <a:r>
              <a:rPr lang="en-US" dirty="0" err="1"/>
              <a:t>organisations</a:t>
            </a:r>
            <a:r>
              <a:rPr lang="en-US" dirty="0"/>
              <a:t> can adopt team-based incentives that reward collaborative efforts, fostering a sense of shared purpose and recognition. Clear communication about total rewards is crucial so staff fully understand and appreciate their benefits. Flexible recognition programs, including formal awards and peer appreciation, also enhance morale and motivation.</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29</a:t>
            </a:fld>
            <a:endParaRPr lang="en-GB"/>
          </a:p>
        </p:txBody>
      </p:sp>
    </p:spTree>
    <p:extLst>
      <p:ext uri="{BB962C8B-B14F-4D97-AF65-F5344CB8AC3E}">
        <p14:creationId xmlns:p14="http://schemas.microsoft.com/office/powerpoint/2010/main" val="30959436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Personalised</a:t>
            </a:r>
            <a:r>
              <a:rPr lang="en-US" dirty="0"/>
              <a:t> career development and learning opportunities help employees feel valued and supported in their professional growth. Finally, monitoring and evaluating engagement ensures that reward strategies are effective, allowing the NHS to continuously adapt and improve staff satisfaction and performance.</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30</a:t>
            </a:fld>
            <a:endParaRPr lang="en-GB"/>
          </a:p>
        </p:txBody>
      </p:sp>
    </p:spTree>
    <p:extLst>
      <p:ext uri="{BB962C8B-B14F-4D97-AF65-F5344CB8AC3E}">
        <p14:creationId xmlns:p14="http://schemas.microsoft.com/office/powerpoint/2010/main" val="29934173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Equality, diversity, and inclusion in NHS rewards ensure that all staff feel valued and fairly treated regardless of background. Current disparities can harm engagement, morale, and retention. This presentation explores how inclusive reward policies and fair compensation practices can improve staff satisfaction, support diversity goals, and strengthen </a:t>
            </a:r>
            <a:r>
              <a:rPr lang="en-US" dirty="0" err="1"/>
              <a:t>organisational</a:t>
            </a:r>
            <a:r>
              <a:rPr lang="en-US" dirty="0"/>
              <a:t> effectiveness.</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33</a:t>
            </a:fld>
            <a:endParaRPr lang="en-GB"/>
          </a:p>
        </p:txBody>
      </p:sp>
    </p:spTree>
    <p:extLst>
      <p:ext uri="{BB962C8B-B14F-4D97-AF65-F5344CB8AC3E}">
        <p14:creationId xmlns:p14="http://schemas.microsoft.com/office/powerpoint/2010/main" val="32603275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table shows the structural and systemic challenges in the NHS related to equality, diversity, and inclusion. Issues like inequitable pay, resource allocation bias, and underrepresentation of minority staff in leadership positions reduce employee motivation and engagement. Addressing these is essential for fairness, workforce retention, and high-quality patient care.</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34</a:t>
            </a:fld>
            <a:endParaRPr lang="en-GB"/>
          </a:p>
        </p:txBody>
      </p:sp>
    </p:spTree>
    <p:extLst>
      <p:ext uri="{BB962C8B-B14F-4D97-AF65-F5344CB8AC3E}">
        <p14:creationId xmlns:p14="http://schemas.microsoft.com/office/powerpoint/2010/main" val="12225631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table highlights cultural and procedural challenges affecting EDI in the NHS. Weak recognition of diverse staff contributions, inconsistent reward policies, and lack of support for marginalized groups create disengagement. By improving inclusive practices and fair recognition, the NHS can strengthen staff morale and </a:t>
            </a:r>
            <a:r>
              <a:rPr lang="en-US" dirty="0" err="1"/>
              <a:t>organisational</a:t>
            </a:r>
            <a:r>
              <a:rPr lang="en-US" dirty="0"/>
              <a:t> commitment.</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35</a:t>
            </a:fld>
            <a:endParaRPr lang="en-GB"/>
          </a:p>
        </p:txBody>
      </p:sp>
    </p:spTree>
    <p:extLst>
      <p:ext uri="{BB962C8B-B14F-4D97-AF65-F5344CB8AC3E}">
        <p14:creationId xmlns:p14="http://schemas.microsoft.com/office/powerpoint/2010/main" val="22612188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NHS EDI challenges include pay gaps, biased rewards, underrepresentation in leadership, inconsistent policies, and lack of support for marginalized staff.</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36</a:t>
            </a:fld>
            <a:endParaRPr lang="en-GB"/>
          </a:p>
        </p:txBody>
      </p:sp>
    </p:spTree>
    <p:extLst>
      <p:ext uri="{BB962C8B-B14F-4D97-AF65-F5344CB8AC3E}">
        <p14:creationId xmlns:p14="http://schemas.microsoft.com/office/powerpoint/2010/main" val="3982168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NHS faces structural and policy challenges that affect equality, diversity, and inclusion. Inequitable resource allocation means some minority staff miss out on development opportunities. Rigid </a:t>
            </a:r>
            <a:r>
              <a:rPr lang="en-US" dirty="0" err="1"/>
              <a:t>organisational</a:t>
            </a:r>
            <a:r>
              <a:rPr lang="en-US" dirty="0"/>
              <a:t> structures make it hard to introduce flexible, inclusive practices. Additionally, without clear accountability mechanisms, EDI policies often fail to achieve tangible results.</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37</a:t>
            </a:fld>
            <a:endParaRPr lang="en-GB"/>
          </a:p>
        </p:txBody>
      </p:sp>
    </p:spTree>
    <p:extLst>
      <p:ext uri="{BB962C8B-B14F-4D97-AF65-F5344CB8AC3E}">
        <p14:creationId xmlns:p14="http://schemas.microsoft.com/office/powerpoint/2010/main" val="34444108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Leadership and cultural factors also impact EDI. Minority and female staff are underrepresented in senior positions, limiting their influence. Subtle bias and discrimination can affect engagement and career progression. Moreover, contributions from diverse staff are often overlooked, which reduces motivation and weakens inclusion efforts.</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38</a:t>
            </a:fld>
            <a:endParaRPr lang="en-GB"/>
          </a:p>
        </p:txBody>
      </p:sp>
    </p:spTree>
    <p:extLst>
      <p:ext uri="{BB962C8B-B14F-4D97-AF65-F5344CB8AC3E}">
        <p14:creationId xmlns:p14="http://schemas.microsoft.com/office/powerpoint/2010/main" val="41467704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Operational and communication gaps create further EDI challenges. Many staff are unaware of policies, or existing training is insufficient. Without effective communication and ongoing education, inclusive practices are difficult to implement, leaving staff disengaged and </a:t>
            </a:r>
            <a:r>
              <a:rPr lang="en-US" dirty="0" err="1"/>
              <a:t>organisational</a:t>
            </a:r>
            <a:r>
              <a:rPr lang="en-US" dirty="0"/>
              <a:t> culture less diverse</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39</a:t>
            </a:fld>
            <a:endParaRPr lang="en-GB"/>
          </a:p>
        </p:txBody>
      </p:sp>
    </p:spTree>
    <p:extLst>
      <p:ext uri="{BB962C8B-B14F-4D97-AF65-F5344CB8AC3E}">
        <p14:creationId xmlns:p14="http://schemas.microsoft.com/office/powerpoint/2010/main" val="26164540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Transparent pay structures help staff clearly understand how salaries, bonuses, and allowances are determined, reducing feelings of unfairness and building trust. Regular pay audits allow the NHS to spot and correct any disparities across gender, ethnicity, or other protected characteristics, ensuring fairness in compensation. Inclusive reward policies </a:t>
            </a:r>
            <a:r>
              <a:rPr lang="en-US" dirty="0" err="1"/>
              <a:t>recognise</a:t>
            </a:r>
            <a:r>
              <a:rPr lang="en-US" dirty="0"/>
              <a:t> diverse contributions, including non-traditional roles or community-based achievements, which motivates all staff and fosters a more equitable culture.</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40</a:t>
            </a:fld>
            <a:endParaRPr lang="en-GB"/>
          </a:p>
        </p:txBody>
      </p:sp>
    </p:spTree>
    <p:extLst>
      <p:ext uri="{BB962C8B-B14F-4D97-AF65-F5344CB8AC3E}">
        <p14:creationId xmlns:p14="http://schemas.microsoft.com/office/powerpoint/2010/main" val="28500115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Linking leadership accountability to EDI performance encourages managers and senior staff to make fair promotion and reward decisions. Providing targeted training on unconscious bias, equity in reward allocation, and inclusive recognition ensures staff and managers understand how to implement fair practices, improving engagement and morale across the NHS workforce.</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41</a:t>
            </a:fld>
            <a:endParaRPr lang="en-GB"/>
          </a:p>
        </p:txBody>
      </p:sp>
    </p:spTree>
    <p:extLst>
      <p:ext uri="{BB962C8B-B14F-4D97-AF65-F5344CB8AC3E}">
        <p14:creationId xmlns:p14="http://schemas.microsoft.com/office/powerpoint/2010/main" val="1467924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effective human capital management in the NHS relies on well-designed compensation and reward systems that motivate and retain staff. Basic rewards, such as salary and recognition, form the foundation for staff satisfaction, while a total reward approach integrates pay, benefits, career development, and a supportive work environment to enhance engagement and performance. Employee engagement is strengthened when rewards are communicated clearly, aligned with team goals, and linked to motivation strategies. Finally, equity and fairness are crucial—ensuring inclusive and transparent reward practices promotes trust, morale, and </a:t>
            </a:r>
            <a:r>
              <a:rPr lang="en-US" dirty="0" err="1"/>
              <a:t>organisational</a:t>
            </a:r>
            <a:r>
              <a:rPr lang="en-US" dirty="0"/>
              <a:t> commitment. By addressing these areas holistically, the NHS can improve staff satisfaction, performance, and patient care outcomes.</a:t>
            </a:r>
            <a:endParaRPr lang="en-GB" dirty="0"/>
          </a:p>
        </p:txBody>
      </p:sp>
      <p:sp>
        <p:nvSpPr>
          <p:cNvPr id="4" name="Slide Number Placeholder 3"/>
          <p:cNvSpPr>
            <a:spLocks noGrp="1"/>
          </p:cNvSpPr>
          <p:nvPr>
            <p:ph type="sldNum" sz="quarter" idx="5"/>
          </p:nvPr>
        </p:nvSpPr>
        <p:spPr/>
        <p:txBody>
          <a:bodyPr/>
          <a:lstStyle/>
          <a:p>
            <a:fld id="{61E1C1FD-93AC-48C3-8A89-902B6CD33622}" type="slidenum">
              <a:rPr lang="en-GB" smtClean="0"/>
              <a:t>43</a:t>
            </a:fld>
            <a:endParaRPr lang="en-GB"/>
          </a:p>
        </p:txBody>
      </p:sp>
    </p:spTree>
    <p:extLst>
      <p:ext uri="{BB962C8B-B14F-4D97-AF65-F5344CB8AC3E}">
        <p14:creationId xmlns:p14="http://schemas.microsoft.com/office/powerpoint/2010/main" val="323039787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4/5/2026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21367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4/5/2026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07032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4/5/2026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56560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4/5/2026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91654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4/5/2026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83000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4/5/2026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67320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4/5/2026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45139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4/5/2026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34866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4/5/2026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25225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4/5/2026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29456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4/5/2026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312258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4/5/2026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325776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4/5/2026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147149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4/5/2026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443579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4/5/2026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849680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4/5/2026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768962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4/5/2026</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769771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4/5/2026</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744275722"/>
      </p:ext>
    </p:extLst>
  </p:cSld>
  <p:clrMap bg1="dk1" tx1="lt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8.pn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9.png"/><Relationship Id="rId7" Type="http://schemas.openxmlformats.org/officeDocument/2006/relationships/diagramColors" Target="../diagrams/colors7.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hyperlink" Target="https://www.nhsemployers.org/publications/nhs-annual-pay-award-process" TargetMode="External"/><Relationship Id="rId3" Type="http://schemas.openxmlformats.org/officeDocument/2006/relationships/hyperlink" Target="https://share.google/Zfg7QJ1oMHgPA9MZo" TargetMode="External"/><Relationship Id="rId7" Type="http://schemas.openxmlformats.org/officeDocument/2006/relationships/hyperlink" Target="https://www.nhsemployers.org/articles/reward-nhs" TargetMode="External"/><Relationship Id="rId2" Type="http://schemas.openxmlformats.org/officeDocument/2006/relationships/hyperlink" Target="http://www.england.nhs.uk/" TargetMode="External"/><Relationship Id="rId1" Type="http://schemas.openxmlformats.org/officeDocument/2006/relationships/slideLayout" Target="../slideLayouts/slideLayout6.xml"/><Relationship Id="rId6" Type="http://schemas.openxmlformats.org/officeDocument/2006/relationships/hyperlink" Target="http://www.nhsemployers.org/" TargetMode="External"/><Relationship Id="rId5" Type="http://schemas.openxmlformats.org/officeDocument/2006/relationships/hyperlink" Target="https://share.google/TqKEzYiEW9bq6APte" TargetMode="External"/><Relationship Id="rId4" Type="http://schemas.openxmlformats.org/officeDocument/2006/relationships/hyperlink" Target="http://www.legalexpert.co.uk/"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1.png"/><Relationship Id="rId7" Type="http://schemas.openxmlformats.org/officeDocument/2006/relationships/diagramColors" Target="../diagrams/colors8.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14.png"/><Relationship Id="rId2" Type="http://schemas.openxmlformats.org/officeDocument/2006/relationships/diagramData" Target="../diagrams/data10.xml"/><Relationship Id="rId1" Type="http://schemas.openxmlformats.org/officeDocument/2006/relationships/slideLayout" Target="../slideLayouts/slideLayout6.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8" Type="http://schemas.openxmlformats.org/officeDocument/2006/relationships/hyperlink" Target="https://doi.org/10.1504/ijbex.2023.10058513" TargetMode="External"/><Relationship Id="rId3" Type="http://schemas.openxmlformats.org/officeDocument/2006/relationships/hyperlink" Target="https://doi.org/10.5539/ijbm.v4n11p177" TargetMode="External"/><Relationship Id="rId7" Type="http://schemas.openxmlformats.org/officeDocument/2006/relationships/hyperlink" Target="https://www.eurofound.europa.eu/en/publications/all/human-resource-management-national-health-service" TargetMode="External"/><Relationship Id="rId2" Type="http://schemas.openxmlformats.org/officeDocument/2006/relationships/hyperlink" Target="https://www.forbes.com/councils/forbescommunicationscouncil/2024/03/04/the-next-step-in-employee-recognition-a-culture-of-appreciation/" TargetMode="External"/><Relationship Id="rId1" Type="http://schemas.openxmlformats.org/officeDocument/2006/relationships/slideLayout" Target="../slideLayouts/slideLayout6.xml"/><Relationship Id="rId6" Type="http://schemas.openxmlformats.org/officeDocument/2006/relationships/hyperlink" Target="https://www.local.gov.uk/sites/default/files/documents/total-reward-9b8.pdf" TargetMode="External"/><Relationship Id="rId11" Type="http://schemas.openxmlformats.org/officeDocument/2006/relationships/hyperlink" Target="https://www.deere.co.in/en/our-company/john-deere-careers/total-rewards/" TargetMode="External"/><Relationship Id="rId5" Type="http://schemas.openxmlformats.org/officeDocument/2006/relationships/hyperlink" Target="https://www.sciencedirect.com/science/article/pii/S2405844023013610" TargetMode="External"/><Relationship Id="rId10" Type="http://schemas.openxmlformats.org/officeDocument/2006/relationships/hyperlink" Target="https://www.nhsemployers.org/articles/total-reward-statements" TargetMode="External"/><Relationship Id="rId4" Type="http://schemas.openxmlformats.org/officeDocument/2006/relationships/hyperlink" Target="https://www.legalandmedical.co.uk/navigate-and-understand-your-nhs-total-reward-statement/" TargetMode="External"/><Relationship Id="rId9" Type="http://schemas.openxmlformats.org/officeDocument/2006/relationships/hyperlink" Target="https://doi.org/10.12688/wellcomeopenres.15042.1"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15.png"/><Relationship Id="rId7" Type="http://schemas.openxmlformats.org/officeDocument/2006/relationships/diagramColors" Target="../diagrams/colors13.xm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5.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16.png"/><Relationship Id="rId7" Type="http://schemas.openxmlformats.org/officeDocument/2006/relationships/diagramColors" Target="../diagrams/colors14.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8" Type="http://schemas.openxmlformats.org/officeDocument/2006/relationships/hyperlink" Target="https://www.ipa-involve.com/meeting-the-challenge-successful-employee-engagement-in-the-nhs" TargetMode="External"/><Relationship Id="rId3" Type="http://schemas.openxmlformats.org/officeDocument/2006/relationships/hyperlink" Target="https://www.nhsemployers.org/articles/communicating-reward-staff-and-new-employees" TargetMode="External"/><Relationship Id="rId7" Type="http://schemas.openxmlformats.org/officeDocument/2006/relationships/hyperlink" Target="https://doi.org/10.5539/ijbm.v5n12p89" TargetMode="External"/><Relationship Id="rId2" Type="http://schemas.openxmlformats.org/officeDocument/2006/relationships/hyperlink" Target="https://doi.org/10.1016/j.heliyon.2025.e42386" TargetMode="External"/><Relationship Id="rId1" Type="http://schemas.openxmlformats.org/officeDocument/2006/relationships/slideLayout" Target="../slideLayouts/slideLayout6.xml"/><Relationship Id="rId6" Type="http://schemas.openxmlformats.org/officeDocument/2006/relationships/hyperlink" Target="https://doi.org/10.53555/kuey.v30i5.5992" TargetMode="External"/><Relationship Id="rId5" Type="http://schemas.openxmlformats.org/officeDocument/2006/relationships/hyperlink" Target="https://engageandgrow.com/understanding-the-root-causes-of-low-employee-engagement-in-smes/" TargetMode="External"/><Relationship Id="rId4" Type="http://schemas.openxmlformats.org/officeDocument/2006/relationships/hyperlink" Target="https://pmc.ncbi.nlm.nih.gov/articles/PMC7371353/" TargetMode="External"/><Relationship Id="rId9" Type="http://schemas.openxmlformats.org/officeDocument/2006/relationships/hyperlink" Target="https://www.researchgate.net/publication/228703296_Team-based_incentives_in_the_NHS_an_economic_analysis"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diagramData" Target="../diagrams/data17.xml"/><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8.xml"/><Relationship Id="rId1" Type="http://schemas.openxmlformats.org/officeDocument/2006/relationships/slideLayout" Target="../slideLayouts/slideLayout6.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25.png"/><Relationship Id="rId7" Type="http://schemas.openxmlformats.org/officeDocument/2006/relationships/diagramColors" Target="../diagrams/colors20.xm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42.xml.rels><?xml version="1.0" encoding="UTF-8" standalone="yes"?>
<Relationships xmlns="http://schemas.openxmlformats.org/package/2006/relationships"><Relationship Id="rId3" Type="http://schemas.openxmlformats.org/officeDocument/2006/relationships/hyperlink" Target="https://pmc.ncbi.nlm.nih.gov/articles/PMC10240167/" TargetMode="External"/><Relationship Id="rId2" Type="http://schemas.openxmlformats.org/officeDocument/2006/relationships/hyperlink" Target="https://doi.org/10.1136/bmj.308.6940.1363" TargetMode="External"/><Relationship Id="rId1" Type="http://schemas.openxmlformats.org/officeDocument/2006/relationships/slideLayout" Target="../slideLayouts/slideLayout6.xml"/><Relationship Id="rId6" Type="http://schemas.openxmlformats.org/officeDocument/2006/relationships/hyperlink" Target="https://doi.org/10.1093/bmb/ldv031" TargetMode="External"/><Relationship Id="rId5" Type="http://schemas.openxmlformats.org/officeDocument/2006/relationships/hyperlink" Target="https://doi.org/10.1093/oxfordhb/9780199238828.013.0034" TargetMode="External"/><Relationship Id="rId4" Type="http://schemas.openxmlformats.org/officeDocument/2006/relationships/hyperlink" Target="https://www.england.nhs.uk/long-read/nhs-equality-diversity-and-inclusion-improvement-plan/"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5FFCF-F7DB-4CA7-A185-7031E28B812D}"/>
              </a:ext>
            </a:extLst>
          </p:cNvPr>
          <p:cNvSpPr>
            <a:spLocks noGrp="1"/>
          </p:cNvSpPr>
          <p:nvPr>
            <p:ph type="ctrTitle"/>
          </p:nvPr>
        </p:nvSpPr>
        <p:spPr>
          <a:xfrm>
            <a:off x="680321" y="1716259"/>
            <a:ext cx="8144134" cy="2460859"/>
          </a:xfrm>
        </p:spPr>
        <p:txBody>
          <a:bodyPr/>
          <a:lstStyle/>
          <a:p>
            <a:r>
              <a:rPr lang="en-US" sz="3600" b="1" dirty="0"/>
              <a:t>TOPIC:</a:t>
            </a:r>
            <a:br>
              <a:rPr lang="en-US" sz="3600" b="1" dirty="0"/>
            </a:br>
            <a:r>
              <a:rPr lang="en-US" sz="3600" b="1" dirty="0"/>
              <a:t>Compensation and Rewards in the NHS</a:t>
            </a:r>
            <a:endParaRPr lang="en-GB" sz="3600" dirty="0"/>
          </a:p>
        </p:txBody>
      </p:sp>
      <p:sp>
        <p:nvSpPr>
          <p:cNvPr id="3" name="Subtitle 2">
            <a:extLst>
              <a:ext uri="{FF2B5EF4-FFF2-40B4-BE49-F238E27FC236}">
                <a16:creationId xmlns:a16="http://schemas.microsoft.com/office/drawing/2014/main" id="{DC651FC6-379A-4784-B5C1-D85FCD437B39}"/>
              </a:ext>
            </a:extLst>
          </p:cNvPr>
          <p:cNvSpPr>
            <a:spLocks noGrp="1"/>
          </p:cNvSpPr>
          <p:nvPr>
            <p:ph type="subTitle" idx="1"/>
          </p:nvPr>
        </p:nvSpPr>
        <p:spPr>
          <a:xfrm>
            <a:off x="9641441" y="2903922"/>
            <a:ext cx="2249771" cy="1050156"/>
          </a:xfrm>
          <a:ln w="28575">
            <a:solidFill>
              <a:schemeClr val="tx1"/>
            </a:solidFill>
          </a:ln>
        </p:spPr>
        <p:txBody>
          <a:bodyPr>
            <a:normAutofit fontScale="62500" lnSpcReduction="20000"/>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solidFill>
                <a:effectLst/>
                <a:uLnTx/>
                <a:uFillTx/>
                <a:latin typeface="Corbel" panose="020B0503020204020204"/>
                <a:ea typeface="+mn-ea"/>
                <a:cs typeface="+mn-cs"/>
              </a:rPr>
              <a:t>Presented by</a:t>
            </a:r>
            <a:r>
              <a:rPr kumimoji="0" lang="en-US" sz="1800" b="1" i="1" u="none" strike="noStrike" kern="1200" cap="none" spc="0" normalizeH="0" baseline="0" noProof="0" dirty="0" smtClean="0">
                <a:ln>
                  <a:noFill/>
                </a:ln>
                <a:solidFill>
                  <a:prstClr val="black"/>
                </a:solidFill>
                <a:effectLst/>
                <a:uLnTx/>
                <a:uFillTx/>
                <a:latin typeface="Corbel" panose="020B050302020402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800" b="1" i="1" dirty="0" smtClean="0">
              <a:solidFill>
                <a:prstClr val="black"/>
              </a:solidFill>
              <a:latin typeface="Corbel" panose="020B0503020204020204"/>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i="1" dirty="0" smtClean="0">
                <a:solidFill>
                  <a:prstClr val="black"/>
                </a:solidFill>
                <a:latin typeface="Corbel" panose="020B0503020204020204"/>
              </a:rPr>
              <a:t>Group C</a:t>
            </a:r>
            <a:endParaRPr kumimoji="0" lang="en-US" sz="1800" b="1" i="1" u="none" strike="noStrike" kern="1200" cap="none" spc="0" normalizeH="0" baseline="0" noProof="0" dirty="0" smtClean="0">
              <a:ln>
                <a:noFill/>
              </a:ln>
              <a:solidFill>
                <a:prstClr val="black"/>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smtClean="0">
                <a:ln>
                  <a:noFill/>
                </a:ln>
                <a:solidFill>
                  <a:prstClr val="black"/>
                </a:solidFill>
                <a:effectLst/>
                <a:uLnTx/>
                <a:uFillTx/>
                <a:latin typeface="Corbel" panose="020B0503020204020204"/>
                <a:ea typeface="+mn-ea"/>
                <a:cs typeface="+mn-cs"/>
              </a:rPr>
              <a:t>•</a:t>
            </a:r>
            <a:r>
              <a:rPr kumimoji="0" lang="en-US" sz="1800" b="1" i="1" u="none" strike="noStrike" kern="1200" cap="none" spc="0" normalizeH="0" baseline="0" noProof="0" dirty="0" err="1" smtClean="0">
                <a:ln>
                  <a:noFill/>
                </a:ln>
                <a:solidFill>
                  <a:prstClr val="black"/>
                </a:solidFill>
                <a:effectLst/>
                <a:uLnTx/>
                <a:uFillTx/>
                <a:latin typeface="Corbel" panose="020B0503020204020204"/>
                <a:ea typeface="+mn-ea"/>
                <a:cs typeface="+mn-cs"/>
              </a:rPr>
              <a:t>Kinjal</a:t>
            </a:r>
            <a:r>
              <a:rPr kumimoji="0" lang="en-US" sz="1800" b="1" i="1" u="none" strike="noStrike" kern="1200" cap="none" spc="0" normalizeH="0" baseline="0" noProof="0" dirty="0" smtClean="0">
                <a:ln>
                  <a:noFill/>
                </a:ln>
                <a:solidFill>
                  <a:prstClr val="black"/>
                </a:solidFill>
                <a:effectLst/>
                <a:uLnTx/>
                <a:uFillTx/>
                <a:latin typeface="Corbel" panose="020B0503020204020204"/>
                <a:ea typeface="+mn-ea"/>
                <a:cs typeface="+mn-cs"/>
              </a:rPr>
              <a:t> Rama </a:t>
            </a:r>
            <a:r>
              <a:rPr kumimoji="0" lang="en-US" sz="1800" b="1" i="1" u="none" strike="noStrike" kern="1200" cap="none" spc="0" normalizeH="0" baseline="0" noProof="0" dirty="0" err="1" smtClean="0">
                <a:ln>
                  <a:noFill/>
                </a:ln>
                <a:solidFill>
                  <a:prstClr val="black"/>
                </a:solidFill>
                <a:effectLst/>
                <a:uLnTx/>
                <a:uFillTx/>
                <a:latin typeface="Corbel" panose="020B0503020204020204"/>
                <a:ea typeface="+mn-ea"/>
                <a:cs typeface="+mn-cs"/>
              </a:rPr>
              <a:t>Bokhariya</a:t>
            </a:r>
            <a:r>
              <a:rPr kumimoji="0" lang="en-US" sz="1800" b="1" i="1" u="none" strike="noStrike" kern="1200" cap="none" spc="0" normalizeH="0" baseline="0" noProof="0" dirty="0" smtClean="0">
                <a:ln>
                  <a:noFill/>
                </a:ln>
                <a:solidFill>
                  <a:prstClr val="black"/>
                </a:solidFill>
                <a:effectLst/>
                <a:uLnTx/>
                <a:uFillTx/>
                <a:latin typeface="Corbel" panose="020B0503020204020204"/>
                <a:ea typeface="+mn-ea"/>
                <a:cs typeface="+mn-cs"/>
              </a:rPr>
              <a:t> </a:t>
            </a:r>
            <a:endParaRPr kumimoji="0" lang="en-US" sz="1800" b="1" i="1" u="none" strike="noStrike" kern="1200" cap="none" spc="0" normalizeH="0" baseline="0" noProof="0" dirty="0">
              <a:ln>
                <a:noFill/>
              </a:ln>
              <a:solidFill>
                <a:prstClr val="black"/>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tabLst/>
              <a:defRPr/>
            </a:pPr>
            <a:r>
              <a:rPr lang="en-US" sz="1800" dirty="0" smtClean="0">
                <a:solidFill>
                  <a:prstClr val="black"/>
                </a:solidFill>
                <a:latin typeface="Corbel" panose="020B0503020204020204"/>
              </a:rPr>
              <a:t>•</a:t>
            </a:r>
            <a:r>
              <a:rPr lang="en-US" sz="1800" b="1" dirty="0" smtClean="0">
                <a:solidFill>
                  <a:prstClr val="black"/>
                </a:solidFill>
                <a:latin typeface="Corbel" panose="020B0503020204020204"/>
              </a:rPr>
              <a:t>MD ASIF HOSEN</a:t>
            </a:r>
            <a:endParaRPr kumimoji="0" lang="en-US" sz="1800" b="1" i="0" u="none" strike="noStrike" kern="1200" cap="none" spc="0" normalizeH="0" baseline="0" noProof="0" dirty="0">
              <a:ln>
                <a:noFill/>
              </a:ln>
              <a:solidFill>
                <a:prstClr val="black"/>
              </a:solidFill>
              <a:effectLst/>
              <a:uLnTx/>
              <a:uFillTx/>
              <a:latin typeface="Corbel" panose="020B0503020204020204"/>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black"/>
                </a:solidFill>
                <a:effectLst/>
                <a:uLnTx/>
                <a:uFillTx/>
                <a:latin typeface="Corbel" panose="020B0503020204020204"/>
                <a:ea typeface="+mn-ea"/>
                <a:cs typeface="+mn-cs"/>
              </a:rPr>
              <a:t>MD Naeem </a:t>
            </a:r>
            <a:r>
              <a:rPr kumimoji="0" lang="en-US" sz="1800" b="1" i="0" u="none" strike="noStrike" kern="1200" cap="none" spc="0" normalizeH="0" baseline="0" noProof="0" dirty="0" err="1">
                <a:ln>
                  <a:noFill/>
                </a:ln>
                <a:solidFill>
                  <a:prstClr val="black"/>
                </a:solidFill>
                <a:effectLst/>
                <a:uLnTx/>
                <a:uFillTx/>
                <a:latin typeface="Corbel" panose="020B0503020204020204"/>
                <a:ea typeface="+mn-ea"/>
                <a:cs typeface="+mn-cs"/>
              </a:rPr>
              <a:t>Rezwan</a:t>
            </a:r>
            <a:r>
              <a:rPr kumimoji="0" lang="en-US" sz="1800" b="1" i="0" u="none" strike="noStrike" kern="1200" cap="none" spc="0" normalizeH="0" baseline="0" noProof="0" dirty="0">
                <a:ln>
                  <a:noFill/>
                </a:ln>
                <a:solidFill>
                  <a:prstClr val="black"/>
                </a:solidFill>
                <a:effectLst/>
                <a:uLnTx/>
                <a:uFillTx/>
                <a:latin typeface="Corbel" panose="020B0503020204020204"/>
                <a:ea typeface="+mn-ea"/>
                <a:cs typeface="+mn-cs"/>
              </a:rPr>
              <a:t>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black"/>
                </a:solidFill>
                <a:effectLst/>
                <a:uLnTx/>
                <a:uFillTx/>
                <a:latin typeface="Corbel" panose="020B0503020204020204"/>
                <a:ea typeface="+mn-ea"/>
                <a:cs typeface="+mn-cs"/>
              </a:rPr>
              <a:t>MD Asif Reza</a:t>
            </a:r>
          </a:p>
          <a:p>
            <a:endParaRPr lang="en-GB" dirty="0"/>
          </a:p>
        </p:txBody>
      </p:sp>
      <p:sp>
        <p:nvSpPr>
          <p:cNvPr id="4" name="Title 1">
            <a:extLst>
              <a:ext uri="{FF2B5EF4-FFF2-40B4-BE49-F238E27FC236}">
                <a16:creationId xmlns:a16="http://schemas.microsoft.com/office/drawing/2014/main" id="{1DA96916-0882-4EE3-8779-44486AE852BC}"/>
              </a:ext>
            </a:extLst>
          </p:cNvPr>
          <p:cNvSpPr txBox="1">
            <a:spLocks/>
          </p:cNvSpPr>
          <p:nvPr/>
        </p:nvSpPr>
        <p:spPr>
          <a:xfrm>
            <a:off x="4142694" y="4727587"/>
            <a:ext cx="3693011" cy="1649854"/>
          </a:xfrm>
          <a:prstGeom prst="rect">
            <a:avLst/>
          </a:prstGeom>
          <a:ln w="38100">
            <a:solidFill>
              <a:sysClr val="windowText" lastClr="000000"/>
            </a:solidFill>
          </a:ln>
          <a:effectLst/>
        </p:spPr>
        <p:txBody>
          <a:bodyPr vert="horz" lIns="91440" tIns="45720" rIns="91440" bIns="45720" rtlCol="0" anchor="ctr">
            <a:normAutofit fontScale="825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2800" b="0" i="0" u="none" strike="noStrike" kern="1200" cap="none" spc="0" normalizeH="0" baseline="0" noProof="0" dirty="0">
                <a:ln w="3175" cmpd="sng">
                  <a:noFill/>
                </a:ln>
                <a:solidFill>
                  <a:sysClr val="windowText" lastClr="000000"/>
                </a:solidFill>
                <a:effectLst/>
                <a:uLnTx/>
                <a:uFillTx/>
                <a:latin typeface="Corbel" panose="020B0503020204020204"/>
                <a:ea typeface="+mj-ea"/>
                <a:cs typeface="+mj-cs"/>
              </a:rPr>
              <a:t>Module: </a:t>
            </a:r>
            <a:r>
              <a:rPr kumimoji="0" lang="en-GB" sz="2800" b="1" i="0" u="none" strike="noStrike" kern="1200" cap="none" spc="0" normalizeH="0" baseline="0" noProof="0" dirty="0">
                <a:ln w="3175" cmpd="sng">
                  <a:noFill/>
                </a:ln>
                <a:solidFill>
                  <a:sysClr val="windowText" lastClr="000000"/>
                </a:solidFill>
                <a:effectLst/>
                <a:uLnTx/>
                <a:uFillTx/>
                <a:latin typeface="Corbel" panose="020B0503020204020204"/>
                <a:ea typeface="+mj-ea"/>
                <a:cs typeface="+mj-cs"/>
              </a:rPr>
              <a:t>Human Capital Management (LCMB7023</a:t>
            </a:r>
            <a:r>
              <a:rPr kumimoji="0" lang="en-GB" sz="2800" b="1" i="0" u="none" strike="noStrike" kern="1200" cap="none" spc="0" normalizeH="0" baseline="0" noProof="0" dirty="0" smtClean="0">
                <a:ln w="3175" cmpd="sng">
                  <a:noFill/>
                </a:ln>
                <a:solidFill>
                  <a:sysClr val="windowText" lastClr="000000"/>
                </a:solidFill>
                <a:effectLst/>
                <a:uLnTx/>
                <a:uFillTx/>
                <a:latin typeface="Corbel" panose="020B0503020204020204"/>
                <a:ea typeface="+mj-ea"/>
                <a:cs typeface="+mj-cs"/>
              </a:rPr>
              <a:t>)</a:t>
            </a:r>
          </a:p>
          <a:p>
            <a:pPr marL="0" marR="0" lvl="0" indent="0" algn="ctr" defTabSz="457200" rtl="0" eaLnBrk="1" fontAlgn="auto" latinLnBrk="0" hangingPunct="1">
              <a:lnSpc>
                <a:spcPct val="100000"/>
              </a:lnSpc>
              <a:spcBef>
                <a:spcPct val="0"/>
              </a:spcBef>
              <a:spcAft>
                <a:spcPts val="0"/>
              </a:spcAft>
              <a:buClrTx/>
              <a:buSzTx/>
              <a:buFontTx/>
              <a:buNone/>
              <a:tabLst/>
              <a:defRPr/>
            </a:pPr>
            <a:r>
              <a:rPr lang="en-GB" sz="2800" b="1" dirty="0" smtClean="0">
                <a:solidFill>
                  <a:sysClr val="windowText" lastClr="000000"/>
                </a:solidFill>
                <a:latin typeface="Corbel" panose="020B0503020204020204"/>
              </a:rPr>
              <a:t>Group C</a:t>
            </a:r>
            <a:r>
              <a:rPr kumimoji="0" lang="en-GB" sz="2800" b="0" i="0" u="none" strike="noStrike" kern="1200" cap="none" spc="0" normalizeH="0" baseline="0" noProof="0" dirty="0">
                <a:ln w="3175" cmpd="sng">
                  <a:noFill/>
                </a:ln>
                <a:solidFill>
                  <a:sysClr val="windowText" lastClr="000000"/>
                </a:solidFill>
                <a:effectLst/>
                <a:uLnTx/>
                <a:uFillTx/>
                <a:latin typeface="Corbel" panose="020B0503020204020204"/>
                <a:ea typeface="+mj-ea"/>
                <a:cs typeface="+mj-cs"/>
              </a:rPr>
              <a:t/>
            </a:r>
            <a:br>
              <a:rPr kumimoji="0" lang="en-GB" sz="2800" b="0" i="0" u="none" strike="noStrike" kern="1200" cap="none" spc="0" normalizeH="0" baseline="0" noProof="0" dirty="0">
                <a:ln w="3175" cmpd="sng">
                  <a:noFill/>
                </a:ln>
                <a:solidFill>
                  <a:sysClr val="windowText" lastClr="000000"/>
                </a:solidFill>
                <a:effectLst/>
                <a:uLnTx/>
                <a:uFillTx/>
                <a:latin typeface="Corbel" panose="020B0503020204020204"/>
                <a:ea typeface="+mj-ea"/>
                <a:cs typeface="+mj-cs"/>
              </a:rPr>
            </a:br>
            <a:r>
              <a:rPr kumimoji="0" lang="en-GB" sz="2800" b="1" i="0" u="none" strike="noStrike" kern="1200" cap="none" spc="0" normalizeH="0" baseline="0" noProof="0" dirty="0" err="1" smtClean="0">
                <a:ln w="3175" cmpd="sng">
                  <a:noFill/>
                </a:ln>
                <a:solidFill>
                  <a:sysClr val="windowText" lastClr="000000"/>
                </a:solidFill>
                <a:effectLst/>
                <a:uLnTx/>
                <a:uFillTx/>
                <a:latin typeface="Corbel" panose="020B0503020204020204"/>
                <a:ea typeface="+mj-ea"/>
                <a:cs typeface="+mj-cs"/>
              </a:rPr>
              <a:t>Lecture:Dr</a:t>
            </a:r>
            <a:r>
              <a:rPr kumimoji="0" lang="en-GB" sz="2800" b="1" i="0" u="none" strike="noStrike" kern="1200" cap="none" spc="0" normalizeH="0" noProof="0" dirty="0" smtClean="0">
                <a:ln w="3175" cmpd="sng">
                  <a:noFill/>
                </a:ln>
                <a:solidFill>
                  <a:sysClr val="windowText" lastClr="000000"/>
                </a:solidFill>
                <a:effectLst/>
                <a:uLnTx/>
                <a:uFillTx/>
                <a:latin typeface="Corbel" panose="020B0503020204020204"/>
                <a:ea typeface="+mj-ea"/>
                <a:cs typeface="+mj-cs"/>
              </a:rPr>
              <a:t> </a:t>
            </a:r>
            <a:r>
              <a:rPr kumimoji="0" lang="en-GB" sz="2800" b="1" i="0" u="none" strike="noStrike" kern="1200" cap="none" spc="0" normalizeH="0" noProof="0" dirty="0" err="1" smtClean="0">
                <a:ln w="3175" cmpd="sng">
                  <a:noFill/>
                </a:ln>
                <a:solidFill>
                  <a:sysClr val="windowText" lastClr="000000"/>
                </a:solidFill>
                <a:effectLst/>
                <a:uLnTx/>
                <a:uFillTx/>
                <a:latin typeface="Corbel" panose="020B0503020204020204"/>
                <a:ea typeface="+mj-ea"/>
                <a:cs typeface="+mj-cs"/>
              </a:rPr>
              <a:t>Nerys</a:t>
            </a:r>
            <a:r>
              <a:rPr kumimoji="0" lang="en-GB" sz="2800" b="1" i="0" u="none" strike="noStrike" kern="1200" cap="none" spc="0" normalizeH="0" noProof="0" dirty="0" smtClean="0">
                <a:ln w="3175" cmpd="sng">
                  <a:noFill/>
                </a:ln>
                <a:solidFill>
                  <a:sysClr val="windowText" lastClr="000000"/>
                </a:solidFill>
                <a:effectLst/>
                <a:uLnTx/>
                <a:uFillTx/>
                <a:latin typeface="Corbel" panose="020B0503020204020204"/>
                <a:ea typeface="+mj-ea"/>
                <a:cs typeface="+mj-cs"/>
              </a:rPr>
              <a:t> </a:t>
            </a:r>
            <a:r>
              <a:rPr kumimoji="0" lang="en-GB" sz="2800" b="1" i="0" u="none" strike="noStrike" kern="1200" cap="none" spc="0" normalizeH="0" noProof="0" dirty="0" err="1" smtClean="0">
                <a:ln w="3175" cmpd="sng">
                  <a:noFill/>
                </a:ln>
                <a:solidFill>
                  <a:sysClr val="windowText" lastClr="000000"/>
                </a:solidFill>
                <a:effectLst/>
                <a:uLnTx/>
                <a:uFillTx/>
                <a:latin typeface="Corbel" panose="020B0503020204020204"/>
                <a:ea typeface="+mj-ea"/>
                <a:cs typeface="+mj-cs"/>
              </a:rPr>
              <a:t>Dosseh</a:t>
            </a:r>
            <a:r>
              <a:rPr kumimoji="0" lang="en-GB" sz="2800" b="0" i="0" u="none" strike="noStrike" kern="1200" cap="none" spc="0" normalizeH="0" baseline="0" noProof="0" dirty="0">
                <a:ln w="3175" cmpd="sng">
                  <a:noFill/>
                </a:ln>
                <a:solidFill>
                  <a:sysClr val="windowText" lastClr="000000"/>
                </a:solidFill>
                <a:effectLst/>
                <a:uLnTx/>
                <a:uFillTx/>
                <a:latin typeface="Corbel" panose="020B0503020204020204"/>
                <a:ea typeface="+mj-ea"/>
                <a:cs typeface="+mj-cs"/>
              </a:rPr>
              <a:t/>
            </a:r>
            <a:br>
              <a:rPr kumimoji="0" lang="en-GB" sz="2800" b="0" i="0" u="none" strike="noStrike" kern="1200" cap="none" spc="0" normalizeH="0" baseline="0" noProof="0" dirty="0">
                <a:ln w="3175" cmpd="sng">
                  <a:noFill/>
                </a:ln>
                <a:solidFill>
                  <a:sysClr val="windowText" lastClr="000000"/>
                </a:solidFill>
                <a:effectLst/>
                <a:uLnTx/>
                <a:uFillTx/>
                <a:latin typeface="Corbel" panose="020B0503020204020204"/>
                <a:ea typeface="+mj-ea"/>
                <a:cs typeface="+mj-cs"/>
              </a:rPr>
            </a:br>
            <a:r>
              <a:rPr kumimoji="0" lang="en-GB" sz="2800" b="0" i="0" u="none" strike="noStrike" kern="1200" cap="none" spc="0" normalizeH="0" baseline="0" noProof="0" dirty="0">
                <a:ln w="3175" cmpd="sng">
                  <a:noFill/>
                </a:ln>
                <a:solidFill>
                  <a:sysClr val="windowText" lastClr="000000"/>
                </a:solidFill>
                <a:effectLst/>
                <a:uLnTx/>
                <a:uFillTx/>
                <a:latin typeface="Corbel" panose="020B0503020204020204"/>
                <a:ea typeface="+mj-ea"/>
                <a:cs typeface="+mj-cs"/>
              </a:rPr>
              <a:t>Date: 5th April 2026 </a:t>
            </a:r>
          </a:p>
        </p:txBody>
      </p:sp>
    </p:spTree>
    <p:extLst>
      <p:ext uri="{BB962C8B-B14F-4D97-AF65-F5344CB8AC3E}">
        <p14:creationId xmlns:p14="http://schemas.microsoft.com/office/powerpoint/2010/main" val="251674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3A4B519-A9A9-45DD-974B-4C0700C80A8E}"/>
              </a:ext>
            </a:extLst>
          </p:cNvPr>
          <p:cNvSpPr>
            <a:spLocks noGrp="1"/>
          </p:cNvSpPr>
          <p:nvPr>
            <p:ph sz="half" idx="4294967295"/>
          </p:nvPr>
        </p:nvSpPr>
        <p:spPr>
          <a:xfrm>
            <a:off x="1181686" y="3545058"/>
            <a:ext cx="2883877" cy="1209822"/>
          </a:xfrm>
          <a:solidFill>
            <a:schemeClr val="bg1">
              <a:lumMod val="75000"/>
              <a:lumOff val="25000"/>
            </a:schemeClr>
          </a:solidFill>
        </p:spPr>
        <p:txBody>
          <a:bodyPr/>
          <a:lstStyle/>
          <a:p>
            <a:pPr marL="0" indent="0" algn="ctr">
              <a:buNone/>
            </a:pPr>
            <a:r>
              <a:rPr kumimoji="0" lang="en-US" sz="3600" b="0" i="0" u="none" strike="noStrike" kern="1200" cap="none" spc="-60" normalizeH="0" baseline="0" noProof="0" dirty="0">
                <a:ln>
                  <a:noFill/>
                </a:ln>
                <a:solidFill>
                  <a:srgbClr val="FFFFFF"/>
                </a:solidFill>
                <a:effectLst/>
                <a:uLnTx/>
                <a:uFillTx/>
                <a:latin typeface="Corbel" panose="020B0503020204020204"/>
                <a:ea typeface="+mj-ea"/>
                <a:cs typeface="+mj-cs"/>
              </a:rPr>
              <a:t>Group Member 1</a:t>
            </a:r>
            <a:endParaRPr lang="en-GB" dirty="0"/>
          </a:p>
        </p:txBody>
      </p:sp>
      <p:sp>
        <p:nvSpPr>
          <p:cNvPr id="7" name="Content Placeholder 2">
            <a:extLst>
              <a:ext uri="{FF2B5EF4-FFF2-40B4-BE49-F238E27FC236}">
                <a16:creationId xmlns:a16="http://schemas.microsoft.com/office/drawing/2014/main" id="{B891FF10-1953-4D07-B252-1993F961566D}"/>
              </a:ext>
            </a:extLst>
          </p:cNvPr>
          <p:cNvSpPr txBox="1">
            <a:spLocks/>
          </p:cNvSpPr>
          <p:nvPr/>
        </p:nvSpPr>
        <p:spPr bwMode="auto">
          <a:xfrm>
            <a:off x="4565542" y="2264898"/>
            <a:ext cx="6682276" cy="3705909"/>
          </a:xfrm>
          <a:prstGeom prst="rect">
            <a:avLst/>
          </a:prstGeom>
          <a:solidFill>
            <a:schemeClr val="accent3">
              <a:lumMod val="20000"/>
              <a:lumOff val="80000"/>
            </a:schemeClr>
          </a:solidFill>
          <a:ln>
            <a:noFill/>
          </a:ln>
        </p:spPr>
        <p:txBody>
          <a:bodyPr vert="horz" wrap="square" lIns="91440" tIns="45720" rIns="91440" bIns="45720" numCol="1" rtlCol="0" anchor="ctr" anchorCtr="0" compatLnSpc="1">
            <a:prstTxWarp prst="textNoShape">
              <a:avLst/>
            </a:prstTxWarp>
            <a:normAutofit/>
          </a:bodyPr>
          <a:lstStyle>
            <a:lvl1pPr marL="182563" indent="-182563" algn="l" rtl="0" fontAlgn="base">
              <a:lnSpc>
                <a:spcPct val="90000"/>
              </a:lnSpc>
              <a:spcBef>
                <a:spcPts val="1200"/>
              </a:spcBef>
              <a:spcAft>
                <a:spcPct val="0"/>
              </a:spcAft>
              <a:buClr>
                <a:schemeClr val="accent1"/>
              </a:buClr>
              <a:buFont typeface="Wingdings 2" panose="05020102010507070707" pitchFamily="18" charset="2"/>
              <a:buChar char=""/>
              <a:defRPr sz="2000" kern="1200">
                <a:solidFill>
                  <a:srgbClr val="595959"/>
                </a:solidFill>
                <a:latin typeface="+mn-lt"/>
                <a:ea typeface="+mn-ea"/>
                <a:cs typeface="+mn-cs"/>
              </a:defRPr>
            </a:lvl1pPr>
            <a:lvl2pPr marL="685800" indent="-182563" algn="l" rtl="0" fontAlgn="base">
              <a:lnSpc>
                <a:spcPct val="90000"/>
              </a:lnSpc>
              <a:spcBef>
                <a:spcPts val="250"/>
              </a:spcBef>
              <a:spcAft>
                <a:spcPts val="250"/>
              </a:spcAft>
              <a:buClr>
                <a:schemeClr val="accent1"/>
              </a:buClr>
              <a:buFont typeface="Wingdings 2" panose="05020102010507070707" pitchFamily="18" charset="2"/>
              <a:buChar char=""/>
              <a:defRPr kern="1200">
                <a:solidFill>
                  <a:srgbClr val="595959"/>
                </a:solidFill>
                <a:latin typeface="+mn-lt"/>
                <a:ea typeface="+mn-ea"/>
                <a:cs typeface="+mn-cs"/>
              </a:defRPr>
            </a:lvl2pPr>
            <a:lvl3pPr marL="1143000" indent="-182563" algn="l" rtl="0" fontAlgn="base">
              <a:lnSpc>
                <a:spcPct val="90000"/>
              </a:lnSpc>
              <a:spcBef>
                <a:spcPts val="250"/>
              </a:spcBef>
              <a:spcAft>
                <a:spcPts val="250"/>
              </a:spcAft>
              <a:buClr>
                <a:schemeClr val="accent1"/>
              </a:buClr>
              <a:buFont typeface="Wingdings 2" panose="05020102010507070707" pitchFamily="18" charset="2"/>
              <a:buChar char=""/>
              <a:defRPr sz="1600" kern="1200">
                <a:solidFill>
                  <a:srgbClr val="595959"/>
                </a:solidFill>
                <a:latin typeface="+mn-lt"/>
                <a:ea typeface="+mn-ea"/>
                <a:cs typeface="+mn-cs"/>
              </a:defRPr>
            </a:lvl3pPr>
            <a:lvl4pPr marL="1600200" indent="-182563" algn="l" rtl="0" fontAlgn="base">
              <a:lnSpc>
                <a:spcPct val="90000"/>
              </a:lnSpc>
              <a:spcBef>
                <a:spcPts val="250"/>
              </a:spcBef>
              <a:spcAft>
                <a:spcPts val="250"/>
              </a:spcAft>
              <a:buClr>
                <a:schemeClr val="accent1"/>
              </a:buClr>
              <a:buFont typeface="Wingdings 2" panose="05020102010507070707" pitchFamily="18" charset="2"/>
              <a:buChar char=""/>
              <a:defRPr sz="1400" kern="1200">
                <a:solidFill>
                  <a:srgbClr val="595959"/>
                </a:solidFill>
                <a:latin typeface="+mn-lt"/>
                <a:ea typeface="+mn-ea"/>
                <a:cs typeface="+mn-cs"/>
              </a:defRPr>
            </a:lvl4pPr>
            <a:lvl5pPr marL="2057400" indent="-182563" algn="l" rtl="0" fontAlgn="base">
              <a:lnSpc>
                <a:spcPct val="90000"/>
              </a:lnSpc>
              <a:spcBef>
                <a:spcPts val="250"/>
              </a:spcBef>
              <a:spcAft>
                <a:spcPts val="250"/>
              </a:spcAft>
              <a:buClr>
                <a:schemeClr val="accent1"/>
              </a:buClr>
              <a:buFont typeface="Wingdings 2" panose="05020102010507070707" pitchFamily="18" charset="2"/>
              <a:buChar char=""/>
              <a:defRPr sz="1400" kern="1200">
                <a:solidFill>
                  <a:srgbClr val="595959"/>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0" marR="0" lvl="0" indent="0" algn="ctr" defTabSz="914400" rtl="0" eaLnBrk="1" fontAlgn="auto" latinLnBrk="0" hangingPunct="1">
              <a:lnSpc>
                <a:spcPct val="90000"/>
              </a:lnSpc>
              <a:spcBef>
                <a:spcPts val="0"/>
              </a:spcBef>
              <a:spcAft>
                <a:spcPts val="0"/>
              </a:spcAft>
              <a:buClr>
                <a:srgbClr val="40BAD2"/>
              </a:buClr>
              <a:buSzTx/>
              <a:buFont typeface="Wingdings 2" panose="05020102010507070707" pitchFamily="18" charset="2"/>
              <a:buNone/>
              <a:tabLst/>
              <a:defRPr/>
            </a:pPr>
            <a:r>
              <a:rPr kumimoji="0" lang="en-US" sz="4000" b="0" i="0" u="none" strike="noStrike" kern="1200" cap="none" spc="0" normalizeH="0" baseline="0" noProof="0" dirty="0" err="1" smtClean="0">
                <a:ln>
                  <a:noFill/>
                </a:ln>
                <a:solidFill>
                  <a:srgbClr val="000000">
                    <a:lumMod val="65000"/>
                    <a:lumOff val="35000"/>
                  </a:srgbClr>
                </a:solidFill>
                <a:effectLst/>
                <a:uLnTx/>
                <a:uFillTx/>
                <a:latin typeface="Calibri" panose="020F0502020204030204" pitchFamily="34" charset="0"/>
                <a:ea typeface="Calibri" panose="020F0502020204030204" pitchFamily="34" charset="0"/>
                <a:cs typeface="Times New Roman" panose="02020603050405020304" pitchFamily="18" charset="0"/>
              </a:rPr>
              <a:t>Name:KINJAL</a:t>
            </a:r>
            <a:r>
              <a:rPr kumimoji="0" lang="en-US" sz="4000" b="0" i="0" u="none" strike="noStrike" kern="1200" cap="none" spc="0" normalizeH="0" noProof="0" dirty="0" smtClean="0">
                <a:ln>
                  <a:noFill/>
                </a:ln>
                <a:solidFill>
                  <a:srgbClr val="000000">
                    <a:lumMod val="65000"/>
                    <a:lumOff val="35000"/>
                  </a:srgbClr>
                </a:solidFill>
                <a:effectLst/>
                <a:uLnTx/>
                <a:uFillTx/>
                <a:latin typeface="Calibri" panose="020F0502020204030204" pitchFamily="34" charset="0"/>
                <a:ea typeface="Calibri" panose="020F0502020204030204" pitchFamily="34" charset="0"/>
                <a:cs typeface="Times New Roman" panose="02020603050405020304" pitchFamily="18" charset="0"/>
              </a:rPr>
              <a:t> RAMA BOKHARIYA</a:t>
            </a:r>
            <a:endParaRPr kumimoji="0" lang="en-US" sz="4000" b="0" i="0" u="none" strike="noStrike" kern="1200" cap="none" spc="0" normalizeH="0" baseline="0" noProof="0" dirty="0" smtClean="0">
              <a:ln>
                <a:noFill/>
              </a:ln>
              <a:solidFill>
                <a:srgbClr val="000000">
                  <a:lumMod val="65000"/>
                  <a:lumOff val="35000"/>
                </a:srgbClr>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ctr" defTabSz="914400" rtl="0" eaLnBrk="1" fontAlgn="auto" latinLnBrk="0" hangingPunct="1">
              <a:lnSpc>
                <a:spcPct val="90000"/>
              </a:lnSpc>
              <a:spcBef>
                <a:spcPts val="0"/>
              </a:spcBef>
              <a:spcAft>
                <a:spcPts val="0"/>
              </a:spcAft>
              <a:buClr>
                <a:srgbClr val="40BAD2"/>
              </a:buClr>
              <a:buSzTx/>
              <a:buFont typeface="Wingdings 2" panose="05020102010507070707" pitchFamily="18" charset="2"/>
              <a:buNone/>
              <a:tabLst/>
              <a:defRPr/>
            </a:pPr>
            <a:r>
              <a:rPr kumimoji="0" lang="en-US" sz="4000" b="0" i="0" u="none" strike="noStrike" kern="1200" cap="none" spc="0" normalizeH="0" baseline="0" noProof="0" dirty="0" smtClean="0">
                <a:ln>
                  <a:noFill/>
                </a:ln>
                <a:solidFill>
                  <a:srgbClr val="000000">
                    <a:lumMod val="65000"/>
                    <a:lumOff val="35000"/>
                  </a:srgbClr>
                </a:solidFill>
                <a:effectLst/>
                <a:uLnTx/>
                <a:uFillTx/>
                <a:latin typeface="Calibri" panose="020F0502020204030204" pitchFamily="34" charset="0"/>
                <a:ea typeface="Calibri" panose="020F0502020204030204" pitchFamily="34" charset="0"/>
                <a:cs typeface="Times New Roman" panose="02020603050405020304" pitchFamily="18" charset="0"/>
              </a:rPr>
              <a:t>ID:2529401</a:t>
            </a:r>
            <a:endParaRPr kumimoji="0" lang="en-US" sz="2000" b="0" i="0" u="none" strike="noStrike" kern="1200" cap="none" spc="0" normalizeH="0" baseline="0" noProof="0" dirty="0">
              <a:ln>
                <a:noFill/>
              </a:ln>
              <a:solidFill>
                <a:srgbClr val="000000">
                  <a:lumMod val="65000"/>
                  <a:lumOff val="35000"/>
                </a:srgbClr>
              </a:solidFill>
              <a:effectLst/>
              <a:uLnTx/>
              <a:uFillTx/>
              <a:latin typeface="Corbel" panose="020B0503020204020204"/>
              <a:ea typeface="+mn-ea"/>
              <a:cs typeface="+mn-cs"/>
            </a:endParaRPr>
          </a:p>
        </p:txBody>
      </p:sp>
    </p:spTree>
    <p:extLst>
      <p:ext uri="{BB962C8B-B14F-4D97-AF65-F5344CB8AC3E}">
        <p14:creationId xmlns:p14="http://schemas.microsoft.com/office/powerpoint/2010/main" val="2945914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FA72E-A059-42D1-975E-3247B5FC1CC4}"/>
              </a:ext>
            </a:extLst>
          </p:cNvPr>
          <p:cNvSpPr>
            <a:spLocks noGrp="1"/>
          </p:cNvSpPr>
          <p:nvPr>
            <p:ph type="title"/>
          </p:nvPr>
        </p:nvSpPr>
        <p:spPr/>
        <p:txBody>
          <a:bodyPr/>
          <a:lstStyle/>
          <a:p>
            <a:r>
              <a:rPr lang="en-GB" dirty="0"/>
              <a:t>INTRODUCTION – COMPENSATION &amp; REWARDS</a:t>
            </a:r>
          </a:p>
        </p:txBody>
      </p:sp>
      <p:pic>
        <p:nvPicPr>
          <p:cNvPr id="1026" name="Picture 2" descr="Compensation and Benefits: The Complete Guide - AIHR">
            <a:extLst>
              <a:ext uri="{FF2B5EF4-FFF2-40B4-BE49-F238E27FC236}">
                <a16:creationId xmlns:a16="http://schemas.microsoft.com/office/drawing/2014/main" id="{ACC99FAE-4F42-4033-B401-D50159C9CA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3920" y="2394043"/>
            <a:ext cx="4540524" cy="397608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Diagram 2">
            <a:extLst>
              <a:ext uri="{FF2B5EF4-FFF2-40B4-BE49-F238E27FC236}">
                <a16:creationId xmlns:a16="http://schemas.microsoft.com/office/drawing/2014/main" id="{FC27EAC3-5C2C-4EBD-A49F-1DADE15106BE}"/>
              </a:ext>
            </a:extLst>
          </p:cNvPr>
          <p:cNvGraphicFramePr/>
          <p:nvPr>
            <p:extLst>
              <p:ext uri="{D42A27DB-BD31-4B8C-83A1-F6EECF244321}">
                <p14:modId xmlns:p14="http://schemas.microsoft.com/office/powerpoint/2010/main" val="1636424605"/>
              </p:ext>
            </p:extLst>
          </p:nvPr>
        </p:nvGraphicFramePr>
        <p:xfrm>
          <a:off x="225082" y="2124222"/>
          <a:ext cx="7695029" cy="45157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12715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9BCD0-1B85-4E07-8282-85DE98593260}"/>
              </a:ext>
            </a:extLst>
          </p:cNvPr>
          <p:cNvSpPr>
            <a:spLocks noGrp="1"/>
          </p:cNvSpPr>
          <p:nvPr>
            <p:ph type="title"/>
          </p:nvPr>
        </p:nvSpPr>
        <p:spPr/>
        <p:txBody>
          <a:bodyPr/>
          <a:lstStyle/>
          <a:p>
            <a:r>
              <a:rPr lang="en-US" dirty="0"/>
              <a:t>CURRENT HCM CHALLENGES IN NHS</a:t>
            </a:r>
            <a:endParaRPr lang="en-GB" dirty="0"/>
          </a:p>
        </p:txBody>
      </p:sp>
      <p:pic>
        <p:nvPicPr>
          <p:cNvPr id="4" name="Picture 3">
            <a:extLst>
              <a:ext uri="{FF2B5EF4-FFF2-40B4-BE49-F238E27FC236}">
                <a16:creationId xmlns:a16="http://schemas.microsoft.com/office/drawing/2014/main" id="{3611C1B7-BC46-49D9-8C23-54E10F822186}"/>
              </a:ext>
            </a:extLst>
          </p:cNvPr>
          <p:cNvPicPr>
            <a:picLocks noChangeAspect="1"/>
          </p:cNvPicPr>
          <p:nvPr/>
        </p:nvPicPr>
        <p:blipFill>
          <a:blip r:embed="rId3"/>
          <a:stretch>
            <a:fillRect/>
          </a:stretch>
        </p:blipFill>
        <p:spPr>
          <a:xfrm>
            <a:off x="94008" y="2240538"/>
            <a:ext cx="3576621" cy="3302134"/>
          </a:xfrm>
          <a:prstGeom prst="rect">
            <a:avLst/>
          </a:prstGeom>
        </p:spPr>
      </p:pic>
      <p:sp>
        <p:nvSpPr>
          <p:cNvPr id="5" name="TextBox 4">
            <a:extLst>
              <a:ext uri="{FF2B5EF4-FFF2-40B4-BE49-F238E27FC236}">
                <a16:creationId xmlns:a16="http://schemas.microsoft.com/office/drawing/2014/main" id="{767809FF-E08E-4986-8C42-29CCC7808EC2}"/>
              </a:ext>
            </a:extLst>
          </p:cNvPr>
          <p:cNvSpPr txBox="1"/>
          <p:nvPr/>
        </p:nvSpPr>
        <p:spPr>
          <a:xfrm>
            <a:off x="223453" y="5781606"/>
            <a:ext cx="3447176" cy="646331"/>
          </a:xfrm>
          <a:prstGeom prst="rect">
            <a:avLst/>
          </a:prstGeom>
          <a:solidFill>
            <a:schemeClr val="accent3">
              <a:lumMod val="20000"/>
              <a:lumOff val="80000"/>
            </a:schemeClr>
          </a:solidFill>
          <a:ln w="57150">
            <a:solidFill>
              <a:schemeClr val="tx1"/>
            </a:solidFill>
          </a:ln>
        </p:spPr>
        <p:txBody>
          <a:bodyPr wrap="square" rtlCol="0">
            <a:spAutoFit/>
          </a:bodyPr>
          <a:lstStyle/>
          <a:p>
            <a:pPr algn="ctr"/>
            <a:r>
              <a:rPr lang="en-US" sz="1200" i="1" dirty="0">
                <a:solidFill>
                  <a:schemeClr val="bg1"/>
                </a:solidFill>
              </a:rPr>
              <a:t>NHS Compensation Payouts by </a:t>
            </a:r>
            <a:r>
              <a:rPr lang="en-US" sz="1200" i="1" dirty="0" err="1">
                <a:solidFill>
                  <a:schemeClr val="bg1"/>
                </a:solidFill>
              </a:rPr>
              <a:t>Speciality</a:t>
            </a:r>
            <a:r>
              <a:rPr lang="en-US" sz="1200" i="1" dirty="0">
                <a:solidFill>
                  <a:schemeClr val="bg1"/>
                </a:solidFill>
              </a:rPr>
              <a:t>: A Key Challenge in Healthcare Management</a:t>
            </a:r>
            <a:r>
              <a:rPr lang="en-US" sz="1200" dirty="0">
                <a:solidFill>
                  <a:schemeClr val="bg1"/>
                </a:solidFill>
              </a:rPr>
              <a:t> (Guide, 2019)</a:t>
            </a:r>
            <a:endParaRPr lang="en-GB" sz="1200" dirty="0">
              <a:solidFill>
                <a:schemeClr val="bg1"/>
              </a:solidFill>
            </a:endParaRPr>
          </a:p>
        </p:txBody>
      </p:sp>
      <p:graphicFrame>
        <p:nvGraphicFramePr>
          <p:cNvPr id="6" name="Diagram 5">
            <a:extLst>
              <a:ext uri="{FF2B5EF4-FFF2-40B4-BE49-F238E27FC236}">
                <a16:creationId xmlns:a16="http://schemas.microsoft.com/office/drawing/2014/main" id="{5CFFF454-CDEA-4EDF-8258-FABF8E5C8FA6}"/>
              </a:ext>
            </a:extLst>
          </p:cNvPr>
          <p:cNvGraphicFramePr/>
          <p:nvPr>
            <p:extLst>
              <p:ext uri="{D42A27DB-BD31-4B8C-83A1-F6EECF244321}">
                <p14:modId xmlns:p14="http://schemas.microsoft.com/office/powerpoint/2010/main" val="2921925308"/>
              </p:ext>
            </p:extLst>
          </p:nvPr>
        </p:nvGraphicFramePr>
        <p:xfrm>
          <a:off x="3840480" y="2082017"/>
          <a:ext cx="8257512" cy="4775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24092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E9012-87D7-453F-B835-13B3EB530FB5}"/>
              </a:ext>
            </a:extLst>
          </p:cNvPr>
          <p:cNvSpPr>
            <a:spLocks noGrp="1"/>
          </p:cNvSpPr>
          <p:nvPr>
            <p:ph type="title"/>
          </p:nvPr>
        </p:nvSpPr>
        <p:spPr/>
        <p:txBody>
          <a:bodyPr/>
          <a:lstStyle/>
          <a:p>
            <a:r>
              <a:rPr lang="en-US" dirty="0"/>
              <a:t>CURRENT HCM CHALLENGES IN NHS (Cont.)</a:t>
            </a:r>
            <a:endParaRPr lang="en-GB" dirty="0"/>
          </a:p>
        </p:txBody>
      </p:sp>
      <p:pic>
        <p:nvPicPr>
          <p:cNvPr id="3" name="Picture 2">
            <a:extLst>
              <a:ext uri="{FF2B5EF4-FFF2-40B4-BE49-F238E27FC236}">
                <a16:creationId xmlns:a16="http://schemas.microsoft.com/office/drawing/2014/main" id="{4F33C96A-1FC7-45C1-B99B-7BB3945D1CEC}"/>
              </a:ext>
            </a:extLst>
          </p:cNvPr>
          <p:cNvPicPr>
            <a:picLocks noChangeAspect="1"/>
          </p:cNvPicPr>
          <p:nvPr/>
        </p:nvPicPr>
        <p:blipFill>
          <a:blip r:embed="rId3"/>
          <a:stretch>
            <a:fillRect/>
          </a:stretch>
        </p:blipFill>
        <p:spPr>
          <a:xfrm>
            <a:off x="680321" y="2321603"/>
            <a:ext cx="5400675" cy="3514725"/>
          </a:xfrm>
          <a:prstGeom prst="rect">
            <a:avLst/>
          </a:prstGeom>
          <a:ln w="228600" cap="sq" cmpd="thickThin">
            <a:solidFill>
              <a:srgbClr val="000000"/>
            </a:solidFill>
            <a:prstDash val="solid"/>
            <a:miter lim="800000"/>
          </a:ln>
          <a:effectLst>
            <a:innerShdw blurRad="76200">
              <a:srgbClr val="000000"/>
            </a:innerShdw>
          </a:effectLst>
        </p:spPr>
      </p:pic>
      <p:sp>
        <p:nvSpPr>
          <p:cNvPr id="4" name="TextBox 3">
            <a:extLst>
              <a:ext uri="{FF2B5EF4-FFF2-40B4-BE49-F238E27FC236}">
                <a16:creationId xmlns:a16="http://schemas.microsoft.com/office/drawing/2014/main" id="{89441B3E-0251-47A9-BD04-2FE2DBDB2FEA}"/>
              </a:ext>
            </a:extLst>
          </p:cNvPr>
          <p:cNvSpPr txBox="1"/>
          <p:nvPr/>
        </p:nvSpPr>
        <p:spPr>
          <a:xfrm>
            <a:off x="680321" y="6104772"/>
            <a:ext cx="5237543" cy="646331"/>
          </a:xfrm>
          <a:prstGeom prst="rect">
            <a:avLst/>
          </a:prstGeom>
          <a:noFill/>
        </p:spPr>
        <p:txBody>
          <a:bodyPr wrap="square" rtlCol="0">
            <a:spAutoFit/>
          </a:bodyPr>
          <a:lstStyle/>
          <a:p>
            <a:pPr algn="ctr"/>
            <a:r>
              <a:rPr lang="en-US" dirty="0"/>
              <a:t>Inequality and Pay Gap within the NHS (England, 2019)</a:t>
            </a:r>
            <a:endParaRPr lang="en-GB" dirty="0"/>
          </a:p>
        </p:txBody>
      </p:sp>
      <p:graphicFrame>
        <p:nvGraphicFramePr>
          <p:cNvPr id="5" name="Diagram 4">
            <a:extLst>
              <a:ext uri="{FF2B5EF4-FFF2-40B4-BE49-F238E27FC236}">
                <a16:creationId xmlns:a16="http://schemas.microsoft.com/office/drawing/2014/main" id="{BAFE166F-7B0D-463D-9F39-4454ABF3A38A}"/>
              </a:ext>
            </a:extLst>
          </p:cNvPr>
          <p:cNvGraphicFramePr/>
          <p:nvPr>
            <p:extLst>
              <p:ext uri="{D42A27DB-BD31-4B8C-83A1-F6EECF244321}">
                <p14:modId xmlns:p14="http://schemas.microsoft.com/office/powerpoint/2010/main" val="3467974387"/>
              </p:ext>
            </p:extLst>
          </p:nvPr>
        </p:nvGraphicFramePr>
        <p:xfrm>
          <a:off x="7159219" y="2321603"/>
          <a:ext cx="4732288" cy="40021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30727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CF70B-6875-4F5B-A1EB-2E2E7C13D43A}"/>
              </a:ext>
            </a:extLst>
          </p:cNvPr>
          <p:cNvSpPr>
            <a:spLocks noGrp="1"/>
          </p:cNvSpPr>
          <p:nvPr>
            <p:ph type="title"/>
          </p:nvPr>
        </p:nvSpPr>
        <p:spPr/>
        <p:txBody>
          <a:bodyPr/>
          <a:lstStyle/>
          <a:p>
            <a:r>
              <a:rPr lang="en-GB" dirty="0"/>
              <a:t>ROOT CAUSES</a:t>
            </a:r>
          </a:p>
        </p:txBody>
      </p:sp>
      <p:graphicFrame>
        <p:nvGraphicFramePr>
          <p:cNvPr id="3" name="Diagram 2">
            <a:extLst>
              <a:ext uri="{FF2B5EF4-FFF2-40B4-BE49-F238E27FC236}">
                <a16:creationId xmlns:a16="http://schemas.microsoft.com/office/drawing/2014/main" id="{11390A05-A09F-418F-8408-EB9191D79530}"/>
              </a:ext>
            </a:extLst>
          </p:cNvPr>
          <p:cNvGraphicFramePr/>
          <p:nvPr>
            <p:extLst>
              <p:ext uri="{D42A27DB-BD31-4B8C-83A1-F6EECF244321}">
                <p14:modId xmlns:p14="http://schemas.microsoft.com/office/powerpoint/2010/main" val="3815298005"/>
              </p:ext>
            </p:extLst>
          </p:nvPr>
        </p:nvGraphicFramePr>
        <p:xfrm>
          <a:off x="1041010" y="2194560"/>
          <a:ext cx="10761784" cy="43609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7376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B3C75-12D4-4CD5-B3C3-C11491F651A8}"/>
              </a:ext>
            </a:extLst>
          </p:cNvPr>
          <p:cNvSpPr>
            <a:spLocks noGrp="1"/>
          </p:cNvSpPr>
          <p:nvPr>
            <p:ph type="title"/>
          </p:nvPr>
        </p:nvSpPr>
        <p:spPr/>
        <p:txBody>
          <a:bodyPr/>
          <a:lstStyle/>
          <a:p>
            <a:r>
              <a:rPr lang="en-GB" dirty="0"/>
              <a:t>ROOT CAUSES (Cont.)</a:t>
            </a:r>
          </a:p>
        </p:txBody>
      </p:sp>
      <p:graphicFrame>
        <p:nvGraphicFramePr>
          <p:cNvPr id="3" name="Diagram 2">
            <a:extLst>
              <a:ext uri="{FF2B5EF4-FFF2-40B4-BE49-F238E27FC236}">
                <a16:creationId xmlns:a16="http://schemas.microsoft.com/office/drawing/2014/main" id="{5396BD51-B00D-4010-8CB1-DE45FB889F7A}"/>
              </a:ext>
            </a:extLst>
          </p:cNvPr>
          <p:cNvGraphicFramePr/>
          <p:nvPr>
            <p:extLst>
              <p:ext uri="{D42A27DB-BD31-4B8C-83A1-F6EECF244321}">
                <p14:modId xmlns:p14="http://schemas.microsoft.com/office/powerpoint/2010/main" val="3803494766"/>
              </p:ext>
            </p:extLst>
          </p:nvPr>
        </p:nvGraphicFramePr>
        <p:xfrm>
          <a:off x="5233181" y="2433710"/>
          <a:ext cx="6432062" cy="38171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229395D5-98DB-41A2-ABA3-C98756938A3E}"/>
              </a:ext>
            </a:extLst>
          </p:cNvPr>
          <p:cNvPicPr>
            <a:picLocks noChangeAspect="1"/>
          </p:cNvPicPr>
          <p:nvPr/>
        </p:nvPicPr>
        <p:blipFill>
          <a:blip r:embed="rId8"/>
          <a:stretch>
            <a:fillRect/>
          </a:stretch>
        </p:blipFill>
        <p:spPr>
          <a:xfrm>
            <a:off x="372012" y="2138289"/>
            <a:ext cx="4396935" cy="4304714"/>
          </a:xfrm>
          <a:prstGeom prst="rect">
            <a:avLst/>
          </a:prstGeom>
        </p:spPr>
      </p:pic>
    </p:spTree>
    <p:extLst>
      <p:ext uri="{BB962C8B-B14F-4D97-AF65-F5344CB8AC3E}">
        <p14:creationId xmlns:p14="http://schemas.microsoft.com/office/powerpoint/2010/main" val="1389164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8042B-026D-43D4-A994-47A4A8D549DD}"/>
              </a:ext>
            </a:extLst>
          </p:cNvPr>
          <p:cNvSpPr>
            <a:spLocks noGrp="1"/>
          </p:cNvSpPr>
          <p:nvPr>
            <p:ph type="title"/>
          </p:nvPr>
        </p:nvSpPr>
        <p:spPr/>
        <p:txBody>
          <a:bodyPr/>
          <a:lstStyle/>
          <a:p>
            <a:r>
              <a:rPr lang="en-GB" dirty="0"/>
              <a:t>Recommendations: PERFORMANCE-BASED INCENTIVES</a:t>
            </a:r>
          </a:p>
        </p:txBody>
      </p:sp>
      <p:pic>
        <p:nvPicPr>
          <p:cNvPr id="3" name="Picture 2">
            <a:extLst>
              <a:ext uri="{FF2B5EF4-FFF2-40B4-BE49-F238E27FC236}">
                <a16:creationId xmlns:a16="http://schemas.microsoft.com/office/drawing/2014/main" id="{60AD3B34-63EB-4309-B739-3E1164F440AA}"/>
              </a:ext>
            </a:extLst>
          </p:cNvPr>
          <p:cNvPicPr>
            <a:picLocks noChangeAspect="1"/>
          </p:cNvPicPr>
          <p:nvPr/>
        </p:nvPicPr>
        <p:blipFill>
          <a:blip r:embed="rId3"/>
          <a:stretch>
            <a:fillRect/>
          </a:stretch>
        </p:blipFill>
        <p:spPr>
          <a:xfrm>
            <a:off x="7137840" y="3099955"/>
            <a:ext cx="4816216" cy="2376834"/>
          </a:xfrm>
          <a:prstGeom prst="rect">
            <a:avLst/>
          </a:prstGeom>
        </p:spPr>
      </p:pic>
      <p:graphicFrame>
        <p:nvGraphicFramePr>
          <p:cNvPr id="4" name="Diagram 3">
            <a:extLst>
              <a:ext uri="{FF2B5EF4-FFF2-40B4-BE49-F238E27FC236}">
                <a16:creationId xmlns:a16="http://schemas.microsoft.com/office/drawing/2014/main" id="{DD6676C7-59B4-4760-BCDB-D305314B8A06}"/>
              </a:ext>
            </a:extLst>
          </p:cNvPr>
          <p:cNvGraphicFramePr/>
          <p:nvPr>
            <p:extLst>
              <p:ext uri="{D42A27DB-BD31-4B8C-83A1-F6EECF244321}">
                <p14:modId xmlns:p14="http://schemas.microsoft.com/office/powerpoint/2010/main" val="3714121116"/>
              </p:ext>
            </p:extLst>
          </p:nvPr>
        </p:nvGraphicFramePr>
        <p:xfrm>
          <a:off x="0" y="2110154"/>
          <a:ext cx="7104184" cy="46142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81399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ED7FE-AC29-4DBC-805F-C25941B9D5E0}"/>
              </a:ext>
            </a:extLst>
          </p:cNvPr>
          <p:cNvSpPr>
            <a:spLocks noGrp="1"/>
          </p:cNvSpPr>
          <p:nvPr>
            <p:ph type="title"/>
          </p:nvPr>
        </p:nvSpPr>
        <p:spPr/>
        <p:txBody>
          <a:bodyPr/>
          <a:lstStyle/>
          <a:p>
            <a:r>
              <a:rPr lang="en-GB" dirty="0"/>
              <a:t>Recommendations: </a:t>
            </a:r>
            <a:r>
              <a:rPr lang="en-US" dirty="0"/>
              <a:t>FLEXIBLE PAY AND EMPLOYEE WELLBEING</a:t>
            </a:r>
            <a:endParaRPr lang="en-GB" dirty="0"/>
          </a:p>
        </p:txBody>
      </p:sp>
      <p:pic>
        <p:nvPicPr>
          <p:cNvPr id="3" name="Picture 2">
            <a:extLst>
              <a:ext uri="{FF2B5EF4-FFF2-40B4-BE49-F238E27FC236}">
                <a16:creationId xmlns:a16="http://schemas.microsoft.com/office/drawing/2014/main" id="{70172405-FCDA-4E8B-940A-82613633A502}"/>
              </a:ext>
            </a:extLst>
          </p:cNvPr>
          <p:cNvPicPr>
            <a:picLocks noChangeAspect="1"/>
          </p:cNvPicPr>
          <p:nvPr/>
        </p:nvPicPr>
        <p:blipFill>
          <a:blip r:embed="rId3"/>
          <a:stretch>
            <a:fillRect/>
          </a:stretch>
        </p:blipFill>
        <p:spPr>
          <a:xfrm>
            <a:off x="317600" y="2419037"/>
            <a:ext cx="4620160" cy="3685735"/>
          </a:xfrm>
          <a:prstGeom prst="rect">
            <a:avLst/>
          </a:prstGeom>
        </p:spPr>
      </p:pic>
      <p:graphicFrame>
        <p:nvGraphicFramePr>
          <p:cNvPr id="4" name="Diagram 3">
            <a:extLst>
              <a:ext uri="{FF2B5EF4-FFF2-40B4-BE49-F238E27FC236}">
                <a16:creationId xmlns:a16="http://schemas.microsoft.com/office/drawing/2014/main" id="{2BF17661-06D5-41FA-9A3D-3628E9527462}"/>
              </a:ext>
            </a:extLst>
          </p:cNvPr>
          <p:cNvGraphicFramePr/>
          <p:nvPr>
            <p:extLst>
              <p:ext uri="{D42A27DB-BD31-4B8C-83A1-F6EECF244321}">
                <p14:modId xmlns:p14="http://schemas.microsoft.com/office/powerpoint/2010/main" val="2911160893"/>
              </p:ext>
            </p:extLst>
          </p:nvPr>
        </p:nvGraphicFramePr>
        <p:xfrm>
          <a:off x="5036235" y="2096087"/>
          <a:ext cx="7047913" cy="47619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18228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11A6D-F7D5-47A7-BB6A-6638F8608635}"/>
              </a:ext>
            </a:extLst>
          </p:cNvPr>
          <p:cNvSpPr>
            <a:spLocks noGrp="1"/>
          </p:cNvSpPr>
          <p:nvPr>
            <p:ph type="title"/>
          </p:nvPr>
        </p:nvSpPr>
        <p:spPr/>
        <p:txBody>
          <a:bodyPr/>
          <a:lstStyle/>
          <a:p>
            <a:r>
              <a:rPr lang="en-GB" dirty="0"/>
              <a:t>CONCLUSION</a:t>
            </a:r>
          </a:p>
        </p:txBody>
      </p:sp>
      <p:pic>
        <p:nvPicPr>
          <p:cNvPr id="3" name="Picture 2">
            <a:extLst>
              <a:ext uri="{FF2B5EF4-FFF2-40B4-BE49-F238E27FC236}">
                <a16:creationId xmlns:a16="http://schemas.microsoft.com/office/drawing/2014/main" id="{5612E5F8-BE7E-4E2D-BCF8-8A25F227DE50}"/>
              </a:ext>
            </a:extLst>
          </p:cNvPr>
          <p:cNvPicPr>
            <a:picLocks noChangeAspect="1"/>
          </p:cNvPicPr>
          <p:nvPr/>
        </p:nvPicPr>
        <p:blipFill>
          <a:blip r:embed="rId3"/>
          <a:stretch>
            <a:fillRect/>
          </a:stretch>
        </p:blipFill>
        <p:spPr>
          <a:xfrm>
            <a:off x="1439593" y="2419643"/>
            <a:ext cx="5261317" cy="3945988"/>
          </a:xfrm>
          <a:prstGeom prst="rect">
            <a:avLst/>
          </a:prstGeom>
        </p:spPr>
      </p:pic>
      <p:sp>
        <p:nvSpPr>
          <p:cNvPr id="4" name="Arrow: Left 3">
            <a:extLst>
              <a:ext uri="{FF2B5EF4-FFF2-40B4-BE49-F238E27FC236}">
                <a16:creationId xmlns:a16="http://schemas.microsoft.com/office/drawing/2014/main" id="{71141552-7890-480A-B8A8-D64E1945A534}"/>
              </a:ext>
            </a:extLst>
          </p:cNvPr>
          <p:cNvSpPr/>
          <p:nvPr/>
        </p:nvSpPr>
        <p:spPr>
          <a:xfrm>
            <a:off x="7329268" y="2795954"/>
            <a:ext cx="4079631" cy="2936631"/>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Effective compensation and reward systems in the NHS motivate staff, increase engagement, and enhance job satisfaction.</a:t>
            </a:r>
            <a:endParaRPr lang="en-GB"/>
          </a:p>
        </p:txBody>
      </p:sp>
    </p:spTree>
    <p:extLst>
      <p:ext uri="{BB962C8B-B14F-4D97-AF65-F5344CB8AC3E}">
        <p14:creationId xmlns:p14="http://schemas.microsoft.com/office/powerpoint/2010/main" val="3884570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F0DDC-0A7B-418D-83ED-5746B3D9150F}"/>
              </a:ext>
            </a:extLst>
          </p:cNvPr>
          <p:cNvSpPr>
            <a:spLocks noGrp="1"/>
          </p:cNvSpPr>
          <p:nvPr>
            <p:ph type="title"/>
          </p:nvPr>
        </p:nvSpPr>
        <p:spPr/>
        <p:txBody>
          <a:bodyPr/>
          <a:lstStyle/>
          <a:p>
            <a:r>
              <a:rPr lang="en-GB" dirty="0"/>
              <a:t>References</a:t>
            </a:r>
            <a:br>
              <a:rPr lang="en-GB" dirty="0"/>
            </a:br>
            <a:endParaRPr lang="en-GB" dirty="0"/>
          </a:p>
        </p:txBody>
      </p:sp>
      <p:sp>
        <p:nvSpPr>
          <p:cNvPr id="3" name="TextBox 2">
            <a:extLst>
              <a:ext uri="{FF2B5EF4-FFF2-40B4-BE49-F238E27FC236}">
                <a16:creationId xmlns:a16="http://schemas.microsoft.com/office/drawing/2014/main" id="{CFA70534-8DE6-4DC4-827B-8D14CFFE1986}"/>
              </a:ext>
            </a:extLst>
          </p:cNvPr>
          <p:cNvSpPr txBox="1"/>
          <p:nvPr/>
        </p:nvSpPr>
        <p:spPr>
          <a:xfrm>
            <a:off x="267287" y="1983545"/>
            <a:ext cx="11577710" cy="5006189"/>
          </a:xfrm>
          <a:prstGeom prst="rect">
            <a:avLst/>
          </a:prstGeom>
          <a:noFill/>
        </p:spPr>
        <p:txBody>
          <a:bodyPr wrap="square" numCol="1" rtlCol="0">
            <a:spAutoFit/>
          </a:bodyPr>
          <a:lstStyle/>
          <a:p>
            <a:pPr algn="just"/>
            <a:r>
              <a:rPr lang="en-GB" sz="1200" dirty="0"/>
              <a:t>England, N. (2019) ‘NHS England » Gender pay gap report 2022: A combined report for ...’, </a:t>
            </a:r>
            <a:r>
              <a:rPr lang="en-GB" sz="1200" i="1" dirty="0">
                <a:hlinkClick r:id="rId2"/>
              </a:rPr>
              <a:t>Www.england.nhs.uk</a:t>
            </a:r>
            <a:r>
              <a:rPr lang="en-GB" sz="1200" dirty="0"/>
              <a:t>. Available at: </a:t>
            </a:r>
            <a:r>
              <a:rPr lang="en-GB" sz="1200" dirty="0">
                <a:hlinkClick r:id="rId3"/>
              </a:rPr>
              <a:t>https://share.google/Zfg7QJ1oMHgPA9MZo</a:t>
            </a:r>
            <a:r>
              <a:rPr lang="en-GB" sz="1200" dirty="0"/>
              <a:t> (Accessed: 5 April 2026).</a:t>
            </a:r>
          </a:p>
          <a:p>
            <a:pPr algn="just"/>
            <a:endParaRPr lang="en-GB" sz="1200" dirty="0"/>
          </a:p>
          <a:p>
            <a:pPr algn="just"/>
            <a:r>
              <a:rPr lang="en-GB" sz="1200" dirty="0"/>
              <a:t>Guide, P. (2019) ‘NHS Compensation </a:t>
            </a:r>
            <a:r>
              <a:rPr lang="en-GB" sz="1200" dirty="0" err="1"/>
              <a:t>Payouts</a:t>
            </a:r>
            <a:r>
              <a:rPr lang="en-GB" sz="1200" dirty="0"/>
              <a:t> Guide - Amounts By Speciality’, </a:t>
            </a:r>
            <a:r>
              <a:rPr lang="en-GB" sz="1200" i="1" dirty="0">
                <a:hlinkClick r:id="rId4"/>
              </a:rPr>
              <a:t>Www.legalexpert.co.uk</a:t>
            </a:r>
            <a:r>
              <a:rPr lang="en-GB" sz="1200" dirty="0"/>
              <a:t>. Available at: </a:t>
            </a:r>
            <a:r>
              <a:rPr lang="en-GB" sz="1200" dirty="0">
                <a:hlinkClick r:id="rId5"/>
              </a:rPr>
              <a:t>https://share.google/TqKEzYiEW9bq6APte</a:t>
            </a:r>
            <a:r>
              <a:rPr lang="en-GB" sz="1200" dirty="0"/>
              <a:t> (Accessed: 5 April 2026).</a:t>
            </a:r>
          </a:p>
          <a:p>
            <a:pPr algn="just"/>
            <a:endParaRPr lang="en-GB" sz="1200" dirty="0"/>
          </a:p>
          <a:p>
            <a:pPr algn="just"/>
            <a:r>
              <a:rPr lang="en-GB" sz="1200" dirty="0"/>
              <a:t>Gupta, N. and Shaw, J. D. (2014) ‘Employee compensation: The neglected area of HRM research’, </a:t>
            </a:r>
            <a:r>
              <a:rPr lang="en-GB" sz="1200" i="1" dirty="0"/>
              <a:t>Human Resource Management Review</a:t>
            </a:r>
            <a:r>
              <a:rPr lang="en-GB" sz="1200" dirty="0"/>
              <a:t>, 24(1), pp. 1–4. </a:t>
            </a:r>
            <a:r>
              <a:rPr lang="en-GB" sz="1200" dirty="0" err="1"/>
              <a:t>doi</a:t>
            </a:r>
            <a:r>
              <a:rPr lang="en-GB" sz="1200" dirty="0"/>
              <a:t>: 10.1016/j.hrmr.2013.08.007.</a:t>
            </a:r>
          </a:p>
          <a:p>
            <a:pPr algn="just"/>
            <a:endParaRPr lang="en-GB" sz="1200" dirty="0"/>
          </a:p>
          <a:p>
            <a:pPr algn="just"/>
            <a:r>
              <a:rPr lang="en-GB" sz="1200" dirty="0" err="1"/>
              <a:t>Ihensekien</a:t>
            </a:r>
            <a:r>
              <a:rPr lang="en-GB" sz="1200" dirty="0"/>
              <a:t>, O. A. and Joel, A. C. (2023) ‘Abraham Maslow’s Hierarchy of Needs and Frederick Herzberg’s two-factor Motivation theories: Implications for Organizational Performance’, </a:t>
            </a:r>
            <a:r>
              <a:rPr lang="en-GB" sz="1200" i="1" dirty="0"/>
              <a:t>The Romanian Economic Journal</a:t>
            </a:r>
            <a:r>
              <a:rPr lang="en-GB" sz="1200" dirty="0"/>
              <a:t>, 26(85), pp. 31–48. </a:t>
            </a:r>
            <a:r>
              <a:rPr lang="en-GB" sz="1200" dirty="0" err="1"/>
              <a:t>doi</a:t>
            </a:r>
            <a:r>
              <a:rPr lang="en-GB" sz="1200" dirty="0"/>
              <a:t>: 10.24818/REJ/2023/85/04.</a:t>
            </a:r>
          </a:p>
          <a:p>
            <a:pPr algn="just"/>
            <a:endParaRPr lang="en-GB" sz="1200" dirty="0"/>
          </a:p>
          <a:p>
            <a:pPr algn="just"/>
            <a:r>
              <a:rPr lang="en-GB" sz="1200" dirty="0" err="1"/>
              <a:t>Mahato</a:t>
            </a:r>
            <a:r>
              <a:rPr lang="en-GB" sz="1200" dirty="0"/>
              <a:t>, S. and Kaur, J. (2023) ‘The Impact of Compensation and Reward System on the Performance of Employees’, </a:t>
            </a:r>
            <a:r>
              <a:rPr lang="en-GB" sz="1200" i="1" dirty="0" err="1"/>
              <a:t>Shanlax</a:t>
            </a:r>
            <a:r>
              <a:rPr lang="en-GB" sz="1200" i="1" dirty="0"/>
              <a:t> International Journal of Management</a:t>
            </a:r>
            <a:r>
              <a:rPr lang="en-GB" sz="1200" dirty="0"/>
              <a:t>, 10(4), pp. 10–16. </a:t>
            </a:r>
            <a:r>
              <a:rPr lang="en-GB" sz="1200" dirty="0" err="1"/>
              <a:t>doi</a:t>
            </a:r>
            <a:r>
              <a:rPr lang="en-GB" sz="1200" dirty="0"/>
              <a:t>: 10.34293/management.v10i4.6177.</a:t>
            </a:r>
          </a:p>
          <a:p>
            <a:pPr algn="just"/>
            <a:endParaRPr lang="en-GB" sz="1200" dirty="0"/>
          </a:p>
          <a:p>
            <a:pPr algn="just"/>
            <a:r>
              <a:rPr lang="en-GB" sz="1200" dirty="0" err="1"/>
              <a:t>Oguntade</a:t>
            </a:r>
            <a:r>
              <a:rPr lang="en-GB" sz="1200" dirty="0"/>
              <a:t>, F., </a:t>
            </a:r>
            <a:r>
              <a:rPr lang="en-GB" sz="1200" dirty="0" err="1"/>
              <a:t>Osanebi</a:t>
            </a:r>
            <a:r>
              <a:rPr lang="en-GB" sz="1200" dirty="0"/>
              <a:t>, C. and Adeoye, O. (2023) ‘Importance of Compensation Management on Organisational Productivity: A Conceptual and Theoretical Analysis’, </a:t>
            </a:r>
            <a:r>
              <a:rPr lang="en-GB" sz="1200" i="1" dirty="0"/>
              <a:t>International Journal of Management and Commerce Innovations</a:t>
            </a:r>
            <a:r>
              <a:rPr lang="en-GB" sz="1200" dirty="0"/>
              <a:t>, 11, pp. 227–238. </a:t>
            </a:r>
            <a:r>
              <a:rPr lang="en-GB" sz="1200" dirty="0" err="1"/>
              <a:t>doi</a:t>
            </a:r>
            <a:r>
              <a:rPr lang="en-GB" sz="1200" dirty="0"/>
              <a:t>: 10.5281/zenodo.10512622.</a:t>
            </a:r>
          </a:p>
          <a:p>
            <a:pPr algn="just"/>
            <a:endParaRPr lang="en-GB" sz="1200" dirty="0"/>
          </a:p>
          <a:p>
            <a:pPr algn="just"/>
            <a:r>
              <a:rPr lang="en-GB" sz="1200" dirty="0"/>
              <a:t>Reward in the NHS | NHS Employers (2026) </a:t>
            </a:r>
            <a:r>
              <a:rPr lang="en-GB" sz="1200" i="1" dirty="0">
                <a:hlinkClick r:id="rId6"/>
              </a:rPr>
              <a:t>Www.nhsemployers.org</a:t>
            </a:r>
            <a:r>
              <a:rPr lang="en-GB" sz="1200" dirty="0"/>
              <a:t>. Available at: </a:t>
            </a:r>
            <a:r>
              <a:rPr lang="en-GB" sz="1200" dirty="0">
                <a:hlinkClick r:id="rId7"/>
              </a:rPr>
              <a:t>https://www.nhsemployers.org/articles/reward-nhs</a:t>
            </a:r>
            <a:r>
              <a:rPr lang="en-GB" sz="1200" dirty="0"/>
              <a:t> (Accessed: 5 April 2026).</a:t>
            </a:r>
          </a:p>
          <a:p>
            <a:pPr algn="just"/>
            <a:endParaRPr lang="en-GB" sz="1200" dirty="0"/>
          </a:p>
          <a:p>
            <a:pPr algn="just"/>
            <a:endParaRPr lang="en-GB" sz="1200" dirty="0"/>
          </a:p>
          <a:p>
            <a:pPr algn="just"/>
            <a:r>
              <a:rPr lang="en-GB" sz="1200" dirty="0"/>
              <a:t>The NHS annual pay award process (2025) </a:t>
            </a:r>
            <a:r>
              <a:rPr lang="en-GB" sz="1200" i="1" dirty="0"/>
              <a:t>NHS Employers</a:t>
            </a:r>
            <a:r>
              <a:rPr lang="en-GB" sz="1200" dirty="0"/>
              <a:t>. Available at: </a:t>
            </a:r>
            <a:r>
              <a:rPr lang="en-GB" sz="1200" dirty="0">
                <a:hlinkClick r:id="rId8"/>
              </a:rPr>
              <a:t>https://www.nhsemployers.org/publications/nhs-annual-pay-award-process</a:t>
            </a:r>
            <a:r>
              <a:rPr lang="en-GB" sz="1200" dirty="0"/>
              <a:t> (Accessed: 5 April 2026).</a:t>
            </a:r>
          </a:p>
          <a:p>
            <a:pPr algn="just"/>
            <a:endParaRPr lang="en-GB" sz="1200" dirty="0"/>
          </a:p>
          <a:p>
            <a:pPr algn="just"/>
            <a:r>
              <a:rPr lang="en-GB" sz="1200" dirty="0" err="1"/>
              <a:t>Twinamasiko</a:t>
            </a:r>
            <a:r>
              <a:rPr lang="en-GB" sz="1200" dirty="0"/>
              <a:t>, F. (2026) ‘Compensation as a Strategic HR Tool: Implications for Employee Performance and Organisational Outcomes’, </a:t>
            </a:r>
            <a:r>
              <a:rPr lang="en-GB" sz="1200" i="1" dirty="0"/>
              <a:t>East African Journal of Business and Economics</a:t>
            </a:r>
            <a:r>
              <a:rPr lang="en-GB" sz="1200" dirty="0"/>
              <a:t>, 9(1), pp. 410–427. </a:t>
            </a:r>
            <a:r>
              <a:rPr lang="en-GB" sz="1200" dirty="0" err="1"/>
              <a:t>doi</a:t>
            </a:r>
            <a:r>
              <a:rPr lang="en-GB" sz="1200" dirty="0"/>
              <a:t>: 10.37284/eajbe.9.1.4649.</a:t>
            </a:r>
          </a:p>
        </p:txBody>
      </p:sp>
    </p:spTree>
    <p:extLst>
      <p:ext uri="{BB962C8B-B14F-4D97-AF65-F5344CB8AC3E}">
        <p14:creationId xmlns:p14="http://schemas.microsoft.com/office/powerpoint/2010/main" val="667521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a:extLst>
              <a:ext uri="{FF2B5EF4-FFF2-40B4-BE49-F238E27FC236}">
                <a16:creationId xmlns:a16="http://schemas.microsoft.com/office/drawing/2014/main" id="{B60075C3-6D1D-4E50-AAFD-5D268CD6DFDF}"/>
              </a:ext>
            </a:extLst>
          </p:cNvPr>
          <p:cNvSpPr txBox="1">
            <a:spLocks/>
          </p:cNvSpPr>
          <p:nvPr/>
        </p:nvSpPr>
        <p:spPr>
          <a:xfrm>
            <a:off x="1181686" y="3221501"/>
            <a:ext cx="2883877" cy="1209822"/>
          </a:xfrm>
          <a:prstGeom prst="rect">
            <a:avLst/>
          </a:prstGeom>
          <a:solidFill>
            <a:schemeClr val="bg1">
              <a:lumMod val="75000"/>
              <a:lumOff val="25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ctr">
              <a:buFont typeface="Arial" panose="020B0604020202020204" pitchFamily="34" charset="0"/>
              <a:buNone/>
            </a:pPr>
            <a:r>
              <a:rPr lang="en-US" sz="3600" spc="-60" dirty="0">
                <a:solidFill>
                  <a:srgbClr val="FFFFFF"/>
                </a:solidFill>
                <a:latin typeface="Corbel" panose="020B0503020204020204"/>
                <a:ea typeface="+mj-ea"/>
                <a:cs typeface="+mj-cs"/>
              </a:rPr>
              <a:t>Group Member 2</a:t>
            </a:r>
            <a:endParaRPr lang="en-GB" dirty="0"/>
          </a:p>
        </p:txBody>
      </p:sp>
      <p:sp>
        <p:nvSpPr>
          <p:cNvPr id="4" name="Content Placeholder 2">
            <a:extLst>
              <a:ext uri="{FF2B5EF4-FFF2-40B4-BE49-F238E27FC236}">
                <a16:creationId xmlns:a16="http://schemas.microsoft.com/office/drawing/2014/main" id="{300491D1-C6C4-4593-9C6F-E8DEBE62EFE3}"/>
              </a:ext>
            </a:extLst>
          </p:cNvPr>
          <p:cNvSpPr txBox="1">
            <a:spLocks/>
          </p:cNvSpPr>
          <p:nvPr/>
        </p:nvSpPr>
        <p:spPr bwMode="auto">
          <a:xfrm>
            <a:off x="4565542" y="2264898"/>
            <a:ext cx="6682276" cy="3705909"/>
          </a:xfrm>
          <a:prstGeom prst="rect">
            <a:avLst/>
          </a:prstGeom>
          <a:solidFill>
            <a:schemeClr val="accent3">
              <a:lumMod val="20000"/>
              <a:lumOff val="80000"/>
            </a:schemeClr>
          </a:solidFill>
          <a:ln>
            <a:noFill/>
          </a:ln>
        </p:spPr>
        <p:txBody>
          <a:bodyPr vert="horz" wrap="square" lIns="91440" tIns="45720" rIns="91440" bIns="45720" numCol="1" rtlCol="0" anchor="ctr" anchorCtr="0" compatLnSpc="1">
            <a:prstTxWarp prst="textNoShape">
              <a:avLst/>
            </a:prstTxWarp>
            <a:normAutofit/>
          </a:bodyPr>
          <a:lstStyle>
            <a:lvl1pPr marL="182563" indent="-182563" algn="l" rtl="0" fontAlgn="base">
              <a:lnSpc>
                <a:spcPct val="90000"/>
              </a:lnSpc>
              <a:spcBef>
                <a:spcPts val="1200"/>
              </a:spcBef>
              <a:spcAft>
                <a:spcPct val="0"/>
              </a:spcAft>
              <a:buClr>
                <a:schemeClr val="accent1"/>
              </a:buClr>
              <a:buFont typeface="Wingdings 2" panose="05020102010507070707" pitchFamily="18" charset="2"/>
              <a:buChar char=""/>
              <a:defRPr sz="2000" kern="1200">
                <a:solidFill>
                  <a:srgbClr val="595959"/>
                </a:solidFill>
                <a:latin typeface="+mn-lt"/>
                <a:ea typeface="+mn-ea"/>
                <a:cs typeface="+mn-cs"/>
              </a:defRPr>
            </a:lvl1pPr>
            <a:lvl2pPr marL="685800" indent="-182563" algn="l" rtl="0" fontAlgn="base">
              <a:lnSpc>
                <a:spcPct val="90000"/>
              </a:lnSpc>
              <a:spcBef>
                <a:spcPts val="250"/>
              </a:spcBef>
              <a:spcAft>
                <a:spcPts val="250"/>
              </a:spcAft>
              <a:buClr>
                <a:schemeClr val="accent1"/>
              </a:buClr>
              <a:buFont typeface="Wingdings 2" panose="05020102010507070707" pitchFamily="18" charset="2"/>
              <a:buChar char=""/>
              <a:defRPr kern="1200">
                <a:solidFill>
                  <a:srgbClr val="595959"/>
                </a:solidFill>
                <a:latin typeface="+mn-lt"/>
                <a:ea typeface="+mn-ea"/>
                <a:cs typeface="+mn-cs"/>
              </a:defRPr>
            </a:lvl2pPr>
            <a:lvl3pPr marL="1143000" indent="-182563" algn="l" rtl="0" fontAlgn="base">
              <a:lnSpc>
                <a:spcPct val="90000"/>
              </a:lnSpc>
              <a:spcBef>
                <a:spcPts val="250"/>
              </a:spcBef>
              <a:spcAft>
                <a:spcPts val="250"/>
              </a:spcAft>
              <a:buClr>
                <a:schemeClr val="accent1"/>
              </a:buClr>
              <a:buFont typeface="Wingdings 2" panose="05020102010507070707" pitchFamily="18" charset="2"/>
              <a:buChar char=""/>
              <a:defRPr sz="1600" kern="1200">
                <a:solidFill>
                  <a:srgbClr val="595959"/>
                </a:solidFill>
                <a:latin typeface="+mn-lt"/>
                <a:ea typeface="+mn-ea"/>
                <a:cs typeface="+mn-cs"/>
              </a:defRPr>
            </a:lvl3pPr>
            <a:lvl4pPr marL="1600200" indent="-182563" algn="l" rtl="0" fontAlgn="base">
              <a:lnSpc>
                <a:spcPct val="90000"/>
              </a:lnSpc>
              <a:spcBef>
                <a:spcPts val="250"/>
              </a:spcBef>
              <a:spcAft>
                <a:spcPts val="250"/>
              </a:spcAft>
              <a:buClr>
                <a:schemeClr val="accent1"/>
              </a:buClr>
              <a:buFont typeface="Wingdings 2" panose="05020102010507070707" pitchFamily="18" charset="2"/>
              <a:buChar char=""/>
              <a:defRPr sz="1400" kern="1200">
                <a:solidFill>
                  <a:srgbClr val="595959"/>
                </a:solidFill>
                <a:latin typeface="+mn-lt"/>
                <a:ea typeface="+mn-ea"/>
                <a:cs typeface="+mn-cs"/>
              </a:defRPr>
            </a:lvl4pPr>
            <a:lvl5pPr marL="2057400" indent="-182563" algn="l" rtl="0" fontAlgn="base">
              <a:lnSpc>
                <a:spcPct val="90000"/>
              </a:lnSpc>
              <a:spcBef>
                <a:spcPts val="250"/>
              </a:spcBef>
              <a:spcAft>
                <a:spcPts val="250"/>
              </a:spcAft>
              <a:buClr>
                <a:schemeClr val="accent1"/>
              </a:buClr>
              <a:buFont typeface="Wingdings 2" panose="05020102010507070707" pitchFamily="18" charset="2"/>
              <a:buChar char=""/>
              <a:defRPr sz="1400" kern="1200">
                <a:solidFill>
                  <a:srgbClr val="595959"/>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0" indent="0" algn="ctr" defTabSz="914400" fontAlgn="auto">
              <a:spcBef>
                <a:spcPts val="0"/>
              </a:spcBef>
              <a:spcAft>
                <a:spcPts val="0"/>
              </a:spcAft>
              <a:buClr>
                <a:srgbClr val="40BAD2"/>
              </a:buClr>
              <a:buNone/>
              <a:defRPr/>
            </a:pPr>
            <a:r>
              <a:rPr kumimoji="0" lang="en-US" sz="4000" b="0" i="0" u="none" strike="noStrike" kern="1200" cap="none" spc="0" normalizeH="0" baseline="0" noProof="0" dirty="0">
                <a:ln>
                  <a:noFill/>
                </a:ln>
                <a:solidFill>
                  <a:srgbClr val="000000">
                    <a:lumMod val="65000"/>
                    <a:lumOff val="35000"/>
                  </a:srgbClr>
                </a:solidFill>
                <a:effectLst/>
                <a:uLnTx/>
                <a:uFillTx/>
                <a:latin typeface="Calibri" panose="020F0502020204030204" pitchFamily="34" charset="0"/>
                <a:ea typeface="Calibri" panose="020F0502020204030204" pitchFamily="34" charset="0"/>
                <a:cs typeface="Times New Roman" panose="02020603050405020304" pitchFamily="18" charset="0"/>
              </a:rPr>
              <a:t>Name: </a:t>
            </a:r>
            <a:r>
              <a:rPr lang="en-US" sz="4000" dirty="0"/>
              <a:t>MD ASIF HOSEN</a:t>
            </a:r>
            <a:endParaRPr lang="en-GB" sz="3600" dirty="0"/>
          </a:p>
          <a:p>
            <a:pPr marL="0" marR="0" lvl="0" indent="0" algn="ctr" defTabSz="914400" rtl="0" eaLnBrk="1" fontAlgn="auto" latinLnBrk="0" hangingPunct="1">
              <a:lnSpc>
                <a:spcPct val="90000"/>
              </a:lnSpc>
              <a:spcBef>
                <a:spcPts val="0"/>
              </a:spcBef>
              <a:spcAft>
                <a:spcPts val="0"/>
              </a:spcAft>
              <a:buClr>
                <a:srgbClr val="40BAD2"/>
              </a:buClr>
              <a:buSzTx/>
              <a:buFont typeface="Wingdings 2" panose="05020102010507070707" pitchFamily="18" charset="2"/>
              <a:buNone/>
              <a:tabLst/>
              <a:defRPr/>
            </a:pPr>
            <a:endParaRPr lang="en-US" sz="4000" dirty="0">
              <a:solidFill>
                <a:srgbClr val="000000">
                  <a:lumMod val="65000"/>
                  <a:lumOff val="35000"/>
                </a:srgbClr>
              </a:solidFill>
              <a:latin typeface="Calibri" panose="020F0502020204030204" pitchFamily="34" charset="0"/>
              <a:ea typeface="Calibri" panose="020F0502020204030204" pitchFamily="34" charset="0"/>
              <a:cs typeface="Times New Roman" panose="02020603050405020304" pitchFamily="18" charset="0"/>
            </a:endParaRPr>
          </a:p>
          <a:p>
            <a:pPr marL="0" marR="0" lvl="0" indent="0" algn="ctr" defTabSz="914400" rtl="0" eaLnBrk="1" fontAlgn="auto" latinLnBrk="0" hangingPunct="1">
              <a:lnSpc>
                <a:spcPct val="90000"/>
              </a:lnSpc>
              <a:spcBef>
                <a:spcPts val="0"/>
              </a:spcBef>
              <a:spcAft>
                <a:spcPts val="0"/>
              </a:spcAft>
              <a:buClr>
                <a:srgbClr val="40BAD2"/>
              </a:buClr>
              <a:buSzTx/>
              <a:buFont typeface="Wingdings 2" panose="05020102010507070707" pitchFamily="18" charset="2"/>
              <a:buNone/>
              <a:tabLst/>
              <a:defRPr/>
            </a:pPr>
            <a:r>
              <a:rPr kumimoji="0" lang="en-US" sz="4000" b="0" i="0" u="none" strike="noStrike" kern="1200" cap="none" spc="0" normalizeH="0" baseline="0" noProof="0" dirty="0" smtClean="0">
                <a:ln>
                  <a:noFill/>
                </a:ln>
                <a:solidFill>
                  <a:srgbClr val="000000">
                    <a:lumMod val="65000"/>
                    <a:lumOff val="35000"/>
                  </a:srgbClr>
                </a:solidFill>
                <a:effectLst/>
                <a:uLnTx/>
                <a:uFillTx/>
                <a:latin typeface="Calibri" panose="020F0502020204030204" pitchFamily="34" charset="0"/>
                <a:ea typeface="Calibri" panose="020F0502020204030204" pitchFamily="34" charset="0"/>
                <a:cs typeface="Times New Roman" panose="02020603050405020304" pitchFamily="18" charset="0"/>
              </a:rPr>
              <a:t>ID: 2506161</a:t>
            </a:r>
            <a:endParaRPr kumimoji="0" lang="en-US" sz="2000" b="0" i="0" u="none" strike="noStrike" kern="1200" cap="none" spc="0" normalizeH="0" baseline="0" noProof="0" dirty="0">
              <a:ln>
                <a:noFill/>
              </a:ln>
              <a:solidFill>
                <a:srgbClr val="000000">
                  <a:lumMod val="65000"/>
                  <a:lumOff val="35000"/>
                </a:srgbClr>
              </a:solidFill>
              <a:effectLst/>
              <a:uLnTx/>
              <a:uFillTx/>
              <a:latin typeface="Corbel" panose="020B0503020204020204"/>
              <a:ea typeface="+mn-ea"/>
              <a:cs typeface="+mn-cs"/>
            </a:endParaRPr>
          </a:p>
        </p:txBody>
      </p:sp>
    </p:spTree>
    <p:extLst>
      <p:ext uri="{BB962C8B-B14F-4D97-AF65-F5344CB8AC3E}">
        <p14:creationId xmlns:p14="http://schemas.microsoft.com/office/powerpoint/2010/main" val="208928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79C08-61B0-401C-817A-E92144D47987}"/>
              </a:ext>
            </a:extLst>
          </p:cNvPr>
          <p:cNvSpPr>
            <a:spLocks noGrp="1"/>
          </p:cNvSpPr>
          <p:nvPr>
            <p:ph type="title"/>
          </p:nvPr>
        </p:nvSpPr>
        <p:spPr/>
        <p:txBody>
          <a:bodyPr/>
          <a:lstStyle/>
          <a:p>
            <a:r>
              <a:rPr lang="en-GB" dirty="0"/>
              <a:t>INTRODUCTION- Compensation and rewards-TOTAL REWARD PERSPECTIVE</a:t>
            </a:r>
          </a:p>
        </p:txBody>
      </p:sp>
      <p:pic>
        <p:nvPicPr>
          <p:cNvPr id="3" name="Picture 2">
            <a:extLst>
              <a:ext uri="{FF2B5EF4-FFF2-40B4-BE49-F238E27FC236}">
                <a16:creationId xmlns:a16="http://schemas.microsoft.com/office/drawing/2014/main" id="{85FC462B-46A4-4F24-8E48-88514C401C3F}"/>
              </a:ext>
            </a:extLst>
          </p:cNvPr>
          <p:cNvPicPr>
            <a:picLocks noChangeAspect="1"/>
          </p:cNvPicPr>
          <p:nvPr/>
        </p:nvPicPr>
        <p:blipFill>
          <a:blip r:embed="rId3"/>
          <a:stretch>
            <a:fillRect/>
          </a:stretch>
        </p:blipFill>
        <p:spPr>
          <a:xfrm>
            <a:off x="8054926" y="2155267"/>
            <a:ext cx="3931920" cy="3931920"/>
          </a:xfrm>
          <a:prstGeom prst="rect">
            <a:avLst/>
          </a:prstGeom>
        </p:spPr>
      </p:pic>
      <p:sp>
        <p:nvSpPr>
          <p:cNvPr id="4" name="TextBox 3">
            <a:extLst>
              <a:ext uri="{FF2B5EF4-FFF2-40B4-BE49-F238E27FC236}">
                <a16:creationId xmlns:a16="http://schemas.microsoft.com/office/drawing/2014/main" id="{7E2F0BBB-BEEB-41D7-BDFA-7A78AA03EE5B}"/>
              </a:ext>
            </a:extLst>
          </p:cNvPr>
          <p:cNvSpPr txBox="1"/>
          <p:nvPr/>
        </p:nvSpPr>
        <p:spPr>
          <a:xfrm>
            <a:off x="8665698" y="6104772"/>
            <a:ext cx="3052689" cy="646331"/>
          </a:xfrm>
          <a:prstGeom prst="rect">
            <a:avLst/>
          </a:prstGeom>
          <a:noFill/>
        </p:spPr>
        <p:txBody>
          <a:bodyPr wrap="square" rtlCol="0">
            <a:spAutoFit/>
          </a:bodyPr>
          <a:lstStyle/>
          <a:p>
            <a:pPr algn="ctr"/>
            <a:r>
              <a:rPr lang="en-US" sz="1200" b="1" i="1" dirty="0"/>
              <a:t>John Deere Total Rewards Overview (Total Rewards | Careers | John Deere IN, 2026)</a:t>
            </a:r>
            <a:endParaRPr lang="en-GB" sz="1200" b="1" i="1" dirty="0"/>
          </a:p>
        </p:txBody>
      </p:sp>
      <p:sp>
        <p:nvSpPr>
          <p:cNvPr id="5" name="TextBox 4">
            <a:extLst>
              <a:ext uri="{FF2B5EF4-FFF2-40B4-BE49-F238E27FC236}">
                <a16:creationId xmlns:a16="http://schemas.microsoft.com/office/drawing/2014/main" id="{A83667C4-4E64-490A-ACE5-142EA2B364DF}"/>
              </a:ext>
            </a:extLst>
          </p:cNvPr>
          <p:cNvSpPr txBox="1"/>
          <p:nvPr/>
        </p:nvSpPr>
        <p:spPr>
          <a:xfrm>
            <a:off x="548640" y="2155267"/>
            <a:ext cx="6836898" cy="1628942"/>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C5F47DDD-C55E-4530-8590-38CCDF078992}"/>
              </a:ext>
            </a:extLst>
          </p:cNvPr>
          <p:cNvSpPr txBox="1"/>
          <p:nvPr/>
        </p:nvSpPr>
        <p:spPr>
          <a:xfrm>
            <a:off x="1380394" y="2105335"/>
            <a:ext cx="5513362" cy="1200329"/>
          </a:xfrm>
          <a:prstGeom prst="rect">
            <a:avLst/>
          </a:prstGeom>
          <a:noFill/>
          <a:ln w="28575">
            <a:solidFill>
              <a:schemeClr val="tx1"/>
            </a:solidFill>
          </a:ln>
        </p:spPr>
        <p:txBody>
          <a:bodyPr wrap="square" rtlCol="0">
            <a:spAutoFit/>
          </a:bodyPr>
          <a:lstStyle/>
          <a:p>
            <a:pPr algn="ctr"/>
            <a:r>
              <a:rPr lang="en-US" sz="1400" b="1" dirty="0"/>
              <a:t>Definition</a:t>
            </a:r>
          </a:p>
          <a:p>
            <a:pPr algn="ctr"/>
            <a:r>
              <a:rPr lang="en-US" sz="1400" dirty="0"/>
              <a:t/>
            </a:r>
            <a:br>
              <a:rPr lang="en-US" sz="1400" dirty="0"/>
            </a:br>
            <a:r>
              <a:rPr lang="en-US" sz="1100" dirty="0"/>
              <a:t>Compensation and rewards refer to financial and non-financial benefits provided to employees, including salary, bonuses, recognition, benefits, and work environment factors, aimed at enhancing motivation, performance, and </a:t>
            </a:r>
            <a:r>
              <a:rPr lang="en-US" sz="1100" dirty="0" err="1"/>
              <a:t>organisational</a:t>
            </a:r>
            <a:r>
              <a:rPr lang="en-US" sz="1100" dirty="0"/>
              <a:t> outcomes (Mer et al., 2023).</a:t>
            </a:r>
            <a:endParaRPr lang="en-GB" sz="1400" dirty="0"/>
          </a:p>
        </p:txBody>
      </p:sp>
      <p:graphicFrame>
        <p:nvGraphicFramePr>
          <p:cNvPr id="8" name="Diagram 7">
            <a:extLst>
              <a:ext uri="{FF2B5EF4-FFF2-40B4-BE49-F238E27FC236}">
                <a16:creationId xmlns:a16="http://schemas.microsoft.com/office/drawing/2014/main" id="{C8299719-924A-46F9-9519-1B937968020F}"/>
              </a:ext>
            </a:extLst>
          </p:cNvPr>
          <p:cNvGraphicFramePr/>
          <p:nvPr>
            <p:extLst>
              <p:ext uri="{D42A27DB-BD31-4B8C-83A1-F6EECF244321}">
                <p14:modId xmlns:p14="http://schemas.microsoft.com/office/powerpoint/2010/main" val="903627050"/>
              </p:ext>
            </p:extLst>
          </p:nvPr>
        </p:nvGraphicFramePr>
        <p:xfrm>
          <a:off x="548640" y="3246483"/>
          <a:ext cx="7154209" cy="37655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49302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2124-876F-4D1B-BAD7-B6F4A4D3A72B}"/>
              </a:ext>
            </a:extLst>
          </p:cNvPr>
          <p:cNvSpPr>
            <a:spLocks noGrp="1"/>
          </p:cNvSpPr>
          <p:nvPr>
            <p:ph type="title"/>
          </p:nvPr>
        </p:nvSpPr>
        <p:spPr/>
        <p:txBody>
          <a:bodyPr/>
          <a:lstStyle/>
          <a:p>
            <a:r>
              <a:rPr lang="en-GB" dirty="0"/>
              <a:t>CURRENT HCM CHALLENGES – TOTAL REWARD PERSPECTIVE</a:t>
            </a:r>
          </a:p>
        </p:txBody>
      </p:sp>
      <p:pic>
        <p:nvPicPr>
          <p:cNvPr id="3" name="Picture 2">
            <a:extLst>
              <a:ext uri="{FF2B5EF4-FFF2-40B4-BE49-F238E27FC236}">
                <a16:creationId xmlns:a16="http://schemas.microsoft.com/office/drawing/2014/main" id="{2F7AC9BF-23B3-470F-8813-60AAD366B928}"/>
              </a:ext>
            </a:extLst>
          </p:cNvPr>
          <p:cNvPicPr>
            <a:picLocks noChangeAspect="1"/>
          </p:cNvPicPr>
          <p:nvPr/>
        </p:nvPicPr>
        <p:blipFill>
          <a:blip r:embed="rId3"/>
          <a:stretch>
            <a:fillRect/>
          </a:stretch>
        </p:blipFill>
        <p:spPr>
          <a:xfrm>
            <a:off x="7738988" y="2873766"/>
            <a:ext cx="4120075" cy="2640770"/>
          </a:xfrm>
          <a:prstGeom prst="rect">
            <a:avLst/>
          </a:prstGeom>
        </p:spPr>
      </p:pic>
      <p:sp>
        <p:nvSpPr>
          <p:cNvPr id="4" name="TextBox 3">
            <a:extLst>
              <a:ext uri="{FF2B5EF4-FFF2-40B4-BE49-F238E27FC236}">
                <a16:creationId xmlns:a16="http://schemas.microsoft.com/office/drawing/2014/main" id="{6D422273-40A3-4F37-ADDE-2B8E415086ED}"/>
              </a:ext>
            </a:extLst>
          </p:cNvPr>
          <p:cNvSpPr txBox="1"/>
          <p:nvPr/>
        </p:nvSpPr>
        <p:spPr>
          <a:xfrm>
            <a:off x="680321" y="2166425"/>
            <a:ext cx="6451999" cy="4079630"/>
          </a:xfrm>
          <a:prstGeom prst="rect">
            <a:avLst/>
          </a:prstGeom>
          <a:noFill/>
        </p:spPr>
        <p:txBody>
          <a:bodyPr wrap="square" rtlCol="0">
            <a:spAutoFit/>
          </a:bodyPr>
          <a:lstStyle/>
          <a:p>
            <a:endParaRPr lang="en-GB" dirty="0"/>
          </a:p>
        </p:txBody>
      </p:sp>
      <p:sp>
        <p:nvSpPr>
          <p:cNvPr id="5" name="Rectangle 1">
            <a:extLst>
              <a:ext uri="{FF2B5EF4-FFF2-40B4-BE49-F238E27FC236}">
                <a16:creationId xmlns:a16="http://schemas.microsoft.com/office/drawing/2014/main" id="{20FEAD73-C21F-4C85-B586-C50756D70491}"/>
              </a:ext>
            </a:extLst>
          </p:cNvPr>
          <p:cNvSpPr>
            <a:spLocks noChangeArrowheads="1"/>
          </p:cNvSpPr>
          <p:nvPr/>
        </p:nvSpPr>
        <p:spPr bwMode="auto">
          <a:xfrm>
            <a:off x="680321" y="2436073"/>
            <a:ext cx="6888097"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Overemphasis on Salary</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The NHS reward system focuses mostly on base pay, neglecting the full range of total rewards such as benefits, recognition, and work environment factors (Jiang et al., 2024).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Limited Staff Awareness of Benefits</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Many NHS employees are unaware of the full range of benefits available, reducing the perceived value of total rewards (</a:t>
            </a:r>
            <a:r>
              <a:rPr kumimoji="0" lang="en-US" altLang="en-US" sz="1800" b="0" i="0" u="none" strike="noStrike" cap="none" normalizeH="0" baseline="0" dirty="0" err="1">
                <a:ln>
                  <a:noFill/>
                </a:ln>
                <a:solidFill>
                  <a:schemeClr val="tx1"/>
                </a:solidFill>
                <a:effectLst/>
                <a:latin typeface="Arial" panose="020B0604020202020204" pitchFamily="34" charset="0"/>
              </a:rPr>
              <a:t>McGaun</a:t>
            </a:r>
            <a:r>
              <a:rPr kumimoji="0" lang="en-US" altLang="en-US" sz="1800" b="0" i="0" u="none" strike="noStrike" cap="none" normalizeH="0" baseline="0" dirty="0">
                <a:ln>
                  <a:noFill/>
                </a:ln>
                <a:solidFill>
                  <a:schemeClr val="tx1"/>
                </a:solidFill>
                <a:effectLst/>
                <a:latin typeface="Arial" panose="020B0604020202020204" pitchFamily="34" charset="0"/>
              </a:rPr>
              <a:t>, 2023).</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Ineffective Reward Communication</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Reward policies and statements are not communicated effectively, which limits staff understanding and engagement (Li et al., 2023). </a:t>
            </a:r>
          </a:p>
        </p:txBody>
      </p:sp>
    </p:spTree>
    <p:extLst>
      <p:ext uri="{BB962C8B-B14F-4D97-AF65-F5344CB8AC3E}">
        <p14:creationId xmlns:p14="http://schemas.microsoft.com/office/powerpoint/2010/main" val="2020719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214A0-A7C1-4C41-A183-D525C0B5E39F}"/>
              </a:ext>
            </a:extLst>
          </p:cNvPr>
          <p:cNvSpPr>
            <a:spLocks noGrp="1"/>
          </p:cNvSpPr>
          <p:nvPr>
            <p:ph type="title"/>
          </p:nvPr>
        </p:nvSpPr>
        <p:spPr/>
        <p:txBody>
          <a:bodyPr/>
          <a:lstStyle/>
          <a:p>
            <a:r>
              <a:rPr lang="en-GB" dirty="0"/>
              <a:t>CURRENT HCM CHALLENGES – TOTAL REWARD PERSPECTIVE (CONT)</a:t>
            </a:r>
          </a:p>
        </p:txBody>
      </p:sp>
      <p:sp>
        <p:nvSpPr>
          <p:cNvPr id="3" name="TextBox 2">
            <a:extLst>
              <a:ext uri="{FF2B5EF4-FFF2-40B4-BE49-F238E27FC236}">
                <a16:creationId xmlns:a16="http://schemas.microsoft.com/office/drawing/2014/main" id="{1E6F5395-48B1-49B0-98D8-EF885305065E}"/>
              </a:ext>
            </a:extLst>
          </p:cNvPr>
          <p:cNvSpPr txBox="1"/>
          <p:nvPr/>
        </p:nvSpPr>
        <p:spPr>
          <a:xfrm>
            <a:off x="4628271" y="2278966"/>
            <a:ext cx="6865034" cy="3446585"/>
          </a:xfrm>
          <a:prstGeom prst="rect">
            <a:avLst/>
          </a:prstGeom>
          <a:noFill/>
        </p:spPr>
        <p:txBody>
          <a:bodyPr wrap="square" rtlCol="0">
            <a:spAutoFit/>
          </a:bodyPr>
          <a:lstStyle/>
          <a:p>
            <a:endParaRPr lang="en-GB" dirty="0"/>
          </a:p>
        </p:txBody>
      </p:sp>
      <p:sp>
        <p:nvSpPr>
          <p:cNvPr id="4" name="Rectangle 1">
            <a:extLst>
              <a:ext uri="{FF2B5EF4-FFF2-40B4-BE49-F238E27FC236}">
                <a16:creationId xmlns:a16="http://schemas.microsoft.com/office/drawing/2014/main" id="{51083DCC-31AB-4555-8938-59212C2DF15D}"/>
              </a:ext>
            </a:extLst>
          </p:cNvPr>
          <p:cNvSpPr>
            <a:spLocks noChangeArrowheads="1"/>
          </p:cNvSpPr>
          <p:nvPr/>
        </p:nvSpPr>
        <p:spPr bwMode="auto">
          <a:xfrm>
            <a:off x="6020972" y="2363372"/>
            <a:ext cx="5472333"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Tokenistic Non-Financial Rewards</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Non-financial recognition programs are often seen as symbolic or minimal, failing to meaningfully motivate employees (Jiang et al., 2024).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Inflexibility in Reward Packages</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Reward options are rigid and do not reflect individual needs, preferences, or performance differences (Li et al., 2023).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Perceived Inequity in Rewards</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Some employees feel that rewards are unfairly distributed, which can lower morale and increase dissatisfaction (</a:t>
            </a:r>
            <a:r>
              <a:rPr kumimoji="0" lang="en-US" altLang="en-US" sz="1800" b="0" i="0" u="none" strike="noStrike" cap="none" normalizeH="0" baseline="0" dirty="0" err="1">
                <a:ln>
                  <a:noFill/>
                </a:ln>
                <a:solidFill>
                  <a:schemeClr val="tx1"/>
                </a:solidFill>
                <a:effectLst/>
                <a:latin typeface="Arial" panose="020B0604020202020204" pitchFamily="34" charset="0"/>
              </a:rPr>
              <a:t>McGaun</a:t>
            </a:r>
            <a:r>
              <a:rPr kumimoji="0" lang="en-US" altLang="en-US" sz="1800" b="0" i="0" u="none" strike="noStrike" cap="none" normalizeH="0" baseline="0" dirty="0">
                <a:ln>
                  <a:noFill/>
                </a:ln>
                <a:solidFill>
                  <a:schemeClr val="tx1"/>
                </a:solidFill>
                <a:effectLst/>
                <a:latin typeface="Arial" panose="020B0604020202020204" pitchFamily="34" charset="0"/>
              </a:rPr>
              <a:t>, 2023). </a:t>
            </a:r>
          </a:p>
        </p:txBody>
      </p:sp>
      <p:pic>
        <p:nvPicPr>
          <p:cNvPr id="6" name="Picture 5">
            <a:extLst>
              <a:ext uri="{FF2B5EF4-FFF2-40B4-BE49-F238E27FC236}">
                <a16:creationId xmlns:a16="http://schemas.microsoft.com/office/drawing/2014/main" id="{BA1CA6D1-4BE5-44FF-8024-389067336F2C}"/>
              </a:ext>
            </a:extLst>
          </p:cNvPr>
          <p:cNvPicPr>
            <a:picLocks noChangeAspect="1"/>
          </p:cNvPicPr>
          <p:nvPr/>
        </p:nvPicPr>
        <p:blipFill>
          <a:blip r:embed="rId3"/>
          <a:stretch>
            <a:fillRect/>
          </a:stretch>
        </p:blipFill>
        <p:spPr>
          <a:xfrm>
            <a:off x="479596" y="2278966"/>
            <a:ext cx="4845025" cy="3429000"/>
          </a:xfrm>
          <a:prstGeom prst="rect">
            <a:avLst/>
          </a:prstGeom>
        </p:spPr>
      </p:pic>
      <p:sp>
        <p:nvSpPr>
          <p:cNvPr id="7" name="TextBox 6">
            <a:extLst>
              <a:ext uri="{FF2B5EF4-FFF2-40B4-BE49-F238E27FC236}">
                <a16:creationId xmlns:a16="http://schemas.microsoft.com/office/drawing/2014/main" id="{EE5ABC2D-EEF0-40D0-805B-EDC0D9640370}"/>
              </a:ext>
            </a:extLst>
          </p:cNvPr>
          <p:cNvSpPr txBox="1"/>
          <p:nvPr/>
        </p:nvSpPr>
        <p:spPr>
          <a:xfrm>
            <a:off x="1160059" y="6033608"/>
            <a:ext cx="3484098" cy="646331"/>
          </a:xfrm>
          <a:prstGeom prst="rect">
            <a:avLst/>
          </a:prstGeom>
          <a:noFill/>
        </p:spPr>
        <p:txBody>
          <a:bodyPr wrap="square" rtlCol="0">
            <a:spAutoFit/>
          </a:bodyPr>
          <a:lstStyle/>
          <a:p>
            <a:pPr algn="ctr"/>
            <a:r>
              <a:rPr lang="en-US" sz="1200" b="1" i="1" dirty="0"/>
              <a:t>Reward options are rigid and do not reflect individual needs, preferences, or performance differences (Li et al., 2023). </a:t>
            </a:r>
            <a:endParaRPr lang="en-GB" sz="1200" b="1" i="1" dirty="0"/>
          </a:p>
        </p:txBody>
      </p:sp>
    </p:spTree>
    <p:extLst>
      <p:ext uri="{BB962C8B-B14F-4D97-AF65-F5344CB8AC3E}">
        <p14:creationId xmlns:p14="http://schemas.microsoft.com/office/powerpoint/2010/main" val="1416473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A300F-650C-4D49-9F99-3EAE6504E649}"/>
              </a:ext>
            </a:extLst>
          </p:cNvPr>
          <p:cNvSpPr>
            <a:spLocks noGrp="1"/>
          </p:cNvSpPr>
          <p:nvPr>
            <p:ph type="title"/>
          </p:nvPr>
        </p:nvSpPr>
        <p:spPr/>
        <p:txBody>
          <a:bodyPr/>
          <a:lstStyle/>
          <a:p>
            <a:r>
              <a:rPr lang="en-US" dirty="0"/>
              <a:t>ROOT CAUSES – POLICY &amp; STRUCTURAL ISSUES</a:t>
            </a:r>
            <a:endParaRPr lang="en-GB" dirty="0"/>
          </a:p>
        </p:txBody>
      </p:sp>
      <p:graphicFrame>
        <p:nvGraphicFramePr>
          <p:cNvPr id="3" name="Diagram 2">
            <a:extLst>
              <a:ext uri="{FF2B5EF4-FFF2-40B4-BE49-F238E27FC236}">
                <a16:creationId xmlns:a16="http://schemas.microsoft.com/office/drawing/2014/main" id="{A333D91D-0939-4EB3-8B8A-363C20FAD495}"/>
              </a:ext>
            </a:extLst>
          </p:cNvPr>
          <p:cNvGraphicFramePr/>
          <p:nvPr>
            <p:extLst>
              <p:ext uri="{D42A27DB-BD31-4B8C-83A1-F6EECF244321}">
                <p14:modId xmlns:p14="http://schemas.microsoft.com/office/powerpoint/2010/main" val="2736084725"/>
              </p:ext>
            </p:extLst>
          </p:nvPr>
        </p:nvGraphicFramePr>
        <p:xfrm>
          <a:off x="1409895" y="2202596"/>
          <a:ext cx="9372209" cy="38312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33118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DE9C4-5DD2-4317-B422-23F305363179}"/>
              </a:ext>
            </a:extLst>
          </p:cNvPr>
          <p:cNvSpPr>
            <a:spLocks noGrp="1"/>
          </p:cNvSpPr>
          <p:nvPr>
            <p:ph type="title"/>
          </p:nvPr>
        </p:nvSpPr>
        <p:spPr/>
        <p:txBody>
          <a:bodyPr/>
          <a:lstStyle/>
          <a:p>
            <a:r>
              <a:rPr lang="en-US" dirty="0"/>
              <a:t>ROOT CAUSES – POLICY &amp; STRUCTURAL ISSUES </a:t>
            </a:r>
            <a:r>
              <a:rPr lang="en-GB" dirty="0"/>
              <a:t>(CONT)</a:t>
            </a:r>
          </a:p>
        </p:txBody>
      </p:sp>
      <p:graphicFrame>
        <p:nvGraphicFramePr>
          <p:cNvPr id="4" name="Diagram 3">
            <a:extLst>
              <a:ext uri="{FF2B5EF4-FFF2-40B4-BE49-F238E27FC236}">
                <a16:creationId xmlns:a16="http://schemas.microsoft.com/office/drawing/2014/main" id="{BE359370-0E76-41F2-BC73-41223B370281}"/>
              </a:ext>
            </a:extLst>
          </p:cNvPr>
          <p:cNvGraphicFramePr/>
          <p:nvPr>
            <p:extLst>
              <p:ext uri="{D42A27DB-BD31-4B8C-83A1-F6EECF244321}">
                <p14:modId xmlns:p14="http://schemas.microsoft.com/office/powerpoint/2010/main" val="73159029"/>
              </p:ext>
            </p:extLst>
          </p:nvPr>
        </p:nvGraphicFramePr>
        <p:xfrm>
          <a:off x="506435" y="2731347"/>
          <a:ext cx="7008837" cy="41266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C308F7E6-5D1D-457E-8F33-D538FBB29670}"/>
              </a:ext>
            </a:extLst>
          </p:cNvPr>
          <p:cNvPicPr>
            <a:picLocks noChangeAspect="1"/>
          </p:cNvPicPr>
          <p:nvPr/>
        </p:nvPicPr>
        <p:blipFill>
          <a:blip r:embed="rId7"/>
          <a:stretch>
            <a:fillRect/>
          </a:stretch>
        </p:blipFill>
        <p:spPr>
          <a:xfrm>
            <a:off x="7965438" y="2489982"/>
            <a:ext cx="3923597" cy="3981157"/>
          </a:xfrm>
          <a:prstGeom prst="rect">
            <a:avLst/>
          </a:prstGeom>
        </p:spPr>
      </p:pic>
    </p:spTree>
    <p:extLst>
      <p:ext uri="{BB962C8B-B14F-4D97-AF65-F5344CB8AC3E}">
        <p14:creationId xmlns:p14="http://schemas.microsoft.com/office/powerpoint/2010/main" val="5248631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AC045-863C-4F90-A0DA-E552B849F1A8}"/>
              </a:ext>
            </a:extLst>
          </p:cNvPr>
          <p:cNvSpPr>
            <a:spLocks noGrp="1"/>
          </p:cNvSpPr>
          <p:nvPr>
            <p:ph type="title"/>
          </p:nvPr>
        </p:nvSpPr>
        <p:spPr/>
        <p:txBody>
          <a:bodyPr/>
          <a:lstStyle/>
          <a:p>
            <a:r>
              <a:rPr lang="en-GB" dirty="0" err="1"/>
              <a:t>Recommendations:STRATEGIC</a:t>
            </a:r>
            <a:r>
              <a:rPr lang="en-GB" dirty="0"/>
              <a:t> TOTAL REWARD INITIATIVES</a:t>
            </a:r>
          </a:p>
        </p:txBody>
      </p:sp>
      <p:graphicFrame>
        <p:nvGraphicFramePr>
          <p:cNvPr id="3" name="Diagram 2">
            <a:extLst>
              <a:ext uri="{FF2B5EF4-FFF2-40B4-BE49-F238E27FC236}">
                <a16:creationId xmlns:a16="http://schemas.microsoft.com/office/drawing/2014/main" id="{EB5DB5C1-9221-4956-91D1-D777621BC222}"/>
              </a:ext>
            </a:extLst>
          </p:cNvPr>
          <p:cNvGraphicFramePr/>
          <p:nvPr>
            <p:extLst>
              <p:ext uri="{D42A27DB-BD31-4B8C-83A1-F6EECF244321}">
                <p14:modId xmlns:p14="http://schemas.microsoft.com/office/powerpoint/2010/main" val="2097014613"/>
              </p:ext>
            </p:extLst>
          </p:nvPr>
        </p:nvGraphicFramePr>
        <p:xfrm>
          <a:off x="196947" y="2194561"/>
          <a:ext cx="10888395" cy="43522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7981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FB3C5-0C50-47FF-9088-D515CDB92718}"/>
              </a:ext>
            </a:extLst>
          </p:cNvPr>
          <p:cNvSpPr>
            <a:spLocks noGrp="1"/>
          </p:cNvSpPr>
          <p:nvPr>
            <p:ph type="title"/>
          </p:nvPr>
        </p:nvSpPr>
        <p:spPr/>
        <p:txBody>
          <a:bodyPr/>
          <a:lstStyle/>
          <a:p>
            <a:r>
              <a:rPr lang="en-GB" dirty="0" err="1"/>
              <a:t>Recommendations:CULTURE</a:t>
            </a:r>
            <a:r>
              <a:rPr lang="en-GB" dirty="0"/>
              <a:t>, RECOGNITION &amp; DEVELOPMENT</a:t>
            </a:r>
          </a:p>
        </p:txBody>
      </p:sp>
      <p:graphicFrame>
        <p:nvGraphicFramePr>
          <p:cNvPr id="3" name="Diagram 2">
            <a:extLst>
              <a:ext uri="{FF2B5EF4-FFF2-40B4-BE49-F238E27FC236}">
                <a16:creationId xmlns:a16="http://schemas.microsoft.com/office/drawing/2014/main" id="{65BB0B1C-20F6-473D-8057-7F310E5B30BC}"/>
              </a:ext>
            </a:extLst>
          </p:cNvPr>
          <p:cNvGraphicFramePr/>
          <p:nvPr>
            <p:extLst>
              <p:ext uri="{D42A27DB-BD31-4B8C-83A1-F6EECF244321}">
                <p14:modId xmlns:p14="http://schemas.microsoft.com/office/powerpoint/2010/main" val="2259686427"/>
              </p:ext>
            </p:extLst>
          </p:nvPr>
        </p:nvGraphicFramePr>
        <p:xfrm>
          <a:off x="1308295" y="2511084"/>
          <a:ext cx="10269416" cy="43469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4696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5F1CE-DC21-4A50-B806-EC47EF386BAF}"/>
              </a:ext>
            </a:extLst>
          </p:cNvPr>
          <p:cNvSpPr>
            <a:spLocks noGrp="1"/>
          </p:cNvSpPr>
          <p:nvPr>
            <p:ph type="title"/>
          </p:nvPr>
        </p:nvSpPr>
        <p:spPr/>
        <p:txBody>
          <a:bodyPr/>
          <a:lstStyle/>
          <a:p>
            <a:r>
              <a:rPr lang="en-US" dirty="0"/>
              <a:t>CONCLUSION</a:t>
            </a:r>
            <a:endParaRPr lang="en-GB" dirty="0"/>
          </a:p>
        </p:txBody>
      </p:sp>
      <p:sp>
        <p:nvSpPr>
          <p:cNvPr id="4" name="Rectangle 1">
            <a:extLst>
              <a:ext uri="{FF2B5EF4-FFF2-40B4-BE49-F238E27FC236}">
                <a16:creationId xmlns:a16="http://schemas.microsoft.com/office/drawing/2014/main" id="{187EE6EA-B73B-4941-BE1E-DD75D6C80AA2}"/>
              </a:ext>
            </a:extLst>
          </p:cNvPr>
          <p:cNvSpPr>
            <a:spLocks noChangeArrowheads="1"/>
          </p:cNvSpPr>
          <p:nvPr/>
        </p:nvSpPr>
        <p:spPr bwMode="auto">
          <a:xfrm rot="10800000" flipV="1">
            <a:off x="855406" y="2841158"/>
            <a:ext cx="10500851" cy="3139321"/>
          </a:xfrm>
          <a:prstGeom prst="rect">
            <a:avLst/>
          </a:prstGeom>
          <a:solidFill>
            <a:schemeClr val="bg2">
              <a:lumMod val="75000"/>
            </a:schemeClr>
          </a:solidFill>
          <a:ln w="9525">
            <a:solidFill>
              <a:schemeClr val="tx1"/>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Holistic Reward Systems are Essential</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A well-designed total reward strategy combining financial, non-financial, and wellbeing initiatives enhances motivation, engagement, and retention in the NHS.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Policy, Structure, and Culture Must Align</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Addressing policy limitations, rigid structures, and weak recognition culture ensures rewards are effective and staff feel valued. </a:t>
            </a:r>
          </a:p>
          <a:p>
            <a:pPr marL="0" marR="0" lvl="0" indent="0" algn="just"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Strategic Improvements Drive </a:t>
            </a:r>
            <a:r>
              <a:rPr kumimoji="0" lang="en-US" altLang="en-US" sz="1800" b="1" i="0" u="none" strike="noStrike" cap="none" normalizeH="0" baseline="0" dirty="0" err="1">
                <a:ln>
                  <a:noFill/>
                </a:ln>
                <a:solidFill>
                  <a:schemeClr val="tx1"/>
                </a:solidFill>
                <a:effectLst/>
                <a:latin typeface="Arial" panose="020B0604020202020204" pitchFamily="34" charset="0"/>
              </a:rPr>
              <a:t>Organisational</a:t>
            </a:r>
            <a:r>
              <a:rPr kumimoji="0" lang="en-US" altLang="en-US" sz="1800" b="1" i="0" u="none" strike="noStrike" cap="none" normalizeH="0" baseline="0" dirty="0">
                <a:ln>
                  <a:noFill/>
                </a:ln>
                <a:solidFill>
                  <a:schemeClr val="tx1"/>
                </a:solidFill>
                <a:effectLst/>
                <a:latin typeface="Arial" panose="020B0604020202020204" pitchFamily="34" charset="0"/>
              </a:rPr>
              <a:t> Effectiveness</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Flexible rewards, career development, recognition programs, and wellbeing initiatives collectively improve staff satisfaction and support high-quality patient care. </a:t>
            </a:r>
          </a:p>
        </p:txBody>
      </p:sp>
    </p:spTree>
    <p:extLst>
      <p:ext uri="{BB962C8B-B14F-4D97-AF65-F5344CB8AC3E}">
        <p14:creationId xmlns:p14="http://schemas.microsoft.com/office/powerpoint/2010/main" val="35797991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1FE9D-3AA9-4AE5-A5C8-1CB8E903EF23}"/>
              </a:ext>
            </a:extLst>
          </p:cNvPr>
          <p:cNvSpPr>
            <a:spLocks noGrp="1"/>
          </p:cNvSpPr>
          <p:nvPr>
            <p:ph type="title"/>
          </p:nvPr>
        </p:nvSpPr>
        <p:spPr>
          <a:xfrm>
            <a:off x="595914" y="1006446"/>
            <a:ext cx="9613861" cy="808286"/>
          </a:xfrm>
        </p:spPr>
        <p:txBody>
          <a:bodyPr>
            <a:normAutofit fontScale="90000"/>
          </a:bodyPr>
          <a:lstStyle/>
          <a:p>
            <a:r>
              <a:rPr lang="en-US" dirty="0"/>
              <a:t>REFERENCES</a:t>
            </a:r>
            <a:br>
              <a:rPr lang="en-US" dirty="0"/>
            </a:br>
            <a:endParaRPr lang="en-GB" dirty="0"/>
          </a:p>
        </p:txBody>
      </p:sp>
      <p:sp>
        <p:nvSpPr>
          <p:cNvPr id="4" name="TextBox 3">
            <a:extLst>
              <a:ext uri="{FF2B5EF4-FFF2-40B4-BE49-F238E27FC236}">
                <a16:creationId xmlns:a16="http://schemas.microsoft.com/office/drawing/2014/main" id="{1EA1B3E7-E254-4A7C-86D7-FAEA155B2C02}"/>
              </a:ext>
            </a:extLst>
          </p:cNvPr>
          <p:cNvSpPr txBox="1"/>
          <p:nvPr/>
        </p:nvSpPr>
        <p:spPr>
          <a:xfrm>
            <a:off x="595915" y="2256502"/>
            <a:ext cx="10996318" cy="4154984"/>
          </a:xfrm>
          <a:prstGeom prst="rect">
            <a:avLst/>
          </a:prstGeom>
          <a:noFill/>
        </p:spPr>
        <p:txBody>
          <a:bodyPr wrap="square" rtlCol="0">
            <a:spAutoFit/>
          </a:bodyPr>
          <a:lstStyle/>
          <a:p>
            <a:pPr algn="just"/>
            <a:r>
              <a:rPr lang="en-US" sz="1200"/>
              <a:t>Grossman, D. (2024, August 12). Council Post: The Next Step In Employee Recognition: A Culture Of Appreciation. </a:t>
            </a:r>
            <a:r>
              <a:rPr lang="en-US" sz="1200" i="1"/>
              <a:t>Forbes</a:t>
            </a:r>
            <a:r>
              <a:rPr lang="en-US" sz="1200"/>
              <a:t>. Available at: </a:t>
            </a:r>
            <a:r>
              <a:rPr lang="en-US" sz="1200">
                <a:hlinkClick r:id="rId2"/>
              </a:rPr>
              <a:t>https://www.forbes.com/councils/forbescommunicationscouncil/2024/03/04/the-next-step-in-employee-recognition-a-culture-of-appreciation/</a:t>
            </a:r>
            <a:r>
              <a:rPr lang="en-US" sz="1200"/>
              <a:t> [Accessed 5 Apr. 2026].</a:t>
            </a:r>
          </a:p>
          <a:p>
            <a:pPr algn="just"/>
            <a:r>
              <a:rPr lang="en-US" sz="1200"/>
              <a:t>Jiang, Z., Xiao, Q., Qi, H. &amp; Xiao, L. (2024). Total Reward Strategy: A Human Resources Management Strategy Going with the Trend of the Times. </a:t>
            </a:r>
            <a:r>
              <a:rPr lang="en-US" sz="1200" i="1"/>
              <a:t>International Journal of Business and Management</a:t>
            </a:r>
            <a:r>
              <a:rPr lang="en-US" sz="1200"/>
              <a:t>, 4(11), pp.177–190. </a:t>
            </a:r>
            <a:r>
              <a:rPr lang="en-US" sz="1200">
                <a:hlinkClick r:id="rId3"/>
              </a:rPr>
              <a:t>https://doi.org/10.5539/ijbm.v4n11p177</a:t>
            </a:r>
            <a:endParaRPr lang="en-US" sz="1200"/>
          </a:p>
          <a:p>
            <a:pPr algn="just"/>
            <a:r>
              <a:rPr lang="en-US" sz="1200"/>
              <a:t>Kirsty McGaun. (2023, September 12). Understanding your NHS Total Reward Statement (TRS) | Legal &amp; Medical Investments Financial Advisers. </a:t>
            </a:r>
            <a:r>
              <a:rPr lang="en-US" sz="1200" i="1"/>
              <a:t>Legalandmedical.co.uk</a:t>
            </a:r>
            <a:r>
              <a:rPr lang="en-US" sz="1200"/>
              <a:t>. Available at: </a:t>
            </a:r>
            <a:r>
              <a:rPr lang="en-US" sz="1200">
                <a:hlinkClick r:id="rId4"/>
              </a:rPr>
              <a:t>https://www.legalandmedical.co.uk/navigate-and-understand-your-nhs-total-reward-statement/</a:t>
            </a:r>
            <a:r>
              <a:rPr lang="en-US" sz="1200"/>
              <a:t> [Accessed 5 Apr. 2026].</a:t>
            </a:r>
          </a:p>
          <a:p>
            <a:pPr algn="just"/>
            <a:r>
              <a:rPr lang="en-US" sz="1200"/>
              <a:t>Li, C., Duan, X., Chu, X. &amp; Qiu, Y. (2023). Total reward satisfaction profiles and work performance: A person-centered approach. </a:t>
            </a:r>
            <a:r>
              <a:rPr lang="en-US" sz="1200" i="1"/>
              <a:t>Heliyon</a:t>
            </a:r>
            <a:r>
              <a:rPr lang="en-US" sz="1200"/>
              <a:t>, 9(3), e14154. </a:t>
            </a:r>
            <a:r>
              <a:rPr lang="en-US" sz="1200">
                <a:hlinkClick r:id="rId5"/>
              </a:rPr>
              <a:t>https://www.sciencedirect.com/science/article/pii/S2405844023013610</a:t>
            </a:r>
            <a:endParaRPr lang="en-US" sz="1200"/>
          </a:p>
          <a:p>
            <a:pPr algn="just"/>
            <a:r>
              <a:rPr lang="en-US" sz="1200"/>
              <a:t>Local Government Employers. (2021). Total reward - How to get started. Available at: </a:t>
            </a:r>
            <a:r>
              <a:rPr lang="en-US" sz="1200">
                <a:hlinkClick r:id="rId6"/>
              </a:rPr>
              <a:t>https://www.local.gov.uk/sites/default/files/documents/total-reward-9b8.pdf</a:t>
            </a:r>
            <a:r>
              <a:rPr lang="en-US" sz="1200"/>
              <a:t> [Accessed 5 Apr. 2026].</a:t>
            </a:r>
          </a:p>
          <a:p>
            <a:pPr algn="just"/>
            <a:r>
              <a:rPr lang="en-US" sz="1200"/>
              <a:t>McBride, A. (2002, August 18). Human resource management in the National Health Service. </a:t>
            </a:r>
            <a:r>
              <a:rPr lang="en-US" sz="1200" i="1"/>
              <a:t>Europa.eu</a:t>
            </a:r>
            <a:r>
              <a:rPr lang="en-US" sz="1200"/>
              <a:t>. Available at: </a:t>
            </a:r>
            <a:r>
              <a:rPr lang="en-US" sz="1200">
                <a:hlinkClick r:id="rId7"/>
              </a:rPr>
              <a:t>https://www.eurofound.europa.eu/en/publications/all/human-resource-management-national-health-service</a:t>
            </a:r>
            <a:r>
              <a:rPr lang="en-US" sz="1200"/>
              <a:t> [Accessed 5 Apr. 2026].</a:t>
            </a:r>
          </a:p>
          <a:p>
            <a:pPr algn="just"/>
            <a:r>
              <a:rPr lang="en-US" sz="1200"/>
              <a:t>Mer, A., Verma, P., Mittal, A., Kumar, V. &amp; Goswami, I. (2023). Analyzing the Role of Total Rewards and Compensation in Increasing Employee Motivation. </a:t>
            </a:r>
            <a:r>
              <a:rPr lang="en-US" sz="1200" i="1"/>
              <a:t>International Journal of Business Excellence</a:t>
            </a:r>
            <a:r>
              <a:rPr lang="en-US" sz="1200"/>
              <a:t>, 1(1). </a:t>
            </a:r>
            <a:r>
              <a:rPr lang="en-US" sz="1200">
                <a:hlinkClick r:id="rId8"/>
              </a:rPr>
              <a:t>https://doi.org/10.1504/ijbex.2023.10058513</a:t>
            </a:r>
            <a:endParaRPr lang="en-US" sz="1200"/>
          </a:p>
          <a:p>
            <a:pPr algn="just"/>
            <a:r>
              <a:rPr lang="en-US" sz="1200"/>
              <a:t>Tiwary, A., Rimal, A., Paudyal, B., Sigdel, K. R. &amp; Basnyat, B. (2021). Poor Communication by Health Care Professionals May Lead to life-threatening complications: Examples from Two Case Reports. </a:t>
            </a:r>
            <a:r>
              <a:rPr lang="en-US" sz="1200" i="1"/>
              <a:t>Wellcome Open Research</a:t>
            </a:r>
            <a:r>
              <a:rPr lang="en-US" sz="1200"/>
              <a:t>, 4(1), pp.1–8. </a:t>
            </a:r>
            <a:r>
              <a:rPr lang="en-US" sz="1200">
                <a:hlinkClick r:id="rId9"/>
              </a:rPr>
              <a:t>https://doi.org/10.12688/wellcomeopenres.15042.1</a:t>
            </a:r>
            <a:endParaRPr lang="en-US" sz="1200"/>
          </a:p>
          <a:p>
            <a:pPr algn="just"/>
            <a:r>
              <a:rPr lang="en-US" sz="1200"/>
              <a:t>Total Reward Statements | NHS Employers. (2026). </a:t>
            </a:r>
            <a:r>
              <a:rPr lang="en-US" sz="1200" i="1"/>
              <a:t>NHS Employers</a:t>
            </a:r>
            <a:r>
              <a:rPr lang="en-US" sz="1200"/>
              <a:t>. Available at: </a:t>
            </a:r>
            <a:r>
              <a:rPr lang="en-US" sz="1200">
                <a:hlinkClick r:id="rId10"/>
              </a:rPr>
              <a:t>https://www.nhsemployers.org/articles/total-reward-statements</a:t>
            </a:r>
            <a:r>
              <a:rPr lang="en-US" sz="1200"/>
              <a:t> [Accessed 5 Apr. 2026].</a:t>
            </a:r>
          </a:p>
          <a:p>
            <a:pPr algn="just"/>
            <a:r>
              <a:rPr lang="en-US" sz="1200"/>
              <a:t>Total Rewards | Careers | John Deere IN. (2026). </a:t>
            </a:r>
            <a:r>
              <a:rPr lang="en-US" sz="1200" i="1"/>
              <a:t>John Deere</a:t>
            </a:r>
            <a:r>
              <a:rPr lang="en-US" sz="1200"/>
              <a:t>. Available at: </a:t>
            </a:r>
            <a:r>
              <a:rPr lang="en-US" sz="1200">
                <a:hlinkClick r:id="rId11"/>
              </a:rPr>
              <a:t>https://www.deere.co.in/en/our-company/john-deere-careers/total-rewards/</a:t>
            </a:r>
            <a:r>
              <a:rPr lang="en-US" sz="1200"/>
              <a:t> [Accessed 5 Apr. 2026].</a:t>
            </a:r>
          </a:p>
        </p:txBody>
      </p:sp>
    </p:spTree>
    <p:extLst>
      <p:ext uri="{BB962C8B-B14F-4D97-AF65-F5344CB8AC3E}">
        <p14:creationId xmlns:p14="http://schemas.microsoft.com/office/powerpoint/2010/main" val="11209043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a:extLst>
              <a:ext uri="{FF2B5EF4-FFF2-40B4-BE49-F238E27FC236}">
                <a16:creationId xmlns:a16="http://schemas.microsoft.com/office/drawing/2014/main" id="{AD411642-6030-43EF-9F55-CD797FCE2349}"/>
              </a:ext>
            </a:extLst>
          </p:cNvPr>
          <p:cNvSpPr txBox="1">
            <a:spLocks/>
          </p:cNvSpPr>
          <p:nvPr/>
        </p:nvSpPr>
        <p:spPr>
          <a:xfrm>
            <a:off x="1181686" y="3221501"/>
            <a:ext cx="2883877" cy="1209822"/>
          </a:xfrm>
          <a:prstGeom prst="rect">
            <a:avLst/>
          </a:prstGeom>
          <a:solidFill>
            <a:schemeClr val="bg1">
              <a:lumMod val="75000"/>
              <a:lumOff val="25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ctr">
              <a:buFont typeface="Arial" panose="020B0604020202020204" pitchFamily="34" charset="0"/>
              <a:buNone/>
            </a:pPr>
            <a:r>
              <a:rPr lang="en-US" sz="3600" spc="-60" dirty="0">
                <a:solidFill>
                  <a:srgbClr val="FFFFFF"/>
                </a:solidFill>
                <a:latin typeface="Corbel" panose="020B0503020204020204"/>
                <a:ea typeface="+mj-ea"/>
                <a:cs typeface="+mj-cs"/>
              </a:rPr>
              <a:t>Group Member 3</a:t>
            </a:r>
            <a:endParaRPr lang="en-GB" dirty="0"/>
          </a:p>
        </p:txBody>
      </p:sp>
      <p:sp>
        <p:nvSpPr>
          <p:cNvPr id="4" name="Content Placeholder 2">
            <a:extLst>
              <a:ext uri="{FF2B5EF4-FFF2-40B4-BE49-F238E27FC236}">
                <a16:creationId xmlns:a16="http://schemas.microsoft.com/office/drawing/2014/main" id="{8CDEF5FE-E008-4B36-B726-A4D64B218251}"/>
              </a:ext>
            </a:extLst>
          </p:cNvPr>
          <p:cNvSpPr txBox="1">
            <a:spLocks/>
          </p:cNvSpPr>
          <p:nvPr/>
        </p:nvSpPr>
        <p:spPr bwMode="auto">
          <a:xfrm>
            <a:off x="4565542" y="2264898"/>
            <a:ext cx="6682276" cy="3705909"/>
          </a:xfrm>
          <a:prstGeom prst="rect">
            <a:avLst/>
          </a:prstGeom>
          <a:solidFill>
            <a:schemeClr val="accent3">
              <a:lumMod val="20000"/>
              <a:lumOff val="80000"/>
            </a:schemeClr>
          </a:solidFill>
          <a:ln>
            <a:noFill/>
          </a:ln>
        </p:spPr>
        <p:txBody>
          <a:bodyPr vert="horz" wrap="square" lIns="91440" tIns="45720" rIns="91440" bIns="45720" numCol="1" rtlCol="0" anchor="ctr" anchorCtr="0" compatLnSpc="1">
            <a:prstTxWarp prst="textNoShape">
              <a:avLst/>
            </a:prstTxWarp>
            <a:normAutofit/>
          </a:bodyPr>
          <a:lstStyle>
            <a:lvl1pPr marL="182563" indent="-182563" algn="l" rtl="0" fontAlgn="base">
              <a:lnSpc>
                <a:spcPct val="90000"/>
              </a:lnSpc>
              <a:spcBef>
                <a:spcPts val="1200"/>
              </a:spcBef>
              <a:spcAft>
                <a:spcPct val="0"/>
              </a:spcAft>
              <a:buClr>
                <a:schemeClr val="accent1"/>
              </a:buClr>
              <a:buFont typeface="Wingdings 2" panose="05020102010507070707" pitchFamily="18" charset="2"/>
              <a:buChar char=""/>
              <a:defRPr sz="2000" kern="1200">
                <a:solidFill>
                  <a:srgbClr val="595959"/>
                </a:solidFill>
                <a:latin typeface="+mn-lt"/>
                <a:ea typeface="+mn-ea"/>
                <a:cs typeface="+mn-cs"/>
              </a:defRPr>
            </a:lvl1pPr>
            <a:lvl2pPr marL="685800" indent="-182563" algn="l" rtl="0" fontAlgn="base">
              <a:lnSpc>
                <a:spcPct val="90000"/>
              </a:lnSpc>
              <a:spcBef>
                <a:spcPts val="250"/>
              </a:spcBef>
              <a:spcAft>
                <a:spcPts val="250"/>
              </a:spcAft>
              <a:buClr>
                <a:schemeClr val="accent1"/>
              </a:buClr>
              <a:buFont typeface="Wingdings 2" panose="05020102010507070707" pitchFamily="18" charset="2"/>
              <a:buChar char=""/>
              <a:defRPr kern="1200">
                <a:solidFill>
                  <a:srgbClr val="595959"/>
                </a:solidFill>
                <a:latin typeface="+mn-lt"/>
                <a:ea typeface="+mn-ea"/>
                <a:cs typeface="+mn-cs"/>
              </a:defRPr>
            </a:lvl2pPr>
            <a:lvl3pPr marL="1143000" indent="-182563" algn="l" rtl="0" fontAlgn="base">
              <a:lnSpc>
                <a:spcPct val="90000"/>
              </a:lnSpc>
              <a:spcBef>
                <a:spcPts val="250"/>
              </a:spcBef>
              <a:spcAft>
                <a:spcPts val="250"/>
              </a:spcAft>
              <a:buClr>
                <a:schemeClr val="accent1"/>
              </a:buClr>
              <a:buFont typeface="Wingdings 2" panose="05020102010507070707" pitchFamily="18" charset="2"/>
              <a:buChar char=""/>
              <a:defRPr sz="1600" kern="1200">
                <a:solidFill>
                  <a:srgbClr val="595959"/>
                </a:solidFill>
                <a:latin typeface="+mn-lt"/>
                <a:ea typeface="+mn-ea"/>
                <a:cs typeface="+mn-cs"/>
              </a:defRPr>
            </a:lvl3pPr>
            <a:lvl4pPr marL="1600200" indent="-182563" algn="l" rtl="0" fontAlgn="base">
              <a:lnSpc>
                <a:spcPct val="90000"/>
              </a:lnSpc>
              <a:spcBef>
                <a:spcPts val="250"/>
              </a:spcBef>
              <a:spcAft>
                <a:spcPts val="250"/>
              </a:spcAft>
              <a:buClr>
                <a:schemeClr val="accent1"/>
              </a:buClr>
              <a:buFont typeface="Wingdings 2" panose="05020102010507070707" pitchFamily="18" charset="2"/>
              <a:buChar char=""/>
              <a:defRPr sz="1400" kern="1200">
                <a:solidFill>
                  <a:srgbClr val="595959"/>
                </a:solidFill>
                <a:latin typeface="+mn-lt"/>
                <a:ea typeface="+mn-ea"/>
                <a:cs typeface="+mn-cs"/>
              </a:defRPr>
            </a:lvl4pPr>
            <a:lvl5pPr marL="2057400" indent="-182563" algn="l" rtl="0" fontAlgn="base">
              <a:lnSpc>
                <a:spcPct val="90000"/>
              </a:lnSpc>
              <a:spcBef>
                <a:spcPts val="250"/>
              </a:spcBef>
              <a:spcAft>
                <a:spcPts val="250"/>
              </a:spcAft>
              <a:buClr>
                <a:schemeClr val="accent1"/>
              </a:buClr>
              <a:buFont typeface="Wingdings 2" panose="05020102010507070707" pitchFamily="18" charset="2"/>
              <a:buChar char=""/>
              <a:defRPr sz="1400" kern="1200">
                <a:solidFill>
                  <a:srgbClr val="595959"/>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0" indent="0" algn="ctr" defTabSz="914400" fontAlgn="auto">
              <a:spcBef>
                <a:spcPts val="0"/>
              </a:spcBef>
              <a:spcAft>
                <a:spcPts val="0"/>
              </a:spcAft>
              <a:buClr>
                <a:srgbClr val="40BAD2"/>
              </a:buClr>
              <a:buNone/>
              <a:defRPr/>
            </a:pPr>
            <a:r>
              <a:rPr kumimoji="0" lang="en-US" sz="4000" b="0" i="0" u="none" strike="noStrike" kern="1200" cap="none" spc="0" normalizeH="0" baseline="0" noProof="0" dirty="0">
                <a:ln>
                  <a:noFill/>
                </a:ln>
                <a:solidFill>
                  <a:srgbClr val="000000">
                    <a:lumMod val="65000"/>
                    <a:lumOff val="35000"/>
                  </a:srgbClr>
                </a:solidFill>
                <a:effectLst/>
                <a:uLnTx/>
                <a:uFillTx/>
                <a:latin typeface="Calibri" panose="020F0502020204030204" pitchFamily="34" charset="0"/>
                <a:ea typeface="Calibri" panose="020F0502020204030204" pitchFamily="34" charset="0"/>
                <a:cs typeface="Times New Roman" panose="02020603050405020304" pitchFamily="18" charset="0"/>
              </a:rPr>
              <a:t>Name</a:t>
            </a:r>
            <a:r>
              <a:rPr kumimoji="0" lang="en-US" sz="4000" b="0" i="0" u="none" strike="noStrike" kern="1200" cap="none" spc="0" normalizeH="0" baseline="0" noProof="0" dirty="0" smtClean="0">
                <a:ln>
                  <a:noFill/>
                </a:ln>
                <a:solidFill>
                  <a:srgbClr val="000000">
                    <a:lumMod val="65000"/>
                    <a:lumOff val="35000"/>
                  </a:srgbClr>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lang="en-US" sz="4000" b="1" dirty="0" smtClean="0"/>
              <a:t>MD </a:t>
            </a:r>
            <a:r>
              <a:rPr lang="en-US" sz="4000" b="1" dirty="0"/>
              <a:t>NAEEM REZWAN</a:t>
            </a:r>
            <a:endParaRPr lang="en-GB" sz="3600" dirty="0"/>
          </a:p>
          <a:p>
            <a:pPr marL="0" marR="0" lvl="0" indent="0" algn="ctr" defTabSz="914400" rtl="0" eaLnBrk="1" fontAlgn="auto" latinLnBrk="0" hangingPunct="1">
              <a:lnSpc>
                <a:spcPct val="90000"/>
              </a:lnSpc>
              <a:spcBef>
                <a:spcPts val="0"/>
              </a:spcBef>
              <a:spcAft>
                <a:spcPts val="0"/>
              </a:spcAft>
              <a:buClr>
                <a:srgbClr val="40BAD2"/>
              </a:buClr>
              <a:buSzTx/>
              <a:buFont typeface="Wingdings 2" panose="05020102010507070707" pitchFamily="18" charset="2"/>
              <a:buNone/>
              <a:tabLst/>
              <a:defRPr/>
            </a:pPr>
            <a:endParaRPr kumimoji="0" lang="en-US" sz="4000" b="0" i="0" u="none" strike="noStrike" kern="1200" cap="none" spc="0" normalizeH="0" baseline="0" noProof="0" dirty="0">
              <a:ln>
                <a:noFill/>
              </a:ln>
              <a:solidFill>
                <a:srgbClr val="000000">
                  <a:lumMod val="65000"/>
                  <a:lumOff val="35000"/>
                </a:srgbClr>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ctr" defTabSz="914400" rtl="0" eaLnBrk="1" fontAlgn="auto" latinLnBrk="0" hangingPunct="1">
              <a:lnSpc>
                <a:spcPct val="90000"/>
              </a:lnSpc>
              <a:spcBef>
                <a:spcPts val="0"/>
              </a:spcBef>
              <a:spcAft>
                <a:spcPts val="0"/>
              </a:spcAft>
              <a:buClr>
                <a:srgbClr val="40BAD2"/>
              </a:buClr>
              <a:buSzTx/>
              <a:buFont typeface="Wingdings 2" panose="05020102010507070707" pitchFamily="18" charset="2"/>
              <a:buNone/>
              <a:tabLst/>
              <a:defRPr/>
            </a:pPr>
            <a:r>
              <a:rPr kumimoji="0" lang="en-US" sz="4000" b="0" i="0" u="none" strike="noStrike" kern="1200" cap="none" spc="0" normalizeH="0" baseline="0" noProof="0" dirty="0" smtClean="0">
                <a:ln>
                  <a:noFill/>
                </a:ln>
                <a:solidFill>
                  <a:srgbClr val="000000">
                    <a:lumMod val="65000"/>
                    <a:lumOff val="35000"/>
                  </a:srgbClr>
                </a:solidFill>
                <a:effectLst/>
                <a:uLnTx/>
                <a:uFillTx/>
                <a:latin typeface="Calibri" panose="020F0502020204030204" pitchFamily="34" charset="0"/>
                <a:ea typeface="Calibri" panose="020F0502020204030204" pitchFamily="34" charset="0"/>
                <a:cs typeface="Times New Roman" panose="02020603050405020304" pitchFamily="18" charset="0"/>
              </a:rPr>
              <a:t>ID: 2522417</a:t>
            </a:r>
            <a:endParaRPr kumimoji="0" lang="en-US" sz="2000" b="0" i="0" u="none" strike="noStrike" kern="1200" cap="none" spc="0" normalizeH="0" baseline="0" noProof="0" dirty="0">
              <a:ln>
                <a:noFill/>
              </a:ln>
              <a:solidFill>
                <a:srgbClr val="000000">
                  <a:lumMod val="65000"/>
                  <a:lumOff val="35000"/>
                </a:srgbClr>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4486447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292C0-BE83-4AE0-A79C-AB41F377F871}"/>
              </a:ext>
            </a:extLst>
          </p:cNvPr>
          <p:cNvSpPr>
            <a:spLocks noGrp="1"/>
          </p:cNvSpPr>
          <p:nvPr>
            <p:ph type="title"/>
          </p:nvPr>
        </p:nvSpPr>
        <p:spPr/>
        <p:txBody>
          <a:bodyPr/>
          <a:lstStyle/>
          <a:p>
            <a:r>
              <a:rPr lang="en-GB" dirty="0"/>
              <a:t>Introduction – Employee Engagement &amp; Reward Perspective</a:t>
            </a:r>
          </a:p>
        </p:txBody>
      </p:sp>
      <p:graphicFrame>
        <p:nvGraphicFramePr>
          <p:cNvPr id="3" name="Table 2">
            <a:extLst>
              <a:ext uri="{FF2B5EF4-FFF2-40B4-BE49-F238E27FC236}">
                <a16:creationId xmlns:a16="http://schemas.microsoft.com/office/drawing/2014/main" id="{4C6D4F08-8D6A-49D4-B8F9-AB81A3D1B9CD}"/>
              </a:ext>
            </a:extLst>
          </p:cNvPr>
          <p:cNvGraphicFramePr>
            <a:graphicFrameLocks noGrp="1"/>
          </p:cNvGraphicFramePr>
          <p:nvPr>
            <p:extLst>
              <p:ext uri="{D42A27DB-BD31-4B8C-83A1-F6EECF244321}">
                <p14:modId xmlns:p14="http://schemas.microsoft.com/office/powerpoint/2010/main" val="442788254"/>
              </p:ext>
            </p:extLst>
          </p:nvPr>
        </p:nvGraphicFramePr>
        <p:xfrm>
          <a:off x="970862" y="2131266"/>
          <a:ext cx="10250276" cy="4423672"/>
        </p:xfrm>
        <a:graphic>
          <a:graphicData uri="http://schemas.openxmlformats.org/drawingml/2006/table">
            <a:tbl>
              <a:tblPr>
                <a:tableStyleId>{5940675A-B579-460E-94D1-54222C63F5DA}</a:tableStyleId>
              </a:tblPr>
              <a:tblGrid>
                <a:gridCol w="5125138">
                  <a:extLst>
                    <a:ext uri="{9D8B030D-6E8A-4147-A177-3AD203B41FA5}">
                      <a16:colId xmlns:a16="http://schemas.microsoft.com/office/drawing/2014/main" val="4118699298"/>
                    </a:ext>
                  </a:extLst>
                </a:gridCol>
                <a:gridCol w="5125138">
                  <a:extLst>
                    <a:ext uri="{9D8B030D-6E8A-4147-A177-3AD203B41FA5}">
                      <a16:colId xmlns:a16="http://schemas.microsoft.com/office/drawing/2014/main" val="3526470992"/>
                    </a:ext>
                  </a:extLst>
                </a:gridCol>
              </a:tblGrid>
              <a:tr h="1293397">
                <a:tc>
                  <a:txBody>
                    <a:bodyPr/>
                    <a:lstStyle/>
                    <a:p>
                      <a:pPr algn="ctr"/>
                      <a:r>
                        <a:rPr lang="en-GB" sz="6000" b="1" dirty="0">
                          <a:solidFill>
                            <a:schemeClr val="bg1"/>
                          </a:solidFill>
                        </a:rPr>
                        <a:t>Definition</a:t>
                      </a:r>
                      <a:endParaRPr lang="en-GB" sz="6000" dirty="0">
                        <a:solidFill>
                          <a:schemeClr val="bg1"/>
                        </a:solidFill>
                      </a:endParaRPr>
                    </a:p>
                  </a:txBody>
                  <a:tcPr marL="39118" marR="39118" marT="19559" marB="19559" anchor="ctr"/>
                </a:tc>
                <a:tc>
                  <a:txBody>
                    <a:bodyPr/>
                    <a:lstStyle/>
                    <a:p>
                      <a:pPr algn="ctr"/>
                      <a:r>
                        <a:rPr lang="en-GB" sz="1400" dirty="0"/>
                        <a:t>Employee engagement refers to staff’s emotional and professional commitment to the organisation. Compensation and rewards, both financial (salary, bonuses, allowances) and non-financial (recognition, benefits, supportive work environment), enhance engagement, motivation, and performance (Markos &amp; Sridevi, 2010; Mer et al., 2023).</a:t>
                      </a:r>
                    </a:p>
                  </a:txBody>
                  <a:tcPr marL="39118" marR="39118" marT="19559" marB="19559" anchor="ctr"/>
                </a:tc>
                <a:extLst>
                  <a:ext uri="{0D108BD9-81ED-4DB2-BD59-A6C34878D82A}">
                    <a16:rowId xmlns:a16="http://schemas.microsoft.com/office/drawing/2014/main" val="1355493622"/>
                  </a:ext>
                </a:extLst>
              </a:tr>
              <a:tr h="1062089">
                <a:tc>
                  <a:txBody>
                    <a:bodyPr/>
                    <a:lstStyle/>
                    <a:p>
                      <a:pPr algn="ctr"/>
                      <a:r>
                        <a:rPr lang="en-GB" sz="6000" b="1" dirty="0">
                          <a:solidFill>
                            <a:schemeClr val="bg1"/>
                          </a:solidFill>
                        </a:rPr>
                        <a:t>Context</a:t>
                      </a:r>
                      <a:endParaRPr lang="en-GB" sz="6000" dirty="0">
                        <a:solidFill>
                          <a:schemeClr val="bg1"/>
                        </a:solidFill>
                      </a:endParaRPr>
                    </a:p>
                  </a:txBody>
                  <a:tcPr marL="39118" marR="39118" marT="19559" marB="19559" anchor="ctr"/>
                </a:tc>
                <a:tc>
                  <a:txBody>
                    <a:bodyPr/>
                    <a:lstStyle/>
                    <a:p>
                      <a:pPr algn="ctr"/>
                      <a:r>
                        <a:rPr lang="en-US" sz="1400" dirty="0"/>
                        <a:t>NHS staff face high workloads, emotional pressures, and rising turnover. Engagement-focused reward systems are critical to maintain morale, reduce burnout, improve job satisfaction, and sustain high-quality patient care (Communicating reward to staff and new employees</a:t>
                      </a:r>
                    </a:p>
                  </a:txBody>
                  <a:tcPr marL="39118" marR="39118" marT="19559" marB="19559" anchor="ctr"/>
                </a:tc>
                <a:extLst>
                  <a:ext uri="{0D108BD9-81ED-4DB2-BD59-A6C34878D82A}">
                    <a16:rowId xmlns:a16="http://schemas.microsoft.com/office/drawing/2014/main" val="3409113748"/>
                  </a:ext>
                </a:extLst>
              </a:tr>
              <a:tr h="946435">
                <a:tc>
                  <a:txBody>
                    <a:bodyPr/>
                    <a:lstStyle/>
                    <a:p>
                      <a:pPr algn="ctr"/>
                      <a:r>
                        <a:rPr lang="en-GB" sz="6000" b="1" dirty="0">
                          <a:solidFill>
                            <a:schemeClr val="bg1"/>
                          </a:solidFill>
                        </a:rPr>
                        <a:t>Focus</a:t>
                      </a:r>
                      <a:endParaRPr lang="en-GB" sz="6000" dirty="0">
                        <a:solidFill>
                          <a:schemeClr val="bg1"/>
                        </a:solidFill>
                      </a:endParaRPr>
                    </a:p>
                  </a:txBody>
                  <a:tcPr marL="39118" marR="39118" marT="19559" marB="19559" anchor="ctr"/>
                </a:tc>
                <a:tc>
                  <a:txBody>
                    <a:bodyPr/>
                    <a:lstStyle/>
                    <a:p>
                      <a:pPr algn="ctr"/>
                      <a:r>
                        <a:rPr lang="en-GB" sz="1400" dirty="0"/>
                        <a:t>Examines NHS reward systems from an employee engagement perspective, highlighting financial and non-financial rewards, recognition programs, and work environment factors that influence motivation, performance, and staff retention (Markos &amp; Sridevi, 2010).</a:t>
                      </a:r>
                    </a:p>
                  </a:txBody>
                  <a:tcPr marL="39118" marR="39118" marT="19559" marB="19559" anchor="ctr"/>
                </a:tc>
                <a:extLst>
                  <a:ext uri="{0D108BD9-81ED-4DB2-BD59-A6C34878D82A}">
                    <a16:rowId xmlns:a16="http://schemas.microsoft.com/office/drawing/2014/main" val="2645426447"/>
                  </a:ext>
                </a:extLst>
              </a:tr>
              <a:tr h="830781">
                <a:tc>
                  <a:txBody>
                    <a:bodyPr/>
                    <a:lstStyle/>
                    <a:p>
                      <a:pPr algn="ctr"/>
                      <a:r>
                        <a:rPr lang="en-GB" sz="5400" b="1" dirty="0">
                          <a:solidFill>
                            <a:schemeClr val="bg1"/>
                          </a:solidFill>
                        </a:rPr>
                        <a:t>Objective</a:t>
                      </a:r>
                      <a:endParaRPr lang="en-GB" sz="5400" dirty="0">
                        <a:solidFill>
                          <a:schemeClr val="bg1"/>
                        </a:solidFill>
                      </a:endParaRPr>
                    </a:p>
                  </a:txBody>
                  <a:tcPr marL="39118" marR="39118" marT="19559" marB="19559" anchor="ctr"/>
                </a:tc>
                <a:tc>
                  <a:txBody>
                    <a:bodyPr/>
                    <a:lstStyle/>
                    <a:p>
                      <a:pPr algn="ctr"/>
                      <a:r>
                        <a:rPr lang="en-US" sz="1400" dirty="0"/>
                        <a:t>Critically </a:t>
                      </a:r>
                      <a:r>
                        <a:rPr lang="en-US" sz="1400" dirty="0" err="1"/>
                        <a:t>analyse</a:t>
                      </a:r>
                      <a:r>
                        <a:rPr lang="en-US" sz="1400" dirty="0"/>
                        <a:t> current NHS reward practices, identify engagement gaps, and recommend strategies to enhance employee motivation, satisfaction, and </a:t>
                      </a:r>
                      <a:r>
                        <a:rPr lang="en-US" sz="1400" dirty="0" err="1"/>
                        <a:t>organisational</a:t>
                      </a:r>
                      <a:r>
                        <a:rPr lang="en-US" sz="1400" dirty="0"/>
                        <a:t> effectiveness (Mer et al., 2023).</a:t>
                      </a:r>
                    </a:p>
                  </a:txBody>
                  <a:tcPr marL="39118" marR="39118" marT="19559" marB="19559" anchor="ctr"/>
                </a:tc>
                <a:extLst>
                  <a:ext uri="{0D108BD9-81ED-4DB2-BD59-A6C34878D82A}">
                    <a16:rowId xmlns:a16="http://schemas.microsoft.com/office/drawing/2014/main" val="3984666317"/>
                  </a:ext>
                </a:extLst>
              </a:tr>
            </a:tbl>
          </a:graphicData>
        </a:graphic>
      </p:graphicFrame>
    </p:spTree>
    <p:extLst>
      <p:ext uri="{BB962C8B-B14F-4D97-AF65-F5344CB8AC3E}">
        <p14:creationId xmlns:p14="http://schemas.microsoft.com/office/powerpoint/2010/main" val="207478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C32A2-D117-4CEC-8884-2D51AA712AC1}"/>
              </a:ext>
            </a:extLst>
          </p:cNvPr>
          <p:cNvSpPr>
            <a:spLocks noGrp="1"/>
          </p:cNvSpPr>
          <p:nvPr>
            <p:ph type="title"/>
          </p:nvPr>
        </p:nvSpPr>
        <p:spPr/>
        <p:txBody>
          <a:bodyPr/>
          <a:lstStyle/>
          <a:p>
            <a:r>
              <a:rPr lang="en-GB" dirty="0"/>
              <a:t>Current HCM Challenges – Employee Engagement Perspective</a:t>
            </a:r>
          </a:p>
        </p:txBody>
      </p:sp>
      <p:pic>
        <p:nvPicPr>
          <p:cNvPr id="3" name="Picture 2">
            <a:extLst>
              <a:ext uri="{FF2B5EF4-FFF2-40B4-BE49-F238E27FC236}">
                <a16:creationId xmlns:a16="http://schemas.microsoft.com/office/drawing/2014/main" id="{962A3A7A-FCB9-48B2-A5AF-4969BB754FFD}"/>
              </a:ext>
            </a:extLst>
          </p:cNvPr>
          <p:cNvPicPr>
            <a:picLocks noChangeAspect="1"/>
          </p:cNvPicPr>
          <p:nvPr/>
        </p:nvPicPr>
        <p:blipFill>
          <a:blip r:embed="rId3"/>
          <a:stretch>
            <a:fillRect/>
          </a:stretch>
        </p:blipFill>
        <p:spPr>
          <a:xfrm>
            <a:off x="6334760" y="2433710"/>
            <a:ext cx="5387933" cy="3872737"/>
          </a:xfrm>
          <a:prstGeom prst="rect">
            <a:avLst/>
          </a:prstGeom>
        </p:spPr>
      </p:pic>
      <p:graphicFrame>
        <p:nvGraphicFramePr>
          <p:cNvPr id="4" name="Diagram 3">
            <a:extLst>
              <a:ext uri="{FF2B5EF4-FFF2-40B4-BE49-F238E27FC236}">
                <a16:creationId xmlns:a16="http://schemas.microsoft.com/office/drawing/2014/main" id="{E450BAF9-FAA4-4361-9A6D-9CB5A12168C9}"/>
              </a:ext>
            </a:extLst>
          </p:cNvPr>
          <p:cNvGraphicFramePr/>
          <p:nvPr>
            <p:extLst>
              <p:ext uri="{D42A27DB-BD31-4B8C-83A1-F6EECF244321}">
                <p14:modId xmlns:p14="http://schemas.microsoft.com/office/powerpoint/2010/main" val="4172925494"/>
              </p:ext>
            </p:extLst>
          </p:nvPr>
        </p:nvGraphicFramePr>
        <p:xfrm>
          <a:off x="365758" y="2042030"/>
          <a:ext cx="6375791" cy="48159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673877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159C1-A4CB-4F55-B70E-770F1EA5226B}"/>
              </a:ext>
            </a:extLst>
          </p:cNvPr>
          <p:cNvSpPr>
            <a:spLocks noGrp="1"/>
          </p:cNvSpPr>
          <p:nvPr>
            <p:ph type="title"/>
          </p:nvPr>
        </p:nvSpPr>
        <p:spPr/>
        <p:txBody>
          <a:bodyPr/>
          <a:lstStyle/>
          <a:p>
            <a:r>
              <a:rPr lang="en-GB" dirty="0"/>
              <a:t>Current HCM Challenges – Employee Engagement Perspective (CONT)</a:t>
            </a:r>
          </a:p>
        </p:txBody>
      </p:sp>
      <p:pic>
        <p:nvPicPr>
          <p:cNvPr id="3" name="Picture 2">
            <a:extLst>
              <a:ext uri="{FF2B5EF4-FFF2-40B4-BE49-F238E27FC236}">
                <a16:creationId xmlns:a16="http://schemas.microsoft.com/office/drawing/2014/main" id="{F7534F27-C18A-472B-9EB4-4DC1F699029A}"/>
              </a:ext>
            </a:extLst>
          </p:cNvPr>
          <p:cNvPicPr>
            <a:picLocks noChangeAspect="1"/>
          </p:cNvPicPr>
          <p:nvPr/>
        </p:nvPicPr>
        <p:blipFill>
          <a:blip r:embed="rId3"/>
          <a:stretch>
            <a:fillRect/>
          </a:stretch>
        </p:blipFill>
        <p:spPr>
          <a:xfrm>
            <a:off x="370831" y="2549199"/>
            <a:ext cx="6009249" cy="3372691"/>
          </a:xfrm>
          <a:prstGeom prst="rect">
            <a:avLst/>
          </a:prstGeom>
        </p:spPr>
      </p:pic>
      <p:graphicFrame>
        <p:nvGraphicFramePr>
          <p:cNvPr id="4" name="Diagram 3">
            <a:extLst>
              <a:ext uri="{FF2B5EF4-FFF2-40B4-BE49-F238E27FC236}">
                <a16:creationId xmlns:a16="http://schemas.microsoft.com/office/drawing/2014/main" id="{021B84EE-A9AB-42C9-9D9F-75EB62BA6648}"/>
              </a:ext>
            </a:extLst>
          </p:cNvPr>
          <p:cNvGraphicFramePr/>
          <p:nvPr>
            <p:extLst>
              <p:ext uri="{D42A27DB-BD31-4B8C-83A1-F6EECF244321}">
                <p14:modId xmlns:p14="http://schemas.microsoft.com/office/powerpoint/2010/main" val="3776515370"/>
              </p:ext>
            </p:extLst>
          </p:nvPr>
        </p:nvGraphicFramePr>
        <p:xfrm>
          <a:off x="5795888" y="2024508"/>
          <a:ext cx="6797822" cy="47878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260244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A65B6-6C89-4DD6-9068-4289F174E2A0}"/>
              </a:ext>
            </a:extLst>
          </p:cNvPr>
          <p:cNvSpPr>
            <a:spLocks noGrp="1"/>
          </p:cNvSpPr>
          <p:nvPr>
            <p:ph type="title"/>
          </p:nvPr>
        </p:nvSpPr>
        <p:spPr/>
        <p:txBody>
          <a:bodyPr/>
          <a:lstStyle/>
          <a:p>
            <a:r>
              <a:rPr lang="en-GB" dirty="0"/>
              <a:t>Current HCM Challenges – Employee Engagement Perspective (CONT)</a:t>
            </a:r>
          </a:p>
        </p:txBody>
      </p:sp>
      <p:sp>
        <p:nvSpPr>
          <p:cNvPr id="4" name="Arrow: Left 3">
            <a:extLst>
              <a:ext uri="{FF2B5EF4-FFF2-40B4-BE49-F238E27FC236}">
                <a16:creationId xmlns:a16="http://schemas.microsoft.com/office/drawing/2014/main" id="{A6661490-316D-4F0C-AD80-5992F3AB3BA5}"/>
              </a:ext>
            </a:extLst>
          </p:cNvPr>
          <p:cNvSpPr/>
          <p:nvPr/>
        </p:nvSpPr>
        <p:spPr>
          <a:xfrm>
            <a:off x="8201465" y="2489982"/>
            <a:ext cx="3854547" cy="3614790"/>
          </a:xfrm>
          <a:prstGeom prst="leftArrow">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t>Lack of </a:t>
            </a:r>
            <a:r>
              <a:rPr lang="en-US" sz="1400" b="1" dirty="0" err="1"/>
              <a:t>personalised</a:t>
            </a:r>
            <a:r>
              <a:rPr lang="en-US" sz="1400" b="1" dirty="0"/>
              <a:t> reward options </a:t>
            </a:r>
          </a:p>
          <a:p>
            <a:pPr algn="ctr"/>
            <a:endParaRPr lang="en-US" sz="1400" b="1" dirty="0"/>
          </a:p>
          <a:p>
            <a:pPr algn="ctr"/>
            <a:r>
              <a:rPr lang="en-US" sz="1200" dirty="0"/>
              <a:t>Staff have different needs and motivations, but NHS reward systems often apply a “one-size-fits-all” approach, reducing engagement and satisfaction (Jiang et al., 2024).</a:t>
            </a:r>
            <a:endParaRPr lang="en-GB" sz="1200" dirty="0"/>
          </a:p>
        </p:txBody>
      </p:sp>
      <p:pic>
        <p:nvPicPr>
          <p:cNvPr id="5" name="Picture 4">
            <a:extLst>
              <a:ext uri="{FF2B5EF4-FFF2-40B4-BE49-F238E27FC236}">
                <a16:creationId xmlns:a16="http://schemas.microsoft.com/office/drawing/2014/main" id="{E6090CA4-17E2-43A7-9D7F-86B71DED9940}"/>
              </a:ext>
            </a:extLst>
          </p:cNvPr>
          <p:cNvPicPr>
            <a:picLocks noChangeAspect="1"/>
          </p:cNvPicPr>
          <p:nvPr/>
        </p:nvPicPr>
        <p:blipFill>
          <a:blip r:embed="rId3"/>
          <a:stretch>
            <a:fillRect/>
          </a:stretch>
        </p:blipFill>
        <p:spPr>
          <a:xfrm>
            <a:off x="680321" y="2292731"/>
            <a:ext cx="7127630" cy="4009292"/>
          </a:xfrm>
          <a:prstGeom prst="rect">
            <a:avLst/>
          </a:prstGeom>
        </p:spPr>
      </p:pic>
    </p:spTree>
    <p:extLst>
      <p:ext uri="{BB962C8B-B14F-4D97-AF65-F5344CB8AC3E}">
        <p14:creationId xmlns:p14="http://schemas.microsoft.com/office/powerpoint/2010/main" val="27545464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5A1AE-68B0-4FDB-A8DA-669F603FA972}"/>
              </a:ext>
            </a:extLst>
          </p:cNvPr>
          <p:cNvSpPr>
            <a:spLocks noGrp="1"/>
          </p:cNvSpPr>
          <p:nvPr>
            <p:ph type="title"/>
          </p:nvPr>
        </p:nvSpPr>
        <p:spPr/>
        <p:txBody>
          <a:bodyPr/>
          <a:lstStyle/>
          <a:p>
            <a:r>
              <a:rPr lang="en-US" dirty="0"/>
              <a:t>ROOT CAUSES – POLICY, STRUCTURAL &amp; CULTURAL ISSUES</a:t>
            </a:r>
            <a:endParaRPr lang="en-GB" dirty="0"/>
          </a:p>
        </p:txBody>
      </p:sp>
      <p:pic>
        <p:nvPicPr>
          <p:cNvPr id="3" name="Picture 2">
            <a:extLst>
              <a:ext uri="{FF2B5EF4-FFF2-40B4-BE49-F238E27FC236}">
                <a16:creationId xmlns:a16="http://schemas.microsoft.com/office/drawing/2014/main" id="{F01B34AE-6E38-4A22-8509-E158DB4FAAC9}"/>
              </a:ext>
            </a:extLst>
          </p:cNvPr>
          <p:cNvPicPr>
            <a:picLocks noChangeAspect="1"/>
          </p:cNvPicPr>
          <p:nvPr/>
        </p:nvPicPr>
        <p:blipFill>
          <a:blip r:embed="rId3"/>
          <a:stretch>
            <a:fillRect/>
          </a:stretch>
        </p:blipFill>
        <p:spPr>
          <a:xfrm>
            <a:off x="886264" y="2116015"/>
            <a:ext cx="4332849" cy="4332849"/>
          </a:xfrm>
          <a:prstGeom prst="rect">
            <a:avLst/>
          </a:prstGeom>
        </p:spPr>
      </p:pic>
      <p:sp>
        <p:nvSpPr>
          <p:cNvPr id="4" name="TextBox 3">
            <a:extLst>
              <a:ext uri="{FF2B5EF4-FFF2-40B4-BE49-F238E27FC236}">
                <a16:creationId xmlns:a16="http://schemas.microsoft.com/office/drawing/2014/main" id="{F12E6CB0-D5E9-4636-B035-B296D8588B7E}"/>
              </a:ext>
            </a:extLst>
          </p:cNvPr>
          <p:cNvSpPr txBox="1"/>
          <p:nvPr/>
        </p:nvSpPr>
        <p:spPr>
          <a:xfrm>
            <a:off x="6096000" y="2349898"/>
            <a:ext cx="5261317" cy="3754874"/>
          </a:xfrm>
          <a:prstGeom prst="rect">
            <a:avLst/>
          </a:prstGeom>
          <a:solidFill>
            <a:schemeClr val="tx2">
              <a:lumMod val="25000"/>
            </a:schemeClr>
          </a:solidFill>
          <a:ln w="28575">
            <a:solidFill>
              <a:schemeClr val="tx1"/>
            </a:solidFill>
          </a:ln>
        </p:spPr>
        <p:txBody>
          <a:bodyPr wrap="square" rtlCol="0">
            <a:spAutoFit/>
          </a:bodyPr>
          <a:lstStyle/>
          <a:p>
            <a:pPr algn="ctr"/>
            <a:r>
              <a:rPr lang="en-US" sz="2000" b="1" dirty="0"/>
              <a:t>Policy-Related Causes</a:t>
            </a:r>
          </a:p>
          <a:p>
            <a:pPr algn="just"/>
            <a:endParaRPr lang="en-US" sz="2000" dirty="0"/>
          </a:p>
          <a:p>
            <a:pPr marL="342900" indent="-342900" algn="just">
              <a:buFont typeface="+mj-lt"/>
              <a:buAutoNum type="arabicPeriod"/>
            </a:pPr>
            <a:r>
              <a:rPr lang="en-US" b="1" dirty="0" err="1"/>
              <a:t>Standardised</a:t>
            </a:r>
            <a:r>
              <a:rPr lang="en-US" b="1" dirty="0"/>
              <a:t> reward systems</a:t>
            </a:r>
            <a:r>
              <a:rPr lang="en-US" dirty="0"/>
              <a:t> – NHS policies often enforce uniform pay and reward structures, limiting flexibility to tailor rewards to individual or team performance (Hafner et al., 2020).</a:t>
            </a:r>
          </a:p>
          <a:p>
            <a:pPr marL="342900" indent="-342900" algn="just">
              <a:buFont typeface="+mj-lt"/>
              <a:buAutoNum type="arabicPeriod"/>
            </a:pPr>
            <a:endParaRPr lang="en-US" dirty="0"/>
          </a:p>
          <a:p>
            <a:pPr marL="342900" indent="-342900" algn="just">
              <a:buFont typeface="+mj-lt"/>
              <a:buAutoNum type="arabicPeriod"/>
            </a:pPr>
            <a:r>
              <a:rPr lang="en-US" b="1" dirty="0"/>
              <a:t>Limited performance-based incentives</a:t>
            </a:r>
            <a:r>
              <a:rPr lang="en-US" dirty="0"/>
              <a:t> – National pay guidelines and rigid policies restrict additional rewards for high-performing staff, reducing engagement (</a:t>
            </a:r>
            <a:r>
              <a:rPr lang="en-US" dirty="0" err="1"/>
              <a:t>Johar</a:t>
            </a:r>
            <a:r>
              <a:rPr lang="en-US" dirty="0"/>
              <a:t> &amp; </a:t>
            </a:r>
            <a:r>
              <a:rPr lang="en-US" dirty="0" err="1"/>
              <a:t>Roopalatha</a:t>
            </a:r>
            <a:r>
              <a:rPr lang="en-US" dirty="0"/>
              <a:t>, 2024).</a:t>
            </a:r>
          </a:p>
        </p:txBody>
      </p:sp>
    </p:spTree>
    <p:extLst>
      <p:ext uri="{BB962C8B-B14F-4D97-AF65-F5344CB8AC3E}">
        <p14:creationId xmlns:p14="http://schemas.microsoft.com/office/powerpoint/2010/main" val="38747566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E51B3-68F6-4405-BE3D-63334D2D6982}"/>
              </a:ext>
            </a:extLst>
          </p:cNvPr>
          <p:cNvSpPr>
            <a:spLocks noGrp="1"/>
          </p:cNvSpPr>
          <p:nvPr>
            <p:ph type="title"/>
          </p:nvPr>
        </p:nvSpPr>
        <p:spPr/>
        <p:txBody>
          <a:bodyPr/>
          <a:lstStyle/>
          <a:p>
            <a:r>
              <a:rPr lang="en-US" dirty="0"/>
              <a:t>ROOT CAUSES – POLICY, STRUCTURAL &amp; CULTURAL ISSUES (CONT)</a:t>
            </a:r>
            <a:endParaRPr lang="en-GB" dirty="0"/>
          </a:p>
        </p:txBody>
      </p:sp>
      <p:graphicFrame>
        <p:nvGraphicFramePr>
          <p:cNvPr id="4" name="Diagram 3">
            <a:extLst>
              <a:ext uri="{FF2B5EF4-FFF2-40B4-BE49-F238E27FC236}">
                <a16:creationId xmlns:a16="http://schemas.microsoft.com/office/drawing/2014/main" id="{CA33FB8E-0222-45C0-96C4-B1E6FA0E3442}"/>
              </a:ext>
            </a:extLst>
          </p:cNvPr>
          <p:cNvGraphicFramePr/>
          <p:nvPr>
            <p:extLst>
              <p:ext uri="{D42A27DB-BD31-4B8C-83A1-F6EECF244321}">
                <p14:modId xmlns:p14="http://schemas.microsoft.com/office/powerpoint/2010/main" val="3832458105"/>
              </p:ext>
            </p:extLst>
          </p:nvPr>
        </p:nvGraphicFramePr>
        <p:xfrm>
          <a:off x="454855" y="2127920"/>
          <a:ext cx="11282289" cy="47495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76258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5DC97-0749-4B83-ACE7-CDBB064497C4}"/>
              </a:ext>
            </a:extLst>
          </p:cNvPr>
          <p:cNvSpPr>
            <a:spLocks noGrp="1"/>
          </p:cNvSpPr>
          <p:nvPr>
            <p:ph type="title"/>
          </p:nvPr>
        </p:nvSpPr>
        <p:spPr/>
        <p:txBody>
          <a:bodyPr/>
          <a:lstStyle/>
          <a:p>
            <a:r>
              <a:rPr lang="fr-FR" dirty="0"/>
              <a:t>RECOMMENDATIONS &amp; SOLUTIONS – EMPLOYEE ENGAGEMENT &amp; REWARD</a:t>
            </a:r>
            <a:endParaRPr lang="en-GB" dirty="0"/>
          </a:p>
        </p:txBody>
      </p:sp>
      <p:sp>
        <p:nvSpPr>
          <p:cNvPr id="3" name="TextBox 2">
            <a:extLst>
              <a:ext uri="{FF2B5EF4-FFF2-40B4-BE49-F238E27FC236}">
                <a16:creationId xmlns:a16="http://schemas.microsoft.com/office/drawing/2014/main" id="{D9ECDA62-5326-4FF5-A619-5C54138AF556}"/>
              </a:ext>
            </a:extLst>
          </p:cNvPr>
          <p:cNvSpPr txBox="1"/>
          <p:nvPr/>
        </p:nvSpPr>
        <p:spPr>
          <a:xfrm>
            <a:off x="1833792" y="6745912"/>
            <a:ext cx="9397218" cy="2883877"/>
          </a:xfrm>
          <a:prstGeom prst="rect">
            <a:avLst/>
          </a:prstGeom>
          <a:noFill/>
        </p:spPr>
        <p:txBody>
          <a:bodyPr wrap="square" rtlCol="0">
            <a:spAutoFit/>
          </a:bodyPr>
          <a:lstStyle/>
          <a:p>
            <a:endParaRPr lang="en-GB"/>
          </a:p>
        </p:txBody>
      </p:sp>
      <p:sp>
        <p:nvSpPr>
          <p:cNvPr id="4" name="Rectangle 1">
            <a:extLst>
              <a:ext uri="{FF2B5EF4-FFF2-40B4-BE49-F238E27FC236}">
                <a16:creationId xmlns:a16="http://schemas.microsoft.com/office/drawing/2014/main" id="{FEDC8641-6BC9-4240-BBBC-CF12642349D1}"/>
              </a:ext>
            </a:extLst>
          </p:cNvPr>
          <p:cNvSpPr>
            <a:spLocks noChangeArrowheads="1"/>
          </p:cNvSpPr>
          <p:nvPr/>
        </p:nvSpPr>
        <p:spPr bwMode="auto">
          <a:xfrm rot="10800000" flipV="1">
            <a:off x="1638658" y="2533100"/>
            <a:ext cx="8532283" cy="3416320"/>
          </a:xfrm>
          <a:prstGeom prst="rect">
            <a:avLst/>
          </a:prstGeom>
          <a:solidFill>
            <a:schemeClr val="accent3">
              <a:lumMod val="50000"/>
            </a:schemeClr>
          </a:solidFill>
          <a:ln w="9525">
            <a:solidFill>
              <a:schemeClr val="tx1"/>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Introduce Team-Based Incentives (Motivation Theory)</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Implement rewards linked to team performance to foster collaboration, improve engagement, and encourage shared responsibility (</a:t>
            </a:r>
            <a:r>
              <a:rPr kumimoji="0" lang="en-US" altLang="en-US" sz="1800" b="0" i="0" u="none" strike="noStrike" cap="none" normalizeH="0" baseline="0" dirty="0" err="1">
                <a:ln>
                  <a:noFill/>
                </a:ln>
                <a:solidFill>
                  <a:schemeClr val="tx1"/>
                </a:solidFill>
                <a:effectLst/>
                <a:latin typeface="Arial" panose="020B0604020202020204" pitchFamily="34" charset="0"/>
              </a:rPr>
              <a:t>Ratto</a:t>
            </a:r>
            <a:r>
              <a:rPr kumimoji="0" lang="en-US" altLang="en-US" sz="1800" b="0" i="0" u="none" strike="noStrike" cap="none" normalizeH="0" baseline="0" dirty="0">
                <a:ln>
                  <a:noFill/>
                </a:ln>
                <a:solidFill>
                  <a:schemeClr val="tx1"/>
                </a:solidFill>
                <a:effectLst/>
                <a:latin typeface="Arial" panose="020B0604020202020204" pitchFamily="34" charset="0"/>
              </a:rPr>
              <a:t> et al., 2001).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Enhance Total Reward Communication (HRM Strategy)</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Ensure clear, consistent communication about salary, benefits, and recognition programs so staff understand and value available rewards (Communicating reward to staff and new employees, 2025).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Flexible Recognition Programs (Two-Factor Theory)</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Combine formal awards, peer appreciation, and informal recognition to motivate employees and boost morale (Markos &amp; Sridevi, 2010). </a:t>
            </a:r>
          </a:p>
        </p:txBody>
      </p:sp>
    </p:spTree>
    <p:extLst>
      <p:ext uri="{BB962C8B-B14F-4D97-AF65-F5344CB8AC3E}">
        <p14:creationId xmlns:p14="http://schemas.microsoft.com/office/powerpoint/2010/main" val="38897716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2217A-64DE-40F7-9D90-42614A5B6085}"/>
              </a:ext>
            </a:extLst>
          </p:cNvPr>
          <p:cNvSpPr>
            <a:spLocks noGrp="1"/>
          </p:cNvSpPr>
          <p:nvPr>
            <p:ph type="title"/>
          </p:nvPr>
        </p:nvSpPr>
        <p:spPr/>
        <p:txBody>
          <a:bodyPr/>
          <a:lstStyle/>
          <a:p>
            <a:r>
              <a:rPr lang="fr-FR" dirty="0"/>
              <a:t>RECOMMENDATIONS &amp; SOLUTIONS – EMPLOYEE ENGAGEMENT &amp; REWARD (CONT)</a:t>
            </a:r>
            <a:endParaRPr lang="en-GB" dirty="0"/>
          </a:p>
        </p:txBody>
      </p:sp>
      <p:sp>
        <p:nvSpPr>
          <p:cNvPr id="3" name="TextBox 2">
            <a:extLst>
              <a:ext uri="{FF2B5EF4-FFF2-40B4-BE49-F238E27FC236}">
                <a16:creationId xmlns:a16="http://schemas.microsoft.com/office/drawing/2014/main" id="{3C68C23D-1B1D-4B82-B49B-014BE5C5AA71}"/>
              </a:ext>
            </a:extLst>
          </p:cNvPr>
          <p:cNvSpPr txBox="1"/>
          <p:nvPr/>
        </p:nvSpPr>
        <p:spPr>
          <a:xfrm>
            <a:off x="844061" y="2546251"/>
            <a:ext cx="5978770" cy="3416320"/>
          </a:xfrm>
          <a:prstGeom prst="rect">
            <a:avLst/>
          </a:prstGeom>
          <a:solidFill>
            <a:schemeClr val="accent2">
              <a:lumMod val="50000"/>
            </a:schemeClr>
          </a:solidFill>
          <a:ln w="38100">
            <a:solidFill>
              <a:schemeClr val="tx1"/>
            </a:solidFill>
          </a:ln>
        </p:spPr>
        <p:txBody>
          <a:bodyPr wrap="square" rtlCol="0">
            <a:spAutoFit/>
          </a:bodyPr>
          <a:lstStyle/>
          <a:p>
            <a:pPr marL="285750" indent="-285750" algn="just">
              <a:buFont typeface="Arial" panose="020B0604020202020204" pitchFamily="34" charset="0"/>
              <a:buChar char="•"/>
            </a:pPr>
            <a:r>
              <a:rPr lang="en-US" dirty="0" err="1"/>
              <a:t>Personalised</a:t>
            </a:r>
            <a:r>
              <a:rPr lang="en-US" dirty="0"/>
              <a:t> Career &amp; Learning Opportunities (AMO Theory)Offer tailored development plans, training, and promotion pathways to increase engagement by addressing individual growth needs (Coetzee et al., 2025).</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Monitor &amp; Evaluate Engagement Impact (Strategic HR Alignment)Regularly assess how rewards influence staff engagement, satisfaction, and performance using surveys or feedback tools to refine strategies (Meeting the Challenge: Successful Employee Engagement in the NHS, 2014).</a:t>
            </a:r>
            <a:endParaRPr lang="en-GB" dirty="0"/>
          </a:p>
        </p:txBody>
      </p:sp>
      <p:pic>
        <p:nvPicPr>
          <p:cNvPr id="4" name="Picture 3">
            <a:extLst>
              <a:ext uri="{FF2B5EF4-FFF2-40B4-BE49-F238E27FC236}">
                <a16:creationId xmlns:a16="http://schemas.microsoft.com/office/drawing/2014/main" id="{CAD934B4-1F2C-4697-989B-3C811B700828}"/>
              </a:ext>
            </a:extLst>
          </p:cNvPr>
          <p:cNvPicPr>
            <a:picLocks noChangeAspect="1"/>
          </p:cNvPicPr>
          <p:nvPr/>
        </p:nvPicPr>
        <p:blipFill>
          <a:blip r:embed="rId3"/>
          <a:stretch>
            <a:fillRect/>
          </a:stretch>
        </p:blipFill>
        <p:spPr>
          <a:xfrm>
            <a:off x="7402904" y="2781770"/>
            <a:ext cx="4202943" cy="2945281"/>
          </a:xfrm>
          <a:prstGeom prst="rect">
            <a:avLst/>
          </a:prstGeom>
        </p:spPr>
      </p:pic>
    </p:spTree>
    <p:extLst>
      <p:ext uri="{BB962C8B-B14F-4D97-AF65-F5344CB8AC3E}">
        <p14:creationId xmlns:p14="http://schemas.microsoft.com/office/powerpoint/2010/main" val="13090563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57870-BE24-4EC3-BCA2-7C975E161590}"/>
              </a:ext>
            </a:extLst>
          </p:cNvPr>
          <p:cNvSpPr>
            <a:spLocks noGrp="1"/>
          </p:cNvSpPr>
          <p:nvPr>
            <p:ph type="title"/>
          </p:nvPr>
        </p:nvSpPr>
        <p:spPr/>
        <p:txBody>
          <a:bodyPr/>
          <a:lstStyle/>
          <a:p>
            <a:r>
              <a:rPr lang="en-US" dirty="0"/>
              <a:t>REFERENCES</a:t>
            </a:r>
            <a:endParaRPr lang="en-GB" dirty="0"/>
          </a:p>
        </p:txBody>
      </p:sp>
      <p:sp>
        <p:nvSpPr>
          <p:cNvPr id="3" name="TextBox 2">
            <a:extLst>
              <a:ext uri="{FF2B5EF4-FFF2-40B4-BE49-F238E27FC236}">
                <a16:creationId xmlns:a16="http://schemas.microsoft.com/office/drawing/2014/main" id="{A77C7A13-3760-4369-B9AF-7903624DD00B}"/>
              </a:ext>
            </a:extLst>
          </p:cNvPr>
          <p:cNvSpPr txBox="1"/>
          <p:nvPr/>
        </p:nvSpPr>
        <p:spPr>
          <a:xfrm>
            <a:off x="680321" y="2405574"/>
            <a:ext cx="10573833" cy="3970318"/>
          </a:xfrm>
          <a:prstGeom prst="rect">
            <a:avLst/>
          </a:prstGeom>
          <a:noFill/>
        </p:spPr>
        <p:txBody>
          <a:bodyPr wrap="square" numCol="2" rtlCol="0">
            <a:spAutoFit/>
          </a:bodyPr>
          <a:lstStyle/>
          <a:p>
            <a:r>
              <a:rPr lang="en-US" sz="1400"/>
              <a:t>Coetzee, M., Veldsman, D., Potgieter, I. L., &amp; Ferreira, N. (2025) ‘Measuring enablers and indicators of employee engagement: Internal validity of the Flow@Work engagement survey’, </a:t>
            </a:r>
            <a:r>
              <a:rPr lang="en-US" sz="1400" i="1"/>
              <a:t>Heliyon</a:t>
            </a:r>
            <a:r>
              <a:rPr lang="en-US" sz="1400"/>
              <a:t>, 11(3), e42386. </a:t>
            </a:r>
            <a:r>
              <a:rPr lang="en-US" sz="1400">
                <a:hlinkClick r:id="rId2"/>
              </a:rPr>
              <a:t>https://doi.org/10.1016/j.heliyon.2025.e42386</a:t>
            </a:r>
            <a:endParaRPr lang="en-US" sz="1400"/>
          </a:p>
          <a:p>
            <a:r>
              <a:rPr lang="en-US" sz="1400"/>
              <a:t>Communicating reward to staff and new employees | NHS Employers. (2025) </a:t>
            </a:r>
            <a:r>
              <a:rPr lang="en-US" sz="1400" i="1"/>
              <a:t>NHS Employers</a:t>
            </a:r>
            <a:r>
              <a:rPr lang="en-US" sz="1400"/>
              <a:t>. Available at: </a:t>
            </a:r>
            <a:r>
              <a:rPr lang="en-US" sz="1400">
                <a:hlinkClick r:id="rId3"/>
              </a:rPr>
              <a:t>https://www.nhsemployers.org/articles/communicating-reward-staff-and-new-employees</a:t>
            </a:r>
            <a:endParaRPr lang="en-US" sz="1400"/>
          </a:p>
          <a:p>
            <a:r>
              <a:rPr lang="en-US" sz="1400"/>
              <a:t>Hafner, M., Stepanek, M., Eleftheria Iakovidou, &amp; Stolk, C. V. (2020) ‘Employee Engagement in the NHS: A Secondary Data Analysis of the NHS Healthy Workforce and Britain’s Healthiest Workplace Surveys’, </a:t>
            </a:r>
            <a:r>
              <a:rPr lang="en-US" sz="1400" i="1"/>
              <a:t>Rand Health Quarterly</a:t>
            </a:r>
            <a:r>
              <a:rPr lang="en-US" sz="1400"/>
              <a:t>, 9(1), p.3. </a:t>
            </a:r>
            <a:r>
              <a:rPr lang="en-US" sz="1400">
                <a:hlinkClick r:id="rId4"/>
              </a:rPr>
              <a:t>https://pmc.ncbi.nlm.nih.gov/articles/PMC7371353/</a:t>
            </a:r>
            <a:endParaRPr lang="en-US" sz="1400"/>
          </a:p>
          <a:p>
            <a:r>
              <a:rPr lang="en-US" sz="1400"/>
              <a:t>Isik Serifsoy. (2024, January 26) ‘Understanding the root causes of low employee engagement in SMEs’, </a:t>
            </a:r>
            <a:r>
              <a:rPr lang="en-US" sz="1400" i="1"/>
              <a:t>Engage and Grow</a:t>
            </a:r>
            <a:r>
              <a:rPr lang="en-US" sz="1400"/>
              <a:t>. Available at: </a:t>
            </a:r>
            <a:r>
              <a:rPr lang="en-US" sz="1400">
                <a:hlinkClick r:id="rId5"/>
              </a:rPr>
              <a:t>https://engageandgrow.com/understanding-the-root-causes-of-low-employee-engagement-in-smes/</a:t>
            </a:r>
            <a:endParaRPr lang="en-US" sz="1400"/>
          </a:p>
          <a:p>
            <a:r>
              <a:rPr lang="en-US" sz="1400"/>
              <a:t>Johar, D., &amp; Roopalatha, N. (2024) ‘Factors Affecting Employee Engagement And Its Impact On Employee Performance And Innovation’, </a:t>
            </a:r>
            <a:r>
              <a:rPr lang="en-US" sz="1400" i="1"/>
              <a:t>Educational Administration: Theory and Practice</a:t>
            </a:r>
            <a:r>
              <a:rPr lang="en-US" sz="1400"/>
              <a:t>, 2024(5), pp.13718–13742. </a:t>
            </a:r>
            <a:r>
              <a:rPr lang="en-US" sz="1400">
                <a:hlinkClick r:id="rId6"/>
              </a:rPr>
              <a:t>https://doi.org/10.53555/kuey.v30i5.5992</a:t>
            </a:r>
            <a:endParaRPr lang="en-US" sz="1400"/>
          </a:p>
          <a:p>
            <a:r>
              <a:rPr lang="en-US" sz="1400"/>
              <a:t>Markos, S., &amp; Sridevi, M. S. (2010) ‘Employee Engagement: the Key to Improving Performance’, </a:t>
            </a:r>
            <a:r>
              <a:rPr lang="en-US" sz="1400" i="1"/>
              <a:t>International Journal of Business and Management</a:t>
            </a:r>
            <a:r>
              <a:rPr lang="en-US" sz="1400"/>
              <a:t>, 5(12), pp.89–96. </a:t>
            </a:r>
            <a:r>
              <a:rPr lang="en-US" sz="1400">
                <a:hlinkClick r:id="rId7"/>
              </a:rPr>
              <a:t>https://doi.org/10.5539/ijbm.v5n12p89</a:t>
            </a:r>
            <a:endParaRPr lang="en-US" sz="1400"/>
          </a:p>
          <a:p>
            <a:r>
              <a:rPr lang="en-US" sz="1400"/>
              <a:t>Meeting the Challenge: Successful Employee Engagement in the NHS. (2014, April 30) </a:t>
            </a:r>
            <a:r>
              <a:rPr lang="en-US" sz="1400" i="1"/>
              <a:t>Involvement &amp; Participation Association</a:t>
            </a:r>
            <a:r>
              <a:rPr lang="en-US" sz="1400"/>
              <a:t>. Available at: </a:t>
            </a:r>
            <a:r>
              <a:rPr lang="en-US" sz="1400">
                <a:hlinkClick r:id="rId8"/>
              </a:rPr>
              <a:t>https://www.ipa-involve.com/meeting-the-challenge-successful-employee-engagement-in-the-nhs</a:t>
            </a:r>
            <a:endParaRPr lang="en-US" sz="1400"/>
          </a:p>
          <a:p>
            <a:r>
              <a:rPr lang="en-US" sz="1400"/>
              <a:t>Ratto, M., Burgess, S., Croxson, B., &amp; Propper, C. (2001, July) ‘Team-based incentives in the NHS: an economic analysis’, </a:t>
            </a:r>
            <a:r>
              <a:rPr lang="en-US" sz="1400" i="1"/>
              <a:t>ResearchGate</a:t>
            </a:r>
            <a:r>
              <a:rPr lang="en-US" sz="1400"/>
              <a:t>. Available at: </a:t>
            </a:r>
            <a:r>
              <a:rPr lang="en-US" sz="1400">
                <a:hlinkClick r:id="rId9"/>
              </a:rPr>
              <a:t>https://www.researchgate.net/publication/228703296_Team-based_incentives_in_the_NHS_an_economic_analysis</a:t>
            </a:r>
            <a:endParaRPr lang="en-US" sz="1400"/>
          </a:p>
        </p:txBody>
      </p:sp>
    </p:spTree>
    <p:extLst>
      <p:ext uri="{BB962C8B-B14F-4D97-AF65-F5344CB8AC3E}">
        <p14:creationId xmlns:p14="http://schemas.microsoft.com/office/powerpoint/2010/main" val="37659308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a:extLst>
              <a:ext uri="{FF2B5EF4-FFF2-40B4-BE49-F238E27FC236}">
                <a16:creationId xmlns:a16="http://schemas.microsoft.com/office/drawing/2014/main" id="{67F899C5-73CE-4DB7-ADCA-FC6E0BFD4761}"/>
              </a:ext>
            </a:extLst>
          </p:cNvPr>
          <p:cNvSpPr txBox="1">
            <a:spLocks/>
          </p:cNvSpPr>
          <p:nvPr/>
        </p:nvSpPr>
        <p:spPr>
          <a:xfrm>
            <a:off x="1181686" y="3305907"/>
            <a:ext cx="2883877" cy="1209822"/>
          </a:xfrm>
          <a:prstGeom prst="rect">
            <a:avLst/>
          </a:prstGeom>
          <a:solidFill>
            <a:schemeClr val="bg1">
              <a:lumMod val="75000"/>
              <a:lumOff val="25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ctr">
              <a:buFont typeface="Arial" panose="020B0604020202020204" pitchFamily="34" charset="0"/>
              <a:buNone/>
            </a:pPr>
            <a:r>
              <a:rPr lang="en-US" sz="3600" spc="-60" dirty="0">
                <a:solidFill>
                  <a:srgbClr val="FFFFFF"/>
                </a:solidFill>
                <a:latin typeface="Corbel" panose="020B0503020204020204"/>
                <a:ea typeface="+mj-ea"/>
                <a:cs typeface="+mj-cs"/>
              </a:rPr>
              <a:t>Group Member 4</a:t>
            </a:r>
            <a:endParaRPr lang="en-GB" dirty="0"/>
          </a:p>
        </p:txBody>
      </p:sp>
      <p:sp>
        <p:nvSpPr>
          <p:cNvPr id="4" name="Content Placeholder 2">
            <a:extLst>
              <a:ext uri="{FF2B5EF4-FFF2-40B4-BE49-F238E27FC236}">
                <a16:creationId xmlns:a16="http://schemas.microsoft.com/office/drawing/2014/main" id="{731C44E7-C380-4C6A-96BA-7F1B1AFD02D5}"/>
              </a:ext>
            </a:extLst>
          </p:cNvPr>
          <p:cNvSpPr txBox="1">
            <a:spLocks/>
          </p:cNvSpPr>
          <p:nvPr/>
        </p:nvSpPr>
        <p:spPr bwMode="auto">
          <a:xfrm>
            <a:off x="4565542" y="2264898"/>
            <a:ext cx="6682276" cy="3705909"/>
          </a:xfrm>
          <a:prstGeom prst="rect">
            <a:avLst/>
          </a:prstGeom>
          <a:solidFill>
            <a:schemeClr val="accent3">
              <a:lumMod val="20000"/>
              <a:lumOff val="80000"/>
            </a:schemeClr>
          </a:solidFill>
          <a:ln>
            <a:noFill/>
          </a:ln>
        </p:spPr>
        <p:txBody>
          <a:bodyPr vert="horz" wrap="square" lIns="91440" tIns="45720" rIns="91440" bIns="45720" numCol="1" rtlCol="0" anchor="ctr" anchorCtr="0" compatLnSpc="1">
            <a:prstTxWarp prst="textNoShape">
              <a:avLst/>
            </a:prstTxWarp>
            <a:normAutofit/>
          </a:bodyPr>
          <a:lstStyle>
            <a:lvl1pPr marL="182563" indent="-182563" algn="l" rtl="0" fontAlgn="base">
              <a:lnSpc>
                <a:spcPct val="90000"/>
              </a:lnSpc>
              <a:spcBef>
                <a:spcPts val="1200"/>
              </a:spcBef>
              <a:spcAft>
                <a:spcPct val="0"/>
              </a:spcAft>
              <a:buClr>
                <a:schemeClr val="accent1"/>
              </a:buClr>
              <a:buFont typeface="Wingdings 2" panose="05020102010507070707" pitchFamily="18" charset="2"/>
              <a:buChar char=""/>
              <a:defRPr sz="2000" kern="1200">
                <a:solidFill>
                  <a:srgbClr val="595959"/>
                </a:solidFill>
                <a:latin typeface="+mn-lt"/>
                <a:ea typeface="+mn-ea"/>
                <a:cs typeface="+mn-cs"/>
              </a:defRPr>
            </a:lvl1pPr>
            <a:lvl2pPr marL="685800" indent="-182563" algn="l" rtl="0" fontAlgn="base">
              <a:lnSpc>
                <a:spcPct val="90000"/>
              </a:lnSpc>
              <a:spcBef>
                <a:spcPts val="250"/>
              </a:spcBef>
              <a:spcAft>
                <a:spcPts val="250"/>
              </a:spcAft>
              <a:buClr>
                <a:schemeClr val="accent1"/>
              </a:buClr>
              <a:buFont typeface="Wingdings 2" panose="05020102010507070707" pitchFamily="18" charset="2"/>
              <a:buChar char=""/>
              <a:defRPr kern="1200">
                <a:solidFill>
                  <a:srgbClr val="595959"/>
                </a:solidFill>
                <a:latin typeface="+mn-lt"/>
                <a:ea typeface="+mn-ea"/>
                <a:cs typeface="+mn-cs"/>
              </a:defRPr>
            </a:lvl2pPr>
            <a:lvl3pPr marL="1143000" indent="-182563" algn="l" rtl="0" fontAlgn="base">
              <a:lnSpc>
                <a:spcPct val="90000"/>
              </a:lnSpc>
              <a:spcBef>
                <a:spcPts val="250"/>
              </a:spcBef>
              <a:spcAft>
                <a:spcPts val="250"/>
              </a:spcAft>
              <a:buClr>
                <a:schemeClr val="accent1"/>
              </a:buClr>
              <a:buFont typeface="Wingdings 2" panose="05020102010507070707" pitchFamily="18" charset="2"/>
              <a:buChar char=""/>
              <a:defRPr sz="1600" kern="1200">
                <a:solidFill>
                  <a:srgbClr val="595959"/>
                </a:solidFill>
                <a:latin typeface="+mn-lt"/>
                <a:ea typeface="+mn-ea"/>
                <a:cs typeface="+mn-cs"/>
              </a:defRPr>
            </a:lvl3pPr>
            <a:lvl4pPr marL="1600200" indent="-182563" algn="l" rtl="0" fontAlgn="base">
              <a:lnSpc>
                <a:spcPct val="90000"/>
              </a:lnSpc>
              <a:spcBef>
                <a:spcPts val="250"/>
              </a:spcBef>
              <a:spcAft>
                <a:spcPts val="250"/>
              </a:spcAft>
              <a:buClr>
                <a:schemeClr val="accent1"/>
              </a:buClr>
              <a:buFont typeface="Wingdings 2" panose="05020102010507070707" pitchFamily="18" charset="2"/>
              <a:buChar char=""/>
              <a:defRPr sz="1400" kern="1200">
                <a:solidFill>
                  <a:srgbClr val="595959"/>
                </a:solidFill>
                <a:latin typeface="+mn-lt"/>
                <a:ea typeface="+mn-ea"/>
                <a:cs typeface="+mn-cs"/>
              </a:defRPr>
            </a:lvl4pPr>
            <a:lvl5pPr marL="2057400" indent="-182563" algn="l" rtl="0" fontAlgn="base">
              <a:lnSpc>
                <a:spcPct val="90000"/>
              </a:lnSpc>
              <a:spcBef>
                <a:spcPts val="250"/>
              </a:spcBef>
              <a:spcAft>
                <a:spcPts val="250"/>
              </a:spcAft>
              <a:buClr>
                <a:schemeClr val="accent1"/>
              </a:buClr>
              <a:buFont typeface="Wingdings 2" panose="05020102010507070707" pitchFamily="18" charset="2"/>
              <a:buChar char=""/>
              <a:defRPr sz="1400" kern="1200">
                <a:solidFill>
                  <a:srgbClr val="595959"/>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0" indent="0" algn="ctr" defTabSz="914400" fontAlgn="auto">
              <a:spcBef>
                <a:spcPts val="0"/>
              </a:spcBef>
              <a:spcAft>
                <a:spcPts val="0"/>
              </a:spcAft>
              <a:buClr>
                <a:srgbClr val="40BAD2"/>
              </a:buClr>
              <a:buNone/>
              <a:defRPr/>
            </a:pPr>
            <a:r>
              <a:rPr kumimoji="0" lang="en-US" sz="4000" b="0" i="0" u="none" strike="noStrike" kern="1200" cap="none" spc="0" normalizeH="0" baseline="0" noProof="0" dirty="0">
                <a:ln>
                  <a:noFill/>
                </a:ln>
                <a:solidFill>
                  <a:srgbClr val="000000">
                    <a:lumMod val="65000"/>
                    <a:lumOff val="35000"/>
                  </a:srgbClr>
                </a:solidFill>
                <a:effectLst/>
                <a:uLnTx/>
                <a:uFillTx/>
                <a:latin typeface="Calibri" panose="020F0502020204030204" pitchFamily="34" charset="0"/>
                <a:ea typeface="Calibri" panose="020F0502020204030204" pitchFamily="34" charset="0"/>
                <a:cs typeface="Times New Roman" panose="02020603050405020304" pitchFamily="18" charset="0"/>
              </a:rPr>
              <a:t>Name</a:t>
            </a:r>
            <a:r>
              <a:rPr kumimoji="0" lang="en-US" sz="4000" b="0" i="0" u="none" strike="noStrike" kern="1200" cap="none" spc="0" normalizeH="0" baseline="0" noProof="0" dirty="0" smtClean="0">
                <a:ln>
                  <a:noFill/>
                </a:ln>
                <a:solidFill>
                  <a:srgbClr val="000000">
                    <a:lumMod val="65000"/>
                    <a:lumOff val="35000"/>
                  </a:srgbClr>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lang="en-GB" sz="3600" b="1" dirty="0" smtClean="0"/>
              <a:t>MD </a:t>
            </a:r>
            <a:r>
              <a:rPr lang="en-GB" sz="3600" b="1" dirty="0"/>
              <a:t>Asif Reza</a:t>
            </a:r>
            <a:endParaRPr lang="en-GB" sz="3200" dirty="0"/>
          </a:p>
          <a:p>
            <a:pPr marL="0" marR="0" lvl="0" indent="0" algn="ctr" defTabSz="914400" rtl="0" eaLnBrk="1" fontAlgn="auto" latinLnBrk="0" hangingPunct="1">
              <a:lnSpc>
                <a:spcPct val="90000"/>
              </a:lnSpc>
              <a:spcBef>
                <a:spcPts val="0"/>
              </a:spcBef>
              <a:spcAft>
                <a:spcPts val="0"/>
              </a:spcAft>
              <a:buClr>
                <a:srgbClr val="40BAD2"/>
              </a:buClr>
              <a:buSzTx/>
              <a:buFont typeface="Wingdings 2" panose="05020102010507070707" pitchFamily="18" charset="2"/>
              <a:buNone/>
              <a:tabLst/>
              <a:defRPr/>
            </a:pPr>
            <a:endParaRPr kumimoji="0" lang="en-US" sz="4000" b="0" i="0" u="none" strike="noStrike" kern="1200" cap="none" spc="0" normalizeH="0" baseline="0" noProof="0" dirty="0">
              <a:ln>
                <a:noFill/>
              </a:ln>
              <a:solidFill>
                <a:srgbClr val="000000">
                  <a:lumMod val="65000"/>
                  <a:lumOff val="35000"/>
                </a:srgbClr>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ctr" defTabSz="914400" rtl="0" eaLnBrk="1" fontAlgn="auto" latinLnBrk="0" hangingPunct="1">
              <a:lnSpc>
                <a:spcPct val="90000"/>
              </a:lnSpc>
              <a:spcBef>
                <a:spcPts val="0"/>
              </a:spcBef>
              <a:spcAft>
                <a:spcPts val="0"/>
              </a:spcAft>
              <a:buClr>
                <a:srgbClr val="40BAD2"/>
              </a:buClr>
              <a:buSzTx/>
              <a:buFont typeface="Wingdings 2" panose="05020102010507070707" pitchFamily="18" charset="2"/>
              <a:buNone/>
              <a:tabLst/>
              <a:defRPr/>
            </a:pPr>
            <a:r>
              <a:rPr kumimoji="0" lang="en-US" sz="4000" b="0" i="0" u="none" strike="noStrike" kern="1200" cap="none" spc="0" normalizeH="0" baseline="0" noProof="0" smtClean="0">
                <a:ln>
                  <a:noFill/>
                </a:ln>
                <a:solidFill>
                  <a:srgbClr val="000000">
                    <a:lumMod val="65000"/>
                    <a:lumOff val="35000"/>
                  </a:srgbClr>
                </a:solidFill>
                <a:effectLst/>
                <a:uLnTx/>
                <a:uFillTx/>
                <a:latin typeface="Calibri" panose="020F0502020204030204" pitchFamily="34" charset="0"/>
                <a:ea typeface="Calibri" panose="020F0502020204030204" pitchFamily="34" charset="0"/>
                <a:cs typeface="Times New Roman" panose="02020603050405020304" pitchFamily="18" charset="0"/>
              </a:rPr>
              <a:t>ID:2523547</a:t>
            </a:r>
            <a:endParaRPr kumimoji="0" lang="en-US" sz="2000" b="0" i="0" u="none" strike="noStrike" kern="1200" cap="none" spc="0" normalizeH="0" baseline="0" noProof="0" dirty="0">
              <a:ln>
                <a:noFill/>
              </a:ln>
              <a:solidFill>
                <a:srgbClr val="000000">
                  <a:lumMod val="65000"/>
                  <a:lumOff val="35000"/>
                </a:srgbClr>
              </a:solidFill>
              <a:effectLst/>
              <a:uLnTx/>
              <a:uFillTx/>
              <a:latin typeface="Corbel" panose="020B0503020204020204"/>
              <a:ea typeface="+mn-ea"/>
              <a:cs typeface="+mn-cs"/>
            </a:endParaRPr>
          </a:p>
        </p:txBody>
      </p:sp>
    </p:spTree>
    <p:extLst>
      <p:ext uri="{BB962C8B-B14F-4D97-AF65-F5344CB8AC3E}">
        <p14:creationId xmlns:p14="http://schemas.microsoft.com/office/powerpoint/2010/main" val="21154352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7A4A7-2FBE-471C-9E34-C18DDF776900}"/>
              </a:ext>
            </a:extLst>
          </p:cNvPr>
          <p:cNvSpPr>
            <a:spLocks noGrp="1"/>
          </p:cNvSpPr>
          <p:nvPr>
            <p:ph type="title"/>
          </p:nvPr>
        </p:nvSpPr>
        <p:spPr/>
        <p:txBody>
          <a:bodyPr>
            <a:normAutofit fontScale="90000"/>
          </a:bodyPr>
          <a:lstStyle/>
          <a:p>
            <a:pPr algn="ctr"/>
            <a:r>
              <a:rPr lang="en-GB" dirty="0"/>
              <a:t>Introduction</a:t>
            </a:r>
            <a:br>
              <a:rPr lang="en-GB" dirty="0"/>
            </a:br>
            <a:r>
              <a:rPr lang="en-US" dirty="0"/>
              <a:t>Equity and Fairness in NHS Compensation and Rewards</a:t>
            </a:r>
            <a:endParaRPr lang="en-GB" dirty="0"/>
          </a:p>
        </p:txBody>
      </p:sp>
      <p:graphicFrame>
        <p:nvGraphicFramePr>
          <p:cNvPr id="4" name="Diagram 3">
            <a:extLst>
              <a:ext uri="{FF2B5EF4-FFF2-40B4-BE49-F238E27FC236}">
                <a16:creationId xmlns:a16="http://schemas.microsoft.com/office/drawing/2014/main" id="{6DFF2CE6-4BDA-497E-A13B-0D9B89370601}"/>
              </a:ext>
            </a:extLst>
          </p:cNvPr>
          <p:cNvGraphicFramePr/>
          <p:nvPr>
            <p:extLst>
              <p:ext uri="{D42A27DB-BD31-4B8C-83A1-F6EECF244321}">
                <p14:modId xmlns:p14="http://schemas.microsoft.com/office/powerpoint/2010/main" val="4030701011"/>
              </p:ext>
            </p:extLst>
          </p:nvPr>
        </p:nvGraphicFramePr>
        <p:xfrm>
          <a:off x="85751" y="1672624"/>
          <a:ext cx="5401500" cy="47281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1091C071-026E-4373-AC96-7885393525F0}"/>
              </a:ext>
            </a:extLst>
          </p:cNvPr>
          <p:cNvGraphicFramePr/>
          <p:nvPr>
            <p:extLst>
              <p:ext uri="{D42A27DB-BD31-4B8C-83A1-F6EECF244321}">
                <p14:modId xmlns:p14="http://schemas.microsoft.com/office/powerpoint/2010/main" val="69764460"/>
              </p:ext>
            </p:extLst>
          </p:nvPr>
        </p:nvGraphicFramePr>
        <p:xfrm>
          <a:off x="6704751" y="2334403"/>
          <a:ext cx="4775869" cy="356616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7994632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165B9-FB22-440D-84C7-BE7B457343D9}"/>
              </a:ext>
            </a:extLst>
          </p:cNvPr>
          <p:cNvSpPr>
            <a:spLocks noGrp="1"/>
          </p:cNvSpPr>
          <p:nvPr>
            <p:ph type="title"/>
          </p:nvPr>
        </p:nvSpPr>
        <p:spPr/>
        <p:txBody>
          <a:bodyPr/>
          <a:lstStyle/>
          <a:p>
            <a:r>
              <a:rPr lang="en-GB" dirty="0"/>
              <a:t>Current HCM Challenges – EDI Perspective</a:t>
            </a:r>
          </a:p>
        </p:txBody>
      </p:sp>
      <p:graphicFrame>
        <p:nvGraphicFramePr>
          <p:cNvPr id="5" name="Table 4">
            <a:extLst>
              <a:ext uri="{FF2B5EF4-FFF2-40B4-BE49-F238E27FC236}">
                <a16:creationId xmlns:a16="http://schemas.microsoft.com/office/drawing/2014/main" id="{B4158E45-1B30-4D1A-9E1E-A27B94DDB874}"/>
              </a:ext>
            </a:extLst>
          </p:cNvPr>
          <p:cNvGraphicFramePr>
            <a:graphicFrameLocks noGrp="1"/>
          </p:cNvGraphicFramePr>
          <p:nvPr>
            <p:extLst>
              <p:ext uri="{D42A27DB-BD31-4B8C-83A1-F6EECF244321}">
                <p14:modId xmlns:p14="http://schemas.microsoft.com/office/powerpoint/2010/main" val="3964929451"/>
              </p:ext>
            </p:extLst>
          </p:nvPr>
        </p:nvGraphicFramePr>
        <p:xfrm>
          <a:off x="1119788" y="2783911"/>
          <a:ext cx="9786423" cy="3953021"/>
        </p:xfrm>
        <a:graphic>
          <a:graphicData uri="http://schemas.openxmlformats.org/drawingml/2006/table">
            <a:tbl>
              <a:tblPr>
                <a:tableStyleId>{3C2FFA5D-87B4-456A-9821-1D502468CF0F}</a:tableStyleId>
              </a:tblPr>
              <a:tblGrid>
                <a:gridCol w="3262141">
                  <a:extLst>
                    <a:ext uri="{9D8B030D-6E8A-4147-A177-3AD203B41FA5}">
                      <a16:colId xmlns:a16="http://schemas.microsoft.com/office/drawing/2014/main" val="691934027"/>
                    </a:ext>
                  </a:extLst>
                </a:gridCol>
                <a:gridCol w="3262141">
                  <a:extLst>
                    <a:ext uri="{9D8B030D-6E8A-4147-A177-3AD203B41FA5}">
                      <a16:colId xmlns:a16="http://schemas.microsoft.com/office/drawing/2014/main" val="3121750394"/>
                    </a:ext>
                  </a:extLst>
                </a:gridCol>
                <a:gridCol w="3262141">
                  <a:extLst>
                    <a:ext uri="{9D8B030D-6E8A-4147-A177-3AD203B41FA5}">
                      <a16:colId xmlns:a16="http://schemas.microsoft.com/office/drawing/2014/main" val="4236368922"/>
                    </a:ext>
                  </a:extLst>
                </a:gridCol>
              </a:tblGrid>
              <a:tr h="463513">
                <a:tc>
                  <a:txBody>
                    <a:bodyPr/>
                    <a:lstStyle/>
                    <a:p>
                      <a:pPr algn="ctr"/>
                      <a:r>
                        <a:rPr lang="en-GB" sz="2400" b="1" dirty="0"/>
                        <a:t>Challenge</a:t>
                      </a:r>
                      <a:endParaRPr lang="en-GB" sz="2400" dirty="0"/>
                    </a:p>
                  </a:txBody>
                  <a:tcPr marL="73446" marR="73446" marT="36723" marB="36723" anchor="ctr"/>
                </a:tc>
                <a:tc>
                  <a:txBody>
                    <a:bodyPr/>
                    <a:lstStyle/>
                    <a:p>
                      <a:pPr algn="ctr"/>
                      <a:r>
                        <a:rPr lang="en-GB" sz="2400" b="1" dirty="0"/>
                        <a:t>Description</a:t>
                      </a:r>
                      <a:endParaRPr lang="en-GB" sz="2400" dirty="0"/>
                    </a:p>
                  </a:txBody>
                  <a:tcPr marL="73446" marR="73446" marT="36723" marB="36723" anchor="ctr"/>
                </a:tc>
                <a:tc>
                  <a:txBody>
                    <a:bodyPr/>
                    <a:lstStyle/>
                    <a:p>
                      <a:pPr algn="ctr"/>
                      <a:r>
                        <a:rPr lang="en-GB" sz="2400" b="1" dirty="0"/>
                        <a:t>Reference</a:t>
                      </a:r>
                      <a:endParaRPr lang="en-GB" sz="2400" dirty="0"/>
                    </a:p>
                  </a:txBody>
                  <a:tcPr marL="73446" marR="73446" marT="36723" marB="36723" anchor="ctr"/>
                </a:tc>
                <a:extLst>
                  <a:ext uri="{0D108BD9-81ED-4DB2-BD59-A6C34878D82A}">
                    <a16:rowId xmlns:a16="http://schemas.microsoft.com/office/drawing/2014/main" val="1385292741"/>
                  </a:ext>
                </a:extLst>
              </a:tr>
              <a:tr h="1240714">
                <a:tc>
                  <a:txBody>
                    <a:bodyPr/>
                    <a:lstStyle/>
                    <a:p>
                      <a:pPr algn="ctr"/>
                      <a:r>
                        <a:rPr lang="en-GB" sz="1400" b="1" dirty="0"/>
                        <a:t>Pay Inequities Across Demographics</a:t>
                      </a:r>
                    </a:p>
                  </a:txBody>
                  <a:tcPr marL="73446" marR="73446" marT="36723" marB="36723" anchor="ctr"/>
                </a:tc>
                <a:tc>
                  <a:txBody>
                    <a:bodyPr/>
                    <a:lstStyle/>
                    <a:p>
                      <a:pPr algn="just"/>
                      <a:r>
                        <a:rPr lang="en-US" sz="1400" dirty="0"/>
                        <a:t>Minority staff or certain genders may receive lower pay for similar roles, reducing morale and engagement.</a:t>
                      </a:r>
                    </a:p>
                  </a:txBody>
                  <a:tcPr marL="73446" marR="73446" marT="36723" marB="36723" anchor="ctr"/>
                </a:tc>
                <a:tc>
                  <a:txBody>
                    <a:bodyPr/>
                    <a:lstStyle/>
                    <a:p>
                      <a:pPr algn="ctr"/>
                      <a:r>
                        <a:rPr lang="en-GB" sz="1400" dirty="0"/>
                        <a:t>Judge &amp; Mays (1994)</a:t>
                      </a:r>
                    </a:p>
                  </a:txBody>
                  <a:tcPr marL="73446" marR="73446" marT="36723" marB="36723" anchor="ctr"/>
                </a:tc>
                <a:extLst>
                  <a:ext uri="{0D108BD9-81ED-4DB2-BD59-A6C34878D82A}">
                    <a16:rowId xmlns:a16="http://schemas.microsoft.com/office/drawing/2014/main" val="2913673837"/>
                  </a:ext>
                </a:extLst>
              </a:tr>
              <a:tr h="1240714">
                <a:tc>
                  <a:txBody>
                    <a:bodyPr/>
                    <a:lstStyle/>
                    <a:p>
                      <a:pPr algn="ctr"/>
                      <a:r>
                        <a:rPr lang="en-US" sz="1400" b="1" dirty="0"/>
                        <a:t>Limited Transparency in Reward Allocation</a:t>
                      </a:r>
                    </a:p>
                  </a:txBody>
                  <a:tcPr marL="73446" marR="73446" marT="36723" marB="36723" anchor="ctr"/>
                </a:tc>
                <a:tc>
                  <a:txBody>
                    <a:bodyPr/>
                    <a:lstStyle/>
                    <a:p>
                      <a:pPr algn="just"/>
                      <a:r>
                        <a:rPr lang="en-US" sz="1400"/>
                        <a:t>Staff often lack clear information on pay, promotions, and bonuses, causing perceptions of unfairness.</a:t>
                      </a:r>
                    </a:p>
                  </a:txBody>
                  <a:tcPr marL="73446" marR="73446" marT="36723" marB="36723" anchor="ctr"/>
                </a:tc>
                <a:tc>
                  <a:txBody>
                    <a:bodyPr/>
                    <a:lstStyle/>
                    <a:p>
                      <a:pPr algn="ctr"/>
                      <a:r>
                        <a:rPr lang="en-GB" sz="1400" dirty="0" err="1"/>
                        <a:t>Wenzl</a:t>
                      </a:r>
                      <a:r>
                        <a:rPr lang="en-GB" sz="1400" dirty="0"/>
                        <a:t>, </a:t>
                      </a:r>
                      <a:r>
                        <a:rPr lang="en-GB" sz="1400" dirty="0" err="1"/>
                        <a:t>McCuskee</a:t>
                      </a:r>
                      <a:r>
                        <a:rPr lang="en-GB" sz="1400" dirty="0"/>
                        <a:t>, &amp; </a:t>
                      </a:r>
                      <a:r>
                        <a:rPr lang="en-GB" sz="1400" dirty="0" err="1"/>
                        <a:t>Mossialos</a:t>
                      </a:r>
                      <a:r>
                        <a:rPr lang="en-GB" sz="1400" dirty="0"/>
                        <a:t> (2015)</a:t>
                      </a:r>
                    </a:p>
                  </a:txBody>
                  <a:tcPr marL="73446" marR="73446" marT="36723" marB="36723" anchor="ctr"/>
                </a:tc>
                <a:extLst>
                  <a:ext uri="{0D108BD9-81ED-4DB2-BD59-A6C34878D82A}">
                    <a16:rowId xmlns:a16="http://schemas.microsoft.com/office/drawing/2014/main" val="4071671681"/>
                  </a:ext>
                </a:extLst>
              </a:tr>
              <a:tr h="1008080">
                <a:tc>
                  <a:txBody>
                    <a:bodyPr/>
                    <a:lstStyle/>
                    <a:p>
                      <a:pPr algn="ctr"/>
                      <a:r>
                        <a:rPr lang="en-GB" sz="1400" b="1" dirty="0"/>
                        <a:t>Underrepresentation in Leadership Roles</a:t>
                      </a:r>
                    </a:p>
                  </a:txBody>
                  <a:tcPr marL="73446" marR="73446" marT="36723" marB="36723" anchor="ctr"/>
                </a:tc>
                <a:tc>
                  <a:txBody>
                    <a:bodyPr/>
                    <a:lstStyle/>
                    <a:p>
                      <a:pPr algn="just"/>
                      <a:r>
                        <a:rPr lang="en-US" sz="1400"/>
                        <a:t>Diverse staff are less likely to hold senior positions, limiting influence over reward systems.</a:t>
                      </a:r>
                    </a:p>
                  </a:txBody>
                  <a:tcPr marL="73446" marR="73446" marT="36723" marB="36723" anchor="ctr"/>
                </a:tc>
                <a:tc>
                  <a:txBody>
                    <a:bodyPr/>
                    <a:lstStyle/>
                    <a:p>
                      <a:pPr algn="ctr"/>
                      <a:r>
                        <a:rPr lang="en-GB" sz="1400" dirty="0"/>
                        <a:t>Judge &amp; Mays (1994)</a:t>
                      </a:r>
                    </a:p>
                  </a:txBody>
                  <a:tcPr marL="73446" marR="73446" marT="36723" marB="36723" anchor="ctr"/>
                </a:tc>
                <a:extLst>
                  <a:ext uri="{0D108BD9-81ED-4DB2-BD59-A6C34878D82A}">
                    <a16:rowId xmlns:a16="http://schemas.microsoft.com/office/drawing/2014/main" val="3761708098"/>
                  </a:ext>
                </a:extLst>
              </a:tr>
            </a:tbl>
          </a:graphicData>
        </a:graphic>
      </p:graphicFrame>
      <p:sp>
        <p:nvSpPr>
          <p:cNvPr id="6" name="TextBox 5">
            <a:extLst>
              <a:ext uri="{FF2B5EF4-FFF2-40B4-BE49-F238E27FC236}">
                <a16:creationId xmlns:a16="http://schemas.microsoft.com/office/drawing/2014/main" id="{39FC66D1-A41B-4CFC-9D81-D10ED6C27B0D}"/>
              </a:ext>
            </a:extLst>
          </p:cNvPr>
          <p:cNvSpPr txBox="1"/>
          <p:nvPr/>
        </p:nvSpPr>
        <p:spPr>
          <a:xfrm>
            <a:off x="2186866" y="1985873"/>
            <a:ext cx="7311831" cy="646331"/>
          </a:xfrm>
          <a:prstGeom prst="rect">
            <a:avLst/>
          </a:prstGeom>
          <a:noFill/>
        </p:spPr>
        <p:txBody>
          <a:bodyPr wrap="square" rtlCol="0">
            <a:spAutoFit/>
          </a:bodyPr>
          <a:lstStyle/>
          <a:p>
            <a:pPr algn="ctr"/>
            <a:r>
              <a:rPr lang="en-US" b="1" i="1" dirty="0"/>
              <a:t>Table 1: Challenges in Equality, Diversity, and Inclusion in NHS Rewards</a:t>
            </a:r>
            <a:endParaRPr lang="en-GB" b="1" i="1" dirty="0"/>
          </a:p>
        </p:txBody>
      </p:sp>
    </p:spTree>
    <p:extLst>
      <p:ext uri="{BB962C8B-B14F-4D97-AF65-F5344CB8AC3E}">
        <p14:creationId xmlns:p14="http://schemas.microsoft.com/office/powerpoint/2010/main" val="29238859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B7C55-2DD6-41EF-A16A-BAC2D4476D40}"/>
              </a:ext>
            </a:extLst>
          </p:cNvPr>
          <p:cNvSpPr>
            <a:spLocks noGrp="1"/>
          </p:cNvSpPr>
          <p:nvPr>
            <p:ph type="title"/>
          </p:nvPr>
        </p:nvSpPr>
        <p:spPr/>
        <p:txBody>
          <a:bodyPr/>
          <a:lstStyle/>
          <a:p>
            <a:r>
              <a:rPr lang="en-GB" dirty="0"/>
              <a:t>Current HCM Challenges – EDI Perspective (CONT)</a:t>
            </a:r>
          </a:p>
        </p:txBody>
      </p:sp>
      <p:graphicFrame>
        <p:nvGraphicFramePr>
          <p:cNvPr id="3" name="Table 2">
            <a:extLst>
              <a:ext uri="{FF2B5EF4-FFF2-40B4-BE49-F238E27FC236}">
                <a16:creationId xmlns:a16="http://schemas.microsoft.com/office/drawing/2014/main" id="{68D24F12-2C6D-4EC2-A8C0-25503F7A4FE6}"/>
              </a:ext>
            </a:extLst>
          </p:cNvPr>
          <p:cNvGraphicFramePr>
            <a:graphicFrameLocks noGrp="1"/>
          </p:cNvGraphicFramePr>
          <p:nvPr>
            <p:extLst>
              <p:ext uri="{D42A27DB-BD31-4B8C-83A1-F6EECF244321}">
                <p14:modId xmlns:p14="http://schemas.microsoft.com/office/powerpoint/2010/main" val="2685994250"/>
              </p:ext>
            </p:extLst>
          </p:nvPr>
        </p:nvGraphicFramePr>
        <p:xfrm>
          <a:off x="1494639" y="2924623"/>
          <a:ext cx="8799543" cy="3598862"/>
        </p:xfrm>
        <a:graphic>
          <a:graphicData uri="http://schemas.openxmlformats.org/drawingml/2006/table">
            <a:tbl>
              <a:tblPr>
                <a:tableStyleId>{69C7853C-536D-4A76-A0AE-DD22124D55A5}</a:tableStyleId>
              </a:tblPr>
              <a:tblGrid>
                <a:gridCol w="2933181">
                  <a:extLst>
                    <a:ext uri="{9D8B030D-6E8A-4147-A177-3AD203B41FA5}">
                      <a16:colId xmlns:a16="http://schemas.microsoft.com/office/drawing/2014/main" val="1566031115"/>
                    </a:ext>
                  </a:extLst>
                </a:gridCol>
                <a:gridCol w="2933181">
                  <a:extLst>
                    <a:ext uri="{9D8B030D-6E8A-4147-A177-3AD203B41FA5}">
                      <a16:colId xmlns:a16="http://schemas.microsoft.com/office/drawing/2014/main" val="213972013"/>
                    </a:ext>
                  </a:extLst>
                </a:gridCol>
                <a:gridCol w="2933181">
                  <a:extLst>
                    <a:ext uri="{9D8B030D-6E8A-4147-A177-3AD203B41FA5}">
                      <a16:colId xmlns:a16="http://schemas.microsoft.com/office/drawing/2014/main" val="631160435"/>
                    </a:ext>
                  </a:extLst>
                </a:gridCol>
              </a:tblGrid>
              <a:tr h="334778">
                <a:tc>
                  <a:txBody>
                    <a:bodyPr/>
                    <a:lstStyle/>
                    <a:p>
                      <a:pPr algn="ctr"/>
                      <a:r>
                        <a:rPr lang="en-GB" sz="1600" b="1" dirty="0"/>
                        <a:t>Challenge</a:t>
                      </a:r>
                      <a:endParaRPr lang="en-GB" sz="1600" dirty="0"/>
                    </a:p>
                  </a:txBody>
                  <a:tcPr marL="83694" marR="83694" marT="41847" marB="41847" anchor="ctr"/>
                </a:tc>
                <a:tc>
                  <a:txBody>
                    <a:bodyPr/>
                    <a:lstStyle/>
                    <a:p>
                      <a:pPr algn="ctr"/>
                      <a:r>
                        <a:rPr lang="en-GB" sz="1600" b="1" dirty="0"/>
                        <a:t>Impact on Employees</a:t>
                      </a:r>
                      <a:endParaRPr lang="en-GB" sz="1600" dirty="0"/>
                    </a:p>
                  </a:txBody>
                  <a:tcPr marL="83694" marR="83694" marT="41847" marB="41847" anchor="ctr"/>
                </a:tc>
                <a:tc>
                  <a:txBody>
                    <a:bodyPr/>
                    <a:lstStyle/>
                    <a:p>
                      <a:pPr algn="ctr"/>
                      <a:r>
                        <a:rPr lang="en-GB" sz="1600" b="1" dirty="0"/>
                        <a:t>Reference</a:t>
                      </a:r>
                      <a:endParaRPr lang="en-GB" sz="1600" dirty="0"/>
                    </a:p>
                  </a:txBody>
                  <a:tcPr marL="83694" marR="83694" marT="41847" marB="41847" anchor="ctr"/>
                </a:tc>
                <a:extLst>
                  <a:ext uri="{0D108BD9-81ED-4DB2-BD59-A6C34878D82A}">
                    <a16:rowId xmlns:a16="http://schemas.microsoft.com/office/drawing/2014/main" val="911442711"/>
                  </a:ext>
                </a:extLst>
              </a:tr>
              <a:tr h="1088028">
                <a:tc>
                  <a:txBody>
                    <a:bodyPr/>
                    <a:lstStyle/>
                    <a:p>
                      <a:pPr algn="ctr"/>
                      <a:r>
                        <a:rPr lang="en-GB" sz="1600" b="1" dirty="0"/>
                        <a:t>Bias in Non-Financial Rewards</a:t>
                      </a:r>
                    </a:p>
                  </a:txBody>
                  <a:tcPr marL="83694" marR="83694" marT="41847" marB="41847" anchor="ctr"/>
                </a:tc>
                <a:tc>
                  <a:txBody>
                    <a:bodyPr/>
                    <a:lstStyle/>
                    <a:p>
                      <a:r>
                        <a:rPr lang="en-US" sz="1600"/>
                        <a:t>Recognition programs may favour certain groups, leaving others feeling undervalued.</a:t>
                      </a:r>
                    </a:p>
                  </a:txBody>
                  <a:tcPr marL="83694" marR="83694" marT="41847" marB="41847" anchor="ctr"/>
                </a:tc>
                <a:tc>
                  <a:txBody>
                    <a:bodyPr/>
                    <a:lstStyle/>
                    <a:p>
                      <a:r>
                        <a:rPr lang="en-GB" sz="1600"/>
                        <a:t>Wenzl, McCuskee, &amp; Mossialos (2015)</a:t>
                      </a:r>
                    </a:p>
                  </a:txBody>
                  <a:tcPr marL="83694" marR="83694" marT="41847" marB="41847" anchor="ctr"/>
                </a:tc>
                <a:extLst>
                  <a:ext uri="{0D108BD9-81ED-4DB2-BD59-A6C34878D82A}">
                    <a16:rowId xmlns:a16="http://schemas.microsoft.com/office/drawing/2014/main" val="2466348581"/>
                  </a:ext>
                </a:extLst>
              </a:tr>
              <a:tr h="1088028">
                <a:tc>
                  <a:txBody>
                    <a:bodyPr/>
                    <a:lstStyle/>
                    <a:p>
                      <a:pPr algn="ctr"/>
                      <a:r>
                        <a:rPr lang="en-GB" sz="1600" b="1" dirty="0"/>
                        <a:t>Inconsistent Implementation of EDI Policies</a:t>
                      </a:r>
                    </a:p>
                  </a:txBody>
                  <a:tcPr marL="83694" marR="83694" marT="41847" marB="41847" anchor="ctr"/>
                </a:tc>
                <a:tc>
                  <a:txBody>
                    <a:bodyPr/>
                    <a:lstStyle/>
                    <a:p>
                      <a:r>
                        <a:rPr lang="en-US" sz="1600"/>
                        <a:t>Variability between trusts creates inequality in how rewards and promotions are applied.</a:t>
                      </a:r>
                    </a:p>
                  </a:txBody>
                  <a:tcPr marL="83694" marR="83694" marT="41847" marB="41847" anchor="ctr"/>
                </a:tc>
                <a:tc>
                  <a:txBody>
                    <a:bodyPr/>
                    <a:lstStyle/>
                    <a:p>
                      <a:r>
                        <a:rPr lang="en-GB" sz="1600"/>
                        <a:t>Judge &amp; Mays (1994)</a:t>
                      </a:r>
                    </a:p>
                  </a:txBody>
                  <a:tcPr marL="83694" marR="83694" marT="41847" marB="41847" anchor="ctr"/>
                </a:tc>
                <a:extLst>
                  <a:ext uri="{0D108BD9-81ED-4DB2-BD59-A6C34878D82A}">
                    <a16:rowId xmlns:a16="http://schemas.microsoft.com/office/drawing/2014/main" val="3372752725"/>
                  </a:ext>
                </a:extLst>
              </a:tr>
              <a:tr h="1088028">
                <a:tc>
                  <a:txBody>
                    <a:bodyPr/>
                    <a:lstStyle/>
                    <a:p>
                      <a:pPr algn="ctr"/>
                      <a:r>
                        <a:rPr lang="en-US" sz="1600" b="1" dirty="0"/>
                        <a:t>Lack of Targeted Support for </a:t>
                      </a:r>
                      <a:r>
                        <a:rPr lang="en-US" sz="1600" b="1" dirty="0" err="1"/>
                        <a:t>Marginalised</a:t>
                      </a:r>
                      <a:r>
                        <a:rPr lang="en-US" sz="1600" b="1" dirty="0"/>
                        <a:t> Staff</a:t>
                      </a:r>
                    </a:p>
                  </a:txBody>
                  <a:tcPr marL="83694" marR="83694" marT="41847" marB="41847" anchor="ctr"/>
                </a:tc>
                <a:tc>
                  <a:txBody>
                    <a:bodyPr/>
                    <a:lstStyle/>
                    <a:p>
                      <a:r>
                        <a:rPr lang="en-US" sz="1600"/>
                        <a:t>Insufficient mentoring and development opportunities reduce engagement and career progression.</a:t>
                      </a:r>
                    </a:p>
                  </a:txBody>
                  <a:tcPr marL="83694" marR="83694" marT="41847" marB="41847" anchor="ctr"/>
                </a:tc>
                <a:tc>
                  <a:txBody>
                    <a:bodyPr/>
                    <a:lstStyle/>
                    <a:p>
                      <a:r>
                        <a:rPr lang="en-GB" sz="1600" dirty="0" err="1"/>
                        <a:t>Wenzl</a:t>
                      </a:r>
                      <a:r>
                        <a:rPr lang="en-GB" sz="1600" dirty="0"/>
                        <a:t>, </a:t>
                      </a:r>
                      <a:r>
                        <a:rPr lang="en-GB" sz="1600" dirty="0" err="1"/>
                        <a:t>McCuskee</a:t>
                      </a:r>
                      <a:r>
                        <a:rPr lang="en-GB" sz="1600" dirty="0"/>
                        <a:t>, &amp; </a:t>
                      </a:r>
                      <a:r>
                        <a:rPr lang="en-GB" sz="1600" dirty="0" err="1"/>
                        <a:t>Mossialos</a:t>
                      </a:r>
                      <a:r>
                        <a:rPr lang="en-GB" sz="1600" dirty="0"/>
                        <a:t> (2015)</a:t>
                      </a:r>
                    </a:p>
                  </a:txBody>
                  <a:tcPr marL="83694" marR="83694" marT="41847" marB="41847" anchor="ctr"/>
                </a:tc>
                <a:extLst>
                  <a:ext uri="{0D108BD9-81ED-4DB2-BD59-A6C34878D82A}">
                    <a16:rowId xmlns:a16="http://schemas.microsoft.com/office/drawing/2014/main" val="4280319437"/>
                  </a:ext>
                </a:extLst>
              </a:tr>
            </a:tbl>
          </a:graphicData>
        </a:graphic>
      </p:graphicFrame>
      <p:sp>
        <p:nvSpPr>
          <p:cNvPr id="4" name="TextBox 3">
            <a:extLst>
              <a:ext uri="{FF2B5EF4-FFF2-40B4-BE49-F238E27FC236}">
                <a16:creationId xmlns:a16="http://schemas.microsoft.com/office/drawing/2014/main" id="{916F21EC-C70B-4578-B839-9FD06A0F98C4}"/>
              </a:ext>
            </a:extLst>
          </p:cNvPr>
          <p:cNvSpPr txBox="1"/>
          <p:nvPr/>
        </p:nvSpPr>
        <p:spPr>
          <a:xfrm>
            <a:off x="2546253" y="2056229"/>
            <a:ext cx="6302326" cy="646331"/>
          </a:xfrm>
          <a:prstGeom prst="rect">
            <a:avLst/>
          </a:prstGeom>
          <a:noFill/>
        </p:spPr>
        <p:txBody>
          <a:bodyPr wrap="square" rtlCol="0">
            <a:spAutoFit/>
          </a:bodyPr>
          <a:lstStyle/>
          <a:p>
            <a:pPr algn="ctr"/>
            <a:r>
              <a:rPr lang="en-US" b="1" i="1" dirty="0"/>
              <a:t>Table 2: Cultural and Structural Barriers in NHS Reward Systems</a:t>
            </a:r>
            <a:endParaRPr lang="en-GB" b="1" i="1" dirty="0"/>
          </a:p>
        </p:txBody>
      </p:sp>
    </p:spTree>
    <p:extLst>
      <p:ext uri="{BB962C8B-B14F-4D97-AF65-F5344CB8AC3E}">
        <p14:creationId xmlns:p14="http://schemas.microsoft.com/office/powerpoint/2010/main" val="41937866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9B72F-E334-4763-860C-89C27001B6A2}"/>
              </a:ext>
            </a:extLst>
          </p:cNvPr>
          <p:cNvSpPr>
            <a:spLocks noGrp="1"/>
          </p:cNvSpPr>
          <p:nvPr>
            <p:ph type="title"/>
          </p:nvPr>
        </p:nvSpPr>
        <p:spPr/>
        <p:txBody>
          <a:bodyPr/>
          <a:lstStyle/>
          <a:p>
            <a:r>
              <a:rPr lang="en-GB" dirty="0"/>
              <a:t>Current HCM Challenges – EDI Perspective (CONT)</a:t>
            </a:r>
          </a:p>
        </p:txBody>
      </p:sp>
      <p:pic>
        <p:nvPicPr>
          <p:cNvPr id="14338" name="Picture 2" descr="Equality, Diversity and Inclusion | Countess of Chester Hospital">
            <a:extLst>
              <a:ext uri="{FF2B5EF4-FFF2-40B4-BE49-F238E27FC236}">
                <a16:creationId xmlns:a16="http://schemas.microsoft.com/office/drawing/2014/main" id="{D6584285-5418-4A7E-BB14-AFDC975A8E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2451" y="2247147"/>
            <a:ext cx="10523733" cy="38576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5A26122-7731-421A-A8FE-43FE7A75381C}"/>
              </a:ext>
            </a:extLst>
          </p:cNvPr>
          <p:cNvSpPr txBox="1"/>
          <p:nvPr/>
        </p:nvSpPr>
        <p:spPr>
          <a:xfrm>
            <a:off x="1280159" y="6256143"/>
            <a:ext cx="10396025" cy="523220"/>
          </a:xfrm>
          <a:prstGeom prst="rect">
            <a:avLst/>
          </a:prstGeom>
          <a:noFill/>
        </p:spPr>
        <p:txBody>
          <a:bodyPr wrap="square" rtlCol="0">
            <a:spAutoFit/>
          </a:bodyPr>
          <a:lstStyle/>
          <a:p>
            <a:pPr algn="ctr"/>
            <a:r>
              <a:rPr lang="en-US" sz="1400" b="1" i="1"/>
              <a:t>NHS EDI challenges include pay gaps, biased rewards, underrepresentation in leadership, inconsistent policies, and lack of support for marginalized staff.</a:t>
            </a:r>
            <a:endParaRPr lang="en-GB" sz="1400" b="1" i="1" dirty="0"/>
          </a:p>
        </p:txBody>
      </p:sp>
    </p:spTree>
    <p:extLst>
      <p:ext uri="{BB962C8B-B14F-4D97-AF65-F5344CB8AC3E}">
        <p14:creationId xmlns:p14="http://schemas.microsoft.com/office/powerpoint/2010/main" val="13104408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2E3A3-A26A-4E19-972C-361F40E7313D}"/>
              </a:ext>
            </a:extLst>
          </p:cNvPr>
          <p:cNvSpPr>
            <a:spLocks noGrp="1"/>
          </p:cNvSpPr>
          <p:nvPr>
            <p:ph type="title"/>
          </p:nvPr>
        </p:nvSpPr>
        <p:spPr/>
        <p:txBody>
          <a:bodyPr/>
          <a:lstStyle/>
          <a:p>
            <a:r>
              <a:rPr lang="en-US" dirty="0"/>
              <a:t>Root Causes – NHS EDI Challenges</a:t>
            </a:r>
            <a:endParaRPr lang="en-GB" dirty="0"/>
          </a:p>
        </p:txBody>
      </p:sp>
      <p:graphicFrame>
        <p:nvGraphicFramePr>
          <p:cNvPr id="3" name="Diagram 2">
            <a:extLst>
              <a:ext uri="{FF2B5EF4-FFF2-40B4-BE49-F238E27FC236}">
                <a16:creationId xmlns:a16="http://schemas.microsoft.com/office/drawing/2014/main" id="{57FBCC81-F3F7-43FA-9A7D-2468A476EC99}"/>
              </a:ext>
            </a:extLst>
          </p:cNvPr>
          <p:cNvGraphicFramePr/>
          <p:nvPr>
            <p:extLst>
              <p:ext uri="{D42A27DB-BD31-4B8C-83A1-F6EECF244321}">
                <p14:modId xmlns:p14="http://schemas.microsoft.com/office/powerpoint/2010/main" val="3138695070"/>
              </p:ext>
            </p:extLst>
          </p:nvPr>
        </p:nvGraphicFramePr>
        <p:xfrm>
          <a:off x="-745514" y="2326535"/>
          <a:ext cx="10040964" cy="43041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68E93EFD-0C2E-438A-889E-9955EFE71261}"/>
              </a:ext>
            </a:extLst>
          </p:cNvPr>
          <p:cNvPicPr>
            <a:picLocks noChangeAspect="1"/>
          </p:cNvPicPr>
          <p:nvPr/>
        </p:nvPicPr>
        <p:blipFill>
          <a:blip r:embed="rId8"/>
          <a:stretch>
            <a:fillRect/>
          </a:stretch>
        </p:blipFill>
        <p:spPr>
          <a:xfrm>
            <a:off x="7862295" y="2326535"/>
            <a:ext cx="3984257" cy="4028179"/>
          </a:xfrm>
          <a:prstGeom prst="rect">
            <a:avLst/>
          </a:prstGeom>
        </p:spPr>
      </p:pic>
    </p:spTree>
    <p:extLst>
      <p:ext uri="{BB962C8B-B14F-4D97-AF65-F5344CB8AC3E}">
        <p14:creationId xmlns:p14="http://schemas.microsoft.com/office/powerpoint/2010/main" val="10965152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918AC-CAE5-4F47-8F17-B7EB0F135EC2}"/>
              </a:ext>
            </a:extLst>
          </p:cNvPr>
          <p:cNvSpPr>
            <a:spLocks noGrp="1"/>
          </p:cNvSpPr>
          <p:nvPr>
            <p:ph type="title"/>
          </p:nvPr>
        </p:nvSpPr>
        <p:spPr/>
        <p:txBody>
          <a:bodyPr/>
          <a:lstStyle/>
          <a:p>
            <a:r>
              <a:rPr lang="en-US" dirty="0"/>
              <a:t>Root Causes – NHS EDI Challenges (CONT)</a:t>
            </a:r>
            <a:endParaRPr lang="en-GB" dirty="0"/>
          </a:p>
        </p:txBody>
      </p:sp>
      <p:graphicFrame>
        <p:nvGraphicFramePr>
          <p:cNvPr id="4" name="Diagram 3">
            <a:extLst>
              <a:ext uri="{FF2B5EF4-FFF2-40B4-BE49-F238E27FC236}">
                <a16:creationId xmlns:a16="http://schemas.microsoft.com/office/drawing/2014/main" id="{DC3EC513-CE20-4D7D-8A9B-CDE42739561D}"/>
              </a:ext>
            </a:extLst>
          </p:cNvPr>
          <p:cNvGraphicFramePr/>
          <p:nvPr>
            <p:extLst>
              <p:ext uri="{D42A27DB-BD31-4B8C-83A1-F6EECF244321}">
                <p14:modId xmlns:p14="http://schemas.microsoft.com/office/powerpoint/2010/main" val="3539605937"/>
              </p:ext>
            </p:extLst>
          </p:nvPr>
        </p:nvGraphicFramePr>
        <p:xfrm>
          <a:off x="4839287" y="2331902"/>
          <a:ext cx="8468751" cy="4139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3B4C7754-D4EA-43E4-BDC8-8FCE3F2C4D4D}"/>
              </a:ext>
            </a:extLst>
          </p:cNvPr>
          <p:cNvPicPr>
            <a:picLocks noChangeAspect="1"/>
          </p:cNvPicPr>
          <p:nvPr/>
        </p:nvPicPr>
        <p:blipFill>
          <a:blip r:embed="rId8"/>
          <a:stretch>
            <a:fillRect/>
          </a:stretch>
        </p:blipFill>
        <p:spPr>
          <a:xfrm>
            <a:off x="680321" y="2466430"/>
            <a:ext cx="5805268" cy="3870179"/>
          </a:xfrm>
          <a:prstGeom prst="rect">
            <a:avLst/>
          </a:prstGeom>
        </p:spPr>
      </p:pic>
    </p:spTree>
    <p:extLst>
      <p:ext uri="{BB962C8B-B14F-4D97-AF65-F5344CB8AC3E}">
        <p14:creationId xmlns:p14="http://schemas.microsoft.com/office/powerpoint/2010/main" val="14300195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6A648-A203-4470-B740-98A3C1F64F17}"/>
              </a:ext>
            </a:extLst>
          </p:cNvPr>
          <p:cNvSpPr>
            <a:spLocks noGrp="1"/>
          </p:cNvSpPr>
          <p:nvPr>
            <p:ph type="title"/>
          </p:nvPr>
        </p:nvSpPr>
        <p:spPr/>
        <p:txBody>
          <a:bodyPr/>
          <a:lstStyle/>
          <a:p>
            <a:r>
              <a:rPr lang="en-US" dirty="0"/>
              <a:t>Root Causes – NHS EDI Challenges (CONT)</a:t>
            </a:r>
            <a:endParaRPr lang="en-GB" dirty="0"/>
          </a:p>
        </p:txBody>
      </p:sp>
      <p:sp>
        <p:nvSpPr>
          <p:cNvPr id="3" name="TextBox 2">
            <a:extLst>
              <a:ext uri="{FF2B5EF4-FFF2-40B4-BE49-F238E27FC236}">
                <a16:creationId xmlns:a16="http://schemas.microsoft.com/office/drawing/2014/main" id="{B1CEFA2C-6A6F-4E4B-AF6F-677FB676F568}"/>
              </a:ext>
            </a:extLst>
          </p:cNvPr>
          <p:cNvSpPr txBox="1"/>
          <p:nvPr/>
        </p:nvSpPr>
        <p:spPr>
          <a:xfrm>
            <a:off x="1270782" y="3429000"/>
            <a:ext cx="4825218" cy="1477328"/>
          </a:xfrm>
          <a:prstGeom prst="rect">
            <a:avLst/>
          </a:prstGeom>
          <a:noFill/>
          <a:ln w="28575">
            <a:solidFill>
              <a:schemeClr val="tx1"/>
            </a:solidFill>
          </a:ln>
        </p:spPr>
        <p:txBody>
          <a:bodyPr wrap="square" rtlCol="0">
            <a:spAutoFit/>
          </a:bodyPr>
          <a:lstStyle/>
          <a:p>
            <a:pPr algn="ctr"/>
            <a:r>
              <a:rPr lang="en-US" b="1" dirty="0"/>
              <a:t>Inadequate EDI communication and training</a:t>
            </a:r>
            <a:r>
              <a:rPr lang="en-US" dirty="0"/>
              <a:t> –</a:t>
            </a:r>
          </a:p>
          <a:p>
            <a:pPr algn="ctr"/>
            <a:r>
              <a:rPr lang="en-US" dirty="0"/>
              <a:t> Staff often lack awareness of EDI policies, or training is insufficient to create an inclusive culture (Olsen, 2011).</a:t>
            </a:r>
            <a:endParaRPr lang="en-GB" dirty="0"/>
          </a:p>
        </p:txBody>
      </p:sp>
      <p:pic>
        <p:nvPicPr>
          <p:cNvPr id="4" name="Picture 3">
            <a:extLst>
              <a:ext uri="{FF2B5EF4-FFF2-40B4-BE49-F238E27FC236}">
                <a16:creationId xmlns:a16="http://schemas.microsoft.com/office/drawing/2014/main" id="{787D606C-BFE1-402F-9991-3B74D687DAA5}"/>
              </a:ext>
            </a:extLst>
          </p:cNvPr>
          <p:cNvPicPr>
            <a:picLocks noChangeAspect="1"/>
          </p:cNvPicPr>
          <p:nvPr/>
        </p:nvPicPr>
        <p:blipFill>
          <a:blip r:embed="rId3"/>
          <a:stretch>
            <a:fillRect/>
          </a:stretch>
        </p:blipFill>
        <p:spPr>
          <a:xfrm>
            <a:off x="6749268" y="2368737"/>
            <a:ext cx="4701833" cy="4060197"/>
          </a:xfrm>
          <a:prstGeom prst="rect">
            <a:avLst/>
          </a:prstGeom>
        </p:spPr>
      </p:pic>
    </p:spTree>
    <p:extLst>
      <p:ext uri="{BB962C8B-B14F-4D97-AF65-F5344CB8AC3E}">
        <p14:creationId xmlns:p14="http://schemas.microsoft.com/office/powerpoint/2010/main" val="41777285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12BFB-B745-4256-AF2E-307FF3521F22}"/>
              </a:ext>
            </a:extLst>
          </p:cNvPr>
          <p:cNvSpPr>
            <a:spLocks noGrp="1"/>
          </p:cNvSpPr>
          <p:nvPr>
            <p:ph type="title"/>
          </p:nvPr>
        </p:nvSpPr>
        <p:spPr/>
        <p:txBody>
          <a:bodyPr/>
          <a:lstStyle/>
          <a:p>
            <a:r>
              <a:rPr lang="en-GB" dirty="0"/>
              <a:t>Recommendations – NHS Compensation &amp; Reward Equity</a:t>
            </a:r>
          </a:p>
        </p:txBody>
      </p:sp>
      <p:pic>
        <p:nvPicPr>
          <p:cNvPr id="3" name="Picture 2">
            <a:extLst>
              <a:ext uri="{FF2B5EF4-FFF2-40B4-BE49-F238E27FC236}">
                <a16:creationId xmlns:a16="http://schemas.microsoft.com/office/drawing/2014/main" id="{E3DB4380-FBBC-4833-A5BF-93B66029CC97}"/>
              </a:ext>
            </a:extLst>
          </p:cNvPr>
          <p:cNvPicPr>
            <a:picLocks noChangeAspect="1"/>
          </p:cNvPicPr>
          <p:nvPr/>
        </p:nvPicPr>
        <p:blipFill>
          <a:blip r:embed="rId3"/>
          <a:stretch>
            <a:fillRect/>
          </a:stretch>
        </p:blipFill>
        <p:spPr>
          <a:xfrm>
            <a:off x="926856" y="2249638"/>
            <a:ext cx="4676775" cy="3855134"/>
          </a:xfrm>
          <a:prstGeom prst="rect">
            <a:avLst/>
          </a:prstGeom>
        </p:spPr>
      </p:pic>
      <p:sp>
        <p:nvSpPr>
          <p:cNvPr id="4" name="TextBox 3">
            <a:extLst>
              <a:ext uri="{FF2B5EF4-FFF2-40B4-BE49-F238E27FC236}">
                <a16:creationId xmlns:a16="http://schemas.microsoft.com/office/drawing/2014/main" id="{04DE1C8E-C937-4811-AF55-9CC165BBCF46}"/>
              </a:ext>
            </a:extLst>
          </p:cNvPr>
          <p:cNvSpPr txBox="1"/>
          <p:nvPr/>
        </p:nvSpPr>
        <p:spPr>
          <a:xfrm>
            <a:off x="6330462" y="2433711"/>
            <a:ext cx="5162843" cy="3671061"/>
          </a:xfrm>
          <a:prstGeom prst="rect">
            <a:avLst/>
          </a:prstGeom>
          <a:noFill/>
        </p:spPr>
        <p:txBody>
          <a:bodyPr wrap="square" rtlCol="0">
            <a:spAutoFit/>
          </a:bodyPr>
          <a:lstStyle/>
          <a:p>
            <a:endParaRPr lang="en-GB" dirty="0"/>
          </a:p>
        </p:txBody>
      </p:sp>
      <p:sp>
        <p:nvSpPr>
          <p:cNvPr id="5" name="Rectangle 1">
            <a:extLst>
              <a:ext uri="{FF2B5EF4-FFF2-40B4-BE49-F238E27FC236}">
                <a16:creationId xmlns:a16="http://schemas.microsoft.com/office/drawing/2014/main" id="{071AC097-73A3-4637-865E-37BF63235BC3}"/>
              </a:ext>
            </a:extLst>
          </p:cNvPr>
          <p:cNvSpPr>
            <a:spLocks noChangeArrowheads="1"/>
          </p:cNvSpPr>
          <p:nvPr/>
        </p:nvSpPr>
        <p:spPr bwMode="auto">
          <a:xfrm rot="10800000" flipV="1">
            <a:off x="6217919" y="2249638"/>
            <a:ext cx="5739618"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Implement Transparent Pay Structures</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Ensure all staff understand how pay, allowances, and bonuses are determined to reduce inequity and build trust.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Regular Pay Audits for Equality</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Conduct routine analyses of pay across gender, ethnicity, and other protected characteristics to identify and correct disparities.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Inclusive Reward Policies</a:t>
            </a:r>
            <a:r>
              <a:rPr kumimoji="0" lang="en-US" altLang="en-US" sz="1800" b="0" i="0" u="none" strike="noStrike" cap="none" normalizeH="0" baseline="0" dirty="0">
                <a:ln>
                  <a:noFill/>
                </a:ln>
                <a:solidFill>
                  <a:schemeClr val="tx1"/>
                </a:solidFill>
                <a:effectLst/>
                <a:latin typeface="Arial" panose="020B0604020202020204" pitchFamily="34" charset="0"/>
              </a:rPr>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Design reward programs that consider diverse contributions, including non-traditional roles or community-based achievements. </a:t>
            </a:r>
          </a:p>
        </p:txBody>
      </p:sp>
    </p:spTree>
    <p:extLst>
      <p:ext uri="{BB962C8B-B14F-4D97-AF65-F5344CB8AC3E}">
        <p14:creationId xmlns:p14="http://schemas.microsoft.com/office/powerpoint/2010/main" val="21353677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48878-088B-41F1-B136-8B9B40E2664B}"/>
              </a:ext>
            </a:extLst>
          </p:cNvPr>
          <p:cNvSpPr>
            <a:spLocks noGrp="1"/>
          </p:cNvSpPr>
          <p:nvPr>
            <p:ph type="title"/>
          </p:nvPr>
        </p:nvSpPr>
        <p:spPr/>
        <p:txBody>
          <a:bodyPr/>
          <a:lstStyle/>
          <a:p>
            <a:r>
              <a:rPr lang="en-GB" dirty="0"/>
              <a:t>Recommendations – NHS Compensation &amp; Reward Equity</a:t>
            </a:r>
            <a:r>
              <a:rPr lang="en-US" dirty="0"/>
              <a:t> (CONT)</a:t>
            </a:r>
            <a:endParaRPr lang="en-GB" dirty="0"/>
          </a:p>
        </p:txBody>
      </p:sp>
      <p:pic>
        <p:nvPicPr>
          <p:cNvPr id="3" name="Picture 2">
            <a:extLst>
              <a:ext uri="{FF2B5EF4-FFF2-40B4-BE49-F238E27FC236}">
                <a16:creationId xmlns:a16="http://schemas.microsoft.com/office/drawing/2014/main" id="{1D67DF51-3295-4C3C-B88A-31A0FB4D7C58}"/>
              </a:ext>
            </a:extLst>
          </p:cNvPr>
          <p:cNvPicPr>
            <a:picLocks noChangeAspect="1"/>
          </p:cNvPicPr>
          <p:nvPr/>
        </p:nvPicPr>
        <p:blipFill>
          <a:blip r:embed="rId3"/>
          <a:stretch>
            <a:fillRect/>
          </a:stretch>
        </p:blipFill>
        <p:spPr>
          <a:xfrm>
            <a:off x="7680960" y="2258471"/>
            <a:ext cx="4093699" cy="4164779"/>
          </a:xfrm>
          <a:prstGeom prst="rect">
            <a:avLst/>
          </a:prstGeom>
        </p:spPr>
      </p:pic>
      <p:graphicFrame>
        <p:nvGraphicFramePr>
          <p:cNvPr id="4" name="Diagram 3">
            <a:extLst>
              <a:ext uri="{FF2B5EF4-FFF2-40B4-BE49-F238E27FC236}">
                <a16:creationId xmlns:a16="http://schemas.microsoft.com/office/drawing/2014/main" id="{6D568347-0081-4CE0-8F8C-CC4A5D341BEF}"/>
              </a:ext>
            </a:extLst>
          </p:cNvPr>
          <p:cNvGraphicFramePr/>
          <p:nvPr>
            <p:extLst>
              <p:ext uri="{D42A27DB-BD31-4B8C-83A1-F6EECF244321}">
                <p14:modId xmlns:p14="http://schemas.microsoft.com/office/powerpoint/2010/main" val="1005423456"/>
              </p:ext>
            </p:extLst>
          </p:nvPr>
        </p:nvGraphicFramePr>
        <p:xfrm>
          <a:off x="417341" y="2136856"/>
          <a:ext cx="7036972" cy="44080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76524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66445-41BA-4EC7-B471-DFA158823551}"/>
              </a:ext>
            </a:extLst>
          </p:cNvPr>
          <p:cNvSpPr>
            <a:spLocks noGrp="1"/>
          </p:cNvSpPr>
          <p:nvPr>
            <p:ph type="title"/>
          </p:nvPr>
        </p:nvSpPr>
        <p:spPr/>
        <p:txBody>
          <a:bodyPr/>
          <a:lstStyle/>
          <a:p>
            <a:r>
              <a:rPr lang="en-US" dirty="0"/>
              <a:t>REFERENCES</a:t>
            </a:r>
            <a:endParaRPr lang="en-GB" dirty="0"/>
          </a:p>
        </p:txBody>
      </p:sp>
      <p:sp>
        <p:nvSpPr>
          <p:cNvPr id="3" name="TextBox 2">
            <a:extLst>
              <a:ext uri="{FF2B5EF4-FFF2-40B4-BE49-F238E27FC236}">
                <a16:creationId xmlns:a16="http://schemas.microsoft.com/office/drawing/2014/main" id="{6145808E-7847-4827-8333-C416FF313E1A}"/>
              </a:ext>
            </a:extLst>
          </p:cNvPr>
          <p:cNvSpPr txBox="1"/>
          <p:nvPr/>
        </p:nvSpPr>
        <p:spPr>
          <a:xfrm>
            <a:off x="680320" y="1572368"/>
            <a:ext cx="9613861" cy="3713264"/>
          </a:xfrm>
          <a:prstGeom prst="rect">
            <a:avLst/>
          </a:prstGeom>
          <a:noFill/>
        </p:spPr>
        <p:txBody>
          <a:bodyPr wrap="square" rtlCol="0">
            <a:spAutoFit/>
          </a:bodyPr>
          <a:lstStyle/>
          <a:p>
            <a:endParaRPr lang="en-GB" dirty="0"/>
          </a:p>
        </p:txBody>
      </p:sp>
      <p:sp>
        <p:nvSpPr>
          <p:cNvPr id="4" name="Rectangle 1">
            <a:extLst>
              <a:ext uri="{FF2B5EF4-FFF2-40B4-BE49-F238E27FC236}">
                <a16:creationId xmlns:a16="http://schemas.microsoft.com/office/drawing/2014/main" id="{28C1319E-61FB-45E1-9D06-BE7A034B12BD}"/>
              </a:ext>
            </a:extLst>
          </p:cNvPr>
          <p:cNvSpPr>
            <a:spLocks noChangeArrowheads="1"/>
          </p:cNvSpPr>
          <p:nvPr/>
        </p:nvSpPr>
        <p:spPr bwMode="auto">
          <a:xfrm rot="10800000" flipV="1">
            <a:off x="243789" y="2543343"/>
            <a:ext cx="11704421"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2"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Judge, K. &amp; Mays, N.</a:t>
            </a:r>
            <a:r>
              <a:rPr kumimoji="0" lang="en-US" altLang="en-US" sz="1800" b="0" i="0" u="none" strike="noStrike" cap="none" normalizeH="0" baseline="0" dirty="0">
                <a:ln>
                  <a:noFill/>
                </a:ln>
                <a:solidFill>
                  <a:schemeClr val="tx1"/>
                </a:solidFill>
                <a:effectLst/>
                <a:latin typeface="Arial" panose="020B0604020202020204" pitchFamily="34" charset="0"/>
              </a:rPr>
              <a:t> (1994) ‘Equity in the NHS Allocating resources for health and social care in England’, </a:t>
            </a:r>
            <a:r>
              <a:rPr kumimoji="0" lang="en-US" altLang="en-US" sz="1800" b="0" i="1" u="none" strike="noStrike" cap="none" normalizeH="0" baseline="0" dirty="0">
                <a:ln>
                  <a:noFill/>
                </a:ln>
                <a:solidFill>
                  <a:schemeClr val="tx1"/>
                </a:solidFill>
                <a:effectLst/>
                <a:latin typeface="Arial" panose="020B0604020202020204" pitchFamily="34" charset="0"/>
              </a:rPr>
              <a:t>BMJ</a:t>
            </a:r>
            <a:r>
              <a:rPr kumimoji="0" lang="en-US" altLang="en-US" sz="1800" b="0" i="0" u="none" strike="noStrike" cap="none" normalizeH="0" baseline="0" dirty="0">
                <a:ln>
                  <a:noFill/>
                </a:ln>
                <a:solidFill>
                  <a:schemeClr val="tx1"/>
                </a:solidFill>
                <a:effectLst/>
                <a:latin typeface="Arial" panose="020B0604020202020204" pitchFamily="34" charset="0"/>
              </a:rPr>
              <a:t>, 308(6940), pp. 1363–1366.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https://doi.org/10.1136/bmj.308.6940.1363</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Khan, Z.</a:t>
            </a:r>
            <a:r>
              <a:rPr kumimoji="0" lang="en-US" altLang="en-US" sz="1800" b="0" i="0" u="none" strike="noStrike" cap="none" normalizeH="0" baseline="0" dirty="0">
                <a:ln>
                  <a:noFill/>
                </a:ln>
                <a:solidFill>
                  <a:schemeClr val="tx1"/>
                </a:solidFill>
                <a:effectLst/>
                <a:latin typeface="Arial" panose="020B0604020202020204" pitchFamily="34" charset="0"/>
              </a:rPr>
              <a:t> (2023) ‘The Emerging Challenges and Strengths of the National Health Services: A Physician Perspective’, </a:t>
            </a:r>
            <a:r>
              <a:rPr kumimoji="0" lang="en-US" altLang="en-US" sz="1800" b="0" i="1" u="none" strike="noStrike" cap="none" normalizeH="0" baseline="0" dirty="0" err="1">
                <a:ln>
                  <a:noFill/>
                </a:ln>
                <a:solidFill>
                  <a:schemeClr val="tx1"/>
                </a:solidFill>
                <a:effectLst/>
                <a:latin typeface="Arial" panose="020B0604020202020204" pitchFamily="34" charset="0"/>
              </a:rPr>
              <a:t>Cureus</a:t>
            </a:r>
            <a:r>
              <a:rPr kumimoji="0" lang="en-US" altLang="en-US" sz="1800" b="0" i="0" u="none" strike="noStrike" cap="none" normalizeH="0" baseline="0" dirty="0">
                <a:ln>
                  <a:noFill/>
                </a:ln>
                <a:solidFill>
                  <a:schemeClr val="tx1"/>
                </a:solidFill>
                <a:effectLst/>
                <a:latin typeface="Arial" panose="020B0604020202020204" pitchFamily="34" charset="0"/>
              </a:rPr>
              <a:t>, 15(5). NCBI. </a:t>
            </a:r>
            <a:r>
              <a:rPr kumimoji="0" lang="en-US" altLang="en-US" sz="1800" b="0" i="0" u="none" strike="noStrike" cap="none" normalizeH="0" baseline="0" dirty="0">
                <a:ln>
                  <a:noFill/>
                </a:ln>
                <a:solidFill>
                  <a:schemeClr val="tx1"/>
                </a:solidFill>
                <a:effectLst/>
                <a:latin typeface="Arial" panose="020B0604020202020204" pitchFamily="34" charset="0"/>
                <a:hlinkClick r:id="rId3"/>
              </a:rPr>
              <a:t>https://pmc.ncbi.nlm.nih.gov/articles/PMC10240167/</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NHS England.</a:t>
            </a:r>
            <a:r>
              <a:rPr kumimoji="0" lang="en-US" altLang="en-US" sz="1800" b="0" i="0" u="none" strike="noStrike" cap="none" normalizeH="0" baseline="0" dirty="0">
                <a:ln>
                  <a:noFill/>
                </a:ln>
                <a:solidFill>
                  <a:schemeClr val="tx1"/>
                </a:solidFill>
                <a:effectLst/>
                <a:latin typeface="Arial" panose="020B0604020202020204" pitchFamily="34" charset="0"/>
              </a:rPr>
              <a:t> (2023, June 8) </a:t>
            </a:r>
            <a:r>
              <a:rPr kumimoji="0" lang="en-US" altLang="en-US" sz="1800" b="0" i="1" u="none" strike="noStrike" cap="none" normalizeH="0" baseline="0" dirty="0">
                <a:ln>
                  <a:noFill/>
                </a:ln>
                <a:solidFill>
                  <a:schemeClr val="tx1"/>
                </a:solidFill>
                <a:effectLst/>
                <a:latin typeface="Arial" panose="020B0604020202020204" pitchFamily="34" charset="0"/>
              </a:rPr>
              <a:t>NHS equality, diversity, and Inclusion Improvement Plan</a:t>
            </a:r>
            <a:r>
              <a:rPr kumimoji="0" lang="en-US" altLang="en-US" sz="1800" b="0" i="0" u="none" strike="noStrike" cap="none" normalizeH="0" baseline="0" dirty="0">
                <a:ln>
                  <a:noFill/>
                </a:ln>
                <a:solidFill>
                  <a:schemeClr val="tx1"/>
                </a:solidFill>
                <a:effectLst/>
                <a:latin typeface="Arial" panose="020B0604020202020204" pitchFamily="34" charset="0"/>
              </a:rPr>
              <a:t>. NHS England. </a:t>
            </a:r>
            <a:r>
              <a:rPr kumimoji="0" lang="en-US" altLang="en-US" sz="1800" b="0" i="0" u="none" strike="noStrike" cap="none" normalizeH="0" baseline="0" dirty="0">
                <a:ln>
                  <a:noFill/>
                </a:ln>
                <a:solidFill>
                  <a:schemeClr val="tx1"/>
                </a:solidFill>
                <a:effectLst/>
                <a:latin typeface="Arial" panose="020B0604020202020204" pitchFamily="34" charset="0"/>
                <a:hlinkClick r:id="rId4"/>
              </a:rPr>
              <a:t>https://www.england.nhs.uk/long-read/nhs-equality-diversity-and-inclusion-improvement-plan/</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Olsen, J. A.</a:t>
            </a:r>
            <a:r>
              <a:rPr kumimoji="0" lang="en-US" altLang="en-US" sz="1800" b="0" i="0" u="none" strike="noStrike" cap="none" normalizeH="0" baseline="0" dirty="0">
                <a:ln>
                  <a:noFill/>
                </a:ln>
                <a:solidFill>
                  <a:schemeClr val="tx1"/>
                </a:solidFill>
                <a:effectLst/>
                <a:latin typeface="Arial" panose="020B0604020202020204" pitchFamily="34" charset="0"/>
              </a:rPr>
              <a:t> (2011) ‘Concepts of Equity and Fairness in Health and Health Care’, in </a:t>
            </a:r>
            <a:r>
              <a:rPr kumimoji="0" lang="en-US" altLang="en-US" sz="1800" b="0" i="1" u="none" strike="noStrike" cap="none" normalizeH="0" baseline="0" dirty="0">
                <a:ln>
                  <a:noFill/>
                </a:ln>
                <a:solidFill>
                  <a:schemeClr val="tx1"/>
                </a:solidFill>
                <a:effectLst/>
                <a:latin typeface="Arial" panose="020B0604020202020204" pitchFamily="34" charset="0"/>
              </a:rPr>
              <a:t>The Oxford Handbook of Health Economics</a:t>
            </a:r>
            <a:r>
              <a:rPr kumimoji="0" lang="en-US" altLang="en-US" sz="1800" b="0" i="0" u="none" strike="noStrike" cap="none" normalizeH="0" baseline="0" dirty="0">
                <a:ln>
                  <a:noFill/>
                </a:ln>
                <a:solidFill>
                  <a:schemeClr val="tx1"/>
                </a:solidFill>
                <a:effectLst/>
                <a:latin typeface="Arial" panose="020B0604020202020204" pitchFamily="34" charset="0"/>
              </a:rPr>
              <a:t>, pp. 813–836. </a:t>
            </a:r>
            <a:r>
              <a:rPr kumimoji="0" lang="en-US" altLang="en-US" sz="1800" b="0" i="0" u="none" strike="noStrike" cap="none" normalizeH="0" baseline="0" dirty="0">
                <a:ln>
                  <a:noFill/>
                </a:ln>
                <a:solidFill>
                  <a:schemeClr val="tx1"/>
                </a:solidFill>
                <a:effectLst/>
                <a:latin typeface="Arial" panose="020B0604020202020204" pitchFamily="34" charset="0"/>
                <a:hlinkClick r:id="rId5"/>
              </a:rPr>
              <a:t>https://doi.org/10.1093/oxfordhb/9780199238828.013.0034</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rPr>
              <a:t>Wenzl</a:t>
            </a:r>
            <a:r>
              <a:rPr kumimoji="0" lang="en-US" altLang="en-US" sz="1800" b="1" i="0" u="none" strike="noStrike" cap="none" normalizeH="0" baseline="0" dirty="0">
                <a:ln>
                  <a:noFill/>
                </a:ln>
                <a:solidFill>
                  <a:schemeClr val="tx1"/>
                </a:solidFill>
                <a:effectLst/>
                <a:latin typeface="Arial" panose="020B0604020202020204" pitchFamily="34" charset="0"/>
              </a:rPr>
              <a:t>, M., </a:t>
            </a:r>
            <a:r>
              <a:rPr kumimoji="0" lang="en-US" altLang="en-US" sz="1800" b="1" i="0" u="none" strike="noStrike" cap="none" normalizeH="0" baseline="0" dirty="0" err="1">
                <a:ln>
                  <a:noFill/>
                </a:ln>
                <a:solidFill>
                  <a:schemeClr val="tx1"/>
                </a:solidFill>
                <a:effectLst/>
                <a:latin typeface="Arial" panose="020B0604020202020204" pitchFamily="34" charset="0"/>
              </a:rPr>
              <a:t>McCuskee</a:t>
            </a:r>
            <a:r>
              <a:rPr kumimoji="0" lang="en-US" altLang="en-US" sz="1800" b="1" i="0" u="none" strike="noStrike" cap="none" normalizeH="0" baseline="0" dirty="0">
                <a:ln>
                  <a:noFill/>
                </a:ln>
                <a:solidFill>
                  <a:schemeClr val="tx1"/>
                </a:solidFill>
                <a:effectLst/>
                <a:latin typeface="Arial" panose="020B0604020202020204" pitchFamily="34" charset="0"/>
              </a:rPr>
              <a:t>, S. &amp; </a:t>
            </a:r>
            <a:r>
              <a:rPr kumimoji="0" lang="en-US" altLang="en-US" sz="1800" b="1" i="0" u="none" strike="noStrike" cap="none" normalizeH="0" baseline="0" dirty="0" err="1">
                <a:ln>
                  <a:noFill/>
                </a:ln>
                <a:solidFill>
                  <a:schemeClr val="tx1"/>
                </a:solidFill>
                <a:effectLst/>
                <a:latin typeface="Arial" panose="020B0604020202020204" pitchFamily="34" charset="0"/>
              </a:rPr>
              <a:t>Mossialos</a:t>
            </a:r>
            <a:r>
              <a:rPr kumimoji="0" lang="en-US" altLang="en-US" sz="1800" b="1" i="0" u="none" strike="noStrike" cap="none" normalizeH="0" baseline="0" dirty="0">
                <a:ln>
                  <a:noFill/>
                </a:ln>
                <a:solidFill>
                  <a:schemeClr val="tx1"/>
                </a:solidFill>
                <a:effectLst/>
                <a:latin typeface="Arial" panose="020B0604020202020204" pitchFamily="34" charset="0"/>
              </a:rPr>
              <a:t>, E.</a:t>
            </a:r>
            <a:r>
              <a:rPr kumimoji="0" lang="en-US" altLang="en-US" sz="1800" b="0" i="0" u="none" strike="noStrike" cap="none" normalizeH="0" baseline="0" dirty="0">
                <a:ln>
                  <a:noFill/>
                </a:ln>
                <a:solidFill>
                  <a:schemeClr val="tx1"/>
                </a:solidFill>
                <a:effectLst/>
                <a:latin typeface="Arial" panose="020B0604020202020204" pitchFamily="34" charset="0"/>
              </a:rPr>
              <a:t> (2015) ‘Commissioning for equity in the NHS: rhetoric and practice’, </a:t>
            </a:r>
            <a:r>
              <a:rPr kumimoji="0" lang="en-US" altLang="en-US" sz="1800" b="0" i="1" u="none" strike="noStrike" cap="none" normalizeH="0" baseline="0" dirty="0">
                <a:ln>
                  <a:noFill/>
                </a:ln>
                <a:solidFill>
                  <a:schemeClr val="tx1"/>
                </a:solidFill>
                <a:effectLst/>
                <a:latin typeface="Arial" panose="020B0604020202020204" pitchFamily="34" charset="0"/>
              </a:rPr>
              <a:t>British Medical Bulletin</a:t>
            </a:r>
            <a:r>
              <a:rPr kumimoji="0" lang="en-US" altLang="en-US" sz="1800" b="0" i="0" u="none" strike="noStrike" cap="none" normalizeH="0" baseline="0" dirty="0">
                <a:ln>
                  <a:noFill/>
                </a:ln>
                <a:solidFill>
                  <a:schemeClr val="tx1"/>
                </a:solidFill>
                <a:effectLst/>
                <a:latin typeface="Arial" panose="020B0604020202020204" pitchFamily="34" charset="0"/>
              </a:rPr>
              <a:t>, 115(1), pp. 5–17. </a:t>
            </a:r>
            <a:r>
              <a:rPr kumimoji="0" lang="en-US" altLang="en-US" sz="1800" b="0" i="0" u="none" strike="noStrike" cap="none" normalizeH="0" baseline="0" dirty="0">
                <a:ln>
                  <a:noFill/>
                </a:ln>
                <a:solidFill>
                  <a:schemeClr val="tx1"/>
                </a:solidFill>
                <a:effectLst/>
                <a:latin typeface="Arial" panose="020B0604020202020204" pitchFamily="34" charset="0"/>
                <a:hlinkClick r:id="rId6"/>
              </a:rPr>
              <a:t>https://doi.org/10.1093/bmb/ldv031</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35235436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545D3-4CEB-4C66-A679-9B117AE6C209}"/>
              </a:ext>
            </a:extLst>
          </p:cNvPr>
          <p:cNvSpPr>
            <a:spLocks noGrp="1"/>
          </p:cNvSpPr>
          <p:nvPr>
            <p:ph type="title"/>
          </p:nvPr>
        </p:nvSpPr>
        <p:spPr/>
        <p:txBody>
          <a:bodyPr/>
          <a:lstStyle/>
          <a:p>
            <a:r>
              <a:rPr lang="en-US" dirty="0"/>
              <a:t>CONCLUSION AND OVERVIEW</a:t>
            </a:r>
            <a:endParaRPr lang="en-GB" dirty="0"/>
          </a:p>
        </p:txBody>
      </p:sp>
      <p:graphicFrame>
        <p:nvGraphicFramePr>
          <p:cNvPr id="3" name="Table 2">
            <a:extLst>
              <a:ext uri="{FF2B5EF4-FFF2-40B4-BE49-F238E27FC236}">
                <a16:creationId xmlns:a16="http://schemas.microsoft.com/office/drawing/2014/main" id="{2631B1BE-24FF-41A6-BE71-619274105272}"/>
              </a:ext>
            </a:extLst>
          </p:cNvPr>
          <p:cNvGraphicFramePr>
            <a:graphicFrameLocks noGrp="1"/>
          </p:cNvGraphicFramePr>
          <p:nvPr>
            <p:extLst>
              <p:ext uri="{D42A27DB-BD31-4B8C-83A1-F6EECF244321}">
                <p14:modId xmlns:p14="http://schemas.microsoft.com/office/powerpoint/2010/main" val="2453772672"/>
              </p:ext>
            </p:extLst>
          </p:nvPr>
        </p:nvGraphicFramePr>
        <p:xfrm>
          <a:off x="379828" y="2067952"/>
          <a:ext cx="11394830" cy="4586584"/>
        </p:xfrm>
        <a:graphic>
          <a:graphicData uri="http://schemas.openxmlformats.org/drawingml/2006/table">
            <a:tbl>
              <a:tblPr>
                <a:tableStyleId>{5940675A-B579-460E-94D1-54222C63F5DA}</a:tableStyleId>
              </a:tblPr>
              <a:tblGrid>
                <a:gridCol w="3718560">
                  <a:extLst>
                    <a:ext uri="{9D8B030D-6E8A-4147-A177-3AD203B41FA5}">
                      <a16:colId xmlns:a16="http://schemas.microsoft.com/office/drawing/2014/main" val="455082727"/>
                    </a:ext>
                  </a:extLst>
                </a:gridCol>
                <a:gridCol w="3718560">
                  <a:extLst>
                    <a:ext uri="{9D8B030D-6E8A-4147-A177-3AD203B41FA5}">
                      <a16:colId xmlns:a16="http://schemas.microsoft.com/office/drawing/2014/main" val="484614478"/>
                    </a:ext>
                  </a:extLst>
                </a:gridCol>
                <a:gridCol w="3957710">
                  <a:extLst>
                    <a:ext uri="{9D8B030D-6E8A-4147-A177-3AD203B41FA5}">
                      <a16:colId xmlns:a16="http://schemas.microsoft.com/office/drawing/2014/main" val="411078025"/>
                    </a:ext>
                  </a:extLst>
                </a:gridCol>
              </a:tblGrid>
              <a:tr h="165289">
                <a:tc>
                  <a:txBody>
                    <a:bodyPr/>
                    <a:lstStyle/>
                    <a:p>
                      <a:endParaRPr lang="en-GB" sz="800" dirty="0"/>
                    </a:p>
                  </a:txBody>
                  <a:tcPr marL="41847" marR="41847" marT="20924" marB="20924" anchor="ctr"/>
                </a:tc>
                <a:tc>
                  <a:txBody>
                    <a:bodyPr/>
                    <a:lstStyle/>
                    <a:p>
                      <a:endParaRPr lang="en-GB" sz="800" dirty="0"/>
                    </a:p>
                  </a:txBody>
                  <a:tcPr marL="41847" marR="41847" marT="20924" marB="20924" anchor="ctr"/>
                </a:tc>
                <a:tc>
                  <a:txBody>
                    <a:bodyPr/>
                    <a:lstStyle/>
                    <a:p>
                      <a:endParaRPr lang="en-GB" sz="800" dirty="0"/>
                    </a:p>
                  </a:txBody>
                  <a:tcPr marL="41847" marR="41847" marT="20924" marB="20924" anchor="ctr"/>
                </a:tc>
                <a:extLst>
                  <a:ext uri="{0D108BD9-81ED-4DB2-BD59-A6C34878D82A}">
                    <a16:rowId xmlns:a16="http://schemas.microsoft.com/office/drawing/2014/main" val="1981606082"/>
                  </a:ext>
                </a:extLst>
              </a:tr>
              <a:tr h="995947">
                <a:tc>
                  <a:txBody>
                    <a:bodyPr/>
                    <a:lstStyle/>
                    <a:p>
                      <a:pPr algn="ctr"/>
                      <a:r>
                        <a:rPr lang="en-US" sz="1400" b="1" dirty="0"/>
                        <a:t>1. Compensation &amp; Reward – Basic Concepts</a:t>
                      </a:r>
                      <a:endParaRPr lang="en-US" sz="1400" dirty="0"/>
                    </a:p>
                  </a:txBody>
                  <a:tcPr marL="41847" marR="41847" marT="20924" marB="20924" anchor="ctr"/>
                </a:tc>
                <a:tc>
                  <a:txBody>
                    <a:bodyPr/>
                    <a:lstStyle/>
                    <a:p>
                      <a:pPr algn="ctr"/>
                      <a:r>
                        <a:rPr lang="en-US" sz="1400"/>
                        <a:t>Introduces financial (salary, bonuses) and non-financial (recognition, benefits) rewards in NHS; highlights role in motivation, retention, and performance.</a:t>
                      </a:r>
                    </a:p>
                  </a:txBody>
                  <a:tcPr marL="41847" marR="41847" marT="20924" marB="20924" anchor="ctr"/>
                </a:tc>
                <a:tc>
                  <a:txBody>
                    <a:bodyPr/>
                    <a:lstStyle/>
                    <a:p>
                      <a:pPr algn="ctr"/>
                      <a:r>
                        <a:rPr lang="en-US" sz="1400" dirty="0"/>
                        <a:t>Understand how basic reward systems impact staff satisfaction and </a:t>
                      </a:r>
                      <a:r>
                        <a:rPr lang="en-US" sz="1400" dirty="0" err="1"/>
                        <a:t>organisational</a:t>
                      </a:r>
                      <a:r>
                        <a:rPr lang="en-US" sz="1400" dirty="0"/>
                        <a:t> outcomes.</a:t>
                      </a:r>
                    </a:p>
                  </a:txBody>
                  <a:tcPr marL="41847" marR="41847" marT="20924" marB="20924" anchor="ctr"/>
                </a:tc>
                <a:extLst>
                  <a:ext uri="{0D108BD9-81ED-4DB2-BD59-A6C34878D82A}">
                    <a16:rowId xmlns:a16="http://schemas.microsoft.com/office/drawing/2014/main" val="3906635175"/>
                  </a:ext>
                </a:extLst>
              </a:tr>
              <a:tr h="1118944">
                <a:tc>
                  <a:txBody>
                    <a:bodyPr/>
                    <a:lstStyle/>
                    <a:p>
                      <a:pPr algn="ctr"/>
                      <a:r>
                        <a:rPr lang="en-GB" sz="1400" b="1" dirty="0"/>
                        <a:t>2. Total Reward System</a:t>
                      </a:r>
                      <a:endParaRPr lang="en-GB" sz="1400" dirty="0"/>
                    </a:p>
                  </a:txBody>
                  <a:tcPr marL="41847" marR="41847" marT="20924" marB="20924" anchor="ctr"/>
                </a:tc>
                <a:tc>
                  <a:txBody>
                    <a:bodyPr/>
                    <a:lstStyle/>
                    <a:p>
                      <a:pPr algn="ctr"/>
                      <a:r>
                        <a:rPr lang="en-US" sz="1400" dirty="0"/>
                        <a:t>Examines NHS total reward approach combining pay, benefits, recognition, career development, and work environment; links to staff engagement and retention.</a:t>
                      </a:r>
                    </a:p>
                  </a:txBody>
                  <a:tcPr marL="41847" marR="41847" marT="20924" marB="20924" anchor="ctr"/>
                </a:tc>
                <a:tc>
                  <a:txBody>
                    <a:bodyPr/>
                    <a:lstStyle/>
                    <a:p>
                      <a:pPr algn="ctr"/>
                      <a:r>
                        <a:rPr lang="en-US" sz="1400"/>
                        <a:t>Analyse holistic reward strategies to enhance motivation, commitment, and organisational effectiveness.</a:t>
                      </a:r>
                    </a:p>
                  </a:txBody>
                  <a:tcPr marL="41847" marR="41847" marT="20924" marB="20924" anchor="ctr"/>
                </a:tc>
                <a:extLst>
                  <a:ext uri="{0D108BD9-81ED-4DB2-BD59-A6C34878D82A}">
                    <a16:rowId xmlns:a16="http://schemas.microsoft.com/office/drawing/2014/main" val="475459186"/>
                  </a:ext>
                </a:extLst>
              </a:tr>
              <a:tr h="1153202">
                <a:tc>
                  <a:txBody>
                    <a:bodyPr/>
                    <a:lstStyle/>
                    <a:p>
                      <a:pPr algn="ctr"/>
                      <a:r>
                        <a:rPr lang="en-GB" sz="1400" b="1"/>
                        <a:t>3. Employee Engagement &amp; Management</a:t>
                      </a:r>
                      <a:endParaRPr lang="en-GB" sz="1400"/>
                    </a:p>
                  </a:txBody>
                  <a:tcPr marL="41847" marR="41847" marT="20924" marB="20924" anchor="ctr"/>
                </a:tc>
                <a:tc>
                  <a:txBody>
                    <a:bodyPr/>
                    <a:lstStyle/>
                    <a:p>
                      <a:pPr algn="ctr"/>
                      <a:r>
                        <a:rPr lang="en-US" sz="1400" dirty="0"/>
                        <a:t>Focuses on linking reward systems to employee engagement; identifies challenges like low motivation, communication gaps, and team-based incentives.</a:t>
                      </a:r>
                    </a:p>
                  </a:txBody>
                  <a:tcPr marL="41847" marR="41847" marT="20924" marB="20924" anchor="ctr"/>
                </a:tc>
                <a:tc>
                  <a:txBody>
                    <a:bodyPr/>
                    <a:lstStyle/>
                    <a:p>
                      <a:pPr algn="ctr"/>
                      <a:r>
                        <a:rPr lang="en-US" sz="1400" dirty="0"/>
                        <a:t>Identify engagement gaps and recommend strategies to improve staff performance and morale.</a:t>
                      </a:r>
                    </a:p>
                  </a:txBody>
                  <a:tcPr marL="41847" marR="41847" marT="20924" marB="20924" anchor="ctr"/>
                </a:tc>
                <a:extLst>
                  <a:ext uri="{0D108BD9-81ED-4DB2-BD59-A6C34878D82A}">
                    <a16:rowId xmlns:a16="http://schemas.microsoft.com/office/drawing/2014/main" val="3820584375"/>
                  </a:ext>
                </a:extLst>
              </a:tr>
              <a:tr h="1153202">
                <a:tc>
                  <a:txBody>
                    <a:bodyPr/>
                    <a:lstStyle/>
                    <a:p>
                      <a:pPr algn="ctr"/>
                      <a:r>
                        <a:rPr lang="en-US" sz="1400" b="1"/>
                        <a:t>4. Equity &amp; Fairness in Compensation</a:t>
                      </a:r>
                      <a:endParaRPr lang="en-US" sz="1400"/>
                    </a:p>
                  </a:txBody>
                  <a:tcPr marL="41847" marR="41847" marT="20924" marB="20924" anchor="ctr"/>
                </a:tc>
                <a:tc>
                  <a:txBody>
                    <a:bodyPr/>
                    <a:lstStyle/>
                    <a:p>
                      <a:pPr algn="ctr"/>
                      <a:r>
                        <a:rPr lang="en-US" sz="1400" dirty="0"/>
                        <a:t>Explores equality, diversity, and inclusion (EDI) in NHS reward practices; addresses structural, cultural, and policy barriers; recommends fair allocation and transparent processes.</a:t>
                      </a:r>
                    </a:p>
                  </a:txBody>
                  <a:tcPr marL="41847" marR="41847" marT="20924" marB="20924" anchor="ctr"/>
                </a:tc>
                <a:tc>
                  <a:txBody>
                    <a:bodyPr/>
                    <a:lstStyle/>
                    <a:p>
                      <a:pPr algn="ctr"/>
                      <a:r>
                        <a:rPr lang="en-US" sz="1400" dirty="0"/>
                        <a:t>Ensure equitable rewards to improve inclusion, morale, and </a:t>
                      </a:r>
                      <a:r>
                        <a:rPr lang="en-US" sz="1400" dirty="0" err="1"/>
                        <a:t>organisational</a:t>
                      </a:r>
                      <a:r>
                        <a:rPr lang="en-US" sz="1400" dirty="0"/>
                        <a:t> trust.</a:t>
                      </a:r>
                    </a:p>
                  </a:txBody>
                  <a:tcPr marL="41847" marR="41847" marT="20924" marB="20924" anchor="ctr"/>
                </a:tc>
                <a:extLst>
                  <a:ext uri="{0D108BD9-81ED-4DB2-BD59-A6C34878D82A}">
                    <a16:rowId xmlns:a16="http://schemas.microsoft.com/office/drawing/2014/main" val="4274318937"/>
                  </a:ext>
                </a:extLst>
              </a:tr>
            </a:tbl>
          </a:graphicData>
        </a:graphic>
      </p:graphicFrame>
    </p:spTree>
    <p:extLst>
      <p:ext uri="{BB962C8B-B14F-4D97-AF65-F5344CB8AC3E}">
        <p14:creationId xmlns:p14="http://schemas.microsoft.com/office/powerpoint/2010/main" val="30883551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823F8C-E497-49D2-984B-B0EB12B587F4}"/>
              </a:ext>
            </a:extLst>
          </p:cNvPr>
          <p:cNvPicPr>
            <a:picLocks noChangeAspect="1"/>
          </p:cNvPicPr>
          <p:nvPr/>
        </p:nvPicPr>
        <p:blipFill>
          <a:blip r:embed="rId2"/>
          <a:stretch>
            <a:fillRect/>
          </a:stretch>
        </p:blipFill>
        <p:spPr>
          <a:xfrm>
            <a:off x="2265925" y="1420837"/>
            <a:ext cx="6681128" cy="4369777"/>
          </a:xfrm>
          <a:prstGeom prst="rect">
            <a:avLst/>
          </a:prstGeom>
        </p:spPr>
      </p:pic>
    </p:spTree>
    <p:extLst>
      <p:ext uri="{BB962C8B-B14F-4D97-AF65-F5344CB8AC3E}">
        <p14:creationId xmlns:p14="http://schemas.microsoft.com/office/powerpoint/2010/main" val="42790027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E60BF19-8F68-42CF-A52B-ABFF03DEC357}"/>
              </a:ext>
            </a:extLst>
          </p:cNvPr>
          <p:cNvPicPr>
            <a:picLocks noChangeAspect="1"/>
          </p:cNvPicPr>
          <p:nvPr/>
        </p:nvPicPr>
        <p:blipFill>
          <a:blip r:embed="rId2"/>
          <a:stretch>
            <a:fillRect/>
          </a:stretch>
        </p:blipFill>
        <p:spPr>
          <a:xfrm>
            <a:off x="2571750" y="933450"/>
            <a:ext cx="7048500" cy="4991100"/>
          </a:xfrm>
          <a:prstGeom prst="rect">
            <a:avLst/>
          </a:prstGeom>
        </p:spPr>
      </p:pic>
    </p:spTree>
    <p:extLst>
      <p:ext uri="{BB962C8B-B14F-4D97-AF65-F5344CB8AC3E}">
        <p14:creationId xmlns:p14="http://schemas.microsoft.com/office/powerpoint/2010/main" val="322069533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229</TotalTime>
  <Words>5577</Words>
  <Application>Microsoft Office PowerPoint</Application>
  <PresentationFormat>Widescreen</PresentationFormat>
  <Paragraphs>373</Paragraphs>
  <Slides>45</Slides>
  <Notes>32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Corbel</vt:lpstr>
      <vt:lpstr>Times New Roman</vt:lpstr>
      <vt:lpstr>Trebuchet MS</vt:lpstr>
      <vt:lpstr>Wingdings 2</vt:lpstr>
      <vt:lpstr>Berlin</vt:lpstr>
      <vt:lpstr>TOPIC: Compensation and Rewards in the NHS</vt:lpstr>
      <vt:lpstr>PowerPoint Presentation</vt:lpstr>
      <vt:lpstr>INTRODUCTION – COMPENSATION &amp; REWARDS</vt:lpstr>
      <vt:lpstr>CURRENT HCM CHALLENGES IN NHS</vt:lpstr>
      <vt:lpstr>CURRENT HCM CHALLENGES IN NHS (Cont.)</vt:lpstr>
      <vt:lpstr>ROOT CAUSES</vt:lpstr>
      <vt:lpstr>ROOT CAUSES (Cont.)</vt:lpstr>
      <vt:lpstr>Recommendations: PERFORMANCE-BASED INCENTIVES</vt:lpstr>
      <vt:lpstr>Recommendations: FLEXIBLE PAY AND EMPLOYEE WELLBEING</vt:lpstr>
      <vt:lpstr>CONCLUSION</vt:lpstr>
      <vt:lpstr>References </vt:lpstr>
      <vt:lpstr>PowerPoint Presentation</vt:lpstr>
      <vt:lpstr>INTRODUCTION- Compensation and rewards-TOTAL REWARD PERSPECTIVE</vt:lpstr>
      <vt:lpstr>CURRENT HCM CHALLENGES – TOTAL REWARD PERSPECTIVE</vt:lpstr>
      <vt:lpstr>CURRENT HCM CHALLENGES – TOTAL REWARD PERSPECTIVE (CONT)</vt:lpstr>
      <vt:lpstr>ROOT CAUSES – POLICY &amp; STRUCTURAL ISSUES</vt:lpstr>
      <vt:lpstr>ROOT CAUSES – POLICY &amp; STRUCTURAL ISSUES (CONT)</vt:lpstr>
      <vt:lpstr>Recommendations:STRATEGIC TOTAL REWARD INITIATIVES</vt:lpstr>
      <vt:lpstr>Recommendations:CULTURE, RECOGNITION &amp; DEVELOPMENT</vt:lpstr>
      <vt:lpstr>CONCLUSION</vt:lpstr>
      <vt:lpstr>REFERENCES </vt:lpstr>
      <vt:lpstr>PowerPoint Presentation</vt:lpstr>
      <vt:lpstr>Introduction – Employee Engagement &amp; Reward Perspective</vt:lpstr>
      <vt:lpstr>Current HCM Challenges – Employee Engagement Perspective</vt:lpstr>
      <vt:lpstr>Current HCM Challenges – Employee Engagement Perspective (CONT)</vt:lpstr>
      <vt:lpstr>Current HCM Challenges – Employee Engagement Perspective (CONT)</vt:lpstr>
      <vt:lpstr>ROOT CAUSES – POLICY, STRUCTURAL &amp; CULTURAL ISSUES</vt:lpstr>
      <vt:lpstr>ROOT CAUSES – POLICY, STRUCTURAL &amp; CULTURAL ISSUES (CONT)</vt:lpstr>
      <vt:lpstr>RECOMMENDATIONS &amp; SOLUTIONS – EMPLOYEE ENGAGEMENT &amp; REWARD</vt:lpstr>
      <vt:lpstr>RECOMMENDATIONS &amp; SOLUTIONS – EMPLOYEE ENGAGEMENT &amp; REWARD (CONT)</vt:lpstr>
      <vt:lpstr>REFERENCES</vt:lpstr>
      <vt:lpstr>PowerPoint Presentation</vt:lpstr>
      <vt:lpstr>Introduction Equity and Fairness in NHS Compensation and Rewards</vt:lpstr>
      <vt:lpstr>Current HCM Challenges – EDI Perspective</vt:lpstr>
      <vt:lpstr>Current HCM Challenges – EDI Perspective (CONT)</vt:lpstr>
      <vt:lpstr>Current HCM Challenges – EDI Perspective (CONT)</vt:lpstr>
      <vt:lpstr>Root Causes – NHS EDI Challenges</vt:lpstr>
      <vt:lpstr>Root Causes – NHS EDI Challenges (CONT)</vt:lpstr>
      <vt:lpstr>Root Causes – NHS EDI Challenges (CONT)</vt:lpstr>
      <vt:lpstr>Recommendations – NHS Compensation &amp; Reward Equity</vt:lpstr>
      <vt:lpstr>Recommendations – NHS Compensation &amp; Reward Equity (CONT)</vt:lpstr>
      <vt:lpstr>REFERENCES</vt:lpstr>
      <vt:lpstr>CONCLUSION AND OVERVIEW</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Compensation and Rewards in the NHS</dc:title>
  <dc:creator>sarwat kashfi</dc:creator>
  <cp:lastModifiedBy>TRIPLE A</cp:lastModifiedBy>
  <cp:revision>24</cp:revision>
  <dcterms:created xsi:type="dcterms:W3CDTF">2026-04-05T03:26:38Z</dcterms:created>
  <dcterms:modified xsi:type="dcterms:W3CDTF">2026-04-05T08:00:20Z</dcterms:modified>
</cp:coreProperties>
</file>