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65" r:id="rId2"/>
    <p:sldId id="257" r:id="rId3"/>
    <p:sldId id="258" r:id="rId4"/>
    <p:sldId id="260" r:id="rId5"/>
    <p:sldId id="261" r:id="rId6"/>
    <p:sldId id="267" r:id="rId7"/>
    <p:sldId id="262" r:id="rId8"/>
    <p:sldId id="269" r:id="rId9"/>
    <p:sldId id="263" r:id="rId10"/>
    <p:sldId id="270" r:id="rId11"/>
    <p:sldId id="264" r:id="rId12"/>
    <p:sldId id="259"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624" autoAdjust="0"/>
  </p:normalViewPr>
  <p:slideViewPr>
    <p:cSldViewPr>
      <p:cViewPr varScale="1">
        <p:scale>
          <a:sx n="73" d="100"/>
          <a:sy n="73" d="100"/>
        </p:scale>
        <p:origin x="1714" y="43"/>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E5306B-4056-4558-8E5C-60FC67CCF7F7}" type="datetimeFigureOut">
              <a:rPr lang="en-US" smtClean="0"/>
              <a:t>10/20/2023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E59E57B-2EFE-4D5A-A2B7-93BF3916D889}" type="slidenum">
              <a:rPr lang="en-US" smtClean="0"/>
              <a:t>‹#›</a:t>
            </a:fld>
            <a:endParaRPr lang="en-US"/>
          </a:p>
        </p:txBody>
      </p:sp>
    </p:spTree>
    <p:extLst>
      <p:ext uri="{BB962C8B-B14F-4D97-AF65-F5344CB8AC3E}">
        <p14:creationId xmlns:p14="http://schemas.microsoft.com/office/powerpoint/2010/main" val="1161960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Fairmount Hotel is an exclusive lifestyle hotel that is a privileged hotel within a hotel experience that strives to deliver the highest level of personalized services to each guest. It provides its customers with VIP services that begin as soon as the guest arrives at the reception desk. It understands the expectations of business and leisure travellers, thereby offering effortless arrival and smooth checkout. In addition to this, Fairmount Hotel also offers complimentary and healthy continental breakfast and proves to offer world-class service. Additionally, Fairmount understands the importance of quality experience, and for that, it has a very attentive team working with the core aim of making guest stay a transformative experience and stress-free stay (Fairmount 2023a). Fairmount is a distinctive collection of unrivalled hotels that provide world-class service to guests who appreciate unique locations. Moreover, Fairmount continues to strive to be worthy of legacy for providing unforgettable experiences to treasured guests. </a:t>
            </a:r>
          </a:p>
          <a:p>
            <a:endParaRPr lang="en-US" dirty="0"/>
          </a:p>
        </p:txBody>
      </p:sp>
      <p:sp>
        <p:nvSpPr>
          <p:cNvPr id="4" name="Slide Number Placeholder 3"/>
          <p:cNvSpPr>
            <a:spLocks noGrp="1"/>
          </p:cNvSpPr>
          <p:nvPr>
            <p:ph type="sldNum" sz="quarter" idx="10"/>
          </p:nvPr>
        </p:nvSpPr>
        <p:spPr/>
        <p:txBody>
          <a:bodyPr/>
          <a:lstStyle/>
          <a:p>
            <a:fld id="{EE59E57B-2EFE-4D5A-A2B7-93BF3916D889}" type="slidenum">
              <a:rPr lang="en-US" smtClean="0"/>
              <a:t>3</a:t>
            </a:fld>
            <a:endParaRPr lang="en-US"/>
          </a:p>
        </p:txBody>
      </p:sp>
    </p:spTree>
    <p:extLst>
      <p:ext uri="{BB962C8B-B14F-4D97-AF65-F5344CB8AC3E}">
        <p14:creationId xmlns:p14="http://schemas.microsoft.com/office/powerpoint/2010/main" val="2343710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narrated by </a:t>
            </a:r>
            <a:r>
              <a:rPr lang="en-US" sz="1200" kern="1200" dirty="0" err="1">
                <a:solidFill>
                  <a:schemeClr val="tx1"/>
                </a:solidFill>
                <a:effectLst/>
                <a:latin typeface="+mn-lt"/>
                <a:ea typeface="+mn-ea"/>
                <a:cs typeface="+mn-cs"/>
              </a:rPr>
              <a:t>Gallego</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(2023), retaining consumer of hotels is one of the most effective ways of growing business. A hotel must be aware of the guests it is attracting and why, as this information will help in figuring out the target market. The consumers of hotels are the people who share similar wants, needs and characteristics as being offered by the hotel, and it is often sub-groups that businesses try to appeal. In addition to this, primary consumers are identified in order to more clearly implement the positioning of hotels and hotels to appeal to its consumers in order to attain competitive advantage, consider all real opportunities and make planning for the future as well. Along with that, the consumer market is significant, and hotel tries to appeal because it helps establish a solid reputation and builds a positive perception in the eyes of people, thereby attracting more people than competitors. The hotel industry focuses on providing its customers with excellent quality of service and customer satisfaction (Ali et al., 2021). The Fairmount Hotel has a customer base that has a higher level of disposable income, mainly consisting of people travelling for the purpose of business and family-oriented guests. Fairmount Hotel appeals to its customers by allowing them to earn points through rewards obtained from stays, outings and visits. It also appeals by providing an enhanced level of exclusive benefits such as complimentary memberships, health club and sports facilities, dedicated customer service and early access to exclusive rates twice a year, as its target market is affluent travellers and frequent bookers mainly for the purpose of business. The exclusive Fairmount Hotel is designed to </a:t>
            </a:r>
            <a:r>
              <a:rPr lang="en-US" sz="1200" kern="1200" dirty="0" err="1">
                <a:solidFill>
                  <a:schemeClr val="tx1"/>
                </a:solidFill>
                <a:effectLst/>
                <a:latin typeface="+mn-lt"/>
                <a:ea typeface="+mn-ea"/>
                <a:cs typeface="+mn-cs"/>
              </a:rPr>
              <a:t>fulfil</a:t>
            </a:r>
            <a:r>
              <a:rPr lang="en-US" sz="1200" kern="1200" dirty="0">
                <a:solidFill>
                  <a:schemeClr val="tx1"/>
                </a:solidFill>
                <a:effectLst/>
                <a:latin typeface="+mn-lt"/>
                <a:ea typeface="+mn-ea"/>
                <a:cs typeface="+mn-cs"/>
              </a:rPr>
              <a:t> the needs of discerning business executives and leisure travellers (Fairmount 2023b).</a:t>
            </a:r>
          </a:p>
          <a:p>
            <a:endParaRPr lang="en-US" dirty="0"/>
          </a:p>
        </p:txBody>
      </p:sp>
      <p:sp>
        <p:nvSpPr>
          <p:cNvPr id="4" name="Slide Number Placeholder 3"/>
          <p:cNvSpPr>
            <a:spLocks noGrp="1"/>
          </p:cNvSpPr>
          <p:nvPr>
            <p:ph type="sldNum" sz="quarter" idx="10"/>
          </p:nvPr>
        </p:nvSpPr>
        <p:spPr/>
        <p:txBody>
          <a:bodyPr/>
          <a:lstStyle/>
          <a:p>
            <a:fld id="{EE59E57B-2EFE-4D5A-A2B7-93BF3916D889}" type="slidenum">
              <a:rPr lang="en-US" smtClean="0"/>
              <a:t>4</a:t>
            </a:fld>
            <a:endParaRPr lang="en-US"/>
          </a:p>
        </p:txBody>
      </p:sp>
    </p:spTree>
    <p:extLst>
      <p:ext uri="{BB962C8B-B14F-4D97-AF65-F5344CB8AC3E}">
        <p14:creationId xmlns:p14="http://schemas.microsoft.com/office/powerpoint/2010/main" val="4213175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narrated by </a:t>
            </a:r>
            <a:r>
              <a:rPr lang="en-US" sz="1200" kern="1200" dirty="0" err="1">
                <a:solidFill>
                  <a:schemeClr val="tx1"/>
                </a:solidFill>
                <a:effectLst/>
                <a:latin typeface="+mn-lt"/>
                <a:ea typeface="+mn-ea"/>
                <a:cs typeface="+mn-cs"/>
              </a:rPr>
              <a:t>Baek</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(2020), Guest service and facilities are one of the significant components of the hospitality sector that is concerned with enhancing guest experience and improving the hotel's brand value. It encompasses direct interaction between employees and guests, handling complaints and ensuring guest needs are met promptly and efficiently. The target customers of hotels are provided with outstanding service as it can create a turning point that can lead to loyal guests. Hotels keep its core focus on tracking and measuring the satisfaction level of guests as analyzing guest experience enables to assess various aspects of the business and provides significant insights to know the areas that can be improved to increase customer satisfaction (Mohammed </a:t>
            </a:r>
            <a:r>
              <a:rPr lang="en-US" sz="1200" kern="1200" dirty="0" err="1">
                <a:solidFill>
                  <a:schemeClr val="tx1"/>
                </a:solidFill>
                <a:effectLst/>
                <a:latin typeface="+mn-lt"/>
                <a:ea typeface="+mn-ea"/>
                <a:cs typeface="+mn-cs"/>
              </a:rPr>
              <a:t>Shobri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Putit</a:t>
            </a:r>
            <a:r>
              <a:rPr lang="en-US" sz="1200" kern="1200" dirty="0">
                <a:solidFill>
                  <a:schemeClr val="tx1"/>
                </a:solidFill>
                <a:effectLst/>
                <a:latin typeface="+mn-lt"/>
                <a:ea typeface="+mn-ea"/>
                <a:cs typeface="+mn-cs"/>
              </a:rPr>
              <a:t> 2015). Providing excellent guest service and facilities is vital as most of the guest that has a positive experience goes back as a return customer. In addition to this, the guest experience is essential in building customer trust, and that will be more than happy to give recommendations and reviews by which better-targeted market strategies can be planned. Hotels that focus on giving their customers a good experience become more competitive by which personalized guest experience can be strategically designed (</a:t>
            </a:r>
            <a:r>
              <a:rPr lang="en-US" sz="1200" kern="1200" dirty="0" err="1">
                <a:solidFill>
                  <a:schemeClr val="tx1"/>
                </a:solidFill>
                <a:effectLst/>
                <a:latin typeface="+mn-lt"/>
                <a:ea typeface="+mn-ea"/>
                <a:cs typeface="+mn-cs"/>
              </a:rPr>
              <a:t>Bharwani</a:t>
            </a:r>
            <a:r>
              <a:rPr lang="en-US" sz="1200" kern="1200" dirty="0">
                <a:solidFill>
                  <a:schemeClr val="tx1"/>
                </a:solidFill>
                <a:effectLst/>
                <a:latin typeface="+mn-lt"/>
                <a:ea typeface="+mn-ea"/>
                <a:cs typeface="+mn-cs"/>
              </a:rPr>
              <a:t> and Mathews 2021). Guest service and facilities have played a crucial role in Fairmount, by which it has achieved great success and has become one of the most attractive hotels. It has established a robust workforce through motivation and training to turn moments into memories for its guests. With excellent guest experience, it has built an emotional connection with guests by anticipating the expectations of guests. Fairmount believes that guest satisfaction defines the business and its success, as it has attained it through expressive decor and thoughtful services. (Fairmount 2023c). </a:t>
            </a:r>
          </a:p>
          <a:p>
            <a:endParaRPr lang="en-US" dirty="0"/>
          </a:p>
        </p:txBody>
      </p:sp>
      <p:sp>
        <p:nvSpPr>
          <p:cNvPr id="4" name="Slide Number Placeholder 3"/>
          <p:cNvSpPr>
            <a:spLocks noGrp="1"/>
          </p:cNvSpPr>
          <p:nvPr>
            <p:ph type="sldNum" sz="quarter" idx="10"/>
          </p:nvPr>
        </p:nvSpPr>
        <p:spPr/>
        <p:txBody>
          <a:bodyPr/>
          <a:lstStyle/>
          <a:p>
            <a:fld id="{EE59E57B-2EFE-4D5A-A2B7-93BF3916D889}" type="slidenum">
              <a:rPr lang="en-US" smtClean="0"/>
              <a:t>5</a:t>
            </a:fld>
            <a:endParaRPr lang="en-US"/>
          </a:p>
        </p:txBody>
      </p:sp>
    </p:spTree>
    <p:extLst>
      <p:ext uri="{BB962C8B-B14F-4D97-AF65-F5344CB8AC3E}">
        <p14:creationId xmlns:p14="http://schemas.microsoft.com/office/powerpoint/2010/main" val="26214271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Hospitality is one of the most vital components of the service industry that has great potential to make a difference in customer experience. In this dynamic and highly competitive era for businesses and changing customer preferences, the service industry has also undergone massive change. The focus is more towards providing hospitality that is not just about providing essential services but is also concerned with creating an enjoyable experience and beautiful atmosphere for guests (</a:t>
            </a:r>
            <a:r>
              <a:rPr lang="en-US" sz="1200" kern="1200" dirty="0" err="1">
                <a:solidFill>
                  <a:schemeClr val="tx1"/>
                </a:solidFill>
                <a:effectLst/>
                <a:latin typeface="+mn-lt"/>
                <a:ea typeface="+mn-ea"/>
                <a:cs typeface="+mn-cs"/>
              </a:rPr>
              <a:t>Tuomi</a:t>
            </a:r>
            <a:r>
              <a:rPr lang="en-US" sz="1200" kern="1200" dirty="0">
                <a:solidFill>
                  <a:schemeClr val="tx1"/>
                </a:solidFill>
                <a:effectLst/>
                <a:latin typeface="+mn-lt"/>
                <a:ea typeface="+mn-ea"/>
                <a:cs typeface="+mn-cs"/>
              </a:rPr>
              <a:t> et al., 2021).</a:t>
            </a:r>
          </a:p>
          <a:p>
            <a:r>
              <a:rPr lang="en-US" sz="1200" kern="1200" dirty="0">
                <a:solidFill>
                  <a:schemeClr val="tx1"/>
                </a:solidFill>
                <a:effectLst/>
                <a:latin typeface="+mn-lt"/>
                <a:ea typeface="+mn-ea"/>
                <a:cs typeface="+mn-cs"/>
              </a:rPr>
              <a:t>Hospitality is a fundamental component in the service industry for creating a positive experience that can help in creating a pleasant customer experience thereby meeting expectations. It works with the aim of making people feel valued and appreciated even by going above and beyond to welcome guest (Kim and So, 2022). In addition to this, hospitality is one of the most influential factors by which hotels can be set apart from its competitors. The hospitality industry is one of the most complex and highly competitive sectors that requires providing excellent services to set businesses apart and create loyal customers (</a:t>
            </a:r>
            <a:r>
              <a:rPr lang="en-US" sz="1200" kern="1200" dirty="0" err="1">
                <a:solidFill>
                  <a:schemeClr val="tx1"/>
                </a:solidFill>
                <a:effectLst/>
                <a:latin typeface="+mn-lt"/>
                <a:ea typeface="+mn-ea"/>
                <a:cs typeface="+mn-cs"/>
              </a:rPr>
              <a:t>Buhalis</a:t>
            </a:r>
            <a:r>
              <a:rPr lang="en-US" sz="1200" kern="1200" dirty="0">
                <a:solidFill>
                  <a:schemeClr val="tx1"/>
                </a:solidFill>
                <a:effectLst/>
                <a:latin typeface="+mn-lt"/>
                <a:ea typeface="+mn-ea"/>
                <a:cs typeface="+mn-cs"/>
              </a:rPr>
              <a:t> et al., 2022). Furthermore, with hospitality, hotels can build solid relationships with customers and create a sense of community. When people are satisfied with the service, it is more likely to return and recommend business to others. Moreover, with great hospitality, a strong image and positive reputation can be built that can strengthen connection with customers. The hotel industry must pay close attention to hospitality and customer satisfaction, which can help in creating a memorable and enjoyable experience for customers (khan et al., 2022). Fairmount has the primary goal of providing its guests with unforgettable experiences through authenticity and extraordinary service. It offers timeless elegance and the highest standards of service that will help guests make memories that last a lifetime. Fairmount hotels celebrate, captures and connect to each destination and share it with its valued guest to earn trust with each and every visit with its rich tradition of hospitality (Fairmount 2023d).</a:t>
            </a:r>
          </a:p>
          <a:p>
            <a:endParaRPr lang="en-US" dirty="0"/>
          </a:p>
        </p:txBody>
      </p:sp>
      <p:sp>
        <p:nvSpPr>
          <p:cNvPr id="4" name="Slide Number Placeholder 3"/>
          <p:cNvSpPr>
            <a:spLocks noGrp="1"/>
          </p:cNvSpPr>
          <p:nvPr>
            <p:ph type="sldNum" sz="quarter" idx="10"/>
          </p:nvPr>
        </p:nvSpPr>
        <p:spPr/>
        <p:txBody>
          <a:bodyPr/>
          <a:lstStyle/>
          <a:p>
            <a:fld id="{EE59E57B-2EFE-4D5A-A2B7-93BF3916D889}" type="slidenum">
              <a:rPr lang="en-US" smtClean="0"/>
              <a:t>7</a:t>
            </a:fld>
            <a:endParaRPr lang="en-US"/>
          </a:p>
        </p:txBody>
      </p:sp>
    </p:spTree>
    <p:extLst>
      <p:ext uri="{BB962C8B-B14F-4D97-AF65-F5344CB8AC3E}">
        <p14:creationId xmlns:p14="http://schemas.microsoft.com/office/powerpoint/2010/main" val="3623909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All guests have a certain level of expectations that must be exceeded by the hotel. Nearly all hotels look for ways by which the needs and wants of customers are met, and one of the ways by which hotels meet expectations is by incorporating technology, allowing guests to check in and check out online and digital keys that go hand in hand. In this way, guests are allowed to access rooms using smartphones, and it also minimizes the risk of losing keys (Gursoy, 2022). Hotels try to take good care of cleanliness and keep it as the top priority to prevent guest dissatisfaction, as cleanliness is another essential factor that affect the selection of accommodation. In addition to this, hotels try to provide customers with a home-like experience through safety measures and easy accessibility. Additionally, a hotel also offers efficient and convenient safety measures in times of urgency through technological measures. Easy and efficient communication is another way by which guest expectations are met, and for that, the hotel ensures complete satisfaction with the services being provided. Excellent service is when guest needs are not only anticipated but catered to establish a loyal relationship. Value for money is another way by which hotels meet guest expectations in terms of added value of free-of-charge options that represent a low outlay for the hotel but significant returns on customer satisfaction. Free laundry services and complimentary amenities are some of the most influential factors by which guest satisfaction is achieved. A high quality but authentic service through polite, approachable and pleasant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 good quality of standard and excellent customer service can be given. Guest experience can also be enhanced through personalization as it has become a fundamental expectation of customers (</a:t>
            </a:r>
            <a:r>
              <a:rPr lang="en-US" sz="1200" kern="1200" dirty="0" err="1">
                <a:solidFill>
                  <a:schemeClr val="tx1"/>
                </a:solidFill>
                <a:effectLst/>
                <a:latin typeface="+mn-lt"/>
                <a:ea typeface="+mn-ea"/>
                <a:cs typeface="+mn-cs"/>
              </a:rPr>
              <a:t>Hussain</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Khanna</a:t>
            </a:r>
            <a:r>
              <a:rPr lang="en-US" sz="1200" kern="1200" dirty="0">
                <a:solidFill>
                  <a:schemeClr val="tx1"/>
                </a:solidFill>
                <a:effectLst/>
                <a:latin typeface="+mn-lt"/>
                <a:ea typeface="+mn-ea"/>
                <a:cs typeface="+mn-cs"/>
              </a:rPr>
              <a:t> 2019).</a:t>
            </a:r>
          </a:p>
          <a:p>
            <a:endParaRPr lang="en-US" dirty="0"/>
          </a:p>
        </p:txBody>
      </p:sp>
      <p:sp>
        <p:nvSpPr>
          <p:cNvPr id="4" name="Slide Number Placeholder 3"/>
          <p:cNvSpPr>
            <a:spLocks noGrp="1"/>
          </p:cNvSpPr>
          <p:nvPr>
            <p:ph type="sldNum" sz="quarter" idx="10"/>
          </p:nvPr>
        </p:nvSpPr>
        <p:spPr/>
        <p:txBody>
          <a:bodyPr/>
          <a:lstStyle/>
          <a:p>
            <a:fld id="{EE59E57B-2EFE-4D5A-A2B7-93BF3916D889}" type="slidenum">
              <a:rPr lang="en-US" smtClean="0"/>
              <a:t>9</a:t>
            </a:fld>
            <a:endParaRPr lang="en-US"/>
          </a:p>
        </p:txBody>
      </p:sp>
    </p:spTree>
    <p:extLst>
      <p:ext uri="{BB962C8B-B14F-4D97-AF65-F5344CB8AC3E}">
        <p14:creationId xmlns:p14="http://schemas.microsoft.com/office/powerpoint/2010/main" val="3285624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From the above, it can be concluded that hospitality is one of the most influential factors in the service industry that has the potential to enhance customer satisfaction. Fairmount Hotel works with the core aim of providing its guests with exceptional services and gives great attention towards building an emotional connection with its guests. In addition to this, Fairmount has always focused on giving its consumers exclusive benefits and facilities to attain trust and establish customer loyalty. Hence, the hospitality sector is a very complex and dynamic sector around the globe that constantly strives to adapt to the changing expectations of its customers.</a:t>
            </a:r>
          </a:p>
          <a:p>
            <a:endParaRPr lang="en-US" dirty="0"/>
          </a:p>
        </p:txBody>
      </p:sp>
      <p:sp>
        <p:nvSpPr>
          <p:cNvPr id="4" name="Slide Number Placeholder 3"/>
          <p:cNvSpPr>
            <a:spLocks noGrp="1"/>
          </p:cNvSpPr>
          <p:nvPr>
            <p:ph type="sldNum" sz="quarter" idx="10"/>
          </p:nvPr>
        </p:nvSpPr>
        <p:spPr/>
        <p:txBody>
          <a:bodyPr/>
          <a:lstStyle/>
          <a:p>
            <a:fld id="{EE59E57B-2EFE-4D5A-A2B7-93BF3916D889}" type="slidenum">
              <a:rPr lang="en-US" smtClean="0"/>
              <a:t>11</a:t>
            </a:fld>
            <a:endParaRPr lang="en-US"/>
          </a:p>
        </p:txBody>
      </p:sp>
    </p:spTree>
    <p:extLst>
      <p:ext uri="{BB962C8B-B14F-4D97-AF65-F5344CB8AC3E}">
        <p14:creationId xmlns:p14="http://schemas.microsoft.com/office/powerpoint/2010/main" val="3833751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9144000" cy="29337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0" y="2925286"/>
            <a:ext cx="9144000" cy="1588"/>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2514600" y="2362200"/>
            <a:ext cx="4114800" cy="112776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pPr algn="ctr" defTabSz="914400" rtl="0" eaLnBrk="1" latinLnBrk="0" hangingPunct="1">
              <a:spcBef>
                <a:spcPts val="400"/>
              </a:spcBef>
              <a:buNone/>
            </a:pPr>
            <a:endParaRPr lang="en-US" sz="1800" b="1" kern="1200" cap="all" spc="0" baseline="0">
              <a:solidFill>
                <a:schemeClr val="bg1"/>
              </a:solidFill>
              <a:latin typeface="+mj-lt"/>
              <a:ea typeface="+mj-ea"/>
              <a:cs typeface="Tunga" pitchFamily="2"/>
            </a:endParaRPr>
          </a:p>
        </p:txBody>
      </p:sp>
      <p:sp>
        <p:nvSpPr>
          <p:cNvPr id="3" name="Subtitle 2"/>
          <p:cNvSpPr>
            <a:spLocks noGrp="1"/>
          </p:cNvSpPr>
          <p:nvPr>
            <p:ph type="subTitle" idx="1"/>
          </p:nvPr>
        </p:nvSpPr>
        <p:spPr>
          <a:xfrm>
            <a:off x="2565400" y="3045460"/>
            <a:ext cx="4013200" cy="428625"/>
          </a:xfrm>
        </p:spPr>
        <p:txBody>
          <a:bodyPr tIns="0" anchor="t">
            <a:noAutofit/>
          </a:bodyPr>
          <a:lstStyle>
            <a:lvl1pPr marL="0" indent="0" algn="ctr">
              <a:buNone/>
              <a:defRPr sz="1600" b="0" i="0" cap="none" spc="0" baseline="0">
                <a:solidFill>
                  <a:schemeClr val="bg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Title 11"/>
          <p:cNvSpPr>
            <a:spLocks noGrp="1"/>
          </p:cNvSpPr>
          <p:nvPr>
            <p:ph type="title"/>
          </p:nvPr>
        </p:nvSpPr>
        <p:spPr>
          <a:xfrm>
            <a:off x="2565400" y="2397760"/>
            <a:ext cx="4013200" cy="599440"/>
          </a:xfrm>
          <a:noFill/>
          <a:ln>
            <a:noFill/>
          </a:ln>
        </p:spPr>
        <p:txBody>
          <a:bodyPr bIns="0" anchor="b"/>
          <a:lstStyle>
            <a:lvl1pPr>
              <a:defRPr>
                <a:effectLst>
                  <a:glow rad="88900">
                    <a:schemeClr val="tx1">
                      <a:alpha val="60000"/>
                    </a:schemeClr>
                  </a:glow>
                </a:effectLst>
              </a:defRPr>
            </a:lvl1pPr>
          </a:lstStyle>
          <a:p>
            <a:r>
              <a:rPr lang="en-US"/>
              <a:t>Click to edit Master title style</a:t>
            </a:r>
            <a:endParaRPr lang="en-US" dirty="0"/>
          </a:p>
        </p:txBody>
      </p:sp>
      <p:sp>
        <p:nvSpPr>
          <p:cNvPr id="11" name="Date Placeholder 10"/>
          <p:cNvSpPr>
            <a:spLocks noGrp="1"/>
          </p:cNvSpPr>
          <p:nvPr>
            <p:ph type="dt" sz="half" idx="10"/>
          </p:nvPr>
        </p:nvSpPr>
        <p:spPr bwMode="black"/>
        <p:txBody>
          <a:bodyPr/>
          <a:lstStyle/>
          <a:p>
            <a:fld id="{DE2F91F0-FDFC-43AA-97B9-3F47CFAB980D}" type="datetimeFigureOut">
              <a:rPr lang="en-US" smtClean="0"/>
              <a:t>10/20/2023</a:t>
            </a:fld>
            <a:endParaRPr lang="en-US"/>
          </a:p>
        </p:txBody>
      </p:sp>
      <p:sp>
        <p:nvSpPr>
          <p:cNvPr id="17" name="Slide Number Placeholder 16"/>
          <p:cNvSpPr>
            <a:spLocks noGrp="1"/>
          </p:cNvSpPr>
          <p:nvPr>
            <p:ph type="sldNum" sz="quarter" idx="11"/>
          </p:nvPr>
        </p:nvSpPr>
        <p:spPr/>
        <p:txBody>
          <a:bodyPr/>
          <a:lstStyle/>
          <a:p>
            <a:fld id="{36DDDE8B-FCC3-4AA0-9852-D663610F7B41}" type="slidenum">
              <a:rPr lang="en-US" smtClean="0"/>
              <a:t>‹#›</a:t>
            </a:fld>
            <a:endParaRPr lang="en-US"/>
          </a:p>
        </p:txBody>
      </p:sp>
      <p:sp>
        <p:nvSpPr>
          <p:cNvPr id="19" name="Footer Placeholder 18"/>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1" name="Content Placeholder 30"/>
          <p:cNvSpPr>
            <a:spLocks noGrp="1"/>
          </p:cNvSpPr>
          <p:nvPr>
            <p:ph sz="quarter" idx="13"/>
          </p:nvPr>
        </p:nvSpPr>
        <p:spPr>
          <a:xfrm>
            <a:off x="457200" y="2020824"/>
            <a:ext cx="8229600" cy="4075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Title 8"/>
          <p:cNvSpPr>
            <a:spLocks noGrp="1"/>
          </p:cNvSpPr>
          <p:nvPr>
            <p:ph type="title"/>
          </p:nvPr>
        </p:nvSpPr>
        <p:spPr/>
        <p:txBody>
          <a:bodyPr/>
          <a:lstStyle/>
          <a:p>
            <a:r>
              <a:rPr lang="en-US"/>
              <a:t>Click to edit Master title style</a:t>
            </a:r>
          </a:p>
        </p:txBody>
      </p:sp>
      <p:sp>
        <p:nvSpPr>
          <p:cNvPr id="11" name="Date Placeholder 10"/>
          <p:cNvSpPr>
            <a:spLocks noGrp="1"/>
          </p:cNvSpPr>
          <p:nvPr>
            <p:ph type="dt" sz="half" idx="14"/>
          </p:nvPr>
        </p:nvSpPr>
        <p:spPr/>
        <p:txBody>
          <a:bodyPr/>
          <a:lstStyle/>
          <a:p>
            <a:fld id="{DE2F91F0-FDFC-43AA-97B9-3F47CFAB980D}" type="datetimeFigureOut">
              <a:rPr lang="en-US" smtClean="0"/>
              <a:t>10/20/2023</a:t>
            </a:fld>
            <a:endParaRPr lang="en-US"/>
          </a:p>
        </p:txBody>
      </p:sp>
      <p:sp>
        <p:nvSpPr>
          <p:cNvPr id="12" name="Slide Number Placeholder 11"/>
          <p:cNvSpPr>
            <a:spLocks noGrp="1"/>
          </p:cNvSpPr>
          <p:nvPr>
            <p:ph type="sldNum" sz="quarter" idx="15"/>
          </p:nvPr>
        </p:nvSpPr>
        <p:spPr/>
        <p:txBody>
          <a:bodyPr/>
          <a:lstStyle/>
          <a:p>
            <a:fld id="{36DDDE8B-FCC3-4AA0-9852-D663610F7B41}" type="slidenum">
              <a:rPr lang="en-US" smtClean="0"/>
              <a:t>‹#›</a:t>
            </a:fld>
            <a:endParaRPr lang="en-US"/>
          </a:p>
        </p:txBody>
      </p:sp>
      <p:sp>
        <p:nvSpPr>
          <p:cNvPr id="13" name="Footer Placeholder 12"/>
          <p:cNvSpPr>
            <a:spLocks noGrp="1"/>
          </p:cNvSpPr>
          <p:nvPr>
            <p:ph type="ftr" sz="quarter" idx="16"/>
          </p:nvPr>
        </p:nvSpPr>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8" name="Rectangle 7"/>
          <p:cNvSpPr/>
          <p:nvPr/>
        </p:nvSpPr>
        <p:spPr>
          <a:xfrm>
            <a:off x="0" y="3922776"/>
            <a:ext cx="9144000" cy="29352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p:cNvCxnSpPr/>
          <p:nvPr/>
        </p:nvCxnSpPr>
        <p:spPr>
          <a:xfrm>
            <a:off x="0" y="3921760"/>
            <a:ext cx="9144000" cy="1588"/>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2514600" y="3368040"/>
            <a:ext cx="4114800" cy="112776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pPr algn="ctr" defTabSz="914400" rtl="0" eaLnBrk="1" latinLnBrk="0" hangingPunct="1">
              <a:spcBef>
                <a:spcPts val="400"/>
              </a:spcBef>
              <a:buNone/>
            </a:pPr>
            <a:endParaRPr lang="en-US" sz="1800" b="1" kern="1200" cap="all" spc="0" baseline="0">
              <a:solidFill>
                <a:schemeClr val="bg1"/>
              </a:solidFill>
              <a:latin typeface="+mj-lt"/>
              <a:ea typeface="+mj-ea"/>
              <a:cs typeface="Tunga" pitchFamily="2"/>
            </a:endParaRPr>
          </a:p>
        </p:txBody>
      </p:sp>
      <p:sp>
        <p:nvSpPr>
          <p:cNvPr id="9" name="Title Placeholder 1"/>
          <p:cNvSpPr>
            <a:spLocks noGrp="1"/>
          </p:cNvSpPr>
          <p:nvPr>
            <p:ph type="title"/>
          </p:nvPr>
        </p:nvSpPr>
        <p:spPr bwMode="black">
          <a:xfrm>
            <a:off x="2529052" y="3367246"/>
            <a:ext cx="4085897" cy="706821"/>
          </a:xfrm>
          <a:prstGeom prst="rect">
            <a:avLst/>
          </a:prstGeom>
          <a:noFill/>
          <a:ln w="98425" cmpd="thinThick">
            <a:noFill/>
            <a:miter lim="800000"/>
          </a:ln>
        </p:spPr>
        <p:txBody>
          <a:bodyPr vert="horz" lIns="91440" tIns="45720" rIns="91440" bIns="0" rtlCol="0" anchor="b" anchorCtr="0">
            <a:normAutofit/>
          </a:bodyPr>
          <a:lstStyle>
            <a:lvl1pPr>
              <a:defRPr kumimoji="0" lang="en-US" sz="1800" b="1" i="0" u="none" strike="noStrike" kern="1200" cap="all" spc="0" normalizeH="0" baseline="0" noProof="0" dirty="0" smtClean="0">
                <a:ln>
                  <a:noFill/>
                </a:ln>
                <a:solidFill>
                  <a:schemeClr val="bg1"/>
                </a:solidFill>
                <a:effectLst/>
                <a:uLnTx/>
                <a:uFillTx/>
                <a:latin typeface="+mj-lt"/>
                <a:ea typeface="+mj-ea"/>
                <a:cs typeface="Tunga" pitchFamily="2"/>
              </a:defRPr>
            </a:lvl1pPr>
          </a:lstStyle>
          <a:p>
            <a:r>
              <a:rPr lang="en-US"/>
              <a:t>Click to edit Master title style</a:t>
            </a:r>
            <a:endParaRPr lang="en-US" dirty="0"/>
          </a:p>
        </p:txBody>
      </p:sp>
      <p:sp>
        <p:nvSpPr>
          <p:cNvPr id="10" name="Subtitle 2"/>
          <p:cNvSpPr>
            <a:spLocks noGrp="1"/>
          </p:cNvSpPr>
          <p:nvPr>
            <p:ph type="subTitle" idx="1"/>
          </p:nvPr>
        </p:nvSpPr>
        <p:spPr bwMode="black">
          <a:xfrm>
            <a:off x="2518542" y="4084577"/>
            <a:ext cx="4106917" cy="397094"/>
          </a:xfrm>
        </p:spPr>
        <p:txBody>
          <a:bodyPr tIns="0" anchor="t" anchorCtr="0">
            <a:normAutofit/>
          </a:bodyPr>
          <a:lstStyle>
            <a:lvl1pPr marL="0" indent="0" algn="ctr">
              <a:buNone/>
              <a:defRPr kumimoji="0" lang="en-US" sz="1600" b="0" i="0" u="none" strike="noStrike" kern="1200" cap="none" spc="0" normalizeH="0" baseline="0" noProof="0" dirty="0">
                <a:ln>
                  <a:noFill/>
                </a:ln>
                <a:solidFill>
                  <a:schemeClr val="bg1"/>
                </a:solidFill>
                <a:effectLst/>
                <a:uLnTx/>
                <a:uFillTx/>
                <a:latin typeface="+mn-lt"/>
                <a:ea typeface="+mn-ea"/>
                <a:cs typeface="Tahoma"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3" name="Date Placeholder 12"/>
          <p:cNvSpPr>
            <a:spLocks noGrp="1"/>
          </p:cNvSpPr>
          <p:nvPr>
            <p:ph type="dt" sz="half" idx="10"/>
          </p:nvPr>
        </p:nvSpPr>
        <p:spPr/>
        <p:txBody>
          <a:bodyPr/>
          <a:lstStyle/>
          <a:p>
            <a:fld id="{DE2F91F0-FDFC-43AA-97B9-3F47CFAB980D}" type="datetimeFigureOut">
              <a:rPr lang="en-US" smtClean="0"/>
              <a:t>10/20/2023</a:t>
            </a:fld>
            <a:endParaRPr lang="en-US"/>
          </a:p>
        </p:txBody>
      </p:sp>
      <p:sp>
        <p:nvSpPr>
          <p:cNvPr id="14" name="Slide Number Placeholder 13"/>
          <p:cNvSpPr>
            <a:spLocks noGrp="1"/>
          </p:cNvSpPr>
          <p:nvPr>
            <p:ph type="sldNum" sz="quarter" idx="11"/>
          </p:nvPr>
        </p:nvSpPr>
        <p:spPr/>
        <p:txBody>
          <a:bodyPr/>
          <a:lstStyle/>
          <a:p>
            <a:fld id="{36DDDE8B-FCC3-4AA0-9852-D663610F7B41}" type="slidenum">
              <a:rPr lang="en-US" smtClean="0"/>
              <a:t>‹#›</a:t>
            </a:fld>
            <a:endParaRPr lang="en-US"/>
          </a:p>
        </p:txBody>
      </p:sp>
      <p:sp>
        <p:nvSpPr>
          <p:cNvPr id="15" name="Footer Placeholder 14"/>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Content Placeholder 30"/>
          <p:cNvSpPr>
            <a:spLocks noGrp="1"/>
          </p:cNvSpPr>
          <p:nvPr>
            <p:ph sz="quarter" idx="13"/>
          </p:nvPr>
        </p:nvSpPr>
        <p:spPr>
          <a:xfrm>
            <a:off x="457201" y="2020824"/>
            <a:ext cx="4023360" cy="40050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0"/>
          <p:cNvSpPr>
            <a:spLocks noGrp="1"/>
          </p:cNvSpPr>
          <p:nvPr>
            <p:ph sz="quarter" idx="14"/>
          </p:nvPr>
        </p:nvSpPr>
        <p:spPr>
          <a:xfrm>
            <a:off x="4663440" y="2020824"/>
            <a:ext cx="4023360" cy="40050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p:cNvSpPr>
            <a:spLocks noGrp="1"/>
          </p:cNvSpPr>
          <p:nvPr>
            <p:ph type="dt" sz="half" idx="15"/>
          </p:nvPr>
        </p:nvSpPr>
        <p:spPr/>
        <p:txBody>
          <a:bodyPr/>
          <a:lstStyle/>
          <a:p>
            <a:fld id="{DE2F91F0-FDFC-43AA-97B9-3F47CFAB980D}" type="datetimeFigureOut">
              <a:rPr lang="en-US" smtClean="0"/>
              <a:t>10/20/2023</a:t>
            </a:fld>
            <a:endParaRPr lang="en-US"/>
          </a:p>
        </p:txBody>
      </p:sp>
      <p:sp>
        <p:nvSpPr>
          <p:cNvPr id="12" name="Slide Number Placeholder 11"/>
          <p:cNvSpPr>
            <a:spLocks noGrp="1"/>
          </p:cNvSpPr>
          <p:nvPr>
            <p:ph type="sldNum" sz="quarter" idx="16"/>
          </p:nvPr>
        </p:nvSpPr>
        <p:spPr/>
        <p:txBody>
          <a:bodyPr/>
          <a:lstStyle/>
          <a:p>
            <a:fld id="{36DDDE8B-FCC3-4AA0-9852-D663610F7B41}" type="slidenum">
              <a:rPr lang="en-US" smtClean="0"/>
              <a:t>‹#›</a:t>
            </a:fld>
            <a:endParaRPr lang="en-US"/>
          </a:p>
        </p:txBody>
      </p:sp>
      <p:sp>
        <p:nvSpPr>
          <p:cNvPr id="13" name="Footer Placeholder 12"/>
          <p:cNvSpPr>
            <a:spLocks noGrp="1"/>
          </p:cNvSpPr>
          <p:nvPr>
            <p:ph type="ftr" sz="quarter" idx="17"/>
          </p:nvPr>
        </p:nvSpPr>
        <p:spPr/>
        <p:txBody>
          <a:bodyPr/>
          <a:lstStyle/>
          <a:p>
            <a:endParaRPr lang="en-US"/>
          </a:p>
        </p:txBody>
      </p:sp>
      <p:sp>
        <p:nvSpPr>
          <p:cNvPr id="16" name="Title 15"/>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3" name="Content Placeholder 30"/>
          <p:cNvSpPr>
            <a:spLocks noGrp="1"/>
          </p:cNvSpPr>
          <p:nvPr>
            <p:ph sz="quarter" idx="13"/>
          </p:nvPr>
        </p:nvSpPr>
        <p:spPr>
          <a:xfrm>
            <a:off x="457201" y="2819400"/>
            <a:ext cx="4023360" cy="3209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4" name="Content Placeholder 30"/>
          <p:cNvSpPr>
            <a:spLocks noGrp="1"/>
          </p:cNvSpPr>
          <p:nvPr>
            <p:ph sz="quarter" idx="14"/>
          </p:nvPr>
        </p:nvSpPr>
        <p:spPr>
          <a:xfrm>
            <a:off x="4663440" y="2816352"/>
            <a:ext cx="4023360" cy="3209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Text Placeholder 3"/>
          <p:cNvSpPr>
            <a:spLocks noGrp="1"/>
          </p:cNvSpPr>
          <p:nvPr>
            <p:ph type="body" sz="half" idx="2"/>
          </p:nvPr>
        </p:nvSpPr>
        <p:spPr>
          <a:xfrm>
            <a:off x="457200" y="2020824"/>
            <a:ext cx="4023360" cy="704088"/>
          </a:xfrm>
          <a:noFill/>
          <a:ln w="98425" cmpd="thinThick">
            <a:no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1" kern="1200" cap="none" spc="200" baseline="0" smtClean="0">
                <a:solidFill>
                  <a:schemeClr val="tx1"/>
                </a:solidFill>
                <a:latin typeface="+mj-lt"/>
                <a:ea typeface="+mj-ea"/>
                <a:cs typeface="Tunga" pitchFamily="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1" name="Text Placeholder 3"/>
          <p:cNvSpPr>
            <a:spLocks noGrp="1"/>
          </p:cNvSpPr>
          <p:nvPr>
            <p:ph type="body" sz="half" idx="15"/>
          </p:nvPr>
        </p:nvSpPr>
        <p:spPr>
          <a:xfrm>
            <a:off x="4663440" y="2020824"/>
            <a:ext cx="4023360" cy="704088"/>
          </a:xfrm>
          <a:noFill/>
          <a:ln w="98425" cmpd="thinThick">
            <a:no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1" i="0" kern="1200" cap="none" spc="200" baseline="0" dirty="0" smtClean="0">
                <a:solidFill>
                  <a:schemeClr val="tx1"/>
                </a:solidFill>
                <a:latin typeface="+mj-lt"/>
                <a:ea typeface="+mj-ea"/>
                <a:cs typeface="Tunga" pitchFamily="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lnSpc>
                <a:spcPct val="110000"/>
              </a:lnSpc>
              <a:spcBef>
                <a:spcPts val="400"/>
              </a:spcBef>
              <a:spcAft>
                <a:spcPts val="0"/>
              </a:spcAft>
              <a:buClr>
                <a:schemeClr val="accent1"/>
              </a:buClr>
              <a:buFontTx/>
              <a:buNone/>
            </a:pPr>
            <a:r>
              <a:rPr lang="en-US"/>
              <a:t>Click to edit Master text styles</a:t>
            </a:r>
          </a:p>
        </p:txBody>
      </p:sp>
      <p:sp>
        <p:nvSpPr>
          <p:cNvPr id="11" name="Date Placeholder 10"/>
          <p:cNvSpPr>
            <a:spLocks noGrp="1"/>
          </p:cNvSpPr>
          <p:nvPr>
            <p:ph type="dt" sz="half" idx="16"/>
          </p:nvPr>
        </p:nvSpPr>
        <p:spPr/>
        <p:txBody>
          <a:bodyPr/>
          <a:lstStyle/>
          <a:p>
            <a:fld id="{DE2F91F0-FDFC-43AA-97B9-3F47CFAB980D}" type="datetimeFigureOut">
              <a:rPr lang="en-US" smtClean="0"/>
              <a:t>10/20/2023</a:t>
            </a:fld>
            <a:endParaRPr lang="en-US"/>
          </a:p>
        </p:txBody>
      </p:sp>
      <p:sp>
        <p:nvSpPr>
          <p:cNvPr id="12" name="Slide Number Placeholder 11"/>
          <p:cNvSpPr>
            <a:spLocks noGrp="1"/>
          </p:cNvSpPr>
          <p:nvPr>
            <p:ph type="sldNum" sz="quarter" idx="17"/>
          </p:nvPr>
        </p:nvSpPr>
        <p:spPr/>
        <p:txBody>
          <a:bodyPr/>
          <a:lstStyle/>
          <a:p>
            <a:fld id="{36DDDE8B-FCC3-4AA0-9852-D663610F7B41}" type="slidenum">
              <a:rPr lang="en-US" smtClean="0"/>
              <a:t>‹#›</a:t>
            </a:fld>
            <a:endParaRPr lang="en-US"/>
          </a:p>
        </p:txBody>
      </p:sp>
      <p:sp>
        <p:nvSpPr>
          <p:cNvPr id="13" name="Footer Placeholder 12"/>
          <p:cNvSpPr>
            <a:spLocks noGrp="1"/>
          </p:cNvSpPr>
          <p:nvPr>
            <p:ph type="ftr" sz="quarter" idx="18"/>
          </p:nvPr>
        </p:nvSpPr>
        <p:spPr/>
        <p:txBody>
          <a:bodyPr/>
          <a:lstStyle/>
          <a:p>
            <a:endParaRPr lang="en-US"/>
          </a:p>
        </p:txBody>
      </p:sp>
      <p:sp>
        <p:nvSpPr>
          <p:cNvPr id="18" name="Title 1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a:t>Click to edit Master title style</a:t>
            </a:r>
          </a:p>
        </p:txBody>
      </p:sp>
      <p:sp>
        <p:nvSpPr>
          <p:cNvPr id="15" name="Date Placeholder 14"/>
          <p:cNvSpPr>
            <a:spLocks noGrp="1"/>
          </p:cNvSpPr>
          <p:nvPr>
            <p:ph type="dt" sz="half" idx="10"/>
          </p:nvPr>
        </p:nvSpPr>
        <p:spPr/>
        <p:txBody>
          <a:bodyPr/>
          <a:lstStyle/>
          <a:p>
            <a:fld id="{DE2F91F0-FDFC-43AA-97B9-3F47CFAB980D}" type="datetimeFigureOut">
              <a:rPr lang="en-US" smtClean="0"/>
              <a:t>10/20/2023</a:t>
            </a:fld>
            <a:endParaRPr lang="en-US"/>
          </a:p>
        </p:txBody>
      </p:sp>
      <p:sp>
        <p:nvSpPr>
          <p:cNvPr id="16" name="Slide Number Placeholder 15"/>
          <p:cNvSpPr>
            <a:spLocks noGrp="1"/>
          </p:cNvSpPr>
          <p:nvPr>
            <p:ph type="sldNum" sz="quarter" idx="11"/>
          </p:nvPr>
        </p:nvSpPr>
        <p:spPr/>
        <p:txBody>
          <a:bodyPr/>
          <a:lstStyle/>
          <a:p>
            <a:fld id="{36DDDE8B-FCC3-4AA0-9852-D663610F7B41}" type="slidenum">
              <a:rPr lang="en-US" smtClean="0"/>
              <a:t>‹#›</a:t>
            </a:fld>
            <a:endParaRPr lang="en-US"/>
          </a:p>
        </p:txBody>
      </p:sp>
      <p:sp>
        <p:nvSpPr>
          <p:cNvPr id="17" name="Footer Placeholder 16"/>
          <p:cNvSpPr>
            <a:spLocks noGrp="1"/>
          </p:cNvSpPr>
          <p:nvPr>
            <p:ph type="ftr" sz="quarter" idx="12"/>
          </p:nvPr>
        </p:nvSpPr>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DE2F91F0-FDFC-43AA-97B9-3F47CFAB980D}" type="datetimeFigureOut">
              <a:rPr lang="en-US" smtClean="0"/>
              <a:t>10/20/2023</a:t>
            </a:fld>
            <a:endParaRPr lang="en-US"/>
          </a:p>
        </p:txBody>
      </p:sp>
      <p:sp>
        <p:nvSpPr>
          <p:cNvPr id="8" name="Slide Number Placeholder 7"/>
          <p:cNvSpPr>
            <a:spLocks noGrp="1"/>
          </p:cNvSpPr>
          <p:nvPr>
            <p:ph type="sldNum" sz="quarter" idx="11"/>
          </p:nvPr>
        </p:nvSpPr>
        <p:spPr/>
        <p:txBody>
          <a:bodyPr/>
          <a:lstStyle/>
          <a:p>
            <a:fld id="{36DDDE8B-FCC3-4AA0-9852-D663610F7B41}"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4" name="Content Placeholder 30"/>
          <p:cNvSpPr>
            <a:spLocks noGrp="1"/>
          </p:cNvSpPr>
          <p:nvPr>
            <p:ph sz="quarter" idx="14"/>
          </p:nvPr>
        </p:nvSpPr>
        <p:spPr>
          <a:xfrm>
            <a:off x="1485900" y="1914525"/>
            <a:ext cx="6172200" cy="35109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3"/>
          <p:cNvSpPr>
            <a:spLocks noGrp="1"/>
          </p:cNvSpPr>
          <p:nvPr>
            <p:ph type="body" sz="half" idx="2"/>
          </p:nvPr>
        </p:nvSpPr>
        <p:spPr>
          <a:xfrm>
            <a:off x="1737360" y="5513832"/>
            <a:ext cx="5669280" cy="548640"/>
          </a:xfrm>
        </p:spPr>
        <p:txBody>
          <a:bodyPr vert="horz" lIns="91440" tIns="0" rIns="91440" bIns="45720" rtlCol="0" anchor="ctr">
            <a:normAutofit/>
          </a:bodyPr>
          <a:lstStyle>
            <a:lvl1pPr marL="0" indent="0" algn="ctr" defTabSz="914400" rtl="0" eaLnBrk="1" latinLnBrk="0" hangingPunct="1">
              <a:lnSpc>
                <a:spcPct val="100000"/>
              </a:lnSpc>
              <a:spcBef>
                <a:spcPts val="0"/>
              </a:spcBef>
              <a:buClr>
                <a:schemeClr val="accent1"/>
              </a:buClr>
              <a:buFont typeface="Arial" pitchFamily="34" charset="0"/>
              <a:buNone/>
              <a:defRPr lang="en-US" sz="1400" b="0" i="0" kern="1200" cap="none" spc="0" baseline="0" smtClean="0">
                <a:solidFill>
                  <a:schemeClr val="tx1"/>
                </a:solidFill>
                <a:latin typeface="+mn-lt"/>
                <a:ea typeface="+mn-ea"/>
                <a:cs typeface="Tahoma"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itle 12"/>
          <p:cNvSpPr>
            <a:spLocks noGrp="1"/>
          </p:cNvSpPr>
          <p:nvPr>
            <p:ph type="title"/>
          </p:nvPr>
        </p:nvSpPr>
        <p:spPr/>
        <p:txBody>
          <a:bodyPr/>
          <a:lstStyle/>
          <a:p>
            <a:r>
              <a:rPr lang="en-US"/>
              <a:t>Click to edit Master title style</a:t>
            </a:r>
          </a:p>
        </p:txBody>
      </p:sp>
      <p:sp>
        <p:nvSpPr>
          <p:cNvPr id="16" name="Date Placeholder 15"/>
          <p:cNvSpPr>
            <a:spLocks noGrp="1"/>
          </p:cNvSpPr>
          <p:nvPr>
            <p:ph type="dt" sz="half" idx="15"/>
          </p:nvPr>
        </p:nvSpPr>
        <p:spPr/>
        <p:txBody>
          <a:bodyPr/>
          <a:lstStyle/>
          <a:p>
            <a:fld id="{DE2F91F0-FDFC-43AA-97B9-3F47CFAB980D}" type="datetimeFigureOut">
              <a:rPr lang="en-US" smtClean="0"/>
              <a:t>10/20/2023</a:t>
            </a:fld>
            <a:endParaRPr lang="en-US"/>
          </a:p>
        </p:txBody>
      </p:sp>
      <p:sp>
        <p:nvSpPr>
          <p:cNvPr id="19" name="Slide Number Placeholder 18"/>
          <p:cNvSpPr>
            <a:spLocks noGrp="1"/>
          </p:cNvSpPr>
          <p:nvPr>
            <p:ph type="sldNum" sz="quarter" idx="16"/>
          </p:nvPr>
        </p:nvSpPr>
        <p:spPr/>
        <p:txBody>
          <a:bodyPr/>
          <a:lstStyle/>
          <a:p>
            <a:fld id="{36DDDE8B-FCC3-4AA0-9852-D663610F7B41}" type="slidenum">
              <a:rPr lang="en-US" smtClean="0"/>
              <a:t>‹#›</a:t>
            </a:fld>
            <a:endParaRPr lang="en-US"/>
          </a:p>
        </p:txBody>
      </p:sp>
      <p:sp>
        <p:nvSpPr>
          <p:cNvPr id="23" name="Footer Placeholder 22"/>
          <p:cNvSpPr>
            <a:spLocks noGrp="1"/>
          </p:cNvSpPr>
          <p:nvPr>
            <p:ph type="ftr" sz="quarter" idx="17"/>
          </p:nvPr>
        </p:nvSpPr>
        <p:spPr/>
        <p:txBody>
          <a:bodyPr/>
          <a:lstStyle/>
          <a:p>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1852209" y="2026918"/>
            <a:ext cx="5439582" cy="3263750"/>
          </a:xfrm>
          <a:solidFill>
            <a:schemeClr val="tx1"/>
          </a:solidFill>
          <a:ln w="69850" cmpd="dbl">
            <a:solidFill>
              <a:schemeClr val="tx1"/>
            </a:solid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0" kern="1200" cap="none" spc="0" baseline="0" dirty="0">
                <a:solidFill>
                  <a:schemeClr val="bg1"/>
                </a:solidFill>
                <a:latin typeface="+mj-lt"/>
                <a:ea typeface="+mj-ea"/>
                <a:cs typeface="Tunga" pitchFamily="2"/>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5" name="Text Placeholder 24"/>
          <p:cNvSpPr>
            <a:spLocks noGrp="1"/>
          </p:cNvSpPr>
          <p:nvPr>
            <p:ph type="body" sz="quarter" idx="13"/>
          </p:nvPr>
        </p:nvSpPr>
        <p:spPr>
          <a:xfrm>
            <a:off x="1737360" y="5516880"/>
            <a:ext cx="5669280" cy="548640"/>
          </a:xfrm>
        </p:spPr>
        <p:txBody>
          <a:bodyPr vert="horz" lIns="91440" tIns="0" rIns="91440" bIns="0" rtlCol="0" anchor="ctr" anchorCtr="0">
            <a:normAutofit/>
          </a:bodyPr>
          <a:lstStyle>
            <a:lvl1pPr marL="0" indent="0">
              <a:spcBef>
                <a:spcPts val="0"/>
              </a:spcBef>
              <a:buNone/>
              <a:defRPr lang="en-US" sz="1400" b="0" i="0" kern="1200" cap="none" spc="30" baseline="0" smtClean="0">
                <a:solidFill>
                  <a:schemeClr val="tx2"/>
                </a:solidFill>
                <a:latin typeface="+mn-lt"/>
                <a:ea typeface="+mn-ea"/>
                <a:cs typeface="Tahoma" pitchFamily="34" charset="0"/>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marL="0" lvl="0" indent="0" algn="ctr" defTabSz="914400" rtl="0" eaLnBrk="1" latinLnBrk="0" hangingPunct="1">
              <a:spcBef>
                <a:spcPts val="600"/>
              </a:spcBef>
              <a:spcAft>
                <a:spcPts val="0"/>
              </a:spcAft>
              <a:buClr>
                <a:schemeClr val="accent1"/>
              </a:buClr>
              <a:buFont typeface="Arial" pitchFamily="34" charset="0"/>
              <a:buNone/>
            </a:pPr>
            <a:r>
              <a:rPr lang="en-US"/>
              <a:t>Click to edit Master text styles</a:t>
            </a:r>
          </a:p>
        </p:txBody>
      </p:sp>
      <p:sp>
        <p:nvSpPr>
          <p:cNvPr id="12" name="Title 11"/>
          <p:cNvSpPr>
            <a:spLocks noGrp="1"/>
          </p:cNvSpPr>
          <p:nvPr>
            <p:ph type="title"/>
          </p:nvPr>
        </p:nvSpPr>
        <p:spPr>
          <a:xfrm>
            <a:off x="2514600" y="975360"/>
            <a:ext cx="4114800" cy="701040"/>
          </a:xfrm>
        </p:spPr>
        <p:txBody>
          <a:bodyPr/>
          <a:lstStyle/>
          <a:p>
            <a:r>
              <a:rPr lang="en-US"/>
              <a:t>Click to edit Master title style</a:t>
            </a:r>
          </a:p>
        </p:txBody>
      </p:sp>
      <p:sp>
        <p:nvSpPr>
          <p:cNvPr id="13" name="Date Placeholder 12"/>
          <p:cNvSpPr>
            <a:spLocks noGrp="1"/>
          </p:cNvSpPr>
          <p:nvPr>
            <p:ph type="dt" sz="half" idx="14"/>
          </p:nvPr>
        </p:nvSpPr>
        <p:spPr>
          <a:xfrm>
            <a:off x="2981325" y="273180"/>
            <a:ext cx="3181350" cy="292100"/>
          </a:xfrm>
        </p:spPr>
        <p:txBody>
          <a:bodyPr/>
          <a:lstStyle/>
          <a:p>
            <a:fld id="{DE2F91F0-FDFC-43AA-97B9-3F47CFAB980D}" type="datetimeFigureOut">
              <a:rPr lang="en-US" smtClean="0"/>
              <a:t>10/20/2023</a:t>
            </a:fld>
            <a:endParaRPr lang="en-US"/>
          </a:p>
        </p:txBody>
      </p:sp>
      <p:sp>
        <p:nvSpPr>
          <p:cNvPr id="14" name="Slide Number Placeholder 13"/>
          <p:cNvSpPr>
            <a:spLocks noGrp="1"/>
          </p:cNvSpPr>
          <p:nvPr>
            <p:ph type="sldNum" sz="quarter" idx="15"/>
          </p:nvPr>
        </p:nvSpPr>
        <p:spPr>
          <a:xfrm>
            <a:off x="4038600" y="6172200"/>
            <a:ext cx="1066800" cy="304800"/>
          </a:xfrm>
        </p:spPr>
        <p:txBody>
          <a:bodyPr/>
          <a:lstStyle/>
          <a:p>
            <a:fld id="{36DDDE8B-FCC3-4AA0-9852-D663610F7B41}" type="slidenum">
              <a:rPr lang="en-US" smtClean="0"/>
              <a:t>‹#›</a:t>
            </a:fld>
            <a:endParaRPr lang="en-US"/>
          </a:p>
        </p:txBody>
      </p:sp>
      <p:sp>
        <p:nvSpPr>
          <p:cNvPr id="15" name="Footer Placeholder 14"/>
          <p:cNvSpPr>
            <a:spLocks noGrp="1"/>
          </p:cNvSpPr>
          <p:nvPr>
            <p:ph type="ftr" sz="quarter" idx="16"/>
          </p:nvPr>
        </p:nvSpPr>
        <p:spPr>
          <a:xfrm>
            <a:off x="1447800" y="6486525"/>
            <a:ext cx="6248400" cy="29210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E2F91F0-FDFC-43AA-97B9-3F47CFAB980D}"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DDDE8B-FCC3-4AA0-9852-D663610F7B4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cxnSp>
        <p:nvCxnSpPr>
          <p:cNvPr id="9" name="Straight Connector 8"/>
          <p:cNvCxnSpPr/>
          <p:nvPr/>
        </p:nvCxnSpPr>
        <p:spPr>
          <a:xfrm rot="5400000">
            <a:off x="4267200" y="3429000"/>
            <a:ext cx="6858000" cy="1588"/>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bwMode="hidden">
          <a:xfrm>
            <a:off x="0" y="1"/>
            <a:ext cx="76962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Vertical Text Placeholder 2"/>
          <p:cNvSpPr>
            <a:spLocks noGrp="1"/>
          </p:cNvSpPr>
          <p:nvPr>
            <p:ph type="body" orient="vert" idx="1"/>
          </p:nvPr>
        </p:nvSpPr>
        <p:spPr>
          <a:xfrm>
            <a:off x="457200" y="914401"/>
            <a:ext cx="6629400" cy="5029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E2F91F0-FDFC-43AA-97B9-3F47CFAB980D}"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DDDE8B-FCC3-4AA0-9852-D663610F7B41}" type="slidenum">
              <a:rPr lang="en-US" smtClean="0"/>
              <a:t>‹#›</a:t>
            </a:fld>
            <a:endParaRPr lang="en-US"/>
          </a:p>
        </p:txBody>
      </p:sp>
      <p:sp>
        <p:nvSpPr>
          <p:cNvPr id="2" name="Vertical Title 1"/>
          <p:cNvSpPr>
            <a:spLocks noGrp="1"/>
          </p:cNvSpPr>
          <p:nvPr>
            <p:ph type="title" orient="vert"/>
          </p:nvPr>
        </p:nvSpPr>
        <p:spPr>
          <a:xfrm>
            <a:off x="7239000" y="914401"/>
            <a:ext cx="926980" cy="5029200"/>
          </a:xfrm>
        </p:spPr>
        <p:txBody>
          <a:bodyPr vert="eaVert"/>
          <a:lstStyle/>
          <a:p>
            <a:r>
              <a:rPr lang="en-US"/>
              <a:t>Click to edit Master 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8" name="Rectangle 7"/>
          <p:cNvSpPr/>
          <p:nvPr/>
        </p:nvSpPr>
        <p:spPr bwMode="hidden">
          <a:xfrm>
            <a:off x="0" y="1335973"/>
            <a:ext cx="9144000" cy="55220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2019301"/>
            <a:ext cx="8229600" cy="41173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81325" y="273180"/>
            <a:ext cx="3181350" cy="292100"/>
          </a:xfrm>
          <a:prstGeom prst="rect">
            <a:avLst/>
          </a:prstGeom>
        </p:spPr>
        <p:txBody>
          <a:bodyPr vert="horz" lIns="91440" tIns="45720" rIns="91440" bIns="45720" rtlCol="0" anchor="ctr">
            <a:noAutofit/>
          </a:bodyPr>
          <a:lstStyle>
            <a:lvl1pPr algn="ctr">
              <a:defRPr sz="1200" b="0" cap="all" spc="300" baseline="0">
                <a:solidFill>
                  <a:schemeClr val="tx1"/>
                </a:solidFill>
              </a:defRPr>
            </a:lvl1pPr>
          </a:lstStyle>
          <a:p>
            <a:fld id="{DE2F91F0-FDFC-43AA-97B9-3F47CFAB980D}" type="datetimeFigureOut">
              <a:rPr lang="en-US" smtClean="0"/>
              <a:t>10/20/2023</a:t>
            </a:fld>
            <a:endParaRPr lang="en-US"/>
          </a:p>
        </p:txBody>
      </p:sp>
      <p:sp>
        <p:nvSpPr>
          <p:cNvPr id="5" name="Footer Placeholder 4"/>
          <p:cNvSpPr>
            <a:spLocks noGrp="1"/>
          </p:cNvSpPr>
          <p:nvPr>
            <p:ph type="ftr" sz="quarter" idx="3"/>
          </p:nvPr>
        </p:nvSpPr>
        <p:spPr>
          <a:xfrm>
            <a:off x="1447800" y="6486525"/>
            <a:ext cx="6248400" cy="292100"/>
          </a:xfrm>
          <a:prstGeom prst="rect">
            <a:avLst/>
          </a:prstGeom>
        </p:spPr>
        <p:txBody>
          <a:bodyPr vert="horz" lIns="91440" tIns="45720" rIns="91440" bIns="45720" rtlCol="0" anchor="ctr">
            <a:normAutofit/>
          </a:bodyPr>
          <a:lstStyle>
            <a:lvl1pPr algn="ctr">
              <a:defRPr sz="1100" b="0" cap="all" spc="300" baseline="0">
                <a:solidFill>
                  <a:schemeClr val="tx1"/>
                </a:solidFill>
              </a:defRPr>
            </a:lvl1pPr>
          </a:lstStyle>
          <a:p>
            <a:endParaRPr lang="en-US"/>
          </a:p>
        </p:txBody>
      </p:sp>
      <p:sp>
        <p:nvSpPr>
          <p:cNvPr id="6" name="Slide Number Placeholder 5"/>
          <p:cNvSpPr>
            <a:spLocks noGrp="1"/>
          </p:cNvSpPr>
          <p:nvPr>
            <p:ph type="sldNum" sz="quarter" idx="4"/>
          </p:nvPr>
        </p:nvSpPr>
        <p:spPr>
          <a:xfrm>
            <a:off x="4038600" y="6172200"/>
            <a:ext cx="1066800" cy="304800"/>
          </a:xfrm>
          <a:prstGeom prst="rect">
            <a:avLst/>
          </a:prstGeom>
          <a:ln>
            <a:noFill/>
          </a:ln>
        </p:spPr>
        <p:txBody>
          <a:bodyPr vert="horz" lIns="0" tIns="0" rIns="0" bIns="0" rtlCol="0" anchor="ctr">
            <a:normAutofit/>
          </a:bodyPr>
          <a:lstStyle>
            <a:lvl1pPr algn="ctr">
              <a:defRPr sz="1200" b="1">
                <a:solidFill>
                  <a:schemeClr val="tx1"/>
                </a:solidFill>
              </a:defRPr>
            </a:lvl1pPr>
          </a:lstStyle>
          <a:p>
            <a:fld id="{36DDDE8B-FCC3-4AA0-9852-D663610F7B41}" type="slidenum">
              <a:rPr lang="en-US" smtClean="0"/>
              <a:t>‹#›</a:t>
            </a:fld>
            <a:endParaRPr lang="en-US"/>
          </a:p>
        </p:txBody>
      </p:sp>
      <p:cxnSp>
        <p:nvCxnSpPr>
          <p:cNvPr id="10" name="Straight Connector 9"/>
          <p:cNvCxnSpPr/>
          <p:nvPr/>
        </p:nvCxnSpPr>
        <p:spPr>
          <a:xfrm>
            <a:off x="0" y="1331436"/>
            <a:ext cx="9144000" cy="1588"/>
          </a:xfrm>
          <a:prstGeom prst="line">
            <a:avLst/>
          </a:prstGeom>
          <a:ln w="12700">
            <a:solidFill>
              <a:schemeClr val="tx2">
                <a:lumMod val="75000"/>
              </a:schemeClr>
            </a:solidFill>
          </a:ln>
          <a:effectLst/>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2514600" y="975360"/>
            <a:ext cx="4114800" cy="70104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r>
              <a:rPr lang="en-US"/>
              <a:t>Click to edit Master title style</a:t>
            </a:r>
            <a:endParaRPr lang="en-US"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ts val="400"/>
        </a:spcBef>
        <a:buNone/>
        <a:defRPr sz="1800" b="1" kern="1200" cap="all" spc="0" baseline="0">
          <a:solidFill>
            <a:schemeClr val="bg1">
              <a:lumMod val="75000"/>
              <a:lumOff val="25000"/>
            </a:schemeClr>
          </a:solidFill>
          <a:effectLst/>
          <a:latin typeface="+mj-lt"/>
          <a:ea typeface="+mj-ea"/>
          <a:cs typeface="Tunga" pitchFamily="2"/>
        </a:defRPr>
      </a:lvl1pPr>
    </p:titleStyle>
    <p:bodyStyle>
      <a:lvl1pPr marL="0" indent="0" algn="ctr" defTabSz="914400" rtl="0" eaLnBrk="1" latinLnBrk="0" hangingPunct="1">
        <a:lnSpc>
          <a:spcPct val="100000"/>
        </a:lnSpc>
        <a:spcBef>
          <a:spcPts val="600"/>
        </a:spcBef>
        <a:spcAft>
          <a:spcPts val="0"/>
        </a:spcAft>
        <a:buClr>
          <a:schemeClr val="accent1"/>
        </a:buClr>
        <a:buFontTx/>
        <a:buNone/>
        <a:defRPr sz="2000" b="0" i="0" kern="1200" cap="none" spc="30" baseline="0">
          <a:solidFill>
            <a:schemeClr val="tx1"/>
          </a:solidFill>
          <a:latin typeface="+mn-lt"/>
          <a:ea typeface="+mn-ea"/>
          <a:cs typeface="Tahoma" pitchFamily="34" charset="0"/>
        </a:defRPr>
      </a:lvl1pPr>
      <a:lvl2pPr marL="0" indent="0" algn="ctr" defTabSz="914400" rtl="0" eaLnBrk="1" latinLnBrk="0" hangingPunct="1">
        <a:lnSpc>
          <a:spcPct val="100000"/>
        </a:lnSpc>
        <a:spcBef>
          <a:spcPts val="1200"/>
        </a:spcBef>
        <a:buClr>
          <a:schemeClr val="accent1"/>
        </a:buClr>
        <a:buFontTx/>
        <a:buNone/>
        <a:defRPr sz="1800" kern="1200">
          <a:solidFill>
            <a:schemeClr val="tx2"/>
          </a:solidFill>
          <a:latin typeface="+mn-lt"/>
          <a:ea typeface="+mn-ea"/>
          <a:cs typeface="Tahoma" pitchFamily="34" charset="0"/>
        </a:defRPr>
      </a:lvl2pPr>
      <a:lvl3pPr marL="0" indent="0" algn="ctr" defTabSz="914400" rtl="0" eaLnBrk="1" latinLnBrk="0" hangingPunct="1">
        <a:lnSpc>
          <a:spcPct val="100000"/>
        </a:lnSpc>
        <a:spcBef>
          <a:spcPts val="1200"/>
        </a:spcBef>
        <a:buClr>
          <a:schemeClr val="accent1"/>
        </a:buClr>
        <a:buFontTx/>
        <a:buNone/>
        <a:defRPr sz="1600" kern="1200">
          <a:solidFill>
            <a:schemeClr val="tx1"/>
          </a:solidFill>
          <a:latin typeface="+mn-lt"/>
          <a:ea typeface="+mn-ea"/>
          <a:cs typeface="Tahoma" pitchFamily="34" charset="0"/>
        </a:defRPr>
      </a:lvl3pPr>
      <a:lvl4pPr marL="0" indent="0" algn="ctr" defTabSz="914400" rtl="0" eaLnBrk="1" latinLnBrk="0" hangingPunct="1">
        <a:lnSpc>
          <a:spcPct val="100000"/>
        </a:lnSpc>
        <a:spcBef>
          <a:spcPts val="1200"/>
        </a:spcBef>
        <a:buClr>
          <a:schemeClr val="accent1"/>
        </a:buClr>
        <a:buFontTx/>
        <a:buNone/>
        <a:defRPr sz="1400" kern="1200">
          <a:solidFill>
            <a:schemeClr val="tx2"/>
          </a:solidFill>
          <a:latin typeface="+mn-lt"/>
          <a:ea typeface="+mn-ea"/>
          <a:cs typeface="Tahoma" pitchFamily="34" charset="0"/>
        </a:defRPr>
      </a:lvl4pPr>
      <a:lvl5pPr marL="0" indent="0" algn="ctr" defTabSz="914400" rtl="0" eaLnBrk="1" latinLnBrk="0" hangingPunct="1">
        <a:lnSpc>
          <a:spcPct val="100000"/>
        </a:lnSpc>
        <a:spcBef>
          <a:spcPts val="1200"/>
        </a:spcBef>
        <a:buClr>
          <a:schemeClr val="accent1"/>
        </a:buClr>
        <a:buFontTx/>
        <a:buNone/>
        <a:defRPr sz="1400" kern="1200" baseline="0">
          <a:solidFill>
            <a:schemeClr val="tx1"/>
          </a:solidFill>
          <a:latin typeface="+mn-lt"/>
          <a:ea typeface="+mn-ea"/>
          <a:cs typeface="Tahoma" pitchFamily="34" charset="0"/>
        </a:defRPr>
      </a:lvl5pPr>
      <a:lvl6pPr marL="0" indent="0" algn="ctr" defTabSz="914400" rtl="0" eaLnBrk="1" latinLnBrk="0" hangingPunct="1">
        <a:lnSpc>
          <a:spcPct val="100000"/>
        </a:lnSpc>
        <a:spcBef>
          <a:spcPts val="1200"/>
        </a:spcBef>
        <a:buFont typeface="Arial" pitchFamily="34" charset="0"/>
        <a:buNone/>
        <a:defRPr sz="1400" kern="1200">
          <a:solidFill>
            <a:schemeClr val="tx2"/>
          </a:solidFill>
          <a:latin typeface="+mn-lt"/>
          <a:ea typeface="+mn-ea"/>
          <a:cs typeface="+mn-cs"/>
        </a:defRPr>
      </a:lvl6pPr>
      <a:lvl7pPr marL="0" indent="0" algn="ctr" defTabSz="914400" rtl="0" eaLnBrk="1" latinLnBrk="0" hangingPunct="1">
        <a:lnSpc>
          <a:spcPct val="100000"/>
        </a:lnSpc>
        <a:spcBef>
          <a:spcPts val="1200"/>
        </a:spcBef>
        <a:buFont typeface="Arial" pitchFamily="34" charset="0"/>
        <a:buNone/>
        <a:defRPr sz="1400" kern="1200">
          <a:solidFill>
            <a:schemeClr val="tx1"/>
          </a:solidFill>
          <a:latin typeface="+mn-lt"/>
          <a:ea typeface="+mn-ea"/>
          <a:cs typeface="+mn-cs"/>
        </a:defRPr>
      </a:lvl7pPr>
      <a:lvl8pPr marL="0" indent="0" algn="ctr" defTabSz="914400" rtl="0" eaLnBrk="1" latinLnBrk="0" hangingPunct="1">
        <a:lnSpc>
          <a:spcPct val="100000"/>
        </a:lnSpc>
        <a:spcBef>
          <a:spcPts val="1200"/>
        </a:spcBef>
        <a:buFont typeface="Arial" pitchFamily="34" charset="0"/>
        <a:buNone/>
        <a:defRPr sz="1400" kern="1200">
          <a:solidFill>
            <a:schemeClr val="tx2"/>
          </a:solidFill>
          <a:latin typeface="+mn-lt"/>
          <a:ea typeface="+mn-ea"/>
          <a:cs typeface="+mn-cs"/>
        </a:defRPr>
      </a:lvl8pPr>
      <a:lvl9pPr marL="0" indent="0" algn="ctr" defTabSz="914400" rtl="0" eaLnBrk="1" latinLnBrk="0" hangingPunct="1">
        <a:lnSpc>
          <a:spcPct val="100000"/>
        </a:lnSpc>
        <a:spcBef>
          <a:spcPts val="1200"/>
        </a:spcBef>
        <a:buFont typeface="Arial" pitchFamily="34" charset="0"/>
        <a:buNone/>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all.accor.com/loyalty-program/cards-status-benefits-details/index.en.shtml" TargetMode="External"/><Relationship Id="rId2" Type="http://schemas.openxmlformats.org/officeDocument/2006/relationships/hyperlink" Target="https://www.fairmont.com/fairmont-gold/"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11519591-5206-6F4C-9C0A-EB34FEF8CED7}"/>
              </a:ext>
            </a:extLst>
          </p:cNvPr>
          <p:cNvPicPr>
            <a:picLocks noChangeAspect="1"/>
          </p:cNvPicPr>
          <p:nvPr/>
        </p:nvPicPr>
        <p:blipFill>
          <a:blip r:embed="rId2"/>
          <a:stretch>
            <a:fillRect/>
          </a:stretch>
        </p:blipFill>
        <p:spPr>
          <a:xfrm>
            <a:off x="228600" y="457200"/>
            <a:ext cx="3343275" cy="1733550"/>
          </a:xfrm>
          <a:prstGeom prst="rect">
            <a:avLst/>
          </a:prstGeom>
        </p:spPr>
      </p:pic>
      <p:pic>
        <p:nvPicPr>
          <p:cNvPr id="2" name="Picture 1"/>
          <p:cNvPicPr>
            <a:picLocks noChangeAspect="1"/>
          </p:cNvPicPr>
          <p:nvPr/>
        </p:nvPicPr>
        <p:blipFill>
          <a:blip r:embed="rId3"/>
          <a:stretch>
            <a:fillRect/>
          </a:stretch>
        </p:blipFill>
        <p:spPr>
          <a:xfrm>
            <a:off x="609600" y="3124200"/>
            <a:ext cx="7581900" cy="2714625"/>
          </a:xfrm>
          <a:prstGeom prst="rect">
            <a:avLst/>
          </a:prstGeom>
        </p:spPr>
      </p:pic>
    </p:spTree>
    <p:extLst>
      <p:ext uri="{BB962C8B-B14F-4D97-AF65-F5344CB8AC3E}">
        <p14:creationId xmlns:p14="http://schemas.microsoft.com/office/powerpoint/2010/main" val="59822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200" dirty="0">
                <a:latin typeface="Times New Roman" panose="02020603050405020304" pitchFamily="18" charset="0"/>
                <a:cs typeface="Times New Roman" panose="02020603050405020304" pitchFamily="18" charset="0"/>
              </a:rPr>
              <a:t>Contents</a:t>
            </a:r>
            <a:endParaRPr lang="en-US"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 xmlns:a16="http://schemas.microsoft.com/office/drawing/2014/main" id="{9ACF070B-89D9-ABFC-194C-D2E8B6CF953A}"/>
              </a:ext>
            </a:extLst>
          </p:cNvPr>
          <p:cNvPicPr>
            <a:picLocks noChangeAspect="1"/>
          </p:cNvPicPr>
          <p:nvPr/>
        </p:nvPicPr>
        <p:blipFill>
          <a:blip r:embed="rId2"/>
          <a:stretch>
            <a:fillRect/>
          </a:stretch>
        </p:blipFill>
        <p:spPr>
          <a:xfrm>
            <a:off x="304800" y="3965524"/>
            <a:ext cx="2841625" cy="752475"/>
          </a:xfrm>
          <a:prstGeom prst="rect">
            <a:avLst/>
          </a:prstGeom>
        </p:spPr>
      </p:pic>
      <p:pic>
        <p:nvPicPr>
          <p:cNvPr id="2" name="Picture 1"/>
          <p:cNvPicPr>
            <a:picLocks noChangeAspect="1"/>
          </p:cNvPicPr>
          <p:nvPr/>
        </p:nvPicPr>
        <p:blipFill>
          <a:blip r:embed="rId3"/>
          <a:stretch>
            <a:fillRect/>
          </a:stretch>
        </p:blipFill>
        <p:spPr>
          <a:xfrm>
            <a:off x="3581400" y="1984324"/>
            <a:ext cx="3876675" cy="4264076"/>
          </a:xfrm>
          <a:prstGeom prst="rect">
            <a:avLst/>
          </a:prstGeom>
        </p:spPr>
      </p:pic>
    </p:spTree>
    <p:extLst>
      <p:ext uri="{BB962C8B-B14F-4D97-AF65-F5344CB8AC3E}">
        <p14:creationId xmlns:p14="http://schemas.microsoft.com/office/powerpoint/2010/main" val="1249431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latin typeface="Times New Roman" panose="02020603050405020304" pitchFamily="18" charset="0"/>
                <a:cs typeface="Times New Roman" panose="02020603050405020304" pitchFamily="18" charset="0"/>
              </a:rPr>
              <a:t>Introduction</a:t>
            </a:r>
          </a:p>
        </p:txBody>
      </p:sp>
      <p:sp>
        <p:nvSpPr>
          <p:cNvPr id="4" name="Rectangle 3"/>
          <p:cNvSpPr/>
          <p:nvPr/>
        </p:nvSpPr>
        <p:spPr>
          <a:xfrm>
            <a:off x="228600" y="2195594"/>
            <a:ext cx="5492349" cy="4524315"/>
          </a:xfrm>
          <a:prstGeom prst="rect">
            <a:avLst/>
          </a:prstGeom>
        </p:spPr>
        <p:txBody>
          <a:bodyPr wrap="square">
            <a:spAutoFit/>
          </a:bodyPr>
          <a:lstStyle/>
          <a:p>
            <a:pPr marL="285750" indent="-285750" algn="just">
              <a:lnSpc>
                <a:spcPct val="200000"/>
              </a:lnSpc>
              <a:buFont typeface="Arial" pitchFamily="34" charset="0"/>
              <a:buChar char="•"/>
            </a:pPr>
            <a:r>
              <a:rPr lang="en-US" sz="1600" dirty="0">
                <a:latin typeface="Times New Roman" panose="02020603050405020304" pitchFamily="18" charset="0"/>
                <a:cs typeface="Times New Roman" panose="02020603050405020304" pitchFamily="18" charset="0"/>
              </a:rPr>
              <a:t>Fairmount Hotel is an exclusive lifestyle hotel  delivering highest level of personalized services.</a:t>
            </a:r>
          </a:p>
          <a:p>
            <a:pPr marL="285750" indent="-285750" algn="just">
              <a:lnSpc>
                <a:spcPct val="200000"/>
              </a:lnSpc>
              <a:buFont typeface="Arial" pitchFamily="34" charset="0"/>
              <a:buChar char="•"/>
            </a:pPr>
            <a:r>
              <a:rPr lang="en-US" sz="1600" dirty="0">
                <a:latin typeface="Times New Roman" panose="02020603050405020304" pitchFamily="18" charset="0"/>
                <a:cs typeface="Times New Roman" panose="02020603050405020304" pitchFamily="18" charset="0"/>
              </a:rPr>
              <a:t>It provides with VIP services encompassing of smooth checkouts and effortless arrival.</a:t>
            </a:r>
          </a:p>
          <a:p>
            <a:pPr marL="285750" indent="-285750" algn="just">
              <a:lnSpc>
                <a:spcPct val="200000"/>
              </a:lnSpc>
              <a:buFont typeface="Arial" pitchFamily="34" charset="0"/>
              <a:buChar char="•"/>
            </a:pPr>
            <a:r>
              <a:rPr lang="en-US" sz="1600" dirty="0">
                <a:latin typeface="Times New Roman" panose="02020603050405020304" pitchFamily="18" charset="0"/>
                <a:cs typeface="Times New Roman" panose="02020603050405020304" pitchFamily="18" charset="0"/>
              </a:rPr>
              <a:t>It has the core am of providing transformative experience and stress-free stay.</a:t>
            </a:r>
          </a:p>
          <a:p>
            <a:pPr marL="285750" indent="-285750" algn="just">
              <a:lnSpc>
                <a:spcPct val="200000"/>
              </a:lnSpc>
              <a:buFont typeface="Arial" pitchFamily="34" charset="0"/>
              <a:buChar char="•"/>
            </a:pPr>
            <a:r>
              <a:rPr lang="en-US" sz="1600" dirty="0">
                <a:latin typeface="Times New Roman" panose="02020603050405020304" pitchFamily="18" charset="0"/>
                <a:cs typeface="Times New Roman" panose="02020603050405020304" pitchFamily="18" charset="0"/>
              </a:rPr>
              <a:t>Fairmount has distinctive collection of unrivaled hotels providing world class services.</a:t>
            </a:r>
          </a:p>
          <a:p>
            <a:pPr marL="285750" indent="-285750" algn="just">
              <a:lnSpc>
                <a:spcPct val="200000"/>
              </a:lnSpc>
              <a:buFont typeface="Arial" pitchFamily="34" charset="0"/>
              <a:buChar char="•"/>
            </a:pPr>
            <a:endParaRPr lang="en-US" sz="1600" dirty="0"/>
          </a:p>
        </p:txBody>
      </p:sp>
      <p:pic>
        <p:nvPicPr>
          <p:cNvPr id="3" name="Picture 2"/>
          <p:cNvPicPr>
            <a:picLocks noChangeAspect="1"/>
          </p:cNvPicPr>
          <p:nvPr/>
        </p:nvPicPr>
        <p:blipFill>
          <a:blip r:embed="rId3"/>
          <a:stretch>
            <a:fillRect/>
          </a:stretch>
        </p:blipFill>
        <p:spPr>
          <a:xfrm>
            <a:off x="6793761" y="2657959"/>
            <a:ext cx="2351531" cy="1498655"/>
          </a:xfrm>
          <a:prstGeom prst="rect">
            <a:avLst/>
          </a:prstGeom>
        </p:spPr>
      </p:pic>
      <p:pic>
        <p:nvPicPr>
          <p:cNvPr id="6" name="Picture 5"/>
          <p:cNvPicPr>
            <a:picLocks noChangeAspect="1"/>
          </p:cNvPicPr>
          <p:nvPr/>
        </p:nvPicPr>
        <p:blipFill>
          <a:blip r:embed="rId4"/>
          <a:stretch>
            <a:fillRect/>
          </a:stretch>
        </p:blipFill>
        <p:spPr>
          <a:xfrm>
            <a:off x="5821067" y="4156614"/>
            <a:ext cx="3324225" cy="2095500"/>
          </a:xfrm>
          <a:prstGeom prst="rect">
            <a:avLst/>
          </a:prstGeom>
        </p:spPr>
      </p:pic>
      <p:sp>
        <p:nvSpPr>
          <p:cNvPr id="7" name="Rectangle 6"/>
          <p:cNvSpPr/>
          <p:nvPr/>
        </p:nvSpPr>
        <p:spPr>
          <a:xfrm>
            <a:off x="6893878" y="6252114"/>
            <a:ext cx="1178602" cy="830997"/>
          </a:xfrm>
          <a:prstGeom prst="rect">
            <a:avLst/>
          </a:prstGeom>
        </p:spPr>
        <p:txBody>
          <a:bodyPr wrap="square">
            <a:spAutoFit/>
          </a:bodyPr>
          <a:lstStyle/>
          <a:p>
            <a:pPr algn="just">
              <a:lnSpc>
                <a:spcPct val="200000"/>
              </a:lnSpc>
            </a:pPr>
            <a:r>
              <a:rPr lang="en-US" sz="1200" dirty="0" smtClean="0">
                <a:latin typeface="Times New Roman" panose="02020603050405020304" pitchFamily="18" charset="0"/>
                <a:cs typeface="Times New Roman" panose="02020603050405020304" pitchFamily="18" charset="0"/>
              </a:rPr>
              <a:t>Fairmont, 2023</a:t>
            </a:r>
            <a:endParaRPr lang="en-US" sz="12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itchFamily="34" charset="0"/>
              <a:buChar char="•"/>
            </a:pPr>
            <a:endParaRPr lang="en-US" sz="1200" dirty="0"/>
          </a:p>
        </p:txBody>
      </p:sp>
    </p:spTree>
    <p:extLst>
      <p:ext uri="{BB962C8B-B14F-4D97-AF65-F5344CB8AC3E}">
        <p14:creationId xmlns:p14="http://schemas.microsoft.com/office/powerpoint/2010/main" val="1661196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sz="quarter" idx="14"/>
          </p:nvPr>
        </p:nvSpPr>
        <p:spPr>
          <a:xfrm>
            <a:off x="495300" y="1752600"/>
            <a:ext cx="8153400" cy="4005072"/>
          </a:xfrm>
        </p:spPr>
        <p:txBody>
          <a:bodyPr>
            <a:noAutofit/>
          </a:bodyPr>
          <a:lstStyle/>
          <a:p>
            <a:pPr marL="285750" indent="-285750" algn="just">
              <a:lnSpc>
                <a:spcPct val="150000"/>
              </a:lnSpc>
              <a:buFont typeface="Wingdings" panose="05000000000000000000" pitchFamily="2" charset="2"/>
              <a:buChar char="q"/>
            </a:pPr>
            <a:r>
              <a:rPr lang="en-US" sz="1600" dirty="0">
                <a:effectLst/>
                <a:latin typeface="Times New Roman" panose="02020603050405020304" pitchFamily="18" charset="0"/>
                <a:cs typeface="Times New Roman" panose="02020603050405020304" pitchFamily="18" charset="0"/>
              </a:rPr>
              <a:t>The consumers of hotels are the people who share similar wants, needs and characteristics as being offered by the hotel offered.</a:t>
            </a:r>
          </a:p>
          <a:p>
            <a:pPr marL="342900" lvl="3" indent="-342900" algn="just">
              <a:lnSpc>
                <a:spcPct val="150000"/>
              </a:lnSpc>
              <a:buFont typeface="+mj-lt"/>
              <a:buAutoNum type="arabicPeriod"/>
            </a:pPr>
            <a:r>
              <a:rPr lang="en-US" sz="1600" dirty="0">
                <a:effectLst/>
                <a:latin typeface="Times New Roman" panose="02020603050405020304" pitchFamily="18" charset="0"/>
                <a:cs typeface="Times New Roman" panose="02020603050405020304" pitchFamily="18" charset="0"/>
              </a:rPr>
              <a:t>Fairmount Hotel has a customer base that has a higher level of disposable income .</a:t>
            </a:r>
          </a:p>
          <a:p>
            <a:pPr marL="342900" lvl="3" indent="-342900" algn="just">
              <a:lnSpc>
                <a:spcPct val="150000"/>
              </a:lnSpc>
              <a:buFont typeface="+mj-lt"/>
              <a:buAutoNum type="arabicPeriod"/>
            </a:pPr>
            <a:r>
              <a:rPr lang="en-US" sz="1600" dirty="0">
                <a:effectLst/>
                <a:latin typeface="Times New Roman" panose="02020603050405020304" pitchFamily="18" charset="0"/>
                <a:cs typeface="Times New Roman" panose="02020603050405020304" pitchFamily="18" charset="0"/>
              </a:rPr>
              <a:t>Its main consumers are people </a:t>
            </a:r>
            <a:r>
              <a:rPr lang="en-US" sz="1600" dirty="0">
                <a:latin typeface="Times New Roman" panose="02020603050405020304" pitchFamily="18" charset="0"/>
                <a:cs typeface="Times New Roman" panose="02020603050405020304" pitchFamily="18" charset="0"/>
              </a:rPr>
              <a:t>travelling for the purpose of business.</a:t>
            </a:r>
          </a:p>
          <a:p>
            <a:pPr marL="342900" lvl="3" indent="-342900" algn="just">
              <a:lnSpc>
                <a:spcPct val="150000"/>
              </a:lnSpc>
              <a:buFont typeface="+mj-lt"/>
              <a:buAutoNum type="arabicPeriod"/>
            </a:pPr>
            <a:r>
              <a:rPr lang="en-US" sz="1600" dirty="0">
                <a:effectLst/>
                <a:latin typeface="Times New Roman" panose="02020603050405020304" pitchFamily="18" charset="0"/>
                <a:cs typeface="Times New Roman" panose="02020603050405020304" pitchFamily="18" charset="0"/>
              </a:rPr>
              <a:t>Its consumer also comprises of family-oriented guests.</a:t>
            </a:r>
          </a:p>
          <a:p>
            <a:pPr marL="342900" lvl="3" indent="-342900" algn="just">
              <a:lnSpc>
                <a:spcPct val="150000"/>
              </a:lnSpc>
              <a:buFont typeface="+mj-lt"/>
              <a:buAutoNum type="arabicPeriod"/>
            </a:pPr>
            <a:r>
              <a:rPr lang="en-US" sz="1600" dirty="0">
                <a:effectLst/>
                <a:latin typeface="Times New Roman" panose="02020603050405020304" pitchFamily="18" charset="0"/>
                <a:cs typeface="Times New Roman" panose="02020603050405020304" pitchFamily="18" charset="0"/>
              </a:rPr>
              <a:t>It targets affluent travelers and frequent bookers</a:t>
            </a:r>
            <a:r>
              <a:rPr lang="en-US" sz="1600" dirty="0" smtClean="0">
                <a:effectLst/>
                <a:latin typeface="Times New Roman" panose="02020603050405020304" pitchFamily="18" charset="0"/>
                <a:cs typeface="Times New Roman" panose="02020603050405020304" pitchFamily="18" charset="0"/>
              </a:rPr>
              <a:t>.</a:t>
            </a:r>
          </a:p>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Calibri" panose="020F0502020204030204" pitchFamily="34" charset="0"/>
                <a:cs typeface="Times New Roman" panose="02020603050405020304" pitchFamily="18" charset="0"/>
              </a:rPr>
              <a:t>The hotel industry focuses on providing its customers with excellent quality of services.</a:t>
            </a:r>
          </a:p>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Calibri" panose="020F0502020204030204" pitchFamily="34" charset="0"/>
                <a:cs typeface="Times New Roman" panose="02020603050405020304" pitchFamily="18" charset="0"/>
              </a:rPr>
              <a:t>Fairmount Hotel appeals to its customers by allowing  to earn points through rewards obtained from stays, outings and visits.</a:t>
            </a:r>
          </a:p>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Calibri" panose="020F0502020204030204" pitchFamily="34" charset="0"/>
                <a:cs typeface="Times New Roman" panose="02020603050405020304" pitchFamily="18" charset="0"/>
              </a:rPr>
              <a:t>It appeals by providing an enhanced level of exclusive benefits such as complimentary memberships, health club and sports facilities.</a:t>
            </a:r>
            <a:endParaRPr lang="en-PK"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q"/>
            </a:pPr>
            <a:endParaRPr lang="en-US" sz="1600" dirty="0">
              <a:latin typeface="Times New Roman" panose="02020603050405020304" pitchFamily="18" charset="0"/>
              <a:cs typeface="Times New Roman" panose="02020603050405020304" pitchFamily="18" charset="0"/>
            </a:endParaRPr>
          </a:p>
        </p:txBody>
      </p:sp>
      <p:sp>
        <p:nvSpPr>
          <p:cNvPr id="4" name="Title 3"/>
          <p:cNvSpPr>
            <a:spLocks noGrp="1"/>
          </p:cNvSpPr>
          <p:nvPr>
            <p:ph type="title"/>
          </p:nvPr>
        </p:nvSpPr>
        <p:spPr>
          <a:xfrm>
            <a:off x="2514600" y="975360"/>
            <a:ext cx="4114800" cy="701040"/>
          </a:xfrm>
        </p:spPr>
        <p:txBody>
          <a:bodyPr anchor="ctr">
            <a:normAutofit/>
          </a:bodyPr>
          <a:lstStyle/>
          <a:p>
            <a:r>
              <a:rPr lang="en-US" sz="3200" dirty="0" smtClean="0"/>
              <a:t>CONSUMERS BASE</a:t>
            </a:r>
            <a:endParaRPr lang="en-US" sz="3200" dirty="0"/>
          </a:p>
        </p:txBody>
      </p:sp>
    </p:spTree>
    <p:extLst>
      <p:ext uri="{BB962C8B-B14F-4D97-AF65-F5344CB8AC3E}">
        <p14:creationId xmlns:p14="http://schemas.microsoft.com/office/powerpoint/2010/main" val="3068584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 xmlns:a16="http://schemas.microsoft.com/office/drawing/2014/main" id="{13B2B8F1-946D-F504-3F3C-04121DC14DDB}"/>
              </a:ext>
            </a:extLst>
          </p:cNvPr>
          <p:cNvSpPr txBox="1"/>
          <p:nvPr/>
        </p:nvSpPr>
        <p:spPr>
          <a:xfrm>
            <a:off x="4419600" y="2852928"/>
            <a:ext cx="4556760" cy="4005072"/>
          </a:xfrm>
          <a:prstGeom prst="rect">
            <a:avLst/>
          </a:prstGeom>
        </p:spPr>
        <p:txBody>
          <a:bodyPr vert="horz" lIns="91440" tIns="45720" rIns="91440" bIns="45720" rtlCol="0">
            <a:noAutofit/>
          </a:bodyPr>
          <a:lstStyle/>
          <a:p>
            <a:pPr algn="just">
              <a:lnSpc>
                <a:spcPct val="150000"/>
              </a:lnSpc>
              <a:spcAft>
                <a:spcPts val="600"/>
              </a:spcAft>
              <a:buClr>
                <a:schemeClr val="accent1"/>
              </a:buClr>
            </a:pPr>
            <a:r>
              <a:rPr lang="en-US" sz="1600" dirty="0">
                <a:latin typeface="Times New Roman" panose="02020603050405020304" pitchFamily="18" charset="0"/>
                <a:cs typeface="Times New Roman" panose="02020603050405020304" pitchFamily="18" charset="0"/>
              </a:rPr>
              <a:t>Guest </a:t>
            </a:r>
            <a:r>
              <a:rPr lang="en-US" sz="1600" dirty="0">
                <a:effectLst/>
                <a:latin typeface="Times New Roman" panose="02020603050405020304" pitchFamily="18" charset="0"/>
                <a:cs typeface="Times New Roman" panose="02020603050405020304" pitchFamily="18" charset="0"/>
              </a:rPr>
              <a:t>service and facilities enhance guest experience and hotel</a:t>
            </a:r>
            <a:r>
              <a:rPr lang="en-US" sz="1600" dirty="0">
                <a:latin typeface="Times New Roman" panose="02020603050405020304" pitchFamily="18" charset="0"/>
                <a:cs typeface="Times New Roman" panose="02020603050405020304" pitchFamily="18" charset="0"/>
              </a:rPr>
              <a:t>’s brand value.</a:t>
            </a:r>
          </a:p>
          <a:p>
            <a:pPr marL="342900" indent="-342900" algn="just">
              <a:lnSpc>
                <a:spcPct val="150000"/>
              </a:lnSpc>
              <a:spcAft>
                <a:spcPts val="600"/>
              </a:spcAft>
              <a:buClr>
                <a:schemeClr val="accent1"/>
              </a:buCl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Fairmount has robust workforce that enables in attaining great success.</a:t>
            </a:r>
          </a:p>
          <a:p>
            <a:pPr marL="342900" indent="-342900" algn="just">
              <a:lnSpc>
                <a:spcPct val="150000"/>
              </a:lnSpc>
              <a:spcAft>
                <a:spcPts val="600"/>
              </a:spcAft>
              <a:buClr>
                <a:schemeClr val="accent1"/>
              </a:buCl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has attained guest satisfaction through facilities and exclusive services.</a:t>
            </a:r>
          </a:p>
          <a:p>
            <a:pPr marL="342900" indent="-342900" algn="just">
              <a:lnSpc>
                <a:spcPct val="150000"/>
              </a:lnSpc>
              <a:spcAft>
                <a:spcPts val="600"/>
              </a:spcAft>
              <a:buClr>
                <a:schemeClr val="accent1"/>
              </a:buCl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has become the most attractive hotel through thoughtful services and expressive decor.</a:t>
            </a:r>
          </a:p>
        </p:txBody>
      </p:sp>
      <p:sp>
        <p:nvSpPr>
          <p:cNvPr id="3" name="Title 2"/>
          <p:cNvSpPr>
            <a:spLocks noGrp="1"/>
          </p:cNvSpPr>
          <p:nvPr>
            <p:ph type="title"/>
          </p:nvPr>
        </p:nvSpPr>
        <p:spPr>
          <a:xfrm>
            <a:off x="609599" y="975360"/>
            <a:ext cx="7985761" cy="701040"/>
          </a:xfrm>
        </p:spPr>
        <p:txBody>
          <a:bodyPr vert="horz" lIns="91440" tIns="45720" rIns="91440" bIns="45720" rtlCol="0" anchor="ctr" anchorCtr="0">
            <a:noAutofit/>
          </a:bodyPr>
          <a:lstStyle/>
          <a:p>
            <a:r>
              <a:rPr lang="en-US" sz="2800" b="1" kern="1200" cap="all" spc="0" baseline="0" dirty="0" smtClean="0">
                <a:effectLst/>
                <a:latin typeface="Times New Roman" panose="02020603050405020304" pitchFamily="18" charset="0"/>
                <a:cs typeface="Times New Roman" panose="02020603050405020304" pitchFamily="18" charset="0"/>
              </a:rPr>
              <a:t>guest service</a:t>
            </a:r>
            <a:endParaRPr lang="en-US" sz="2800" b="1" kern="1200" cap="all" spc="0" baseline="0" dirty="0">
              <a:effectLst/>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09599" y="2259232"/>
            <a:ext cx="3659835" cy="2885108"/>
          </a:xfrm>
          <a:prstGeom prst="rect">
            <a:avLst/>
          </a:prstGeom>
        </p:spPr>
      </p:pic>
      <p:sp>
        <p:nvSpPr>
          <p:cNvPr id="6" name="TextBox 5">
            <a:extLst>
              <a:ext uri="{FF2B5EF4-FFF2-40B4-BE49-F238E27FC236}">
                <a16:creationId xmlns="" xmlns:a16="http://schemas.microsoft.com/office/drawing/2014/main" id="{13B2B8F1-946D-F504-3F3C-04121DC14DDB}"/>
              </a:ext>
            </a:extLst>
          </p:cNvPr>
          <p:cNvSpPr txBox="1"/>
          <p:nvPr/>
        </p:nvSpPr>
        <p:spPr>
          <a:xfrm>
            <a:off x="1065159" y="5144340"/>
            <a:ext cx="2346960" cy="715151"/>
          </a:xfrm>
          <a:prstGeom prst="rect">
            <a:avLst/>
          </a:prstGeom>
        </p:spPr>
        <p:txBody>
          <a:bodyPr vert="horz" lIns="91440" tIns="45720" rIns="91440" bIns="45720" rtlCol="0">
            <a:noAutofit/>
          </a:bodyPr>
          <a:lstStyle/>
          <a:p>
            <a:pPr algn="just">
              <a:lnSpc>
                <a:spcPct val="150000"/>
              </a:lnSpc>
              <a:spcAft>
                <a:spcPts val="600"/>
              </a:spcAft>
              <a:buClr>
                <a:schemeClr val="accent1"/>
              </a:buClr>
            </a:pPr>
            <a:r>
              <a:rPr lang="en-US" sz="1200" dirty="0" smtClean="0">
                <a:latin typeface="Times New Roman" panose="02020603050405020304" pitchFamily="18" charset="0"/>
                <a:cs typeface="Times New Roman" panose="02020603050405020304" pitchFamily="18" charset="0"/>
              </a:rPr>
              <a:t>Fairmont, 2023a</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6889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0D7BFA-EE0C-FBD9-8763-3F9A3E86507E}"/>
              </a:ext>
            </a:extLst>
          </p:cNvPr>
          <p:cNvSpPr>
            <a:spLocks noGrp="1"/>
          </p:cNvSpPr>
          <p:nvPr>
            <p:ph type="title"/>
          </p:nvPr>
        </p:nvSpPr>
        <p:spPr>
          <a:xfrm>
            <a:off x="2057400" y="975360"/>
            <a:ext cx="5105400" cy="701040"/>
          </a:xfrm>
        </p:spPr>
        <p:txBody>
          <a:bodyPr>
            <a:normAutofit/>
          </a:bodyPr>
          <a:lstStyle/>
          <a:p>
            <a:r>
              <a:rPr lang="en-US" sz="3600" dirty="0">
                <a:latin typeface="Times New Roman" panose="02020603050405020304" pitchFamily="18" charset="0"/>
                <a:cs typeface="Times New Roman" panose="02020603050405020304" pitchFamily="18" charset="0"/>
              </a:rPr>
              <a:t>guest service</a:t>
            </a:r>
            <a:endParaRPr lang="en-PK" sz="36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 xmlns:a16="http://schemas.microsoft.com/office/drawing/2014/main" id="{4CA31E1A-5858-4259-CE12-80BDF23D3503}"/>
              </a:ext>
            </a:extLst>
          </p:cNvPr>
          <p:cNvSpPr txBox="1"/>
          <p:nvPr/>
        </p:nvSpPr>
        <p:spPr>
          <a:xfrm>
            <a:off x="152400" y="2537936"/>
            <a:ext cx="5181600" cy="226408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Fairmount believes that guest satisfaction defines the business and its success</a:t>
            </a:r>
            <a:r>
              <a:rPr lang="en-US" sz="1600" dirty="0">
                <a:latin typeface="Times New Roman" panose="02020603050405020304" pitchFamily="18" charset="0"/>
                <a:ea typeface="Calibri" panose="020F0502020204030204" pitchFamily="34" charset="0"/>
                <a:cs typeface="Times New Roman" panose="02020603050405020304" pitchFamily="18" charset="0"/>
              </a:rPr>
              <a:t>.</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he guest experience is essential in building customer trust.</a:t>
            </a:r>
          </a:p>
          <a:p>
            <a:pPr marL="28575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Hotels that focus on giving their customers a good experience competitive advantage.</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2"/>
          <a:stretch>
            <a:fillRect/>
          </a:stretch>
        </p:blipFill>
        <p:spPr>
          <a:xfrm>
            <a:off x="5638800" y="2011624"/>
            <a:ext cx="3505200" cy="1990725"/>
          </a:xfrm>
          <a:prstGeom prst="rect">
            <a:avLst/>
          </a:prstGeom>
        </p:spPr>
      </p:pic>
      <p:pic>
        <p:nvPicPr>
          <p:cNvPr id="5" name="Picture 4"/>
          <p:cNvPicPr>
            <a:picLocks noChangeAspect="1"/>
          </p:cNvPicPr>
          <p:nvPr/>
        </p:nvPicPr>
        <p:blipFill>
          <a:blip r:embed="rId3"/>
          <a:stretch>
            <a:fillRect/>
          </a:stretch>
        </p:blipFill>
        <p:spPr>
          <a:xfrm>
            <a:off x="5638800" y="4002349"/>
            <a:ext cx="3514725" cy="2076450"/>
          </a:xfrm>
          <a:prstGeom prst="rect">
            <a:avLst/>
          </a:prstGeom>
        </p:spPr>
      </p:pic>
      <p:pic>
        <p:nvPicPr>
          <p:cNvPr id="6" name="Picture 5"/>
          <p:cNvPicPr>
            <a:picLocks noChangeAspect="1"/>
          </p:cNvPicPr>
          <p:nvPr/>
        </p:nvPicPr>
        <p:blipFill>
          <a:blip r:embed="rId4"/>
          <a:stretch>
            <a:fillRect/>
          </a:stretch>
        </p:blipFill>
        <p:spPr>
          <a:xfrm>
            <a:off x="6629400" y="6127916"/>
            <a:ext cx="2353260" cy="713294"/>
          </a:xfrm>
          <a:prstGeom prst="rect">
            <a:avLst/>
          </a:prstGeom>
        </p:spPr>
      </p:pic>
    </p:spTree>
    <p:extLst>
      <p:ext uri="{BB962C8B-B14F-4D97-AF65-F5344CB8AC3E}">
        <p14:creationId xmlns:p14="http://schemas.microsoft.com/office/powerpoint/2010/main" val="3033002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5800" y="914400"/>
            <a:ext cx="7772400" cy="701040"/>
          </a:xfrm>
        </p:spPr>
        <p:txBody>
          <a:bodyPr>
            <a:normAutofit/>
          </a:bodyPr>
          <a:lstStyle/>
          <a:p>
            <a:r>
              <a:rPr lang="en-US" sz="3200" dirty="0" smtClean="0">
                <a:latin typeface="Times New Roman" panose="02020603050405020304" pitchFamily="18" charset="0"/>
                <a:cs typeface="Times New Roman" panose="02020603050405020304" pitchFamily="18" charset="0"/>
              </a:rPr>
              <a:t>Importance of </a:t>
            </a:r>
            <a:r>
              <a:rPr lang="en-US" sz="3200" dirty="0">
                <a:latin typeface="Times New Roman" panose="02020603050405020304" pitchFamily="18" charset="0"/>
                <a:cs typeface="Times New Roman" panose="02020603050405020304" pitchFamily="18" charset="0"/>
              </a:rPr>
              <a:t>hospitality</a:t>
            </a:r>
          </a:p>
        </p:txBody>
      </p:sp>
      <p:sp>
        <p:nvSpPr>
          <p:cNvPr id="5" name="TextBox 4">
            <a:extLst>
              <a:ext uri="{FF2B5EF4-FFF2-40B4-BE49-F238E27FC236}">
                <a16:creationId xmlns="" xmlns:a16="http://schemas.microsoft.com/office/drawing/2014/main" id="{E83B981A-8D7A-136A-320B-872288D4D156}"/>
              </a:ext>
            </a:extLst>
          </p:cNvPr>
          <p:cNvSpPr txBox="1"/>
          <p:nvPr/>
        </p:nvSpPr>
        <p:spPr>
          <a:xfrm>
            <a:off x="1029462" y="2057400"/>
            <a:ext cx="7085076" cy="3046988"/>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a:lnSpc>
                <a:spcPct val="150000"/>
              </a:lnSpc>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Hospitality is one of the most vital components of the service industry that has great potential to make a difference in customer experience.</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creates enjoyable experience and beautiful atmosphere for guests.</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provide with competitive advantage.</a:t>
            </a:r>
          </a:p>
          <a:p>
            <a:pPr marL="28575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It builds strong image and strengthen connection  with guests.</a:t>
            </a:r>
          </a:p>
          <a:p>
            <a:pPr marL="28575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Fairmount provide guest with authenticity and timeless elegance.</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has earned trust and guest value.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sz="2400" dirty="0"/>
          </a:p>
        </p:txBody>
      </p:sp>
    </p:spTree>
    <p:extLst>
      <p:ext uri="{BB962C8B-B14F-4D97-AF65-F5344CB8AC3E}">
        <p14:creationId xmlns:p14="http://schemas.microsoft.com/office/powerpoint/2010/main" val="3497739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BD98BD0-78B1-A617-D2DC-390D34FB4605}"/>
              </a:ext>
            </a:extLst>
          </p:cNvPr>
          <p:cNvSpPr>
            <a:spLocks noGrp="1"/>
          </p:cNvSpPr>
          <p:nvPr>
            <p:ph type="title"/>
          </p:nvPr>
        </p:nvSpPr>
        <p:spPr>
          <a:xfrm>
            <a:off x="1371600" y="975360"/>
            <a:ext cx="6705600" cy="701040"/>
          </a:xfrm>
        </p:spPr>
        <p:txBody>
          <a:bodyPr>
            <a:normAutofit/>
          </a:bodyPr>
          <a:lstStyle/>
          <a:p>
            <a:r>
              <a:rPr lang="en-US" sz="3200" dirty="0">
                <a:latin typeface="Times New Roman" panose="02020603050405020304" pitchFamily="18" charset="0"/>
                <a:cs typeface="Times New Roman" panose="02020603050405020304" pitchFamily="18" charset="0"/>
              </a:rPr>
              <a:t>Importance of hospitality</a:t>
            </a:r>
            <a:endParaRPr lang="en-PK" sz="3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 xmlns:a16="http://schemas.microsoft.com/office/drawing/2014/main" id="{8BE0E6F5-B509-C2DD-C06B-727527DD9D94}"/>
              </a:ext>
            </a:extLst>
          </p:cNvPr>
          <p:cNvSpPr txBox="1"/>
          <p:nvPr/>
        </p:nvSpPr>
        <p:spPr>
          <a:xfrm>
            <a:off x="228600" y="2819400"/>
            <a:ext cx="5334000" cy="230832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ospitality is also concerned with creating an enjoyable experience and beautiful atmosphere for guests.</a:t>
            </a:r>
          </a:p>
          <a:p>
            <a:pPr marL="342900" indent="-342900" algn="just">
              <a:lnSpc>
                <a:spcPct val="150000"/>
              </a:lnSpc>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Hospitality is a fundamental component in the service industry for creating a positive experience.</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It works with the aim of making people feel valued and appreciated.</a:t>
            </a:r>
            <a:endParaRPr lang="en-PK" sz="16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2"/>
          <a:stretch>
            <a:fillRect/>
          </a:stretch>
        </p:blipFill>
        <p:spPr>
          <a:xfrm>
            <a:off x="5692883" y="3962400"/>
            <a:ext cx="3457575" cy="1962150"/>
          </a:xfrm>
          <a:prstGeom prst="rect">
            <a:avLst/>
          </a:prstGeom>
        </p:spPr>
      </p:pic>
      <p:pic>
        <p:nvPicPr>
          <p:cNvPr id="5" name="Picture 4"/>
          <p:cNvPicPr>
            <a:picLocks noChangeAspect="1"/>
          </p:cNvPicPr>
          <p:nvPr/>
        </p:nvPicPr>
        <p:blipFill>
          <a:blip r:embed="rId3"/>
          <a:stretch>
            <a:fillRect/>
          </a:stretch>
        </p:blipFill>
        <p:spPr>
          <a:xfrm>
            <a:off x="6629400" y="6127916"/>
            <a:ext cx="2353260" cy="713294"/>
          </a:xfrm>
          <a:prstGeom prst="rect">
            <a:avLst/>
          </a:prstGeom>
        </p:spPr>
      </p:pic>
    </p:spTree>
    <p:extLst>
      <p:ext uri="{BB962C8B-B14F-4D97-AF65-F5344CB8AC3E}">
        <p14:creationId xmlns:p14="http://schemas.microsoft.com/office/powerpoint/2010/main" val="1944396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975360"/>
            <a:ext cx="8020050" cy="701040"/>
          </a:xfrm>
        </p:spPr>
        <p:txBody>
          <a:bodyPr>
            <a:noAutofit/>
          </a:bodyPr>
          <a:lstStyle/>
          <a:p>
            <a:r>
              <a:rPr lang="en-US" sz="2800" dirty="0">
                <a:latin typeface="Times New Roman" panose="02020603050405020304" pitchFamily="18" charset="0"/>
                <a:cs typeface="Times New Roman" panose="02020603050405020304" pitchFamily="18" charset="0"/>
              </a:rPr>
              <a:t>How hotels meet guest expectations</a:t>
            </a:r>
          </a:p>
        </p:txBody>
      </p:sp>
      <p:sp>
        <p:nvSpPr>
          <p:cNvPr id="5" name="TextBox 4">
            <a:extLst>
              <a:ext uri="{FF2B5EF4-FFF2-40B4-BE49-F238E27FC236}">
                <a16:creationId xmlns="" xmlns:a16="http://schemas.microsoft.com/office/drawing/2014/main" id="{037C732F-FC45-860B-A557-223289359760}"/>
              </a:ext>
            </a:extLst>
          </p:cNvPr>
          <p:cNvSpPr txBox="1"/>
          <p:nvPr/>
        </p:nvSpPr>
        <p:spPr>
          <a:xfrm>
            <a:off x="1676400" y="2209800"/>
            <a:ext cx="6702552" cy="2985433"/>
          </a:xfrm>
          <a:prstGeom prst="rect">
            <a:avLst/>
          </a:prstGeom>
          <a:noFill/>
        </p:spPr>
        <p:txBody>
          <a:bodyPr wrap="square">
            <a:spAutoFit/>
          </a:bodyPr>
          <a:lstStyle/>
          <a:p>
            <a:pPr algn="just">
              <a:lnSpc>
                <a:spcPct val="150000"/>
              </a:lnSpc>
            </a:pPr>
            <a:r>
              <a:rPr lang="en-US" sz="1600" dirty="0">
                <a:latin typeface="Times New Roman" panose="02020603050405020304" pitchFamily="18" charset="0"/>
                <a:ea typeface="Calibri" panose="020F0502020204030204" pitchFamily="34" charset="0"/>
                <a:cs typeface="Times New Roman" panose="02020603050405020304" pitchFamily="18" charset="0"/>
              </a:rPr>
              <a:t>H</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otels look for ways by which the needs and wants of customers.</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Incorporation of technology.</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Hotels take care of cleanliness.</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Safety measures and easy accessibility.</a:t>
            </a:r>
          </a:p>
          <a:p>
            <a:pPr marL="28575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Easy and efficient communication.</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Value for money and highly quality authentic services.</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Personalization.</a:t>
            </a:r>
          </a:p>
          <a:p>
            <a:pPr marL="285750" indent="-285750">
              <a:buFont typeface="Arial" panose="020B0604020202020204" pitchFamily="34" charset="0"/>
              <a:buChar char="•"/>
            </a:pPr>
            <a:endParaRPr lang="en-PK" sz="2000" dirty="0"/>
          </a:p>
        </p:txBody>
      </p:sp>
    </p:spTree>
    <p:extLst>
      <p:ext uri="{BB962C8B-B14F-4D97-AF65-F5344CB8AC3E}">
        <p14:creationId xmlns:p14="http://schemas.microsoft.com/office/powerpoint/2010/main" val="2908643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3F3E9BA1-91C8-2E4D-9932-F1E682342400}"/>
              </a:ext>
            </a:extLst>
          </p:cNvPr>
          <p:cNvSpPr txBox="1"/>
          <p:nvPr/>
        </p:nvSpPr>
        <p:spPr>
          <a:xfrm>
            <a:off x="381000" y="3055921"/>
            <a:ext cx="4876800" cy="193899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otels look for ways by which the needs and wants of customers are met.</a:t>
            </a:r>
          </a:p>
          <a:p>
            <a:pPr marL="342900" indent="-34290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keep guest satisfaction as the top priority.</a:t>
            </a:r>
          </a:p>
          <a:p>
            <a:pPr marL="342900" indent="-34290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Moreover, it also</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try to provide customers with a home-like experience</a:t>
            </a:r>
            <a:endParaRPr lang="en-PK" sz="1600" dirty="0">
              <a:latin typeface="Times New Roman" panose="02020603050405020304" pitchFamily="18" charset="0"/>
              <a:cs typeface="Times New Roman" panose="02020603050405020304" pitchFamily="18" charset="0"/>
            </a:endParaRPr>
          </a:p>
        </p:txBody>
      </p:sp>
      <p:sp>
        <p:nvSpPr>
          <p:cNvPr id="5" name="Title 2"/>
          <p:cNvSpPr>
            <a:spLocks noGrp="1"/>
          </p:cNvSpPr>
          <p:nvPr>
            <p:ph type="title"/>
          </p:nvPr>
        </p:nvSpPr>
        <p:spPr>
          <a:xfrm>
            <a:off x="609600" y="975360"/>
            <a:ext cx="8020050" cy="701040"/>
          </a:xfrm>
        </p:spPr>
        <p:txBody>
          <a:bodyPr>
            <a:noAutofit/>
          </a:bodyPr>
          <a:lstStyle/>
          <a:p>
            <a:r>
              <a:rPr lang="en-US" sz="2800" dirty="0">
                <a:latin typeface="Times New Roman" panose="02020603050405020304" pitchFamily="18" charset="0"/>
                <a:cs typeface="Times New Roman" panose="02020603050405020304" pitchFamily="18" charset="0"/>
              </a:rPr>
              <a:t>How hotels meet guest expectations</a:t>
            </a:r>
          </a:p>
        </p:txBody>
      </p:sp>
      <p:pic>
        <p:nvPicPr>
          <p:cNvPr id="6" name="Picture 5"/>
          <p:cNvPicPr>
            <a:picLocks noChangeAspect="1"/>
          </p:cNvPicPr>
          <p:nvPr/>
        </p:nvPicPr>
        <p:blipFill>
          <a:blip r:embed="rId2"/>
          <a:stretch>
            <a:fillRect/>
          </a:stretch>
        </p:blipFill>
        <p:spPr>
          <a:xfrm>
            <a:off x="5715000" y="2524667"/>
            <a:ext cx="3438525" cy="1952625"/>
          </a:xfrm>
          <a:prstGeom prst="rect">
            <a:avLst/>
          </a:prstGeom>
        </p:spPr>
      </p:pic>
      <p:pic>
        <p:nvPicPr>
          <p:cNvPr id="7" name="Picture 6"/>
          <p:cNvPicPr>
            <a:picLocks noChangeAspect="1"/>
          </p:cNvPicPr>
          <p:nvPr/>
        </p:nvPicPr>
        <p:blipFill>
          <a:blip r:embed="rId3"/>
          <a:stretch>
            <a:fillRect/>
          </a:stretch>
        </p:blipFill>
        <p:spPr>
          <a:xfrm>
            <a:off x="5715000" y="4497956"/>
            <a:ext cx="3448050" cy="1971675"/>
          </a:xfrm>
          <a:prstGeom prst="rect">
            <a:avLst/>
          </a:prstGeom>
        </p:spPr>
      </p:pic>
      <p:sp>
        <p:nvSpPr>
          <p:cNvPr id="8" name="TextBox 7">
            <a:extLst>
              <a:ext uri="{FF2B5EF4-FFF2-40B4-BE49-F238E27FC236}">
                <a16:creationId xmlns="" xmlns:a16="http://schemas.microsoft.com/office/drawing/2014/main" id="{13B2B8F1-946D-F504-3F3C-04121DC14DDB}"/>
              </a:ext>
            </a:extLst>
          </p:cNvPr>
          <p:cNvSpPr txBox="1"/>
          <p:nvPr/>
        </p:nvSpPr>
        <p:spPr>
          <a:xfrm>
            <a:off x="6780159" y="6475903"/>
            <a:ext cx="1220841" cy="418260"/>
          </a:xfrm>
          <a:prstGeom prst="rect">
            <a:avLst/>
          </a:prstGeom>
        </p:spPr>
        <p:txBody>
          <a:bodyPr vert="horz" lIns="91440" tIns="45720" rIns="91440" bIns="45720" rtlCol="0">
            <a:noAutofit/>
          </a:bodyPr>
          <a:lstStyle/>
          <a:p>
            <a:pPr algn="just">
              <a:lnSpc>
                <a:spcPct val="150000"/>
              </a:lnSpc>
              <a:spcAft>
                <a:spcPts val="600"/>
              </a:spcAft>
              <a:buClr>
                <a:schemeClr val="accent1"/>
              </a:buClr>
            </a:pPr>
            <a:r>
              <a:rPr lang="en-US" sz="1200" dirty="0" smtClean="0">
                <a:latin typeface="Times New Roman" panose="02020603050405020304" pitchFamily="18" charset="0"/>
                <a:cs typeface="Times New Roman" panose="02020603050405020304" pitchFamily="18" charset="0"/>
              </a:rPr>
              <a:t>Fairmont, 2023b</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5066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533D4B63-4B6D-1E4B-17B2-14C616821D10}"/>
              </a:ext>
            </a:extLst>
          </p:cNvPr>
          <p:cNvSpPr txBox="1"/>
          <p:nvPr/>
        </p:nvSpPr>
        <p:spPr>
          <a:xfrm>
            <a:off x="1219200" y="2209800"/>
            <a:ext cx="7086600" cy="3590544"/>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p>
            <a:pPr algn="just">
              <a:lnSpc>
                <a:spcPct val="150000"/>
              </a:lnSpc>
              <a:spcAft>
                <a:spcPts val="600"/>
              </a:spcAft>
              <a:buClr>
                <a:schemeClr val="accent1"/>
              </a:buClr>
            </a:pPr>
            <a:r>
              <a:rPr lang="en-US" sz="1600" dirty="0">
                <a:latin typeface="Times New Roman" panose="02020603050405020304" pitchFamily="18" charset="0"/>
                <a:cs typeface="Times New Roman" panose="02020603050405020304" pitchFamily="18" charset="0"/>
              </a:rPr>
              <a:t>H</a:t>
            </a:r>
            <a:r>
              <a:rPr lang="en-US" sz="1600" dirty="0">
                <a:effectLst/>
                <a:latin typeface="Times New Roman" panose="02020603050405020304" pitchFamily="18" charset="0"/>
                <a:cs typeface="Times New Roman" panose="02020603050405020304" pitchFamily="18" charset="0"/>
              </a:rPr>
              <a:t>ospitality is one of the most influential factors in the service industry that has the potential to enhance customer</a:t>
            </a:r>
          </a:p>
          <a:p>
            <a:pPr marL="285750" indent="-285750" algn="just">
              <a:lnSpc>
                <a:spcPct val="150000"/>
              </a:lnSpc>
              <a:spcAft>
                <a:spcPts val="600"/>
              </a:spcAft>
              <a:buClr>
                <a:schemeClr val="accent1"/>
              </a:buClr>
              <a:buFont typeface="Arial" panose="020B0604020202020204" pitchFamily="34" charset="0"/>
              <a:buChar char="•"/>
            </a:pPr>
            <a:r>
              <a:rPr lang="en-US" sz="1600" dirty="0">
                <a:effectLst/>
                <a:latin typeface="Times New Roman" panose="02020603050405020304" pitchFamily="18" charset="0"/>
                <a:cs typeface="Times New Roman" panose="02020603050405020304" pitchFamily="18" charset="0"/>
              </a:rPr>
              <a:t>Fairmount Hotel works with the core aim of providing its guests with exceptional services</a:t>
            </a: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spcAft>
                <a:spcPts val="600"/>
              </a:spcAft>
              <a:buClr>
                <a:schemeClr val="accent1"/>
              </a:buClr>
              <a:buFont typeface="Arial" panose="020B0604020202020204" pitchFamily="34" charset="0"/>
              <a:buChar char="•"/>
            </a:pPr>
            <a:r>
              <a:rPr lang="en-US" sz="1600" dirty="0">
                <a:effectLst/>
                <a:latin typeface="Times New Roman" panose="02020603050405020304" pitchFamily="18" charset="0"/>
                <a:cs typeface="Times New Roman" panose="02020603050405020304" pitchFamily="18" charset="0"/>
              </a:rPr>
              <a:t>It gives excellent attention towards building an emotional connection with its guest satisfaction</a:t>
            </a: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spcAft>
                <a:spcPts val="600"/>
              </a:spcAft>
              <a:buClr>
                <a:schemeClr val="accent1"/>
              </a:buClr>
              <a:buFont typeface="Arial" panose="020B0604020202020204" pitchFamily="34" charset="0"/>
              <a:buChar char="•"/>
            </a:pPr>
            <a:r>
              <a:rPr lang="en-US" sz="1600" dirty="0">
                <a:effectLst/>
                <a:latin typeface="Times New Roman" panose="02020603050405020304" pitchFamily="18" charset="0"/>
                <a:cs typeface="Times New Roman" panose="02020603050405020304" pitchFamily="18" charset="0"/>
              </a:rPr>
              <a:t>Fairmount has always focused on giving its consumers exclusive benefits.</a:t>
            </a:r>
          </a:p>
          <a:p>
            <a:pPr marL="285750" indent="-285750" algn="just">
              <a:lnSpc>
                <a:spcPct val="150000"/>
              </a:lnSpc>
              <a:spcAft>
                <a:spcPts val="600"/>
              </a:spcAft>
              <a:buClr>
                <a:schemeClr val="accent1"/>
              </a:buClr>
              <a:buFont typeface="Arial" panose="020B0604020202020204" pitchFamily="34" charset="0"/>
              <a:buChar char="•"/>
            </a:pPr>
            <a:r>
              <a:rPr lang="en-US" sz="1600" dirty="0">
                <a:effectLst/>
                <a:latin typeface="Times New Roman" panose="02020603050405020304" pitchFamily="18" charset="0"/>
                <a:cs typeface="Times New Roman" panose="02020603050405020304" pitchFamily="18" charset="0"/>
              </a:rPr>
              <a:t> It strives to attain trust and establish customer loyalty.</a:t>
            </a:r>
            <a:endParaRPr lang="en-US" sz="16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2514600" y="975360"/>
            <a:ext cx="4114800" cy="701040"/>
          </a:xfrm>
        </p:spPr>
        <p:txBody>
          <a:bodyPr vert="horz" lIns="91440" tIns="45720" rIns="91440" bIns="45720" rtlCol="0" anchor="ctr" anchorCtr="0">
            <a:normAutofit/>
          </a:bodyPr>
          <a:lstStyle/>
          <a:p>
            <a:r>
              <a:rPr lang="en-US" sz="3200" b="1" kern="1200" cap="all" spc="0" baseline="0" dirty="0">
                <a:effectLst/>
                <a:latin typeface="Times New Roman" panose="02020603050405020304" pitchFamily="18" charset="0"/>
                <a:cs typeface="Times New Roman" panose="02020603050405020304" pitchFamily="18" charset="0"/>
              </a:rPr>
              <a:t>Conclusion</a:t>
            </a:r>
          </a:p>
        </p:txBody>
      </p:sp>
    </p:spTree>
    <p:extLst>
      <p:ext uri="{BB962C8B-B14F-4D97-AF65-F5344CB8AC3E}">
        <p14:creationId xmlns:p14="http://schemas.microsoft.com/office/powerpoint/2010/main" val="3286619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a:xfrm>
            <a:off x="838200" y="2133600"/>
            <a:ext cx="7467600" cy="4419600"/>
          </a:xfrm>
        </p:spPr>
        <p:txBody>
          <a:bodyPr>
            <a:normAutofit fontScale="25000" lnSpcReduction="20000"/>
          </a:bodyPr>
          <a:lstStyle/>
          <a:p>
            <a:pPr marL="457200" indent="-457200" algn="just">
              <a:lnSpc>
                <a:spcPct val="150000"/>
              </a:lnSpc>
              <a:spcAft>
                <a:spcPts val="1000"/>
              </a:spcAft>
            </a:pPr>
            <a:r>
              <a:rPr lang="en-US" sz="4000" dirty="0" err="1" smtClean="0">
                <a:effectLst/>
                <a:latin typeface="Times New Roman" panose="02020603050405020304" pitchFamily="18" charset="0"/>
                <a:ea typeface="Calibri" panose="020F0502020204030204" pitchFamily="34" charset="0"/>
                <a:cs typeface="Times New Roman" panose="02020603050405020304" pitchFamily="18" charset="0"/>
              </a:rPr>
              <a:t>Bharwani</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S. and Mathews, D., 2021. Techno-business strategies for enhancing guest experience in luxury hotels: a managerial perspective. </a:t>
            </a:r>
            <a:r>
              <a:rPr lang="en-US" sz="4000" i="1" dirty="0">
                <a:effectLst/>
                <a:latin typeface="Times New Roman" panose="02020603050405020304" pitchFamily="18" charset="0"/>
                <a:ea typeface="Calibri" panose="020F0502020204030204" pitchFamily="34" charset="0"/>
                <a:cs typeface="Times New Roman" panose="02020603050405020304" pitchFamily="18" charset="0"/>
              </a:rPr>
              <a:t>Worldwide Hospitality and Tourism Themes</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4000" i="1" dirty="0">
                <a:effectLst/>
                <a:latin typeface="Times New Roman" panose="02020603050405020304" pitchFamily="18" charset="0"/>
                <a:ea typeface="Calibri" panose="020F0502020204030204" pitchFamily="34" charset="0"/>
                <a:cs typeface="Times New Roman" panose="02020603050405020304" pitchFamily="18" charset="0"/>
              </a:rPr>
              <a:t>13</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(2), pp.168-185.</a:t>
            </a:r>
            <a:endParaRPr lang="en-PK" sz="4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1000"/>
              </a:spcAft>
            </a:pPr>
            <a:r>
              <a:rPr lang="en-US" sz="4000" dirty="0" err="1">
                <a:effectLst/>
                <a:latin typeface="Times New Roman" panose="02020603050405020304" pitchFamily="18" charset="0"/>
                <a:ea typeface="Calibri" panose="020F0502020204030204" pitchFamily="34" charset="0"/>
                <a:cs typeface="Times New Roman" panose="02020603050405020304" pitchFamily="18" charset="0"/>
              </a:rPr>
              <a:t>Buhalis</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D., Lin, M.S. and Leung, D., 2022. Metaverse as a driver for customer experience and value co-creation: implications for hospitality and tourism management and marketing. </a:t>
            </a:r>
            <a:r>
              <a:rPr lang="en-US" sz="40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4000" i="1" dirty="0">
                <a:effectLst/>
                <a:latin typeface="Times New Roman" panose="02020603050405020304" pitchFamily="18" charset="0"/>
                <a:ea typeface="Calibri" panose="020F0502020204030204" pitchFamily="34" charset="0"/>
                <a:cs typeface="Times New Roman" panose="02020603050405020304" pitchFamily="18" charset="0"/>
              </a:rPr>
              <a:t>35</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(2), pp.701-716.</a:t>
            </a:r>
            <a:endParaRPr lang="en-PK" sz="4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1000"/>
              </a:spcAft>
            </a:pP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Fairmount 2023a. Experience Fairmount gold. [online] Available at </a:t>
            </a:r>
            <a:r>
              <a:rPr lang="en-US" sz="4000" u="sng"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 xmlns:ahyp="http://schemas.microsoft.com/office/drawing/2018/hyperlinkcolor" val="tx"/>
                    </a:ext>
                  </a:extLst>
                </a:hlinkClick>
              </a:rPr>
              <a:t>https://www.fairmont.com/fairmont-gold/</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[Accessed on 28</a:t>
            </a:r>
            <a:r>
              <a:rPr lang="en-US" sz="40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September 2023]</a:t>
            </a:r>
            <a:endParaRPr lang="en-PK" sz="4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1000"/>
              </a:spcAft>
            </a:pP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Fairmount 2023b. More benefits with each status level. [online] Available at </a:t>
            </a:r>
            <a:r>
              <a:rPr lang="en-US" sz="4000" u="sng" dirty="0">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 xmlns:ahyp="http://schemas.microsoft.com/office/drawing/2018/hyperlinkcolor" val="tx"/>
                    </a:ext>
                  </a:extLst>
                </a:hlinkClick>
              </a:rPr>
              <a:t>https://all.accor.com/loyalty-program/cards-status-benefits-details/index.en.shtml</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[Accessed on 28</a:t>
            </a:r>
            <a:r>
              <a:rPr lang="en-US" sz="40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September 2023]</a:t>
            </a:r>
            <a:endParaRPr lang="en-PK" sz="4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1000"/>
              </a:spcAft>
            </a:pPr>
            <a:r>
              <a:rPr lang="en-US" sz="4000" dirty="0" smtClean="0">
                <a:effectLst/>
                <a:latin typeface="Times New Roman" panose="02020603050405020304" pitchFamily="18" charset="0"/>
                <a:ea typeface="Calibri" panose="020F0502020204030204" pitchFamily="34" charset="0"/>
                <a:cs typeface="Times New Roman" panose="02020603050405020304" pitchFamily="18" charset="0"/>
              </a:rPr>
              <a:t>Fairmount </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2023e. Fairmount story. [online] Available at https://www.fairmont.com/our-story/ [Accessed on 28</a:t>
            </a:r>
            <a:r>
              <a:rPr lang="en-US" sz="40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September 2023</a:t>
            </a:r>
            <a:r>
              <a:rPr lang="en-US" sz="4000" dirty="0" smtClean="0">
                <a:effectLst/>
                <a:latin typeface="Times New Roman" panose="02020603050405020304" pitchFamily="18" charset="0"/>
                <a:ea typeface="Calibri" panose="020F0502020204030204" pitchFamily="34" charset="0"/>
                <a:cs typeface="Times New Roman" panose="02020603050405020304" pitchFamily="18" charset="0"/>
              </a:rPr>
              <a:t>]</a:t>
            </a:r>
          </a:p>
          <a:p>
            <a:pPr marL="457200" indent="-457200" algn="just">
              <a:lnSpc>
                <a:spcPct val="150000"/>
              </a:lnSpc>
              <a:spcAft>
                <a:spcPts val="1000"/>
              </a:spcAft>
            </a:pPr>
            <a:r>
              <a:rPr lang="en-US" sz="4000" dirty="0" err="1">
                <a:latin typeface="Times New Roman" panose="02020603050405020304" pitchFamily="18" charset="0"/>
                <a:ea typeface="Calibri" panose="020F0502020204030204" pitchFamily="34" charset="0"/>
                <a:cs typeface="Times New Roman" panose="02020603050405020304" pitchFamily="18" charset="0"/>
              </a:rPr>
              <a:t>Gallego</a:t>
            </a:r>
            <a:r>
              <a:rPr lang="en-US" sz="4000" dirty="0">
                <a:latin typeface="Times New Roman" panose="02020603050405020304" pitchFamily="18" charset="0"/>
                <a:ea typeface="Calibri" panose="020F0502020204030204" pitchFamily="34" charset="0"/>
                <a:cs typeface="Times New Roman" panose="02020603050405020304" pitchFamily="18" charset="0"/>
              </a:rPr>
              <a:t>, I., González-Rodríguez, M.R. and Font, X., 2023. A multi-criteria, composite index methodology to measure the suitability of target markets for the hotel industry. </a:t>
            </a:r>
            <a:r>
              <a:rPr lang="en-US" sz="4000" i="1" dirty="0">
                <a:latin typeface="Times New Roman" panose="02020603050405020304" pitchFamily="18" charset="0"/>
                <a:ea typeface="Calibri" panose="020F0502020204030204" pitchFamily="34" charset="0"/>
                <a:cs typeface="Times New Roman" panose="02020603050405020304" pitchFamily="18" charset="0"/>
              </a:rPr>
              <a:t>Tourism Management Perspectives</a:t>
            </a:r>
            <a:r>
              <a:rPr lang="en-US" sz="4000" dirty="0">
                <a:latin typeface="Times New Roman" panose="02020603050405020304" pitchFamily="18" charset="0"/>
                <a:ea typeface="Calibri" panose="020F0502020204030204" pitchFamily="34" charset="0"/>
                <a:cs typeface="Times New Roman" panose="02020603050405020304" pitchFamily="18" charset="0"/>
              </a:rPr>
              <a:t>, </a:t>
            </a:r>
            <a:r>
              <a:rPr lang="en-US" sz="4000" i="1" dirty="0">
                <a:latin typeface="Times New Roman" panose="02020603050405020304" pitchFamily="18" charset="0"/>
                <a:ea typeface="Calibri" panose="020F0502020204030204" pitchFamily="34" charset="0"/>
                <a:cs typeface="Times New Roman" panose="02020603050405020304" pitchFamily="18" charset="0"/>
              </a:rPr>
              <a:t>47</a:t>
            </a:r>
            <a:r>
              <a:rPr lang="en-US" sz="4000" dirty="0">
                <a:latin typeface="Times New Roman" panose="02020603050405020304" pitchFamily="18" charset="0"/>
                <a:ea typeface="Calibri" panose="020F0502020204030204" pitchFamily="34" charset="0"/>
                <a:cs typeface="Times New Roman" panose="02020603050405020304" pitchFamily="18" charset="0"/>
              </a:rPr>
              <a:t>, p.101104.</a:t>
            </a:r>
            <a:endParaRPr lang="en-PK" sz="40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1000"/>
              </a:spcAft>
            </a:pPr>
            <a:r>
              <a:rPr lang="en-US" sz="4000" dirty="0" err="1">
                <a:latin typeface="Times New Roman" panose="02020603050405020304" pitchFamily="18" charset="0"/>
                <a:ea typeface="Calibri" panose="020F0502020204030204" pitchFamily="34" charset="0"/>
                <a:cs typeface="Times New Roman" panose="02020603050405020304" pitchFamily="18" charset="0"/>
              </a:rPr>
              <a:t>Gursoy</a:t>
            </a:r>
            <a:r>
              <a:rPr lang="en-US" sz="4000" dirty="0">
                <a:latin typeface="Times New Roman" panose="02020603050405020304" pitchFamily="18" charset="0"/>
                <a:ea typeface="Calibri" panose="020F0502020204030204" pitchFamily="34" charset="0"/>
                <a:cs typeface="Times New Roman" panose="02020603050405020304" pitchFamily="18" charset="0"/>
              </a:rPr>
              <a:t>, D., </a:t>
            </a:r>
            <a:r>
              <a:rPr lang="en-US" sz="4000" dirty="0" err="1">
                <a:latin typeface="Times New Roman" panose="02020603050405020304" pitchFamily="18" charset="0"/>
                <a:ea typeface="Calibri" panose="020F0502020204030204" pitchFamily="34" charset="0"/>
                <a:cs typeface="Times New Roman" panose="02020603050405020304" pitchFamily="18" charset="0"/>
              </a:rPr>
              <a:t>Malodia</a:t>
            </a:r>
            <a:r>
              <a:rPr lang="en-US" sz="4000" dirty="0">
                <a:latin typeface="Times New Roman" panose="02020603050405020304" pitchFamily="18" charset="0"/>
                <a:ea typeface="Calibri" panose="020F0502020204030204" pitchFamily="34" charset="0"/>
                <a:cs typeface="Times New Roman" panose="02020603050405020304" pitchFamily="18" charset="0"/>
              </a:rPr>
              <a:t>, S. and </a:t>
            </a:r>
            <a:r>
              <a:rPr lang="en-US" sz="4000" dirty="0" err="1">
                <a:latin typeface="Times New Roman" panose="02020603050405020304" pitchFamily="18" charset="0"/>
                <a:ea typeface="Calibri" panose="020F0502020204030204" pitchFamily="34" charset="0"/>
                <a:cs typeface="Times New Roman" panose="02020603050405020304" pitchFamily="18" charset="0"/>
              </a:rPr>
              <a:t>Dhir</a:t>
            </a:r>
            <a:r>
              <a:rPr lang="en-US" sz="4000" dirty="0">
                <a:latin typeface="Times New Roman" panose="02020603050405020304" pitchFamily="18" charset="0"/>
                <a:ea typeface="Calibri" panose="020F0502020204030204" pitchFamily="34" charset="0"/>
                <a:cs typeface="Times New Roman" panose="02020603050405020304" pitchFamily="18" charset="0"/>
              </a:rPr>
              <a:t>, A., 2022. The </a:t>
            </a:r>
            <a:r>
              <a:rPr lang="en-US" sz="4000" dirty="0" err="1">
                <a:latin typeface="Times New Roman" panose="02020603050405020304" pitchFamily="18" charset="0"/>
                <a:ea typeface="Calibri" panose="020F0502020204030204" pitchFamily="34" charset="0"/>
                <a:cs typeface="Times New Roman" panose="02020603050405020304" pitchFamily="18" charset="0"/>
              </a:rPr>
              <a:t>metaverse</a:t>
            </a:r>
            <a:r>
              <a:rPr lang="en-US" sz="4000" dirty="0">
                <a:latin typeface="Times New Roman" panose="02020603050405020304" pitchFamily="18" charset="0"/>
                <a:ea typeface="Calibri" panose="020F0502020204030204" pitchFamily="34" charset="0"/>
                <a:cs typeface="Times New Roman" panose="02020603050405020304" pitchFamily="18" charset="0"/>
              </a:rPr>
              <a:t> in the hospitality and tourism industry: An overview of current trends and future research directions. </a:t>
            </a:r>
            <a:r>
              <a:rPr lang="en-US" sz="4000" i="1" dirty="0">
                <a:latin typeface="Times New Roman" panose="02020603050405020304" pitchFamily="18" charset="0"/>
                <a:ea typeface="Calibri" panose="020F0502020204030204" pitchFamily="34" charset="0"/>
                <a:cs typeface="Times New Roman" panose="02020603050405020304" pitchFamily="18" charset="0"/>
              </a:rPr>
              <a:t>Journal of Hospitality Marketing &amp; Management</a:t>
            </a:r>
            <a:r>
              <a:rPr lang="en-US" sz="4000" dirty="0">
                <a:latin typeface="Times New Roman" panose="02020603050405020304" pitchFamily="18" charset="0"/>
                <a:ea typeface="Calibri" panose="020F0502020204030204" pitchFamily="34" charset="0"/>
                <a:cs typeface="Times New Roman" panose="02020603050405020304" pitchFamily="18" charset="0"/>
              </a:rPr>
              <a:t>, </a:t>
            </a:r>
            <a:r>
              <a:rPr lang="en-US" sz="4000" i="1" dirty="0">
                <a:latin typeface="Times New Roman" panose="02020603050405020304" pitchFamily="18" charset="0"/>
                <a:ea typeface="Calibri" panose="020F0502020204030204" pitchFamily="34" charset="0"/>
                <a:cs typeface="Times New Roman" panose="02020603050405020304" pitchFamily="18" charset="0"/>
              </a:rPr>
              <a:t>31</a:t>
            </a:r>
            <a:r>
              <a:rPr lang="en-US" sz="4000" dirty="0">
                <a:latin typeface="Times New Roman" panose="02020603050405020304" pitchFamily="18" charset="0"/>
                <a:ea typeface="Calibri" panose="020F0502020204030204" pitchFamily="34" charset="0"/>
                <a:cs typeface="Times New Roman" panose="02020603050405020304" pitchFamily="18" charset="0"/>
              </a:rPr>
              <a:t>(5), pp.527-534.</a:t>
            </a:r>
            <a:endParaRPr lang="en-PK" sz="40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1000"/>
              </a:spcAft>
            </a:pPr>
            <a:r>
              <a:rPr lang="en-US" sz="4000" dirty="0" err="1">
                <a:latin typeface="Times New Roman" panose="02020603050405020304" pitchFamily="18" charset="0"/>
                <a:ea typeface="Calibri" panose="020F0502020204030204" pitchFamily="34" charset="0"/>
                <a:cs typeface="Times New Roman" panose="02020603050405020304" pitchFamily="18" charset="0"/>
              </a:rPr>
              <a:t>Hussain</a:t>
            </a:r>
            <a:r>
              <a:rPr lang="en-US" sz="4000" dirty="0">
                <a:latin typeface="Times New Roman" panose="02020603050405020304" pitchFamily="18" charset="0"/>
                <a:ea typeface="Calibri" panose="020F0502020204030204" pitchFamily="34" charset="0"/>
                <a:cs typeface="Times New Roman" panose="02020603050405020304" pitchFamily="18" charset="0"/>
              </a:rPr>
              <a:t>, S. and Khanna, K., 2019. Guest Satisfaction: A comparative study of hotel employees and guests perceptions. </a:t>
            </a:r>
            <a:r>
              <a:rPr lang="en-US" sz="4000" i="1" dirty="0">
                <a:latin typeface="Times New Roman" panose="02020603050405020304" pitchFamily="18" charset="0"/>
                <a:ea typeface="Calibri" panose="020F0502020204030204" pitchFamily="34" charset="0"/>
                <a:cs typeface="Times New Roman" panose="02020603050405020304" pitchFamily="18" charset="0"/>
              </a:rPr>
              <a:t>International Journal of Hospitality and Tourism Systems</a:t>
            </a:r>
            <a:r>
              <a:rPr lang="en-US" sz="4000" dirty="0">
                <a:latin typeface="Times New Roman" panose="02020603050405020304" pitchFamily="18" charset="0"/>
                <a:ea typeface="Calibri" panose="020F0502020204030204" pitchFamily="34" charset="0"/>
                <a:cs typeface="Times New Roman" panose="02020603050405020304" pitchFamily="18" charset="0"/>
              </a:rPr>
              <a:t>, </a:t>
            </a:r>
            <a:r>
              <a:rPr lang="en-US" sz="4000" i="1" dirty="0">
                <a:latin typeface="Times New Roman" panose="02020603050405020304" pitchFamily="18" charset="0"/>
                <a:ea typeface="Calibri" panose="020F0502020204030204" pitchFamily="34" charset="0"/>
                <a:cs typeface="Times New Roman" panose="02020603050405020304" pitchFamily="18" charset="0"/>
              </a:rPr>
              <a:t>12</a:t>
            </a:r>
            <a:r>
              <a:rPr lang="en-US" sz="4000" dirty="0">
                <a:latin typeface="Times New Roman" panose="02020603050405020304" pitchFamily="18" charset="0"/>
                <a:ea typeface="Calibri" panose="020F0502020204030204" pitchFamily="34" charset="0"/>
                <a:cs typeface="Times New Roman" panose="02020603050405020304" pitchFamily="18" charset="0"/>
              </a:rPr>
              <a:t>(1), p.83.</a:t>
            </a:r>
          </a:p>
          <a:p>
            <a:pPr marL="457200" indent="-457200" algn="just">
              <a:lnSpc>
                <a:spcPct val="150000"/>
              </a:lnSpc>
              <a:spcAft>
                <a:spcPts val="1000"/>
              </a:spcAft>
            </a:pPr>
            <a:r>
              <a:rPr lang="en-US" sz="4000" dirty="0">
                <a:latin typeface="Times New Roman" panose="02020603050405020304" pitchFamily="18" charset="0"/>
                <a:ea typeface="Calibri" panose="020F0502020204030204" pitchFamily="34" charset="0"/>
                <a:cs typeface="Times New Roman" panose="02020603050405020304" pitchFamily="18" charset="0"/>
              </a:rPr>
              <a:t>Mohammed </a:t>
            </a:r>
            <a:r>
              <a:rPr lang="en-US" sz="4000" dirty="0" err="1">
                <a:latin typeface="Times New Roman" panose="02020603050405020304" pitchFamily="18" charset="0"/>
                <a:ea typeface="Calibri" panose="020F0502020204030204" pitchFamily="34" charset="0"/>
                <a:cs typeface="Times New Roman" panose="02020603050405020304" pitchFamily="18" charset="0"/>
              </a:rPr>
              <a:t>Shobri</a:t>
            </a:r>
            <a:r>
              <a:rPr lang="en-US" sz="4000" dirty="0">
                <a:latin typeface="Times New Roman" panose="02020603050405020304" pitchFamily="18" charset="0"/>
                <a:ea typeface="Calibri" panose="020F0502020204030204" pitchFamily="34" charset="0"/>
                <a:cs typeface="Times New Roman" panose="02020603050405020304" pitchFamily="18" charset="0"/>
              </a:rPr>
              <a:t>, N.D. and </a:t>
            </a:r>
            <a:r>
              <a:rPr lang="en-US" sz="4000" dirty="0" err="1">
                <a:latin typeface="Times New Roman" panose="02020603050405020304" pitchFamily="18" charset="0"/>
                <a:ea typeface="Calibri" panose="020F0502020204030204" pitchFamily="34" charset="0"/>
                <a:cs typeface="Times New Roman" panose="02020603050405020304" pitchFamily="18" charset="0"/>
              </a:rPr>
              <a:t>Putit</a:t>
            </a:r>
            <a:r>
              <a:rPr lang="en-US" sz="4000" dirty="0">
                <a:latin typeface="Times New Roman" panose="02020603050405020304" pitchFamily="18" charset="0"/>
                <a:ea typeface="Calibri" panose="020F0502020204030204" pitchFamily="34" charset="0"/>
                <a:cs typeface="Times New Roman" panose="02020603050405020304" pitchFamily="18" charset="0"/>
              </a:rPr>
              <a:t>, L., 2015. Building guest loyalty: The role of guest based brand equity and guest experience in resort hotel </a:t>
            </a:r>
            <a:r>
              <a:rPr lang="en-US" sz="3600" dirty="0">
                <a:latin typeface="Times New Roman" panose="02020603050405020304" pitchFamily="18" charset="0"/>
                <a:ea typeface="Calibri" panose="020F0502020204030204" pitchFamily="34" charset="0"/>
                <a:cs typeface="Times New Roman" panose="02020603050405020304" pitchFamily="18" charset="0"/>
              </a:rPr>
              <a:t>industry. </a:t>
            </a:r>
            <a:r>
              <a:rPr lang="en-US" sz="3600" i="1" dirty="0">
                <a:latin typeface="Times New Roman" panose="02020603050405020304" pitchFamily="18" charset="0"/>
                <a:ea typeface="Calibri" panose="020F0502020204030204" pitchFamily="34" charset="0"/>
                <a:cs typeface="Times New Roman" panose="02020603050405020304" pitchFamily="18" charset="0"/>
              </a:rPr>
              <a:t>Advanced Science Letters</a:t>
            </a:r>
            <a:r>
              <a:rPr lang="en-US" sz="3600" dirty="0">
                <a:latin typeface="Times New Roman" panose="02020603050405020304" pitchFamily="18" charset="0"/>
                <a:ea typeface="Calibri" panose="020F0502020204030204" pitchFamily="34" charset="0"/>
                <a:cs typeface="Times New Roman" panose="02020603050405020304" pitchFamily="18" charset="0"/>
              </a:rPr>
              <a:t>, </a:t>
            </a:r>
            <a:r>
              <a:rPr lang="en-US" sz="3600" i="1" dirty="0">
                <a:latin typeface="Times New Roman" panose="02020603050405020304" pitchFamily="18" charset="0"/>
                <a:ea typeface="Calibri" panose="020F0502020204030204" pitchFamily="34" charset="0"/>
                <a:cs typeface="Times New Roman" panose="02020603050405020304" pitchFamily="18" charset="0"/>
              </a:rPr>
              <a:t>21</a:t>
            </a:r>
            <a:r>
              <a:rPr lang="en-US" sz="3600" dirty="0">
                <a:latin typeface="Times New Roman" panose="02020603050405020304" pitchFamily="18" charset="0"/>
                <a:ea typeface="Calibri" panose="020F0502020204030204" pitchFamily="34" charset="0"/>
                <a:cs typeface="Times New Roman" panose="02020603050405020304" pitchFamily="18" charset="0"/>
              </a:rPr>
              <a:t>(5), pp.1605-1609.</a:t>
            </a:r>
            <a:endParaRPr lang="en-PK" sz="36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1000"/>
              </a:spcAft>
            </a:pPr>
            <a:r>
              <a:rPr lang="en-US" sz="4400" dirty="0" err="1">
                <a:latin typeface="Times New Roman" panose="02020603050405020304" pitchFamily="18" charset="0"/>
                <a:ea typeface="Calibri" panose="020F0502020204030204" pitchFamily="34" charset="0"/>
                <a:cs typeface="Times New Roman" panose="02020603050405020304" pitchFamily="18" charset="0"/>
              </a:rPr>
              <a:t>Tuomi</a:t>
            </a:r>
            <a:r>
              <a:rPr lang="en-US" sz="4400" dirty="0">
                <a:latin typeface="Times New Roman" panose="02020603050405020304" pitchFamily="18" charset="0"/>
                <a:ea typeface="Calibri" panose="020F0502020204030204" pitchFamily="34" charset="0"/>
                <a:cs typeface="Times New Roman" panose="02020603050405020304" pitchFamily="18" charset="0"/>
              </a:rPr>
              <a:t>, A., </a:t>
            </a:r>
            <a:r>
              <a:rPr lang="en-US" sz="4400" dirty="0" err="1">
                <a:latin typeface="Times New Roman" panose="02020603050405020304" pitchFamily="18" charset="0"/>
                <a:ea typeface="Calibri" panose="020F0502020204030204" pitchFamily="34" charset="0"/>
                <a:cs typeface="Times New Roman" panose="02020603050405020304" pitchFamily="18" charset="0"/>
              </a:rPr>
              <a:t>Tussyadiah</a:t>
            </a:r>
            <a:r>
              <a:rPr lang="en-US" sz="4400" dirty="0">
                <a:latin typeface="Times New Roman" panose="02020603050405020304" pitchFamily="18" charset="0"/>
                <a:ea typeface="Calibri" panose="020F0502020204030204" pitchFamily="34" charset="0"/>
                <a:cs typeface="Times New Roman" panose="02020603050405020304" pitchFamily="18" charset="0"/>
              </a:rPr>
              <a:t>, I.P. and </a:t>
            </a:r>
            <a:r>
              <a:rPr lang="en-US" sz="3600" dirty="0" err="1">
                <a:latin typeface="Times New Roman" panose="02020603050405020304" pitchFamily="18" charset="0"/>
                <a:ea typeface="Calibri" panose="020F0502020204030204" pitchFamily="34" charset="0"/>
                <a:cs typeface="Times New Roman" panose="02020603050405020304" pitchFamily="18" charset="0"/>
              </a:rPr>
              <a:t>Stienmetz</a:t>
            </a:r>
            <a:r>
              <a:rPr lang="en-US" sz="4400" dirty="0">
                <a:latin typeface="Times New Roman" panose="02020603050405020304" pitchFamily="18" charset="0"/>
                <a:ea typeface="Calibri" panose="020F0502020204030204" pitchFamily="34" charset="0"/>
                <a:cs typeface="Times New Roman" panose="02020603050405020304" pitchFamily="18" charset="0"/>
              </a:rPr>
              <a:t>, J., 2021. Applications and implications of service robots in hospitality. </a:t>
            </a:r>
            <a:r>
              <a:rPr lang="en-US" sz="4400" i="1" dirty="0">
                <a:latin typeface="Times New Roman" panose="02020603050405020304" pitchFamily="18" charset="0"/>
                <a:ea typeface="Calibri" panose="020F0502020204030204" pitchFamily="34" charset="0"/>
                <a:cs typeface="Times New Roman" panose="02020603050405020304" pitchFamily="18" charset="0"/>
              </a:rPr>
              <a:t>Cornell Hospitality </a:t>
            </a:r>
            <a:r>
              <a:rPr lang="en-US" sz="44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Quar</a:t>
            </a:r>
            <a:r>
              <a:rPr lang="en-US" sz="44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terly</a:t>
            </a:r>
            <a:endParaRPr lang="en-PK" sz="4000" dirty="0"/>
          </a:p>
          <a:p>
            <a:pPr marL="457200" indent="-457200" algn="just">
              <a:lnSpc>
                <a:spcPct val="150000"/>
              </a:lnSpc>
              <a:spcAft>
                <a:spcPts val="1000"/>
              </a:spcAft>
            </a:pPr>
            <a:endParaRPr lang="en-PK" sz="4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100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62</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pp.232-247.</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Title 3"/>
          <p:cNvSpPr>
            <a:spLocks noGrp="1"/>
          </p:cNvSpPr>
          <p:nvPr>
            <p:ph type="title"/>
          </p:nvPr>
        </p:nvSpPr>
        <p:spPr>
          <a:xfrm>
            <a:off x="2286000" y="243840"/>
            <a:ext cx="4114800" cy="701040"/>
          </a:xfrm>
        </p:spPr>
        <p:txBody>
          <a:bodyPr/>
          <a:lstStyle/>
          <a:p>
            <a:r>
              <a:rPr lang="en-US" sz="3200" dirty="0">
                <a:latin typeface="Times New Roman" panose="02020603050405020304" pitchFamily="18" charset="0"/>
                <a:cs typeface="Times New Roman" panose="02020603050405020304" pitchFamily="18" charset="0"/>
              </a:rPr>
              <a:t>References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006936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lackTie">
  <a:themeElements>
    <a:clrScheme name="BlackTie">
      <a:dk1>
        <a:srgbClr val="000000"/>
      </a:dk1>
      <a:lt1>
        <a:srgbClr val="FFFFFF"/>
      </a:lt1>
      <a:dk2>
        <a:srgbClr val="46464A"/>
      </a:dk2>
      <a:lt2>
        <a:srgbClr val="E3DCCF"/>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BlackTie">
      <a:fillStyleLst>
        <a:solidFill>
          <a:schemeClr val="phClr"/>
        </a:solidFill>
        <a:gradFill rotWithShape="1">
          <a:gsLst>
            <a:gs pos="0">
              <a:schemeClr val="phClr">
                <a:tint val="45000"/>
                <a:satMod val="220000"/>
              </a:schemeClr>
            </a:gs>
            <a:gs pos="30000">
              <a:schemeClr val="phClr">
                <a:tint val="61000"/>
                <a:satMod val="220000"/>
              </a:schemeClr>
            </a:gs>
            <a:gs pos="45000">
              <a:schemeClr val="phClr">
                <a:tint val="66000"/>
                <a:satMod val="240000"/>
              </a:schemeClr>
            </a:gs>
            <a:gs pos="55000">
              <a:schemeClr val="phClr">
                <a:tint val="66000"/>
                <a:satMod val="220000"/>
              </a:schemeClr>
            </a:gs>
            <a:gs pos="73000">
              <a:schemeClr val="phClr">
                <a:tint val="61000"/>
                <a:satMod val="220000"/>
              </a:schemeClr>
            </a:gs>
            <a:gs pos="100000">
              <a:schemeClr val="phClr">
                <a:tint val="45000"/>
                <a:satMod val="220000"/>
              </a:schemeClr>
            </a:gs>
          </a:gsLst>
          <a:lin ang="950000" scaled="1"/>
        </a:gradFill>
        <a:gradFill rotWithShape="1">
          <a:gsLst>
            <a:gs pos="0">
              <a:schemeClr val="phClr">
                <a:shade val="63000"/>
                <a:satMod val="110000"/>
              </a:schemeClr>
            </a:gs>
            <a:gs pos="30000">
              <a:schemeClr val="phClr">
                <a:shade val="90000"/>
                <a:satMod val="120000"/>
              </a:schemeClr>
            </a:gs>
            <a:gs pos="45000">
              <a:schemeClr val="phClr">
                <a:shade val="100000"/>
                <a:satMod val="128000"/>
              </a:schemeClr>
            </a:gs>
            <a:gs pos="55000">
              <a:schemeClr val="phClr">
                <a:shade val="100000"/>
                <a:satMod val="128000"/>
              </a:schemeClr>
            </a:gs>
            <a:gs pos="73000">
              <a:schemeClr val="phClr">
                <a:shade val="90000"/>
                <a:satMod val="120000"/>
              </a:schemeClr>
            </a:gs>
            <a:gs pos="100000">
              <a:schemeClr val="phClr">
                <a:shade val="63000"/>
                <a:satMod val="110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1909" dir="5400000" rotWithShape="0">
              <a:srgbClr val="000000">
                <a:alpha val="40000"/>
              </a:srgbClr>
            </a:outerShdw>
          </a:effectLst>
        </a:effectStyle>
        <a:effectStyle>
          <a:effectLst>
            <a:outerShdw blurRad="57150" dist="38100" dir="5400000" algn="br" rotWithShape="0">
              <a:srgbClr val="000000">
                <a:alpha val="57000"/>
              </a:srgbClr>
            </a:outerShdw>
          </a:effectLst>
          <a:scene3d>
            <a:camera prst="orthographicFront">
              <a:rot lat="0" lon="0" rev="0"/>
            </a:camera>
            <a:lightRig rig="twoPt" dir="t">
              <a:rot lat="0" lon="0" rev="1800000"/>
            </a:lightRig>
          </a:scene3d>
          <a:sp3d>
            <a:bevelT w="44450" h="31750" prst="coolSlant"/>
          </a:sp3d>
        </a:effectStyle>
      </a:effectStyleLst>
      <a:bgFillStyleLst>
        <a:solidFill>
          <a:schemeClr val="phClr"/>
        </a:solidFill>
        <a:blipFill rotWithShape="1">
          <a:blip xmlns:r="http://schemas.openxmlformats.org/officeDocument/2006/relationships" r:embed="rId1">
            <a:duotone>
              <a:schemeClr val="phClr">
                <a:tint val="95000"/>
              </a:schemeClr>
              <a:schemeClr val="phClr">
                <a:shade val="20000"/>
              </a:schemeClr>
            </a:duotone>
          </a:blip>
          <a:stretch/>
        </a:blipFill>
        <a:gradFill rotWithShape="1">
          <a:gsLst>
            <a:gs pos="0">
              <a:schemeClr val="phClr">
                <a:tint val="40000"/>
                <a:satMod val="350000"/>
              </a:schemeClr>
            </a:gs>
            <a:gs pos="40000">
              <a:schemeClr val="phClr">
                <a:tint val="45000"/>
                <a:shade val="99000"/>
                <a:satMod val="350000"/>
              </a:schemeClr>
            </a:gs>
            <a:gs pos="100000">
              <a:schemeClr val="phClr">
                <a:shade val="30000"/>
                <a:satMod val="255000"/>
              </a:schemeClr>
            </a:gs>
          </a:gsLst>
          <a:path path="circle">
            <a:fillToRect l="50000" t="-80000" r="50000" b="18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Black Tie</Template>
  <TotalTime>151</TotalTime>
  <Words>2173</Words>
  <Application>Microsoft Office PowerPoint</Application>
  <PresentationFormat>On-screen Show (4:3)</PresentationFormat>
  <Paragraphs>82</Paragraphs>
  <Slides>12</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Garamond</vt:lpstr>
      <vt:lpstr>Tahoma</vt:lpstr>
      <vt:lpstr>Times New Roman</vt:lpstr>
      <vt:lpstr>Tunga</vt:lpstr>
      <vt:lpstr>Wingdings</vt:lpstr>
      <vt:lpstr>BlackTie</vt:lpstr>
      <vt:lpstr>PowerPoint Presentation</vt:lpstr>
      <vt:lpstr>Contents</vt:lpstr>
      <vt:lpstr>Introduction</vt:lpstr>
      <vt:lpstr>CONSUMERS BASE</vt:lpstr>
      <vt:lpstr>guest service</vt:lpstr>
      <vt:lpstr>guest service</vt:lpstr>
      <vt:lpstr>Importance of hospitality</vt:lpstr>
      <vt:lpstr>Importance of hospitality</vt:lpstr>
      <vt:lpstr>How hotels meet guest expectations</vt:lpstr>
      <vt:lpstr>How hotels meet guest expectations</vt:lpstr>
      <vt:lpstr>Conclusion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Office</dc:creator>
  <cp:lastModifiedBy>User</cp:lastModifiedBy>
  <cp:revision>120</cp:revision>
  <dcterms:created xsi:type="dcterms:W3CDTF">2023-09-28T12:22:00Z</dcterms:created>
  <dcterms:modified xsi:type="dcterms:W3CDTF">2023-10-20T11:15:19Z</dcterms:modified>
</cp:coreProperties>
</file>