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9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331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85800" y="1325880"/>
            <a:ext cx="6766560" cy="12344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3800" b="1">
                <a:solidFill>
                  <a:srgbClr val="FAF6ED"/>
                </a:solidFill>
                <a:latin typeface="Aptos"/>
              </a:defRPr>
            </a:pPr>
            <a:r>
              <a:t>Basil’s Bakery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31520" y="2346512"/>
            <a:ext cx="6583680" cy="11464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400" b="0">
                <a:solidFill>
                  <a:srgbClr val="EFE7D8"/>
                </a:solidFill>
                <a:latin typeface="Aptos"/>
              </a:defRPr>
            </a:pPr>
            <a:r>
              <a:rPr dirty="0"/>
              <a:t>Student name: </a:t>
            </a:r>
            <a:r>
              <a:rPr lang="en-GB" dirty="0" err="1"/>
              <a:t>Shafait</a:t>
            </a:r>
            <a:r>
              <a:rPr lang="en-GB" dirty="0"/>
              <a:t> Ali</a:t>
            </a:r>
          </a:p>
          <a:p>
            <a:pPr>
              <a:spcAft>
                <a:spcPts val="500"/>
              </a:spcAft>
              <a:defRPr sz="1400" b="0">
                <a:solidFill>
                  <a:srgbClr val="EFE7D8"/>
                </a:solidFill>
                <a:latin typeface="Aptos"/>
              </a:defRPr>
            </a:pPr>
            <a:r>
              <a:rPr lang="en-GB" dirty="0"/>
              <a:t>Student ID: 2539431</a:t>
            </a:r>
          </a:p>
          <a:p>
            <a:pPr>
              <a:spcAft>
                <a:spcPts val="500"/>
              </a:spcAft>
              <a:defRPr sz="1400" b="0">
                <a:solidFill>
                  <a:srgbClr val="EFE7D8"/>
                </a:solidFill>
                <a:latin typeface="Aptos"/>
              </a:defRPr>
            </a:pPr>
            <a:r>
              <a:rPr lang="en-GB" dirty="0"/>
              <a:t>Lecturer</a:t>
            </a:r>
            <a:r>
              <a:rPr dirty="0"/>
              <a:t>: </a:t>
            </a:r>
            <a:r>
              <a:rPr lang="en-GB" dirty="0"/>
              <a:t>Bohdan </a:t>
            </a:r>
            <a:r>
              <a:rPr lang="en-GB" dirty="0" err="1"/>
              <a:t>Kovalov</a:t>
            </a:r>
            <a:endParaRPr dirty="0"/>
          </a:p>
          <a:p>
            <a:pPr>
              <a:spcAft>
                <a:spcPts val="500"/>
              </a:spcAft>
              <a:defRPr sz="1400" b="0">
                <a:solidFill>
                  <a:srgbClr val="EFE7D8"/>
                </a:solidFill>
                <a:latin typeface="Aptos"/>
              </a:defRPr>
            </a:pPr>
            <a:r>
              <a:rPr dirty="0"/>
              <a:t>LCLM4004</a:t>
            </a:r>
            <a:r>
              <a:rPr lang="en-GB" dirty="0"/>
              <a:t>: </a:t>
            </a:r>
            <a:r>
              <a:rPr dirty="0"/>
              <a:t>Problem Solving and Decision</a:t>
            </a:r>
            <a:r>
              <a:rPr lang="en-GB" dirty="0"/>
              <a:t> M</a:t>
            </a:r>
            <a:r>
              <a:rPr dirty="0" err="1"/>
              <a:t>aking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5800" y="324498"/>
            <a:ext cx="11155680" cy="5078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Presentation overview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234440"/>
            <a:ext cx="4754880" cy="4308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200" b="1">
                <a:solidFill>
                  <a:srgbClr val="BE5E31"/>
                </a:solidFill>
                <a:latin typeface="Aptos"/>
              </a:defRPr>
            </a:pPr>
            <a:r>
              <a:rPr lang="en-GB" dirty="0"/>
              <a:t>Q</a:t>
            </a:r>
            <a:r>
              <a:rPr dirty="0" err="1"/>
              <a:t>uestion</a:t>
            </a:r>
            <a:r>
              <a:rPr lang="en-GB" dirty="0"/>
              <a:t>:</a:t>
            </a:r>
            <a:endParaRPr dirty="0"/>
          </a:p>
        </p:txBody>
      </p:sp>
      <p:sp>
        <p:nvSpPr>
          <p:cNvPr id="9" name="TextBox 8"/>
          <p:cNvSpPr txBox="1"/>
          <p:nvPr/>
        </p:nvSpPr>
        <p:spPr>
          <a:xfrm>
            <a:off x="685800" y="1737360"/>
            <a:ext cx="4663440" cy="10972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100" b="1">
                <a:solidFill>
                  <a:srgbClr val="23313A"/>
                </a:solidFill>
                <a:latin typeface="Aptos"/>
              </a:defRPr>
            </a:pPr>
            <a:r>
              <a:t>Why have sales failed to return to pre-2020 levels, and what external and internal factors may explain the gap?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943600" y="1234440"/>
            <a:ext cx="594360" cy="594360"/>
          </a:xfrm>
          <a:prstGeom prst="roundRect">
            <a:avLst>
              <a:gd name="adj" fmla="val 12000"/>
            </a:avLst>
          </a:prstGeom>
          <a:solidFill>
            <a:srgbClr val="BE5E31"/>
          </a:solidFill>
          <a:ln>
            <a:solidFill>
              <a:srgbClr val="BE5E3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943600" y="1344168"/>
            <a:ext cx="594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66560" y="1307592"/>
            <a:ext cx="438912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23313A"/>
                </a:solidFill>
                <a:latin typeface="Aptos"/>
              </a:defRPr>
            </a:pPr>
            <a:r>
              <a:t>Business context &amp; problem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943600" y="2286000"/>
            <a:ext cx="594360" cy="594360"/>
          </a:xfrm>
          <a:prstGeom prst="roundRect">
            <a:avLst>
              <a:gd name="adj" fmla="val 12000"/>
            </a:avLst>
          </a:prstGeom>
          <a:solidFill>
            <a:srgbClr val="BE5E31"/>
          </a:solidFill>
          <a:ln>
            <a:solidFill>
              <a:srgbClr val="BE5E3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943600" y="2395728"/>
            <a:ext cx="594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766560" y="2359152"/>
            <a:ext cx="4389120" cy="36933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23313A"/>
                </a:solidFill>
                <a:latin typeface="Aptos"/>
              </a:defRPr>
            </a:pPr>
            <a:r>
              <a:rPr dirty="0"/>
              <a:t>PESTEL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943600" y="3337560"/>
            <a:ext cx="594360" cy="594360"/>
          </a:xfrm>
          <a:prstGeom prst="roundRect">
            <a:avLst>
              <a:gd name="adj" fmla="val 12000"/>
            </a:avLst>
          </a:prstGeom>
          <a:solidFill>
            <a:srgbClr val="BE5E31"/>
          </a:solidFill>
          <a:ln>
            <a:solidFill>
              <a:srgbClr val="BE5E3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5943600" y="3447288"/>
            <a:ext cx="594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766560" y="3410712"/>
            <a:ext cx="4389120" cy="36933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23313A"/>
                </a:solidFill>
                <a:latin typeface="Aptos"/>
              </a:defRPr>
            </a:pPr>
            <a:r>
              <a:rPr lang="en-GB" dirty="0"/>
              <a:t>Cause and Effect</a:t>
            </a:r>
            <a:endParaRPr dirty="0"/>
          </a:p>
        </p:txBody>
      </p:sp>
      <p:sp>
        <p:nvSpPr>
          <p:cNvPr id="19" name="Rounded Rectangle 18"/>
          <p:cNvSpPr/>
          <p:nvPr/>
        </p:nvSpPr>
        <p:spPr>
          <a:xfrm>
            <a:off x="5943600" y="4389120"/>
            <a:ext cx="594360" cy="594360"/>
          </a:xfrm>
          <a:prstGeom prst="roundRect">
            <a:avLst>
              <a:gd name="adj" fmla="val 12000"/>
            </a:avLst>
          </a:prstGeom>
          <a:solidFill>
            <a:srgbClr val="BE5E31"/>
          </a:solidFill>
          <a:ln>
            <a:solidFill>
              <a:srgbClr val="BE5E3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943600" y="4498848"/>
            <a:ext cx="594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766560" y="4462272"/>
            <a:ext cx="4389120" cy="36933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23313A"/>
                </a:solidFill>
                <a:latin typeface="Aptos"/>
              </a:defRPr>
            </a:pPr>
            <a:r>
              <a:rPr dirty="0"/>
              <a:t>Key </a:t>
            </a:r>
            <a:r>
              <a:rPr lang="en-GB" dirty="0"/>
              <a:t>F</a:t>
            </a:r>
            <a:r>
              <a:rPr dirty="0" err="1"/>
              <a:t>indings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320040"/>
            <a:ext cx="11155680" cy="5078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Basil’s Bakery: </a:t>
            </a:r>
            <a:r>
              <a:rPr lang="en-GB" u="sng" dirty="0"/>
              <a:t>B</a:t>
            </a:r>
            <a:r>
              <a:rPr u="sng" dirty="0" err="1"/>
              <a:t>ackground</a:t>
            </a:r>
            <a:endParaRPr u="sng" dirty="0"/>
          </a:p>
        </p:txBody>
      </p:sp>
      <p:sp>
        <p:nvSpPr>
          <p:cNvPr id="8" name="Rounded Rectangle 7"/>
          <p:cNvSpPr/>
          <p:nvPr/>
        </p:nvSpPr>
        <p:spPr>
          <a:xfrm>
            <a:off x="640080" y="1234440"/>
            <a:ext cx="3474720" cy="17373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41247" y="1380744"/>
            <a:ext cx="3108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Independent artisan bakery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1247" y="1764792"/>
            <a:ext cx="3108960" cy="10823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Coventry retail park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E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stablished in 2015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S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pecialises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in high-quality organic ingredients and breads.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43400" y="1234439"/>
            <a:ext cx="3474720" cy="1737353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4" name="TextBox 13"/>
          <p:cNvSpPr txBox="1"/>
          <p:nvPr/>
        </p:nvSpPr>
        <p:spPr>
          <a:xfrm>
            <a:off x="4544568" y="1380744"/>
            <a:ext cx="3108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A disrupted sales path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64792"/>
            <a:ext cx="3108960" cy="86690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Sales grew in the early years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F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ell sharply during 2020 lockdowns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H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ave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not returned to 2019 levels.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046720" y="1234439"/>
            <a:ext cx="3474720" cy="1737335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47888" y="1380744"/>
            <a:ext cx="3108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A changing customer base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47888" y="1764792"/>
            <a:ext cx="3108960" cy="10823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Retail-park footfall has fallen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N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earby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shops have closed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S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ome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office customers now work hybrid.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31520" y="3246120"/>
            <a:ext cx="274320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Sales story from the case</a:t>
            </a:r>
          </a:p>
        </p:txBody>
      </p:sp>
      <p:cxnSp>
        <p:nvCxnSpPr>
          <p:cNvPr id="21" name="Connector 20"/>
          <p:cNvCxnSpPr/>
          <p:nvPr/>
        </p:nvCxnSpPr>
        <p:spPr>
          <a:xfrm>
            <a:off x="1051560" y="4160520"/>
            <a:ext cx="9829800" cy="0"/>
          </a:xfrm>
          <a:prstGeom prst="line">
            <a:avLst/>
          </a:prstGeom>
          <a:ln w="25400">
            <a:solidFill>
              <a:srgbClr val="5B636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Oval 21"/>
          <p:cNvSpPr/>
          <p:nvPr/>
        </p:nvSpPr>
        <p:spPr>
          <a:xfrm>
            <a:off x="1143000" y="4005072"/>
            <a:ext cx="310896" cy="310896"/>
          </a:xfrm>
          <a:prstGeom prst="ellipse">
            <a:avLst/>
          </a:prstGeom>
          <a:solidFill>
            <a:srgbClr val="BE5E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22960" y="3657600"/>
            <a:ext cx="132588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t>2015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85800" y="4480560"/>
            <a:ext cx="15544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Opened</a:t>
            </a:r>
          </a:p>
        </p:txBody>
      </p:sp>
      <p:sp>
        <p:nvSpPr>
          <p:cNvPr id="25" name="Oval 24"/>
          <p:cNvSpPr/>
          <p:nvPr/>
        </p:nvSpPr>
        <p:spPr>
          <a:xfrm>
            <a:off x="3200400" y="4005072"/>
            <a:ext cx="310896" cy="310896"/>
          </a:xfrm>
          <a:prstGeom prst="ellipse">
            <a:avLst/>
          </a:prstGeom>
          <a:solidFill>
            <a:srgbClr val="BE5E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2880360" y="3657600"/>
            <a:ext cx="1325880" cy="2923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rPr dirty="0"/>
              <a:t>2016–</a:t>
            </a:r>
            <a:r>
              <a:rPr lang="en-GB" dirty="0"/>
              <a:t>2019</a:t>
            </a:r>
            <a:endParaRPr dirty="0"/>
          </a:p>
        </p:txBody>
      </p:sp>
      <p:sp>
        <p:nvSpPr>
          <p:cNvPr id="27" name="TextBox 26"/>
          <p:cNvSpPr txBox="1"/>
          <p:nvPr/>
        </p:nvSpPr>
        <p:spPr>
          <a:xfrm>
            <a:off x="2743200" y="4480560"/>
            <a:ext cx="15544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Year-on-year growth</a:t>
            </a:r>
          </a:p>
        </p:txBody>
      </p:sp>
      <p:sp>
        <p:nvSpPr>
          <p:cNvPr id="28" name="Oval 27"/>
          <p:cNvSpPr/>
          <p:nvPr/>
        </p:nvSpPr>
        <p:spPr>
          <a:xfrm>
            <a:off x="5623560" y="4005072"/>
            <a:ext cx="310896" cy="310896"/>
          </a:xfrm>
          <a:prstGeom prst="ellipse">
            <a:avLst/>
          </a:prstGeom>
          <a:solidFill>
            <a:srgbClr val="BE5E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5303520" y="3657600"/>
            <a:ext cx="132588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t>2020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166360" y="4480560"/>
            <a:ext cx="15544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Lockdown decline</a:t>
            </a:r>
          </a:p>
        </p:txBody>
      </p:sp>
      <p:sp>
        <p:nvSpPr>
          <p:cNvPr id="31" name="Oval 30"/>
          <p:cNvSpPr/>
          <p:nvPr/>
        </p:nvSpPr>
        <p:spPr>
          <a:xfrm>
            <a:off x="7909560" y="4005072"/>
            <a:ext cx="310896" cy="310896"/>
          </a:xfrm>
          <a:prstGeom prst="ellipse">
            <a:avLst/>
          </a:prstGeom>
          <a:solidFill>
            <a:srgbClr val="BE5E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7589520" y="3657600"/>
            <a:ext cx="1325880" cy="2923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rPr dirty="0"/>
              <a:t>2023–</a:t>
            </a:r>
            <a:r>
              <a:rPr lang="en-GB" dirty="0"/>
              <a:t>2025</a:t>
            </a:r>
            <a:endParaRPr dirty="0"/>
          </a:p>
        </p:txBody>
      </p:sp>
      <p:sp>
        <p:nvSpPr>
          <p:cNvPr id="33" name="TextBox 32"/>
          <p:cNvSpPr txBox="1"/>
          <p:nvPr/>
        </p:nvSpPr>
        <p:spPr>
          <a:xfrm>
            <a:off x="7452360" y="4480560"/>
            <a:ext cx="15544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25% below 2019</a:t>
            </a:r>
          </a:p>
        </p:txBody>
      </p:sp>
      <p:sp>
        <p:nvSpPr>
          <p:cNvPr id="34" name="Oval 33"/>
          <p:cNvSpPr/>
          <p:nvPr/>
        </p:nvSpPr>
        <p:spPr>
          <a:xfrm>
            <a:off x="10241280" y="4005072"/>
            <a:ext cx="310896" cy="310896"/>
          </a:xfrm>
          <a:prstGeom prst="ellipse">
            <a:avLst/>
          </a:prstGeom>
          <a:solidFill>
            <a:srgbClr val="BE5E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9921240" y="3657600"/>
            <a:ext cx="132588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t>Now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784080" y="4480560"/>
            <a:ext cx="1554480" cy="4308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Costs &amp; demand pressure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07315" y="317565"/>
            <a:ext cx="11155680" cy="5078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Nature and scope of the problem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" y="1234440"/>
            <a:ext cx="3520440" cy="1828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41247" y="1380744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ROOT PROBLEM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1247" y="1764792"/>
            <a:ext cx="3154680" cy="92333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8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bg1">
                    <a:lumMod val="10000"/>
                  </a:schemeClr>
                </a:solidFill>
              </a:rPr>
              <a:t>Sales remain around 25% below 2019 levels on average (2023–2025).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43400" y="1234440"/>
            <a:ext cx="3520440" cy="1828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44568" y="1380744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EXTERNAL PRESSURES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64792"/>
            <a:ext cx="3154680" cy="136191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Lower retail-park footfall</a:t>
            </a: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 S</a:t>
            </a: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S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hop closures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Hy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brid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work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S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ector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-wide ingredient, energy and 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labour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cost pressures.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046720" y="1234440"/>
            <a:ext cx="3520440" cy="1828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47888" y="1380744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INTERNAL CONTRIBUTIONS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47888" y="1764792"/>
            <a:ext cx="3154680" cy="129779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No delivery service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L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imited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ability to handle pre-orders by phone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St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ock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planning exposed to organic crop variability.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31520" y="3520440"/>
            <a:ext cx="5212080" cy="36933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Control map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731520" y="3977638"/>
            <a:ext cx="5166360" cy="2073537"/>
          </a:xfrm>
          <a:prstGeom prst="roundRect">
            <a:avLst>
              <a:gd name="adj" fmla="val 12000"/>
            </a:avLst>
          </a:prstGeom>
          <a:solidFill>
            <a:srgbClr val="D3E1D3"/>
          </a:solidFill>
          <a:ln>
            <a:solidFill>
              <a:srgbClr val="D3E1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2466191" y="3991670"/>
            <a:ext cx="4709160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4B6E58"/>
                </a:solidFill>
                <a:latin typeface="Aptos"/>
              </a:defRPr>
            </a:pPr>
            <a:r>
              <a:rPr dirty="0"/>
              <a:t>MORE CONTROL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60120" y="4480560"/>
            <a:ext cx="4709160" cy="13490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Ordering processes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product range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staffing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stock forecasting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customer communication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696635" y="3977638"/>
            <a:ext cx="5166360" cy="2073536"/>
          </a:xfrm>
          <a:prstGeom prst="roundRect">
            <a:avLst>
              <a:gd name="adj" fmla="val 12000"/>
            </a:avLst>
          </a:prstGeom>
          <a:solidFill>
            <a:srgbClr val="EFE7D8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5" name="TextBox 24"/>
          <p:cNvSpPr txBox="1"/>
          <p:nvPr/>
        </p:nvSpPr>
        <p:spPr>
          <a:xfrm>
            <a:off x="8552328" y="4033689"/>
            <a:ext cx="4709160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994135"/>
                </a:solidFill>
                <a:latin typeface="Aptos"/>
              </a:defRPr>
            </a:pPr>
            <a:r>
              <a:rPr dirty="0"/>
              <a:t>LESS CONTROL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800178" y="4463029"/>
            <a:ext cx="4709160" cy="13490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Retail-park footfall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hybrid-work patterns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inflation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crop failures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3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national wage policy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5800" y="289814"/>
            <a:ext cx="11155680" cy="5078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PESTEL </a:t>
            </a:r>
            <a:r>
              <a:rPr lang="en-GB" u="sng" dirty="0"/>
              <a:t>Framework 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5800" y="1234440"/>
            <a:ext cx="5212080" cy="1828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86968" y="1380744"/>
            <a:ext cx="4846320" cy="33855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What it does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1764792"/>
            <a:ext cx="4846320" cy="1374735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Scans six macro-environmental dimensions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These are 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Political, Economic, Social, Technological, Environmental and Legal.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It helps organise external trends that may influence decisions.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17920" y="1234440"/>
            <a:ext cx="5212080" cy="1828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19088" y="1380744"/>
            <a:ext cx="4846320" cy="33855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Strengths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19088" y="1764792"/>
            <a:ext cx="4846320" cy="1143903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Simple and communicable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P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rompts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broad scanning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H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elps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identify threats and opportunities before they become urgent</a:t>
            </a: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.</a:t>
            </a:r>
            <a:endParaRPr dirty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685800" y="3429000"/>
            <a:ext cx="5212080" cy="1828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86968" y="3575304"/>
            <a:ext cx="4846320" cy="33855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Limitations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86968" y="3959352"/>
            <a:ext cx="4846320" cy="1208023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Can become a generic checklist</a:t>
            </a: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 </a:t>
            </a: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F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actors overlap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E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vidence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may be incomplete or uncertain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I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t does not rank importance or prove causation.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217920" y="3429000"/>
            <a:ext cx="5212080" cy="18288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419088" y="3575304"/>
            <a:ext cx="4846320" cy="33855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Critical use here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19088" y="3959352"/>
            <a:ext cx="4846320" cy="1143903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Prioritise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factors with a clear link to Basil’s sales or costs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N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ote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confidence and impact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5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U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pdate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the analysis as conditions change.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76656" y="314910"/>
            <a:ext cx="11155680" cy="5078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PESTEL</a:t>
            </a:r>
            <a:r>
              <a:rPr lang="en-GB" u="sng" dirty="0"/>
              <a:t>: Application </a:t>
            </a:r>
            <a:r>
              <a:rPr u="sng" dirty="0"/>
              <a:t>to Basil’s Bakery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94360" y="1234440"/>
            <a:ext cx="3547872" cy="19659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669969" y="1339596"/>
            <a:ext cx="2606040" cy="2923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POLITICAL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6008" y="1669636"/>
            <a:ext cx="3127248" cy="83356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Government policy and global disruption can affect business costs and ingredient supply.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The case notes organic sourcing is vulnerable to crop failure.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15968" y="1234440"/>
            <a:ext cx="3547872" cy="19659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5431535" y="1334805"/>
            <a:ext cx="2606040" cy="2923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ECONOMIC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480559" y="1676693"/>
            <a:ext cx="3127248" cy="76944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Higher ingredient, energy and 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labour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costs squeeze margins while price-sensitive customers may reduce discretionary purchases. 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037575" y="1234440"/>
            <a:ext cx="3547872" cy="19659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219011" y="1334805"/>
            <a:ext cx="2606040" cy="2923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SOCIAL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66176" y="1688242"/>
            <a:ext cx="3127248" cy="83356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Hybrid working reduces weekday office visits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This leads to 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falling retail-park footfall and customer expectations for convenience weaken walk-in demand.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594360" y="3520440"/>
            <a:ext cx="3547872" cy="19659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758952" y="3767328"/>
            <a:ext cx="475488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T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632204" y="3596678"/>
            <a:ext cx="2606040" cy="2923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TECHNOLOGICAL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26008" y="3979310"/>
            <a:ext cx="3127248" cy="100283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No delivery service and limited pre-order handling by phone leave convenience needs unmet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Digital 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ordering capability is not described in the case.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4315968" y="3520440"/>
            <a:ext cx="3547872" cy="19659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4480559" y="3767328"/>
            <a:ext cx="475488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239512" y="3642653"/>
            <a:ext cx="2606040" cy="2923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ENVIRONMENTAL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690872" y="3977159"/>
            <a:ext cx="3127248" cy="83356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Organic ingredients may face crop variability and supply uncertainty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U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nsold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fresh products can create waste and cost exposure.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8037575" y="3520440"/>
            <a:ext cx="3547872" cy="196596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9219011" y="3584557"/>
            <a:ext cx="2606040" cy="2923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LEGAL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193024" y="3931920"/>
            <a:ext cx="3127248" cy="100283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Food safety, allergen information, employment and minimum-wage requirements shape operations. 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National living wage 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rose to £12.71</a:t>
            </a: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 an 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hour from April 2026.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5800" y="274331"/>
            <a:ext cx="11155680" cy="5078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23313A"/>
                </a:solidFill>
                <a:latin typeface="Aptos"/>
              </a:defRPr>
            </a:pPr>
            <a:r>
              <a:rPr dirty="0"/>
              <a:t>Cause</a:t>
            </a:r>
            <a:r>
              <a:rPr lang="en-GB" dirty="0"/>
              <a:t> and E</a:t>
            </a:r>
            <a:r>
              <a:rPr dirty="0" err="1"/>
              <a:t>ffect</a:t>
            </a:r>
            <a:r>
              <a:rPr dirty="0"/>
              <a:t> model: </a:t>
            </a:r>
            <a:r>
              <a:rPr lang="en-GB" dirty="0"/>
              <a:t>M</a:t>
            </a:r>
            <a:r>
              <a:rPr dirty="0" err="1"/>
              <a:t>aking</a:t>
            </a:r>
            <a:r>
              <a:rPr dirty="0"/>
              <a:t> causes visible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5800" y="1325879"/>
            <a:ext cx="3474720" cy="2273737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86968" y="1472184"/>
            <a:ext cx="3108960" cy="33855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What it is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1846896"/>
            <a:ext cx="3108960" cy="73866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A fishbone diagram groups possible causes under categories and connects them to a defined effect. 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43400" y="1325880"/>
            <a:ext cx="3474720" cy="2273738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44568" y="1472184"/>
            <a:ext cx="3108960" cy="33855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Benefits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856231"/>
            <a:ext cx="3108960" cy="95410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Encourages structured brainstorming, makes multiple contributing factors visible and helps teams ask </a:t>
            </a: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'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why?</a:t>
            </a: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’ 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beyond surface symptoms.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001000" y="1325880"/>
            <a:ext cx="3474720" cy="2304826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>
            <a:solidFill>
              <a:srgbClr val="EFE7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8" name="TextBox 17"/>
          <p:cNvSpPr txBox="1"/>
          <p:nvPr/>
        </p:nvSpPr>
        <p:spPr>
          <a:xfrm>
            <a:off x="8202168" y="1472184"/>
            <a:ext cx="3108960" cy="33855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Limitations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196072" y="1750963"/>
            <a:ext cx="3108960" cy="179279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Depends on participants’ knowledge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Can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reflect bias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</a:t>
            </a: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B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ranches are hypotheses, not verified causes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</a:endParaRPr>
          </a:p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5B6367"/>
                </a:solidFill>
                <a:latin typeface="Aptos"/>
              </a:defRPr>
            </a:pP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C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omplex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 interactions may be oversimplified.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34440" y="3703321"/>
            <a:ext cx="4572000" cy="36933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How to use it responsibly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34440" y="4242816"/>
            <a:ext cx="9784080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23313A"/>
                </a:solidFill>
                <a:latin typeface="Aptos"/>
              </a:defRPr>
            </a:pPr>
            <a:r>
              <a:rPr dirty="0"/>
              <a:t>Define the effect precisely.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234440" y="4654296"/>
            <a:ext cx="9784080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23313A"/>
                </a:solidFill>
                <a:latin typeface="Aptos"/>
              </a:defRPr>
            </a:pPr>
            <a:r>
              <a:rPr dirty="0"/>
              <a:t>Generate causes across categories.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234440" y="5065776"/>
            <a:ext cx="9784080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23313A"/>
                </a:solidFill>
                <a:latin typeface="Aptos"/>
              </a:defRPr>
            </a:pPr>
            <a:r>
              <a:rPr dirty="0"/>
              <a:t>Use data to test the strongest hypotheses.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234440" y="5477256"/>
            <a:ext cx="9784080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285750" indent="-285750">
              <a:spcAft>
                <a:spcPts val="500"/>
              </a:spcAft>
              <a:buFont typeface="Arial" panose="020B0604020202020204" pitchFamily="34" charset="0"/>
              <a:buChar char="•"/>
              <a:defRPr sz="1400" b="0">
                <a:solidFill>
                  <a:srgbClr val="23313A"/>
                </a:solidFill>
                <a:latin typeface="Aptos"/>
              </a:defRPr>
            </a:pPr>
            <a:r>
              <a:rPr dirty="0"/>
              <a:t>Revisit the diagram as evidence improves.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14400" y="276436"/>
            <a:ext cx="11155680" cy="5078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Cause</a:t>
            </a:r>
            <a:r>
              <a:rPr lang="en-GB" u="sng" dirty="0"/>
              <a:t> and Affect Application</a:t>
            </a:r>
            <a:endParaRPr u="sng" dirty="0"/>
          </a:p>
        </p:txBody>
      </p:sp>
      <p:cxnSp>
        <p:nvCxnSpPr>
          <p:cNvPr id="8" name="Connector 7"/>
          <p:cNvCxnSpPr/>
          <p:nvPr/>
        </p:nvCxnSpPr>
        <p:spPr>
          <a:xfrm>
            <a:off x="914400" y="3520440"/>
            <a:ext cx="9006840" cy="0"/>
          </a:xfrm>
          <a:prstGeom prst="line">
            <a:avLst/>
          </a:prstGeom>
          <a:ln w="38100">
            <a:solidFill>
              <a:srgbClr val="23313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 flipV="1">
            <a:off x="1828800" y="2057400"/>
            <a:ext cx="731520" cy="1463040"/>
          </a:xfrm>
          <a:prstGeom prst="line">
            <a:avLst/>
          </a:prstGeom>
          <a:ln w="25400">
            <a:solidFill>
              <a:srgbClr val="BE5E3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790701" y="1330791"/>
            <a:ext cx="1737360" cy="24622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000" b="1">
                <a:solidFill>
                  <a:srgbClr val="BE5E31"/>
                </a:solidFill>
                <a:latin typeface="Aptos"/>
              </a:defRPr>
            </a:pPr>
            <a:r>
              <a:t>PEOPLE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973580" y="1563624"/>
            <a:ext cx="1737360" cy="6583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rPr dirty="0"/>
              <a:t>Hybrid work reduces office visits</a:t>
            </a:r>
          </a:p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rPr dirty="0"/>
              <a:t>Customer expectations shifting</a:t>
            </a:r>
          </a:p>
        </p:txBody>
      </p:sp>
      <p:cxnSp>
        <p:nvCxnSpPr>
          <p:cNvPr id="14" name="Connector 13"/>
          <p:cNvCxnSpPr/>
          <p:nvPr/>
        </p:nvCxnSpPr>
        <p:spPr>
          <a:xfrm flipV="1">
            <a:off x="3657600" y="2057400"/>
            <a:ext cx="594360" cy="1463040"/>
          </a:xfrm>
          <a:prstGeom prst="line">
            <a:avLst/>
          </a:prstGeom>
          <a:ln w="25400">
            <a:solidFill>
              <a:srgbClr val="BE5E3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3643480" y="1307930"/>
            <a:ext cx="1737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000" b="1">
                <a:solidFill>
                  <a:srgbClr val="BE5E31"/>
                </a:solidFill>
                <a:latin typeface="Aptos"/>
              </a:defRPr>
            </a:pPr>
            <a:r>
              <a:t>METHODS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32454" y="1503649"/>
            <a:ext cx="1737360" cy="6583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No delivery service</a:t>
            </a:r>
          </a:p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Pre-orders hard to manage by phone</a:t>
            </a:r>
          </a:p>
        </p:txBody>
      </p:sp>
      <p:cxnSp>
        <p:nvCxnSpPr>
          <p:cNvPr id="17" name="Connector 16"/>
          <p:cNvCxnSpPr/>
          <p:nvPr/>
        </p:nvCxnSpPr>
        <p:spPr>
          <a:xfrm flipV="1">
            <a:off x="5577840" y="2057400"/>
            <a:ext cx="640080" cy="1463040"/>
          </a:xfrm>
          <a:prstGeom prst="line">
            <a:avLst/>
          </a:prstGeom>
          <a:ln w="25400">
            <a:solidFill>
              <a:srgbClr val="BE5E3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469814" y="1335031"/>
            <a:ext cx="1737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000" b="1">
                <a:solidFill>
                  <a:srgbClr val="BE5E31"/>
                </a:solidFill>
                <a:latin typeface="Aptos"/>
              </a:defRPr>
            </a:pPr>
            <a:r>
              <a:t>MATERIALS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577840" y="1560664"/>
            <a:ext cx="1737360" cy="6583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Organic crop variability</a:t>
            </a:r>
          </a:p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Unpredictable stock costs</a:t>
            </a:r>
          </a:p>
        </p:txBody>
      </p:sp>
      <p:cxnSp>
        <p:nvCxnSpPr>
          <p:cNvPr id="20" name="Connector 19"/>
          <p:cNvCxnSpPr/>
          <p:nvPr/>
        </p:nvCxnSpPr>
        <p:spPr>
          <a:xfrm flipV="1">
            <a:off x="7498079" y="2057400"/>
            <a:ext cx="640081" cy="1463040"/>
          </a:xfrm>
          <a:prstGeom prst="line">
            <a:avLst/>
          </a:prstGeom>
          <a:ln w="25400">
            <a:solidFill>
              <a:srgbClr val="BE5E3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7498079" y="1310181"/>
            <a:ext cx="1737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000" b="1">
                <a:solidFill>
                  <a:srgbClr val="BE5E31"/>
                </a:solidFill>
                <a:latin typeface="Aptos"/>
              </a:defRPr>
            </a:pPr>
            <a:r>
              <a:t>MEASUREMENT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543800" y="1531620"/>
            <a:ext cx="1737360" cy="6583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Sales below 2019 baseline</a:t>
            </a:r>
          </a:p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Stock/demand mismatch to test</a:t>
            </a:r>
          </a:p>
        </p:txBody>
      </p:sp>
      <p:cxnSp>
        <p:nvCxnSpPr>
          <p:cNvPr id="23" name="Connector 22"/>
          <p:cNvCxnSpPr/>
          <p:nvPr/>
        </p:nvCxnSpPr>
        <p:spPr>
          <a:xfrm>
            <a:off x="2743200" y="3520440"/>
            <a:ext cx="731520" cy="1280160"/>
          </a:xfrm>
          <a:prstGeom prst="line">
            <a:avLst/>
          </a:prstGeom>
          <a:ln w="25400">
            <a:solidFill>
              <a:srgbClr val="BE5E3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2712272" y="4923774"/>
            <a:ext cx="1737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000" b="1">
                <a:solidFill>
                  <a:srgbClr val="BE5E31"/>
                </a:solidFill>
                <a:latin typeface="Aptos"/>
              </a:defRPr>
            </a:pPr>
            <a:r>
              <a:t>MACHINES / TECH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863774" y="5152375"/>
            <a:ext cx="1737360" cy="6583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Limited ordering channels</a:t>
            </a:r>
          </a:p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Digital options not stated</a:t>
            </a:r>
          </a:p>
        </p:txBody>
      </p:sp>
      <p:cxnSp>
        <p:nvCxnSpPr>
          <p:cNvPr id="26" name="Connector 25"/>
          <p:cNvCxnSpPr/>
          <p:nvPr/>
        </p:nvCxnSpPr>
        <p:spPr>
          <a:xfrm>
            <a:off x="5760720" y="3520440"/>
            <a:ext cx="731520" cy="1280160"/>
          </a:xfrm>
          <a:prstGeom prst="line">
            <a:avLst/>
          </a:prstGeom>
          <a:ln w="25400">
            <a:solidFill>
              <a:srgbClr val="BE5E3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5623560" y="4923774"/>
            <a:ext cx="173736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000" b="1">
                <a:solidFill>
                  <a:srgbClr val="BE5E31"/>
                </a:solidFill>
                <a:latin typeface="Aptos"/>
              </a:defRPr>
            </a:pPr>
            <a:r>
              <a:t>ENVIRONMENT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760719" y="5153720"/>
            <a:ext cx="1737360" cy="6583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Lower retail-park footfall</a:t>
            </a:r>
          </a:p>
          <a:p>
            <a:pPr algn="ctr">
              <a:spcAft>
                <a:spcPts val="500"/>
              </a:spcAft>
              <a:defRPr sz="900" b="0">
                <a:solidFill>
                  <a:srgbClr val="23313A"/>
                </a:solidFill>
                <a:latin typeface="Aptos"/>
              </a:defRPr>
            </a:pPr>
            <a:r>
              <a:t>Nearby shop closures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77240" y="287697"/>
            <a:ext cx="11155680" cy="5078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23313A"/>
                </a:solidFill>
                <a:latin typeface="Aptos"/>
              </a:defRPr>
            </a:pPr>
            <a:r>
              <a:rPr u="sng" dirty="0"/>
              <a:t>Key findings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234440"/>
            <a:ext cx="640080" cy="640080"/>
          </a:xfrm>
          <a:prstGeom prst="roundRect">
            <a:avLst>
              <a:gd name="adj" fmla="val 12000"/>
            </a:avLst>
          </a:prstGeom>
          <a:solidFill>
            <a:srgbClr val="BE5E31"/>
          </a:solidFill>
          <a:ln>
            <a:solidFill>
              <a:srgbClr val="BE5E3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731520" y="1417320"/>
            <a:ext cx="6400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FFFFFF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45920" y="1261872"/>
            <a:ext cx="27432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The sales gap is persistent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434840" y="1252728"/>
            <a:ext cx="6858000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The case reports average sales in 2023–25 remained about 25% below 2019.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1520" y="2350008"/>
            <a:ext cx="640080" cy="640080"/>
          </a:xfrm>
          <a:prstGeom prst="roundRect">
            <a:avLst>
              <a:gd name="adj" fmla="val 12000"/>
            </a:avLst>
          </a:prstGeom>
          <a:solidFill>
            <a:srgbClr val="BE5E31"/>
          </a:solidFill>
          <a:ln>
            <a:solidFill>
              <a:srgbClr val="BE5E3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731520" y="2532888"/>
            <a:ext cx="6400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FFFFFF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45920" y="2377440"/>
            <a:ext cx="27432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Demand access has changed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434840" y="2368296"/>
            <a:ext cx="6858000" cy="5232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Footfall decline, retail-unit closures and hybrid work plausibly reduce walk-in purchases.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31520" y="3465576"/>
            <a:ext cx="640080" cy="640080"/>
          </a:xfrm>
          <a:prstGeom prst="roundRect">
            <a:avLst>
              <a:gd name="adj" fmla="val 12000"/>
            </a:avLst>
          </a:prstGeom>
          <a:solidFill>
            <a:srgbClr val="4B6E58"/>
          </a:solidFill>
          <a:ln>
            <a:solidFill>
              <a:srgbClr val="4B6E5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31520" y="3648456"/>
            <a:ext cx="6400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FFFFFF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645920" y="3493008"/>
            <a:ext cx="27432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Costs amplify the problem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434840" y="3483864"/>
            <a:ext cx="6858000" cy="5232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Sector evidence reports continuing food-manufacturing cost pressure</a:t>
            </a: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. T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he 2026 NLW rate also raises </a:t>
            </a:r>
            <a:r>
              <a:rPr lang="en-GB" dirty="0">
                <a:solidFill>
                  <a:schemeClr val="tx1">
                    <a:lumMod val="90000"/>
                    <a:lumOff val="10000"/>
                  </a:schemeClr>
                </a:solidFill>
              </a:rPr>
              <a:t>labour cost 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exposure.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31520" y="4581144"/>
            <a:ext cx="640080" cy="640080"/>
          </a:xfrm>
          <a:prstGeom prst="roundRect">
            <a:avLst>
              <a:gd name="adj" fmla="val 12000"/>
            </a:avLst>
          </a:prstGeom>
          <a:solidFill>
            <a:srgbClr val="4B6E58"/>
          </a:solidFill>
          <a:ln>
            <a:solidFill>
              <a:srgbClr val="4B6E5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731520" y="4764024"/>
            <a:ext cx="64008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FFFFFF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645920" y="4608576"/>
            <a:ext cx="27432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23313A"/>
                </a:solidFill>
                <a:latin typeface="Aptos"/>
              </a:defRPr>
            </a:pPr>
            <a:r>
              <a:t>Internal capability matters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434840" y="4599431"/>
            <a:ext cx="6858000" cy="5232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400" b="0">
                <a:solidFill>
                  <a:srgbClr val="5B6367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No delivery and constrained pre-order handling may make it harder to retain customers seeking convenience.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7240" y="5897880"/>
            <a:ext cx="10515600" cy="584775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1200" b="1">
                <a:solidFill>
                  <a:srgbClr val="23313A"/>
                </a:solidFill>
                <a:latin typeface="Aptos"/>
              </a:defRPr>
            </a:pPr>
            <a:r>
              <a:rPr sz="1600" dirty="0"/>
              <a:t>Overall: sales stagnation is likely multi-causal</a:t>
            </a:r>
            <a:r>
              <a:rPr lang="en-GB" sz="1600" dirty="0"/>
              <a:t>. </a:t>
            </a:r>
            <a:r>
              <a:rPr sz="1600" dirty="0"/>
              <a:t>PESTEL scans external context </a:t>
            </a:r>
            <a:r>
              <a:rPr lang="en-GB" sz="1600" dirty="0"/>
              <a:t>and </a:t>
            </a:r>
            <a:r>
              <a:rPr sz="1600" dirty="0"/>
              <a:t>fishbone structures testable hypotheses.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43000" y="230937"/>
            <a:ext cx="11155680" cy="5078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23313A"/>
                </a:solidFill>
                <a:latin typeface="Aptos"/>
              </a:defRPr>
            </a:pPr>
            <a:r>
              <a:rPr lang="en-GB" u="sng" dirty="0"/>
              <a:t>References</a:t>
            </a:r>
            <a:endParaRPr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1143000" y="1188720"/>
            <a:ext cx="102412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American Society for Quality (ASQ) (</a:t>
            </a:r>
            <a:r>
              <a:rPr dirty="0" err="1">
                <a:solidFill>
                  <a:schemeClr val="tx1">
                    <a:lumMod val="90000"/>
                    <a:lumOff val="10000"/>
                  </a:schemeClr>
                </a:solidFill>
              </a:rPr>
              <a:t>n.d.</a:t>
            </a: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) ‘Fishbone’. Available at: https://asq.org/quality-resources/fishbone (Accessed: 10 October 2026).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43000" y="1938528"/>
            <a:ext cx="102412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23313A"/>
                </a:solidFill>
                <a:latin typeface="Aptos"/>
              </a:defRPr>
            </a:pPr>
            <a:r>
              <a:rPr dirty="0">
                <a:solidFill>
                  <a:schemeClr val="tx1">
                    <a:lumMod val="90000"/>
                    <a:lumOff val="10000"/>
                  </a:schemeClr>
                </a:solidFill>
              </a:rPr>
              <a:t>Chartered Institute of Personnel and Development (CIPD) (2025) ‘PESTLE analysis’. (Accessed: 10 October 2026).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43000" y="2688336"/>
            <a:ext cx="102412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23313A"/>
                </a:solidFill>
                <a:latin typeface="Aptos"/>
              </a:defRPr>
            </a:pPr>
            <a:r>
              <a:rPr dirty="0"/>
              <a:t>Food and Drink Federation (FDF) (2026) ‘State of Industry Report Q1 2026’. (Accessed: 10 October 2026).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43000" y="3438144"/>
            <a:ext cx="102412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23313A"/>
                </a:solidFill>
                <a:latin typeface="Aptos"/>
              </a:defRPr>
            </a:pPr>
            <a:r>
              <a:rPr dirty="0"/>
              <a:t>Institute for Healthcare Improvement (IHI) (</a:t>
            </a:r>
            <a:r>
              <a:rPr dirty="0" err="1"/>
              <a:t>n.d.</a:t>
            </a:r>
            <a:r>
              <a:rPr dirty="0"/>
              <a:t>) </a:t>
            </a:r>
            <a:r>
              <a:rPr dirty="0" err="1"/>
              <a:t>‘Cause</a:t>
            </a:r>
            <a:r>
              <a:rPr dirty="0"/>
              <a:t> and Effect Diagram’. (Accessed: </a:t>
            </a:r>
            <a:r>
              <a:rPr lang="en-GB" dirty="0"/>
              <a:t>11 </a:t>
            </a:r>
            <a:r>
              <a:rPr dirty="0"/>
              <a:t>October 2026).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43000" y="4187952"/>
            <a:ext cx="102412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23313A"/>
                </a:solidFill>
                <a:latin typeface="Aptos"/>
              </a:defRPr>
            </a:pPr>
            <a:r>
              <a:rPr dirty="0"/>
              <a:t>Low Pay Commission (2026) ‘The National Minimum Wage in 2026’. GOV.UK. (Accessed: 1</a:t>
            </a:r>
            <a:r>
              <a:rPr lang="en-GB" dirty="0"/>
              <a:t>1 </a:t>
            </a:r>
            <a:r>
              <a:rPr dirty="0"/>
              <a:t>October 2026).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143000" y="4937759"/>
            <a:ext cx="10241280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1100" b="0">
                <a:solidFill>
                  <a:srgbClr val="23313A"/>
                </a:solidFill>
                <a:latin typeface="Aptos"/>
              </a:defRPr>
            </a:pPr>
            <a:r>
              <a:rPr dirty="0"/>
              <a:t>Basil’s Bakery case study (assignment brief).</a:t>
            </a:r>
            <a:r>
              <a:rPr lang="en-GB" dirty="0"/>
              <a:t> (Accessed: 9 October 2026)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331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377440" y="2689412"/>
            <a:ext cx="10607040" cy="92333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500"/>
              </a:spcAft>
              <a:defRPr sz="3600" b="1">
                <a:solidFill>
                  <a:srgbClr val="FAF6ED"/>
                </a:solidFill>
                <a:latin typeface="Aptos"/>
              </a:defRPr>
            </a:pPr>
            <a:r>
              <a:rPr sz="5400" dirty="0"/>
              <a:t>Thank you for listening</a:t>
            </a:r>
            <a:r>
              <a:rPr lang="en-GB" sz="5400" dirty="0"/>
              <a:t> !</a:t>
            </a:r>
            <a:endParaRPr sz="5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sameerahali20@gmail.com</cp:lastModifiedBy>
  <cp:revision>7</cp:revision>
  <dcterms:created xsi:type="dcterms:W3CDTF">2013-01-27T09:14:16Z</dcterms:created>
  <dcterms:modified xsi:type="dcterms:W3CDTF">2026-10-11T21:20:17Z</dcterms:modified>
  <cp:category/>
</cp:coreProperties>
</file>