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xml" ContentType="application/vnd.openxmlformats-officedocument.presentationml.notesSlide+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4"/>
  </p:notesMasterIdLst>
  <p:sldIdLst>
    <p:sldId id="256" r:id="rId2"/>
    <p:sldId id="260" r:id="rId3"/>
    <p:sldId id="257" r:id="rId4"/>
    <p:sldId id="258" r:id="rId5"/>
    <p:sldId id="284" r:id="rId6"/>
    <p:sldId id="259" r:id="rId7"/>
    <p:sldId id="275" r:id="rId8"/>
    <p:sldId id="278" r:id="rId9"/>
    <p:sldId id="285" r:id="rId10"/>
    <p:sldId id="273" r:id="rId11"/>
    <p:sldId id="277" r:id="rId12"/>
    <p:sldId id="286" r:id="rId13"/>
    <p:sldId id="282" r:id="rId14"/>
    <p:sldId id="265" r:id="rId15"/>
    <p:sldId id="280" r:id="rId16"/>
    <p:sldId id="279" r:id="rId17"/>
    <p:sldId id="269" r:id="rId18"/>
    <p:sldId id="268" r:id="rId19"/>
    <p:sldId id="271" r:id="rId20"/>
    <p:sldId id="270" r:id="rId21"/>
    <p:sldId id="276" r:id="rId22"/>
    <p:sldId id="283" r:id="rId2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880C5E90-4D4D-495C-CE17-744C9F84D1C1}" name="Joanne Davies (Yr Athrofa)" initials="JD(A" userId="S::j.davies1@uwtsd.ac.uk::7d35233f-6d70-4aad-b960-8c083fbd221c"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637B46-C276-4734-983E-262C392789E4}" v="568" dt="2023-03-03T04:21:22.446"/>
    <p1510:client id="{E53FA071-A51C-4540-9F92-FEB75386D501}" v="60" dt="2023-03-03T04:05:44.2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59" d="100"/>
          <a:sy n="59" d="100"/>
        </p:scale>
        <p:origin x="940"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8/10/relationships/authors" Target="authors.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0E24F31-923E-4338-B0A8-204388EE15D3}" type="doc">
      <dgm:prSet loTypeId="urn:microsoft.com/office/officeart/2005/8/layout/list1" loCatId="list" qsTypeId="urn:microsoft.com/office/officeart/2005/8/quickstyle/simple1" qsCatId="simple" csTypeId="urn:microsoft.com/office/officeart/2005/8/colors/colorful1" csCatId="colorful" phldr="1"/>
      <dgm:spPr/>
      <dgm:t>
        <a:bodyPr/>
        <a:lstStyle/>
        <a:p>
          <a:endParaRPr lang="en-US"/>
        </a:p>
      </dgm:t>
    </dgm:pt>
    <dgm:pt modelId="{E1C50492-01ED-4B3A-8AA3-0A33292ED5F4}">
      <dgm:prSet/>
      <dgm:spPr/>
      <dgm:t>
        <a:bodyPr/>
        <a:lstStyle/>
        <a:p>
          <a:r>
            <a:rPr lang="en-US" baseline="0"/>
            <a:t>Hospitals</a:t>
          </a:r>
          <a:endParaRPr lang="en-US"/>
        </a:p>
      </dgm:t>
    </dgm:pt>
    <dgm:pt modelId="{E5747D22-6399-4CF7-AA4E-7404C7F7CA55}" type="parTrans" cxnId="{CF565CDC-63EA-4C89-BD2B-16C8FCC71049}">
      <dgm:prSet/>
      <dgm:spPr/>
      <dgm:t>
        <a:bodyPr/>
        <a:lstStyle/>
        <a:p>
          <a:endParaRPr lang="en-US"/>
        </a:p>
      </dgm:t>
    </dgm:pt>
    <dgm:pt modelId="{95A92EE9-49F7-43A7-907A-E4ECC781991C}" type="sibTrans" cxnId="{CF565CDC-63EA-4C89-BD2B-16C8FCC71049}">
      <dgm:prSet/>
      <dgm:spPr/>
      <dgm:t>
        <a:bodyPr/>
        <a:lstStyle/>
        <a:p>
          <a:endParaRPr lang="en-US"/>
        </a:p>
      </dgm:t>
    </dgm:pt>
    <dgm:pt modelId="{97FC8D01-EBBD-45FE-B2C3-29808FE9A29E}">
      <dgm:prSet/>
      <dgm:spPr/>
      <dgm:t>
        <a:bodyPr/>
        <a:lstStyle/>
        <a:p>
          <a:r>
            <a:rPr lang="en-US" baseline="0"/>
            <a:t>Care at home</a:t>
          </a:r>
          <a:endParaRPr lang="en-US"/>
        </a:p>
      </dgm:t>
    </dgm:pt>
    <dgm:pt modelId="{D3D94190-D006-4241-AACE-95C273B6DFF6}" type="parTrans" cxnId="{0CAAD188-D9F3-43AB-93EC-3200116B453D}">
      <dgm:prSet/>
      <dgm:spPr/>
      <dgm:t>
        <a:bodyPr/>
        <a:lstStyle/>
        <a:p>
          <a:endParaRPr lang="en-US"/>
        </a:p>
      </dgm:t>
    </dgm:pt>
    <dgm:pt modelId="{BF39124B-43B3-44C6-B839-5286CF6C1006}" type="sibTrans" cxnId="{0CAAD188-D9F3-43AB-93EC-3200116B453D}">
      <dgm:prSet/>
      <dgm:spPr/>
      <dgm:t>
        <a:bodyPr/>
        <a:lstStyle/>
        <a:p>
          <a:endParaRPr lang="en-US"/>
        </a:p>
      </dgm:t>
    </dgm:pt>
    <dgm:pt modelId="{BBF33FE0-A2EF-42BF-AFFC-EC52B7762727}">
      <dgm:prSet/>
      <dgm:spPr/>
      <dgm:t>
        <a:bodyPr/>
        <a:lstStyle/>
        <a:p>
          <a:r>
            <a:rPr lang="en-US" baseline="0"/>
            <a:t>Care/nursing homes</a:t>
          </a:r>
          <a:endParaRPr lang="en-US"/>
        </a:p>
      </dgm:t>
    </dgm:pt>
    <dgm:pt modelId="{C5037AE5-A01C-4AF5-B596-392CD76EB188}" type="parTrans" cxnId="{7C335081-167B-49AF-B112-98CE258F39DF}">
      <dgm:prSet/>
      <dgm:spPr/>
      <dgm:t>
        <a:bodyPr/>
        <a:lstStyle/>
        <a:p>
          <a:endParaRPr lang="en-US"/>
        </a:p>
      </dgm:t>
    </dgm:pt>
    <dgm:pt modelId="{671D6BB7-48B0-44EC-8A6E-AD465023973F}" type="sibTrans" cxnId="{7C335081-167B-49AF-B112-98CE258F39DF}">
      <dgm:prSet/>
      <dgm:spPr/>
      <dgm:t>
        <a:bodyPr/>
        <a:lstStyle/>
        <a:p>
          <a:endParaRPr lang="en-US"/>
        </a:p>
      </dgm:t>
    </dgm:pt>
    <dgm:pt modelId="{30AF87D2-E854-4177-BDE3-A8555D38DD35}">
      <dgm:prSet/>
      <dgm:spPr/>
      <dgm:t>
        <a:bodyPr/>
        <a:lstStyle/>
        <a:p>
          <a:r>
            <a:rPr lang="en-US"/>
            <a:t>Hospice Care</a:t>
          </a:r>
        </a:p>
      </dgm:t>
    </dgm:pt>
    <dgm:pt modelId="{B45218A0-713C-429F-BC50-C2AF423C2CE5}" type="parTrans" cxnId="{9AA7228A-B089-4F27-A72D-EC73407D90A4}">
      <dgm:prSet/>
      <dgm:spPr/>
      <dgm:t>
        <a:bodyPr/>
        <a:lstStyle/>
        <a:p>
          <a:endParaRPr lang="en-US"/>
        </a:p>
      </dgm:t>
    </dgm:pt>
    <dgm:pt modelId="{092740F0-60AC-4143-A497-E7E20B5D7941}" type="sibTrans" cxnId="{9AA7228A-B089-4F27-A72D-EC73407D90A4}">
      <dgm:prSet/>
      <dgm:spPr/>
      <dgm:t>
        <a:bodyPr/>
        <a:lstStyle/>
        <a:p>
          <a:endParaRPr lang="en-US"/>
        </a:p>
      </dgm:t>
    </dgm:pt>
    <dgm:pt modelId="{8AC520F2-2BFF-4817-951B-DE749BA0CAC5}" type="pres">
      <dgm:prSet presAssocID="{C0E24F31-923E-4338-B0A8-204388EE15D3}" presName="linear" presStyleCnt="0">
        <dgm:presLayoutVars>
          <dgm:dir/>
          <dgm:animLvl val="lvl"/>
          <dgm:resizeHandles val="exact"/>
        </dgm:presLayoutVars>
      </dgm:prSet>
      <dgm:spPr/>
    </dgm:pt>
    <dgm:pt modelId="{BFD7E025-15BD-4AFE-8AF8-322E48B1DE4A}" type="pres">
      <dgm:prSet presAssocID="{E1C50492-01ED-4B3A-8AA3-0A33292ED5F4}" presName="parentLin" presStyleCnt="0"/>
      <dgm:spPr/>
    </dgm:pt>
    <dgm:pt modelId="{59467E60-B51D-44B6-8822-7DA3C748FF63}" type="pres">
      <dgm:prSet presAssocID="{E1C50492-01ED-4B3A-8AA3-0A33292ED5F4}" presName="parentLeftMargin" presStyleLbl="node1" presStyleIdx="0" presStyleCnt="4"/>
      <dgm:spPr/>
    </dgm:pt>
    <dgm:pt modelId="{09A9840C-4163-43D4-A0EC-3C7C392CAC20}" type="pres">
      <dgm:prSet presAssocID="{E1C50492-01ED-4B3A-8AA3-0A33292ED5F4}" presName="parentText" presStyleLbl="node1" presStyleIdx="0" presStyleCnt="4">
        <dgm:presLayoutVars>
          <dgm:chMax val="0"/>
          <dgm:bulletEnabled val="1"/>
        </dgm:presLayoutVars>
      </dgm:prSet>
      <dgm:spPr/>
    </dgm:pt>
    <dgm:pt modelId="{125D4AB5-8310-4793-A2A0-2082B301DD89}" type="pres">
      <dgm:prSet presAssocID="{E1C50492-01ED-4B3A-8AA3-0A33292ED5F4}" presName="negativeSpace" presStyleCnt="0"/>
      <dgm:spPr/>
    </dgm:pt>
    <dgm:pt modelId="{D12618F9-A344-4C70-85DD-D95790F357AB}" type="pres">
      <dgm:prSet presAssocID="{E1C50492-01ED-4B3A-8AA3-0A33292ED5F4}" presName="childText" presStyleLbl="conFgAcc1" presStyleIdx="0" presStyleCnt="4">
        <dgm:presLayoutVars>
          <dgm:bulletEnabled val="1"/>
        </dgm:presLayoutVars>
      </dgm:prSet>
      <dgm:spPr/>
    </dgm:pt>
    <dgm:pt modelId="{010B24E9-1033-4668-990E-7D477FF07120}" type="pres">
      <dgm:prSet presAssocID="{95A92EE9-49F7-43A7-907A-E4ECC781991C}" presName="spaceBetweenRectangles" presStyleCnt="0"/>
      <dgm:spPr/>
    </dgm:pt>
    <dgm:pt modelId="{3D957935-303A-4CE7-AA38-A9D739C4F27C}" type="pres">
      <dgm:prSet presAssocID="{97FC8D01-EBBD-45FE-B2C3-29808FE9A29E}" presName="parentLin" presStyleCnt="0"/>
      <dgm:spPr/>
    </dgm:pt>
    <dgm:pt modelId="{972A9DA7-27CF-4A47-A75F-B6F315362476}" type="pres">
      <dgm:prSet presAssocID="{97FC8D01-EBBD-45FE-B2C3-29808FE9A29E}" presName="parentLeftMargin" presStyleLbl="node1" presStyleIdx="0" presStyleCnt="4"/>
      <dgm:spPr/>
    </dgm:pt>
    <dgm:pt modelId="{B6D64311-5732-4A5C-A257-8E74E5932912}" type="pres">
      <dgm:prSet presAssocID="{97FC8D01-EBBD-45FE-B2C3-29808FE9A29E}" presName="parentText" presStyleLbl="node1" presStyleIdx="1" presStyleCnt="4">
        <dgm:presLayoutVars>
          <dgm:chMax val="0"/>
          <dgm:bulletEnabled val="1"/>
        </dgm:presLayoutVars>
      </dgm:prSet>
      <dgm:spPr/>
    </dgm:pt>
    <dgm:pt modelId="{7A089F1C-1953-4416-81FE-E6D1412DB6DD}" type="pres">
      <dgm:prSet presAssocID="{97FC8D01-EBBD-45FE-B2C3-29808FE9A29E}" presName="negativeSpace" presStyleCnt="0"/>
      <dgm:spPr/>
    </dgm:pt>
    <dgm:pt modelId="{B32CB66F-B9FD-4B91-930B-81A614350CE5}" type="pres">
      <dgm:prSet presAssocID="{97FC8D01-EBBD-45FE-B2C3-29808FE9A29E}" presName="childText" presStyleLbl="conFgAcc1" presStyleIdx="1" presStyleCnt="4">
        <dgm:presLayoutVars>
          <dgm:bulletEnabled val="1"/>
        </dgm:presLayoutVars>
      </dgm:prSet>
      <dgm:spPr/>
    </dgm:pt>
    <dgm:pt modelId="{2EFE9100-A7CD-41C5-A8A7-376BC66F497E}" type="pres">
      <dgm:prSet presAssocID="{BF39124B-43B3-44C6-B839-5286CF6C1006}" presName="spaceBetweenRectangles" presStyleCnt="0"/>
      <dgm:spPr/>
    </dgm:pt>
    <dgm:pt modelId="{58186B70-6187-433B-977A-B8F5AD96895B}" type="pres">
      <dgm:prSet presAssocID="{BBF33FE0-A2EF-42BF-AFFC-EC52B7762727}" presName="parentLin" presStyleCnt="0"/>
      <dgm:spPr/>
    </dgm:pt>
    <dgm:pt modelId="{2E8D8474-258F-49B0-B9B1-6F4843C03927}" type="pres">
      <dgm:prSet presAssocID="{BBF33FE0-A2EF-42BF-AFFC-EC52B7762727}" presName="parentLeftMargin" presStyleLbl="node1" presStyleIdx="1" presStyleCnt="4"/>
      <dgm:spPr/>
    </dgm:pt>
    <dgm:pt modelId="{7442872E-0655-40F7-839E-A5C12E335760}" type="pres">
      <dgm:prSet presAssocID="{BBF33FE0-A2EF-42BF-AFFC-EC52B7762727}" presName="parentText" presStyleLbl="node1" presStyleIdx="2" presStyleCnt="4">
        <dgm:presLayoutVars>
          <dgm:chMax val="0"/>
          <dgm:bulletEnabled val="1"/>
        </dgm:presLayoutVars>
      </dgm:prSet>
      <dgm:spPr/>
    </dgm:pt>
    <dgm:pt modelId="{2A208D5D-641E-4951-8CB5-EE90C4F1F844}" type="pres">
      <dgm:prSet presAssocID="{BBF33FE0-A2EF-42BF-AFFC-EC52B7762727}" presName="negativeSpace" presStyleCnt="0"/>
      <dgm:spPr/>
    </dgm:pt>
    <dgm:pt modelId="{5375166C-0D25-4513-8789-F93A8456F405}" type="pres">
      <dgm:prSet presAssocID="{BBF33FE0-A2EF-42BF-AFFC-EC52B7762727}" presName="childText" presStyleLbl="conFgAcc1" presStyleIdx="2" presStyleCnt="4">
        <dgm:presLayoutVars>
          <dgm:bulletEnabled val="1"/>
        </dgm:presLayoutVars>
      </dgm:prSet>
      <dgm:spPr/>
    </dgm:pt>
    <dgm:pt modelId="{8DE45347-774E-48AF-A6C7-1590B41CAC85}" type="pres">
      <dgm:prSet presAssocID="{671D6BB7-48B0-44EC-8A6E-AD465023973F}" presName="spaceBetweenRectangles" presStyleCnt="0"/>
      <dgm:spPr/>
    </dgm:pt>
    <dgm:pt modelId="{514E3E94-9C46-41A8-B6C9-89EC1A68127C}" type="pres">
      <dgm:prSet presAssocID="{30AF87D2-E854-4177-BDE3-A8555D38DD35}" presName="parentLin" presStyleCnt="0"/>
      <dgm:spPr/>
    </dgm:pt>
    <dgm:pt modelId="{E6136821-49B0-486F-B23B-752D0A366D49}" type="pres">
      <dgm:prSet presAssocID="{30AF87D2-E854-4177-BDE3-A8555D38DD35}" presName="parentLeftMargin" presStyleLbl="node1" presStyleIdx="2" presStyleCnt="4"/>
      <dgm:spPr/>
    </dgm:pt>
    <dgm:pt modelId="{9B8EF976-B78F-41EE-9212-1BED8B5F3487}" type="pres">
      <dgm:prSet presAssocID="{30AF87D2-E854-4177-BDE3-A8555D38DD35}" presName="parentText" presStyleLbl="node1" presStyleIdx="3" presStyleCnt="4">
        <dgm:presLayoutVars>
          <dgm:chMax val="0"/>
          <dgm:bulletEnabled val="1"/>
        </dgm:presLayoutVars>
      </dgm:prSet>
      <dgm:spPr/>
    </dgm:pt>
    <dgm:pt modelId="{C179D24E-342D-414B-8CD8-62521C607FCA}" type="pres">
      <dgm:prSet presAssocID="{30AF87D2-E854-4177-BDE3-A8555D38DD35}" presName="negativeSpace" presStyleCnt="0"/>
      <dgm:spPr/>
    </dgm:pt>
    <dgm:pt modelId="{3AB06DA6-1E8F-415B-AED9-23C28E2CE768}" type="pres">
      <dgm:prSet presAssocID="{30AF87D2-E854-4177-BDE3-A8555D38DD35}" presName="childText" presStyleLbl="conFgAcc1" presStyleIdx="3" presStyleCnt="4">
        <dgm:presLayoutVars>
          <dgm:bulletEnabled val="1"/>
        </dgm:presLayoutVars>
      </dgm:prSet>
      <dgm:spPr/>
    </dgm:pt>
  </dgm:ptLst>
  <dgm:cxnLst>
    <dgm:cxn modelId="{8EAE4A00-A24D-499B-BC67-6D45667C5CD7}" type="presOf" srcId="{30AF87D2-E854-4177-BDE3-A8555D38DD35}" destId="{E6136821-49B0-486F-B23B-752D0A366D49}" srcOrd="0" destOrd="0" presId="urn:microsoft.com/office/officeart/2005/8/layout/list1"/>
    <dgm:cxn modelId="{17ECED19-8BD5-43CA-BE93-52CCCFBB965B}" type="presOf" srcId="{97FC8D01-EBBD-45FE-B2C3-29808FE9A29E}" destId="{B6D64311-5732-4A5C-A257-8E74E5932912}" srcOrd="1" destOrd="0" presId="urn:microsoft.com/office/officeart/2005/8/layout/list1"/>
    <dgm:cxn modelId="{895CCB28-5FF1-4DF4-97FA-B2AF88E441C7}" type="presOf" srcId="{BBF33FE0-A2EF-42BF-AFFC-EC52B7762727}" destId="{7442872E-0655-40F7-839E-A5C12E335760}" srcOrd="1" destOrd="0" presId="urn:microsoft.com/office/officeart/2005/8/layout/list1"/>
    <dgm:cxn modelId="{43C48E5F-3BC0-4BAA-8F00-CEF57E4C8850}" type="presOf" srcId="{97FC8D01-EBBD-45FE-B2C3-29808FE9A29E}" destId="{972A9DA7-27CF-4A47-A75F-B6F315362476}" srcOrd="0" destOrd="0" presId="urn:microsoft.com/office/officeart/2005/8/layout/list1"/>
    <dgm:cxn modelId="{94E6EF6A-A6D1-429B-B81C-3C22903F4C33}" type="presOf" srcId="{C0E24F31-923E-4338-B0A8-204388EE15D3}" destId="{8AC520F2-2BFF-4817-951B-DE749BA0CAC5}" srcOrd="0" destOrd="0" presId="urn:microsoft.com/office/officeart/2005/8/layout/list1"/>
    <dgm:cxn modelId="{081B6D4E-1A0A-40C5-9B89-0A48085F526E}" type="presOf" srcId="{30AF87D2-E854-4177-BDE3-A8555D38DD35}" destId="{9B8EF976-B78F-41EE-9212-1BED8B5F3487}" srcOrd="1" destOrd="0" presId="urn:microsoft.com/office/officeart/2005/8/layout/list1"/>
    <dgm:cxn modelId="{7C335081-167B-49AF-B112-98CE258F39DF}" srcId="{C0E24F31-923E-4338-B0A8-204388EE15D3}" destId="{BBF33FE0-A2EF-42BF-AFFC-EC52B7762727}" srcOrd="2" destOrd="0" parTransId="{C5037AE5-A01C-4AF5-B596-392CD76EB188}" sibTransId="{671D6BB7-48B0-44EC-8A6E-AD465023973F}"/>
    <dgm:cxn modelId="{6CCB8883-0339-4221-ADB1-2D5E5AB0EEDA}" type="presOf" srcId="{E1C50492-01ED-4B3A-8AA3-0A33292ED5F4}" destId="{09A9840C-4163-43D4-A0EC-3C7C392CAC20}" srcOrd="1" destOrd="0" presId="urn:microsoft.com/office/officeart/2005/8/layout/list1"/>
    <dgm:cxn modelId="{0CAAD188-D9F3-43AB-93EC-3200116B453D}" srcId="{C0E24F31-923E-4338-B0A8-204388EE15D3}" destId="{97FC8D01-EBBD-45FE-B2C3-29808FE9A29E}" srcOrd="1" destOrd="0" parTransId="{D3D94190-D006-4241-AACE-95C273B6DFF6}" sibTransId="{BF39124B-43B3-44C6-B839-5286CF6C1006}"/>
    <dgm:cxn modelId="{9AA7228A-B089-4F27-A72D-EC73407D90A4}" srcId="{C0E24F31-923E-4338-B0A8-204388EE15D3}" destId="{30AF87D2-E854-4177-BDE3-A8555D38DD35}" srcOrd="3" destOrd="0" parTransId="{B45218A0-713C-429F-BC50-C2AF423C2CE5}" sibTransId="{092740F0-60AC-4143-A497-E7E20B5D7941}"/>
    <dgm:cxn modelId="{3DE34A99-40FC-44CD-BA74-F527576A61C9}" type="presOf" srcId="{BBF33FE0-A2EF-42BF-AFFC-EC52B7762727}" destId="{2E8D8474-258F-49B0-B9B1-6F4843C03927}" srcOrd="0" destOrd="0" presId="urn:microsoft.com/office/officeart/2005/8/layout/list1"/>
    <dgm:cxn modelId="{CF565CDC-63EA-4C89-BD2B-16C8FCC71049}" srcId="{C0E24F31-923E-4338-B0A8-204388EE15D3}" destId="{E1C50492-01ED-4B3A-8AA3-0A33292ED5F4}" srcOrd="0" destOrd="0" parTransId="{E5747D22-6399-4CF7-AA4E-7404C7F7CA55}" sibTransId="{95A92EE9-49F7-43A7-907A-E4ECC781991C}"/>
    <dgm:cxn modelId="{76DFF6E9-6B24-4C3A-AE30-8E0AE6AA7A90}" type="presOf" srcId="{E1C50492-01ED-4B3A-8AA3-0A33292ED5F4}" destId="{59467E60-B51D-44B6-8822-7DA3C748FF63}" srcOrd="0" destOrd="0" presId="urn:microsoft.com/office/officeart/2005/8/layout/list1"/>
    <dgm:cxn modelId="{7CB8226A-A317-4333-93EE-253081D4502D}" type="presParOf" srcId="{8AC520F2-2BFF-4817-951B-DE749BA0CAC5}" destId="{BFD7E025-15BD-4AFE-8AF8-322E48B1DE4A}" srcOrd="0" destOrd="0" presId="urn:microsoft.com/office/officeart/2005/8/layout/list1"/>
    <dgm:cxn modelId="{26E442A0-A033-4514-8E30-026E811C89E3}" type="presParOf" srcId="{BFD7E025-15BD-4AFE-8AF8-322E48B1DE4A}" destId="{59467E60-B51D-44B6-8822-7DA3C748FF63}" srcOrd="0" destOrd="0" presId="urn:microsoft.com/office/officeart/2005/8/layout/list1"/>
    <dgm:cxn modelId="{33C1A4EC-938F-4790-9DB1-A3EEA21A83F7}" type="presParOf" srcId="{BFD7E025-15BD-4AFE-8AF8-322E48B1DE4A}" destId="{09A9840C-4163-43D4-A0EC-3C7C392CAC20}" srcOrd="1" destOrd="0" presId="urn:microsoft.com/office/officeart/2005/8/layout/list1"/>
    <dgm:cxn modelId="{5D522782-11A6-4952-B934-163556BD031D}" type="presParOf" srcId="{8AC520F2-2BFF-4817-951B-DE749BA0CAC5}" destId="{125D4AB5-8310-4793-A2A0-2082B301DD89}" srcOrd="1" destOrd="0" presId="urn:microsoft.com/office/officeart/2005/8/layout/list1"/>
    <dgm:cxn modelId="{6F055860-82E4-4943-8EFF-6A782B9C99CA}" type="presParOf" srcId="{8AC520F2-2BFF-4817-951B-DE749BA0CAC5}" destId="{D12618F9-A344-4C70-85DD-D95790F357AB}" srcOrd="2" destOrd="0" presId="urn:microsoft.com/office/officeart/2005/8/layout/list1"/>
    <dgm:cxn modelId="{C791EEF7-77BA-4B38-8969-CC63B735CF59}" type="presParOf" srcId="{8AC520F2-2BFF-4817-951B-DE749BA0CAC5}" destId="{010B24E9-1033-4668-990E-7D477FF07120}" srcOrd="3" destOrd="0" presId="urn:microsoft.com/office/officeart/2005/8/layout/list1"/>
    <dgm:cxn modelId="{353DE59B-ADFC-4090-9ABA-1151B1700A43}" type="presParOf" srcId="{8AC520F2-2BFF-4817-951B-DE749BA0CAC5}" destId="{3D957935-303A-4CE7-AA38-A9D739C4F27C}" srcOrd="4" destOrd="0" presId="urn:microsoft.com/office/officeart/2005/8/layout/list1"/>
    <dgm:cxn modelId="{BB3D14E3-AEE3-4634-AB0F-CF1044B1FE29}" type="presParOf" srcId="{3D957935-303A-4CE7-AA38-A9D739C4F27C}" destId="{972A9DA7-27CF-4A47-A75F-B6F315362476}" srcOrd="0" destOrd="0" presId="urn:microsoft.com/office/officeart/2005/8/layout/list1"/>
    <dgm:cxn modelId="{61F3089F-45BE-4950-904B-F6F5FA2623AE}" type="presParOf" srcId="{3D957935-303A-4CE7-AA38-A9D739C4F27C}" destId="{B6D64311-5732-4A5C-A257-8E74E5932912}" srcOrd="1" destOrd="0" presId="urn:microsoft.com/office/officeart/2005/8/layout/list1"/>
    <dgm:cxn modelId="{E827228B-3EFE-455E-8306-EACC909DBC1C}" type="presParOf" srcId="{8AC520F2-2BFF-4817-951B-DE749BA0CAC5}" destId="{7A089F1C-1953-4416-81FE-E6D1412DB6DD}" srcOrd="5" destOrd="0" presId="urn:microsoft.com/office/officeart/2005/8/layout/list1"/>
    <dgm:cxn modelId="{D9B090DE-6CC3-4CA3-952D-0C6DD2382B1A}" type="presParOf" srcId="{8AC520F2-2BFF-4817-951B-DE749BA0CAC5}" destId="{B32CB66F-B9FD-4B91-930B-81A614350CE5}" srcOrd="6" destOrd="0" presId="urn:microsoft.com/office/officeart/2005/8/layout/list1"/>
    <dgm:cxn modelId="{C2954C65-1461-484F-B983-5E8CEA4989DD}" type="presParOf" srcId="{8AC520F2-2BFF-4817-951B-DE749BA0CAC5}" destId="{2EFE9100-A7CD-41C5-A8A7-376BC66F497E}" srcOrd="7" destOrd="0" presId="urn:microsoft.com/office/officeart/2005/8/layout/list1"/>
    <dgm:cxn modelId="{097B556D-3AA0-40C4-A3CE-1BE7F4E08D13}" type="presParOf" srcId="{8AC520F2-2BFF-4817-951B-DE749BA0CAC5}" destId="{58186B70-6187-433B-977A-B8F5AD96895B}" srcOrd="8" destOrd="0" presId="urn:microsoft.com/office/officeart/2005/8/layout/list1"/>
    <dgm:cxn modelId="{EB90F57A-E01A-412F-A75F-E704487B7502}" type="presParOf" srcId="{58186B70-6187-433B-977A-B8F5AD96895B}" destId="{2E8D8474-258F-49B0-B9B1-6F4843C03927}" srcOrd="0" destOrd="0" presId="urn:microsoft.com/office/officeart/2005/8/layout/list1"/>
    <dgm:cxn modelId="{BC939574-3B82-4E47-8CFB-8A8F30825149}" type="presParOf" srcId="{58186B70-6187-433B-977A-B8F5AD96895B}" destId="{7442872E-0655-40F7-839E-A5C12E335760}" srcOrd="1" destOrd="0" presId="urn:microsoft.com/office/officeart/2005/8/layout/list1"/>
    <dgm:cxn modelId="{ED94E44E-4A27-44FD-80C4-B621E6F39483}" type="presParOf" srcId="{8AC520F2-2BFF-4817-951B-DE749BA0CAC5}" destId="{2A208D5D-641E-4951-8CB5-EE90C4F1F844}" srcOrd="9" destOrd="0" presId="urn:microsoft.com/office/officeart/2005/8/layout/list1"/>
    <dgm:cxn modelId="{AF6D63D5-D6F3-47E0-AEFC-01A708B365F8}" type="presParOf" srcId="{8AC520F2-2BFF-4817-951B-DE749BA0CAC5}" destId="{5375166C-0D25-4513-8789-F93A8456F405}" srcOrd="10" destOrd="0" presId="urn:microsoft.com/office/officeart/2005/8/layout/list1"/>
    <dgm:cxn modelId="{7DA469C6-1A29-4419-A4BC-430BABEBA3C7}" type="presParOf" srcId="{8AC520F2-2BFF-4817-951B-DE749BA0CAC5}" destId="{8DE45347-774E-48AF-A6C7-1590B41CAC85}" srcOrd="11" destOrd="0" presId="urn:microsoft.com/office/officeart/2005/8/layout/list1"/>
    <dgm:cxn modelId="{9E67E1D6-985E-4696-8FD3-09F7405EC859}" type="presParOf" srcId="{8AC520F2-2BFF-4817-951B-DE749BA0CAC5}" destId="{514E3E94-9C46-41A8-B6C9-89EC1A68127C}" srcOrd="12" destOrd="0" presId="urn:microsoft.com/office/officeart/2005/8/layout/list1"/>
    <dgm:cxn modelId="{AC09D95F-9950-448A-96A9-4D14A9DFD4C7}" type="presParOf" srcId="{514E3E94-9C46-41A8-B6C9-89EC1A68127C}" destId="{E6136821-49B0-486F-B23B-752D0A366D49}" srcOrd="0" destOrd="0" presId="urn:microsoft.com/office/officeart/2005/8/layout/list1"/>
    <dgm:cxn modelId="{7C7DFACD-9AEF-4690-A007-C923D4753AD5}" type="presParOf" srcId="{514E3E94-9C46-41A8-B6C9-89EC1A68127C}" destId="{9B8EF976-B78F-41EE-9212-1BED8B5F3487}" srcOrd="1" destOrd="0" presId="urn:microsoft.com/office/officeart/2005/8/layout/list1"/>
    <dgm:cxn modelId="{F633DCA4-37B8-4046-9096-FE90EE275551}" type="presParOf" srcId="{8AC520F2-2BFF-4817-951B-DE749BA0CAC5}" destId="{C179D24E-342D-414B-8CD8-62521C607FCA}" srcOrd="13" destOrd="0" presId="urn:microsoft.com/office/officeart/2005/8/layout/list1"/>
    <dgm:cxn modelId="{E09306AD-A6E9-4D1B-A74B-8ACC1B448235}" type="presParOf" srcId="{8AC520F2-2BFF-4817-951B-DE749BA0CAC5}" destId="{3AB06DA6-1E8F-415B-AED9-23C28E2CE768}" srcOrd="14"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8E28978-D6E9-4F87-A6EB-E84E12746131}"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3DFC43FB-B0A6-443C-8F34-D978D2367FF0}">
      <dgm:prSet/>
      <dgm:spPr/>
      <dgm:t>
        <a:bodyPr/>
        <a:lstStyle/>
        <a:p>
          <a:r>
            <a:rPr lang="en-GB" baseline="0"/>
            <a:t>Came into effect in 2015</a:t>
          </a:r>
          <a:endParaRPr lang="en-US"/>
        </a:p>
      </dgm:t>
    </dgm:pt>
    <dgm:pt modelId="{5AB3172E-81D4-4F99-BC58-1A8CD080FE77}" type="parTrans" cxnId="{8091367A-BB24-4131-8C3D-842AF4FA10E7}">
      <dgm:prSet/>
      <dgm:spPr/>
      <dgm:t>
        <a:bodyPr/>
        <a:lstStyle/>
        <a:p>
          <a:endParaRPr lang="en-US"/>
        </a:p>
      </dgm:t>
    </dgm:pt>
    <dgm:pt modelId="{C407693A-6FE2-4D57-985F-38359E333A24}" type="sibTrans" cxnId="{8091367A-BB24-4131-8C3D-842AF4FA10E7}">
      <dgm:prSet/>
      <dgm:spPr/>
      <dgm:t>
        <a:bodyPr/>
        <a:lstStyle/>
        <a:p>
          <a:endParaRPr lang="en-US"/>
        </a:p>
      </dgm:t>
    </dgm:pt>
    <dgm:pt modelId="{CC60F7E2-47B7-4C06-8F1B-DEEA8AC11E68}">
      <dgm:prSet/>
      <dgm:spPr/>
      <dgm:t>
        <a:bodyPr/>
        <a:lstStyle/>
        <a:p>
          <a:r>
            <a:rPr lang="en-GB" baseline="0"/>
            <a:t>Provides more support for people over 60 years old</a:t>
          </a:r>
          <a:endParaRPr lang="en-US"/>
        </a:p>
      </dgm:t>
    </dgm:pt>
    <dgm:pt modelId="{561F45A0-7669-4C3D-A126-4717737D20B5}" type="parTrans" cxnId="{359CA942-8A19-41AC-8146-959AC0CCAFD2}">
      <dgm:prSet/>
      <dgm:spPr/>
      <dgm:t>
        <a:bodyPr/>
        <a:lstStyle/>
        <a:p>
          <a:endParaRPr lang="en-US"/>
        </a:p>
      </dgm:t>
    </dgm:pt>
    <dgm:pt modelId="{4A14D0DD-09BC-4D9A-BC5A-71369FB7ECE7}" type="sibTrans" cxnId="{359CA942-8A19-41AC-8146-959AC0CCAFD2}">
      <dgm:prSet/>
      <dgm:spPr/>
      <dgm:t>
        <a:bodyPr/>
        <a:lstStyle/>
        <a:p>
          <a:endParaRPr lang="en-US"/>
        </a:p>
      </dgm:t>
    </dgm:pt>
    <dgm:pt modelId="{E8E3A91A-DFA4-4853-9E76-D451D48463CE}">
      <dgm:prSet/>
      <dgm:spPr/>
      <dgm:t>
        <a:bodyPr/>
        <a:lstStyle/>
        <a:p>
          <a:r>
            <a:rPr lang="en-GB" baseline="0"/>
            <a:t>Promotes independence, allowing people to feel more in control of their own health</a:t>
          </a:r>
          <a:endParaRPr lang="en-US"/>
        </a:p>
      </dgm:t>
    </dgm:pt>
    <dgm:pt modelId="{AABE3BBD-01C1-45AC-AA2E-BC5794197AC9}" type="parTrans" cxnId="{A2528FB9-2992-4AA4-B065-6E30300931A8}">
      <dgm:prSet/>
      <dgm:spPr/>
      <dgm:t>
        <a:bodyPr/>
        <a:lstStyle/>
        <a:p>
          <a:endParaRPr lang="en-US"/>
        </a:p>
      </dgm:t>
    </dgm:pt>
    <dgm:pt modelId="{147E92D4-8E01-4A28-8B50-AEB2747D6878}" type="sibTrans" cxnId="{A2528FB9-2992-4AA4-B065-6E30300931A8}">
      <dgm:prSet/>
      <dgm:spPr/>
      <dgm:t>
        <a:bodyPr/>
        <a:lstStyle/>
        <a:p>
          <a:endParaRPr lang="en-US"/>
        </a:p>
      </dgm:t>
    </dgm:pt>
    <dgm:pt modelId="{1D216B5B-FDC1-4730-9201-6F5AD509A332}">
      <dgm:prSet/>
      <dgm:spPr/>
      <dgm:t>
        <a:bodyPr/>
        <a:lstStyle/>
        <a:p>
          <a:r>
            <a:rPr lang="en-GB" baseline="0"/>
            <a:t>Makes it easier for people to access care and afford it</a:t>
          </a:r>
          <a:endParaRPr lang="en-US"/>
        </a:p>
      </dgm:t>
    </dgm:pt>
    <dgm:pt modelId="{3CB37540-F23D-49A1-A245-890E65059390}" type="parTrans" cxnId="{D9F584EE-4056-4F8B-8BAB-9A457338FA76}">
      <dgm:prSet/>
      <dgm:spPr/>
      <dgm:t>
        <a:bodyPr/>
        <a:lstStyle/>
        <a:p>
          <a:endParaRPr lang="en-US"/>
        </a:p>
      </dgm:t>
    </dgm:pt>
    <dgm:pt modelId="{214CB718-0BD5-4A0A-BEF8-1C5A2D4E0D7C}" type="sibTrans" cxnId="{D9F584EE-4056-4F8B-8BAB-9A457338FA76}">
      <dgm:prSet/>
      <dgm:spPr/>
      <dgm:t>
        <a:bodyPr/>
        <a:lstStyle/>
        <a:p>
          <a:endParaRPr lang="en-US"/>
        </a:p>
      </dgm:t>
    </dgm:pt>
    <dgm:pt modelId="{6ABC0C28-7353-4F14-9438-FFFB7CCD8E89}">
      <dgm:prSet/>
      <dgm:spPr/>
      <dgm:t>
        <a:bodyPr/>
        <a:lstStyle/>
        <a:p>
          <a:r>
            <a:rPr lang="en-GB" baseline="0"/>
            <a:t>49% of service users reported that their choices are frequently respected. </a:t>
          </a:r>
          <a:endParaRPr lang="en-US"/>
        </a:p>
      </dgm:t>
    </dgm:pt>
    <dgm:pt modelId="{B4431204-CA0A-4E11-8560-B0A5B748DDA7}" type="parTrans" cxnId="{2E32A8C6-DE80-4DA9-A156-254C891EF840}">
      <dgm:prSet/>
      <dgm:spPr/>
      <dgm:t>
        <a:bodyPr/>
        <a:lstStyle/>
        <a:p>
          <a:endParaRPr lang="en-US"/>
        </a:p>
      </dgm:t>
    </dgm:pt>
    <dgm:pt modelId="{FE50F472-8A79-44F2-980B-57CE9725E7FA}" type="sibTrans" cxnId="{2E32A8C6-DE80-4DA9-A156-254C891EF840}">
      <dgm:prSet/>
      <dgm:spPr/>
      <dgm:t>
        <a:bodyPr/>
        <a:lstStyle/>
        <a:p>
          <a:endParaRPr lang="en-US"/>
        </a:p>
      </dgm:t>
    </dgm:pt>
    <dgm:pt modelId="{AE41FDB5-EFFE-4D81-B9E7-8699CA1BA614}" type="pres">
      <dgm:prSet presAssocID="{C8E28978-D6E9-4F87-A6EB-E84E12746131}" presName="vert0" presStyleCnt="0">
        <dgm:presLayoutVars>
          <dgm:dir/>
          <dgm:animOne val="branch"/>
          <dgm:animLvl val="lvl"/>
        </dgm:presLayoutVars>
      </dgm:prSet>
      <dgm:spPr/>
    </dgm:pt>
    <dgm:pt modelId="{B4140AEE-4D24-4FD8-9430-FD3616A7CA4B}" type="pres">
      <dgm:prSet presAssocID="{3DFC43FB-B0A6-443C-8F34-D978D2367FF0}" presName="thickLine" presStyleLbl="alignNode1" presStyleIdx="0" presStyleCnt="5"/>
      <dgm:spPr/>
    </dgm:pt>
    <dgm:pt modelId="{DECEBF5E-21EF-4ECA-B0A6-2FB96D0DBC90}" type="pres">
      <dgm:prSet presAssocID="{3DFC43FB-B0A6-443C-8F34-D978D2367FF0}" presName="horz1" presStyleCnt="0"/>
      <dgm:spPr/>
    </dgm:pt>
    <dgm:pt modelId="{7C8ED49A-8180-48B6-B611-8F4B3BF3D65C}" type="pres">
      <dgm:prSet presAssocID="{3DFC43FB-B0A6-443C-8F34-D978D2367FF0}" presName="tx1" presStyleLbl="revTx" presStyleIdx="0" presStyleCnt="5"/>
      <dgm:spPr/>
    </dgm:pt>
    <dgm:pt modelId="{4FF3F938-1A58-4AB5-A800-725D9DC3270A}" type="pres">
      <dgm:prSet presAssocID="{3DFC43FB-B0A6-443C-8F34-D978D2367FF0}" presName="vert1" presStyleCnt="0"/>
      <dgm:spPr/>
    </dgm:pt>
    <dgm:pt modelId="{A27789F3-0CBF-43F5-9074-688EF95AECF2}" type="pres">
      <dgm:prSet presAssocID="{CC60F7E2-47B7-4C06-8F1B-DEEA8AC11E68}" presName="thickLine" presStyleLbl="alignNode1" presStyleIdx="1" presStyleCnt="5"/>
      <dgm:spPr/>
    </dgm:pt>
    <dgm:pt modelId="{310D2E44-1225-4A55-9480-0AFC26B6886B}" type="pres">
      <dgm:prSet presAssocID="{CC60F7E2-47B7-4C06-8F1B-DEEA8AC11E68}" presName="horz1" presStyleCnt="0"/>
      <dgm:spPr/>
    </dgm:pt>
    <dgm:pt modelId="{4DF72A1F-B8F1-4FC8-A6CB-2FF319469E5E}" type="pres">
      <dgm:prSet presAssocID="{CC60F7E2-47B7-4C06-8F1B-DEEA8AC11E68}" presName="tx1" presStyleLbl="revTx" presStyleIdx="1" presStyleCnt="5"/>
      <dgm:spPr/>
    </dgm:pt>
    <dgm:pt modelId="{C676F163-BF2D-426A-ACAA-CA7C77B13CD3}" type="pres">
      <dgm:prSet presAssocID="{CC60F7E2-47B7-4C06-8F1B-DEEA8AC11E68}" presName="vert1" presStyleCnt="0"/>
      <dgm:spPr/>
    </dgm:pt>
    <dgm:pt modelId="{9C2C7D93-AB60-4A9F-BE75-23AFEC69CA11}" type="pres">
      <dgm:prSet presAssocID="{E8E3A91A-DFA4-4853-9E76-D451D48463CE}" presName="thickLine" presStyleLbl="alignNode1" presStyleIdx="2" presStyleCnt="5"/>
      <dgm:spPr/>
    </dgm:pt>
    <dgm:pt modelId="{BB296FD5-EC09-4558-A135-27FAA9E4E63C}" type="pres">
      <dgm:prSet presAssocID="{E8E3A91A-DFA4-4853-9E76-D451D48463CE}" presName="horz1" presStyleCnt="0"/>
      <dgm:spPr/>
    </dgm:pt>
    <dgm:pt modelId="{3772614F-8879-4861-9BF7-535246ED2718}" type="pres">
      <dgm:prSet presAssocID="{E8E3A91A-DFA4-4853-9E76-D451D48463CE}" presName="tx1" presStyleLbl="revTx" presStyleIdx="2" presStyleCnt="5"/>
      <dgm:spPr/>
    </dgm:pt>
    <dgm:pt modelId="{AA31B560-FD5C-4135-960A-D927FA9DBA5B}" type="pres">
      <dgm:prSet presAssocID="{E8E3A91A-DFA4-4853-9E76-D451D48463CE}" presName="vert1" presStyleCnt="0"/>
      <dgm:spPr/>
    </dgm:pt>
    <dgm:pt modelId="{F66BD829-F010-4B2D-857E-687CCC097806}" type="pres">
      <dgm:prSet presAssocID="{1D216B5B-FDC1-4730-9201-6F5AD509A332}" presName="thickLine" presStyleLbl="alignNode1" presStyleIdx="3" presStyleCnt="5"/>
      <dgm:spPr/>
    </dgm:pt>
    <dgm:pt modelId="{092D89CA-8D67-4963-B26D-D01E69628417}" type="pres">
      <dgm:prSet presAssocID="{1D216B5B-FDC1-4730-9201-6F5AD509A332}" presName="horz1" presStyleCnt="0"/>
      <dgm:spPr/>
    </dgm:pt>
    <dgm:pt modelId="{BEEA5056-884E-479F-9ACA-597DC398B307}" type="pres">
      <dgm:prSet presAssocID="{1D216B5B-FDC1-4730-9201-6F5AD509A332}" presName="tx1" presStyleLbl="revTx" presStyleIdx="3" presStyleCnt="5"/>
      <dgm:spPr/>
    </dgm:pt>
    <dgm:pt modelId="{75453BE3-22F5-48B8-83CD-FEE8E6AD92AD}" type="pres">
      <dgm:prSet presAssocID="{1D216B5B-FDC1-4730-9201-6F5AD509A332}" presName="vert1" presStyleCnt="0"/>
      <dgm:spPr/>
    </dgm:pt>
    <dgm:pt modelId="{EFDC6AF0-EC16-44CF-9219-62B78B3C9D57}" type="pres">
      <dgm:prSet presAssocID="{6ABC0C28-7353-4F14-9438-FFFB7CCD8E89}" presName="thickLine" presStyleLbl="alignNode1" presStyleIdx="4" presStyleCnt="5"/>
      <dgm:spPr/>
    </dgm:pt>
    <dgm:pt modelId="{A3E5F5B0-4B4E-46FF-85DC-0A131C349C96}" type="pres">
      <dgm:prSet presAssocID="{6ABC0C28-7353-4F14-9438-FFFB7CCD8E89}" presName="horz1" presStyleCnt="0"/>
      <dgm:spPr/>
    </dgm:pt>
    <dgm:pt modelId="{ABC2A432-F016-4264-B1E2-366B7C833000}" type="pres">
      <dgm:prSet presAssocID="{6ABC0C28-7353-4F14-9438-FFFB7CCD8E89}" presName="tx1" presStyleLbl="revTx" presStyleIdx="4" presStyleCnt="5"/>
      <dgm:spPr/>
    </dgm:pt>
    <dgm:pt modelId="{7CA4512D-F189-4CB0-ADDD-0AD2CD6E8C16}" type="pres">
      <dgm:prSet presAssocID="{6ABC0C28-7353-4F14-9438-FFFB7CCD8E89}" presName="vert1" presStyleCnt="0"/>
      <dgm:spPr/>
    </dgm:pt>
  </dgm:ptLst>
  <dgm:cxnLst>
    <dgm:cxn modelId="{BC64483B-B4C3-4023-8C91-52CEE3F357F7}" type="presOf" srcId="{C8E28978-D6E9-4F87-A6EB-E84E12746131}" destId="{AE41FDB5-EFFE-4D81-B9E7-8699CA1BA614}" srcOrd="0" destOrd="0" presId="urn:microsoft.com/office/officeart/2008/layout/LinedList"/>
    <dgm:cxn modelId="{7D0FDD5B-1E76-4324-9AC3-4B91243CF1CE}" type="presOf" srcId="{1D216B5B-FDC1-4730-9201-6F5AD509A332}" destId="{BEEA5056-884E-479F-9ACA-597DC398B307}" srcOrd="0" destOrd="0" presId="urn:microsoft.com/office/officeart/2008/layout/LinedList"/>
    <dgm:cxn modelId="{359CA942-8A19-41AC-8146-959AC0CCAFD2}" srcId="{C8E28978-D6E9-4F87-A6EB-E84E12746131}" destId="{CC60F7E2-47B7-4C06-8F1B-DEEA8AC11E68}" srcOrd="1" destOrd="0" parTransId="{561F45A0-7669-4C3D-A126-4717737D20B5}" sibTransId="{4A14D0DD-09BC-4D9A-BC5A-71369FB7ECE7}"/>
    <dgm:cxn modelId="{8AF16648-A2E3-49B8-8A34-3958EC69835A}" type="presOf" srcId="{6ABC0C28-7353-4F14-9438-FFFB7CCD8E89}" destId="{ABC2A432-F016-4264-B1E2-366B7C833000}" srcOrd="0" destOrd="0" presId="urn:microsoft.com/office/officeart/2008/layout/LinedList"/>
    <dgm:cxn modelId="{FA34BC55-CFF5-4E78-A26F-56A885D0AE6F}" type="presOf" srcId="{E8E3A91A-DFA4-4853-9E76-D451D48463CE}" destId="{3772614F-8879-4861-9BF7-535246ED2718}" srcOrd="0" destOrd="0" presId="urn:microsoft.com/office/officeart/2008/layout/LinedList"/>
    <dgm:cxn modelId="{8091367A-BB24-4131-8C3D-842AF4FA10E7}" srcId="{C8E28978-D6E9-4F87-A6EB-E84E12746131}" destId="{3DFC43FB-B0A6-443C-8F34-D978D2367FF0}" srcOrd="0" destOrd="0" parTransId="{5AB3172E-81D4-4F99-BC58-1A8CD080FE77}" sibTransId="{C407693A-6FE2-4D57-985F-38359E333A24}"/>
    <dgm:cxn modelId="{AF6ADE8A-46DB-4817-8675-F1F0C9CAAB0C}" type="presOf" srcId="{CC60F7E2-47B7-4C06-8F1B-DEEA8AC11E68}" destId="{4DF72A1F-B8F1-4FC8-A6CB-2FF319469E5E}" srcOrd="0" destOrd="0" presId="urn:microsoft.com/office/officeart/2008/layout/LinedList"/>
    <dgm:cxn modelId="{BCF1A48B-301F-480D-9624-E7FDAC2E73F0}" type="presOf" srcId="{3DFC43FB-B0A6-443C-8F34-D978D2367FF0}" destId="{7C8ED49A-8180-48B6-B611-8F4B3BF3D65C}" srcOrd="0" destOrd="0" presId="urn:microsoft.com/office/officeart/2008/layout/LinedList"/>
    <dgm:cxn modelId="{A2528FB9-2992-4AA4-B065-6E30300931A8}" srcId="{C8E28978-D6E9-4F87-A6EB-E84E12746131}" destId="{E8E3A91A-DFA4-4853-9E76-D451D48463CE}" srcOrd="2" destOrd="0" parTransId="{AABE3BBD-01C1-45AC-AA2E-BC5794197AC9}" sibTransId="{147E92D4-8E01-4A28-8B50-AEB2747D6878}"/>
    <dgm:cxn modelId="{2E32A8C6-DE80-4DA9-A156-254C891EF840}" srcId="{C8E28978-D6E9-4F87-A6EB-E84E12746131}" destId="{6ABC0C28-7353-4F14-9438-FFFB7CCD8E89}" srcOrd="4" destOrd="0" parTransId="{B4431204-CA0A-4E11-8560-B0A5B748DDA7}" sibTransId="{FE50F472-8A79-44F2-980B-57CE9725E7FA}"/>
    <dgm:cxn modelId="{D9F584EE-4056-4F8B-8BAB-9A457338FA76}" srcId="{C8E28978-D6E9-4F87-A6EB-E84E12746131}" destId="{1D216B5B-FDC1-4730-9201-6F5AD509A332}" srcOrd="3" destOrd="0" parTransId="{3CB37540-F23D-49A1-A245-890E65059390}" sibTransId="{214CB718-0BD5-4A0A-BEF8-1C5A2D4E0D7C}"/>
    <dgm:cxn modelId="{1E0E42F9-C723-45A1-A733-9A4A802FCC70}" type="presParOf" srcId="{AE41FDB5-EFFE-4D81-B9E7-8699CA1BA614}" destId="{B4140AEE-4D24-4FD8-9430-FD3616A7CA4B}" srcOrd="0" destOrd="0" presId="urn:microsoft.com/office/officeart/2008/layout/LinedList"/>
    <dgm:cxn modelId="{49111A2A-8BFA-4D12-AD40-94CC811761D2}" type="presParOf" srcId="{AE41FDB5-EFFE-4D81-B9E7-8699CA1BA614}" destId="{DECEBF5E-21EF-4ECA-B0A6-2FB96D0DBC90}" srcOrd="1" destOrd="0" presId="urn:microsoft.com/office/officeart/2008/layout/LinedList"/>
    <dgm:cxn modelId="{71D1FCC6-DC12-4A79-9A13-00B141CE1F91}" type="presParOf" srcId="{DECEBF5E-21EF-4ECA-B0A6-2FB96D0DBC90}" destId="{7C8ED49A-8180-48B6-B611-8F4B3BF3D65C}" srcOrd="0" destOrd="0" presId="urn:microsoft.com/office/officeart/2008/layout/LinedList"/>
    <dgm:cxn modelId="{4339107B-B322-438E-B4CE-0E772AFCC118}" type="presParOf" srcId="{DECEBF5E-21EF-4ECA-B0A6-2FB96D0DBC90}" destId="{4FF3F938-1A58-4AB5-A800-725D9DC3270A}" srcOrd="1" destOrd="0" presId="urn:microsoft.com/office/officeart/2008/layout/LinedList"/>
    <dgm:cxn modelId="{45B5B07D-5D35-476F-A373-A4E9F2BF3918}" type="presParOf" srcId="{AE41FDB5-EFFE-4D81-B9E7-8699CA1BA614}" destId="{A27789F3-0CBF-43F5-9074-688EF95AECF2}" srcOrd="2" destOrd="0" presId="urn:microsoft.com/office/officeart/2008/layout/LinedList"/>
    <dgm:cxn modelId="{F975650B-B5CD-43C7-A4E3-A6B7777969BB}" type="presParOf" srcId="{AE41FDB5-EFFE-4D81-B9E7-8699CA1BA614}" destId="{310D2E44-1225-4A55-9480-0AFC26B6886B}" srcOrd="3" destOrd="0" presId="urn:microsoft.com/office/officeart/2008/layout/LinedList"/>
    <dgm:cxn modelId="{CAA03F4E-0E38-4890-AD55-F1FD91426502}" type="presParOf" srcId="{310D2E44-1225-4A55-9480-0AFC26B6886B}" destId="{4DF72A1F-B8F1-4FC8-A6CB-2FF319469E5E}" srcOrd="0" destOrd="0" presId="urn:microsoft.com/office/officeart/2008/layout/LinedList"/>
    <dgm:cxn modelId="{4C7B06CB-F7AF-4E11-977E-7006B54A5FF4}" type="presParOf" srcId="{310D2E44-1225-4A55-9480-0AFC26B6886B}" destId="{C676F163-BF2D-426A-ACAA-CA7C77B13CD3}" srcOrd="1" destOrd="0" presId="urn:microsoft.com/office/officeart/2008/layout/LinedList"/>
    <dgm:cxn modelId="{31ED0620-6D6F-4CEC-9D23-462939B697A1}" type="presParOf" srcId="{AE41FDB5-EFFE-4D81-B9E7-8699CA1BA614}" destId="{9C2C7D93-AB60-4A9F-BE75-23AFEC69CA11}" srcOrd="4" destOrd="0" presId="urn:microsoft.com/office/officeart/2008/layout/LinedList"/>
    <dgm:cxn modelId="{23AD73EB-2ED6-4560-AE66-4D298956933D}" type="presParOf" srcId="{AE41FDB5-EFFE-4D81-B9E7-8699CA1BA614}" destId="{BB296FD5-EC09-4558-A135-27FAA9E4E63C}" srcOrd="5" destOrd="0" presId="urn:microsoft.com/office/officeart/2008/layout/LinedList"/>
    <dgm:cxn modelId="{D9A6C761-D614-425A-BAEE-1C91C2F807F8}" type="presParOf" srcId="{BB296FD5-EC09-4558-A135-27FAA9E4E63C}" destId="{3772614F-8879-4861-9BF7-535246ED2718}" srcOrd="0" destOrd="0" presId="urn:microsoft.com/office/officeart/2008/layout/LinedList"/>
    <dgm:cxn modelId="{8E946409-5B6F-4621-B58C-6070BE32240A}" type="presParOf" srcId="{BB296FD5-EC09-4558-A135-27FAA9E4E63C}" destId="{AA31B560-FD5C-4135-960A-D927FA9DBA5B}" srcOrd="1" destOrd="0" presId="urn:microsoft.com/office/officeart/2008/layout/LinedList"/>
    <dgm:cxn modelId="{E561E345-4683-41A5-BFD1-F2B7DFACAF74}" type="presParOf" srcId="{AE41FDB5-EFFE-4D81-B9E7-8699CA1BA614}" destId="{F66BD829-F010-4B2D-857E-687CCC097806}" srcOrd="6" destOrd="0" presId="urn:microsoft.com/office/officeart/2008/layout/LinedList"/>
    <dgm:cxn modelId="{88AC7890-3296-4179-BF2E-2BA690D6A25C}" type="presParOf" srcId="{AE41FDB5-EFFE-4D81-B9E7-8699CA1BA614}" destId="{092D89CA-8D67-4963-B26D-D01E69628417}" srcOrd="7" destOrd="0" presId="urn:microsoft.com/office/officeart/2008/layout/LinedList"/>
    <dgm:cxn modelId="{A99B26A5-1363-4ACB-9000-0FBC60AD6936}" type="presParOf" srcId="{092D89CA-8D67-4963-B26D-D01E69628417}" destId="{BEEA5056-884E-479F-9ACA-597DC398B307}" srcOrd="0" destOrd="0" presId="urn:microsoft.com/office/officeart/2008/layout/LinedList"/>
    <dgm:cxn modelId="{A50D7997-F985-4C1F-9B30-FF7324446461}" type="presParOf" srcId="{092D89CA-8D67-4963-B26D-D01E69628417}" destId="{75453BE3-22F5-48B8-83CD-FEE8E6AD92AD}" srcOrd="1" destOrd="0" presId="urn:microsoft.com/office/officeart/2008/layout/LinedList"/>
    <dgm:cxn modelId="{A40F5FF2-0348-43F8-B8F4-7A782A86927F}" type="presParOf" srcId="{AE41FDB5-EFFE-4D81-B9E7-8699CA1BA614}" destId="{EFDC6AF0-EC16-44CF-9219-62B78B3C9D57}" srcOrd="8" destOrd="0" presId="urn:microsoft.com/office/officeart/2008/layout/LinedList"/>
    <dgm:cxn modelId="{DA573082-F0D3-4EE2-BA35-EAF0CA58B1C2}" type="presParOf" srcId="{AE41FDB5-EFFE-4D81-B9E7-8699CA1BA614}" destId="{A3E5F5B0-4B4E-46FF-85DC-0A131C349C96}" srcOrd="9" destOrd="0" presId="urn:microsoft.com/office/officeart/2008/layout/LinedList"/>
    <dgm:cxn modelId="{5A7FD8F6-6A81-4CE7-8D2B-901C07B79C03}" type="presParOf" srcId="{A3E5F5B0-4B4E-46FF-85DC-0A131C349C96}" destId="{ABC2A432-F016-4264-B1E2-366B7C833000}" srcOrd="0" destOrd="0" presId="urn:microsoft.com/office/officeart/2008/layout/LinedList"/>
    <dgm:cxn modelId="{B02D8B3F-0914-44CF-BDAE-C5230506F1DD}" type="presParOf" srcId="{A3E5F5B0-4B4E-46FF-85DC-0A131C349C96}" destId="{7CA4512D-F189-4CB0-ADDD-0AD2CD6E8C1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0DDFD7C-8E2D-43CD-A316-82DA7D8021B3}"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7CBDE4B0-FB5D-4DF9-A98C-D3EBD4B1EA4E}">
      <dgm:prSet/>
      <dgm:spPr/>
      <dgm:t>
        <a:bodyPr/>
        <a:lstStyle/>
        <a:p>
          <a:r>
            <a:rPr lang="en-GB"/>
            <a:t>Age is a protected characteristic of this act</a:t>
          </a:r>
          <a:endParaRPr lang="en-US"/>
        </a:p>
      </dgm:t>
    </dgm:pt>
    <dgm:pt modelId="{A11C7C59-EFE4-4514-94C6-3226B6D1448E}" type="parTrans" cxnId="{C5AC0C3A-4B02-499B-B78D-F0DF7A84E991}">
      <dgm:prSet/>
      <dgm:spPr/>
      <dgm:t>
        <a:bodyPr/>
        <a:lstStyle/>
        <a:p>
          <a:endParaRPr lang="en-US"/>
        </a:p>
      </dgm:t>
    </dgm:pt>
    <dgm:pt modelId="{D8680D49-D888-4983-8E38-7553F4242A15}" type="sibTrans" cxnId="{C5AC0C3A-4B02-499B-B78D-F0DF7A84E991}">
      <dgm:prSet/>
      <dgm:spPr/>
      <dgm:t>
        <a:bodyPr/>
        <a:lstStyle/>
        <a:p>
          <a:endParaRPr lang="en-US"/>
        </a:p>
      </dgm:t>
    </dgm:pt>
    <dgm:pt modelId="{3BAB10D7-4264-4506-A658-FA48773EC911}">
      <dgm:prSet/>
      <dgm:spPr/>
      <dgm:t>
        <a:bodyPr/>
        <a:lstStyle/>
        <a:p>
          <a:r>
            <a:rPr lang="en-GB"/>
            <a:t>Disability is also protected – many older people at the end of life are disabled</a:t>
          </a:r>
          <a:endParaRPr lang="en-US"/>
        </a:p>
      </dgm:t>
    </dgm:pt>
    <dgm:pt modelId="{8F8FDEED-F026-47F7-9606-1CB6A5BFAFE5}" type="parTrans" cxnId="{09251FA8-671C-420D-B3EB-4D8B568597CD}">
      <dgm:prSet/>
      <dgm:spPr/>
      <dgm:t>
        <a:bodyPr/>
        <a:lstStyle/>
        <a:p>
          <a:endParaRPr lang="en-US"/>
        </a:p>
      </dgm:t>
    </dgm:pt>
    <dgm:pt modelId="{C82D8952-D9A2-4430-B51D-35A46FA4CF4C}" type="sibTrans" cxnId="{09251FA8-671C-420D-B3EB-4D8B568597CD}">
      <dgm:prSet/>
      <dgm:spPr/>
      <dgm:t>
        <a:bodyPr/>
        <a:lstStyle/>
        <a:p>
          <a:endParaRPr lang="en-US"/>
        </a:p>
      </dgm:t>
    </dgm:pt>
    <dgm:pt modelId="{C6BD1A1C-671D-4A15-A203-8508AC4254A2}">
      <dgm:prSet/>
      <dgm:spPr/>
      <dgm:t>
        <a:bodyPr/>
        <a:lstStyle/>
        <a:p>
          <a:r>
            <a:rPr lang="en-GB"/>
            <a:t>Defends people against victimisation, harassment  and discrimination </a:t>
          </a:r>
          <a:endParaRPr lang="en-US"/>
        </a:p>
      </dgm:t>
    </dgm:pt>
    <dgm:pt modelId="{C16B4349-89CD-47A3-9DDA-5DE2E29E6F36}" type="parTrans" cxnId="{F6FD399F-434E-4BAB-9E7B-33EFB39AE3A9}">
      <dgm:prSet/>
      <dgm:spPr/>
      <dgm:t>
        <a:bodyPr/>
        <a:lstStyle/>
        <a:p>
          <a:endParaRPr lang="en-US"/>
        </a:p>
      </dgm:t>
    </dgm:pt>
    <dgm:pt modelId="{1987DA00-8F54-44A3-A03E-9D6017E5F8CC}" type="sibTrans" cxnId="{F6FD399F-434E-4BAB-9E7B-33EFB39AE3A9}">
      <dgm:prSet/>
      <dgm:spPr/>
      <dgm:t>
        <a:bodyPr/>
        <a:lstStyle/>
        <a:p>
          <a:endParaRPr lang="en-US"/>
        </a:p>
      </dgm:t>
    </dgm:pt>
    <dgm:pt modelId="{69A2F1B5-56C5-4A63-93D5-EA01C4700DD7}" type="pres">
      <dgm:prSet presAssocID="{30DDFD7C-8E2D-43CD-A316-82DA7D8021B3}" presName="hierChild1" presStyleCnt="0">
        <dgm:presLayoutVars>
          <dgm:chPref val="1"/>
          <dgm:dir/>
          <dgm:animOne val="branch"/>
          <dgm:animLvl val="lvl"/>
          <dgm:resizeHandles/>
        </dgm:presLayoutVars>
      </dgm:prSet>
      <dgm:spPr/>
    </dgm:pt>
    <dgm:pt modelId="{AD10708C-8780-40C9-9785-199AA32E1955}" type="pres">
      <dgm:prSet presAssocID="{7CBDE4B0-FB5D-4DF9-A98C-D3EBD4B1EA4E}" presName="hierRoot1" presStyleCnt="0"/>
      <dgm:spPr/>
    </dgm:pt>
    <dgm:pt modelId="{EB495314-B755-4D06-9B32-EC501CC93115}" type="pres">
      <dgm:prSet presAssocID="{7CBDE4B0-FB5D-4DF9-A98C-D3EBD4B1EA4E}" presName="composite" presStyleCnt="0"/>
      <dgm:spPr/>
    </dgm:pt>
    <dgm:pt modelId="{FDEB4AF1-FA31-47B1-AA78-A91D1E41EE62}" type="pres">
      <dgm:prSet presAssocID="{7CBDE4B0-FB5D-4DF9-A98C-D3EBD4B1EA4E}" presName="background" presStyleLbl="node0" presStyleIdx="0" presStyleCnt="3"/>
      <dgm:spPr/>
    </dgm:pt>
    <dgm:pt modelId="{67375D86-11AA-4C9D-AC39-06D0DD7AF493}" type="pres">
      <dgm:prSet presAssocID="{7CBDE4B0-FB5D-4DF9-A98C-D3EBD4B1EA4E}" presName="text" presStyleLbl="fgAcc0" presStyleIdx="0" presStyleCnt="3">
        <dgm:presLayoutVars>
          <dgm:chPref val="3"/>
        </dgm:presLayoutVars>
      </dgm:prSet>
      <dgm:spPr/>
    </dgm:pt>
    <dgm:pt modelId="{59EDCC4B-B863-4AB9-9D25-EFA6025A9A43}" type="pres">
      <dgm:prSet presAssocID="{7CBDE4B0-FB5D-4DF9-A98C-D3EBD4B1EA4E}" presName="hierChild2" presStyleCnt="0"/>
      <dgm:spPr/>
    </dgm:pt>
    <dgm:pt modelId="{A1647BC2-244B-4700-8C7E-2E641D95F42E}" type="pres">
      <dgm:prSet presAssocID="{3BAB10D7-4264-4506-A658-FA48773EC911}" presName="hierRoot1" presStyleCnt="0"/>
      <dgm:spPr/>
    </dgm:pt>
    <dgm:pt modelId="{3227AA31-2D86-4C37-A7BD-1E91B9A0531E}" type="pres">
      <dgm:prSet presAssocID="{3BAB10D7-4264-4506-A658-FA48773EC911}" presName="composite" presStyleCnt="0"/>
      <dgm:spPr/>
    </dgm:pt>
    <dgm:pt modelId="{CD0FCBF1-9A16-4585-874E-633AB4EADC79}" type="pres">
      <dgm:prSet presAssocID="{3BAB10D7-4264-4506-A658-FA48773EC911}" presName="background" presStyleLbl="node0" presStyleIdx="1" presStyleCnt="3"/>
      <dgm:spPr/>
    </dgm:pt>
    <dgm:pt modelId="{F1E2FD6D-0897-4D4B-9AE1-C7D89E15E802}" type="pres">
      <dgm:prSet presAssocID="{3BAB10D7-4264-4506-A658-FA48773EC911}" presName="text" presStyleLbl="fgAcc0" presStyleIdx="1" presStyleCnt="3">
        <dgm:presLayoutVars>
          <dgm:chPref val="3"/>
        </dgm:presLayoutVars>
      </dgm:prSet>
      <dgm:spPr/>
    </dgm:pt>
    <dgm:pt modelId="{E3855CD2-B651-4C2F-9A45-139980BA57E6}" type="pres">
      <dgm:prSet presAssocID="{3BAB10D7-4264-4506-A658-FA48773EC911}" presName="hierChild2" presStyleCnt="0"/>
      <dgm:spPr/>
    </dgm:pt>
    <dgm:pt modelId="{4C2EB3B9-E94D-4EFB-BB9D-5B6EDD5D362C}" type="pres">
      <dgm:prSet presAssocID="{C6BD1A1C-671D-4A15-A203-8508AC4254A2}" presName="hierRoot1" presStyleCnt="0"/>
      <dgm:spPr/>
    </dgm:pt>
    <dgm:pt modelId="{A02DBED4-50C7-4C1C-84D1-1DCA620D2C54}" type="pres">
      <dgm:prSet presAssocID="{C6BD1A1C-671D-4A15-A203-8508AC4254A2}" presName="composite" presStyleCnt="0"/>
      <dgm:spPr/>
    </dgm:pt>
    <dgm:pt modelId="{9209AACC-8666-46C2-A324-36FF7B8CA44F}" type="pres">
      <dgm:prSet presAssocID="{C6BD1A1C-671D-4A15-A203-8508AC4254A2}" presName="background" presStyleLbl="node0" presStyleIdx="2" presStyleCnt="3"/>
      <dgm:spPr/>
    </dgm:pt>
    <dgm:pt modelId="{09F8C35C-7177-45FC-9670-8C2686CF8E3F}" type="pres">
      <dgm:prSet presAssocID="{C6BD1A1C-671D-4A15-A203-8508AC4254A2}" presName="text" presStyleLbl="fgAcc0" presStyleIdx="2" presStyleCnt="3">
        <dgm:presLayoutVars>
          <dgm:chPref val="3"/>
        </dgm:presLayoutVars>
      </dgm:prSet>
      <dgm:spPr/>
    </dgm:pt>
    <dgm:pt modelId="{4ACA4360-D804-4D51-B88A-6D1054036EA2}" type="pres">
      <dgm:prSet presAssocID="{C6BD1A1C-671D-4A15-A203-8508AC4254A2}" presName="hierChild2" presStyleCnt="0"/>
      <dgm:spPr/>
    </dgm:pt>
  </dgm:ptLst>
  <dgm:cxnLst>
    <dgm:cxn modelId="{4655F51A-1F1A-4D86-8FCE-DC9ADE001530}" type="presOf" srcId="{3BAB10D7-4264-4506-A658-FA48773EC911}" destId="{F1E2FD6D-0897-4D4B-9AE1-C7D89E15E802}" srcOrd="0" destOrd="0" presId="urn:microsoft.com/office/officeart/2005/8/layout/hierarchy1"/>
    <dgm:cxn modelId="{C5AC0C3A-4B02-499B-B78D-F0DF7A84E991}" srcId="{30DDFD7C-8E2D-43CD-A316-82DA7D8021B3}" destId="{7CBDE4B0-FB5D-4DF9-A98C-D3EBD4B1EA4E}" srcOrd="0" destOrd="0" parTransId="{A11C7C59-EFE4-4514-94C6-3226B6D1448E}" sibTransId="{D8680D49-D888-4983-8E38-7553F4242A15}"/>
    <dgm:cxn modelId="{031A5D65-D29F-47FB-8C14-4E35221482A2}" type="presOf" srcId="{C6BD1A1C-671D-4A15-A203-8508AC4254A2}" destId="{09F8C35C-7177-45FC-9670-8C2686CF8E3F}" srcOrd="0" destOrd="0" presId="urn:microsoft.com/office/officeart/2005/8/layout/hierarchy1"/>
    <dgm:cxn modelId="{B043E76F-BC4F-4BB6-B413-5F1E1D090CAE}" type="presOf" srcId="{7CBDE4B0-FB5D-4DF9-A98C-D3EBD4B1EA4E}" destId="{67375D86-11AA-4C9D-AC39-06D0DD7AF493}" srcOrd="0" destOrd="0" presId="urn:microsoft.com/office/officeart/2005/8/layout/hierarchy1"/>
    <dgm:cxn modelId="{F6FD399F-434E-4BAB-9E7B-33EFB39AE3A9}" srcId="{30DDFD7C-8E2D-43CD-A316-82DA7D8021B3}" destId="{C6BD1A1C-671D-4A15-A203-8508AC4254A2}" srcOrd="2" destOrd="0" parTransId="{C16B4349-89CD-47A3-9DDA-5DE2E29E6F36}" sibTransId="{1987DA00-8F54-44A3-A03E-9D6017E5F8CC}"/>
    <dgm:cxn modelId="{09251FA8-671C-420D-B3EB-4D8B568597CD}" srcId="{30DDFD7C-8E2D-43CD-A316-82DA7D8021B3}" destId="{3BAB10D7-4264-4506-A658-FA48773EC911}" srcOrd="1" destOrd="0" parTransId="{8F8FDEED-F026-47F7-9606-1CB6A5BFAFE5}" sibTransId="{C82D8952-D9A2-4430-B51D-35A46FA4CF4C}"/>
    <dgm:cxn modelId="{92CFA6C9-3398-4E6C-B939-A0D2377B2BB2}" type="presOf" srcId="{30DDFD7C-8E2D-43CD-A316-82DA7D8021B3}" destId="{69A2F1B5-56C5-4A63-93D5-EA01C4700DD7}" srcOrd="0" destOrd="0" presId="urn:microsoft.com/office/officeart/2005/8/layout/hierarchy1"/>
    <dgm:cxn modelId="{19CE8208-860F-4D2F-9447-78F464813979}" type="presParOf" srcId="{69A2F1B5-56C5-4A63-93D5-EA01C4700DD7}" destId="{AD10708C-8780-40C9-9785-199AA32E1955}" srcOrd="0" destOrd="0" presId="urn:microsoft.com/office/officeart/2005/8/layout/hierarchy1"/>
    <dgm:cxn modelId="{AFAFBFB3-AA75-4536-83AD-980D1056CE45}" type="presParOf" srcId="{AD10708C-8780-40C9-9785-199AA32E1955}" destId="{EB495314-B755-4D06-9B32-EC501CC93115}" srcOrd="0" destOrd="0" presId="urn:microsoft.com/office/officeart/2005/8/layout/hierarchy1"/>
    <dgm:cxn modelId="{D0DD39F0-CA55-41F1-A7EA-A345D822A17D}" type="presParOf" srcId="{EB495314-B755-4D06-9B32-EC501CC93115}" destId="{FDEB4AF1-FA31-47B1-AA78-A91D1E41EE62}" srcOrd="0" destOrd="0" presId="urn:microsoft.com/office/officeart/2005/8/layout/hierarchy1"/>
    <dgm:cxn modelId="{E7F1D380-B57F-4934-B68A-30D641A52E6C}" type="presParOf" srcId="{EB495314-B755-4D06-9B32-EC501CC93115}" destId="{67375D86-11AA-4C9D-AC39-06D0DD7AF493}" srcOrd="1" destOrd="0" presId="urn:microsoft.com/office/officeart/2005/8/layout/hierarchy1"/>
    <dgm:cxn modelId="{AAB6B171-1904-41A6-834B-A023AA442C47}" type="presParOf" srcId="{AD10708C-8780-40C9-9785-199AA32E1955}" destId="{59EDCC4B-B863-4AB9-9D25-EFA6025A9A43}" srcOrd="1" destOrd="0" presId="urn:microsoft.com/office/officeart/2005/8/layout/hierarchy1"/>
    <dgm:cxn modelId="{57C45987-6A2F-48EC-893D-C45B6DEAF285}" type="presParOf" srcId="{69A2F1B5-56C5-4A63-93D5-EA01C4700DD7}" destId="{A1647BC2-244B-4700-8C7E-2E641D95F42E}" srcOrd="1" destOrd="0" presId="urn:microsoft.com/office/officeart/2005/8/layout/hierarchy1"/>
    <dgm:cxn modelId="{8FFA7725-DF45-443D-A42E-1E59562FF151}" type="presParOf" srcId="{A1647BC2-244B-4700-8C7E-2E641D95F42E}" destId="{3227AA31-2D86-4C37-A7BD-1E91B9A0531E}" srcOrd="0" destOrd="0" presId="urn:microsoft.com/office/officeart/2005/8/layout/hierarchy1"/>
    <dgm:cxn modelId="{E7F240C9-25D0-41D2-985A-7E86530B5B38}" type="presParOf" srcId="{3227AA31-2D86-4C37-A7BD-1E91B9A0531E}" destId="{CD0FCBF1-9A16-4585-874E-633AB4EADC79}" srcOrd="0" destOrd="0" presId="urn:microsoft.com/office/officeart/2005/8/layout/hierarchy1"/>
    <dgm:cxn modelId="{B9C3BB5B-02D5-40EE-85F3-06780E9FB83E}" type="presParOf" srcId="{3227AA31-2D86-4C37-A7BD-1E91B9A0531E}" destId="{F1E2FD6D-0897-4D4B-9AE1-C7D89E15E802}" srcOrd="1" destOrd="0" presId="urn:microsoft.com/office/officeart/2005/8/layout/hierarchy1"/>
    <dgm:cxn modelId="{245F6B6A-AEC3-40D4-A987-D56CB32E1C0D}" type="presParOf" srcId="{A1647BC2-244B-4700-8C7E-2E641D95F42E}" destId="{E3855CD2-B651-4C2F-9A45-139980BA57E6}" srcOrd="1" destOrd="0" presId="urn:microsoft.com/office/officeart/2005/8/layout/hierarchy1"/>
    <dgm:cxn modelId="{0DC084A7-0392-4D78-9392-10D480F32269}" type="presParOf" srcId="{69A2F1B5-56C5-4A63-93D5-EA01C4700DD7}" destId="{4C2EB3B9-E94D-4EFB-BB9D-5B6EDD5D362C}" srcOrd="2" destOrd="0" presId="urn:microsoft.com/office/officeart/2005/8/layout/hierarchy1"/>
    <dgm:cxn modelId="{4C4FD89D-52E0-4A5C-B5C8-B47165BD2FF5}" type="presParOf" srcId="{4C2EB3B9-E94D-4EFB-BB9D-5B6EDD5D362C}" destId="{A02DBED4-50C7-4C1C-84D1-1DCA620D2C54}" srcOrd="0" destOrd="0" presId="urn:microsoft.com/office/officeart/2005/8/layout/hierarchy1"/>
    <dgm:cxn modelId="{3E53E822-6CDC-45BD-A276-EBF7A6A3157C}" type="presParOf" srcId="{A02DBED4-50C7-4C1C-84D1-1DCA620D2C54}" destId="{9209AACC-8666-46C2-A324-36FF7B8CA44F}" srcOrd="0" destOrd="0" presId="urn:microsoft.com/office/officeart/2005/8/layout/hierarchy1"/>
    <dgm:cxn modelId="{0580B883-3921-4592-8BEB-3F373987E76C}" type="presParOf" srcId="{A02DBED4-50C7-4C1C-84D1-1DCA620D2C54}" destId="{09F8C35C-7177-45FC-9670-8C2686CF8E3F}" srcOrd="1" destOrd="0" presId="urn:microsoft.com/office/officeart/2005/8/layout/hierarchy1"/>
    <dgm:cxn modelId="{73FB7DFC-1757-48BA-9A2A-9880E4A08430}" type="presParOf" srcId="{4C2EB3B9-E94D-4EFB-BB9D-5B6EDD5D362C}" destId="{4ACA4360-D804-4D51-B88A-6D1054036EA2}"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3F82438-DAE8-4408-9D8C-4EF8DA84FF99}"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E3B20340-835C-48C4-9170-B359FD811E13}">
      <dgm:prSet/>
      <dgm:spPr/>
      <dgm:t>
        <a:bodyPr/>
        <a:lstStyle/>
        <a:p>
          <a:r>
            <a:rPr lang="en-GB" baseline="0"/>
            <a:t>The basic rights and freedoms that belong to everyone in the world</a:t>
          </a:r>
          <a:endParaRPr lang="en-US"/>
        </a:p>
      </dgm:t>
    </dgm:pt>
    <dgm:pt modelId="{883B2107-03AA-4481-9F94-9D998E7C6206}" type="parTrans" cxnId="{110CCCAC-DC6C-424D-95D2-A465DD942EF7}">
      <dgm:prSet/>
      <dgm:spPr/>
      <dgm:t>
        <a:bodyPr/>
        <a:lstStyle/>
        <a:p>
          <a:endParaRPr lang="en-US"/>
        </a:p>
      </dgm:t>
    </dgm:pt>
    <dgm:pt modelId="{158A003B-E431-4C26-84F7-25ABF6B48084}" type="sibTrans" cxnId="{110CCCAC-DC6C-424D-95D2-A465DD942EF7}">
      <dgm:prSet/>
      <dgm:spPr/>
      <dgm:t>
        <a:bodyPr/>
        <a:lstStyle/>
        <a:p>
          <a:endParaRPr lang="en-US"/>
        </a:p>
      </dgm:t>
    </dgm:pt>
    <dgm:pt modelId="{E13D27A7-E094-466D-AD85-1D8B38C4A550}">
      <dgm:prSet/>
      <dgm:spPr/>
      <dgm:t>
        <a:bodyPr/>
        <a:lstStyle/>
        <a:p>
          <a:r>
            <a:rPr lang="en-GB" baseline="0"/>
            <a:t>In the United Kingdom these are protected by the human rights act 1998</a:t>
          </a:r>
          <a:endParaRPr lang="en-US"/>
        </a:p>
      </dgm:t>
    </dgm:pt>
    <dgm:pt modelId="{356F3DBD-9529-4A88-B892-73E88DAA95B4}" type="parTrans" cxnId="{180FC47A-78E0-4349-A80E-7E948610E5C2}">
      <dgm:prSet/>
      <dgm:spPr/>
      <dgm:t>
        <a:bodyPr/>
        <a:lstStyle/>
        <a:p>
          <a:endParaRPr lang="en-US"/>
        </a:p>
      </dgm:t>
    </dgm:pt>
    <dgm:pt modelId="{CC69C39C-44C6-481F-9138-8C12F29E8B3E}" type="sibTrans" cxnId="{180FC47A-78E0-4349-A80E-7E948610E5C2}">
      <dgm:prSet/>
      <dgm:spPr/>
      <dgm:t>
        <a:bodyPr/>
        <a:lstStyle/>
        <a:p>
          <a:endParaRPr lang="en-US"/>
        </a:p>
      </dgm:t>
    </dgm:pt>
    <dgm:pt modelId="{0B2D3706-83B4-4C77-A43A-A43E75962D00}">
      <dgm:prSet/>
      <dgm:spPr/>
      <dgm:t>
        <a:bodyPr/>
        <a:lstStyle/>
        <a:p>
          <a:r>
            <a:rPr lang="en-GB" baseline="0"/>
            <a:t>Which are based on important principles such as dignity, fairness, respect and much more.</a:t>
          </a:r>
          <a:endParaRPr lang="en-US"/>
        </a:p>
      </dgm:t>
    </dgm:pt>
    <dgm:pt modelId="{19FDF904-EADB-454F-8F0C-A984AA20204A}" type="parTrans" cxnId="{68BF25D2-81BD-460F-9120-6516DD109E0F}">
      <dgm:prSet/>
      <dgm:spPr/>
      <dgm:t>
        <a:bodyPr/>
        <a:lstStyle/>
        <a:p>
          <a:endParaRPr lang="en-US"/>
        </a:p>
      </dgm:t>
    </dgm:pt>
    <dgm:pt modelId="{E0AB8F16-85F9-4700-B8D5-A7DE346FCAEB}" type="sibTrans" cxnId="{68BF25D2-81BD-460F-9120-6516DD109E0F}">
      <dgm:prSet/>
      <dgm:spPr/>
      <dgm:t>
        <a:bodyPr/>
        <a:lstStyle/>
        <a:p>
          <a:endParaRPr lang="en-US"/>
        </a:p>
      </dgm:t>
    </dgm:pt>
    <dgm:pt modelId="{CE60E51C-53A4-4F0E-AEDA-E659D3D0B9B0}">
      <dgm:prSet/>
      <dgm:spPr/>
      <dgm:t>
        <a:bodyPr/>
        <a:lstStyle/>
        <a:p>
          <a:r>
            <a:rPr lang="en-GB" baseline="0"/>
            <a:t>Rights to self-determination</a:t>
          </a:r>
          <a:endParaRPr lang="en-US"/>
        </a:p>
      </dgm:t>
    </dgm:pt>
    <dgm:pt modelId="{B14CC0C5-D799-4539-B1A8-5F0426B5A1AF}" type="parTrans" cxnId="{31C31B55-7A71-4FDE-94FF-350CDD77DFBF}">
      <dgm:prSet/>
      <dgm:spPr/>
      <dgm:t>
        <a:bodyPr/>
        <a:lstStyle/>
        <a:p>
          <a:endParaRPr lang="en-US"/>
        </a:p>
      </dgm:t>
    </dgm:pt>
    <dgm:pt modelId="{4BA91B30-076A-4EA8-97DD-20F2F1A365CD}" type="sibTrans" cxnId="{31C31B55-7A71-4FDE-94FF-350CDD77DFBF}">
      <dgm:prSet/>
      <dgm:spPr/>
      <dgm:t>
        <a:bodyPr/>
        <a:lstStyle/>
        <a:p>
          <a:endParaRPr lang="en-US"/>
        </a:p>
      </dgm:t>
    </dgm:pt>
    <dgm:pt modelId="{C83033B7-52D2-4EF6-9788-368A421EEEB3}">
      <dgm:prSet/>
      <dgm:spPr/>
      <dgm:t>
        <a:bodyPr/>
        <a:lstStyle/>
        <a:p>
          <a:r>
            <a:rPr lang="en-GB" baseline="0"/>
            <a:t>Rights to express ones wishes and care they would like to receive (BGS,2020),</a:t>
          </a:r>
          <a:endParaRPr lang="en-US"/>
        </a:p>
      </dgm:t>
    </dgm:pt>
    <dgm:pt modelId="{143BD237-DDD8-44BB-898D-292E3FE6A941}" type="parTrans" cxnId="{E42F54F4-1B40-45F5-B220-80DEEE55740B}">
      <dgm:prSet/>
      <dgm:spPr/>
      <dgm:t>
        <a:bodyPr/>
        <a:lstStyle/>
        <a:p>
          <a:endParaRPr lang="en-US"/>
        </a:p>
      </dgm:t>
    </dgm:pt>
    <dgm:pt modelId="{46CDE997-E134-40AC-99EE-9290DF6508BA}" type="sibTrans" cxnId="{E42F54F4-1B40-45F5-B220-80DEEE55740B}">
      <dgm:prSet/>
      <dgm:spPr/>
      <dgm:t>
        <a:bodyPr/>
        <a:lstStyle/>
        <a:p>
          <a:endParaRPr lang="en-US"/>
        </a:p>
      </dgm:t>
    </dgm:pt>
    <dgm:pt modelId="{5C94D5B0-DB1C-45BC-9B73-4AAB94E2C7D6}" type="pres">
      <dgm:prSet presAssocID="{03F82438-DAE8-4408-9D8C-4EF8DA84FF99}" presName="vert0" presStyleCnt="0">
        <dgm:presLayoutVars>
          <dgm:dir/>
          <dgm:animOne val="branch"/>
          <dgm:animLvl val="lvl"/>
        </dgm:presLayoutVars>
      </dgm:prSet>
      <dgm:spPr/>
    </dgm:pt>
    <dgm:pt modelId="{082ADF7B-CFE5-4951-A381-EC8FC9AF8274}" type="pres">
      <dgm:prSet presAssocID="{E3B20340-835C-48C4-9170-B359FD811E13}" presName="thickLine" presStyleLbl="alignNode1" presStyleIdx="0" presStyleCnt="5"/>
      <dgm:spPr/>
    </dgm:pt>
    <dgm:pt modelId="{84492900-79A7-4F32-AAD0-10C0D267F2DF}" type="pres">
      <dgm:prSet presAssocID="{E3B20340-835C-48C4-9170-B359FD811E13}" presName="horz1" presStyleCnt="0"/>
      <dgm:spPr/>
    </dgm:pt>
    <dgm:pt modelId="{3B44D9B2-1CC9-4526-986A-7D6A78B2B6DC}" type="pres">
      <dgm:prSet presAssocID="{E3B20340-835C-48C4-9170-B359FD811E13}" presName="tx1" presStyleLbl="revTx" presStyleIdx="0" presStyleCnt="5"/>
      <dgm:spPr/>
    </dgm:pt>
    <dgm:pt modelId="{3C84AD8C-DFA7-4246-88A7-38C4457B68CE}" type="pres">
      <dgm:prSet presAssocID="{E3B20340-835C-48C4-9170-B359FD811E13}" presName="vert1" presStyleCnt="0"/>
      <dgm:spPr/>
    </dgm:pt>
    <dgm:pt modelId="{08B98DC7-ABD0-4FED-ADDA-4DF6F717D658}" type="pres">
      <dgm:prSet presAssocID="{E13D27A7-E094-466D-AD85-1D8B38C4A550}" presName="thickLine" presStyleLbl="alignNode1" presStyleIdx="1" presStyleCnt="5"/>
      <dgm:spPr/>
    </dgm:pt>
    <dgm:pt modelId="{1A3192C3-9EF3-4EF9-ACEC-62873E186C87}" type="pres">
      <dgm:prSet presAssocID="{E13D27A7-E094-466D-AD85-1D8B38C4A550}" presName="horz1" presStyleCnt="0"/>
      <dgm:spPr/>
    </dgm:pt>
    <dgm:pt modelId="{2EAFD061-2FA9-4BAA-B696-4C2E00AB1AF1}" type="pres">
      <dgm:prSet presAssocID="{E13D27A7-E094-466D-AD85-1D8B38C4A550}" presName="tx1" presStyleLbl="revTx" presStyleIdx="1" presStyleCnt="5"/>
      <dgm:spPr/>
    </dgm:pt>
    <dgm:pt modelId="{ED2DDCEB-8F05-43D7-8135-8177A6FC74F7}" type="pres">
      <dgm:prSet presAssocID="{E13D27A7-E094-466D-AD85-1D8B38C4A550}" presName="vert1" presStyleCnt="0"/>
      <dgm:spPr/>
    </dgm:pt>
    <dgm:pt modelId="{E902DEB0-EF38-4DE6-8422-382A6EBF009A}" type="pres">
      <dgm:prSet presAssocID="{0B2D3706-83B4-4C77-A43A-A43E75962D00}" presName="thickLine" presStyleLbl="alignNode1" presStyleIdx="2" presStyleCnt="5"/>
      <dgm:spPr/>
    </dgm:pt>
    <dgm:pt modelId="{37AF5CDF-8BC7-473B-8A23-76BB79655FA3}" type="pres">
      <dgm:prSet presAssocID="{0B2D3706-83B4-4C77-A43A-A43E75962D00}" presName="horz1" presStyleCnt="0"/>
      <dgm:spPr/>
    </dgm:pt>
    <dgm:pt modelId="{5A3815FF-8EEA-4F10-B991-02C79C46DA79}" type="pres">
      <dgm:prSet presAssocID="{0B2D3706-83B4-4C77-A43A-A43E75962D00}" presName="tx1" presStyleLbl="revTx" presStyleIdx="2" presStyleCnt="5"/>
      <dgm:spPr/>
    </dgm:pt>
    <dgm:pt modelId="{EBA930CE-5C41-4C8D-85EA-DC4A46169DA0}" type="pres">
      <dgm:prSet presAssocID="{0B2D3706-83B4-4C77-A43A-A43E75962D00}" presName="vert1" presStyleCnt="0"/>
      <dgm:spPr/>
    </dgm:pt>
    <dgm:pt modelId="{C0C1459F-469F-43D3-B11C-D8CD244D0CD8}" type="pres">
      <dgm:prSet presAssocID="{CE60E51C-53A4-4F0E-AEDA-E659D3D0B9B0}" presName="thickLine" presStyleLbl="alignNode1" presStyleIdx="3" presStyleCnt="5"/>
      <dgm:spPr/>
    </dgm:pt>
    <dgm:pt modelId="{603E8C9A-4687-4B1C-BF9A-13F36A093792}" type="pres">
      <dgm:prSet presAssocID="{CE60E51C-53A4-4F0E-AEDA-E659D3D0B9B0}" presName="horz1" presStyleCnt="0"/>
      <dgm:spPr/>
    </dgm:pt>
    <dgm:pt modelId="{E5EA0798-2249-4E02-BAF3-CBD5D4F3F93A}" type="pres">
      <dgm:prSet presAssocID="{CE60E51C-53A4-4F0E-AEDA-E659D3D0B9B0}" presName="tx1" presStyleLbl="revTx" presStyleIdx="3" presStyleCnt="5"/>
      <dgm:spPr/>
    </dgm:pt>
    <dgm:pt modelId="{870DE075-18D5-456C-B71A-898F1D233614}" type="pres">
      <dgm:prSet presAssocID="{CE60E51C-53A4-4F0E-AEDA-E659D3D0B9B0}" presName="vert1" presStyleCnt="0"/>
      <dgm:spPr/>
    </dgm:pt>
    <dgm:pt modelId="{BCD35A56-4219-45BF-9259-0D70E89C9E2D}" type="pres">
      <dgm:prSet presAssocID="{C83033B7-52D2-4EF6-9788-368A421EEEB3}" presName="thickLine" presStyleLbl="alignNode1" presStyleIdx="4" presStyleCnt="5"/>
      <dgm:spPr/>
    </dgm:pt>
    <dgm:pt modelId="{9344FAF5-7CBC-42F8-A418-0FBF74A2A668}" type="pres">
      <dgm:prSet presAssocID="{C83033B7-52D2-4EF6-9788-368A421EEEB3}" presName="horz1" presStyleCnt="0"/>
      <dgm:spPr/>
    </dgm:pt>
    <dgm:pt modelId="{BA4BCBF8-7A3A-4736-8F86-365DEA2C69C9}" type="pres">
      <dgm:prSet presAssocID="{C83033B7-52D2-4EF6-9788-368A421EEEB3}" presName="tx1" presStyleLbl="revTx" presStyleIdx="4" presStyleCnt="5"/>
      <dgm:spPr/>
    </dgm:pt>
    <dgm:pt modelId="{1C43D5BB-875D-4011-92CF-926DCA9926EB}" type="pres">
      <dgm:prSet presAssocID="{C83033B7-52D2-4EF6-9788-368A421EEEB3}" presName="vert1" presStyleCnt="0"/>
      <dgm:spPr/>
    </dgm:pt>
  </dgm:ptLst>
  <dgm:cxnLst>
    <dgm:cxn modelId="{989FC601-99FC-4FB9-AD94-A2CEA264415E}" type="presOf" srcId="{E3B20340-835C-48C4-9170-B359FD811E13}" destId="{3B44D9B2-1CC9-4526-986A-7D6A78B2B6DC}" srcOrd="0" destOrd="0" presId="urn:microsoft.com/office/officeart/2008/layout/LinedList"/>
    <dgm:cxn modelId="{CDF8B529-3DFB-4CBB-8C32-57E4A66B518B}" type="presOf" srcId="{E13D27A7-E094-466D-AD85-1D8B38C4A550}" destId="{2EAFD061-2FA9-4BAA-B696-4C2E00AB1AF1}" srcOrd="0" destOrd="0" presId="urn:microsoft.com/office/officeart/2008/layout/LinedList"/>
    <dgm:cxn modelId="{2919562E-C0A5-4A1B-B847-6A45741923DD}" type="presOf" srcId="{0B2D3706-83B4-4C77-A43A-A43E75962D00}" destId="{5A3815FF-8EEA-4F10-B991-02C79C46DA79}" srcOrd="0" destOrd="0" presId="urn:microsoft.com/office/officeart/2008/layout/LinedList"/>
    <dgm:cxn modelId="{40684640-70E8-466F-A525-B45DDE8128E9}" type="presOf" srcId="{CE60E51C-53A4-4F0E-AEDA-E659D3D0B9B0}" destId="{E5EA0798-2249-4E02-BAF3-CBD5D4F3F93A}" srcOrd="0" destOrd="0" presId="urn:microsoft.com/office/officeart/2008/layout/LinedList"/>
    <dgm:cxn modelId="{89102B6D-4905-4A82-9410-A3F44076A6E4}" type="presOf" srcId="{C83033B7-52D2-4EF6-9788-368A421EEEB3}" destId="{BA4BCBF8-7A3A-4736-8F86-365DEA2C69C9}" srcOrd="0" destOrd="0" presId="urn:microsoft.com/office/officeart/2008/layout/LinedList"/>
    <dgm:cxn modelId="{BA34AC73-05B0-44A1-9FC1-6875207278D2}" type="presOf" srcId="{03F82438-DAE8-4408-9D8C-4EF8DA84FF99}" destId="{5C94D5B0-DB1C-45BC-9B73-4AAB94E2C7D6}" srcOrd="0" destOrd="0" presId="urn:microsoft.com/office/officeart/2008/layout/LinedList"/>
    <dgm:cxn modelId="{31C31B55-7A71-4FDE-94FF-350CDD77DFBF}" srcId="{03F82438-DAE8-4408-9D8C-4EF8DA84FF99}" destId="{CE60E51C-53A4-4F0E-AEDA-E659D3D0B9B0}" srcOrd="3" destOrd="0" parTransId="{B14CC0C5-D799-4539-B1A8-5F0426B5A1AF}" sibTransId="{4BA91B30-076A-4EA8-97DD-20F2F1A365CD}"/>
    <dgm:cxn modelId="{180FC47A-78E0-4349-A80E-7E948610E5C2}" srcId="{03F82438-DAE8-4408-9D8C-4EF8DA84FF99}" destId="{E13D27A7-E094-466D-AD85-1D8B38C4A550}" srcOrd="1" destOrd="0" parTransId="{356F3DBD-9529-4A88-B892-73E88DAA95B4}" sibTransId="{CC69C39C-44C6-481F-9138-8C12F29E8B3E}"/>
    <dgm:cxn modelId="{110CCCAC-DC6C-424D-95D2-A465DD942EF7}" srcId="{03F82438-DAE8-4408-9D8C-4EF8DA84FF99}" destId="{E3B20340-835C-48C4-9170-B359FD811E13}" srcOrd="0" destOrd="0" parTransId="{883B2107-03AA-4481-9F94-9D998E7C6206}" sibTransId="{158A003B-E431-4C26-84F7-25ABF6B48084}"/>
    <dgm:cxn modelId="{68BF25D2-81BD-460F-9120-6516DD109E0F}" srcId="{03F82438-DAE8-4408-9D8C-4EF8DA84FF99}" destId="{0B2D3706-83B4-4C77-A43A-A43E75962D00}" srcOrd="2" destOrd="0" parTransId="{19FDF904-EADB-454F-8F0C-A984AA20204A}" sibTransId="{E0AB8F16-85F9-4700-B8D5-A7DE346FCAEB}"/>
    <dgm:cxn modelId="{E42F54F4-1B40-45F5-B220-80DEEE55740B}" srcId="{03F82438-DAE8-4408-9D8C-4EF8DA84FF99}" destId="{C83033B7-52D2-4EF6-9788-368A421EEEB3}" srcOrd="4" destOrd="0" parTransId="{143BD237-DDD8-44BB-898D-292E3FE6A941}" sibTransId="{46CDE997-E134-40AC-99EE-9290DF6508BA}"/>
    <dgm:cxn modelId="{AE447AE8-CE82-44A1-BBE6-FCFD8AC7E9C2}" type="presParOf" srcId="{5C94D5B0-DB1C-45BC-9B73-4AAB94E2C7D6}" destId="{082ADF7B-CFE5-4951-A381-EC8FC9AF8274}" srcOrd="0" destOrd="0" presId="urn:microsoft.com/office/officeart/2008/layout/LinedList"/>
    <dgm:cxn modelId="{3A8CF1E0-2399-4381-9B6F-3A83476E338A}" type="presParOf" srcId="{5C94D5B0-DB1C-45BC-9B73-4AAB94E2C7D6}" destId="{84492900-79A7-4F32-AAD0-10C0D267F2DF}" srcOrd="1" destOrd="0" presId="urn:microsoft.com/office/officeart/2008/layout/LinedList"/>
    <dgm:cxn modelId="{6CA6CCD0-FB69-4F7C-8CA7-5A3DE298846F}" type="presParOf" srcId="{84492900-79A7-4F32-AAD0-10C0D267F2DF}" destId="{3B44D9B2-1CC9-4526-986A-7D6A78B2B6DC}" srcOrd="0" destOrd="0" presId="urn:microsoft.com/office/officeart/2008/layout/LinedList"/>
    <dgm:cxn modelId="{97DC7DA9-C756-448E-8799-A17FFCE75F55}" type="presParOf" srcId="{84492900-79A7-4F32-AAD0-10C0D267F2DF}" destId="{3C84AD8C-DFA7-4246-88A7-38C4457B68CE}" srcOrd="1" destOrd="0" presId="urn:microsoft.com/office/officeart/2008/layout/LinedList"/>
    <dgm:cxn modelId="{4C11FA6A-31C3-490F-907B-74196548C397}" type="presParOf" srcId="{5C94D5B0-DB1C-45BC-9B73-4AAB94E2C7D6}" destId="{08B98DC7-ABD0-4FED-ADDA-4DF6F717D658}" srcOrd="2" destOrd="0" presId="urn:microsoft.com/office/officeart/2008/layout/LinedList"/>
    <dgm:cxn modelId="{5C6FE0AC-E713-42FE-A514-47CD12D205F1}" type="presParOf" srcId="{5C94D5B0-DB1C-45BC-9B73-4AAB94E2C7D6}" destId="{1A3192C3-9EF3-4EF9-ACEC-62873E186C87}" srcOrd="3" destOrd="0" presId="urn:microsoft.com/office/officeart/2008/layout/LinedList"/>
    <dgm:cxn modelId="{D5A4DB09-4AD4-421E-9653-67906FB048DE}" type="presParOf" srcId="{1A3192C3-9EF3-4EF9-ACEC-62873E186C87}" destId="{2EAFD061-2FA9-4BAA-B696-4C2E00AB1AF1}" srcOrd="0" destOrd="0" presId="urn:microsoft.com/office/officeart/2008/layout/LinedList"/>
    <dgm:cxn modelId="{1C3584FF-1090-4E0A-9914-02C89B2829AF}" type="presParOf" srcId="{1A3192C3-9EF3-4EF9-ACEC-62873E186C87}" destId="{ED2DDCEB-8F05-43D7-8135-8177A6FC74F7}" srcOrd="1" destOrd="0" presId="urn:microsoft.com/office/officeart/2008/layout/LinedList"/>
    <dgm:cxn modelId="{4C98D66F-6C0F-4D4E-B108-3CBB23FF6300}" type="presParOf" srcId="{5C94D5B0-DB1C-45BC-9B73-4AAB94E2C7D6}" destId="{E902DEB0-EF38-4DE6-8422-382A6EBF009A}" srcOrd="4" destOrd="0" presId="urn:microsoft.com/office/officeart/2008/layout/LinedList"/>
    <dgm:cxn modelId="{2287D9F4-5BA3-47AE-874E-A265820E334A}" type="presParOf" srcId="{5C94D5B0-DB1C-45BC-9B73-4AAB94E2C7D6}" destId="{37AF5CDF-8BC7-473B-8A23-76BB79655FA3}" srcOrd="5" destOrd="0" presId="urn:microsoft.com/office/officeart/2008/layout/LinedList"/>
    <dgm:cxn modelId="{D52AA56E-8119-4307-8649-A18B36C62915}" type="presParOf" srcId="{37AF5CDF-8BC7-473B-8A23-76BB79655FA3}" destId="{5A3815FF-8EEA-4F10-B991-02C79C46DA79}" srcOrd="0" destOrd="0" presId="urn:microsoft.com/office/officeart/2008/layout/LinedList"/>
    <dgm:cxn modelId="{BC28463B-3EB2-4276-B154-B8D030E2B574}" type="presParOf" srcId="{37AF5CDF-8BC7-473B-8A23-76BB79655FA3}" destId="{EBA930CE-5C41-4C8D-85EA-DC4A46169DA0}" srcOrd="1" destOrd="0" presId="urn:microsoft.com/office/officeart/2008/layout/LinedList"/>
    <dgm:cxn modelId="{4A357E4A-6F7D-4039-9D56-B5534A17895F}" type="presParOf" srcId="{5C94D5B0-DB1C-45BC-9B73-4AAB94E2C7D6}" destId="{C0C1459F-469F-43D3-B11C-D8CD244D0CD8}" srcOrd="6" destOrd="0" presId="urn:microsoft.com/office/officeart/2008/layout/LinedList"/>
    <dgm:cxn modelId="{9EE8618D-8227-49C9-BACD-9885D59B2DA0}" type="presParOf" srcId="{5C94D5B0-DB1C-45BC-9B73-4AAB94E2C7D6}" destId="{603E8C9A-4687-4B1C-BF9A-13F36A093792}" srcOrd="7" destOrd="0" presId="urn:microsoft.com/office/officeart/2008/layout/LinedList"/>
    <dgm:cxn modelId="{595D27AA-FAF6-4552-96F4-CF6DAD7139AC}" type="presParOf" srcId="{603E8C9A-4687-4B1C-BF9A-13F36A093792}" destId="{E5EA0798-2249-4E02-BAF3-CBD5D4F3F93A}" srcOrd="0" destOrd="0" presId="urn:microsoft.com/office/officeart/2008/layout/LinedList"/>
    <dgm:cxn modelId="{0B8F3A98-BBAF-44A6-B226-65CB192683EC}" type="presParOf" srcId="{603E8C9A-4687-4B1C-BF9A-13F36A093792}" destId="{870DE075-18D5-456C-B71A-898F1D233614}" srcOrd="1" destOrd="0" presId="urn:microsoft.com/office/officeart/2008/layout/LinedList"/>
    <dgm:cxn modelId="{55E00AE2-58AC-4506-B161-6C285A1B438B}" type="presParOf" srcId="{5C94D5B0-DB1C-45BC-9B73-4AAB94E2C7D6}" destId="{BCD35A56-4219-45BF-9259-0D70E89C9E2D}" srcOrd="8" destOrd="0" presId="urn:microsoft.com/office/officeart/2008/layout/LinedList"/>
    <dgm:cxn modelId="{F172E2F3-EBF8-416A-BD8C-C2AB6B9F3C5A}" type="presParOf" srcId="{5C94D5B0-DB1C-45BC-9B73-4AAB94E2C7D6}" destId="{9344FAF5-7CBC-42F8-A418-0FBF74A2A668}" srcOrd="9" destOrd="0" presId="urn:microsoft.com/office/officeart/2008/layout/LinedList"/>
    <dgm:cxn modelId="{77CA5BE3-FF9C-4FB9-B1BC-71251AA2032F}" type="presParOf" srcId="{9344FAF5-7CBC-42F8-A418-0FBF74A2A668}" destId="{BA4BCBF8-7A3A-4736-8F86-365DEA2C69C9}" srcOrd="0" destOrd="0" presId="urn:microsoft.com/office/officeart/2008/layout/LinedList"/>
    <dgm:cxn modelId="{AC771D58-FA9D-4329-A843-67194481E397}" type="presParOf" srcId="{9344FAF5-7CBC-42F8-A418-0FBF74A2A668}" destId="{1C43D5BB-875D-4011-92CF-926DCA9926E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F6A343B-7983-465D-B802-6C369E8F75FF}"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4B0B61A4-FACB-4C85-9E33-D4E29CBAAC49}">
      <dgm:prSet/>
      <dgm:spPr/>
      <dgm:t>
        <a:bodyPr/>
        <a:lstStyle/>
        <a:p>
          <a:r>
            <a:rPr lang="en-GB" baseline="0"/>
            <a:t>A now-discredited theory of ageing called the "disengagement theory" claimed that active adults who successfully age do so by choosing to withdraw from society (Crossman,2019)</a:t>
          </a:r>
          <a:endParaRPr lang="en-US"/>
        </a:p>
      </dgm:t>
    </dgm:pt>
    <dgm:pt modelId="{86E1BBB3-E1CB-45F1-A1DE-5962B95243D9}" type="parTrans" cxnId="{A721B2C2-86D8-4E33-87FB-FBF8050ED956}">
      <dgm:prSet/>
      <dgm:spPr/>
      <dgm:t>
        <a:bodyPr/>
        <a:lstStyle/>
        <a:p>
          <a:endParaRPr lang="en-US"/>
        </a:p>
      </dgm:t>
    </dgm:pt>
    <dgm:pt modelId="{AE5C3153-C09C-44B1-BB45-3D10F49D28B1}" type="sibTrans" cxnId="{A721B2C2-86D8-4E33-87FB-FBF8050ED956}">
      <dgm:prSet/>
      <dgm:spPr/>
      <dgm:t>
        <a:bodyPr/>
        <a:lstStyle/>
        <a:p>
          <a:endParaRPr lang="en-US"/>
        </a:p>
      </dgm:t>
    </dgm:pt>
    <dgm:pt modelId="{F496D87E-407B-4AF0-8A86-CD1E5DE6F737}">
      <dgm:prSet/>
      <dgm:spPr/>
      <dgm:t>
        <a:bodyPr/>
        <a:lstStyle/>
        <a:p>
          <a:r>
            <a:rPr lang="en-GB" baseline="0"/>
            <a:t>One of the oldest efforts to explain old age in modern society </a:t>
          </a:r>
          <a:endParaRPr lang="en-US"/>
        </a:p>
      </dgm:t>
    </dgm:pt>
    <dgm:pt modelId="{4828C94E-5123-4C21-A302-FF314FB7493A}" type="parTrans" cxnId="{E2B6A705-C70F-4DE6-A223-58D961B66466}">
      <dgm:prSet/>
      <dgm:spPr/>
      <dgm:t>
        <a:bodyPr/>
        <a:lstStyle/>
        <a:p>
          <a:endParaRPr lang="en-US"/>
        </a:p>
      </dgm:t>
    </dgm:pt>
    <dgm:pt modelId="{FD09771E-B2B8-41F2-9FFA-B99EDA773486}" type="sibTrans" cxnId="{E2B6A705-C70F-4DE6-A223-58D961B66466}">
      <dgm:prSet/>
      <dgm:spPr/>
      <dgm:t>
        <a:bodyPr/>
        <a:lstStyle/>
        <a:p>
          <a:endParaRPr lang="en-US"/>
        </a:p>
      </dgm:t>
    </dgm:pt>
    <dgm:pt modelId="{EEE7E3DA-9F6A-4C64-BDA3-A6FFD1BAE51A}">
      <dgm:prSet/>
      <dgm:spPr/>
      <dgm:t>
        <a:bodyPr/>
        <a:lstStyle/>
        <a:p>
          <a:r>
            <a:rPr lang="en-GB" baseline="0"/>
            <a:t>The process of disengagement becomes significant and essential.</a:t>
          </a:r>
          <a:endParaRPr lang="en-US"/>
        </a:p>
      </dgm:t>
    </dgm:pt>
    <dgm:pt modelId="{0E939976-43D3-46A3-8CFF-03115DBD9528}" type="parTrans" cxnId="{F890CDF5-4F6E-4A8E-9FAF-4BB68FAA60BC}">
      <dgm:prSet/>
      <dgm:spPr/>
      <dgm:t>
        <a:bodyPr/>
        <a:lstStyle/>
        <a:p>
          <a:endParaRPr lang="en-US"/>
        </a:p>
      </dgm:t>
    </dgm:pt>
    <dgm:pt modelId="{DF4A7F1E-5411-425C-9982-F6624BEA5898}" type="sibTrans" cxnId="{F890CDF5-4F6E-4A8E-9FAF-4BB68FAA60BC}">
      <dgm:prSet/>
      <dgm:spPr/>
      <dgm:t>
        <a:bodyPr/>
        <a:lstStyle/>
        <a:p>
          <a:endParaRPr lang="en-US"/>
        </a:p>
      </dgm:t>
    </dgm:pt>
    <dgm:pt modelId="{571225BB-E5EA-4D58-B521-9A66C5B8E02D}">
      <dgm:prSet/>
      <dgm:spPr/>
      <dgm:t>
        <a:bodyPr/>
        <a:lstStyle/>
        <a:p>
          <a:r>
            <a:rPr lang="en-GB" baseline="0"/>
            <a:t>Most people start to lose some abilities and skills, causing them to withdraw from society to protect reputation from any harm caused by the loss of skills and society roles ( Larkin,2009)</a:t>
          </a:r>
          <a:endParaRPr lang="en-US"/>
        </a:p>
      </dgm:t>
    </dgm:pt>
    <dgm:pt modelId="{9A91A5E4-A847-4B51-97AC-CEDABAC445B1}" type="parTrans" cxnId="{E205A667-38E0-4569-BD42-7473CD8684BA}">
      <dgm:prSet/>
      <dgm:spPr/>
      <dgm:t>
        <a:bodyPr/>
        <a:lstStyle/>
        <a:p>
          <a:endParaRPr lang="en-US"/>
        </a:p>
      </dgm:t>
    </dgm:pt>
    <dgm:pt modelId="{FA160763-B65C-47C2-BD96-EC3878FFC03A}" type="sibTrans" cxnId="{E205A667-38E0-4569-BD42-7473CD8684BA}">
      <dgm:prSet/>
      <dgm:spPr/>
      <dgm:t>
        <a:bodyPr/>
        <a:lstStyle/>
        <a:p>
          <a:endParaRPr lang="en-US"/>
        </a:p>
      </dgm:t>
    </dgm:pt>
    <dgm:pt modelId="{86905B78-7391-4994-89B4-996C2E9C35E6}" type="pres">
      <dgm:prSet presAssocID="{AF6A343B-7983-465D-B802-6C369E8F75FF}" presName="vert0" presStyleCnt="0">
        <dgm:presLayoutVars>
          <dgm:dir/>
          <dgm:animOne val="branch"/>
          <dgm:animLvl val="lvl"/>
        </dgm:presLayoutVars>
      </dgm:prSet>
      <dgm:spPr/>
    </dgm:pt>
    <dgm:pt modelId="{04085483-70C1-4FDD-9F8B-F5E95507707A}" type="pres">
      <dgm:prSet presAssocID="{4B0B61A4-FACB-4C85-9E33-D4E29CBAAC49}" presName="thickLine" presStyleLbl="alignNode1" presStyleIdx="0" presStyleCnt="4"/>
      <dgm:spPr/>
    </dgm:pt>
    <dgm:pt modelId="{9B684E45-CDD6-461E-A2E4-2CE827F80EB5}" type="pres">
      <dgm:prSet presAssocID="{4B0B61A4-FACB-4C85-9E33-D4E29CBAAC49}" presName="horz1" presStyleCnt="0"/>
      <dgm:spPr/>
    </dgm:pt>
    <dgm:pt modelId="{2B4E007C-FF69-43AB-8190-2A2F61A5B0B3}" type="pres">
      <dgm:prSet presAssocID="{4B0B61A4-FACB-4C85-9E33-D4E29CBAAC49}" presName="tx1" presStyleLbl="revTx" presStyleIdx="0" presStyleCnt="4"/>
      <dgm:spPr/>
    </dgm:pt>
    <dgm:pt modelId="{049C095F-1343-4559-BD02-4F43B7009D8D}" type="pres">
      <dgm:prSet presAssocID="{4B0B61A4-FACB-4C85-9E33-D4E29CBAAC49}" presName="vert1" presStyleCnt="0"/>
      <dgm:spPr/>
    </dgm:pt>
    <dgm:pt modelId="{BB15A13E-F397-4896-B4AC-4EB651EE63D8}" type="pres">
      <dgm:prSet presAssocID="{F496D87E-407B-4AF0-8A86-CD1E5DE6F737}" presName="thickLine" presStyleLbl="alignNode1" presStyleIdx="1" presStyleCnt="4"/>
      <dgm:spPr/>
    </dgm:pt>
    <dgm:pt modelId="{8FE25CF5-7CD2-4B09-960F-091D109F8380}" type="pres">
      <dgm:prSet presAssocID="{F496D87E-407B-4AF0-8A86-CD1E5DE6F737}" presName="horz1" presStyleCnt="0"/>
      <dgm:spPr/>
    </dgm:pt>
    <dgm:pt modelId="{127B6FAC-EBF6-4C43-B4B2-523B498F43BD}" type="pres">
      <dgm:prSet presAssocID="{F496D87E-407B-4AF0-8A86-CD1E5DE6F737}" presName="tx1" presStyleLbl="revTx" presStyleIdx="1" presStyleCnt="4"/>
      <dgm:spPr/>
    </dgm:pt>
    <dgm:pt modelId="{F31B5F46-94E0-44E3-B2CE-9130148313E3}" type="pres">
      <dgm:prSet presAssocID="{F496D87E-407B-4AF0-8A86-CD1E5DE6F737}" presName="vert1" presStyleCnt="0"/>
      <dgm:spPr/>
    </dgm:pt>
    <dgm:pt modelId="{903F22CE-010A-43F4-B877-3CE4D37F27FF}" type="pres">
      <dgm:prSet presAssocID="{EEE7E3DA-9F6A-4C64-BDA3-A6FFD1BAE51A}" presName="thickLine" presStyleLbl="alignNode1" presStyleIdx="2" presStyleCnt="4"/>
      <dgm:spPr/>
    </dgm:pt>
    <dgm:pt modelId="{B743373B-A256-4899-B983-E97292D15DAE}" type="pres">
      <dgm:prSet presAssocID="{EEE7E3DA-9F6A-4C64-BDA3-A6FFD1BAE51A}" presName="horz1" presStyleCnt="0"/>
      <dgm:spPr/>
    </dgm:pt>
    <dgm:pt modelId="{8541BB2B-AD4B-4523-B8DB-DBB128B4DD48}" type="pres">
      <dgm:prSet presAssocID="{EEE7E3DA-9F6A-4C64-BDA3-A6FFD1BAE51A}" presName="tx1" presStyleLbl="revTx" presStyleIdx="2" presStyleCnt="4"/>
      <dgm:spPr/>
    </dgm:pt>
    <dgm:pt modelId="{30FA0564-F129-4CCA-A816-07667E0DC0A7}" type="pres">
      <dgm:prSet presAssocID="{EEE7E3DA-9F6A-4C64-BDA3-A6FFD1BAE51A}" presName="vert1" presStyleCnt="0"/>
      <dgm:spPr/>
    </dgm:pt>
    <dgm:pt modelId="{C82EA004-9B87-4A22-93E3-CCD973311400}" type="pres">
      <dgm:prSet presAssocID="{571225BB-E5EA-4D58-B521-9A66C5B8E02D}" presName="thickLine" presStyleLbl="alignNode1" presStyleIdx="3" presStyleCnt="4"/>
      <dgm:spPr/>
    </dgm:pt>
    <dgm:pt modelId="{03CFACCD-50C1-4231-89A6-8AF14F47E3AF}" type="pres">
      <dgm:prSet presAssocID="{571225BB-E5EA-4D58-B521-9A66C5B8E02D}" presName="horz1" presStyleCnt="0"/>
      <dgm:spPr/>
    </dgm:pt>
    <dgm:pt modelId="{4368F289-DF20-4A32-82DD-E24677794B1D}" type="pres">
      <dgm:prSet presAssocID="{571225BB-E5EA-4D58-B521-9A66C5B8E02D}" presName="tx1" presStyleLbl="revTx" presStyleIdx="3" presStyleCnt="4"/>
      <dgm:spPr/>
    </dgm:pt>
    <dgm:pt modelId="{715990E5-5737-4A18-AF40-51688213E24B}" type="pres">
      <dgm:prSet presAssocID="{571225BB-E5EA-4D58-B521-9A66C5B8E02D}" presName="vert1" presStyleCnt="0"/>
      <dgm:spPr/>
    </dgm:pt>
  </dgm:ptLst>
  <dgm:cxnLst>
    <dgm:cxn modelId="{E2B6A705-C70F-4DE6-A223-58D961B66466}" srcId="{AF6A343B-7983-465D-B802-6C369E8F75FF}" destId="{F496D87E-407B-4AF0-8A86-CD1E5DE6F737}" srcOrd="1" destOrd="0" parTransId="{4828C94E-5123-4C21-A302-FF314FB7493A}" sibTransId="{FD09771E-B2B8-41F2-9FFA-B99EDA773486}"/>
    <dgm:cxn modelId="{D02E885C-3395-4733-B829-3E8E04DB72A3}" type="presOf" srcId="{571225BB-E5EA-4D58-B521-9A66C5B8E02D}" destId="{4368F289-DF20-4A32-82DD-E24677794B1D}" srcOrd="0" destOrd="0" presId="urn:microsoft.com/office/officeart/2008/layout/LinedList"/>
    <dgm:cxn modelId="{E205A667-38E0-4569-BD42-7473CD8684BA}" srcId="{AF6A343B-7983-465D-B802-6C369E8F75FF}" destId="{571225BB-E5EA-4D58-B521-9A66C5B8E02D}" srcOrd="3" destOrd="0" parTransId="{9A91A5E4-A847-4B51-97AC-CEDABAC445B1}" sibTransId="{FA160763-B65C-47C2-BD96-EC3878FFC03A}"/>
    <dgm:cxn modelId="{2A9AB459-2EB6-4D2D-98C6-BD8C2F946D7A}" type="presOf" srcId="{AF6A343B-7983-465D-B802-6C369E8F75FF}" destId="{86905B78-7391-4994-89B4-996C2E9C35E6}" srcOrd="0" destOrd="0" presId="urn:microsoft.com/office/officeart/2008/layout/LinedList"/>
    <dgm:cxn modelId="{82269DA3-D3C5-4338-81FE-396903E8C66B}" type="presOf" srcId="{4B0B61A4-FACB-4C85-9E33-D4E29CBAAC49}" destId="{2B4E007C-FF69-43AB-8190-2A2F61A5B0B3}" srcOrd="0" destOrd="0" presId="urn:microsoft.com/office/officeart/2008/layout/LinedList"/>
    <dgm:cxn modelId="{1DD73EB3-1AAE-4641-869E-43991D0200E3}" type="presOf" srcId="{EEE7E3DA-9F6A-4C64-BDA3-A6FFD1BAE51A}" destId="{8541BB2B-AD4B-4523-B8DB-DBB128B4DD48}" srcOrd="0" destOrd="0" presId="urn:microsoft.com/office/officeart/2008/layout/LinedList"/>
    <dgm:cxn modelId="{A721B2C2-86D8-4E33-87FB-FBF8050ED956}" srcId="{AF6A343B-7983-465D-B802-6C369E8F75FF}" destId="{4B0B61A4-FACB-4C85-9E33-D4E29CBAAC49}" srcOrd="0" destOrd="0" parTransId="{86E1BBB3-E1CB-45F1-A1DE-5962B95243D9}" sibTransId="{AE5C3153-C09C-44B1-BB45-3D10F49D28B1}"/>
    <dgm:cxn modelId="{84FCE2CC-CCAD-494A-92B4-8F5645691F16}" type="presOf" srcId="{F496D87E-407B-4AF0-8A86-CD1E5DE6F737}" destId="{127B6FAC-EBF6-4C43-B4B2-523B498F43BD}" srcOrd="0" destOrd="0" presId="urn:microsoft.com/office/officeart/2008/layout/LinedList"/>
    <dgm:cxn modelId="{F890CDF5-4F6E-4A8E-9FAF-4BB68FAA60BC}" srcId="{AF6A343B-7983-465D-B802-6C369E8F75FF}" destId="{EEE7E3DA-9F6A-4C64-BDA3-A6FFD1BAE51A}" srcOrd="2" destOrd="0" parTransId="{0E939976-43D3-46A3-8CFF-03115DBD9528}" sibTransId="{DF4A7F1E-5411-425C-9982-F6624BEA5898}"/>
    <dgm:cxn modelId="{98C50FF8-C87C-4E9E-A499-BF56AE405B97}" type="presParOf" srcId="{86905B78-7391-4994-89B4-996C2E9C35E6}" destId="{04085483-70C1-4FDD-9F8B-F5E95507707A}" srcOrd="0" destOrd="0" presId="urn:microsoft.com/office/officeart/2008/layout/LinedList"/>
    <dgm:cxn modelId="{CA6E2A16-CBAC-466D-A1D2-E8FD532F8807}" type="presParOf" srcId="{86905B78-7391-4994-89B4-996C2E9C35E6}" destId="{9B684E45-CDD6-461E-A2E4-2CE827F80EB5}" srcOrd="1" destOrd="0" presId="urn:microsoft.com/office/officeart/2008/layout/LinedList"/>
    <dgm:cxn modelId="{60644E99-D04C-4721-8D26-C9519F7AC5C0}" type="presParOf" srcId="{9B684E45-CDD6-461E-A2E4-2CE827F80EB5}" destId="{2B4E007C-FF69-43AB-8190-2A2F61A5B0B3}" srcOrd="0" destOrd="0" presId="urn:microsoft.com/office/officeart/2008/layout/LinedList"/>
    <dgm:cxn modelId="{4D68F8F3-4F1D-4376-BD2C-D3B8866FD135}" type="presParOf" srcId="{9B684E45-CDD6-461E-A2E4-2CE827F80EB5}" destId="{049C095F-1343-4559-BD02-4F43B7009D8D}" srcOrd="1" destOrd="0" presId="urn:microsoft.com/office/officeart/2008/layout/LinedList"/>
    <dgm:cxn modelId="{D00C98B1-39FE-40F5-ABF8-0565D3F18D6A}" type="presParOf" srcId="{86905B78-7391-4994-89B4-996C2E9C35E6}" destId="{BB15A13E-F397-4896-B4AC-4EB651EE63D8}" srcOrd="2" destOrd="0" presId="urn:microsoft.com/office/officeart/2008/layout/LinedList"/>
    <dgm:cxn modelId="{DB20C673-920C-4511-A0DB-E15495CB242E}" type="presParOf" srcId="{86905B78-7391-4994-89B4-996C2E9C35E6}" destId="{8FE25CF5-7CD2-4B09-960F-091D109F8380}" srcOrd="3" destOrd="0" presId="urn:microsoft.com/office/officeart/2008/layout/LinedList"/>
    <dgm:cxn modelId="{F097FFF3-1731-4DF6-AC78-279507F1ECF1}" type="presParOf" srcId="{8FE25CF5-7CD2-4B09-960F-091D109F8380}" destId="{127B6FAC-EBF6-4C43-B4B2-523B498F43BD}" srcOrd="0" destOrd="0" presId="urn:microsoft.com/office/officeart/2008/layout/LinedList"/>
    <dgm:cxn modelId="{169CB803-8568-4021-ACF0-B69F38C15FB5}" type="presParOf" srcId="{8FE25CF5-7CD2-4B09-960F-091D109F8380}" destId="{F31B5F46-94E0-44E3-B2CE-9130148313E3}" srcOrd="1" destOrd="0" presId="urn:microsoft.com/office/officeart/2008/layout/LinedList"/>
    <dgm:cxn modelId="{10CC69AB-8D0C-43A0-A77D-3BF55AC2CA49}" type="presParOf" srcId="{86905B78-7391-4994-89B4-996C2E9C35E6}" destId="{903F22CE-010A-43F4-B877-3CE4D37F27FF}" srcOrd="4" destOrd="0" presId="urn:microsoft.com/office/officeart/2008/layout/LinedList"/>
    <dgm:cxn modelId="{9C798D65-1E8E-48FA-8484-17A66CACAF82}" type="presParOf" srcId="{86905B78-7391-4994-89B4-996C2E9C35E6}" destId="{B743373B-A256-4899-B983-E97292D15DAE}" srcOrd="5" destOrd="0" presId="urn:microsoft.com/office/officeart/2008/layout/LinedList"/>
    <dgm:cxn modelId="{3E4BA68D-7A5D-4683-A8D1-2A7E99D86C01}" type="presParOf" srcId="{B743373B-A256-4899-B983-E97292D15DAE}" destId="{8541BB2B-AD4B-4523-B8DB-DBB128B4DD48}" srcOrd="0" destOrd="0" presId="urn:microsoft.com/office/officeart/2008/layout/LinedList"/>
    <dgm:cxn modelId="{A686A55A-E854-42A5-8575-E049C8121E9B}" type="presParOf" srcId="{B743373B-A256-4899-B983-E97292D15DAE}" destId="{30FA0564-F129-4CCA-A816-07667E0DC0A7}" srcOrd="1" destOrd="0" presId="urn:microsoft.com/office/officeart/2008/layout/LinedList"/>
    <dgm:cxn modelId="{B65DFEBB-D3C3-4E37-AF57-44385D17A2E0}" type="presParOf" srcId="{86905B78-7391-4994-89B4-996C2E9C35E6}" destId="{C82EA004-9B87-4A22-93E3-CCD973311400}" srcOrd="6" destOrd="0" presId="urn:microsoft.com/office/officeart/2008/layout/LinedList"/>
    <dgm:cxn modelId="{86C30B0F-BF03-4D52-88E0-5F484DB57E07}" type="presParOf" srcId="{86905B78-7391-4994-89B4-996C2E9C35E6}" destId="{03CFACCD-50C1-4231-89A6-8AF14F47E3AF}" srcOrd="7" destOrd="0" presId="urn:microsoft.com/office/officeart/2008/layout/LinedList"/>
    <dgm:cxn modelId="{0AEA0D0C-0A31-4DDF-9929-0E93BFE3B6BD}" type="presParOf" srcId="{03CFACCD-50C1-4231-89A6-8AF14F47E3AF}" destId="{4368F289-DF20-4A32-82DD-E24677794B1D}" srcOrd="0" destOrd="0" presId="urn:microsoft.com/office/officeart/2008/layout/LinedList"/>
    <dgm:cxn modelId="{3EBC2BCE-3D32-4242-80B8-54DEC1E01BF8}" type="presParOf" srcId="{03CFACCD-50C1-4231-89A6-8AF14F47E3AF}" destId="{715990E5-5737-4A18-AF40-51688213E24B}"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2E887CA-9E5F-4223-8666-B75A3D3068C4}"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6C4C2F6F-54D6-49A2-BB09-C273F1436AF7}">
      <dgm:prSet/>
      <dgm:spPr/>
      <dgm:t>
        <a:bodyPr/>
        <a:lstStyle/>
        <a:p>
          <a:r>
            <a:rPr lang="en-GB"/>
            <a:t>Realising individual autonomy, </a:t>
          </a:r>
          <a:endParaRPr lang="en-US"/>
        </a:p>
      </dgm:t>
    </dgm:pt>
    <dgm:pt modelId="{BCC68CA8-B78A-47A5-9053-F758457C1A7D}" type="parTrans" cxnId="{3CA8BBFC-8868-4B70-8CC8-23C626CA0365}">
      <dgm:prSet/>
      <dgm:spPr/>
      <dgm:t>
        <a:bodyPr/>
        <a:lstStyle/>
        <a:p>
          <a:endParaRPr lang="en-US"/>
        </a:p>
      </dgm:t>
    </dgm:pt>
    <dgm:pt modelId="{78B4E090-D4AC-4BE0-981F-028445DDFB77}" type="sibTrans" cxnId="{3CA8BBFC-8868-4B70-8CC8-23C626CA0365}">
      <dgm:prSet/>
      <dgm:spPr/>
      <dgm:t>
        <a:bodyPr/>
        <a:lstStyle/>
        <a:p>
          <a:endParaRPr lang="en-US"/>
        </a:p>
      </dgm:t>
    </dgm:pt>
    <dgm:pt modelId="{81647E61-3B0B-4B74-9BD3-80507A09B255}">
      <dgm:prSet/>
      <dgm:spPr/>
      <dgm:t>
        <a:bodyPr/>
        <a:lstStyle/>
        <a:p>
          <a:r>
            <a:rPr lang="en-GB"/>
            <a:t>Reducing needless pain and suffering.</a:t>
          </a:r>
          <a:endParaRPr lang="en-US"/>
        </a:p>
      </dgm:t>
    </dgm:pt>
    <dgm:pt modelId="{E6DFC453-2A01-4DEC-B848-EF5B725E52A5}" type="parTrans" cxnId="{319F5E68-2CBD-41B4-9F14-B51637AD41AC}">
      <dgm:prSet/>
      <dgm:spPr/>
      <dgm:t>
        <a:bodyPr/>
        <a:lstStyle/>
        <a:p>
          <a:endParaRPr lang="en-US"/>
        </a:p>
      </dgm:t>
    </dgm:pt>
    <dgm:pt modelId="{32E69059-719E-442A-A613-B72FB6391BF7}" type="sibTrans" cxnId="{319F5E68-2CBD-41B4-9F14-B51637AD41AC}">
      <dgm:prSet/>
      <dgm:spPr/>
      <dgm:t>
        <a:bodyPr/>
        <a:lstStyle/>
        <a:p>
          <a:endParaRPr lang="en-US"/>
        </a:p>
      </dgm:t>
    </dgm:pt>
    <dgm:pt modelId="{4B30AF53-56B0-4BDA-8069-CFA01BD34AC7}">
      <dgm:prSet/>
      <dgm:spPr/>
      <dgm:t>
        <a:bodyPr/>
        <a:lstStyle/>
        <a:p>
          <a:r>
            <a:rPr lang="en-GB"/>
            <a:t>Providing psychological reassurance to dying patients.</a:t>
          </a:r>
          <a:endParaRPr lang="en-US"/>
        </a:p>
      </dgm:t>
    </dgm:pt>
    <dgm:pt modelId="{FC99F0C4-3136-49BF-B924-DC037D4323F2}" type="parTrans" cxnId="{6A29C030-CD5D-4CDF-8C61-AB41C89893B3}">
      <dgm:prSet/>
      <dgm:spPr/>
      <dgm:t>
        <a:bodyPr/>
        <a:lstStyle/>
        <a:p>
          <a:endParaRPr lang="en-US"/>
        </a:p>
      </dgm:t>
    </dgm:pt>
    <dgm:pt modelId="{33133543-924A-48FF-9678-1EF055206A16}" type="sibTrans" cxnId="{6A29C030-CD5D-4CDF-8C61-AB41C89893B3}">
      <dgm:prSet/>
      <dgm:spPr/>
      <dgm:t>
        <a:bodyPr/>
        <a:lstStyle/>
        <a:p>
          <a:endParaRPr lang="en-US"/>
        </a:p>
      </dgm:t>
    </dgm:pt>
    <dgm:pt modelId="{8E610F43-FE47-4B7A-8645-902701A63500}">
      <dgm:prSet/>
      <dgm:spPr/>
      <dgm:t>
        <a:bodyPr/>
        <a:lstStyle/>
        <a:p>
          <a:r>
            <a:rPr lang="en-GB"/>
            <a:t>Fear of becoming a burden</a:t>
          </a:r>
          <a:endParaRPr lang="en-US"/>
        </a:p>
      </dgm:t>
    </dgm:pt>
    <dgm:pt modelId="{16C3EC6A-628B-4D60-AF06-A6C0B285E0BA}" type="parTrans" cxnId="{D7AE0824-CBE0-48B8-A517-032C4BD67C76}">
      <dgm:prSet/>
      <dgm:spPr/>
      <dgm:t>
        <a:bodyPr/>
        <a:lstStyle/>
        <a:p>
          <a:endParaRPr lang="en-US"/>
        </a:p>
      </dgm:t>
    </dgm:pt>
    <dgm:pt modelId="{1806C181-37FD-49EC-9039-9A0485CFFAF6}" type="sibTrans" cxnId="{D7AE0824-CBE0-48B8-A517-032C4BD67C76}">
      <dgm:prSet/>
      <dgm:spPr/>
      <dgm:t>
        <a:bodyPr/>
        <a:lstStyle/>
        <a:p>
          <a:endParaRPr lang="en-US"/>
        </a:p>
      </dgm:t>
    </dgm:pt>
    <dgm:pt modelId="{495053F0-1BBF-4B74-A200-EF0736E81DFC}">
      <dgm:prSet/>
      <dgm:spPr/>
      <dgm:t>
        <a:bodyPr/>
        <a:lstStyle/>
        <a:p>
          <a:r>
            <a:rPr lang="en-GB"/>
            <a:t>It can be regulated </a:t>
          </a:r>
          <a:endParaRPr lang="en-US"/>
        </a:p>
      </dgm:t>
    </dgm:pt>
    <dgm:pt modelId="{76D61227-6BB4-45C6-94B3-5C4454DBE74B}" type="parTrans" cxnId="{FCB57C4D-3FCA-4023-9444-B84F30C60D1A}">
      <dgm:prSet/>
      <dgm:spPr/>
      <dgm:t>
        <a:bodyPr/>
        <a:lstStyle/>
        <a:p>
          <a:endParaRPr lang="en-US"/>
        </a:p>
      </dgm:t>
    </dgm:pt>
    <dgm:pt modelId="{6E01A5D9-42EF-422F-AE17-9CF396A5725E}" type="sibTrans" cxnId="{FCB57C4D-3FCA-4023-9444-B84F30C60D1A}">
      <dgm:prSet/>
      <dgm:spPr/>
      <dgm:t>
        <a:bodyPr/>
        <a:lstStyle/>
        <a:p>
          <a:endParaRPr lang="en-US"/>
        </a:p>
      </dgm:t>
    </dgm:pt>
    <dgm:pt modelId="{4EC39C01-A754-45CA-A93F-FEBB524301D8}">
      <dgm:prSet/>
      <dgm:spPr/>
      <dgm:t>
        <a:bodyPr/>
        <a:lstStyle/>
        <a:p>
          <a:r>
            <a:rPr lang="en-GB"/>
            <a:t>Financial pressure</a:t>
          </a:r>
          <a:endParaRPr lang="en-US"/>
        </a:p>
      </dgm:t>
    </dgm:pt>
    <dgm:pt modelId="{0F57BD7C-0215-4C5C-9514-E03BAF7009B7}" type="parTrans" cxnId="{30A5FF75-5700-47C1-BB86-029B7D433DD7}">
      <dgm:prSet/>
      <dgm:spPr/>
      <dgm:t>
        <a:bodyPr/>
        <a:lstStyle/>
        <a:p>
          <a:endParaRPr lang="en-US"/>
        </a:p>
      </dgm:t>
    </dgm:pt>
    <dgm:pt modelId="{BDE0F067-2A72-4D48-B0DF-CDAACFAF47DD}" type="sibTrans" cxnId="{30A5FF75-5700-47C1-BB86-029B7D433DD7}">
      <dgm:prSet/>
      <dgm:spPr/>
      <dgm:t>
        <a:bodyPr/>
        <a:lstStyle/>
        <a:p>
          <a:endParaRPr lang="en-US"/>
        </a:p>
      </dgm:t>
    </dgm:pt>
    <dgm:pt modelId="{7ED0495F-D969-4D6C-B070-08969C3C2C54}" type="pres">
      <dgm:prSet presAssocID="{52E887CA-9E5F-4223-8666-B75A3D3068C4}" presName="linear" presStyleCnt="0">
        <dgm:presLayoutVars>
          <dgm:animLvl val="lvl"/>
          <dgm:resizeHandles val="exact"/>
        </dgm:presLayoutVars>
      </dgm:prSet>
      <dgm:spPr/>
    </dgm:pt>
    <dgm:pt modelId="{94E01159-E99A-40EE-9E8A-477B31FDBE38}" type="pres">
      <dgm:prSet presAssocID="{6C4C2F6F-54D6-49A2-BB09-C273F1436AF7}" presName="parentText" presStyleLbl="node1" presStyleIdx="0" presStyleCnt="6">
        <dgm:presLayoutVars>
          <dgm:chMax val="0"/>
          <dgm:bulletEnabled val="1"/>
        </dgm:presLayoutVars>
      </dgm:prSet>
      <dgm:spPr/>
    </dgm:pt>
    <dgm:pt modelId="{12531346-0A70-489F-A1BE-E23A03F787C3}" type="pres">
      <dgm:prSet presAssocID="{78B4E090-D4AC-4BE0-981F-028445DDFB77}" presName="spacer" presStyleCnt="0"/>
      <dgm:spPr/>
    </dgm:pt>
    <dgm:pt modelId="{C1E068F9-90E9-4240-8080-5F2766EC821C}" type="pres">
      <dgm:prSet presAssocID="{81647E61-3B0B-4B74-9BD3-80507A09B255}" presName="parentText" presStyleLbl="node1" presStyleIdx="1" presStyleCnt="6">
        <dgm:presLayoutVars>
          <dgm:chMax val="0"/>
          <dgm:bulletEnabled val="1"/>
        </dgm:presLayoutVars>
      </dgm:prSet>
      <dgm:spPr/>
    </dgm:pt>
    <dgm:pt modelId="{B1C52A93-92B9-4F48-9D78-B69496DACA5B}" type="pres">
      <dgm:prSet presAssocID="{32E69059-719E-442A-A613-B72FB6391BF7}" presName="spacer" presStyleCnt="0"/>
      <dgm:spPr/>
    </dgm:pt>
    <dgm:pt modelId="{94B34E5E-2FA1-4300-BD61-AA8DC827212D}" type="pres">
      <dgm:prSet presAssocID="{4B30AF53-56B0-4BDA-8069-CFA01BD34AC7}" presName="parentText" presStyleLbl="node1" presStyleIdx="2" presStyleCnt="6">
        <dgm:presLayoutVars>
          <dgm:chMax val="0"/>
          <dgm:bulletEnabled val="1"/>
        </dgm:presLayoutVars>
      </dgm:prSet>
      <dgm:spPr/>
    </dgm:pt>
    <dgm:pt modelId="{8C17910D-6B04-436B-B419-157311AB97E4}" type="pres">
      <dgm:prSet presAssocID="{33133543-924A-48FF-9678-1EF055206A16}" presName="spacer" presStyleCnt="0"/>
      <dgm:spPr/>
    </dgm:pt>
    <dgm:pt modelId="{E906220F-FC61-4767-8340-CA1D86D7D4B6}" type="pres">
      <dgm:prSet presAssocID="{8E610F43-FE47-4B7A-8645-902701A63500}" presName="parentText" presStyleLbl="node1" presStyleIdx="3" presStyleCnt="6">
        <dgm:presLayoutVars>
          <dgm:chMax val="0"/>
          <dgm:bulletEnabled val="1"/>
        </dgm:presLayoutVars>
      </dgm:prSet>
      <dgm:spPr/>
    </dgm:pt>
    <dgm:pt modelId="{A2BD048D-413C-4FC6-93E6-09690274FE32}" type="pres">
      <dgm:prSet presAssocID="{1806C181-37FD-49EC-9039-9A0485CFFAF6}" presName="spacer" presStyleCnt="0"/>
      <dgm:spPr/>
    </dgm:pt>
    <dgm:pt modelId="{01898409-4735-46F4-AFFD-4B7B65387CD5}" type="pres">
      <dgm:prSet presAssocID="{495053F0-1BBF-4B74-A200-EF0736E81DFC}" presName="parentText" presStyleLbl="node1" presStyleIdx="4" presStyleCnt="6">
        <dgm:presLayoutVars>
          <dgm:chMax val="0"/>
          <dgm:bulletEnabled val="1"/>
        </dgm:presLayoutVars>
      </dgm:prSet>
      <dgm:spPr/>
    </dgm:pt>
    <dgm:pt modelId="{BA6C9B29-7094-416F-BCC2-01402C3E3746}" type="pres">
      <dgm:prSet presAssocID="{6E01A5D9-42EF-422F-AE17-9CF396A5725E}" presName="spacer" presStyleCnt="0"/>
      <dgm:spPr/>
    </dgm:pt>
    <dgm:pt modelId="{B36A25F6-9B01-4607-BA04-AF6888D93504}" type="pres">
      <dgm:prSet presAssocID="{4EC39C01-A754-45CA-A93F-FEBB524301D8}" presName="parentText" presStyleLbl="node1" presStyleIdx="5" presStyleCnt="6">
        <dgm:presLayoutVars>
          <dgm:chMax val="0"/>
          <dgm:bulletEnabled val="1"/>
        </dgm:presLayoutVars>
      </dgm:prSet>
      <dgm:spPr/>
    </dgm:pt>
  </dgm:ptLst>
  <dgm:cxnLst>
    <dgm:cxn modelId="{4F202F07-82A7-4386-93D7-B16B6EF6171C}" type="presOf" srcId="{6C4C2F6F-54D6-49A2-BB09-C273F1436AF7}" destId="{94E01159-E99A-40EE-9E8A-477B31FDBE38}" srcOrd="0" destOrd="0" presId="urn:microsoft.com/office/officeart/2005/8/layout/vList2"/>
    <dgm:cxn modelId="{D7AE0824-CBE0-48B8-A517-032C4BD67C76}" srcId="{52E887CA-9E5F-4223-8666-B75A3D3068C4}" destId="{8E610F43-FE47-4B7A-8645-902701A63500}" srcOrd="3" destOrd="0" parTransId="{16C3EC6A-628B-4D60-AF06-A6C0B285E0BA}" sibTransId="{1806C181-37FD-49EC-9039-9A0485CFFAF6}"/>
    <dgm:cxn modelId="{6A29C030-CD5D-4CDF-8C61-AB41C89893B3}" srcId="{52E887CA-9E5F-4223-8666-B75A3D3068C4}" destId="{4B30AF53-56B0-4BDA-8069-CFA01BD34AC7}" srcOrd="2" destOrd="0" parTransId="{FC99F0C4-3136-49BF-B924-DC037D4323F2}" sibTransId="{33133543-924A-48FF-9678-1EF055206A16}"/>
    <dgm:cxn modelId="{0D630F63-ED03-436F-8894-2137054E2FF2}" type="presOf" srcId="{495053F0-1BBF-4B74-A200-EF0736E81DFC}" destId="{01898409-4735-46F4-AFFD-4B7B65387CD5}" srcOrd="0" destOrd="0" presId="urn:microsoft.com/office/officeart/2005/8/layout/vList2"/>
    <dgm:cxn modelId="{319F5E68-2CBD-41B4-9F14-B51637AD41AC}" srcId="{52E887CA-9E5F-4223-8666-B75A3D3068C4}" destId="{81647E61-3B0B-4B74-9BD3-80507A09B255}" srcOrd="1" destOrd="0" parTransId="{E6DFC453-2A01-4DEC-B848-EF5B725E52A5}" sibTransId="{32E69059-719E-442A-A613-B72FB6391BF7}"/>
    <dgm:cxn modelId="{FCB57C4D-3FCA-4023-9444-B84F30C60D1A}" srcId="{52E887CA-9E5F-4223-8666-B75A3D3068C4}" destId="{495053F0-1BBF-4B74-A200-EF0736E81DFC}" srcOrd="4" destOrd="0" parTransId="{76D61227-6BB4-45C6-94B3-5C4454DBE74B}" sibTransId="{6E01A5D9-42EF-422F-AE17-9CF396A5725E}"/>
    <dgm:cxn modelId="{30A5FF75-5700-47C1-BB86-029B7D433DD7}" srcId="{52E887CA-9E5F-4223-8666-B75A3D3068C4}" destId="{4EC39C01-A754-45CA-A93F-FEBB524301D8}" srcOrd="5" destOrd="0" parTransId="{0F57BD7C-0215-4C5C-9514-E03BAF7009B7}" sibTransId="{BDE0F067-2A72-4D48-B0DF-CDAACFAF47DD}"/>
    <dgm:cxn modelId="{D2A5F17C-69D2-4A22-86F1-7A4AB85E3105}" type="presOf" srcId="{4B30AF53-56B0-4BDA-8069-CFA01BD34AC7}" destId="{94B34E5E-2FA1-4300-BD61-AA8DC827212D}" srcOrd="0" destOrd="0" presId="urn:microsoft.com/office/officeart/2005/8/layout/vList2"/>
    <dgm:cxn modelId="{29399ECF-E8B9-4BEB-AC2B-8B418DD77C95}" type="presOf" srcId="{4EC39C01-A754-45CA-A93F-FEBB524301D8}" destId="{B36A25F6-9B01-4607-BA04-AF6888D93504}" srcOrd="0" destOrd="0" presId="urn:microsoft.com/office/officeart/2005/8/layout/vList2"/>
    <dgm:cxn modelId="{662CDECF-8D23-4BA0-B38A-868F2123E55E}" type="presOf" srcId="{8E610F43-FE47-4B7A-8645-902701A63500}" destId="{E906220F-FC61-4767-8340-CA1D86D7D4B6}" srcOrd="0" destOrd="0" presId="urn:microsoft.com/office/officeart/2005/8/layout/vList2"/>
    <dgm:cxn modelId="{E85695DD-EDB4-4015-897D-80BBB4C50302}" type="presOf" srcId="{52E887CA-9E5F-4223-8666-B75A3D3068C4}" destId="{7ED0495F-D969-4D6C-B070-08969C3C2C54}" srcOrd="0" destOrd="0" presId="urn:microsoft.com/office/officeart/2005/8/layout/vList2"/>
    <dgm:cxn modelId="{3CA8BBFC-8868-4B70-8CC8-23C626CA0365}" srcId="{52E887CA-9E5F-4223-8666-B75A3D3068C4}" destId="{6C4C2F6F-54D6-49A2-BB09-C273F1436AF7}" srcOrd="0" destOrd="0" parTransId="{BCC68CA8-B78A-47A5-9053-F758457C1A7D}" sibTransId="{78B4E090-D4AC-4BE0-981F-028445DDFB77}"/>
    <dgm:cxn modelId="{43BAD3FC-D236-48C5-AE52-EB4C7DB98A06}" type="presOf" srcId="{81647E61-3B0B-4B74-9BD3-80507A09B255}" destId="{C1E068F9-90E9-4240-8080-5F2766EC821C}" srcOrd="0" destOrd="0" presId="urn:microsoft.com/office/officeart/2005/8/layout/vList2"/>
    <dgm:cxn modelId="{A31E352D-FC31-448D-BCEC-7EE683B1DC4F}" type="presParOf" srcId="{7ED0495F-D969-4D6C-B070-08969C3C2C54}" destId="{94E01159-E99A-40EE-9E8A-477B31FDBE38}" srcOrd="0" destOrd="0" presId="urn:microsoft.com/office/officeart/2005/8/layout/vList2"/>
    <dgm:cxn modelId="{85A8D927-C4A5-4B5F-B6D4-0D1ADDC2049A}" type="presParOf" srcId="{7ED0495F-D969-4D6C-B070-08969C3C2C54}" destId="{12531346-0A70-489F-A1BE-E23A03F787C3}" srcOrd="1" destOrd="0" presId="urn:microsoft.com/office/officeart/2005/8/layout/vList2"/>
    <dgm:cxn modelId="{DDE4BF98-53D5-42FE-8230-83CFAF7306C5}" type="presParOf" srcId="{7ED0495F-D969-4D6C-B070-08969C3C2C54}" destId="{C1E068F9-90E9-4240-8080-5F2766EC821C}" srcOrd="2" destOrd="0" presId="urn:microsoft.com/office/officeart/2005/8/layout/vList2"/>
    <dgm:cxn modelId="{B032298C-CC6E-4A8E-AAE6-495631A92095}" type="presParOf" srcId="{7ED0495F-D969-4D6C-B070-08969C3C2C54}" destId="{B1C52A93-92B9-4F48-9D78-B69496DACA5B}" srcOrd="3" destOrd="0" presId="urn:microsoft.com/office/officeart/2005/8/layout/vList2"/>
    <dgm:cxn modelId="{C7D59520-843C-40DD-B924-DB334BA0B314}" type="presParOf" srcId="{7ED0495F-D969-4D6C-B070-08969C3C2C54}" destId="{94B34E5E-2FA1-4300-BD61-AA8DC827212D}" srcOrd="4" destOrd="0" presId="urn:microsoft.com/office/officeart/2005/8/layout/vList2"/>
    <dgm:cxn modelId="{C839B2D8-3646-4596-875B-A6E6C565843B}" type="presParOf" srcId="{7ED0495F-D969-4D6C-B070-08969C3C2C54}" destId="{8C17910D-6B04-436B-B419-157311AB97E4}" srcOrd="5" destOrd="0" presId="urn:microsoft.com/office/officeart/2005/8/layout/vList2"/>
    <dgm:cxn modelId="{8F9736DB-34F7-4882-A08C-AA018F737ADB}" type="presParOf" srcId="{7ED0495F-D969-4D6C-B070-08969C3C2C54}" destId="{E906220F-FC61-4767-8340-CA1D86D7D4B6}" srcOrd="6" destOrd="0" presId="urn:microsoft.com/office/officeart/2005/8/layout/vList2"/>
    <dgm:cxn modelId="{704B1039-9CF1-4F91-997A-38291CB5C784}" type="presParOf" srcId="{7ED0495F-D969-4D6C-B070-08969C3C2C54}" destId="{A2BD048D-413C-4FC6-93E6-09690274FE32}" srcOrd="7" destOrd="0" presId="urn:microsoft.com/office/officeart/2005/8/layout/vList2"/>
    <dgm:cxn modelId="{0A7E81F7-B2DB-4F2C-8476-E277905D173D}" type="presParOf" srcId="{7ED0495F-D969-4D6C-B070-08969C3C2C54}" destId="{01898409-4735-46F4-AFFD-4B7B65387CD5}" srcOrd="8" destOrd="0" presId="urn:microsoft.com/office/officeart/2005/8/layout/vList2"/>
    <dgm:cxn modelId="{EAD80575-BEE1-4A10-B388-A07C85B626F3}" type="presParOf" srcId="{7ED0495F-D969-4D6C-B070-08969C3C2C54}" destId="{BA6C9B29-7094-416F-BCC2-01402C3E3746}" srcOrd="9" destOrd="0" presId="urn:microsoft.com/office/officeart/2005/8/layout/vList2"/>
    <dgm:cxn modelId="{4F9D6B0F-027D-4239-902F-5A11BD4AB6F3}" type="presParOf" srcId="{7ED0495F-D969-4D6C-B070-08969C3C2C54}" destId="{B36A25F6-9B01-4607-BA04-AF6888D93504}"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0EB0905-80C6-496D-8EEF-1EDF96318A4F}"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8C96B7D7-6ADC-47EC-9335-054C331A3AC5}">
      <dgm:prSet/>
      <dgm:spPr/>
      <dgm:t>
        <a:bodyPr/>
        <a:lstStyle/>
        <a:p>
          <a:r>
            <a:rPr lang="en-GB"/>
            <a:t>Failing to see the intrinsic worth or dignity of the person</a:t>
          </a:r>
          <a:endParaRPr lang="en-US"/>
        </a:p>
      </dgm:t>
    </dgm:pt>
    <dgm:pt modelId="{94059033-5F8C-4E72-8EA5-36EB208F8FE6}" type="parTrans" cxnId="{641A745F-5AA0-4B2D-A0E2-4F1847DAE392}">
      <dgm:prSet/>
      <dgm:spPr/>
      <dgm:t>
        <a:bodyPr/>
        <a:lstStyle/>
        <a:p>
          <a:endParaRPr lang="en-US"/>
        </a:p>
      </dgm:t>
    </dgm:pt>
    <dgm:pt modelId="{5A06E9DA-AC36-40E2-928D-00C88F28CF71}" type="sibTrans" cxnId="{641A745F-5AA0-4B2D-A0E2-4F1847DAE392}">
      <dgm:prSet/>
      <dgm:spPr/>
      <dgm:t>
        <a:bodyPr/>
        <a:lstStyle/>
        <a:p>
          <a:endParaRPr lang="en-US"/>
        </a:p>
      </dgm:t>
    </dgm:pt>
    <dgm:pt modelId="{CE745EA1-BC2F-4980-8A88-060AA6FDA71E}">
      <dgm:prSet/>
      <dgm:spPr/>
      <dgm:t>
        <a:bodyPr/>
        <a:lstStyle/>
        <a:p>
          <a:r>
            <a:rPr lang="en-GB"/>
            <a:t>Logically and morally is wrong</a:t>
          </a:r>
          <a:endParaRPr lang="en-US"/>
        </a:p>
      </dgm:t>
    </dgm:pt>
    <dgm:pt modelId="{E9979E11-9E62-4FF7-B00D-BF3101C40C34}" type="parTrans" cxnId="{8954D7C3-26E7-4D1F-9607-0261ECC168EC}">
      <dgm:prSet/>
      <dgm:spPr/>
      <dgm:t>
        <a:bodyPr/>
        <a:lstStyle/>
        <a:p>
          <a:endParaRPr lang="en-US"/>
        </a:p>
      </dgm:t>
    </dgm:pt>
    <dgm:pt modelId="{69B164A6-702C-467A-B04F-B8207C4DF8EE}" type="sibTrans" cxnId="{8954D7C3-26E7-4D1F-9607-0261ECC168EC}">
      <dgm:prSet/>
      <dgm:spPr/>
      <dgm:t>
        <a:bodyPr/>
        <a:lstStyle/>
        <a:p>
          <a:endParaRPr lang="en-US"/>
        </a:p>
      </dgm:t>
    </dgm:pt>
    <dgm:pt modelId="{39B2ADAE-772B-4AAD-9468-9F35B4B9B67D}">
      <dgm:prSet/>
      <dgm:spPr/>
      <dgm:t>
        <a:bodyPr/>
        <a:lstStyle/>
        <a:p>
          <a:r>
            <a:rPr lang="en-GB"/>
            <a:t>Religion </a:t>
          </a:r>
          <a:endParaRPr lang="en-US"/>
        </a:p>
      </dgm:t>
    </dgm:pt>
    <dgm:pt modelId="{6C817C4C-4711-4897-AF04-AA5EEC0171FF}" type="parTrans" cxnId="{DDD1D844-62A9-498B-AC91-F14A27DCF00E}">
      <dgm:prSet/>
      <dgm:spPr/>
      <dgm:t>
        <a:bodyPr/>
        <a:lstStyle/>
        <a:p>
          <a:endParaRPr lang="en-US"/>
        </a:p>
      </dgm:t>
    </dgm:pt>
    <dgm:pt modelId="{ABDF40A3-D795-43BE-9968-86C43BB4A684}" type="sibTrans" cxnId="{DDD1D844-62A9-498B-AC91-F14A27DCF00E}">
      <dgm:prSet/>
      <dgm:spPr/>
      <dgm:t>
        <a:bodyPr/>
        <a:lstStyle/>
        <a:p>
          <a:endParaRPr lang="en-US"/>
        </a:p>
      </dgm:t>
    </dgm:pt>
    <dgm:pt modelId="{8A5D391B-B59E-4FC2-9E64-B1AD25481652}">
      <dgm:prSet/>
      <dgm:spPr/>
      <dgm:t>
        <a:bodyPr/>
        <a:lstStyle/>
        <a:p>
          <a:r>
            <a:rPr lang="en-GB"/>
            <a:t>Values</a:t>
          </a:r>
          <a:endParaRPr lang="en-US"/>
        </a:p>
      </dgm:t>
    </dgm:pt>
    <dgm:pt modelId="{C5CAD601-7189-4E04-ABE6-C6698A582C5C}" type="parTrans" cxnId="{23C4CC9A-7F92-4EDB-A67F-B996E3C50BC6}">
      <dgm:prSet/>
      <dgm:spPr/>
      <dgm:t>
        <a:bodyPr/>
        <a:lstStyle/>
        <a:p>
          <a:endParaRPr lang="en-US"/>
        </a:p>
      </dgm:t>
    </dgm:pt>
    <dgm:pt modelId="{9D45BF3F-1B93-4D11-87BC-706E0A0D3EBF}" type="sibTrans" cxnId="{23C4CC9A-7F92-4EDB-A67F-B996E3C50BC6}">
      <dgm:prSet/>
      <dgm:spPr/>
      <dgm:t>
        <a:bodyPr/>
        <a:lstStyle/>
        <a:p>
          <a:endParaRPr lang="en-US"/>
        </a:p>
      </dgm:t>
    </dgm:pt>
    <dgm:pt modelId="{615FF81F-124C-4A39-A6A8-545ED0E7E74A}">
      <dgm:prSet/>
      <dgm:spPr/>
      <dgm:t>
        <a:bodyPr/>
        <a:lstStyle/>
        <a:p>
          <a:r>
            <a:rPr lang="en-GB"/>
            <a:t>Slippery slope</a:t>
          </a:r>
        </a:p>
      </dgm:t>
    </dgm:pt>
    <dgm:pt modelId="{26A8C422-D9F5-4889-AFA6-2698C3FFB2A3}" type="parTrans" cxnId="{70BC13AE-D43D-4441-AD78-C6524A1A9DEF}">
      <dgm:prSet/>
      <dgm:spPr/>
      <dgm:t>
        <a:bodyPr/>
        <a:lstStyle/>
        <a:p>
          <a:endParaRPr lang="en-US"/>
        </a:p>
      </dgm:t>
    </dgm:pt>
    <dgm:pt modelId="{DDE4A2A1-95A5-49CC-8FB1-9CBD1D82630B}" type="sibTrans" cxnId="{70BC13AE-D43D-4441-AD78-C6524A1A9DEF}">
      <dgm:prSet/>
      <dgm:spPr/>
      <dgm:t>
        <a:bodyPr/>
        <a:lstStyle/>
        <a:p>
          <a:endParaRPr lang="en-US"/>
        </a:p>
      </dgm:t>
    </dgm:pt>
    <dgm:pt modelId="{DBAEF9BA-847E-4C67-83C9-9296FB416813}">
      <dgm:prSet/>
      <dgm:spPr/>
      <dgm:t>
        <a:bodyPr/>
        <a:lstStyle/>
        <a:p>
          <a:r>
            <a:rPr lang="en-GB"/>
            <a:t>Against the Hippocratic oath </a:t>
          </a:r>
        </a:p>
      </dgm:t>
    </dgm:pt>
    <dgm:pt modelId="{8B490D8B-0733-4B27-B009-3D2058E158D0}" type="parTrans" cxnId="{15E88155-1128-4FAA-85C7-9BCF20CCE9CB}">
      <dgm:prSet/>
      <dgm:spPr/>
      <dgm:t>
        <a:bodyPr/>
        <a:lstStyle/>
        <a:p>
          <a:endParaRPr lang="en-GB"/>
        </a:p>
      </dgm:t>
    </dgm:pt>
    <dgm:pt modelId="{53F7F60C-BEE5-45DB-BA4F-034A0E0A7602}" type="sibTrans" cxnId="{15E88155-1128-4FAA-85C7-9BCF20CCE9CB}">
      <dgm:prSet/>
      <dgm:spPr/>
      <dgm:t>
        <a:bodyPr/>
        <a:lstStyle/>
        <a:p>
          <a:endParaRPr lang="en-GB"/>
        </a:p>
      </dgm:t>
    </dgm:pt>
    <dgm:pt modelId="{1A279F5B-C1D0-4718-9A30-A6DFA9D3DA59}" type="pres">
      <dgm:prSet presAssocID="{70EB0905-80C6-496D-8EEF-1EDF96318A4F}" presName="linear" presStyleCnt="0">
        <dgm:presLayoutVars>
          <dgm:animLvl val="lvl"/>
          <dgm:resizeHandles val="exact"/>
        </dgm:presLayoutVars>
      </dgm:prSet>
      <dgm:spPr/>
    </dgm:pt>
    <dgm:pt modelId="{D20555F0-E08C-4132-BE53-70C96D639051}" type="pres">
      <dgm:prSet presAssocID="{8C96B7D7-6ADC-47EC-9335-054C331A3AC5}" presName="parentText" presStyleLbl="node1" presStyleIdx="0" presStyleCnt="6">
        <dgm:presLayoutVars>
          <dgm:chMax val="0"/>
          <dgm:bulletEnabled val="1"/>
        </dgm:presLayoutVars>
      </dgm:prSet>
      <dgm:spPr/>
    </dgm:pt>
    <dgm:pt modelId="{611137B4-27FA-4D22-9EE8-5CFF5A75443C}" type="pres">
      <dgm:prSet presAssocID="{5A06E9DA-AC36-40E2-928D-00C88F28CF71}" presName="spacer" presStyleCnt="0"/>
      <dgm:spPr/>
    </dgm:pt>
    <dgm:pt modelId="{0B052FB2-E9CA-4329-BB37-B18C03F56264}" type="pres">
      <dgm:prSet presAssocID="{CE745EA1-BC2F-4980-8A88-060AA6FDA71E}" presName="parentText" presStyleLbl="node1" presStyleIdx="1" presStyleCnt="6">
        <dgm:presLayoutVars>
          <dgm:chMax val="0"/>
          <dgm:bulletEnabled val="1"/>
        </dgm:presLayoutVars>
      </dgm:prSet>
      <dgm:spPr/>
    </dgm:pt>
    <dgm:pt modelId="{A9F5AC7F-491B-4336-B02A-53210805EF01}" type="pres">
      <dgm:prSet presAssocID="{69B164A6-702C-467A-B04F-B8207C4DF8EE}" presName="spacer" presStyleCnt="0"/>
      <dgm:spPr/>
    </dgm:pt>
    <dgm:pt modelId="{F3066FE9-28A7-40F5-B096-466144019FDD}" type="pres">
      <dgm:prSet presAssocID="{39B2ADAE-772B-4AAD-9468-9F35B4B9B67D}" presName="parentText" presStyleLbl="node1" presStyleIdx="2" presStyleCnt="6">
        <dgm:presLayoutVars>
          <dgm:chMax val="0"/>
          <dgm:bulletEnabled val="1"/>
        </dgm:presLayoutVars>
      </dgm:prSet>
      <dgm:spPr/>
    </dgm:pt>
    <dgm:pt modelId="{885B2DC3-5497-4AD0-BC22-535C2A89023A}" type="pres">
      <dgm:prSet presAssocID="{ABDF40A3-D795-43BE-9968-86C43BB4A684}" presName="spacer" presStyleCnt="0"/>
      <dgm:spPr/>
    </dgm:pt>
    <dgm:pt modelId="{58BD5609-C683-4D65-B64D-66F4A688C181}" type="pres">
      <dgm:prSet presAssocID="{8A5D391B-B59E-4FC2-9E64-B1AD25481652}" presName="parentText" presStyleLbl="node1" presStyleIdx="3" presStyleCnt="6">
        <dgm:presLayoutVars>
          <dgm:chMax val="0"/>
          <dgm:bulletEnabled val="1"/>
        </dgm:presLayoutVars>
      </dgm:prSet>
      <dgm:spPr/>
    </dgm:pt>
    <dgm:pt modelId="{7CA03927-68F0-4122-996A-68B00D1C875E}" type="pres">
      <dgm:prSet presAssocID="{9D45BF3F-1B93-4D11-87BC-706E0A0D3EBF}" presName="spacer" presStyleCnt="0"/>
      <dgm:spPr/>
    </dgm:pt>
    <dgm:pt modelId="{B5FB8DB7-A396-4E9A-AA0E-4E81EA0B2B53}" type="pres">
      <dgm:prSet presAssocID="{615FF81F-124C-4A39-A6A8-545ED0E7E74A}" presName="parentText" presStyleLbl="node1" presStyleIdx="4" presStyleCnt="6">
        <dgm:presLayoutVars>
          <dgm:chMax val="0"/>
          <dgm:bulletEnabled val="1"/>
        </dgm:presLayoutVars>
      </dgm:prSet>
      <dgm:spPr/>
    </dgm:pt>
    <dgm:pt modelId="{2B23FCB4-2671-41F6-83E6-FF16B8DE45F6}" type="pres">
      <dgm:prSet presAssocID="{DDE4A2A1-95A5-49CC-8FB1-9CBD1D82630B}" presName="spacer" presStyleCnt="0"/>
      <dgm:spPr/>
    </dgm:pt>
    <dgm:pt modelId="{258E5D80-A8A8-42A1-A147-C740767D6C86}" type="pres">
      <dgm:prSet presAssocID="{DBAEF9BA-847E-4C67-83C9-9296FB416813}" presName="parentText" presStyleLbl="node1" presStyleIdx="5" presStyleCnt="6">
        <dgm:presLayoutVars>
          <dgm:chMax val="0"/>
          <dgm:bulletEnabled val="1"/>
        </dgm:presLayoutVars>
      </dgm:prSet>
      <dgm:spPr/>
    </dgm:pt>
  </dgm:ptLst>
  <dgm:cxnLst>
    <dgm:cxn modelId="{C1372622-D5FA-4D81-8E63-FDEA8A785688}" type="presOf" srcId="{CE745EA1-BC2F-4980-8A88-060AA6FDA71E}" destId="{0B052FB2-E9CA-4329-BB37-B18C03F56264}" srcOrd="0" destOrd="0" presId="urn:microsoft.com/office/officeart/2005/8/layout/vList2"/>
    <dgm:cxn modelId="{641A745F-5AA0-4B2D-A0E2-4F1847DAE392}" srcId="{70EB0905-80C6-496D-8EEF-1EDF96318A4F}" destId="{8C96B7D7-6ADC-47EC-9335-054C331A3AC5}" srcOrd="0" destOrd="0" parTransId="{94059033-5F8C-4E72-8EA5-36EB208F8FE6}" sibTransId="{5A06E9DA-AC36-40E2-928D-00C88F28CF71}"/>
    <dgm:cxn modelId="{DDD1D844-62A9-498B-AC91-F14A27DCF00E}" srcId="{70EB0905-80C6-496D-8EEF-1EDF96318A4F}" destId="{39B2ADAE-772B-4AAD-9468-9F35B4B9B67D}" srcOrd="2" destOrd="0" parTransId="{6C817C4C-4711-4897-AF04-AA5EEC0171FF}" sibTransId="{ABDF40A3-D795-43BE-9968-86C43BB4A684}"/>
    <dgm:cxn modelId="{6DCECC50-E31F-4B2A-AD21-53B350FDEED8}" type="presOf" srcId="{8C96B7D7-6ADC-47EC-9335-054C331A3AC5}" destId="{D20555F0-E08C-4132-BE53-70C96D639051}" srcOrd="0" destOrd="0" presId="urn:microsoft.com/office/officeart/2005/8/layout/vList2"/>
    <dgm:cxn modelId="{15E88155-1128-4FAA-85C7-9BCF20CCE9CB}" srcId="{70EB0905-80C6-496D-8EEF-1EDF96318A4F}" destId="{DBAEF9BA-847E-4C67-83C9-9296FB416813}" srcOrd="5" destOrd="0" parTransId="{8B490D8B-0733-4B27-B009-3D2058E158D0}" sibTransId="{53F7F60C-BEE5-45DB-BA4F-034A0E0A7602}"/>
    <dgm:cxn modelId="{C9BCE483-611B-4E6F-9C0F-05E77B4D71C4}" type="presOf" srcId="{DBAEF9BA-847E-4C67-83C9-9296FB416813}" destId="{258E5D80-A8A8-42A1-A147-C740767D6C86}" srcOrd="0" destOrd="0" presId="urn:microsoft.com/office/officeart/2005/8/layout/vList2"/>
    <dgm:cxn modelId="{30282F9A-0676-49EA-8B12-D30C20F47796}" type="presOf" srcId="{70EB0905-80C6-496D-8EEF-1EDF96318A4F}" destId="{1A279F5B-C1D0-4718-9A30-A6DFA9D3DA59}" srcOrd="0" destOrd="0" presId="urn:microsoft.com/office/officeart/2005/8/layout/vList2"/>
    <dgm:cxn modelId="{23C4CC9A-7F92-4EDB-A67F-B996E3C50BC6}" srcId="{70EB0905-80C6-496D-8EEF-1EDF96318A4F}" destId="{8A5D391B-B59E-4FC2-9E64-B1AD25481652}" srcOrd="3" destOrd="0" parTransId="{C5CAD601-7189-4E04-ABE6-C6698A582C5C}" sibTransId="{9D45BF3F-1B93-4D11-87BC-706E0A0D3EBF}"/>
    <dgm:cxn modelId="{70BC13AE-D43D-4441-AD78-C6524A1A9DEF}" srcId="{70EB0905-80C6-496D-8EEF-1EDF96318A4F}" destId="{615FF81F-124C-4A39-A6A8-545ED0E7E74A}" srcOrd="4" destOrd="0" parTransId="{26A8C422-D9F5-4889-AFA6-2698C3FFB2A3}" sibTransId="{DDE4A2A1-95A5-49CC-8FB1-9CBD1D82630B}"/>
    <dgm:cxn modelId="{8954D7C3-26E7-4D1F-9607-0261ECC168EC}" srcId="{70EB0905-80C6-496D-8EEF-1EDF96318A4F}" destId="{CE745EA1-BC2F-4980-8A88-060AA6FDA71E}" srcOrd="1" destOrd="0" parTransId="{E9979E11-9E62-4FF7-B00D-BF3101C40C34}" sibTransId="{69B164A6-702C-467A-B04F-B8207C4DF8EE}"/>
    <dgm:cxn modelId="{B14960C7-A2D9-4561-8421-DAF700422F72}" type="presOf" srcId="{615FF81F-124C-4A39-A6A8-545ED0E7E74A}" destId="{B5FB8DB7-A396-4E9A-AA0E-4E81EA0B2B53}" srcOrd="0" destOrd="0" presId="urn:microsoft.com/office/officeart/2005/8/layout/vList2"/>
    <dgm:cxn modelId="{816B61EA-95DC-4743-95A1-20CE243DECED}" type="presOf" srcId="{8A5D391B-B59E-4FC2-9E64-B1AD25481652}" destId="{58BD5609-C683-4D65-B64D-66F4A688C181}" srcOrd="0" destOrd="0" presId="urn:microsoft.com/office/officeart/2005/8/layout/vList2"/>
    <dgm:cxn modelId="{80C1FCEB-F284-4357-9814-AD9838DFD29D}" type="presOf" srcId="{39B2ADAE-772B-4AAD-9468-9F35B4B9B67D}" destId="{F3066FE9-28A7-40F5-B096-466144019FDD}" srcOrd="0" destOrd="0" presId="urn:microsoft.com/office/officeart/2005/8/layout/vList2"/>
    <dgm:cxn modelId="{353D6250-DDF0-48F3-B0E8-6866249F1665}" type="presParOf" srcId="{1A279F5B-C1D0-4718-9A30-A6DFA9D3DA59}" destId="{D20555F0-E08C-4132-BE53-70C96D639051}" srcOrd="0" destOrd="0" presId="urn:microsoft.com/office/officeart/2005/8/layout/vList2"/>
    <dgm:cxn modelId="{6DE270BB-A414-40D9-A653-75A6559B685E}" type="presParOf" srcId="{1A279F5B-C1D0-4718-9A30-A6DFA9D3DA59}" destId="{611137B4-27FA-4D22-9EE8-5CFF5A75443C}" srcOrd="1" destOrd="0" presId="urn:microsoft.com/office/officeart/2005/8/layout/vList2"/>
    <dgm:cxn modelId="{8688545D-59DC-4512-86A3-0A9EF4910CE9}" type="presParOf" srcId="{1A279F5B-C1D0-4718-9A30-A6DFA9D3DA59}" destId="{0B052FB2-E9CA-4329-BB37-B18C03F56264}" srcOrd="2" destOrd="0" presId="urn:microsoft.com/office/officeart/2005/8/layout/vList2"/>
    <dgm:cxn modelId="{A227BFFC-3F3D-417E-AC89-BE1589D1C62D}" type="presParOf" srcId="{1A279F5B-C1D0-4718-9A30-A6DFA9D3DA59}" destId="{A9F5AC7F-491B-4336-B02A-53210805EF01}" srcOrd="3" destOrd="0" presId="urn:microsoft.com/office/officeart/2005/8/layout/vList2"/>
    <dgm:cxn modelId="{3B0F3B73-EDD4-4BFF-9DF3-883DC03F8791}" type="presParOf" srcId="{1A279F5B-C1D0-4718-9A30-A6DFA9D3DA59}" destId="{F3066FE9-28A7-40F5-B096-466144019FDD}" srcOrd="4" destOrd="0" presId="urn:microsoft.com/office/officeart/2005/8/layout/vList2"/>
    <dgm:cxn modelId="{903F46D0-7B7D-4213-8552-12FE2AC11C84}" type="presParOf" srcId="{1A279F5B-C1D0-4718-9A30-A6DFA9D3DA59}" destId="{885B2DC3-5497-4AD0-BC22-535C2A89023A}" srcOrd="5" destOrd="0" presId="urn:microsoft.com/office/officeart/2005/8/layout/vList2"/>
    <dgm:cxn modelId="{4772C70F-3D43-4434-9F0F-3BF75006EF88}" type="presParOf" srcId="{1A279F5B-C1D0-4718-9A30-A6DFA9D3DA59}" destId="{58BD5609-C683-4D65-B64D-66F4A688C181}" srcOrd="6" destOrd="0" presId="urn:microsoft.com/office/officeart/2005/8/layout/vList2"/>
    <dgm:cxn modelId="{26129B52-2297-4A1C-8C11-878F564A0337}" type="presParOf" srcId="{1A279F5B-C1D0-4718-9A30-A6DFA9D3DA59}" destId="{7CA03927-68F0-4122-996A-68B00D1C875E}" srcOrd="7" destOrd="0" presId="urn:microsoft.com/office/officeart/2005/8/layout/vList2"/>
    <dgm:cxn modelId="{FF72595C-F44E-4B28-B551-23B9559C7AD5}" type="presParOf" srcId="{1A279F5B-C1D0-4718-9A30-A6DFA9D3DA59}" destId="{B5FB8DB7-A396-4E9A-AA0E-4E81EA0B2B53}" srcOrd="8" destOrd="0" presId="urn:microsoft.com/office/officeart/2005/8/layout/vList2"/>
    <dgm:cxn modelId="{B2DE6AA7-122E-4D64-A577-8641CC5CECD3}" type="presParOf" srcId="{1A279F5B-C1D0-4718-9A30-A6DFA9D3DA59}" destId="{2B23FCB4-2671-41F6-83E6-FF16B8DE45F6}" srcOrd="9" destOrd="0" presId="urn:microsoft.com/office/officeart/2005/8/layout/vList2"/>
    <dgm:cxn modelId="{1A6D0587-BDC4-4730-90F2-15C2DE1C8C1D}" type="presParOf" srcId="{1A279F5B-C1D0-4718-9A30-A6DFA9D3DA59}" destId="{258E5D80-A8A8-42A1-A147-C740767D6C86}"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C487D5E-FACB-4A1B-9C55-85C994FA1470}"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EB58C75B-0962-49DB-9EF2-BF280155C549}">
      <dgm:prSet/>
      <dgm:spPr/>
      <dgm:t>
        <a:bodyPr/>
        <a:lstStyle/>
        <a:p>
          <a:r>
            <a:rPr lang="en-US"/>
            <a:t>Professional, dedicated care team</a:t>
          </a:r>
        </a:p>
      </dgm:t>
    </dgm:pt>
    <dgm:pt modelId="{CC6C2C0D-F8E5-4441-85CB-625401CE963A}" type="parTrans" cxnId="{072A105B-40FC-4895-9408-342848795AA4}">
      <dgm:prSet/>
      <dgm:spPr/>
      <dgm:t>
        <a:bodyPr/>
        <a:lstStyle/>
        <a:p>
          <a:endParaRPr lang="en-US"/>
        </a:p>
      </dgm:t>
    </dgm:pt>
    <dgm:pt modelId="{16F0DBD2-9BA6-4799-BAFD-06158F73B6C1}" type="sibTrans" cxnId="{072A105B-40FC-4895-9408-342848795AA4}">
      <dgm:prSet/>
      <dgm:spPr/>
      <dgm:t>
        <a:bodyPr/>
        <a:lstStyle/>
        <a:p>
          <a:endParaRPr lang="en-US"/>
        </a:p>
      </dgm:t>
    </dgm:pt>
    <dgm:pt modelId="{EFD8F542-741E-418C-A89D-97C4706A4919}">
      <dgm:prSet/>
      <dgm:spPr/>
      <dgm:t>
        <a:bodyPr/>
        <a:lstStyle/>
        <a:p>
          <a:r>
            <a:rPr lang="en-US"/>
            <a:t>Fully-Bespoke person-centered care plans</a:t>
          </a:r>
        </a:p>
      </dgm:t>
    </dgm:pt>
    <dgm:pt modelId="{FFE0B148-6CD4-4ECD-9EDF-63D0A034026D}" type="parTrans" cxnId="{6258EC91-D901-4566-A62B-741B98BF841D}">
      <dgm:prSet/>
      <dgm:spPr/>
      <dgm:t>
        <a:bodyPr/>
        <a:lstStyle/>
        <a:p>
          <a:endParaRPr lang="en-US"/>
        </a:p>
      </dgm:t>
    </dgm:pt>
    <dgm:pt modelId="{6A5541DF-85EE-46EE-BD5A-79C7A82E7E16}" type="sibTrans" cxnId="{6258EC91-D901-4566-A62B-741B98BF841D}">
      <dgm:prSet/>
      <dgm:spPr/>
      <dgm:t>
        <a:bodyPr/>
        <a:lstStyle/>
        <a:p>
          <a:endParaRPr lang="en-US"/>
        </a:p>
      </dgm:t>
    </dgm:pt>
    <dgm:pt modelId="{A69274F3-35E7-4F14-A2BC-BFA6EB50E52F}">
      <dgm:prSet/>
      <dgm:spPr/>
      <dgm:t>
        <a:bodyPr/>
        <a:lstStyle/>
        <a:p>
          <a:r>
            <a:rPr lang="en-US"/>
            <a:t>Getting extra support  </a:t>
          </a:r>
        </a:p>
      </dgm:t>
    </dgm:pt>
    <dgm:pt modelId="{709885ED-75A3-4400-A959-C5266E2C1DF9}" type="parTrans" cxnId="{E039A6CF-EF71-4115-8C76-AD4EF49C0855}">
      <dgm:prSet/>
      <dgm:spPr/>
      <dgm:t>
        <a:bodyPr/>
        <a:lstStyle/>
        <a:p>
          <a:endParaRPr lang="en-US"/>
        </a:p>
      </dgm:t>
    </dgm:pt>
    <dgm:pt modelId="{AACD6589-DC41-454B-9871-DD8C48CDEB99}" type="sibTrans" cxnId="{E039A6CF-EF71-4115-8C76-AD4EF49C0855}">
      <dgm:prSet/>
      <dgm:spPr/>
      <dgm:t>
        <a:bodyPr/>
        <a:lstStyle/>
        <a:p>
          <a:endParaRPr lang="en-US"/>
        </a:p>
      </dgm:t>
    </dgm:pt>
    <dgm:pt modelId="{23C9A975-3DCC-465A-9647-BBE7D97D9B64}">
      <dgm:prSet/>
      <dgm:spPr/>
      <dgm:t>
        <a:bodyPr/>
        <a:lstStyle/>
        <a:p>
          <a:r>
            <a:rPr lang="en-US"/>
            <a:t>Finding out information </a:t>
          </a:r>
        </a:p>
      </dgm:t>
    </dgm:pt>
    <dgm:pt modelId="{2F90A865-80EE-4DAB-B106-7528F58DCE3F}" type="parTrans" cxnId="{7C1BDCF7-4229-4CF7-8731-D3A32BAF0114}">
      <dgm:prSet/>
      <dgm:spPr/>
      <dgm:t>
        <a:bodyPr/>
        <a:lstStyle/>
        <a:p>
          <a:endParaRPr lang="en-US"/>
        </a:p>
      </dgm:t>
    </dgm:pt>
    <dgm:pt modelId="{5023410F-DF07-4757-BC68-939D717CBF71}" type="sibTrans" cxnId="{7C1BDCF7-4229-4CF7-8731-D3A32BAF0114}">
      <dgm:prSet/>
      <dgm:spPr/>
      <dgm:t>
        <a:bodyPr/>
        <a:lstStyle/>
        <a:p>
          <a:endParaRPr lang="en-US"/>
        </a:p>
      </dgm:t>
    </dgm:pt>
    <dgm:pt modelId="{5D841EAF-B718-4D03-BAC2-979E1E5C782C}">
      <dgm:prSet/>
      <dgm:spPr/>
      <dgm:t>
        <a:bodyPr/>
        <a:lstStyle/>
        <a:p>
          <a:r>
            <a:rPr lang="en-US"/>
            <a:t>Supporting dignity and independence </a:t>
          </a:r>
        </a:p>
      </dgm:t>
    </dgm:pt>
    <dgm:pt modelId="{3E04D917-111E-430C-8257-81F02FE08B31}" type="parTrans" cxnId="{0B277DDC-F4F8-47C0-8B6D-F5E0ECC10629}">
      <dgm:prSet/>
      <dgm:spPr/>
      <dgm:t>
        <a:bodyPr/>
        <a:lstStyle/>
        <a:p>
          <a:endParaRPr lang="en-US"/>
        </a:p>
      </dgm:t>
    </dgm:pt>
    <dgm:pt modelId="{BFB89B6D-6537-4DEF-8B5E-E0756FC14ECE}" type="sibTrans" cxnId="{0B277DDC-F4F8-47C0-8B6D-F5E0ECC10629}">
      <dgm:prSet/>
      <dgm:spPr/>
      <dgm:t>
        <a:bodyPr/>
        <a:lstStyle/>
        <a:p>
          <a:endParaRPr lang="en-US"/>
        </a:p>
      </dgm:t>
    </dgm:pt>
    <dgm:pt modelId="{012C049C-C2C3-49D6-8B80-79E9B042A74D}" type="pres">
      <dgm:prSet presAssocID="{FC487D5E-FACB-4A1B-9C55-85C994FA1470}" presName="vert0" presStyleCnt="0">
        <dgm:presLayoutVars>
          <dgm:dir/>
          <dgm:animOne val="branch"/>
          <dgm:animLvl val="lvl"/>
        </dgm:presLayoutVars>
      </dgm:prSet>
      <dgm:spPr/>
    </dgm:pt>
    <dgm:pt modelId="{856D05EF-B681-4343-A2BB-370BF0904BBF}" type="pres">
      <dgm:prSet presAssocID="{EB58C75B-0962-49DB-9EF2-BF280155C549}" presName="thickLine" presStyleLbl="alignNode1" presStyleIdx="0" presStyleCnt="5"/>
      <dgm:spPr/>
    </dgm:pt>
    <dgm:pt modelId="{ABCB363A-12C8-41B2-AB1D-921680B808B7}" type="pres">
      <dgm:prSet presAssocID="{EB58C75B-0962-49DB-9EF2-BF280155C549}" presName="horz1" presStyleCnt="0"/>
      <dgm:spPr/>
    </dgm:pt>
    <dgm:pt modelId="{0FCD32DE-4660-4DDA-B25D-529B5113FAFD}" type="pres">
      <dgm:prSet presAssocID="{EB58C75B-0962-49DB-9EF2-BF280155C549}" presName="tx1" presStyleLbl="revTx" presStyleIdx="0" presStyleCnt="5"/>
      <dgm:spPr/>
    </dgm:pt>
    <dgm:pt modelId="{25F7DB95-0624-4A78-B3E6-693523802397}" type="pres">
      <dgm:prSet presAssocID="{EB58C75B-0962-49DB-9EF2-BF280155C549}" presName="vert1" presStyleCnt="0"/>
      <dgm:spPr/>
    </dgm:pt>
    <dgm:pt modelId="{23C604CF-8763-4F30-BABB-E9919030D5C4}" type="pres">
      <dgm:prSet presAssocID="{EFD8F542-741E-418C-A89D-97C4706A4919}" presName="thickLine" presStyleLbl="alignNode1" presStyleIdx="1" presStyleCnt="5"/>
      <dgm:spPr/>
    </dgm:pt>
    <dgm:pt modelId="{F0FE5EBB-26DA-4510-A230-E5F96A32012D}" type="pres">
      <dgm:prSet presAssocID="{EFD8F542-741E-418C-A89D-97C4706A4919}" presName="horz1" presStyleCnt="0"/>
      <dgm:spPr/>
    </dgm:pt>
    <dgm:pt modelId="{404064E3-FB3C-4AB1-BEC4-2DDA82EA70D5}" type="pres">
      <dgm:prSet presAssocID="{EFD8F542-741E-418C-A89D-97C4706A4919}" presName="tx1" presStyleLbl="revTx" presStyleIdx="1" presStyleCnt="5"/>
      <dgm:spPr/>
    </dgm:pt>
    <dgm:pt modelId="{51C4F59B-8F60-4CD8-9AF5-596F239D4415}" type="pres">
      <dgm:prSet presAssocID="{EFD8F542-741E-418C-A89D-97C4706A4919}" presName="vert1" presStyleCnt="0"/>
      <dgm:spPr/>
    </dgm:pt>
    <dgm:pt modelId="{B3D334C5-F55E-4E6B-9C6E-11276FA057AB}" type="pres">
      <dgm:prSet presAssocID="{A69274F3-35E7-4F14-A2BC-BFA6EB50E52F}" presName="thickLine" presStyleLbl="alignNode1" presStyleIdx="2" presStyleCnt="5"/>
      <dgm:spPr/>
    </dgm:pt>
    <dgm:pt modelId="{E191A73B-EF53-42F4-9893-71C192928E07}" type="pres">
      <dgm:prSet presAssocID="{A69274F3-35E7-4F14-A2BC-BFA6EB50E52F}" presName="horz1" presStyleCnt="0"/>
      <dgm:spPr/>
    </dgm:pt>
    <dgm:pt modelId="{8030B739-1C06-4967-9286-F618D1910726}" type="pres">
      <dgm:prSet presAssocID="{A69274F3-35E7-4F14-A2BC-BFA6EB50E52F}" presName="tx1" presStyleLbl="revTx" presStyleIdx="2" presStyleCnt="5"/>
      <dgm:spPr/>
    </dgm:pt>
    <dgm:pt modelId="{7CEAA522-D2DA-4A6F-BEEF-C8D6E470644F}" type="pres">
      <dgm:prSet presAssocID="{A69274F3-35E7-4F14-A2BC-BFA6EB50E52F}" presName="vert1" presStyleCnt="0"/>
      <dgm:spPr/>
    </dgm:pt>
    <dgm:pt modelId="{C87BF7FA-3FD5-43A0-90E5-9437454EEE21}" type="pres">
      <dgm:prSet presAssocID="{23C9A975-3DCC-465A-9647-BBE7D97D9B64}" presName="thickLine" presStyleLbl="alignNode1" presStyleIdx="3" presStyleCnt="5"/>
      <dgm:spPr/>
    </dgm:pt>
    <dgm:pt modelId="{D26E2243-22D1-4195-87B9-135A416FDA85}" type="pres">
      <dgm:prSet presAssocID="{23C9A975-3DCC-465A-9647-BBE7D97D9B64}" presName="horz1" presStyleCnt="0"/>
      <dgm:spPr/>
    </dgm:pt>
    <dgm:pt modelId="{6E1A8ACA-28B4-4EAB-9BF0-CB9590E3F0E3}" type="pres">
      <dgm:prSet presAssocID="{23C9A975-3DCC-465A-9647-BBE7D97D9B64}" presName="tx1" presStyleLbl="revTx" presStyleIdx="3" presStyleCnt="5"/>
      <dgm:spPr/>
    </dgm:pt>
    <dgm:pt modelId="{A648F5AE-13F2-4FA2-B898-37589A94871E}" type="pres">
      <dgm:prSet presAssocID="{23C9A975-3DCC-465A-9647-BBE7D97D9B64}" presName="vert1" presStyleCnt="0"/>
      <dgm:spPr/>
    </dgm:pt>
    <dgm:pt modelId="{1E1E18E7-3D31-4268-B4DA-9BC14F236DDE}" type="pres">
      <dgm:prSet presAssocID="{5D841EAF-B718-4D03-BAC2-979E1E5C782C}" presName="thickLine" presStyleLbl="alignNode1" presStyleIdx="4" presStyleCnt="5"/>
      <dgm:spPr/>
    </dgm:pt>
    <dgm:pt modelId="{2779356B-5EE4-4DF4-A4DD-FC18E9D3D88B}" type="pres">
      <dgm:prSet presAssocID="{5D841EAF-B718-4D03-BAC2-979E1E5C782C}" presName="horz1" presStyleCnt="0"/>
      <dgm:spPr/>
    </dgm:pt>
    <dgm:pt modelId="{5DFD1076-62E4-4A4D-AB47-A06A5A0A4BD1}" type="pres">
      <dgm:prSet presAssocID="{5D841EAF-B718-4D03-BAC2-979E1E5C782C}" presName="tx1" presStyleLbl="revTx" presStyleIdx="4" presStyleCnt="5"/>
      <dgm:spPr/>
    </dgm:pt>
    <dgm:pt modelId="{FD800749-A96B-4549-AEA5-D1BA25D389AC}" type="pres">
      <dgm:prSet presAssocID="{5D841EAF-B718-4D03-BAC2-979E1E5C782C}" presName="vert1" presStyleCnt="0"/>
      <dgm:spPr/>
    </dgm:pt>
  </dgm:ptLst>
  <dgm:cxnLst>
    <dgm:cxn modelId="{F70CD708-19A9-4646-9A83-DFCA643AB084}" type="presOf" srcId="{FC487D5E-FACB-4A1B-9C55-85C994FA1470}" destId="{012C049C-C2C3-49D6-8B80-79E9B042A74D}" srcOrd="0" destOrd="0" presId="urn:microsoft.com/office/officeart/2008/layout/LinedList"/>
    <dgm:cxn modelId="{41BF8B25-B26E-4E02-9878-2832AD3B8313}" type="presOf" srcId="{A69274F3-35E7-4F14-A2BC-BFA6EB50E52F}" destId="{8030B739-1C06-4967-9286-F618D1910726}" srcOrd="0" destOrd="0" presId="urn:microsoft.com/office/officeart/2008/layout/LinedList"/>
    <dgm:cxn modelId="{072A105B-40FC-4895-9408-342848795AA4}" srcId="{FC487D5E-FACB-4A1B-9C55-85C994FA1470}" destId="{EB58C75B-0962-49DB-9EF2-BF280155C549}" srcOrd="0" destOrd="0" parTransId="{CC6C2C0D-F8E5-4441-85CB-625401CE963A}" sibTransId="{16F0DBD2-9BA6-4799-BAFD-06158F73B6C1}"/>
    <dgm:cxn modelId="{A9277B7A-F6B8-440D-97DF-794AE90BB43C}" type="presOf" srcId="{5D841EAF-B718-4D03-BAC2-979E1E5C782C}" destId="{5DFD1076-62E4-4A4D-AB47-A06A5A0A4BD1}" srcOrd="0" destOrd="0" presId="urn:microsoft.com/office/officeart/2008/layout/LinedList"/>
    <dgm:cxn modelId="{6258EC91-D901-4566-A62B-741B98BF841D}" srcId="{FC487D5E-FACB-4A1B-9C55-85C994FA1470}" destId="{EFD8F542-741E-418C-A89D-97C4706A4919}" srcOrd="1" destOrd="0" parTransId="{FFE0B148-6CD4-4ECD-9EDF-63D0A034026D}" sibTransId="{6A5541DF-85EE-46EE-BD5A-79C7A82E7E16}"/>
    <dgm:cxn modelId="{482304AE-D6E6-4EA0-874C-1156F5D2504D}" type="presOf" srcId="{EFD8F542-741E-418C-A89D-97C4706A4919}" destId="{404064E3-FB3C-4AB1-BEC4-2DDA82EA70D5}" srcOrd="0" destOrd="0" presId="urn:microsoft.com/office/officeart/2008/layout/LinedList"/>
    <dgm:cxn modelId="{DEF41EB6-917E-419B-9BEA-591F94A8CF95}" type="presOf" srcId="{23C9A975-3DCC-465A-9647-BBE7D97D9B64}" destId="{6E1A8ACA-28B4-4EAB-9BF0-CB9590E3F0E3}" srcOrd="0" destOrd="0" presId="urn:microsoft.com/office/officeart/2008/layout/LinedList"/>
    <dgm:cxn modelId="{E039A6CF-EF71-4115-8C76-AD4EF49C0855}" srcId="{FC487D5E-FACB-4A1B-9C55-85C994FA1470}" destId="{A69274F3-35E7-4F14-A2BC-BFA6EB50E52F}" srcOrd="2" destOrd="0" parTransId="{709885ED-75A3-4400-A959-C5266E2C1DF9}" sibTransId="{AACD6589-DC41-454B-9871-DD8C48CDEB99}"/>
    <dgm:cxn modelId="{0B277DDC-F4F8-47C0-8B6D-F5E0ECC10629}" srcId="{FC487D5E-FACB-4A1B-9C55-85C994FA1470}" destId="{5D841EAF-B718-4D03-BAC2-979E1E5C782C}" srcOrd="4" destOrd="0" parTransId="{3E04D917-111E-430C-8257-81F02FE08B31}" sibTransId="{BFB89B6D-6537-4DEF-8B5E-E0756FC14ECE}"/>
    <dgm:cxn modelId="{E905B0EF-6469-4E41-885D-491E0D202862}" type="presOf" srcId="{EB58C75B-0962-49DB-9EF2-BF280155C549}" destId="{0FCD32DE-4660-4DDA-B25D-529B5113FAFD}" srcOrd="0" destOrd="0" presId="urn:microsoft.com/office/officeart/2008/layout/LinedList"/>
    <dgm:cxn modelId="{7C1BDCF7-4229-4CF7-8731-D3A32BAF0114}" srcId="{FC487D5E-FACB-4A1B-9C55-85C994FA1470}" destId="{23C9A975-3DCC-465A-9647-BBE7D97D9B64}" srcOrd="3" destOrd="0" parTransId="{2F90A865-80EE-4DAB-B106-7528F58DCE3F}" sibTransId="{5023410F-DF07-4757-BC68-939D717CBF71}"/>
    <dgm:cxn modelId="{DEB94E2B-73A6-416F-8F87-A423ABF184D8}" type="presParOf" srcId="{012C049C-C2C3-49D6-8B80-79E9B042A74D}" destId="{856D05EF-B681-4343-A2BB-370BF0904BBF}" srcOrd="0" destOrd="0" presId="urn:microsoft.com/office/officeart/2008/layout/LinedList"/>
    <dgm:cxn modelId="{BAAF9DE5-1CA7-43B2-B1EE-420CEE62FD66}" type="presParOf" srcId="{012C049C-C2C3-49D6-8B80-79E9B042A74D}" destId="{ABCB363A-12C8-41B2-AB1D-921680B808B7}" srcOrd="1" destOrd="0" presId="urn:microsoft.com/office/officeart/2008/layout/LinedList"/>
    <dgm:cxn modelId="{EC578E29-6ABA-4E98-A9E8-8AB5182720C5}" type="presParOf" srcId="{ABCB363A-12C8-41B2-AB1D-921680B808B7}" destId="{0FCD32DE-4660-4DDA-B25D-529B5113FAFD}" srcOrd="0" destOrd="0" presId="urn:microsoft.com/office/officeart/2008/layout/LinedList"/>
    <dgm:cxn modelId="{2E1D3C7E-E5C1-4036-A8EF-2D66E3A5E63C}" type="presParOf" srcId="{ABCB363A-12C8-41B2-AB1D-921680B808B7}" destId="{25F7DB95-0624-4A78-B3E6-693523802397}" srcOrd="1" destOrd="0" presId="urn:microsoft.com/office/officeart/2008/layout/LinedList"/>
    <dgm:cxn modelId="{17C5D64C-C7C2-463A-8BC7-D7BA9FA23755}" type="presParOf" srcId="{012C049C-C2C3-49D6-8B80-79E9B042A74D}" destId="{23C604CF-8763-4F30-BABB-E9919030D5C4}" srcOrd="2" destOrd="0" presId="urn:microsoft.com/office/officeart/2008/layout/LinedList"/>
    <dgm:cxn modelId="{1B754FF0-152F-4AE4-86F0-211FEF1D1A52}" type="presParOf" srcId="{012C049C-C2C3-49D6-8B80-79E9B042A74D}" destId="{F0FE5EBB-26DA-4510-A230-E5F96A32012D}" srcOrd="3" destOrd="0" presId="urn:microsoft.com/office/officeart/2008/layout/LinedList"/>
    <dgm:cxn modelId="{BD0B1C4C-FA5B-4D5E-808D-90692AC38EC7}" type="presParOf" srcId="{F0FE5EBB-26DA-4510-A230-E5F96A32012D}" destId="{404064E3-FB3C-4AB1-BEC4-2DDA82EA70D5}" srcOrd="0" destOrd="0" presId="urn:microsoft.com/office/officeart/2008/layout/LinedList"/>
    <dgm:cxn modelId="{05A951D5-045E-4F50-B0A8-A9884931052E}" type="presParOf" srcId="{F0FE5EBB-26DA-4510-A230-E5F96A32012D}" destId="{51C4F59B-8F60-4CD8-9AF5-596F239D4415}" srcOrd="1" destOrd="0" presId="urn:microsoft.com/office/officeart/2008/layout/LinedList"/>
    <dgm:cxn modelId="{94A4CAC3-94B8-4F24-8918-F1189E2FEF04}" type="presParOf" srcId="{012C049C-C2C3-49D6-8B80-79E9B042A74D}" destId="{B3D334C5-F55E-4E6B-9C6E-11276FA057AB}" srcOrd="4" destOrd="0" presId="urn:microsoft.com/office/officeart/2008/layout/LinedList"/>
    <dgm:cxn modelId="{661D3032-7B72-4A27-BEE5-3BDD7A679A99}" type="presParOf" srcId="{012C049C-C2C3-49D6-8B80-79E9B042A74D}" destId="{E191A73B-EF53-42F4-9893-71C192928E07}" srcOrd="5" destOrd="0" presId="urn:microsoft.com/office/officeart/2008/layout/LinedList"/>
    <dgm:cxn modelId="{8D10BDE1-BEC1-473A-B49E-5DC10A27F3D5}" type="presParOf" srcId="{E191A73B-EF53-42F4-9893-71C192928E07}" destId="{8030B739-1C06-4967-9286-F618D1910726}" srcOrd="0" destOrd="0" presId="urn:microsoft.com/office/officeart/2008/layout/LinedList"/>
    <dgm:cxn modelId="{D7C2D6DB-7F3E-4B5E-BFBF-5C3B404EF283}" type="presParOf" srcId="{E191A73B-EF53-42F4-9893-71C192928E07}" destId="{7CEAA522-D2DA-4A6F-BEEF-C8D6E470644F}" srcOrd="1" destOrd="0" presId="urn:microsoft.com/office/officeart/2008/layout/LinedList"/>
    <dgm:cxn modelId="{87C686AB-E269-4787-A7DE-62B00A9F8CC9}" type="presParOf" srcId="{012C049C-C2C3-49D6-8B80-79E9B042A74D}" destId="{C87BF7FA-3FD5-43A0-90E5-9437454EEE21}" srcOrd="6" destOrd="0" presId="urn:microsoft.com/office/officeart/2008/layout/LinedList"/>
    <dgm:cxn modelId="{F47BF195-ACAB-4193-BFCB-9A46943D3888}" type="presParOf" srcId="{012C049C-C2C3-49D6-8B80-79E9B042A74D}" destId="{D26E2243-22D1-4195-87B9-135A416FDA85}" srcOrd="7" destOrd="0" presId="urn:microsoft.com/office/officeart/2008/layout/LinedList"/>
    <dgm:cxn modelId="{AA84C6FE-77FB-47EB-B737-DBC3009B12B4}" type="presParOf" srcId="{D26E2243-22D1-4195-87B9-135A416FDA85}" destId="{6E1A8ACA-28B4-4EAB-9BF0-CB9590E3F0E3}" srcOrd="0" destOrd="0" presId="urn:microsoft.com/office/officeart/2008/layout/LinedList"/>
    <dgm:cxn modelId="{832B3F46-2593-4183-AD58-4301E57DBDA7}" type="presParOf" srcId="{D26E2243-22D1-4195-87B9-135A416FDA85}" destId="{A648F5AE-13F2-4FA2-B898-37589A94871E}" srcOrd="1" destOrd="0" presId="urn:microsoft.com/office/officeart/2008/layout/LinedList"/>
    <dgm:cxn modelId="{0AA95125-8D3B-4F91-BA4D-052B1E1304B8}" type="presParOf" srcId="{012C049C-C2C3-49D6-8B80-79E9B042A74D}" destId="{1E1E18E7-3D31-4268-B4DA-9BC14F236DDE}" srcOrd="8" destOrd="0" presId="urn:microsoft.com/office/officeart/2008/layout/LinedList"/>
    <dgm:cxn modelId="{4E08CDD3-D214-4FF4-87F3-61F0C1A30144}" type="presParOf" srcId="{012C049C-C2C3-49D6-8B80-79E9B042A74D}" destId="{2779356B-5EE4-4DF4-A4DD-FC18E9D3D88B}" srcOrd="9" destOrd="0" presId="urn:microsoft.com/office/officeart/2008/layout/LinedList"/>
    <dgm:cxn modelId="{C8EE27DB-FA16-480E-B8BD-247A5274F199}" type="presParOf" srcId="{2779356B-5EE4-4DF4-A4DD-FC18E9D3D88B}" destId="{5DFD1076-62E4-4A4D-AB47-A06A5A0A4BD1}" srcOrd="0" destOrd="0" presId="urn:microsoft.com/office/officeart/2008/layout/LinedList"/>
    <dgm:cxn modelId="{DCB15164-ACDD-44EE-A947-7C118B6CF226}" type="presParOf" srcId="{2779356B-5EE4-4DF4-A4DD-FC18E9D3D88B}" destId="{FD800749-A96B-4549-AEA5-D1BA25D389AC}"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2618F9-A344-4C70-85DD-D95790F357AB}">
      <dsp:nvSpPr>
        <dsp:cNvPr id="0" name=""/>
        <dsp:cNvSpPr/>
      </dsp:nvSpPr>
      <dsp:spPr>
        <a:xfrm>
          <a:off x="0" y="517859"/>
          <a:ext cx="6506304" cy="781200"/>
        </a:xfrm>
        <a:prstGeom prst="rect">
          <a:avLst/>
        </a:prstGeom>
        <a:solidFill>
          <a:schemeClr val="lt1">
            <a:alpha val="90000"/>
            <a:hueOff val="0"/>
            <a:satOff val="0"/>
            <a:lumOff val="0"/>
            <a:alphaOff val="0"/>
          </a:schemeClr>
        </a:solidFill>
        <a:ln w="34925" cap="flat" cmpd="sng" algn="in">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9A9840C-4163-43D4-A0EC-3C7C392CAC20}">
      <dsp:nvSpPr>
        <dsp:cNvPr id="0" name=""/>
        <dsp:cNvSpPr/>
      </dsp:nvSpPr>
      <dsp:spPr>
        <a:xfrm>
          <a:off x="325315" y="60299"/>
          <a:ext cx="4554412" cy="915120"/>
        </a:xfrm>
        <a:prstGeom prst="roundRect">
          <a:avLst/>
        </a:prstGeom>
        <a:solidFill>
          <a:schemeClr val="accent2">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2146" tIns="0" rIns="172146" bIns="0" numCol="1" spcCol="1270" anchor="ctr" anchorCtr="0">
          <a:noAutofit/>
        </a:bodyPr>
        <a:lstStyle/>
        <a:p>
          <a:pPr marL="0" lvl="0" indent="0" algn="l" defTabSz="1377950">
            <a:lnSpc>
              <a:spcPct val="90000"/>
            </a:lnSpc>
            <a:spcBef>
              <a:spcPct val="0"/>
            </a:spcBef>
            <a:spcAft>
              <a:spcPct val="35000"/>
            </a:spcAft>
            <a:buNone/>
          </a:pPr>
          <a:r>
            <a:rPr lang="en-US" sz="3100" kern="1200" baseline="0"/>
            <a:t>Hospitals</a:t>
          </a:r>
          <a:endParaRPr lang="en-US" sz="3100" kern="1200"/>
        </a:p>
      </dsp:txBody>
      <dsp:txXfrm>
        <a:off x="369987" y="104971"/>
        <a:ext cx="4465068" cy="825776"/>
      </dsp:txXfrm>
    </dsp:sp>
    <dsp:sp modelId="{B32CB66F-B9FD-4B91-930B-81A614350CE5}">
      <dsp:nvSpPr>
        <dsp:cNvPr id="0" name=""/>
        <dsp:cNvSpPr/>
      </dsp:nvSpPr>
      <dsp:spPr>
        <a:xfrm>
          <a:off x="0" y="1924019"/>
          <a:ext cx="6506304" cy="781200"/>
        </a:xfrm>
        <a:prstGeom prst="rect">
          <a:avLst/>
        </a:prstGeom>
        <a:solidFill>
          <a:schemeClr val="lt1">
            <a:alpha val="90000"/>
            <a:hueOff val="0"/>
            <a:satOff val="0"/>
            <a:lumOff val="0"/>
            <a:alphaOff val="0"/>
          </a:schemeClr>
        </a:solidFill>
        <a:ln w="34925" cap="flat" cmpd="sng" algn="in">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6D64311-5732-4A5C-A257-8E74E5932912}">
      <dsp:nvSpPr>
        <dsp:cNvPr id="0" name=""/>
        <dsp:cNvSpPr/>
      </dsp:nvSpPr>
      <dsp:spPr>
        <a:xfrm>
          <a:off x="325315" y="1466459"/>
          <a:ext cx="4554412" cy="915120"/>
        </a:xfrm>
        <a:prstGeom prst="roundRect">
          <a:avLst/>
        </a:prstGeom>
        <a:solidFill>
          <a:schemeClr val="accent3">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2146" tIns="0" rIns="172146" bIns="0" numCol="1" spcCol="1270" anchor="ctr" anchorCtr="0">
          <a:noAutofit/>
        </a:bodyPr>
        <a:lstStyle/>
        <a:p>
          <a:pPr marL="0" lvl="0" indent="0" algn="l" defTabSz="1377950">
            <a:lnSpc>
              <a:spcPct val="90000"/>
            </a:lnSpc>
            <a:spcBef>
              <a:spcPct val="0"/>
            </a:spcBef>
            <a:spcAft>
              <a:spcPct val="35000"/>
            </a:spcAft>
            <a:buNone/>
          </a:pPr>
          <a:r>
            <a:rPr lang="en-US" sz="3100" kern="1200" baseline="0"/>
            <a:t>Care at home</a:t>
          </a:r>
          <a:endParaRPr lang="en-US" sz="3100" kern="1200"/>
        </a:p>
      </dsp:txBody>
      <dsp:txXfrm>
        <a:off x="369987" y="1511131"/>
        <a:ext cx="4465068" cy="825776"/>
      </dsp:txXfrm>
    </dsp:sp>
    <dsp:sp modelId="{5375166C-0D25-4513-8789-F93A8456F405}">
      <dsp:nvSpPr>
        <dsp:cNvPr id="0" name=""/>
        <dsp:cNvSpPr/>
      </dsp:nvSpPr>
      <dsp:spPr>
        <a:xfrm>
          <a:off x="0" y="3330180"/>
          <a:ext cx="6506304" cy="781200"/>
        </a:xfrm>
        <a:prstGeom prst="rect">
          <a:avLst/>
        </a:prstGeom>
        <a:solidFill>
          <a:schemeClr val="lt1">
            <a:alpha val="90000"/>
            <a:hueOff val="0"/>
            <a:satOff val="0"/>
            <a:lumOff val="0"/>
            <a:alphaOff val="0"/>
          </a:schemeClr>
        </a:solidFill>
        <a:ln w="34925" cap="flat" cmpd="sng" algn="in">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442872E-0655-40F7-839E-A5C12E335760}">
      <dsp:nvSpPr>
        <dsp:cNvPr id="0" name=""/>
        <dsp:cNvSpPr/>
      </dsp:nvSpPr>
      <dsp:spPr>
        <a:xfrm>
          <a:off x="325315" y="2872619"/>
          <a:ext cx="4554412" cy="915120"/>
        </a:xfrm>
        <a:prstGeom prst="roundRect">
          <a:avLst/>
        </a:prstGeom>
        <a:solidFill>
          <a:schemeClr val="accent4">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2146" tIns="0" rIns="172146" bIns="0" numCol="1" spcCol="1270" anchor="ctr" anchorCtr="0">
          <a:noAutofit/>
        </a:bodyPr>
        <a:lstStyle/>
        <a:p>
          <a:pPr marL="0" lvl="0" indent="0" algn="l" defTabSz="1377950">
            <a:lnSpc>
              <a:spcPct val="90000"/>
            </a:lnSpc>
            <a:spcBef>
              <a:spcPct val="0"/>
            </a:spcBef>
            <a:spcAft>
              <a:spcPct val="35000"/>
            </a:spcAft>
            <a:buNone/>
          </a:pPr>
          <a:r>
            <a:rPr lang="en-US" sz="3100" kern="1200" baseline="0"/>
            <a:t>Care/nursing homes</a:t>
          </a:r>
          <a:endParaRPr lang="en-US" sz="3100" kern="1200"/>
        </a:p>
      </dsp:txBody>
      <dsp:txXfrm>
        <a:off x="369987" y="2917291"/>
        <a:ext cx="4465068" cy="825776"/>
      </dsp:txXfrm>
    </dsp:sp>
    <dsp:sp modelId="{3AB06DA6-1E8F-415B-AED9-23C28E2CE768}">
      <dsp:nvSpPr>
        <dsp:cNvPr id="0" name=""/>
        <dsp:cNvSpPr/>
      </dsp:nvSpPr>
      <dsp:spPr>
        <a:xfrm>
          <a:off x="0" y="4736340"/>
          <a:ext cx="6506304" cy="781200"/>
        </a:xfrm>
        <a:prstGeom prst="rect">
          <a:avLst/>
        </a:prstGeom>
        <a:solidFill>
          <a:schemeClr val="lt1">
            <a:alpha val="90000"/>
            <a:hueOff val="0"/>
            <a:satOff val="0"/>
            <a:lumOff val="0"/>
            <a:alphaOff val="0"/>
          </a:schemeClr>
        </a:solidFill>
        <a:ln w="34925" cap="flat" cmpd="sng" algn="in">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B8EF976-B78F-41EE-9212-1BED8B5F3487}">
      <dsp:nvSpPr>
        <dsp:cNvPr id="0" name=""/>
        <dsp:cNvSpPr/>
      </dsp:nvSpPr>
      <dsp:spPr>
        <a:xfrm>
          <a:off x="325315" y="4278780"/>
          <a:ext cx="4554412" cy="915120"/>
        </a:xfrm>
        <a:prstGeom prst="roundRect">
          <a:avLst/>
        </a:prstGeom>
        <a:solidFill>
          <a:schemeClr val="accent5">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2146" tIns="0" rIns="172146" bIns="0" numCol="1" spcCol="1270" anchor="ctr" anchorCtr="0">
          <a:noAutofit/>
        </a:bodyPr>
        <a:lstStyle/>
        <a:p>
          <a:pPr marL="0" lvl="0" indent="0" algn="l" defTabSz="1377950">
            <a:lnSpc>
              <a:spcPct val="90000"/>
            </a:lnSpc>
            <a:spcBef>
              <a:spcPct val="0"/>
            </a:spcBef>
            <a:spcAft>
              <a:spcPct val="35000"/>
            </a:spcAft>
            <a:buNone/>
          </a:pPr>
          <a:r>
            <a:rPr lang="en-US" sz="3100" kern="1200"/>
            <a:t>Hospice Care</a:t>
          </a:r>
        </a:p>
      </dsp:txBody>
      <dsp:txXfrm>
        <a:off x="369987" y="4323452"/>
        <a:ext cx="4465068" cy="82577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140AEE-4D24-4FD8-9430-FD3616A7CA4B}">
      <dsp:nvSpPr>
        <dsp:cNvPr id="0" name=""/>
        <dsp:cNvSpPr/>
      </dsp:nvSpPr>
      <dsp:spPr>
        <a:xfrm>
          <a:off x="0" y="680"/>
          <a:ext cx="6506304" cy="0"/>
        </a:xfrm>
        <a:prstGeom prst="line">
          <a:avLst/>
        </a:prstGeom>
        <a:solidFill>
          <a:schemeClr val="accent2">
            <a:hueOff val="0"/>
            <a:satOff val="0"/>
            <a:lumOff val="0"/>
            <a:alphaOff val="0"/>
          </a:schemeClr>
        </a:solidFill>
        <a:ln w="34925" cap="flat" cmpd="sng" algn="in">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C8ED49A-8180-48B6-B611-8F4B3BF3D65C}">
      <dsp:nvSpPr>
        <dsp:cNvPr id="0" name=""/>
        <dsp:cNvSpPr/>
      </dsp:nvSpPr>
      <dsp:spPr>
        <a:xfrm>
          <a:off x="0" y="680"/>
          <a:ext cx="6506304" cy="1115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baseline="0"/>
            <a:t>Came into effect in 2015</a:t>
          </a:r>
          <a:endParaRPr lang="en-US" sz="2800" kern="1200"/>
        </a:p>
      </dsp:txBody>
      <dsp:txXfrm>
        <a:off x="0" y="680"/>
        <a:ext cx="6506304" cy="1115295"/>
      </dsp:txXfrm>
    </dsp:sp>
    <dsp:sp modelId="{A27789F3-0CBF-43F5-9074-688EF95AECF2}">
      <dsp:nvSpPr>
        <dsp:cNvPr id="0" name=""/>
        <dsp:cNvSpPr/>
      </dsp:nvSpPr>
      <dsp:spPr>
        <a:xfrm>
          <a:off x="0" y="1115976"/>
          <a:ext cx="6506304" cy="0"/>
        </a:xfrm>
        <a:prstGeom prst="line">
          <a:avLst/>
        </a:prstGeom>
        <a:solidFill>
          <a:schemeClr val="accent2">
            <a:hueOff val="-41413"/>
            <a:satOff val="-13584"/>
            <a:lumOff val="-4951"/>
            <a:alphaOff val="0"/>
          </a:schemeClr>
        </a:solidFill>
        <a:ln w="34925" cap="flat" cmpd="sng" algn="in">
          <a:solidFill>
            <a:schemeClr val="accent2">
              <a:hueOff val="-41413"/>
              <a:satOff val="-13584"/>
              <a:lumOff val="-495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DF72A1F-B8F1-4FC8-A6CB-2FF319469E5E}">
      <dsp:nvSpPr>
        <dsp:cNvPr id="0" name=""/>
        <dsp:cNvSpPr/>
      </dsp:nvSpPr>
      <dsp:spPr>
        <a:xfrm>
          <a:off x="0" y="1115976"/>
          <a:ext cx="6506304" cy="1115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baseline="0"/>
            <a:t>Provides more support for people over 60 years old</a:t>
          </a:r>
          <a:endParaRPr lang="en-US" sz="2800" kern="1200"/>
        </a:p>
      </dsp:txBody>
      <dsp:txXfrm>
        <a:off x="0" y="1115976"/>
        <a:ext cx="6506304" cy="1115295"/>
      </dsp:txXfrm>
    </dsp:sp>
    <dsp:sp modelId="{9C2C7D93-AB60-4A9F-BE75-23AFEC69CA11}">
      <dsp:nvSpPr>
        <dsp:cNvPr id="0" name=""/>
        <dsp:cNvSpPr/>
      </dsp:nvSpPr>
      <dsp:spPr>
        <a:xfrm>
          <a:off x="0" y="2231272"/>
          <a:ext cx="6506304" cy="0"/>
        </a:xfrm>
        <a:prstGeom prst="line">
          <a:avLst/>
        </a:prstGeom>
        <a:solidFill>
          <a:schemeClr val="accent2">
            <a:hueOff val="-82827"/>
            <a:satOff val="-27168"/>
            <a:lumOff val="-9901"/>
            <a:alphaOff val="0"/>
          </a:schemeClr>
        </a:solidFill>
        <a:ln w="34925" cap="flat" cmpd="sng" algn="in">
          <a:solidFill>
            <a:schemeClr val="accent2">
              <a:hueOff val="-82827"/>
              <a:satOff val="-27168"/>
              <a:lumOff val="-9901"/>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772614F-8879-4861-9BF7-535246ED2718}">
      <dsp:nvSpPr>
        <dsp:cNvPr id="0" name=""/>
        <dsp:cNvSpPr/>
      </dsp:nvSpPr>
      <dsp:spPr>
        <a:xfrm>
          <a:off x="0" y="2231272"/>
          <a:ext cx="6506304" cy="1115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baseline="0"/>
            <a:t>Promotes independence, allowing people to feel more in control of their own health</a:t>
          </a:r>
          <a:endParaRPr lang="en-US" sz="2800" kern="1200"/>
        </a:p>
      </dsp:txBody>
      <dsp:txXfrm>
        <a:off x="0" y="2231272"/>
        <a:ext cx="6506304" cy="1115295"/>
      </dsp:txXfrm>
    </dsp:sp>
    <dsp:sp modelId="{F66BD829-F010-4B2D-857E-687CCC097806}">
      <dsp:nvSpPr>
        <dsp:cNvPr id="0" name=""/>
        <dsp:cNvSpPr/>
      </dsp:nvSpPr>
      <dsp:spPr>
        <a:xfrm>
          <a:off x="0" y="3346567"/>
          <a:ext cx="6506304" cy="0"/>
        </a:xfrm>
        <a:prstGeom prst="line">
          <a:avLst/>
        </a:prstGeom>
        <a:solidFill>
          <a:schemeClr val="accent2">
            <a:hueOff val="-124240"/>
            <a:satOff val="-40751"/>
            <a:lumOff val="-14852"/>
            <a:alphaOff val="0"/>
          </a:schemeClr>
        </a:solidFill>
        <a:ln w="34925" cap="flat" cmpd="sng" algn="in">
          <a:solidFill>
            <a:schemeClr val="accent2">
              <a:hueOff val="-124240"/>
              <a:satOff val="-40751"/>
              <a:lumOff val="-1485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EEA5056-884E-479F-9ACA-597DC398B307}">
      <dsp:nvSpPr>
        <dsp:cNvPr id="0" name=""/>
        <dsp:cNvSpPr/>
      </dsp:nvSpPr>
      <dsp:spPr>
        <a:xfrm>
          <a:off x="0" y="3346567"/>
          <a:ext cx="6506304" cy="1115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baseline="0"/>
            <a:t>Makes it easier for people to access care and afford it</a:t>
          </a:r>
          <a:endParaRPr lang="en-US" sz="2800" kern="1200"/>
        </a:p>
      </dsp:txBody>
      <dsp:txXfrm>
        <a:off x="0" y="3346567"/>
        <a:ext cx="6506304" cy="1115295"/>
      </dsp:txXfrm>
    </dsp:sp>
    <dsp:sp modelId="{EFDC6AF0-EC16-44CF-9219-62B78B3C9D57}">
      <dsp:nvSpPr>
        <dsp:cNvPr id="0" name=""/>
        <dsp:cNvSpPr/>
      </dsp:nvSpPr>
      <dsp:spPr>
        <a:xfrm>
          <a:off x="0" y="4461863"/>
          <a:ext cx="6506304" cy="0"/>
        </a:xfrm>
        <a:prstGeom prst="line">
          <a:avLst/>
        </a:prstGeom>
        <a:solidFill>
          <a:schemeClr val="accent2">
            <a:hueOff val="-165654"/>
            <a:satOff val="-54335"/>
            <a:lumOff val="-19803"/>
            <a:alphaOff val="0"/>
          </a:schemeClr>
        </a:solidFill>
        <a:ln w="34925" cap="flat" cmpd="sng" algn="in">
          <a:solidFill>
            <a:schemeClr val="accent2">
              <a:hueOff val="-165654"/>
              <a:satOff val="-54335"/>
              <a:lumOff val="-1980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BC2A432-F016-4264-B1E2-366B7C833000}">
      <dsp:nvSpPr>
        <dsp:cNvPr id="0" name=""/>
        <dsp:cNvSpPr/>
      </dsp:nvSpPr>
      <dsp:spPr>
        <a:xfrm>
          <a:off x="0" y="4461863"/>
          <a:ext cx="6506304" cy="111529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GB" sz="2800" kern="1200" baseline="0"/>
            <a:t>49% of service users reported that their choices are frequently respected. </a:t>
          </a:r>
          <a:endParaRPr lang="en-US" sz="2800" kern="1200"/>
        </a:p>
      </dsp:txBody>
      <dsp:txXfrm>
        <a:off x="0" y="4461863"/>
        <a:ext cx="6506304" cy="111529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EB4AF1-FA31-47B1-AA78-A91D1E41EE62}">
      <dsp:nvSpPr>
        <dsp:cNvPr id="0" name=""/>
        <dsp:cNvSpPr/>
      </dsp:nvSpPr>
      <dsp:spPr>
        <a:xfrm>
          <a:off x="0" y="790825"/>
          <a:ext cx="2700337" cy="1714714"/>
        </a:xfrm>
        <a:prstGeom prst="roundRect">
          <a:avLst>
            <a:gd name="adj" fmla="val 10000"/>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7375D86-11AA-4C9D-AC39-06D0DD7AF493}">
      <dsp:nvSpPr>
        <dsp:cNvPr id="0" name=""/>
        <dsp:cNvSpPr/>
      </dsp:nvSpPr>
      <dsp:spPr>
        <a:xfrm>
          <a:off x="300037" y="1075860"/>
          <a:ext cx="2700337" cy="1714714"/>
        </a:xfrm>
        <a:prstGeom prst="roundRect">
          <a:avLst>
            <a:gd name="adj" fmla="val 10000"/>
          </a:avLst>
        </a:prstGeom>
        <a:solidFill>
          <a:schemeClr val="lt1">
            <a:alpha val="90000"/>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Age is a protected characteristic of this act</a:t>
          </a:r>
          <a:endParaRPr lang="en-US" sz="2200" kern="1200"/>
        </a:p>
      </dsp:txBody>
      <dsp:txXfrm>
        <a:off x="350259" y="1126082"/>
        <a:ext cx="2599893" cy="1614270"/>
      </dsp:txXfrm>
    </dsp:sp>
    <dsp:sp modelId="{CD0FCBF1-9A16-4585-874E-633AB4EADC79}">
      <dsp:nvSpPr>
        <dsp:cNvPr id="0" name=""/>
        <dsp:cNvSpPr/>
      </dsp:nvSpPr>
      <dsp:spPr>
        <a:xfrm>
          <a:off x="3300412" y="790825"/>
          <a:ext cx="2700337" cy="1714714"/>
        </a:xfrm>
        <a:prstGeom prst="roundRect">
          <a:avLst>
            <a:gd name="adj" fmla="val 10000"/>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1E2FD6D-0897-4D4B-9AE1-C7D89E15E802}">
      <dsp:nvSpPr>
        <dsp:cNvPr id="0" name=""/>
        <dsp:cNvSpPr/>
      </dsp:nvSpPr>
      <dsp:spPr>
        <a:xfrm>
          <a:off x="3600450" y="1075860"/>
          <a:ext cx="2700337" cy="1714714"/>
        </a:xfrm>
        <a:prstGeom prst="roundRect">
          <a:avLst>
            <a:gd name="adj" fmla="val 10000"/>
          </a:avLst>
        </a:prstGeom>
        <a:solidFill>
          <a:schemeClr val="lt1">
            <a:alpha val="90000"/>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Disability is also protected – many older people at the end of life are disabled</a:t>
          </a:r>
          <a:endParaRPr lang="en-US" sz="2200" kern="1200"/>
        </a:p>
      </dsp:txBody>
      <dsp:txXfrm>
        <a:off x="3650672" y="1126082"/>
        <a:ext cx="2599893" cy="1614270"/>
      </dsp:txXfrm>
    </dsp:sp>
    <dsp:sp modelId="{9209AACC-8666-46C2-A324-36FF7B8CA44F}">
      <dsp:nvSpPr>
        <dsp:cNvPr id="0" name=""/>
        <dsp:cNvSpPr/>
      </dsp:nvSpPr>
      <dsp:spPr>
        <a:xfrm>
          <a:off x="6600824" y="790825"/>
          <a:ext cx="2700337" cy="1714714"/>
        </a:xfrm>
        <a:prstGeom prst="roundRect">
          <a:avLst>
            <a:gd name="adj" fmla="val 10000"/>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9F8C35C-7177-45FC-9670-8C2686CF8E3F}">
      <dsp:nvSpPr>
        <dsp:cNvPr id="0" name=""/>
        <dsp:cNvSpPr/>
      </dsp:nvSpPr>
      <dsp:spPr>
        <a:xfrm>
          <a:off x="6900862" y="1075860"/>
          <a:ext cx="2700337" cy="1714714"/>
        </a:xfrm>
        <a:prstGeom prst="roundRect">
          <a:avLst>
            <a:gd name="adj" fmla="val 10000"/>
          </a:avLst>
        </a:prstGeom>
        <a:solidFill>
          <a:schemeClr val="lt1">
            <a:alpha val="90000"/>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Defends people against victimisation, harassment  and discrimination </a:t>
          </a:r>
          <a:endParaRPr lang="en-US" sz="2200" kern="1200"/>
        </a:p>
      </dsp:txBody>
      <dsp:txXfrm>
        <a:off x="6951084" y="1126082"/>
        <a:ext cx="2599893" cy="161427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2ADF7B-CFE5-4951-A381-EC8FC9AF8274}">
      <dsp:nvSpPr>
        <dsp:cNvPr id="0" name=""/>
        <dsp:cNvSpPr/>
      </dsp:nvSpPr>
      <dsp:spPr>
        <a:xfrm>
          <a:off x="0" y="437"/>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B44D9B2-1CC9-4526-986A-7D6A78B2B6DC}">
      <dsp:nvSpPr>
        <dsp:cNvPr id="0" name=""/>
        <dsp:cNvSpPr/>
      </dsp:nvSpPr>
      <dsp:spPr>
        <a:xfrm>
          <a:off x="0" y="437"/>
          <a:ext cx="9601200" cy="716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baseline="0"/>
            <a:t>The basic rights and freedoms that belong to everyone in the world</a:t>
          </a:r>
          <a:endParaRPr lang="en-US" sz="2100" kern="1200"/>
        </a:p>
      </dsp:txBody>
      <dsp:txXfrm>
        <a:off x="0" y="437"/>
        <a:ext cx="9601200" cy="716105"/>
      </dsp:txXfrm>
    </dsp:sp>
    <dsp:sp modelId="{08B98DC7-ABD0-4FED-ADDA-4DF6F717D658}">
      <dsp:nvSpPr>
        <dsp:cNvPr id="0" name=""/>
        <dsp:cNvSpPr/>
      </dsp:nvSpPr>
      <dsp:spPr>
        <a:xfrm>
          <a:off x="0" y="716542"/>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EAFD061-2FA9-4BAA-B696-4C2E00AB1AF1}">
      <dsp:nvSpPr>
        <dsp:cNvPr id="0" name=""/>
        <dsp:cNvSpPr/>
      </dsp:nvSpPr>
      <dsp:spPr>
        <a:xfrm>
          <a:off x="0" y="716542"/>
          <a:ext cx="9601200" cy="716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baseline="0"/>
            <a:t>In the United Kingdom these are protected by the human rights act 1998</a:t>
          </a:r>
          <a:endParaRPr lang="en-US" sz="2100" kern="1200"/>
        </a:p>
      </dsp:txBody>
      <dsp:txXfrm>
        <a:off x="0" y="716542"/>
        <a:ext cx="9601200" cy="716105"/>
      </dsp:txXfrm>
    </dsp:sp>
    <dsp:sp modelId="{E902DEB0-EF38-4DE6-8422-382A6EBF009A}">
      <dsp:nvSpPr>
        <dsp:cNvPr id="0" name=""/>
        <dsp:cNvSpPr/>
      </dsp:nvSpPr>
      <dsp:spPr>
        <a:xfrm>
          <a:off x="0" y="1432647"/>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A3815FF-8EEA-4F10-B991-02C79C46DA79}">
      <dsp:nvSpPr>
        <dsp:cNvPr id="0" name=""/>
        <dsp:cNvSpPr/>
      </dsp:nvSpPr>
      <dsp:spPr>
        <a:xfrm>
          <a:off x="0" y="1432647"/>
          <a:ext cx="9601200" cy="716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baseline="0"/>
            <a:t>Which are based on important principles such as dignity, fairness, respect and much more.</a:t>
          </a:r>
          <a:endParaRPr lang="en-US" sz="2100" kern="1200"/>
        </a:p>
      </dsp:txBody>
      <dsp:txXfrm>
        <a:off x="0" y="1432647"/>
        <a:ext cx="9601200" cy="716105"/>
      </dsp:txXfrm>
    </dsp:sp>
    <dsp:sp modelId="{C0C1459F-469F-43D3-B11C-D8CD244D0CD8}">
      <dsp:nvSpPr>
        <dsp:cNvPr id="0" name=""/>
        <dsp:cNvSpPr/>
      </dsp:nvSpPr>
      <dsp:spPr>
        <a:xfrm>
          <a:off x="0" y="2148752"/>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5EA0798-2249-4E02-BAF3-CBD5D4F3F93A}">
      <dsp:nvSpPr>
        <dsp:cNvPr id="0" name=""/>
        <dsp:cNvSpPr/>
      </dsp:nvSpPr>
      <dsp:spPr>
        <a:xfrm>
          <a:off x="0" y="2148752"/>
          <a:ext cx="9601200" cy="716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baseline="0"/>
            <a:t>Rights to self-determination</a:t>
          </a:r>
          <a:endParaRPr lang="en-US" sz="2100" kern="1200"/>
        </a:p>
      </dsp:txBody>
      <dsp:txXfrm>
        <a:off x="0" y="2148752"/>
        <a:ext cx="9601200" cy="716105"/>
      </dsp:txXfrm>
    </dsp:sp>
    <dsp:sp modelId="{BCD35A56-4219-45BF-9259-0D70E89C9E2D}">
      <dsp:nvSpPr>
        <dsp:cNvPr id="0" name=""/>
        <dsp:cNvSpPr/>
      </dsp:nvSpPr>
      <dsp:spPr>
        <a:xfrm>
          <a:off x="0" y="2864857"/>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A4BCBF8-7A3A-4736-8F86-365DEA2C69C9}">
      <dsp:nvSpPr>
        <dsp:cNvPr id="0" name=""/>
        <dsp:cNvSpPr/>
      </dsp:nvSpPr>
      <dsp:spPr>
        <a:xfrm>
          <a:off x="0" y="2864857"/>
          <a:ext cx="9601200" cy="716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baseline="0"/>
            <a:t>Rights to express ones wishes and care they would like to receive (BGS,2020),</a:t>
          </a:r>
          <a:endParaRPr lang="en-US" sz="2100" kern="1200"/>
        </a:p>
      </dsp:txBody>
      <dsp:txXfrm>
        <a:off x="0" y="2864857"/>
        <a:ext cx="9601200" cy="71610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085483-70C1-4FDD-9F8B-F5E95507707A}">
      <dsp:nvSpPr>
        <dsp:cNvPr id="0" name=""/>
        <dsp:cNvSpPr/>
      </dsp:nvSpPr>
      <dsp:spPr>
        <a:xfrm>
          <a:off x="0" y="0"/>
          <a:ext cx="9946056" cy="0"/>
        </a:xfrm>
        <a:prstGeom prst="line">
          <a:avLst/>
        </a:prstGeom>
        <a:solidFill>
          <a:schemeClr val="accent2">
            <a:hueOff val="0"/>
            <a:satOff val="0"/>
            <a:lumOff val="0"/>
            <a:alphaOff val="0"/>
          </a:schemeClr>
        </a:solidFill>
        <a:ln w="34925" cap="flat" cmpd="sng" algn="in">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B4E007C-FF69-43AB-8190-2A2F61A5B0B3}">
      <dsp:nvSpPr>
        <dsp:cNvPr id="0" name=""/>
        <dsp:cNvSpPr/>
      </dsp:nvSpPr>
      <dsp:spPr>
        <a:xfrm>
          <a:off x="0" y="0"/>
          <a:ext cx="9946056" cy="895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baseline="0"/>
            <a:t>A now-discredited theory of ageing called the "disengagement theory" claimed that active adults who successfully age do so by choosing to withdraw from society (Crossman,2019)</a:t>
          </a:r>
          <a:endParaRPr lang="en-US" sz="1900" kern="1200"/>
        </a:p>
      </dsp:txBody>
      <dsp:txXfrm>
        <a:off x="0" y="0"/>
        <a:ext cx="9946056" cy="895350"/>
      </dsp:txXfrm>
    </dsp:sp>
    <dsp:sp modelId="{BB15A13E-F397-4896-B4AC-4EB651EE63D8}">
      <dsp:nvSpPr>
        <dsp:cNvPr id="0" name=""/>
        <dsp:cNvSpPr/>
      </dsp:nvSpPr>
      <dsp:spPr>
        <a:xfrm>
          <a:off x="0" y="895350"/>
          <a:ext cx="9946056" cy="0"/>
        </a:xfrm>
        <a:prstGeom prst="line">
          <a:avLst/>
        </a:prstGeom>
        <a:solidFill>
          <a:schemeClr val="accent3">
            <a:hueOff val="0"/>
            <a:satOff val="0"/>
            <a:lumOff val="0"/>
            <a:alphaOff val="0"/>
          </a:schemeClr>
        </a:solidFill>
        <a:ln w="34925" cap="flat" cmpd="sng" algn="in">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27B6FAC-EBF6-4C43-B4B2-523B498F43BD}">
      <dsp:nvSpPr>
        <dsp:cNvPr id="0" name=""/>
        <dsp:cNvSpPr/>
      </dsp:nvSpPr>
      <dsp:spPr>
        <a:xfrm>
          <a:off x="0" y="895350"/>
          <a:ext cx="9946056" cy="895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baseline="0"/>
            <a:t>One of the oldest efforts to explain old age in modern society </a:t>
          </a:r>
          <a:endParaRPr lang="en-US" sz="1900" kern="1200"/>
        </a:p>
      </dsp:txBody>
      <dsp:txXfrm>
        <a:off x="0" y="895350"/>
        <a:ext cx="9946056" cy="895350"/>
      </dsp:txXfrm>
    </dsp:sp>
    <dsp:sp modelId="{903F22CE-010A-43F4-B877-3CE4D37F27FF}">
      <dsp:nvSpPr>
        <dsp:cNvPr id="0" name=""/>
        <dsp:cNvSpPr/>
      </dsp:nvSpPr>
      <dsp:spPr>
        <a:xfrm>
          <a:off x="0" y="1790700"/>
          <a:ext cx="9946056" cy="0"/>
        </a:xfrm>
        <a:prstGeom prst="line">
          <a:avLst/>
        </a:prstGeom>
        <a:solidFill>
          <a:schemeClr val="accent4">
            <a:hueOff val="0"/>
            <a:satOff val="0"/>
            <a:lumOff val="0"/>
            <a:alphaOff val="0"/>
          </a:schemeClr>
        </a:solidFill>
        <a:ln w="34925" cap="flat" cmpd="sng" algn="in">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541BB2B-AD4B-4523-B8DB-DBB128B4DD48}">
      <dsp:nvSpPr>
        <dsp:cNvPr id="0" name=""/>
        <dsp:cNvSpPr/>
      </dsp:nvSpPr>
      <dsp:spPr>
        <a:xfrm>
          <a:off x="0" y="1790700"/>
          <a:ext cx="9946056" cy="895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baseline="0"/>
            <a:t>The process of disengagement becomes significant and essential.</a:t>
          </a:r>
          <a:endParaRPr lang="en-US" sz="1900" kern="1200"/>
        </a:p>
      </dsp:txBody>
      <dsp:txXfrm>
        <a:off x="0" y="1790700"/>
        <a:ext cx="9946056" cy="895350"/>
      </dsp:txXfrm>
    </dsp:sp>
    <dsp:sp modelId="{C82EA004-9B87-4A22-93E3-CCD973311400}">
      <dsp:nvSpPr>
        <dsp:cNvPr id="0" name=""/>
        <dsp:cNvSpPr/>
      </dsp:nvSpPr>
      <dsp:spPr>
        <a:xfrm>
          <a:off x="0" y="2686050"/>
          <a:ext cx="9946056" cy="0"/>
        </a:xfrm>
        <a:prstGeom prst="line">
          <a:avLst/>
        </a:prstGeom>
        <a:solidFill>
          <a:schemeClr val="accent5">
            <a:hueOff val="0"/>
            <a:satOff val="0"/>
            <a:lumOff val="0"/>
            <a:alphaOff val="0"/>
          </a:schemeClr>
        </a:solidFill>
        <a:ln w="34925" cap="flat" cmpd="sng" algn="in">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368F289-DF20-4A32-82DD-E24677794B1D}">
      <dsp:nvSpPr>
        <dsp:cNvPr id="0" name=""/>
        <dsp:cNvSpPr/>
      </dsp:nvSpPr>
      <dsp:spPr>
        <a:xfrm>
          <a:off x="0" y="2686050"/>
          <a:ext cx="9946056" cy="8953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kern="1200" baseline="0"/>
            <a:t>Most people start to lose some abilities and skills, causing them to withdraw from society to protect reputation from any harm caused by the loss of skills and society roles ( Larkin,2009)</a:t>
          </a:r>
          <a:endParaRPr lang="en-US" sz="1900" kern="1200"/>
        </a:p>
      </dsp:txBody>
      <dsp:txXfrm>
        <a:off x="0" y="2686050"/>
        <a:ext cx="9946056" cy="89535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E01159-E99A-40EE-9E8A-477B31FDBE38}">
      <dsp:nvSpPr>
        <dsp:cNvPr id="0" name=""/>
        <dsp:cNvSpPr/>
      </dsp:nvSpPr>
      <dsp:spPr>
        <a:xfrm>
          <a:off x="0" y="30758"/>
          <a:ext cx="10374087" cy="593190"/>
        </a:xfrm>
        <a:prstGeom prst="roundRect">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Realising individual autonomy, </a:t>
          </a:r>
          <a:endParaRPr lang="en-US" sz="2600" kern="1200"/>
        </a:p>
      </dsp:txBody>
      <dsp:txXfrm>
        <a:off x="28957" y="59715"/>
        <a:ext cx="10316173" cy="535276"/>
      </dsp:txXfrm>
    </dsp:sp>
    <dsp:sp modelId="{C1E068F9-90E9-4240-8080-5F2766EC821C}">
      <dsp:nvSpPr>
        <dsp:cNvPr id="0" name=""/>
        <dsp:cNvSpPr/>
      </dsp:nvSpPr>
      <dsp:spPr>
        <a:xfrm>
          <a:off x="0" y="698828"/>
          <a:ext cx="10374087" cy="593190"/>
        </a:xfrm>
        <a:prstGeom prst="roundRect">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Reducing needless pain and suffering.</a:t>
          </a:r>
          <a:endParaRPr lang="en-US" sz="2600" kern="1200"/>
        </a:p>
      </dsp:txBody>
      <dsp:txXfrm>
        <a:off x="28957" y="727785"/>
        <a:ext cx="10316173" cy="535276"/>
      </dsp:txXfrm>
    </dsp:sp>
    <dsp:sp modelId="{94B34E5E-2FA1-4300-BD61-AA8DC827212D}">
      <dsp:nvSpPr>
        <dsp:cNvPr id="0" name=""/>
        <dsp:cNvSpPr/>
      </dsp:nvSpPr>
      <dsp:spPr>
        <a:xfrm>
          <a:off x="0" y="1366898"/>
          <a:ext cx="10374087" cy="593190"/>
        </a:xfrm>
        <a:prstGeom prst="roundRect">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Providing psychological reassurance to dying patients.</a:t>
          </a:r>
          <a:endParaRPr lang="en-US" sz="2600" kern="1200"/>
        </a:p>
      </dsp:txBody>
      <dsp:txXfrm>
        <a:off x="28957" y="1395855"/>
        <a:ext cx="10316173" cy="535276"/>
      </dsp:txXfrm>
    </dsp:sp>
    <dsp:sp modelId="{E906220F-FC61-4767-8340-CA1D86D7D4B6}">
      <dsp:nvSpPr>
        <dsp:cNvPr id="0" name=""/>
        <dsp:cNvSpPr/>
      </dsp:nvSpPr>
      <dsp:spPr>
        <a:xfrm>
          <a:off x="0" y="2034968"/>
          <a:ext cx="10374087" cy="593190"/>
        </a:xfrm>
        <a:prstGeom prst="roundRect">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Fear of becoming a burden</a:t>
          </a:r>
          <a:endParaRPr lang="en-US" sz="2600" kern="1200"/>
        </a:p>
      </dsp:txBody>
      <dsp:txXfrm>
        <a:off x="28957" y="2063925"/>
        <a:ext cx="10316173" cy="535276"/>
      </dsp:txXfrm>
    </dsp:sp>
    <dsp:sp modelId="{01898409-4735-46F4-AFFD-4B7B65387CD5}">
      <dsp:nvSpPr>
        <dsp:cNvPr id="0" name=""/>
        <dsp:cNvSpPr/>
      </dsp:nvSpPr>
      <dsp:spPr>
        <a:xfrm>
          <a:off x="0" y="2703038"/>
          <a:ext cx="10374087" cy="593190"/>
        </a:xfrm>
        <a:prstGeom prst="roundRect">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It can be regulated </a:t>
          </a:r>
          <a:endParaRPr lang="en-US" sz="2600" kern="1200"/>
        </a:p>
      </dsp:txBody>
      <dsp:txXfrm>
        <a:off x="28957" y="2731995"/>
        <a:ext cx="10316173" cy="535276"/>
      </dsp:txXfrm>
    </dsp:sp>
    <dsp:sp modelId="{B36A25F6-9B01-4607-BA04-AF6888D93504}">
      <dsp:nvSpPr>
        <dsp:cNvPr id="0" name=""/>
        <dsp:cNvSpPr/>
      </dsp:nvSpPr>
      <dsp:spPr>
        <a:xfrm>
          <a:off x="0" y="3371108"/>
          <a:ext cx="10374087" cy="593190"/>
        </a:xfrm>
        <a:prstGeom prst="roundRect">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Financial pressure</a:t>
          </a:r>
          <a:endParaRPr lang="en-US" sz="2600" kern="1200"/>
        </a:p>
      </dsp:txBody>
      <dsp:txXfrm>
        <a:off x="28957" y="3400065"/>
        <a:ext cx="10316173" cy="53527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0555F0-E08C-4132-BE53-70C96D639051}">
      <dsp:nvSpPr>
        <dsp:cNvPr id="0" name=""/>
        <dsp:cNvSpPr/>
      </dsp:nvSpPr>
      <dsp:spPr>
        <a:xfrm>
          <a:off x="0" y="67246"/>
          <a:ext cx="10189030" cy="638819"/>
        </a:xfrm>
        <a:prstGeom prst="roundRect">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Failing to see the intrinsic worth or dignity of the person</a:t>
          </a:r>
          <a:endParaRPr lang="en-US" sz="2800" kern="1200"/>
        </a:p>
      </dsp:txBody>
      <dsp:txXfrm>
        <a:off x="31185" y="98431"/>
        <a:ext cx="10126660" cy="576449"/>
      </dsp:txXfrm>
    </dsp:sp>
    <dsp:sp modelId="{0B052FB2-E9CA-4329-BB37-B18C03F56264}">
      <dsp:nvSpPr>
        <dsp:cNvPr id="0" name=""/>
        <dsp:cNvSpPr/>
      </dsp:nvSpPr>
      <dsp:spPr>
        <a:xfrm>
          <a:off x="0" y="786706"/>
          <a:ext cx="10189030" cy="638819"/>
        </a:xfrm>
        <a:prstGeom prst="roundRect">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Logically and morally is wrong</a:t>
          </a:r>
          <a:endParaRPr lang="en-US" sz="2800" kern="1200"/>
        </a:p>
      </dsp:txBody>
      <dsp:txXfrm>
        <a:off x="31185" y="817891"/>
        <a:ext cx="10126660" cy="576449"/>
      </dsp:txXfrm>
    </dsp:sp>
    <dsp:sp modelId="{F3066FE9-28A7-40F5-B096-466144019FDD}">
      <dsp:nvSpPr>
        <dsp:cNvPr id="0" name=""/>
        <dsp:cNvSpPr/>
      </dsp:nvSpPr>
      <dsp:spPr>
        <a:xfrm>
          <a:off x="0" y="1506166"/>
          <a:ext cx="10189030" cy="638819"/>
        </a:xfrm>
        <a:prstGeom prst="roundRect">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Religion </a:t>
          </a:r>
          <a:endParaRPr lang="en-US" sz="2800" kern="1200"/>
        </a:p>
      </dsp:txBody>
      <dsp:txXfrm>
        <a:off x="31185" y="1537351"/>
        <a:ext cx="10126660" cy="576449"/>
      </dsp:txXfrm>
    </dsp:sp>
    <dsp:sp modelId="{58BD5609-C683-4D65-B64D-66F4A688C181}">
      <dsp:nvSpPr>
        <dsp:cNvPr id="0" name=""/>
        <dsp:cNvSpPr/>
      </dsp:nvSpPr>
      <dsp:spPr>
        <a:xfrm>
          <a:off x="0" y="2225626"/>
          <a:ext cx="10189030" cy="638819"/>
        </a:xfrm>
        <a:prstGeom prst="roundRect">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Values</a:t>
          </a:r>
          <a:endParaRPr lang="en-US" sz="2800" kern="1200"/>
        </a:p>
      </dsp:txBody>
      <dsp:txXfrm>
        <a:off x="31185" y="2256811"/>
        <a:ext cx="10126660" cy="576449"/>
      </dsp:txXfrm>
    </dsp:sp>
    <dsp:sp modelId="{B5FB8DB7-A396-4E9A-AA0E-4E81EA0B2B53}">
      <dsp:nvSpPr>
        <dsp:cNvPr id="0" name=""/>
        <dsp:cNvSpPr/>
      </dsp:nvSpPr>
      <dsp:spPr>
        <a:xfrm>
          <a:off x="0" y="2945086"/>
          <a:ext cx="10189030" cy="638819"/>
        </a:xfrm>
        <a:prstGeom prst="roundRect">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Slippery slope</a:t>
          </a:r>
        </a:p>
      </dsp:txBody>
      <dsp:txXfrm>
        <a:off x="31185" y="2976271"/>
        <a:ext cx="10126660" cy="576449"/>
      </dsp:txXfrm>
    </dsp:sp>
    <dsp:sp modelId="{258E5D80-A8A8-42A1-A147-C740767D6C86}">
      <dsp:nvSpPr>
        <dsp:cNvPr id="0" name=""/>
        <dsp:cNvSpPr/>
      </dsp:nvSpPr>
      <dsp:spPr>
        <a:xfrm>
          <a:off x="0" y="3664546"/>
          <a:ext cx="10189030" cy="638819"/>
        </a:xfrm>
        <a:prstGeom prst="roundRect">
          <a:avLst/>
        </a:prstGeom>
        <a:solidFill>
          <a:schemeClr val="accent1">
            <a:hueOff val="0"/>
            <a:satOff val="0"/>
            <a:lumOff val="0"/>
            <a:alphaOff val="0"/>
          </a:schemeClr>
        </a:solidFill>
        <a:ln w="34925" cap="flat" cmpd="sng" algn="in">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Against the Hippocratic oath </a:t>
          </a:r>
        </a:p>
      </dsp:txBody>
      <dsp:txXfrm>
        <a:off x="31185" y="3695731"/>
        <a:ext cx="10126660" cy="57644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6D05EF-B681-4343-A2BB-370BF0904BBF}">
      <dsp:nvSpPr>
        <dsp:cNvPr id="0" name=""/>
        <dsp:cNvSpPr/>
      </dsp:nvSpPr>
      <dsp:spPr>
        <a:xfrm>
          <a:off x="0" y="437"/>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FCD32DE-4660-4DDA-B25D-529B5113FAFD}">
      <dsp:nvSpPr>
        <dsp:cNvPr id="0" name=""/>
        <dsp:cNvSpPr/>
      </dsp:nvSpPr>
      <dsp:spPr>
        <a:xfrm>
          <a:off x="0" y="437"/>
          <a:ext cx="9601200" cy="716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kern="1200"/>
            <a:t>Professional, dedicated care team</a:t>
          </a:r>
        </a:p>
      </dsp:txBody>
      <dsp:txXfrm>
        <a:off x="0" y="437"/>
        <a:ext cx="9601200" cy="716105"/>
      </dsp:txXfrm>
    </dsp:sp>
    <dsp:sp modelId="{23C604CF-8763-4F30-BABB-E9919030D5C4}">
      <dsp:nvSpPr>
        <dsp:cNvPr id="0" name=""/>
        <dsp:cNvSpPr/>
      </dsp:nvSpPr>
      <dsp:spPr>
        <a:xfrm>
          <a:off x="0" y="716542"/>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04064E3-FB3C-4AB1-BEC4-2DDA82EA70D5}">
      <dsp:nvSpPr>
        <dsp:cNvPr id="0" name=""/>
        <dsp:cNvSpPr/>
      </dsp:nvSpPr>
      <dsp:spPr>
        <a:xfrm>
          <a:off x="0" y="716542"/>
          <a:ext cx="9601200" cy="716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kern="1200"/>
            <a:t>Fully-Bespoke person-centered care plans</a:t>
          </a:r>
        </a:p>
      </dsp:txBody>
      <dsp:txXfrm>
        <a:off x="0" y="716542"/>
        <a:ext cx="9601200" cy="716105"/>
      </dsp:txXfrm>
    </dsp:sp>
    <dsp:sp modelId="{B3D334C5-F55E-4E6B-9C6E-11276FA057AB}">
      <dsp:nvSpPr>
        <dsp:cNvPr id="0" name=""/>
        <dsp:cNvSpPr/>
      </dsp:nvSpPr>
      <dsp:spPr>
        <a:xfrm>
          <a:off x="0" y="1432647"/>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030B739-1C06-4967-9286-F618D1910726}">
      <dsp:nvSpPr>
        <dsp:cNvPr id="0" name=""/>
        <dsp:cNvSpPr/>
      </dsp:nvSpPr>
      <dsp:spPr>
        <a:xfrm>
          <a:off x="0" y="1432647"/>
          <a:ext cx="9601200" cy="716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kern="1200"/>
            <a:t>Getting extra support  </a:t>
          </a:r>
        </a:p>
      </dsp:txBody>
      <dsp:txXfrm>
        <a:off x="0" y="1432647"/>
        <a:ext cx="9601200" cy="716105"/>
      </dsp:txXfrm>
    </dsp:sp>
    <dsp:sp modelId="{C87BF7FA-3FD5-43A0-90E5-9437454EEE21}">
      <dsp:nvSpPr>
        <dsp:cNvPr id="0" name=""/>
        <dsp:cNvSpPr/>
      </dsp:nvSpPr>
      <dsp:spPr>
        <a:xfrm>
          <a:off x="0" y="2148752"/>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E1A8ACA-28B4-4EAB-9BF0-CB9590E3F0E3}">
      <dsp:nvSpPr>
        <dsp:cNvPr id="0" name=""/>
        <dsp:cNvSpPr/>
      </dsp:nvSpPr>
      <dsp:spPr>
        <a:xfrm>
          <a:off x="0" y="2148752"/>
          <a:ext cx="9601200" cy="716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kern="1200"/>
            <a:t>Finding out information </a:t>
          </a:r>
        </a:p>
      </dsp:txBody>
      <dsp:txXfrm>
        <a:off x="0" y="2148752"/>
        <a:ext cx="9601200" cy="716105"/>
      </dsp:txXfrm>
    </dsp:sp>
    <dsp:sp modelId="{1E1E18E7-3D31-4268-B4DA-9BC14F236DDE}">
      <dsp:nvSpPr>
        <dsp:cNvPr id="0" name=""/>
        <dsp:cNvSpPr/>
      </dsp:nvSpPr>
      <dsp:spPr>
        <a:xfrm>
          <a:off x="0" y="2864857"/>
          <a:ext cx="9601200" cy="0"/>
        </a:xfrm>
        <a:prstGeom prst="line">
          <a:avLst/>
        </a:prstGeom>
        <a:solidFill>
          <a:schemeClr val="accent1">
            <a:hueOff val="0"/>
            <a:satOff val="0"/>
            <a:lumOff val="0"/>
            <a:alphaOff val="0"/>
          </a:schemeClr>
        </a:solidFill>
        <a:ln w="34925" cap="flat" cmpd="sng" algn="in">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DFD1076-62E4-4A4D-AB47-A06A5A0A4BD1}">
      <dsp:nvSpPr>
        <dsp:cNvPr id="0" name=""/>
        <dsp:cNvSpPr/>
      </dsp:nvSpPr>
      <dsp:spPr>
        <a:xfrm>
          <a:off x="0" y="2864857"/>
          <a:ext cx="9601200" cy="716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US" sz="3400" kern="1200"/>
            <a:t>Supporting dignity and independence </a:t>
          </a:r>
        </a:p>
      </dsp:txBody>
      <dsp:txXfrm>
        <a:off x="0" y="2864857"/>
        <a:ext cx="9601200" cy="716105"/>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B043943-27E3-4578-944F-6E207B585FA6}" type="datetimeFigureOut">
              <a:rPr lang="en-GB" smtClean="0"/>
              <a:t>03/03/2023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946BBB-0494-4BCF-A295-CD83FC41087C}" type="slidenum">
              <a:rPr lang="en-GB" smtClean="0"/>
              <a:t>‹#›</a:t>
            </a:fld>
            <a:endParaRPr lang="en-GB"/>
          </a:p>
        </p:txBody>
      </p:sp>
    </p:spTree>
    <p:extLst>
      <p:ext uri="{BB962C8B-B14F-4D97-AF65-F5344CB8AC3E}">
        <p14:creationId xmlns:p14="http://schemas.microsoft.com/office/powerpoint/2010/main" val="1739413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DF946BBB-0494-4BCF-A295-CD83FC41087C}" type="slidenum">
              <a:rPr lang="en-GB" smtClean="0"/>
              <a:t>21</a:t>
            </a:fld>
            <a:endParaRPr lang="en-GB"/>
          </a:p>
        </p:txBody>
      </p:sp>
    </p:spTree>
    <p:extLst>
      <p:ext uri="{BB962C8B-B14F-4D97-AF65-F5344CB8AC3E}">
        <p14:creationId xmlns:p14="http://schemas.microsoft.com/office/powerpoint/2010/main" val="8307973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a:t>Click to edit Master title style</a:t>
            </a:r>
            <a:endParaRPr lang="en-US"/>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3/3/2023</a:t>
            </a:fld>
            <a:endParaRPr lang="en-US"/>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7DE6118-2437-4B30-8E3C-4D2BE6020583}" type="datetimeFigureOut">
              <a:rPr lang="en-US" dirty="0"/>
              <a:t>3/3/2023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GB"/>
              <a:t>Click to edit Master title style</a:t>
            </a:r>
            <a:endParaRPr lang="en-US"/>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3/3/2023</a:t>
            </a:fld>
            <a:endParaRPr lang="en-US"/>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87DE6118-2437-4B30-8E3C-4D2BE6020583}" type="datetimeFigureOut">
              <a:rPr lang="en-US" dirty="0"/>
              <a:t>3/3/2023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a:t>Click to edit Master title style</a:t>
            </a:r>
            <a:endParaRPr lang="en-US"/>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87DE6118-2437-4B30-8E3C-4D2BE6020583}" type="datetimeFigureOut">
              <a:rPr lang="en-US" dirty="0"/>
              <a:t>3/3/2023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87DE6118-2437-4B30-8E3C-4D2BE6020583}" type="datetimeFigureOut">
              <a:rPr lang="en-US" dirty="0"/>
              <a:t>3/3/2023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3/3/2023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a:t>Click to edit Master title style</a:t>
            </a:r>
            <a:endParaRPr lang="en-US"/>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3/3/2023</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a:t>Click to edit Master title style</a:t>
            </a:r>
            <a:endParaRPr lang="en-US"/>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3/3/2023</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7DE6118-2437-4B30-8E3C-4D2BE6020583}" type="datetimeFigureOut">
              <a:rPr lang="en-US" dirty="0"/>
              <a:t>3/3/2023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7DE6118-2437-4B30-8E3C-4D2BE6020583}" type="datetimeFigureOut">
              <a:rPr lang="en-US" dirty="0"/>
              <a:t>3/3/2023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a:t>Click to edit Master title style</a:t>
            </a:r>
            <a:endParaRPr lang="en-US"/>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3/3/2023</a:t>
            </a:fld>
            <a:endParaRPr lang="en-US"/>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8" Type="http://schemas.openxmlformats.org/officeDocument/2006/relationships/hyperlink" Target="https://www.cqc.org.uk/guidance-providers/adult-social-care/end-life-care-planning-medicines-optimisation" TargetMode="External"/><Relationship Id="rId3" Type="http://schemas.openxmlformats.org/officeDocument/2006/relationships/hyperlink" Target="https://www.bbc.co.uk/ethics/euthanasia/overview/dnr.shtml" TargetMode="External"/><Relationship Id="rId7" Type="http://schemas.openxmlformats.org/officeDocument/2006/relationships/hyperlink" Target="https://warwick.ac.uk/fac/soc/ier/glacier/learning/theories/activitytheory/" TargetMode="External"/><Relationship Id="rId2" Type="http://schemas.openxmlformats.org/officeDocument/2006/relationships/hyperlink" Target="https://www.theguardian.com/lifeandstyle/2017/apr/15/15-ways-support-someone-grieving-recently-bereaved" TargetMode="External"/><Relationship Id="rId1" Type="http://schemas.openxmlformats.org/officeDocument/2006/relationships/slideLayout" Target="../slideLayouts/slideLayout2.xml"/><Relationship Id="rId6" Type="http://schemas.openxmlformats.org/officeDocument/2006/relationships/hyperlink" Target="https://pubmed.ncbi.nlm.nih.gov/18165376/" TargetMode="External"/><Relationship Id="rId5" Type="http://schemas.openxmlformats.org/officeDocument/2006/relationships/hyperlink" Target="https://www.bgs.org.uk/resources/end-of-life-care-in-frailty-law-and-ethics#:~:text=End%20of%20Life%20Care%20in%20Frailty%3A%20Law%20and,treatment.%20...%203%20Other%20ethical%20issues%20Confidentiality%20" TargetMode="External"/><Relationship Id="rId4" Type="http://schemas.openxmlformats.org/officeDocument/2006/relationships/hyperlink" Target="https://www.bbc.co.uk/ethics/euthanasia/against/against_1.shtml" TargetMode="External"/><Relationship Id="rId9" Type="http://schemas.openxmlformats.org/officeDocument/2006/relationships/hyperlink" Target="https://www.thoughtco.com/disengagement-theory-3026258" TargetMode="External"/></Relationships>
</file>

<file path=ppt/slides/_rels/slide21.xml.rels><?xml version="1.0" encoding="UTF-8" standalone="yes"?>
<Relationships xmlns="http://schemas.openxmlformats.org/package/2006/relationships"><Relationship Id="rId8" Type="http://schemas.openxmlformats.org/officeDocument/2006/relationships/hyperlink" Target="https://www.keyadvice.co.uk/wills-lpas/living-wills" TargetMode="External"/><Relationship Id="rId3" Type="http://schemas.openxmlformats.org/officeDocument/2006/relationships/hyperlink" Target="https://assets.publishing.service.gov.uk/government/uploads/system/uploads/attachment_data/file/365345/Making_Sure_the_Care_Act_Works_EASY_READ.pdf" TargetMode="External"/><Relationship Id="rId7" Type="http://schemas.openxmlformats.org/officeDocument/2006/relationships/hyperlink" Target="https://www.helpguide.org/articles/end-of-life/late-stage-and-end-of-life-care.htm"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hyperlink" Target="https://www.gov.uk/guidance/equality-act-2010-guidance" TargetMode="External"/><Relationship Id="rId5" Type="http://schemas.openxmlformats.org/officeDocument/2006/relationships/hyperlink" Target="https://www.equalityhumanrights.com/en/human-rights/human-rights-act" TargetMode="External"/><Relationship Id="rId4" Type="http://schemas.openxmlformats.org/officeDocument/2006/relationships/hyperlink" Target="https://helpfulprofessor.com/activity-theory-of-aging/" TargetMode="External"/><Relationship Id="rId9" Type="http://schemas.openxmlformats.org/officeDocument/2006/relationships/hyperlink" Target="https://cpdonline.co.uk/knowledge-base/care/care-act-2014-principles/" TargetMode="External"/></Relationships>
</file>

<file path=ppt/slides/_rels/slide22.xml.rels><?xml version="1.0" encoding="UTF-8" standalone="yes"?>
<Relationships xmlns="http://schemas.openxmlformats.org/package/2006/relationships"><Relationship Id="rId3" Type="http://schemas.openxmlformats.org/officeDocument/2006/relationships/hyperlink" Target="https://www.nhs.uk/conditions/euthanasia-and-assisted-suicide/" TargetMode="External"/><Relationship Id="rId7" Type="http://schemas.openxmlformats.org/officeDocument/2006/relationships/hyperlink" Target="https://workingwithdog.com/pets-as-kids-revolution/" TargetMode="External"/><Relationship Id="rId2" Type="http://schemas.openxmlformats.org/officeDocument/2006/relationships/hyperlink" Target="https://themsag.com/blogs/medical-school-interviews/ethics-questions-asked-at-medical-interviews-euthanasia" TargetMode="External"/><Relationship Id="rId1" Type="http://schemas.openxmlformats.org/officeDocument/2006/relationships/slideLayout" Target="../slideLayouts/slideLayout2.xml"/><Relationship Id="rId6" Type="http://schemas.openxmlformats.org/officeDocument/2006/relationships/hyperlink" Target="https://socialcare.wales/resources-guidance/improving-care-and-support/people-with-dementia/end-of-life-care" TargetMode="External"/><Relationship Id="rId5" Type="http://schemas.openxmlformats.org/officeDocument/2006/relationships/hyperlink" Target="https://www.nice.org.uk/about/what-we-do/into-practice/measuring-the-use-of-nice-guidance/impact-of-our-guidance/nice-impact-end-of-life-care-for-adults" TargetMode="External"/><Relationship Id="rId4" Type="http://schemas.openxmlformats.org/officeDocument/2006/relationships/hyperlink" Target="https://www.nhs.uk/conditions/end-of-life-care/what-it-involves-and-when-it-star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5" name="Rectangle 15">
            <a:extLst>
              <a:ext uri="{FF2B5EF4-FFF2-40B4-BE49-F238E27FC236}">
                <a16:creationId xmlns:a16="http://schemas.microsoft.com/office/drawing/2014/main" id="{9ECB0E0D-AC1B-4E83-84EA-237BFA2063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6" name="Group 17">
            <a:extLst>
              <a:ext uri="{FF2B5EF4-FFF2-40B4-BE49-F238E27FC236}">
                <a16:creationId xmlns:a16="http://schemas.microsoft.com/office/drawing/2014/main" id="{D6DCB3B1-E1A7-4510-831B-77C8EFF566A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47" name="Freeform 6">
              <a:extLst>
                <a:ext uri="{FF2B5EF4-FFF2-40B4-BE49-F238E27FC236}">
                  <a16:creationId xmlns:a16="http://schemas.microsoft.com/office/drawing/2014/main" id="{10132A3B-10CF-4EEB-BA1F-A63D2ED61D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48" name="Freeform 6">
              <a:extLst>
                <a:ext uri="{FF2B5EF4-FFF2-40B4-BE49-F238E27FC236}">
                  <a16:creationId xmlns:a16="http://schemas.microsoft.com/office/drawing/2014/main" id="{014E52ED-3C51-46E6-BE4B-14FFAB2C3D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p:nvSpPr>
          <p:cNvPr id="2" name="Title 1">
            <a:extLst>
              <a:ext uri="{FF2B5EF4-FFF2-40B4-BE49-F238E27FC236}">
                <a16:creationId xmlns:a16="http://schemas.microsoft.com/office/drawing/2014/main" id="{F20DC41D-58ED-4F8C-118B-3AC2532D3E69}"/>
              </a:ext>
            </a:extLst>
          </p:cNvPr>
          <p:cNvSpPr>
            <a:spLocks noGrp="1"/>
          </p:cNvSpPr>
          <p:nvPr>
            <p:ph type="ctrTitle"/>
          </p:nvPr>
        </p:nvSpPr>
        <p:spPr>
          <a:xfrm>
            <a:off x="1478521" y="1480930"/>
            <a:ext cx="6021734" cy="3848521"/>
          </a:xfrm>
        </p:spPr>
        <p:txBody>
          <a:bodyPr anchor="ctr">
            <a:normAutofit/>
          </a:bodyPr>
          <a:lstStyle/>
          <a:p>
            <a:r>
              <a:rPr lang="en-GB" sz="6600"/>
              <a:t>Living with care: The older person</a:t>
            </a:r>
            <a:endParaRPr lang="en-US" sz="6600"/>
          </a:p>
        </p:txBody>
      </p:sp>
      <p:sp>
        <p:nvSpPr>
          <p:cNvPr id="3" name="Subtitle 2">
            <a:extLst>
              <a:ext uri="{FF2B5EF4-FFF2-40B4-BE49-F238E27FC236}">
                <a16:creationId xmlns:a16="http://schemas.microsoft.com/office/drawing/2014/main" id="{5419178D-DB61-C318-D028-5EB21BBE960F}"/>
              </a:ext>
            </a:extLst>
          </p:cNvPr>
          <p:cNvSpPr>
            <a:spLocks noGrp="1"/>
          </p:cNvSpPr>
          <p:nvPr>
            <p:ph type="subTitle" idx="1"/>
          </p:nvPr>
        </p:nvSpPr>
        <p:spPr>
          <a:xfrm>
            <a:off x="8119870" y="1480929"/>
            <a:ext cx="2593610" cy="3848522"/>
          </a:xfrm>
        </p:spPr>
        <p:txBody>
          <a:bodyPr anchor="ctr">
            <a:normAutofit/>
          </a:bodyPr>
          <a:lstStyle/>
          <a:p>
            <a:pPr algn="l">
              <a:spcAft>
                <a:spcPts val="600"/>
              </a:spcAft>
            </a:pPr>
            <a:r>
              <a:rPr lang="en-GB"/>
              <a:t>Name: Charnai Clarke | Student Number: 2007510 | Module code: BMHP6009 Lecturer: Joanne Davies</a:t>
            </a:r>
            <a:endParaRPr lang="en-US"/>
          </a:p>
        </p:txBody>
      </p:sp>
      <p:cxnSp>
        <p:nvCxnSpPr>
          <p:cNvPr id="49" name="Straight Connector 21">
            <a:extLst>
              <a:ext uri="{FF2B5EF4-FFF2-40B4-BE49-F238E27FC236}">
                <a16:creationId xmlns:a16="http://schemas.microsoft.com/office/drawing/2014/main" id="{6116DDC6-8F07-46CC-8751-E5C9346B2A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674964" y="2388358"/>
            <a:ext cx="0" cy="1856096"/>
          </a:xfrm>
          <a:prstGeom prst="line">
            <a:avLst/>
          </a:prstGeom>
          <a:ln w="25400" cap="sq">
            <a:solidFill>
              <a:schemeClr val="tx1"/>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278849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00A75-0BDA-9745-F346-E60EF935408B}"/>
              </a:ext>
            </a:extLst>
          </p:cNvPr>
          <p:cNvSpPr>
            <a:spLocks noGrp="1"/>
          </p:cNvSpPr>
          <p:nvPr>
            <p:ph type="title"/>
          </p:nvPr>
        </p:nvSpPr>
        <p:spPr/>
        <p:txBody>
          <a:bodyPr>
            <a:normAutofit/>
          </a:bodyPr>
          <a:lstStyle/>
          <a:p>
            <a:r>
              <a:rPr lang="en-GB" sz="4800"/>
              <a:t>Introduction </a:t>
            </a:r>
          </a:p>
        </p:txBody>
      </p:sp>
      <p:sp>
        <p:nvSpPr>
          <p:cNvPr id="3" name="Content Placeholder 2">
            <a:extLst>
              <a:ext uri="{FF2B5EF4-FFF2-40B4-BE49-F238E27FC236}">
                <a16:creationId xmlns:a16="http://schemas.microsoft.com/office/drawing/2014/main" id="{BA97BB95-52F6-3425-42C5-2B7B7579984E}"/>
              </a:ext>
            </a:extLst>
          </p:cNvPr>
          <p:cNvSpPr>
            <a:spLocks noGrp="1"/>
          </p:cNvSpPr>
          <p:nvPr>
            <p:ph idx="1"/>
          </p:nvPr>
        </p:nvSpPr>
        <p:spPr>
          <a:xfrm>
            <a:off x="1371600" y="1861457"/>
            <a:ext cx="9601200" cy="4005943"/>
          </a:xfrm>
        </p:spPr>
        <p:txBody>
          <a:bodyPr>
            <a:normAutofit/>
          </a:bodyPr>
          <a:lstStyle/>
          <a:p>
            <a:pPr marL="0" indent="0" algn="ctr">
              <a:lnSpc>
                <a:spcPct val="150000"/>
              </a:lnSpc>
              <a:buNone/>
            </a:pPr>
            <a:r>
              <a:rPr lang="en-GB" sz="2300"/>
              <a:t>Welcome to my presentation, where I will talk about palliative care and end of life. Euthanasia and assisted suicide will be discussed during this presentation by opposing arguments for and against euthanasia. Also with passing reference to other nations' regulations surrounding the two. I'll also list the resources and assistance offered to those who are terminally ill. I'll conclude my presentation with some recommendations and a summary, along with references from the course of my research.</a:t>
            </a:r>
          </a:p>
        </p:txBody>
      </p:sp>
    </p:spTree>
    <p:extLst>
      <p:ext uri="{BB962C8B-B14F-4D97-AF65-F5344CB8AC3E}">
        <p14:creationId xmlns:p14="http://schemas.microsoft.com/office/powerpoint/2010/main" val="2351627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699C17EF-9F98-4D0C-A74B-FA23A50AD3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90E31C-E10E-91CF-3DEA-31C195D0A21D}"/>
              </a:ext>
            </a:extLst>
          </p:cNvPr>
          <p:cNvSpPr>
            <a:spLocks noGrp="1"/>
          </p:cNvSpPr>
          <p:nvPr>
            <p:ph type="title"/>
          </p:nvPr>
        </p:nvSpPr>
        <p:spPr>
          <a:xfrm>
            <a:off x="4926652" y="247650"/>
            <a:ext cx="6949662" cy="1047750"/>
          </a:xfrm>
        </p:spPr>
        <p:txBody>
          <a:bodyPr vert="horz" lIns="91440" tIns="45720" rIns="91440" bIns="45720" rtlCol="0" anchor="t">
            <a:normAutofit fontScale="90000"/>
          </a:bodyPr>
          <a:lstStyle/>
          <a:p>
            <a:pPr algn="ctr"/>
            <a:r>
              <a:rPr lang="en-US" cap="all"/>
              <a:t>End of life &amp; Palliative care </a:t>
            </a:r>
          </a:p>
        </p:txBody>
      </p:sp>
      <p:pic>
        <p:nvPicPr>
          <p:cNvPr id="5" name="Picture 4" descr="People holding hands">
            <a:extLst>
              <a:ext uri="{FF2B5EF4-FFF2-40B4-BE49-F238E27FC236}">
                <a16:creationId xmlns:a16="http://schemas.microsoft.com/office/drawing/2014/main" id="{A45DC574-5133-9C05-98E8-1B05EFBBE5EC}"/>
              </a:ext>
            </a:extLst>
          </p:cNvPr>
          <p:cNvPicPr>
            <a:picLocks noChangeAspect="1"/>
          </p:cNvPicPr>
          <p:nvPr/>
        </p:nvPicPr>
        <p:blipFill rotWithShape="1">
          <a:blip r:embed="rId2">
            <a:grayscl/>
          </a:blip>
          <a:srcRect l="33503" r="21702" b="-1"/>
          <a:stretch/>
        </p:blipFill>
        <p:spPr>
          <a:xfrm>
            <a:off x="-1" y="10"/>
            <a:ext cx="4602146" cy="6857990"/>
          </a:xfrm>
          <a:prstGeom prst="rect">
            <a:avLst/>
          </a:prstGeom>
        </p:spPr>
      </p:pic>
      <p:sp>
        <p:nvSpPr>
          <p:cNvPr id="31" name="Rectangle 30">
            <a:extLst>
              <a:ext uri="{FF2B5EF4-FFF2-40B4-BE49-F238E27FC236}">
                <a16:creationId xmlns:a16="http://schemas.microsoft.com/office/drawing/2014/main" id="{ECE34936-B6F6-4892-93D7-48FAA43F3B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02145" cy="6858000"/>
          </a:xfrm>
          <a:prstGeom prst="rect">
            <a:avLst/>
          </a:prstGeom>
          <a:gradFill flip="none" rotWithShape="1">
            <a:gsLst>
              <a:gs pos="3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94F17385-8DC0-437B-80A6-4E608B5ACC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354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TextBox 3">
            <a:extLst>
              <a:ext uri="{FF2B5EF4-FFF2-40B4-BE49-F238E27FC236}">
                <a16:creationId xmlns:a16="http://schemas.microsoft.com/office/drawing/2014/main" id="{B405CCF1-397C-B698-7A7D-A3FF084A08E2}"/>
              </a:ext>
            </a:extLst>
          </p:cNvPr>
          <p:cNvSpPr txBox="1"/>
          <p:nvPr/>
        </p:nvSpPr>
        <p:spPr>
          <a:xfrm>
            <a:off x="5100824" y="1458686"/>
            <a:ext cx="6176776" cy="4408714"/>
          </a:xfrm>
          <a:prstGeom prst="rect">
            <a:avLst/>
          </a:prstGeom>
        </p:spPr>
        <p:txBody>
          <a:bodyPr vert="horz" lIns="91440" tIns="45720" rIns="91440" bIns="45720" rtlCol="0">
            <a:normAutofit/>
          </a:bodyPr>
          <a:lstStyle/>
          <a:p>
            <a:pPr marL="384048" indent="-384048" defTabSz="914400">
              <a:lnSpc>
                <a:spcPct val="160000"/>
              </a:lnSpc>
              <a:spcAft>
                <a:spcPts val="200"/>
              </a:spcAft>
              <a:buFont typeface="Franklin Gothic Book" panose="020B0503020102020204" pitchFamily="34" charset="0"/>
            </a:pPr>
            <a:r>
              <a:rPr lang="en-US" sz="2000" b="1">
                <a:solidFill>
                  <a:schemeClr val="tx2"/>
                </a:solidFill>
              </a:rPr>
              <a:t>End-of-life care </a:t>
            </a:r>
            <a:r>
              <a:rPr lang="en-US" sz="2000">
                <a:solidFill>
                  <a:schemeClr val="tx2"/>
                </a:solidFill>
              </a:rPr>
              <a:t>refers to the assistance and resources that are available to both the person who is dying and those who are important to them, such as bereavement support (SCW,2022).</a:t>
            </a:r>
          </a:p>
          <a:p>
            <a:pPr marL="384048" indent="-384048" defTabSz="914400">
              <a:lnSpc>
                <a:spcPct val="160000"/>
              </a:lnSpc>
              <a:spcAft>
                <a:spcPts val="200"/>
              </a:spcAft>
              <a:buFont typeface="Franklin Gothic Book" panose="020B0503020102020204" pitchFamily="34" charset="0"/>
            </a:pPr>
            <a:r>
              <a:rPr lang="en-US" sz="2000" b="1">
                <a:solidFill>
                  <a:schemeClr val="tx2"/>
                </a:solidFill>
              </a:rPr>
              <a:t>Palliative care </a:t>
            </a:r>
            <a:r>
              <a:rPr lang="en-US" sz="2000">
                <a:solidFill>
                  <a:schemeClr val="tx2"/>
                </a:solidFill>
              </a:rPr>
              <a:t>is having an illness that cannot be cured, but having the right support and help around to ensure the final stages before death are as comfortable as possible for people (Brighton,2016).</a:t>
            </a:r>
          </a:p>
        </p:txBody>
      </p:sp>
    </p:spTree>
    <p:extLst>
      <p:ext uri="{BB962C8B-B14F-4D97-AF65-F5344CB8AC3E}">
        <p14:creationId xmlns:p14="http://schemas.microsoft.com/office/powerpoint/2010/main" val="2600671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0BC9609-A8AF-411F-A9E0-C3B93C8945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E69172-338C-1EA9-A334-A4910F20A52F}"/>
              </a:ext>
            </a:extLst>
          </p:cNvPr>
          <p:cNvSpPr>
            <a:spLocks noGrp="1"/>
          </p:cNvSpPr>
          <p:nvPr>
            <p:ph type="title"/>
          </p:nvPr>
        </p:nvSpPr>
        <p:spPr>
          <a:xfrm>
            <a:off x="640080" y="639704"/>
            <a:ext cx="3299579" cy="5577840"/>
          </a:xfrm>
        </p:spPr>
        <p:txBody>
          <a:bodyPr anchor="ctr">
            <a:normAutofit/>
          </a:bodyPr>
          <a:lstStyle/>
          <a:p>
            <a:pPr algn="ctr"/>
            <a:r>
              <a:rPr lang="en-GB"/>
              <a:t>Support and care available in healthcare settings </a:t>
            </a:r>
            <a:endParaRPr lang="en-US"/>
          </a:p>
        </p:txBody>
      </p:sp>
      <p:graphicFrame>
        <p:nvGraphicFramePr>
          <p:cNvPr id="5" name="Content Placeholder 2">
            <a:extLst>
              <a:ext uri="{FF2B5EF4-FFF2-40B4-BE49-F238E27FC236}">
                <a16:creationId xmlns:a16="http://schemas.microsoft.com/office/drawing/2014/main" id="{5E938CE3-D239-F013-D925-1EDC9C3A7FE6}"/>
              </a:ext>
            </a:extLst>
          </p:cNvPr>
          <p:cNvGraphicFramePr>
            <a:graphicFrameLocks noGrp="1"/>
          </p:cNvGraphicFramePr>
          <p:nvPr>
            <p:ph idx="1"/>
            <p:extLst>
              <p:ext uri="{D42A27DB-BD31-4B8C-83A1-F6EECF244321}">
                <p14:modId xmlns:p14="http://schemas.microsoft.com/office/powerpoint/2010/main" val="745240559"/>
              </p:ext>
            </p:extLst>
          </p:nvPr>
        </p:nvGraphicFramePr>
        <p:xfrm>
          <a:off x="4901472" y="639705"/>
          <a:ext cx="6506304" cy="55778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E9AFAC7F-B8C0-3B0D-04CE-EC540C0DD5A8}"/>
              </a:ext>
            </a:extLst>
          </p:cNvPr>
          <p:cNvSpPr txBox="1"/>
          <p:nvPr/>
        </p:nvSpPr>
        <p:spPr>
          <a:xfrm>
            <a:off x="9779000" y="6286500"/>
            <a:ext cx="2311400" cy="369332"/>
          </a:xfrm>
          <a:prstGeom prst="rect">
            <a:avLst/>
          </a:prstGeom>
          <a:noFill/>
        </p:spPr>
        <p:txBody>
          <a:bodyPr wrap="square" rtlCol="0">
            <a:spAutoFit/>
          </a:bodyPr>
          <a:lstStyle/>
          <a:p>
            <a:r>
              <a:rPr lang="en-GB"/>
              <a:t>(NHSb,2022)</a:t>
            </a:r>
          </a:p>
        </p:txBody>
      </p:sp>
    </p:spTree>
    <p:extLst>
      <p:ext uri="{BB962C8B-B14F-4D97-AF65-F5344CB8AC3E}">
        <p14:creationId xmlns:p14="http://schemas.microsoft.com/office/powerpoint/2010/main" val="32121670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0AAD97-A99A-2377-F7E7-D547EE16473E}"/>
              </a:ext>
            </a:extLst>
          </p:cNvPr>
          <p:cNvSpPr>
            <a:spLocks noGrp="1"/>
          </p:cNvSpPr>
          <p:nvPr>
            <p:ph type="title"/>
          </p:nvPr>
        </p:nvSpPr>
        <p:spPr/>
        <p:txBody>
          <a:bodyPr/>
          <a:lstStyle/>
          <a:p>
            <a:r>
              <a:rPr lang="en-GB"/>
              <a:t>Planning for end of life </a:t>
            </a:r>
          </a:p>
        </p:txBody>
      </p:sp>
      <p:sp>
        <p:nvSpPr>
          <p:cNvPr id="3" name="Content Placeholder 2">
            <a:extLst>
              <a:ext uri="{FF2B5EF4-FFF2-40B4-BE49-F238E27FC236}">
                <a16:creationId xmlns:a16="http://schemas.microsoft.com/office/drawing/2014/main" id="{6BB6C17E-E8E1-BAAC-06CD-4702438BE2CD}"/>
              </a:ext>
            </a:extLst>
          </p:cNvPr>
          <p:cNvSpPr>
            <a:spLocks noGrp="1"/>
          </p:cNvSpPr>
          <p:nvPr>
            <p:ph idx="1"/>
          </p:nvPr>
        </p:nvSpPr>
        <p:spPr>
          <a:xfrm>
            <a:off x="3740226" y="1784733"/>
            <a:ext cx="8069855" cy="4618362"/>
          </a:xfrm>
        </p:spPr>
        <p:txBody>
          <a:bodyPr>
            <a:normAutofit fontScale="85000" lnSpcReduction="20000"/>
          </a:bodyPr>
          <a:lstStyle/>
          <a:p>
            <a:pPr marL="0" indent="0">
              <a:lnSpc>
                <a:spcPct val="150000"/>
              </a:lnSpc>
              <a:buNone/>
            </a:pPr>
            <a:r>
              <a:rPr lang="en-GB"/>
              <a:t>Wills and Living wills</a:t>
            </a:r>
          </a:p>
          <a:p>
            <a:pPr>
              <a:lnSpc>
                <a:spcPct val="150000"/>
              </a:lnSpc>
            </a:pPr>
            <a:r>
              <a:rPr lang="en-GB"/>
              <a:t>Living wills - A document which outlines medical care that a person wishes to have at the end of their life</a:t>
            </a:r>
          </a:p>
          <a:p>
            <a:pPr>
              <a:lnSpc>
                <a:spcPct val="150000"/>
              </a:lnSpc>
            </a:pPr>
            <a:r>
              <a:rPr lang="en-GB"/>
              <a:t>Wills - Legal document that coordinates the distribution of ones assists</a:t>
            </a:r>
          </a:p>
          <a:p>
            <a:pPr>
              <a:lnSpc>
                <a:spcPct val="150000"/>
              </a:lnSpc>
            </a:pPr>
            <a:r>
              <a:rPr lang="en-GB"/>
              <a:t>A will is important as it allows end of life patients to communicate their wishes clearly and precisely (KLLF,2022)</a:t>
            </a:r>
          </a:p>
          <a:p>
            <a:pPr marL="0" indent="0">
              <a:lnSpc>
                <a:spcPct val="150000"/>
              </a:lnSpc>
              <a:buNone/>
            </a:pPr>
            <a:r>
              <a:rPr lang="en-GB"/>
              <a:t>DNR</a:t>
            </a:r>
          </a:p>
          <a:p>
            <a:pPr>
              <a:lnSpc>
                <a:spcPct val="150000"/>
              </a:lnSpc>
            </a:pPr>
            <a:r>
              <a:rPr lang="en-GB"/>
              <a:t>Stands for do not attempt cardiopulmonary resuscitation</a:t>
            </a:r>
          </a:p>
          <a:p>
            <a:pPr>
              <a:lnSpc>
                <a:spcPct val="150000"/>
              </a:lnSpc>
            </a:pPr>
            <a:r>
              <a:rPr lang="en-GB"/>
              <a:t>Allow natural death &amp; refers to a medical directive</a:t>
            </a:r>
          </a:p>
          <a:p>
            <a:pPr>
              <a:lnSpc>
                <a:spcPct val="150000"/>
              </a:lnSpc>
            </a:pPr>
            <a:r>
              <a:rPr lang="en-GB"/>
              <a:t>Can be given verbally or could be written (</a:t>
            </a:r>
            <a:r>
              <a:rPr lang="en-GB" err="1"/>
              <a:t>BBCa</a:t>
            </a:r>
            <a:r>
              <a:rPr lang="en-GB"/>
              <a:t>, 2014).</a:t>
            </a:r>
          </a:p>
          <a:p>
            <a:endParaRPr lang="en-GB"/>
          </a:p>
          <a:p>
            <a:endParaRPr lang="en-GB"/>
          </a:p>
        </p:txBody>
      </p:sp>
      <p:pic>
        <p:nvPicPr>
          <p:cNvPr id="4" name="Picture 3">
            <a:extLst>
              <a:ext uri="{FF2B5EF4-FFF2-40B4-BE49-F238E27FC236}">
                <a16:creationId xmlns:a16="http://schemas.microsoft.com/office/drawing/2014/main" id="{DDB7AD04-9038-B44B-E873-DFFC7CC2A3BE}"/>
              </a:ext>
            </a:extLst>
          </p:cNvPr>
          <p:cNvPicPr>
            <a:picLocks noChangeAspect="1"/>
          </p:cNvPicPr>
          <p:nvPr/>
        </p:nvPicPr>
        <p:blipFill>
          <a:blip r:embed="rId2"/>
          <a:stretch>
            <a:fillRect/>
          </a:stretch>
        </p:blipFill>
        <p:spPr>
          <a:xfrm>
            <a:off x="1219200" y="1641355"/>
            <a:ext cx="1944793" cy="1944793"/>
          </a:xfrm>
          <a:prstGeom prst="rect">
            <a:avLst/>
          </a:prstGeom>
        </p:spPr>
      </p:pic>
      <p:pic>
        <p:nvPicPr>
          <p:cNvPr id="5" name="Picture 4">
            <a:extLst>
              <a:ext uri="{FF2B5EF4-FFF2-40B4-BE49-F238E27FC236}">
                <a16:creationId xmlns:a16="http://schemas.microsoft.com/office/drawing/2014/main" id="{ADC37EE6-6F99-B5D6-D959-42F7E9FCCC44}"/>
              </a:ext>
            </a:extLst>
          </p:cNvPr>
          <p:cNvPicPr>
            <a:picLocks noChangeAspect="1"/>
          </p:cNvPicPr>
          <p:nvPr/>
        </p:nvPicPr>
        <p:blipFill>
          <a:blip r:embed="rId3"/>
          <a:stretch>
            <a:fillRect/>
          </a:stretch>
        </p:blipFill>
        <p:spPr>
          <a:xfrm>
            <a:off x="1371600" y="3713904"/>
            <a:ext cx="1944793" cy="1944793"/>
          </a:xfrm>
          <a:prstGeom prst="rect">
            <a:avLst/>
          </a:prstGeom>
        </p:spPr>
      </p:pic>
    </p:spTree>
    <p:extLst>
      <p:ext uri="{BB962C8B-B14F-4D97-AF65-F5344CB8AC3E}">
        <p14:creationId xmlns:p14="http://schemas.microsoft.com/office/powerpoint/2010/main" val="5930991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Large skydiving group mid-air">
            <a:extLst>
              <a:ext uri="{FF2B5EF4-FFF2-40B4-BE49-F238E27FC236}">
                <a16:creationId xmlns:a16="http://schemas.microsoft.com/office/drawing/2014/main" id="{DA4AD884-D934-4BE1-9F4A-7AACDDB4D4F7}"/>
              </a:ext>
            </a:extLst>
          </p:cNvPr>
          <p:cNvPicPr>
            <a:picLocks noChangeAspect="1"/>
          </p:cNvPicPr>
          <p:nvPr/>
        </p:nvPicPr>
        <p:blipFill rotWithShape="1">
          <a:blip r:embed="rId2"/>
          <a:srcRect t="11685" r="1" b="3706"/>
          <a:stretch/>
        </p:blipFill>
        <p:spPr>
          <a:xfrm>
            <a:off x="0" y="10"/>
            <a:ext cx="12188652" cy="6857990"/>
          </a:xfrm>
          <a:prstGeom prst="rect">
            <a:avLst/>
          </a:prstGeom>
        </p:spPr>
      </p:pic>
      <p:sp>
        <p:nvSpPr>
          <p:cNvPr id="70" name="Rectangle 69">
            <a:extLst>
              <a:ext uri="{FF2B5EF4-FFF2-40B4-BE49-F238E27FC236}">
                <a16:creationId xmlns:a16="http://schemas.microsoft.com/office/drawing/2014/main" id="{BC46CD03-D076-40A3-9AA4-2B7BB288B1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8" y="0"/>
            <a:ext cx="12192000" cy="6858000"/>
          </a:xfrm>
          <a:prstGeom prst="rect">
            <a:avLst/>
          </a:prstGeom>
          <a:gradFill flip="none" rotWithShape="1">
            <a:gsLst>
              <a:gs pos="30000">
                <a:schemeClr val="bg2">
                  <a:alpha val="75000"/>
                </a:schemeClr>
              </a:gs>
              <a:gs pos="100000">
                <a:schemeClr val="bg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914B3D-D475-364D-639E-AA4C74C53BD9}"/>
              </a:ext>
            </a:extLst>
          </p:cNvPr>
          <p:cNvSpPr>
            <a:spLocks noGrp="1"/>
          </p:cNvSpPr>
          <p:nvPr>
            <p:ph type="title"/>
          </p:nvPr>
        </p:nvSpPr>
        <p:spPr>
          <a:xfrm>
            <a:off x="1371600" y="685800"/>
            <a:ext cx="9601200" cy="1485900"/>
          </a:xfrm>
        </p:spPr>
        <p:txBody>
          <a:bodyPr vert="horz" lIns="91440" tIns="45720" rIns="91440" bIns="45720" rtlCol="0" anchor="t">
            <a:normAutofit/>
          </a:bodyPr>
          <a:lstStyle/>
          <a:p>
            <a:r>
              <a:rPr lang="en-US" cap="all"/>
              <a:t>Gaps between needs and availability of end-of-life care</a:t>
            </a:r>
          </a:p>
        </p:txBody>
      </p:sp>
      <p:sp>
        <p:nvSpPr>
          <p:cNvPr id="72" name="Rectangle 71">
            <a:extLst>
              <a:ext uri="{FF2B5EF4-FFF2-40B4-BE49-F238E27FC236}">
                <a16:creationId xmlns:a16="http://schemas.microsoft.com/office/drawing/2014/main" id="{88D28697-83F7-4C09-A9B2-6CAA588556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Box 2">
            <a:extLst>
              <a:ext uri="{FF2B5EF4-FFF2-40B4-BE49-F238E27FC236}">
                <a16:creationId xmlns:a16="http://schemas.microsoft.com/office/drawing/2014/main" id="{0F6B0224-A1D2-BFCD-6995-4688B61D107B}"/>
              </a:ext>
            </a:extLst>
          </p:cNvPr>
          <p:cNvSpPr txBox="1"/>
          <p:nvPr/>
        </p:nvSpPr>
        <p:spPr>
          <a:xfrm>
            <a:off x="1371600" y="2286000"/>
            <a:ext cx="9601200" cy="3581400"/>
          </a:xfrm>
          <a:prstGeom prst="rect">
            <a:avLst/>
          </a:prstGeom>
        </p:spPr>
        <p:txBody>
          <a:bodyPr vert="horz" lIns="91440" tIns="45720" rIns="91440" bIns="45720" rtlCol="0">
            <a:normAutofit fontScale="85000" lnSpcReduction="20000"/>
          </a:bodyPr>
          <a:lstStyle/>
          <a:p>
            <a:pPr marL="384048" indent="-384048" defTabSz="914400">
              <a:lnSpc>
                <a:spcPct val="150000"/>
              </a:lnSpc>
              <a:spcAft>
                <a:spcPts val="200"/>
              </a:spcAft>
              <a:buFont typeface="Franklin Gothic Book" panose="020B0503020102020204" pitchFamily="34" charset="0"/>
              <a:buChar char="•"/>
            </a:pPr>
            <a:r>
              <a:rPr lang="en-US" sz="2400">
                <a:solidFill>
                  <a:schemeClr val="tx2"/>
                </a:solidFill>
              </a:rPr>
              <a:t>People who are in their final year of life may face a variety of obstacles that prevent them from receiving end-of-life care, </a:t>
            </a:r>
          </a:p>
          <a:p>
            <a:pPr marL="384048" indent="-384048" defTabSz="914400">
              <a:lnSpc>
                <a:spcPct val="150000"/>
              </a:lnSpc>
              <a:spcAft>
                <a:spcPts val="200"/>
              </a:spcAft>
              <a:buFont typeface="Franklin Gothic Book" panose="020B0503020102020204" pitchFamily="34" charset="0"/>
              <a:buChar char="•"/>
            </a:pPr>
            <a:r>
              <a:rPr lang="en-US" sz="2400">
                <a:solidFill>
                  <a:schemeClr val="tx2"/>
                </a:solidFill>
              </a:rPr>
              <a:t>Currently not enough H+SC available </a:t>
            </a:r>
          </a:p>
          <a:p>
            <a:pPr marL="384048" indent="-384048" defTabSz="914400">
              <a:lnSpc>
                <a:spcPct val="150000"/>
              </a:lnSpc>
              <a:spcAft>
                <a:spcPts val="200"/>
              </a:spcAft>
              <a:buFont typeface="Franklin Gothic Book" panose="020B0503020102020204" pitchFamily="34" charset="0"/>
              <a:buChar char="•"/>
            </a:pPr>
            <a:r>
              <a:rPr lang="en-US" sz="2400">
                <a:solidFill>
                  <a:schemeClr val="tx2"/>
                </a:solidFill>
              </a:rPr>
              <a:t>Inadequate service coordination and communication are a recurring problem. </a:t>
            </a:r>
          </a:p>
          <a:p>
            <a:pPr marL="384048" indent="-384048" defTabSz="914400">
              <a:lnSpc>
                <a:spcPct val="150000"/>
              </a:lnSpc>
              <a:spcAft>
                <a:spcPts val="200"/>
              </a:spcAft>
              <a:buFont typeface="Franklin Gothic Book" panose="020B0503020102020204" pitchFamily="34" charset="0"/>
              <a:buChar char="•"/>
            </a:pPr>
            <a:r>
              <a:rPr lang="en-US" sz="2400">
                <a:solidFill>
                  <a:schemeClr val="tx2"/>
                </a:solidFill>
              </a:rPr>
              <a:t>One of the largest obstacles is the inability of experts to identify when a person is in their final year of life.</a:t>
            </a:r>
          </a:p>
          <a:p>
            <a:pPr marL="384048" indent="-384048" defTabSz="914400">
              <a:lnSpc>
                <a:spcPct val="150000"/>
              </a:lnSpc>
              <a:spcAft>
                <a:spcPts val="200"/>
              </a:spcAft>
              <a:buFont typeface="Franklin Gothic Book" panose="020B0503020102020204" pitchFamily="34" charset="0"/>
              <a:buChar char="•"/>
            </a:pPr>
            <a:r>
              <a:rPr lang="en-US" sz="2400">
                <a:solidFill>
                  <a:schemeClr val="tx2"/>
                </a:solidFill>
              </a:rPr>
              <a:t>To have the necessary communication skills to openly and sensitively communicate this.</a:t>
            </a:r>
          </a:p>
          <a:p>
            <a:pPr marL="384048" indent="-384048" defTabSz="914400">
              <a:lnSpc>
                <a:spcPct val="94000"/>
              </a:lnSpc>
              <a:spcAft>
                <a:spcPts val="200"/>
              </a:spcAft>
              <a:buFont typeface="Franklin Gothic Book" panose="020B0503020102020204" pitchFamily="34" charset="0"/>
            </a:pPr>
            <a:endParaRPr lang="en-US">
              <a:solidFill>
                <a:schemeClr val="tx2"/>
              </a:solidFill>
            </a:endParaRPr>
          </a:p>
          <a:p>
            <a:pPr marL="384048" indent="-384048" defTabSz="914400">
              <a:lnSpc>
                <a:spcPct val="94000"/>
              </a:lnSpc>
              <a:spcAft>
                <a:spcPts val="200"/>
              </a:spcAft>
              <a:buFont typeface="Franklin Gothic Book" panose="020B0503020102020204" pitchFamily="34" charset="0"/>
            </a:pPr>
            <a:endParaRPr lang="en-US">
              <a:solidFill>
                <a:schemeClr val="tx2"/>
              </a:solidFill>
            </a:endParaRPr>
          </a:p>
        </p:txBody>
      </p:sp>
      <p:sp>
        <p:nvSpPr>
          <p:cNvPr id="4" name="TextBox 3">
            <a:extLst>
              <a:ext uri="{FF2B5EF4-FFF2-40B4-BE49-F238E27FC236}">
                <a16:creationId xmlns:a16="http://schemas.microsoft.com/office/drawing/2014/main" id="{A47720E9-9DDE-DF9D-3EAD-ECA3BA42BD3B}"/>
              </a:ext>
            </a:extLst>
          </p:cNvPr>
          <p:cNvSpPr txBox="1"/>
          <p:nvPr/>
        </p:nvSpPr>
        <p:spPr>
          <a:xfrm>
            <a:off x="9711159" y="6111433"/>
            <a:ext cx="2164466" cy="369332"/>
          </a:xfrm>
          <a:prstGeom prst="rect">
            <a:avLst/>
          </a:prstGeom>
          <a:noFill/>
        </p:spPr>
        <p:txBody>
          <a:bodyPr wrap="square" rtlCol="0">
            <a:spAutoFit/>
          </a:bodyPr>
          <a:lstStyle/>
          <a:p>
            <a:r>
              <a:rPr lang="en-GB"/>
              <a:t>(NICE,2023)</a:t>
            </a:r>
          </a:p>
        </p:txBody>
      </p:sp>
    </p:spTree>
    <p:extLst>
      <p:ext uri="{BB962C8B-B14F-4D97-AF65-F5344CB8AC3E}">
        <p14:creationId xmlns:p14="http://schemas.microsoft.com/office/powerpoint/2010/main" val="38474652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0BC9609-A8AF-411F-A9E0-C3B93C8945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A7555A-BE9A-D699-864D-01B52E11681F}"/>
              </a:ext>
            </a:extLst>
          </p:cNvPr>
          <p:cNvSpPr>
            <a:spLocks noGrp="1"/>
          </p:cNvSpPr>
          <p:nvPr>
            <p:ph type="title"/>
          </p:nvPr>
        </p:nvSpPr>
        <p:spPr>
          <a:xfrm>
            <a:off x="640080" y="639704"/>
            <a:ext cx="3299579" cy="5577840"/>
          </a:xfrm>
        </p:spPr>
        <p:txBody>
          <a:bodyPr anchor="ctr">
            <a:normAutofit/>
          </a:bodyPr>
          <a:lstStyle/>
          <a:p>
            <a:pPr algn="ctr"/>
            <a:r>
              <a:rPr lang="en-GB"/>
              <a:t>Care Act 2014 </a:t>
            </a:r>
          </a:p>
        </p:txBody>
      </p:sp>
      <p:graphicFrame>
        <p:nvGraphicFramePr>
          <p:cNvPr id="5" name="Content Placeholder 2">
            <a:extLst>
              <a:ext uri="{FF2B5EF4-FFF2-40B4-BE49-F238E27FC236}">
                <a16:creationId xmlns:a16="http://schemas.microsoft.com/office/drawing/2014/main" id="{89E8B47E-EDF7-C80C-0115-EA03BB7CC1C3}"/>
              </a:ext>
            </a:extLst>
          </p:cNvPr>
          <p:cNvGraphicFramePr>
            <a:graphicFrameLocks noGrp="1"/>
          </p:cNvGraphicFramePr>
          <p:nvPr>
            <p:ph idx="1"/>
            <p:extLst>
              <p:ext uri="{D42A27DB-BD31-4B8C-83A1-F6EECF244321}">
                <p14:modId xmlns:p14="http://schemas.microsoft.com/office/powerpoint/2010/main" val="3273236695"/>
              </p:ext>
            </p:extLst>
          </p:nvPr>
        </p:nvGraphicFramePr>
        <p:xfrm>
          <a:off x="4901472" y="639705"/>
          <a:ext cx="6506304" cy="55778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D97652CD-838B-B5A1-D771-F61DA76DAF3B}"/>
              </a:ext>
            </a:extLst>
          </p:cNvPr>
          <p:cNvSpPr txBox="1"/>
          <p:nvPr/>
        </p:nvSpPr>
        <p:spPr>
          <a:xfrm>
            <a:off x="9775371" y="6302829"/>
            <a:ext cx="2220686" cy="369332"/>
          </a:xfrm>
          <a:prstGeom prst="rect">
            <a:avLst/>
          </a:prstGeom>
          <a:noFill/>
        </p:spPr>
        <p:txBody>
          <a:bodyPr wrap="square" rtlCol="0">
            <a:spAutoFit/>
          </a:bodyPr>
          <a:lstStyle/>
          <a:p>
            <a:r>
              <a:rPr lang="en-GB"/>
              <a:t>(DOH, No date)</a:t>
            </a:r>
          </a:p>
        </p:txBody>
      </p:sp>
    </p:spTree>
    <p:extLst>
      <p:ext uri="{BB962C8B-B14F-4D97-AF65-F5344CB8AC3E}">
        <p14:creationId xmlns:p14="http://schemas.microsoft.com/office/powerpoint/2010/main" val="25936122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13EEB-3CFB-7654-429A-953A5836216F}"/>
              </a:ext>
            </a:extLst>
          </p:cNvPr>
          <p:cNvSpPr>
            <a:spLocks noGrp="1"/>
          </p:cNvSpPr>
          <p:nvPr>
            <p:ph type="title"/>
          </p:nvPr>
        </p:nvSpPr>
        <p:spPr/>
        <p:txBody>
          <a:bodyPr/>
          <a:lstStyle/>
          <a:p>
            <a:r>
              <a:rPr lang="en-GB"/>
              <a:t>Equality Act (2010)</a:t>
            </a:r>
          </a:p>
        </p:txBody>
      </p:sp>
      <p:graphicFrame>
        <p:nvGraphicFramePr>
          <p:cNvPr id="6" name="Content Placeholder 2">
            <a:extLst>
              <a:ext uri="{FF2B5EF4-FFF2-40B4-BE49-F238E27FC236}">
                <a16:creationId xmlns:a16="http://schemas.microsoft.com/office/drawing/2014/main" id="{D3C7A70D-FB7B-55B8-C860-456DBA763031}"/>
              </a:ext>
            </a:extLst>
          </p:cNvPr>
          <p:cNvGraphicFramePr>
            <a:graphicFrameLocks noGrp="1"/>
          </p:cNvGraphicFramePr>
          <p:nvPr>
            <p:ph idx="1"/>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B7C8AB7B-573A-8C57-0FB1-B47D9FA4ABD2}"/>
              </a:ext>
            </a:extLst>
          </p:cNvPr>
          <p:cNvSpPr txBox="1"/>
          <p:nvPr/>
        </p:nvSpPr>
        <p:spPr>
          <a:xfrm>
            <a:off x="9764486" y="6237514"/>
            <a:ext cx="2090057" cy="369332"/>
          </a:xfrm>
          <a:prstGeom prst="rect">
            <a:avLst/>
          </a:prstGeom>
          <a:noFill/>
        </p:spPr>
        <p:txBody>
          <a:bodyPr wrap="square" rtlCol="0">
            <a:spAutoFit/>
          </a:bodyPr>
          <a:lstStyle/>
          <a:p>
            <a:r>
              <a:rPr lang="en-GB"/>
              <a:t>(GovUK,2015)</a:t>
            </a:r>
          </a:p>
        </p:txBody>
      </p:sp>
    </p:spTree>
    <p:extLst>
      <p:ext uri="{BB962C8B-B14F-4D97-AF65-F5344CB8AC3E}">
        <p14:creationId xmlns:p14="http://schemas.microsoft.com/office/powerpoint/2010/main" val="20416691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13EEB-3CFB-7654-429A-953A5836216F}"/>
              </a:ext>
            </a:extLst>
          </p:cNvPr>
          <p:cNvSpPr>
            <a:spLocks noGrp="1"/>
          </p:cNvSpPr>
          <p:nvPr>
            <p:ph type="title"/>
          </p:nvPr>
        </p:nvSpPr>
        <p:spPr/>
        <p:txBody>
          <a:bodyPr/>
          <a:lstStyle/>
          <a:p>
            <a:r>
              <a:rPr lang="en-GB"/>
              <a:t>Human Rights Act (1998)</a:t>
            </a:r>
          </a:p>
        </p:txBody>
      </p:sp>
      <p:graphicFrame>
        <p:nvGraphicFramePr>
          <p:cNvPr id="6" name="Content Placeholder 2">
            <a:extLst>
              <a:ext uri="{FF2B5EF4-FFF2-40B4-BE49-F238E27FC236}">
                <a16:creationId xmlns:a16="http://schemas.microsoft.com/office/drawing/2014/main" id="{34AC5DBA-3983-3914-E82D-CA1BDBDE7638}"/>
              </a:ext>
            </a:extLst>
          </p:cNvPr>
          <p:cNvGraphicFramePr>
            <a:graphicFrameLocks noGrp="1"/>
          </p:cNvGraphicFramePr>
          <p:nvPr>
            <p:ph idx="1"/>
          </p:nvPr>
        </p:nvGraphicFramePr>
        <p:xfrm>
          <a:off x="1371600" y="2286000"/>
          <a:ext cx="9601200" cy="3581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B6BF410D-1151-F71F-5CA9-C31E9233974F}"/>
              </a:ext>
            </a:extLst>
          </p:cNvPr>
          <p:cNvSpPr txBox="1"/>
          <p:nvPr/>
        </p:nvSpPr>
        <p:spPr>
          <a:xfrm>
            <a:off x="9633857" y="6052457"/>
            <a:ext cx="2307772" cy="369332"/>
          </a:xfrm>
          <a:prstGeom prst="rect">
            <a:avLst/>
          </a:prstGeom>
          <a:noFill/>
        </p:spPr>
        <p:txBody>
          <a:bodyPr wrap="square" rtlCol="0">
            <a:spAutoFit/>
          </a:bodyPr>
          <a:lstStyle/>
          <a:p>
            <a:r>
              <a:rPr lang="en-GB"/>
              <a:t>(EAHRC.2018)</a:t>
            </a:r>
          </a:p>
        </p:txBody>
      </p:sp>
    </p:spTree>
    <p:extLst>
      <p:ext uri="{BB962C8B-B14F-4D97-AF65-F5344CB8AC3E}">
        <p14:creationId xmlns:p14="http://schemas.microsoft.com/office/powerpoint/2010/main" val="6618723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FE877D-F38E-5528-965B-5929981458A4}"/>
              </a:ext>
            </a:extLst>
          </p:cNvPr>
          <p:cNvSpPr>
            <a:spLocks noGrp="1"/>
          </p:cNvSpPr>
          <p:nvPr>
            <p:ph type="title"/>
          </p:nvPr>
        </p:nvSpPr>
        <p:spPr/>
        <p:txBody>
          <a:bodyPr/>
          <a:lstStyle/>
          <a:p>
            <a:r>
              <a:rPr lang="en-GB"/>
              <a:t>Continuity theory </a:t>
            </a:r>
          </a:p>
        </p:txBody>
      </p:sp>
      <p:sp>
        <p:nvSpPr>
          <p:cNvPr id="3" name="Content Placeholder 2">
            <a:extLst>
              <a:ext uri="{FF2B5EF4-FFF2-40B4-BE49-F238E27FC236}">
                <a16:creationId xmlns:a16="http://schemas.microsoft.com/office/drawing/2014/main" id="{E91CCA79-C4DB-1E66-6561-275CEEBE360E}"/>
              </a:ext>
            </a:extLst>
          </p:cNvPr>
          <p:cNvSpPr>
            <a:spLocks noGrp="1"/>
          </p:cNvSpPr>
          <p:nvPr>
            <p:ph idx="1"/>
          </p:nvPr>
        </p:nvSpPr>
        <p:spPr/>
        <p:txBody>
          <a:bodyPr/>
          <a:lstStyle/>
          <a:p>
            <a:pPr>
              <a:lnSpc>
                <a:spcPct val="150000"/>
              </a:lnSpc>
            </a:pPr>
            <a:r>
              <a:rPr lang="en-GB" dirty="0"/>
              <a:t>Is the theory that arrests that a persons behaviours should be reflective of their previous experiences, knowledge, and related task.</a:t>
            </a:r>
          </a:p>
          <a:p>
            <a:pPr>
              <a:lnSpc>
                <a:spcPct val="150000"/>
              </a:lnSpc>
            </a:pPr>
            <a:r>
              <a:rPr lang="en-GB" dirty="0"/>
              <a:t>Even as they age, people who run for exercise still do it, only less forcefully. Most people in their middle year who remain in touch with childhood or college buddies.</a:t>
            </a:r>
          </a:p>
          <a:p>
            <a:pPr>
              <a:lnSpc>
                <a:spcPct val="150000"/>
              </a:lnSpc>
            </a:pPr>
            <a:r>
              <a:rPr lang="en-GB" dirty="0"/>
              <a:t>Most people tend to continue maintaining parts of their life style and routines</a:t>
            </a:r>
          </a:p>
          <a:p>
            <a:pPr>
              <a:lnSpc>
                <a:spcPct val="150000"/>
              </a:lnSpc>
            </a:pPr>
            <a:r>
              <a:rPr lang="en-GB" dirty="0"/>
              <a:t>Similar to activity theory</a:t>
            </a:r>
          </a:p>
          <a:p>
            <a:pPr>
              <a:lnSpc>
                <a:spcPct val="150000"/>
              </a:lnSpc>
            </a:pPr>
            <a:endParaRPr lang="en-GB" dirty="0"/>
          </a:p>
          <a:p>
            <a:pPr>
              <a:lnSpc>
                <a:spcPct val="150000"/>
              </a:lnSpc>
            </a:pPr>
            <a:endParaRPr lang="en-GB" dirty="0"/>
          </a:p>
          <a:p>
            <a:pPr>
              <a:lnSpc>
                <a:spcPct val="150000"/>
              </a:lnSpc>
            </a:pPr>
            <a:endParaRPr lang="en-GB" dirty="0"/>
          </a:p>
          <a:p>
            <a:endParaRPr lang="en-GB" dirty="0"/>
          </a:p>
          <a:p>
            <a:endParaRPr lang="en-GB" dirty="0"/>
          </a:p>
        </p:txBody>
      </p:sp>
      <p:sp>
        <p:nvSpPr>
          <p:cNvPr id="4" name="TextBox 3">
            <a:extLst>
              <a:ext uri="{FF2B5EF4-FFF2-40B4-BE49-F238E27FC236}">
                <a16:creationId xmlns:a16="http://schemas.microsoft.com/office/drawing/2014/main" id="{9FBA7EF5-6C1F-2167-4CA4-192248E34ABD}"/>
              </a:ext>
            </a:extLst>
          </p:cNvPr>
          <p:cNvSpPr txBox="1"/>
          <p:nvPr/>
        </p:nvSpPr>
        <p:spPr>
          <a:xfrm>
            <a:off x="8958943" y="6337300"/>
            <a:ext cx="3118757" cy="369332"/>
          </a:xfrm>
          <a:prstGeom prst="rect">
            <a:avLst/>
          </a:prstGeom>
          <a:noFill/>
        </p:spPr>
        <p:txBody>
          <a:bodyPr wrap="square" rtlCol="0">
            <a:spAutoFit/>
          </a:bodyPr>
          <a:lstStyle/>
          <a:p>
            <a:r>
              <a:rPr lang="en-GB" dirty="0"/>
              <a:t>(Diggs,2008 &amp; Wang,2012).</a:t>
            </a:r>
          </a:p>
        </p:txBody>
      </p:sp>
    </p:spTree>
    <p:extLst>
      <p:ext uri="{BB962C8B-B14F-4D97-AF65-F5344CB8AC3E}">
        <p14:creationId xmlns:p14="http://schemas.microsoft.com/office/powerpoint/2010/main" val="399480718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5B3FE3-C9B7-1AB0-7BFC-7F43D137734B}"/>
              </a:ext>
            </a:extLst>
          </p:cNvPr>
          <p:cNvSpPr>
            <a:spLocks noGrp="1"/>
          </p:cNvSpPr>
          <p:nvPr>
            <p:ph type="title"/>
          </p:nvPr>
        </p:nvSpPr>
        <p:spPr>
          <a:xfrm>
            <a:off x="1159328" y="355600"/>
            <a:ext cx="9601200" cy="1143000"/>
          </a:xfrm>
        </p:spPr>
        <p:txBody>
          <a:bodyPr/>
          <a:lstStyle/>
          <a:p>
            <a:r>
              <a:rPr lang="en-GB"/>
              <a:t>Activity theory </a:t>
            </a:r>
          </a:p>
        </p:txBody>
      </p:sp>
      <p:sp>
        <p:nvSpPr>
          <p:cNvPr id="3" name="Content Placeholder 2">
            <a:extLst>
              <a:ext uri="{FF2B5EF4-FFF2-40B4-BE49-F238E27FC236}">
                <a16:creationId xmlns:a16="http://schemas.microsoft.com/office/drawing/2014/main" id="{FFCA9AFF-2338-2356-DB2F-D0A5E7BFCBBD}"/>
              </a:ext>
            </a:extLst>
          </p:cNvPr>
          <p:cNvSpPr>
            <a:spLocks noGrp="1"/>
          </p:cNvSpPr>
          <p:nvPr>
            <p:ph idx="1"/>
          </p:nvPr>
        </p:nvSpPr>
        <p:spPr>
          <a:xfrm>
            <a:off x="1295400" y="1498600"/>
            <a:ext cx="10490200" cy="4889500"/>
          </a:xfrm>
        </p:spPr>
        <p:txBody>
          <a:bodyPr>
            <a:normAutofit fontScale="92500" lnSpcReduction="10000"/>
          </a:bodyPr>
          <a:lstStyle/>
          <a:p>
            <a:pPr>
              <a:lnSpc>
                <a:spcPct val="150000"/>
              </a:lnSpc>
            </a:pPr>
            <a:r>
              <a:rPr lang="en-GB"/>
              <a:t>Instead of being a predictive theory, activity theory is more of a descriptive meta-theory or framework. </a:t>
            </a:r>
          </a:p>
          <a:p>
            <a:pPr>
              <a:lnSpc>
                <a:spcPct val="150000"/>
              </a:lnSpc>
            </a:pPr>
            <a:r>
              <a:rPr lang="en-GB"/>
              <a:t>It takes into account the environment, a person's past, their culture, the function of an object, their motives, and the intricacy of real-world activities (Brown,2011).</a:t>
            </a:r>
          </a:p>
          <a:p>
            <a:pPr>
              <a:lnSpc>
                <a:spcPct val="150000"/>
              </a:lnSpc>
            </a:pPr>
            <a:r>
              <a:rPr lang="en-GB"/>
              <a:t>This relates to end of life as a person who is more active is said to have higher levels of well-being and life satisfaction, which also includes those who are nearing death.</a:t>
            </a:r>
          </a:p>
          <a:p>
            <a:pPr marL="0" indent="0">
              <a:lnSpc>
                <a:spcPct val="150000"/>
              </a:lnSpc>
              <a:buNone/>
            </a:pPr>
            <a:r>
              <a:rPr lang="en-GB"/>
              <a:t>Activity, in this situation would not normally mean physical activity but social mental (brain activity) such as:</a:t>
            </a:r>
          </a:p>
          <a:p>
            <a:pPr>
              <a:lnSpc>
                <a:spcPct val="150000"/>
              </a:lnSpc>
            </a:pPr>
            <a:r>
              <a:rPr lang="en-GB"/>
              <a:t>Replacing formal roles with new roles, engaging in further education, going on holidays and social events such as board games, singing etc (Drew,2023).</a:t>
            </a:r>
          </a:p>
        </p:txBody>
      </p:sp>
    </p:spTree>
    <p:extLst>
      <p:ext uri="{BB962C8B-B14F-4D97-AF65-F5344CB8AC3E}">
        <p14:creationId xmlns:p14="http://schemas.microsoft.com/office/powerpoint/2010/main" val="14260056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1E1665A6-74DB-4F44-A6EF-F01205E871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CDF5E02-27D7-2F01-F003-A614C22DCCDD}"/>
              </a:ext>
            </a:extLst>
          </p:cNvPr>
          <p:cNvSpPr>
            <a:spLocks noGrp="1"/>
          </p:cNvSpPr>
          <p:nvPr>
            <p:ph type="title"/>
          </p:nvPr>
        </p:nvSpPr>
        <p:spPr>
          <a:xfrm>
            <a:off x="643467" y="685800"/>
            <a:ext cx="10905066" cy="1485900"/>
          </a:xfrm>
          <a:noFill/>
        </p:spPr>
        <p:txBody>
          <a:bodyPr>
            <a:normAutofit/>
          </a:bodyPr>
          <a:lstStyle/>
          <a:p>
            <a:pPr algn="ctr"/>
            <a:r>
              <a:rPr lang="en-GB"/>
              <a:t>Disengagement theory </a:t>
            </a:r>
          </a:p>
        </p:txBody>
      </p:sp>
      <p:graphicFrame>
        <p:nvGraphicFramePr>
          <p:cNvPr id="5" name="Content Placeholder 2">
            <a:extLst>
              <a:ext uri="{FF2B5EF4-FFF2-40B4-BE49-F238E27FC236}">
                <a16:creationId xmlns:a16="http://schemas.microsoft.com/office/drawing/2014/main" id="{1A5DBEC6-9068-50A2-AC4D-3836EAB1E819}"/>
              </a:ext>
            </a:extLst>
          </p:cNvPr>
          <p:cNvGraphicFramePr>
            <a:graphicFrameLocks noGrp="1"/>
          </p:cNvGraphicFramePr>
          <p:nvPr>
            <p:ph idx="1"/>
            <p:extLst>
              <p:ext uri="{D42A27DB-BD31-4B8C-83A1-F6EECF244321}">
                <p14:modId xmlns:p14="http://schemas.microsoft.com/office/powerpoint/2010/main" val="549017461"/>
              </p:ext>
            </p:extLst>
          </p:nvPr>
        </p:nvGraphicFramePr>
        <p:xfrm>
          <a:off x="1122972" y="2286000"/>
          <a:ext cx="9946056" cy="3581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116153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22" name="Group 21">
            <a:extLst>
              <a:ext uri="{FF2B5EF4-FFF2-40B4-BE49-F238E27FC236}">
                <a16:creationId xmlns:a16="http://schemas.microsoft.com/office/drawing/2014/main" id="{449BC34D-9C23-4D6D-8213-1F471AF85B3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23" name="Freeform 6">
              <a:extLst>
                <a:ext uri="{FF2B5EF4-FFF2-40B4-BE49-F238E27FC236}">
                  <a16:creationId xmlns:a16="http://schemas.microsoft.com/office/drawing/2014/main" id="{FA0F5D6C-5025-4D7E-82DD-C2C6FDA1E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24" name="Freeform 6">
              <a:extLst>
                <a:ext uri="{FF2B5EF4-FFF2-40B4-BE49-F238E27FC236}">
                  <a16:creationId xmlns:a16="http://schemas.microsoft.com/office/drawing/2014/main" id="{E2AF2C17-4AB4-4402-B84B-129EF95D16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26" name="Rectangle 25">
            <a:extLst>
              <a:ext uri="{FF2B5EF4-FFF2-40B4-BE49-F238E27FC236}">
                <a16:creationId xmlns:a16="http://schemas.microsoft.com/office/drawing/2014/main" id="{1E954AF0-B5CC-4A16-ACDA-675B5694F2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1CE7C19-376C-0A09-82F0-F9133DCD5239}"/>
              </a:ext>
            </a:extLst>
          </p:cNvPr>
          <p:cNvPicPr>
            <a:picLocks noChangeAspect="1"/>
          </p:cNvPicPr>
          <p:nvPr/>
        </p:nvPicPr>
        <p:blipFill>
          <a:blip r:embed="rId2"/>
          <a:stretch>
            <a:fillRect/>
          </a:stretch>
        </p:blipFill>
        <p:spPr>
          <a:xfrm>
            <a:off x="170270" y="937305"/>
            <a:ext cx="7716511" cy="5342200"/>
          </a:xfrm>
          <a:prstGeom prst="rect">
            <a:avLst/>
          </a:prstGeom>
        </p:spPr>
      </p:pic>
      <p:sp>
        <p:nvSpPr>
          <p:cNvPr id="28" name="Freeform 6">
            <a:extLst>
              <a:ext uri="{FF2B5EF4-FFF2-40B4-BE49-F238E27FC236}">
                <a16:creationId xmlns:a16="http://schemas.microsoft.com/office/drawing/2014/main" id="{325322DD-3792-4947-A96A-1B6D9D7869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983434" y="640080"/>
            <a:ext cx="2296028" cy="367498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2" name="Title 1">
            <a:extLst>
              <a:ext uri="{FF2B5EF4-FFF2-40B4-BE49-F238E27FC236}">
                <a16:creationId xmlns:a16="http://schemas.microsoft.com/office/drawing/2014/main" id="{DE698B2B-6D45-3750-1C53-67E3BE320DE6}"/>
              </a:ext>
            </a:extLst>
          </p:cNvPr>
          <p:cNvSpPr>
            <a:spLocks noGrp="1"/>
          </p:cNvSpPr>
          <p:nvPr>
            <p:ph type="title"/>
          </p:nvPr>
        </p:nvSpPr>
        <p:spPr>
          <a:xfrm>
            <a:off x="8569665" y="1314922"/>
            <a:ext cx="3272023" cy="3000139"/>
          </a:xfrm>
        </p:spPr>
        <p:txBody>
          <a:bodyPr vert="horz" lIns="91440" tIns="45720" rIns="91440" bIns="45720" rtlCol="0" anchor="b">
            <a:normAutofit fontScale="90000"/>
          </a:bodyPr>
          <a:lstStyle/>
          <a:p>
            <a:pPr algn="ctr">
              <a:lnSpc>
                <a:spcPct val="150000"/>
              </a:lnSpc>
            </a:pPr>
            <a:r>
              <a:rPr lang="en-US" sz="4800" cap="all"/>
              <a:t>Maslow Hierarchy theory  </a:t>
            </a:r>
          </a:p>
        </p:txBody>
      </p:sp>
      <p:sp>
        <p:nvSpPr>
          <p:cNvPr id="5" name="TextBox 4">
            <a:extLst>
              <a:ext uri="{FF2B5EF4-FFF2-40B4-BE49-F238E27FC236}">
                <a16:creationId xmlns:a16="http://schemas.microsoft.com/office/drawing/2014/main" id="{46BEDA27-1128-9F46-0CA1-1EDE5D311849}"/>
              </a:ext>
            </a:extLst>
          </p:cNvPr>
          <p:cNvSpPr txBox="1"/>
          <p:nvPr/>
        </p:nvSpPr>
        <p:spPr>
          <a:xfrm>
            <a:off x="9441455" y="6094140"/>
            <a:ext cx="2304457" cy="370730"/>
          </a:xfrm>
          <a:prstGeom prst="rect">
            <a:avLst/>
          </a:prstGeom>
          <a:noFill/>
        </p:spPr>
        <p:txBody>
          <a:bodyPr wrap="square" rtlCol="0">
            <a:spAutoFit/>
          </a:bodyPr>
          <a:lstStyle/>
          <a:p>
            <a:r>
              <a:rPr lang="en-GB"/>
              <a:t>(Smith,2017)</a:t>
            </a:r>
          </a:p>
        </p:txBody>
      </p:sp>
    </p:spTree>
    <p:extLst>
      <p:ext uri="{BB962C8B-B14F-4D97-AF65-F5344CB8AC3E}">
        <p14:creationId xmlns:p14="http://schemas.microsoft.com/office/powerpoint/2010/main" val="2970674623"/>
      </p:ext>
    </p:extLst>
  </p:cSld>
  <p:clrMapOvr>
    <a:overrideClrMapping bg1="dk1" tx1="lt1" bg2="dk2" tx2="lt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83B91B61-BFCA-4647-957E-A8269BE46F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1D260C-FECE-CEA4-FBF2-384697A5ECAD}"/>
              </a:ext>
            </a:extLst>
          </p:cNvPr>
          <p:cNvSpPr>
            <a:spLocks noGrp="1"/>
          </p:cNvSpPr>
          <p:nvPr>
            <p:ph type="title"/>
          </p:nvPr>
        </p:nvSpPr>
        <p:spPr>
          <a:xfrm>
            <a:off x="4808724" y="202168"/>
            <a:ext cx="7218176" cy="1006146"/>
          </a:xfrm>
        </p:spPr>
        <p:txBody>
          <a:bodyPr>
            <a:normAutofit fontScale="90000"/>
          </a:bodyPr>
          <a:lstStyle/>
          <a:p>
            <a:pPr algn="ctr"/>
            <a:r>
              <a:rPr lang="en-GB"/>
              <a:t>Euthanasia and assisted suicide  </a:t>
            </a:r>
          </a:p>
        </p:txBody>
      </p:sp>
      <p:pic>
        <p:nvPicPr>
          <p:cNvPr id="4" name="Picture 3">
            <a:extLst>
              <a:ext uri="{FF2B5EF4-FFF2-40B4-BE49-F238E27FC236}">
                <a16:creationId xmlns:a16="http://schemas.microsoft.com/office/drawing/2014/main" id="{E3EC004C-9A55-BE1D-23F6-2A336910B49A}"/>
              </a:ext>
            </a:extLst>
          </p:cNvPr>
          <p:cNvPicPr>
            <a:picLocks noChangeAspect="1"/>
          </p:cNvPicPr>
          <p:nvPr/>
        </p:nvPicPr>
        <p:blipFill rotWithShape="1">
          <a:blip r:embed="rId2"/>
          <a:srcRect l="23163" r="34268" b="-1"/>
          <a:stretch/>
        </p:blipFill>
        <p:spPr>
          <a:xfrm>
            <a:off x="-1" y="10"/>
            <a:ext cx="4373546" cy="6857990"/>
          </a:xfrm>
          <a:prstGeom prst="rect">
            <a:avLst/>
          </a:prstGeom>
        </p:spPr>
      </p:pic>
      <p:sp>
        <p:nvSpPr>
          <p:cNvPr id="18" name="Rectangle 17">
            <a:extLst>
              <a:ext uri="{FF2B5EF4-FFF2-40B4-BE49-F238E27FC236}">
                <a16:creationId xmlns:a16="http://schemas.microsoft.com/office/drawing/2014/main" id="{92D1D7C6-1C89-420C-8D35-483654167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7354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a:extLst>
              <a:ext uri="{FF2B5EF4-FFF2-40B4-BE49-F238E27FC236}">
                <a16:creationId xmlns:a16="http://schemas.microsoft.com/office/drawing/2014/main" id="{68964CBE-9F5D-6F55-B9E1-89B23779768F}"/>
              </a:ext>
            </a:extLst>
          </p:cNvPr>
          <p:cNvSpPr>
            <a:spLocks noGrp="1"/>
          </p:cNvSpPr>
          <p:nvPr>
            <p:ph idx="1"/>
          </p:nvPr>
        </p:nvSpPr>
        <p:spPr>
          <a:xfrm>
            <a:off x="5100824" y="936171"/>
            <a:ext cx="6176776" cy="4931229"/>
          </a:xfrm>
        </p:spPr>
        <p:txBody>
          <a:bodyPr>
            <a:normAutofit/>
          </a:bodyPr>
          <a:lstStyle/>
          <a:p>
            <a:pPr>
              <a:lnSpc>
                <a:spcPct val="150000"/>
              </a:lnSpc>
            </a:pPr>
            <a:r>
              <a:rPr lang="en-GB" sz="1700"/>
              <a:t>Euthanasia is the quick, painless death of a patient with a terminal illness or who is in an unconscious state (Morris,2019).</a:t>
            </a:r>
          </a:p>
          <a:p>
            <a:pPr>
              <a:lnSpc>
                <a:spcPct val="150000"/>
              </a:lnSpc>
            </a:pPr>
            <a:r>
              <a:rPr lang="en-GB" sz="1700"/>
              <a:t>This is illegal in the united kingdom but legal in Belgium and Canada and a number of other countries.</a:t>
            </a:r>
          </a:p>
          <a:p>
            <a:pPr>
              <a:lnSpc>
                <a:spcPct val="150000"/>
              </a:lnSpc>
            </a:pPr>
            <a:r>
              <a:rPr lang="en-GB" sz="1700"/>
              <a:t>Assisted Suicide is carried out with someone else's help, particularly when a patient with terminal illness or an incurable aliment takes fatal medication prescribed by a doctor for that purpose,</a:t>
            </a:r>
          </a:p>
          <a:p>
            <a:pPr>
              <a:lnSpc>
                <a:spcPct val="150000"/>
              </a:lnSpc>
            </a:pPr>
            <a:r>
              <a:rPr lang="en-GB" sz="1700"/>
              <a:t>This is illegal in the United Kingdom but legal in countries like, Switzerland and New Zealand (NHSa,2020)</a:t>
            </a:r>
          </a:p>
          <a:p>
            <a:pPr>
              <a:lnSpc>
                <a:spcPct val="150000"/>
              </a:lnSpc>
            </a:pPr>
            <a:endParaRPr lang="en-GB" sz="1700"/>
          </a:p>
          <a:p>
            <a:pPr>
              <a:lnSpc>
                <a:spcPct val="150000"/>
              </a:lnSpc>
            </a:pPr>
            <a:endParaRPr lang="en-GB" sz="1700"/>
          </a:p>
          <a:p>
            <a:pPr>
              <a:lnSpc>
                <a:spcPct val="150000"/>
              </a:lnSpc>
            </a:pPr>
            <a:endParaRPr lang="en-GB" sz="1700"/>
          </a:p>
          <a:p>
            <a:pPr>
              <a:lnSpc>
                <a:spcPct val="150000"/>
              </a:lnSpc>
            </a:pPr>
            <a:endParaRPr lang="en-GB" sz="1700"/>
          </a:p>
          <a:p>
            <a:pPr>
              <a:lnSpc>
                <a:spcPct val="150000"/>
              </a:lnSpc>
            </a:pPr>
            <a:endParaRPr lang="en-GB" sz="1700"/>
          </a:p>
        </p:txBody>
      </p:sp>
    </p:spTree>
    <p:extLst>
      <p:ext uri="{BB962C8B-B14F-4D97-AF65-F5344CB8AC3E}">
        <p14:creationId xmlns:p14="http://schemas.microsoft.com/office/powerpoint/2010/main" val="221365794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62B4EC-4819-5621-084A-1A11D2F1470F}"/>
              </a:ext>
            </a:extLst>
          </p:cNvPr>
          <p:cNvSpPr>
            <a:spLocks noGrp="1"/>
          </p:cNvSpPr>
          <p:nvPr>
            <p:ph type="title"/>
          </p:nvPr>
        </p:nvSpPr>
        <p:spPr/>
        <p:txBody>
          <a:bodyPr/>
          <a:lstStyle/>
          <a:p>
            <a:r>
              <a:rPr lang="en-GB"/>
              <a:t>Arguments For Euthanasia </a:t>
            </a:r>
          </a:p>
        </p:txBody>
      </p:sp>
      <p:graphicFrame>
        <p:nvGraphicFramePr>
          <p:cNvPr id="6" name="Content Placeholder 2">
            <a:extLst>
              <a:ext uri="{FF2B5EF4-FFF2-40B4-BE49-F238E27FC236}">
                <a16:creationId xmlns:a16="http://schemas.microsoft.com/office/drawing/2014/main" id="{7D975A60-56FE-4294-542E-2F081CE66CB7}"/>
              </a:ext>
            </a:extLst>
          </p:cNvPr>
          <p:cNvGraphicFramePr>
            <a:graphicFrameLocks noGrp="1"/>
          </p:cNvGraphicFramePr>
          <p:nvPr>
            <p:ph idx="1"/>
            <p:extLst>
              <p:ext uri="{D42A27DB-BD31-4B8C-83A1-F6EECF244321}">
                <p14:modId xmlns:p14="http://schemas.microsoft.com/office/powerpoint/2010/main" val="2220806907"/>
              </p:ext>
            </p:extLst>
          </p:nvPr>
        </p:nvGraphicFramePr>
        <p:xfrm>
          <a:off x="1371599" y="1872343"/>
          <a:ext cx="10374087" cy="39950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F044F688-7EA6-3E87-5627-92C8ACFD2DA8}"/>
              </a:ext>
            </a:extLst>
          </p:cNvPr>
          <p:cNvSpPr txBox="1"/>
          <p:nvPr/>
        </p:nvSpPr>
        <p:spPr>
          <a:xfrm>
            <a:off x="9416143" y="6422571"/>
            <a:ext cx="2329543" cy="369332"/>
          </a:xfrm>
          <a:prstGeom prst="rect">
            <a:avLst/>
          </a:prstGeom>
          <a:noFill/>
        </p:spPr>
        <p:txBody>
          <a:bodyPr wrap="square" rtlCol="0">
            <a:spAutoFit/>
          </a:bodyPr>
          <a:lstStyle/>
          <a:p>
            <a:r>
              <a:rPr lang="en-GB"/>
              <a:t>(BBCb,2014)</a:t>
            </a:r>
          </a:p>
        </p:txBody>
      </p:sp>
    </p:spTree>
    <p:extLst>
      <p:ext uri="{BB962C8B-B14F-4D97-AF65-F5344CB8AC3E}">
        <p14:creationId xmlns:p14="http://schemas.microsoft.com/office/powerpoint/2010/main" val="5180977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7814E2-2CCB-7452-C0E7-3AF74B1C2E75}"/>
              </a:ext>
            </a:extLst>
          </p:cNvPr>
          <p:cNvSpPr>
            <a:spLocks noGrp="1"/>
          </p:cNvSpPr>
          <p:nvPr>
            <p:ph type="title"/>
          </p:nvPr>
        </p:nvSpPr>
        <p:spPr/>
        <p:txBody>
          <a:bodyPr/>
          <a:lstStyle/>
          <a:p>
            <a:r>
              <a:rPr lang="en-GB"/>
              <a:t>Argument Against Euthanasia </a:t>
            </a:r>
          </a:p>
        </p:txBody>
      </p:sp>
      <p:graphicFrame>
        <p:nvGraphicFramePr>
          <p:cNvPr id="5" name="Content Placeholder 2">
            <a:extLst>
              <a:ext uri="{FF2B5EF4-FFF2-40B4-BE49-F238E27FC236}">
                <a16:creationId xmlns:a16="http://schemas.microsoft.com/office/drawing/2014/main" id="{13A999D7-9F68-2215-7DE4-E4ED660213B4}"/>
              </a:ext>
            </a:extLst>
          </p:cNvPr>
          <p:cNvGraphicFramePr>
            <a:graphicFrameLocks noGrp="1"/>
          </p:cNvGraphicFramePr>
          <p:nvPr>
            <p:ph idx="1"/>
            <p:extLst>
              <p:ext uri="{D42A27DB-BD31-4B8C-83A1-F6EECF244321}">
                <p14:modId xmlns:p14="http://schemas.microsoft.com/office/powerpoint/2010/main" val="686288482"/>
              </p:ext>
            </p:extLst>
          </p:nvPr>
        </p:nvGraphicFramePr>
        <p:xfrm>
          <a:off x="1219200" y="1616529"/>
          <a:ext cx="10189030" cy="4370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E0ED9604-F2F4-BF7D-61B9-ABA886B4102E}"/>
              </a:ext>
            </a:extLst>
          </p:cNvPr>
          <p:cNvSpPr txBox="1"/>
          <p:nvPr/>
        </p:nvSpPr>
        <p:spPr>
          <a:xfrm>
            <a:off x="10112828" y="6270171"/>
            <a:ext cx="1719943" cy="369332"/>
          </a:xfrm>
          <a:prstGeom prst="rect">
            <a:avLst/>
          </a:prstGeom>
          <a:noFill/>
        </p:spPr>
        <p:txBody>
          <a:bodyPr wrap="square" rtlCol="0">
            <a:spAutoFit/>
          </a:bodyPr>
          <a:lstStyle/>
          <a:p>
            <a:r>
              <a:rPr lang="en-GB"/>
              <a:t>(BBCb,2014)</a:t>
            </a:r>
          </a:p>
        </p:txBody>
      </p:sp>
    </p:spTree>
    <p:extLst>
      <p:ext uri="{BB962C8B-B14F-4D97-AF65-F5344CB8AC3E}">
        <p14:creationId xmlns:p14="http://schemas.microsoft.com/office/powerpoint/2010/main" val="36696331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59FF88-FDAB-6FD4-9CF4-4F7268D7713B}"/>
              </a:ext>
            </a:extLst>
          </p:cNvPr>
          <p:cNvSpPr>
            <a:spLocks noGrp="1"/>
          </p:cNvSpPr>
          <p:nvPr>
            <p:ph type="title"/>
          </p:nvPr>
        </p:nvSpPr>
        <p:spPr/>
        <p:txBody>
          <a:bodyPr/>
          <a:lstStyle/>
          <a:p>
            <a:r>
              <a:rPr lang="en-GB"/>
              <a:t>Summary</a:t>
            </a:r>
          </a:p>
        </p:txBody>
      </p:sp>
      <p:sp>
        <p:nvSpPr>
          <p:cNvPr id="3" name="Content Placeholder 2">
            <a:extLst>
              <a:ext uri="{FF2B5EF4-FFF2-40B4-BE49-F238E27FC236}">
                <a16:creationId xmlns:a16="http://schemas.microsoft.com/office/drawing/2014/main" id="{41C97D3B-053B-EFB9-1F5A-9FCEEF8BC793}"/>
              </a:ext>
            </a:extLst>
          </p:cNvPr>
          <p:cNvSpPr>
            <a:spLocks noGrp="1"/>
          </p:cNvSpPr>
          <p:nvPr>
            <p:ph idx="1"/>
          </p:nvPr>
        </p:nvSpPr>
        <p:spPr/>
        <p:txBody>
          <a:bodyPr/>
          <a:lstStyle/>
          <a:p>
            <a:pPr>
              <a:lnSpc>
                <a:spcPct val="150000"/>
              </a:lnSpc>
            </a:pPr>
            <a:r>
              <a:rPr lang="en-GB"/>
              <a:t>During This Presentation I Was Able To Identify And Explore End Of Life Care.</a:t>
            </a:r>
          </a:p>
          <a:p>
            <a:pPr>
              <a:lnSpc>
                <a:spcPct val="150000"/>
              </a:lnSpc>
            </a:pPr>
            <a:r>
              <a:rPr lang="en-GB"/>
              <a:t> Show Understanding Of Palliative Care. </a:t>
            </a:r>
          </a:p>
          <a:p>
            <a:pPr>
              <a:lnSpc>
                <a:spcPct val="150000"/>
              </a:lnSpc>
            </a:pPr>
            <a:r>
              <a:rPr lang="en-GB"/>
              <a:t>Include Research Of Different Theories, Legislations And Laws.</a:t>
            </a:r>
          </a:p>
          <a:p>
            <a:pPr>
              <a:lnSpc>
                <a:spcPct val="150000"/>
              </a:lnSpc>
            </a:pPr>
            <a:r>
              <a:rPr lang="en-GB"/>
              <a:t> Explain What Euthanasia And Assisted Suicide Was Along With Exploring The For And Against For Euthanasia.</a:t>
            </a:r>
          </a:p>
          <a:p>
            <a:pPr>
              <a:lnSpc>
                <a:spcPct val="150000"/>
              </a:lnSpc>
            </a:pPr>
            <a:endParaRPr lang="en-GB"/>
          </a:p>
          <a:p>
            <a:endParaRPr lang="en-GB"/>
          </a:p>
        </p:txBody>
      </p:sp>
    </p:spTree>
    <p:extLst>
      <p:ext uri="{BB962C8B-B14F-4D97-AF65-F5344CB8AC3E}">
        <p14:creationId xmlns:p14="http://schemas.microsoft.com/office/powerpoint/2010/main" val="36452472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Exclamation mark on a yellow background">
            <a:extLst>
              <a:ext uri="{FF2B5EF4-FFF2-40B4-BE49-F238E27FC236}">
                <a16:creationId xmlns:a16="http://schemas.microsoft.com/office/drawing/2014/main" id="{B47DFA93-A748-35D8-44DE-C9D4CA913ACB}"/>
              </a:ext>
            </a:extLst>
          </p:cNvPr>
          <p:cNvPicPr>
            <a:picLocks noChangeAspect="1"/>
          </p:cNvPicPr>
          <p:nvPr/>
        </p:nvPicPr>
        <p:blipFill rotWithShape="1">
          <a:blip r:embed="rId2"/>
          <a:srcRect t="24979" r="1" b="1"/>
          <a:stretch/>
        </p:blipFill>
        <p:spPr>
          <a:xfrm>
            <a:off x="-1" y="-185185"/>
            <a:ext cx="12188652" cy="6857990"/>
          </a:xfrm>
          <a:prstGeom prst="rect">
            <a:avLst/>
          </a:prstGeom>
        </p:spPr>
      </p:pic>
      <p:sp>
        <p:nvSpPr>
          <p:cNvPr id="35" name="Rectangle 34">
            <a:extLst>
              <a:ext uri="{FF2B5EF4-FFF2-40B4-BE49-F238E27FC236}">
                <a16:creationId xmlns:a16="http://schemas.microsoft.com/office/drawing/2014/main" id="{BC46CD03-D076-40A3-9AA4-2B7BB288B1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8" y="0"/>
            <a:ext cx="12192000" cy="6858000"/>
          </a:xfrm>
          <a:prstGeom prst="rect">
            <a:avLst/>
          </a:prstGeom>
          <a:gradFill flip="none" rotWithShape="1">
            <a:gsLst>
              <a:gs pos="30000">
                <a:schemeClr val="bg2">
                  <a:alpha val="75000"/>
                </a:schemeClr>
              </a:gs>
              <a:gs pos="100000">
                <a:schemeClr val="bg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B041D7-07CE-36E1-6BE0-0E85F10B3D4B}"/>
              </a:ext>
            </a:extLst>
          </p:cNvPr>
          <p:cNvSpPr>
            <a:spLocks noGrp="1"/>
          </p:cNvSpPr>
          <p:nvPr>
            <p:ph type="title"/>
          </p:nvPr>
        </p:nvSpPr>
        <p:spPr>
          <a:xfrm>
            <a:off x="1371600" y="685800"/>
            <a:ext cx="9601200" cy="1485900"/>
          </a:xfrm>
        </p:spPr>
        <p:txBody>
          <a:bodyPr vert="horz" lIns="91440" tIns="45720" rIns="91440" bIns="45720" rtlCol="0" anchor="t">
            <a:normAutofit/>
          </a:bodyPr>
          <a:lstStyle/>
          <a:p>
            <a:r>
              <a:rPr lang="en-US" cap="all"/>
              <a:t>recommendation</a:t>
            </a:r>
          </a:p>
        </p:txBody>
      </p:sp>
      <p:sp>
        <p:nvSpPr>
          <p:cNvPr id="37" name="Rectangle 36">
            <a:extLst>
              <a:ext uri="{FF2B5EF4-FFF2-40B4-BE49-F238E27FC236}">
                <a16:creationId xmlns:a16="http://schemas.microsoft.com/office/drawing/2014/main" id="{88D28697-83F7-4C09-A9B2-6CAA588556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39" name="TextBox 3">
            <a:extLst>
              <a:ext uri="{FF2B5EF4-FFF2-40B4-BE49-F238E27FC236}">
                <a16:creationId xmlns:a16="http://schemas.microsoft.com/office/drawing/2014/main" id="{AC45B2B6-056A-CCEC-8518-30101588A5BC}"/>
              </a:ext>
            </a:extLst>
          </p:cNvPr>
          <p:cNvGraphicFramePr/>
          <p:nvPr>
            <p:extLst>
              <p:ext uri="{D42A27DB-BD31-4B8C-83A1-F6EECF244321}">
                <p14:modId xmlns:p14="http://schemas.microsoft.com/office/powerpoint/2010/main" val="3850886210"/>
              </p:ext>
            </p:extLst>
          </p:nvPr>
        </p:nvGraphicFramePr>
        <p:xfrm>
          <a:off x="1394749" y="2286000"/>
          <a:ext cx="9601200" cy="3581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extBox 2">
            <a:extLst>
              <a:ext uri="{FF2B5EF4-FFF2-40B4-BE49-F238E27FC236}">
                <a16:creationId xmlns:a16="http://schemas.microsoft.com/office/drawing/2014/main" id="{4228F7FB-0556-3FBA-9B5F-ED68BDE20C98}"/>
              </a:ext>
            </a:extLst>
          </p:cNvPr>
          <p:cNvSpPr txBox="1"/>
          <p:nvPr/>
        </p:nvSpPr>
        <p:spPr>
          <a:xfrm>
            <a:off x="9279924" y="6314303"/>
            <a:ext cx="2557849" cy="369332"/>
          </a:xfrm>
          <a:prstGeom prst="rect">
            <a:avLst/>
          </a:prstGeom>
          <a:noFill/>
        </p:spPr>
        <p:txBody>
          <a:bodyPr wrap="square" rtlCol="0">
            <a:spAutoFit/>
          </a:bodyPr>
          <a:lstStyle/>
          <a:p>
            <a:r>
              <a:rPr lang="en-GB"/>
              <a:t>(Barbieri,2017).</a:t>
            </a:r>
          </a:p>
        </p:txBody>
      </p:sp>
    </p:spTree>
    <p:extLst>
      <p:ext uri="{BB962C8B-B14F-4D97-AF65-F5344CB8AC3E}">
        <p14:creationId xmlns:p14="http://schemas.microsoft.com/office/powerpoint/2010/main" val="184616247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B764C13-CC88-3819-ECB8-9D093B53F8F7}"/>
              </a:ext>
            </a:extLst>
          </p:cNvPr>
          <p:cNvPicPr>
            <a:picLocks noChangeAspect="1"/>
          </p:cNvPicPr>
          <p:nvPr/>
        </p:nvPicPr>
        <p:blipFill rotWithShape="1">
          <a:blip r:embed="rId2">
            <a:grayscl/>
          </a:blip>
          <a:srcRect t="631" b="1097"/>
          <a:stretch/>
        </p:blipFill>
        <p:spPr>
          <a:xfrm>
            <a:off x="20" y="10"/>
            <a:ext cx="12191980" cy="6859300"/>
          </a:xfrm>
          <a:prstGeom prst="rect">
            <a:avLst/>
          </a:prstGeom>
        </p:spPr>
      </p:pic>
      <p:sp>
        <p:nvSpPr>
          <p:cNvPr id="8" name="Rectangle 7">
            <a:extLst>
              <a:ext uri="{FF2B5EF4-FFF2-40B4-BE49-F238E27FC236}">
                <a16:creationId xmlns:a16="http://schemas.microsoft.com/office/drawing/2014/main" id="{ED9C10B4-E6CF-4138-A430-ADE3DCF0FE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258" y="0"/>
            <a:ext cx="12192000" cy="6858000"/>
          </a:xfrm>
          <a:prstGeom prst="rect">
            <a:avLst/>
          </a:prstGeom>
          <a:gradFill flip="none" rotWithShape="1">
            <a:gsLst>
              <a:gs pos="20000">
                <a:schemeClr val="tx2">
                  <a:alpha val="70000"/>
                </a:schemeClr>
              </a:gs>
              <a:gs pos="100000">
                <a:schemeClr val="tx2"/>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6">
            <a:extLst>
              <a:ext uri="{FF2B5EF4-FFF2-40B4-BE49-F238E27FC236}">
                <a16:creationId xmlns:a16="http://schemas.microsoft.com/office/drawing/2014/main" id="{59A08B30-802F-44BB-8817-40AAE17DBE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bg2"/>
          </a:solidFill>
          <a:ln w="0">
            <a:noFill/>
            <a:prstDash val="solid"/>
            <a:round/>
            <a:headEnd/>
            <a:tailEnd/>
          </a:ln>
        </p:spPr>
      </p:sp>
      <p:sp>
        <p:nvSpPr>
          <p:cNvPr id="12" name="Freeform 6">
            <a:extLst>
              <a:ext uri="{FF2B5EF4-FFF2-40B4-BE49-F238E27FC236}">
                <a16:creationId xmlns:a16="http://schemas.microsoft.com/office/drawing/2014/main" id="{FB93F8E6-40C5-4DF8-B869-00349BD460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bg2"/>
          </a:solidFill>
          <a:ln w="0">
            <a:noFill/>
            <a:prstDash val="solid"/>
            <a:round/>
            <a:headEnd/>
            <a:tailEnd/>
          </a:ln>
        </p:spPr>
      </p:sp>
      <p:sp>
        <p:nvSpPr>
          <p:cNvPr id="2" name="Title 1">
            <a:extLst>
              <a:ext uri="{FF2B5EF4-FFF2-40B4-BE49-F238E27FC236}">
                <a16:creationId xmlns:a16="http://schemas.microsoft.com/office/drawing/2014/main" id="{D5ADDF0B-9493-76A3-FD38-5433BCDE862A}"/>
              </a:ext>
            </a:extLst>
          </p:cNvPr>
          <p:cNvSpPr>
            <a:spLocks noGrp="1"/>
          </p:cNvSpPr>
          <p:nvPr>
            <p:ph type="ctrTitle"/>
          </p:nvPr>
        </p:nvSpPr>
        <p:spPr>
          <a:xfrm>
            <a:off x="1909630" y="2561339"/>
            <a:ext cx="8361229" cy="2098226"/>
          </a:xfrm>
        </p:spPr>
        <p:txBody>
          <a:bodyPr>
            <a:normAutofit/>
          </a:bodyPr>
          <a:lstStyle/>
          <a:p>
            <a:r>
              <a:rPr lang="en-GB">
                <a:solidFill>
                  <a:schemeClr val="bg2"/>
                </a:solidFill>
              </a:rPr>
              <a:t>Thank you for listening</a:t>
            </a:r>
          </a:p>
        </p:txBody>
      </p:sp>
    </p:spTree>
    <p:extLst>
      <p:ext uri="{BB962C8B-B14F-4D97-AF65-F5344CB8AC3E}">
        <p14:creationId xmlns:p14="http://schemas.microsoft.com/office/powerpoint/2010/main" val="35763565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24AE0-C922-FA99-5949-51D48861DBBB}"/>
              </a:ext>
            </a:extLst>
          </p:cNvPr>
          <p:cNvSpPr>
            <a:spLocks noGrp="1"/>
          </p:cNvSpPr>
          <p:nvPr>
            <p:ph type="title"/>
          </p:nvPr>
        </p:nvSpPr>
        <p:spPr>
          <a:xfrm>
            <a:off x="1371600" y="174172"/>
            <a:ext cx="3820886" cy="772885"/>
          </a:xfrm>
        </p:spPr>
        <p:txBody>
          <a:bodyPr>
            <a:normAutofit fontScale="90000"/>
          </a:bodyPr>
          <a:lstStyle/>
          <a:p>
            <a:r>
              <a:rPr lang="en-GB"/>
              <a:t>Reference page</a:t>
            </a:r>
          </a:p>
        </p:txBody>
      </p:sp>
      <p:sp>
        <p:nvSpPr>
          <p:cNvPr id="3" name="Content Placeholder 2">
            <a:extLst>
              <a:ext uri="{FF2B5EF4-FFF2-40B4-BE49-F238E27FC236}">
                <a16:creationId xmlns:a16="http://schemas.microsoft.com/office/drawing/2014/main" id="{BCBED03C-18A1-9724-C10A-E26B0E3E945C}"/>
              </a:ext>
            </a:extLst>
          </p:cNvPr>
          <p:cNvSpPr>
            <a:spLocks noGrp="1"/>
          </p:cNvSpPr>
          <p:nvPr>
            <p:ph idx="1"/>
          </p:nvPr>
        </p:nvSpPr>
        <p:spPr>
          <a:xfrm>
            <a:off x="971699" y="947057"/>
            <a:ext cx="10958032" cy="6057900"/>
          </a:xfrm>
        </p:spPr>
        <p:txBody>
          <a:bodyPr>
            <a:normAutofit fontScale="25000" lnSpcReduction="20000"/>
          </a:bodyPr>
          <a:lstStyle/>
          <a:p>
            <a:pPr marL="0" indent="0">
              <a:lnSpc>
                <a:spcPct val="120000"/>
              </a:lnSpc>
              <a:buNone/>
            </a:pPr>
            <a:r>
              <a:rPr lang="en-GB" sz="6400" dirty="0"/>
              <a:t>B</a:t>
            </a:r>
            <a:r>
              <a:rPr lang="en-GB" sz="5600" dirty="0"/>
              <a:t>arbieri. A., (2017) </a:t>
            </a:r>
            <a:r>
              <a:rPr lang="en-GB" sz="5600" i="1" dirty="0"/>
              <a:t>15 ways to support someone who I grieving. </a:t>
            </a:r>
            <a:r>
              <a:rPr lang="en-GB" sz="5600" dirty="0"/>
              <a:t>Available at: </a:t>
            </a:r>
            <a:r>
              <a:rPr lang="en-GB" sz="5600" dirty="0">
                <a:hlinkClick r:id="rId2"/>
              </a:rPr>
              <a:t>https://www.theguardian.com/lifeandstyle/2017/apr/15/15-ways-support-someone-grieving-recently-bereaved</a:t>
            </a:r>
            <a:r>
              <a:rPr lang="en-GB" sz="5600" dirty="0"/>
              <a:t> (Accessed: 22 February 2023)</a:t>
            </a:r>
          </a:p>
          <a:p>
            <a:pPr marL="0" indent="0">
              <a:lnSpc>
                <a:spcPct val="120000"/>
              </a:lnSpc>
              <a:buNone/>
            </a:pPr>
            <a:r>
              <a:rPr lang="en-GB" sz="5600" dirty="0"/>
              <a:t>BBC a (2014) DNR- </a:t>
            </a:r>
            <a:r>
              <a:rPr lang="en-GB" sz="5600" i="1" dirty="0"/>
              <a:t>Do Not Resuscitate., A</a:t>
            </a:r>
            <a:r>
              <a:rPr lang="en-GB" sz="5600" dirty="0"/>
              <a:t>vailable at: </a:t>
            </a:r>
            <a:r>
              <a:rPr lang="en-GB" sz="5600" dirty="0">
                <a:hlinkClick r:id="rId3"/>
              </a:rPr>
              <a:t>https://www.bbc.co.uk/ethics/euthanasia/overview/dnr.shtml</a:t>
            </a:r>
            <a:r>
              <a:rPr lang="en-GB" sz="5600" dirty="0"/>
              <a:t> (Accessed: 28 February 2023)</a:t>
            </a:r>
          </a:p>
          <a:p>
            <a:pPr marL="0" indent="0">
              <a:lnSpc>
                <a:spcPct val="120000"/>
              </a:lnSpc>
              <a:buNone/>
            </a:pPr>
            <a:r>
              <a:rPr lang="en-GB" sz="5600" dirty="0"/>
              <a:t>BBC b (2014) Anti- euthanasia argument., Available at: </a:t>
            </a:r>
            <a:r>
              <a:rPr lang="en-GB" sz="5600" dirty="0">
                <a:hlinkClick r:id="rId4"/>
              </a:rPr>
              <a:t>https://www.bbc.co.uk/ethics/euthanasia/against/against_1.shtml</a:t>
            </a:r>
            <a:r>
              <a:rPr lang="en-GB" sz="5600" dirty="0"/>
              <a:t> (Accessed:02 February 2023)</a:t>
            </a:r>
          </a:p>
          <a:p>
            <a:pPr marL="0" indent="0">
              <a:lnSpc>
                <a:spcPct val="120000"/>
              </a:lnSpc>
              <a:buNone/>
            </a:pPr>
            <a:r>
              <a:rPr lang="en-GB" sz="5600" dirty="0"/>
              <a:t>Brighton, L.J.,(2016) Communication in palliative care: talk about the end of life, before the end of life</a:t>
            </a:r>
            <a:r>
              <a:rPr lang="en-GB" sz="5600" i="1" dirty="0"/>
              <a:t>. BMJ  pp.</a:t>
            </a:r>
            <a:r>
              <a:rPr lang="en-GB" sz="5600" dirty="0"/>
              <a:t>-466-470</a:t>
            </a:r>
          </a:p>
          <a:p>
            <a:pPr marL="0" indent="0">
              <a:lnSpc>
                <a:spcPct val="120000"/>
              </a:lnSpc>
              <a:buNone/>
            </a:pPr>
            <a:r>
              <a:rPr lang="en-GB" sz="5600" dirty="0"/>
              <a:t>British Geriatrics Society, (2020) </a:t>
            </a:r>
            <a:r>
              <a:rPr lang="en-GB" sz="5600" i="1" dirty="0"/>
              <a:t>End of life care in frailty: law and ethics., </a:t>
            </a:r>
            <a:r>
              <a:rPr lang="en-GB" sz="5600" dirty="0"/>
              <a:t>Available at: </a:t>
            </a:r>
            <a:r>
              <a:rPr lang="en-GB" sz="5600" dirty="0">
                <a:hlinkClick r:id="rId5"/>
              </a:rPr>
              <a:t>https://www.bgs.org.uk/resources/end-of-life-care-in-frailty-law-and-ethics#:~:text=End%20of%20Life%20Care%20in%20Frailty%3A%20Law%20and,treatment.%20...%203%20Other%20ethical%20issues%20Confidentiality%20</a:t>
            </a:r>
            <a:r>
              <a:rPr lang="en-GB" sz="5600" dirty="0"/>
              <a:t>  (Accessed: 03 February 2023)</a:t>
            </a:r>
          </a:p>
          <a:p>
            <a:pPr marL="0" indent="0">
              <a:lnSpc>
                <a:spcPct val="120000"/>
              </a:lnSpc>
              <a:buNone/>
            </a:pPr>
            <a:r>
              <a:rPr lang="en-GB" sz="5600" dirty="0"/>
              <a:t>Bruce, C.A., Bristowe, k., (2007) </a:t>
            </a:r>
            <a:r>
              <a:rPr lang="en-GB" sz="5600" i="1" dirty="0"/>
              <a:t>Helping patients, Families, caregivers, and physicians, in the grieving process</a:t>
            </a:r>
            <a:r>
              <a:rPr lang="en-GB" sz="5600" dirty="0"/>
              <a:t>. Pp. 33-40 Available at: </a:t>
            </a:r>
            <a:r>
              <a:rPr lang="en-GB" sz="5600" dirty="0">
                <a:hlinkClick r:id="rId6"/>
              </a:rPr>
              <a:t>https://pubmed.ncbi.nlm.nih.gov/18165376/</a:t>
            </a:r>
            <a:r>
              <a:rPr lang="en-GB" sz="5600" dirty="0"/>
              <a:t>  (Accessed: 28 February 2023)</a:t>
            </a:r>
          </a:p>
          <a:p>
            <a:pPr marL="0" indent="0">
              <a:lnSpc>
                <a:spcPct val="120000"/>
              </a:lnSpc>
              <a:buNone/>
            </a:pPr>
            <a:r>
              <a:rPr lang="en-GB" sz="5600" dirty="0"/>
              <a:t>Brown, A., (2011)  </a:t>
            </a:r>
            <a:r>
              <a:rPr lang="en-GB" sz="5600" i="1" dirty="0"/>
              <a:t>Activity theory </a:t>
            </a:r>
            <a:r>
              <a:rPr lang="en-GB" sz="5600" dirty="0"/>
              <a:t>Available at: </a:t>
            </a:r>
            <a:r>
              <a:rPr lang="en-GB" sz="5600" dirty="0">
                <a:hlinkClick r:id="rId7"/>
              </a:rPr>
              <a:t>https://warwick.ac.uk/fac/soc/ier/glacier/learning/theories/activitytheory/</a:t>
            </a:r>
            <a:r>
              <a:rPr lang="en-GB" sz="5600" dirty="0"/>
              <a:t>  (Accessed 28 February 2023).</a:t>
            </a:r>
          </a:p>
          <a:p>
            <a:pPr marL="0" indent="0">
              <a:lnSpc>
                <a:spcPct val="120000"/>
              </a:lnSpc>
              <a:buNone/>
            </a:pPr>
            <a:r>
              <a:rPr lang="en-GB" sz="5600" dirty="0"/>
              <a:t>Care Quality Commission.,(2022) </a:t>
            </a:r>
            <a:r>
              <a:rPr lang="en-GB" sz="5600" i="1" dirty="0"/>
              <a:t>End of life care planning and medicines optimisation. </a:t>
            </a:r>
            <a:r>
              <a:rPr lang="en-GB" sz="5600" dirty="0"/>
              <a:t>Available at:  </a:t>
            </a:r>
            <a:r>
              <a:rPr lang="en-GB" sz="5600" dirty="0">
                <a:hlinkClick r:id="rId8"/>
              </a:rPr>
              <a:t>https://www.cqc.org.uk/guidance-providers/adult-social-care/end-life-care-planning-medicines-optimisation</a:t>
            </a:r>
            <a:r>
              <a:rPr lang="en-GB" sz="5600" dirty="0"/>
              <a:t> (Accessed: 12 February 23).</a:t>
            </a:r>
          </a:p>
          <a:p>
            <a:pPr marL="0" indent="0">
              <a:lnSpc>
                <a:spcPct val="120000"/>
              </a:lnSpc>
              <a:buNone/>
            </a:pPr>
            <a:r>
              <a:rPr lang="en-GB" sz="5600" dirty="0"/>
              <a:t>Crossman, A., (2019) </a:t>
            </a:r>
            <a:r>
              <a:rPr lang="en-GB" sz="5600" i="1" dirty="0"/>
              <a:t>Disengagement Theory., </a:t>
            </a:r>
            <a:r>
              <a:rPr lang="en-GB" sz="5600" dirty="0"/>
              <a:t>Available at: </a:t>
            </a:r>
            <a:r>
              <a:rPr lang="en-GB" sz="5600" dirty="0">
                <a:hlinkClick r:id="rId9"/>
              </a:rPr>
              <a:t>https://www.thoughtco.com/disengagement-theory-3026258</a:t>
            </a:r>
            <a:r>
              <a:rPr lang="en-GB" sz="5600" dirty="0"/>
              <a:t> (Accessed: 03 February 2023)</a:t>
            </a:r>
          </a:p>
          <a:p>
            <a:pPr marL="457200" indent="-457200">
              <a:buFont typeface="+mj-lt"/>
              <a:buAutoNum type="arabicPeriod"/>
            </a:pPr>
            <a:endParaRPr lang="en-GB" dirty="0"/>
          </a:p>
        </p:txBody>
      </p:sp>
    </p:spTree>
    <p:extLst>
      <p:ext uri="{BB962C8B-B14F-4D97-AF65-F5344CB8AC3E}">
        <p14:creationId xmlns:p14="http://schemas.microsoft.com/office/powerpoint/2010/main" val="262318564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DC5A8DF-66D1-743E-8BE2-96CBD4258F60}"/>
              </a:ext>
            </a:extLst>
          </p:cNvPr>
          <p:cNvSpPr>
            <a:spLocks noGrp="1"/>
          </p:cNvSpPr>
          <p:nvPr>
            <p:ph idx="1"/>
          </p:nvPr>
        </p:nvSpPr>
        <p:spPr>
          <a:xfrm>
            <a:off x="816429" y="228600"/>
            <a:ext cx="11244942" cy="6400800"/>
          </a:xfrm>
        </p:spPr>
        <p:txBody>
          <a:bodyPr>
            <a:normAutofit fontScale="25000" lnSpcReduction="20000"/>
          </a:bodyPr>
          <a:lstStyle/>
          <a:p>
            <a:pPr marL="0" indent="0">
              <a:lnSpc>
                <a:spcPct val="160000"/>
              </a:lnSpc>
              <a:buNone/>
            </a:pPr>
            <a:r>
              <a:rPr lang="en-GB" sz="5200" dirty="0"/>
              <a:t>Department of health, (no date)  </a:t>
            </a:r>
            <a:r>
              <a:rPr lang="en-GB" sz="5200" i="1" dirty="0"/>
              <a:t>the care act., Available at:  </a:t>
            </a:r>
            <a:r>
              <a:rPr lang="en-GB" sz="5200" i="1" dirty="0">
                <a:hlinkClick r:id="rId3"/>
              </a:rPr>
              <a:t>https://assets.publishing.service.gov.uk/government/uploads/system/uploads/attachment_data/file/365345/Making_Sure_the_Care_Act_Works_EASY_READ.pdf</a:t>
            </a:r>
            <a:r>
              <a:rPr lang="en-GB" sz="5200" i="1" dirty="0"/>
              <a:t>  (Accessed: 03 February 2023).</a:t>
            </a:r>
            <a:endParaRPr lang="en-GB" sz="5200" dirty="0"/>
          </a:p>
          <a:p>
            <a:pPr marL="0" indent="0">
              <a:lnSpc>
                <a:spcPct val="160000"/>
              </a:lnSpc>
              <a:buNone/>
            </a:pPr>
            <a:r>
              <a:rPr lang="en-GB" sz="5200" dirty="0"/>
              <a:t>Diggs, J. (2008). </a:t>
            </a:r>
            <a:r>
              <a:rPr lang="en-GB" sz="5200" i="1" dirty="0"/>
              <a:t>The Continuity Theory of Aging. In: Loue, S.J., Sajatovic, M. (eds) Encyclopedia of Aging and Public Health. Springer, Boston, MA. </a:t>
            </a:r>
            <a:r>
              <a:rPr lang="en-GB" sz="5200" dirty="0"/>
              <a:t>Pp, 233-235 https://doi.org/10.1007/978-0-387-33754-8_103 </a:t>
            </a:r>
          </a:p>
          <a:p>
            <a:pPr marL="0" indent="0">
              <a:lnSpc>
                <a:spcPct val="160000"/>
              </a:lnSpc>
              <a:buNone/>
            </a:pPr>
            <a:r>
              <a:rPr lang="en-GB" sz="5200" dirty="0"/>
              <a:t>Drew, C., (2023) </a:t>
            </a:r>
            <a:r>
              <a:rPr lang="en-GB" sz="5200" i="1" dirty="0"/>
              <a:t>Activity theory of aging: definition, examples &amp; criticisms</a:t>
            </a:r>
            <a:r>
              <a:rPr lang="en-GB" sz="5200" dirty="0"/>
              <a:t>., Available at:  </a:t>
            </a:r>
            <a:r>
              <a:rPr lang="en-GB" sz="5200" dirty="0">
                <a:hlinkClick r:id="rId4"/>
              </a:rPr>
              <a:t>https://helpfulprofessor.com/activity-theory-of-aging/</a:t>
            </a:r>
            <a:r>
              <a:rPr lang="en-GB" sz="5200" dirty="0"/>
              <a:t> (Accessed: 02 February 2023)</a:t>
            </a:r>
          </a:p>
          <a:p>
            <a:pPr marL="0" indent="0">
              <a:lnSpc>
                <a:spcPct val="160000"/>
              </a:lnSpc>
              <a:buNone/>
            </a:pPr>
            <a:r>
              <a:rPr lang="en-GB" sz="5200" dirty="0"/>
              <a:t>Equality and human rights commission, (2018) </a:t>
            </a:r>
            <a:r>
              <a:rPr lang="en-GB" sz="5200" i="1" dirty="0"/>
              <a:t>The Human Rights Act., </a:t>
            </a:r>
            <a:r>
              <a:rPr lang="en-GB" sz="5200" dirty="0"/>
              <a:t>Available at: </a:t>
            </a:r>
            <a:r>
              <a:rPr lang="en-GB" sz="5200" dirty="0">
                <a:hlinkClick r:id="rId5"/>
              </a:rPr>
              <a:t>https://www.equalityhumanrights.com/en/human-rights/human-rights-act</a:t>
            </a:r>
            <a:r>
              <a:rPr lang="en-GB" sz="5200" dirty="0"/>
              <a:t> (Accessed: 03 February 2023)</a:t>
            </a:r>
          </a:p>
          <a:p>
            <a:pPr marL="0" indent="0">
              <a:lnSpc>
                <a:spcPct val="160000"/>
              </a:lnSpc>
              <a:buNone/>
            </a:pPr>
            <a:r>
              <a:rPr lang="en-GB" sz="5200" dirty="0"/>
              <a:t>Field, M.J., (1997) </a:t>
            </a:r>
            <a:r>
              <a:rPr lang="en-GB" sz="5200" i="1" dirty="0"/>
              <a:t>Approaching death: improving care at the end of life., </a:t>
            </a:r>
            <a:r>
              <a:rPr lang="en-GB" sz="5200" dirty="0"/>
              <a:t>pp5-9 </a:t>
            </a:r>
          </a:p>
          <a:p>
            <a:pPr marL="0" indent="0">
              <a:lnSpc>
                <a:spcPct val="160000"/>
              </a:lnSpc>
              <a:buNone/>
            </a:pPr>
            <a:r>
              <a:rPr lang="en-GB" sz="5200" dirty="0"/>
              <a:t>Gov UK, (2015)  </a:t>
            </a:r>
            <a:r>
              <a:rPr lang="en-GB" sz="5200" i="1" dirty="0"/>
              <a:t>Equality Act 2010: guidance., </a:t>
            </a:r>
            <a:r>
              <a:rPr lang="en-GB" sz="5200" dirty="0"/>
              <a:t>Available at</a:t>
            </a:r>
            <a:r>
              <a:rPr lang="en-GB" sz="5200" i="1" dirty="0"/>
              <a:t>: </a:t>
            </a:r>
            <a:r>
              <a:rPr lang="en-GB" sz="5200" i="1" dirty="0">
                <a:hlinkClick r:id="rId6"/>
              </a:rPr>
              <a:t>https://www.gov.uk/guidance/equality-act-2010-guidance</a:t>
            </a:r>
            <a:r>
              <a:rPr lang="en-GB" sz="5200" i="1" dirty="0"/>
              <a:t> </a:t>
            </a:r>
            <a:r>
              <a:rPr lang="en-GB" sz="5200" dirty="0"/>
              <a:t>(Accessed: 03 February 2023)</a:t>
            </a:r>
          </a:p>
          <a:p>
            <a:pPr marL="0" indent="0">
              <a:lnSpc>
                <a:spcPct val="160000"/>
              </a:lnSpc>
              <a:buNone/>
            </a:pPr>
            <a:r>
              <a:rPr lang="en-GB" sz="5200" dirty="0"/>
              <a:t>Help Guide., (2022) late stage and end of life care. Available at:  </a:t>
            </a:r>
            <a:r>
              <a:rPr lang="en-GB" sz="5200" dirty="0">
                <a:hlinkClick r:id="rId7"/>
              </a:rPr>
              <a:t>https://www.helpguide.org/articles/end-of-life/late-stage-and-end-of-life-care.htm</a:t>
            </a:r>
            <a:r>
              <a:rPr lang="en-GB" sz="5200" dirty="0"/>
              <a:t> (Accessed: 21 February 2023).</a:t>
            </a:r>
          </a:p>
          <a:p>
            <a:pPr marL="0" indent="0">
              <a:lnSpc>
                <a:spcPct val="160000"/>
              </a:lnSpc>
              <a:buNone/>
            </a:pPr>
            <a:r>
              <a:rPr lang="en-GB" sz="5200" dirty="0"/>
              <a:t>Key Later Life Finance.,(2022) </a:t>
            </a:r>
            <a:r>
              <a:rPr lang="en-GB" sz="5200" i="1" dirty="0"/>
              <a:t>living wills. </a:t>
            </a:r>
            <a:r>
              <a:rPr lang="en-GB" sz="5200" dirty="0"/>
              <a:t>Available at; </a:t>
            </a:r>
            <a:r>
              <a:rPr lang="en-GB" sz="5200" dirty="0">
                <a:hlinkClick r:id="rId8"/>
              </a:rPr>
              <a:t>https://www.keyadvice.co.uk/wills-lpas/living-wills</a:t>
            </a:r>
            <a:r>
              <a:rPr lang="en-GB" sz="5200" dirty="0"/>
              <a:t>  (Accessed: 21 February 2023).</a:t>
            </a:r>
          </a:p>
          <a:p>
            <a:pPr marL="0" indent="0">
              <a:lnSpc>
                <a:spcPct val="160000"/>
              </a:lnSpc>
              <a:buNone/>
            </a:pPr>
            <a:r>
              <a:rPr lang="en-GB" sz="5200" dirty="0"/>
              <a:t>L  </a:t>
            </a:r>
            <a:r>
              <a:rPr lang="en-GB" sz="4800" b="0" i="0" dirty="0">
                <a:effectLst/>
                <a:latin typeface="Helvetica" pitchFamily="2" charset="0"/>
              </a:rPr>
              <a:t>Larkin, M. (2009) Vulnerable Groups in Health and Social Care. London: Sage Publications Ltd.</a:t>
            </a:r>
            <a:endParaRPr lang="en-GB" sz="4800" dirty="0">
              <a:effectLst/>
              <a:latin typeface="Helvetica" pitchFamily="2" charset="0"/>
            </a:endParaRPr>
          </a:p>
          <a:p>
            <a:pPr marL="0" indent="0">
              <a:lnSpc>
                <a:spcPct val="160000"/>
              </a:lnSpc>
              <a:buNone/>
            </a:pPr>
            <a:r>
              <a:rPr lang="en-GB" sz="5200" dirty="0"/>
              <a:t>Lee, E. (2021) </a:t>
            </a:r>
            <a:r>
              <a:rPr lang="en-GB" sz="5200" i="1" dirty="0"/>
              <a:t>Care act 2014 principles., A</a:t>
            </a:r>
            <a:r>
              <a:rPr lang="en-GB" sz="5200" dirty="0"/>
              <a:t>vailable at: </a:t>
            </a:r>
            <a:r>
              <a:rPr lang="en-GB" sz="5200" dirty="0">
                <a:hlinkClick r:id="rId9"/>
              </a:rPr>
              <a:t>https://cpdonline.co.uk/knowledge-base/care/care-act-2014-principles/</a:t>
            </a:r>
            <a:r>
              <a:rPr lang="en-GB" sz="5200" dirty="0"/>
              <a:t> (Accessed: 21 February 23).</a:t>
            </a:r>
          </a:p>
          <a:p>
            <a:pPr marL="0" indent="0">
              <a:lnSpc>
                <a:spcPct val="160000"/>
              </a:lnSpc>
              <a:buNone/>
            </a:pPr>
            <a:endParaRPr lang="en-GB" dirty="0"/>
          </a:p>
        </p:txBody>
      </p:sp>
    </p:spTree>
    <p:extLst>
      <p:ext uri="{BB962C8B-B14F-4D97-AF65-F5344CB8AC3E}">
        <p14:creationId xmlns:p14="http://schemas.microsoft.com/office/powerpoint/2010/main" val="29189784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CC551CE-C314-3224-FDE7-0DE5E451311B}"/>
              </a:ext>
            </a:extLst>
          </p:cNvPr>
          <p:cNvSpPr>
            <a:spLocks noGrp="1"/>
          </p:cNvSpPr>
          <p:nvPr>
            <p:ph idx="1"/>
          </p:nvPr>
        </p:nvSpPr>
        <p:spPr>
          <a:xfrm>
            <a:off x="762000" y="469900"/>
            <a:ext cx="11226800" cy="6134100"/>
          </a:xfrm>
        </p:spPr>
        <p:txBody>
          <a:bodyPr/>
          <a:lstStyle/>
          <a:p>
            <a:pPr marL="0" indent="0">
              <a:buNone/>
            </a:pPr>
            <a:r>
              <a:rPr lang="en-GB" dirty="0"/>
              <a:t>Morris, P. (2019) </a:t>
            </a:r>
            <a:r>
              <a:rPr lang="en-GB" i="1" dirty="0"/>
              <a:t>Ethics questions asked at medical interviews euthanasia., </a:t>
            </a:r>
            <a:r>
              <a:rPr lang="en-GB" dirty="0"/>
              <a:t>Available at: </a:t>
            </a:r>
            <a:r>
              <a:rPr lang="en-GB" dirty="0">
                <a:hlinkClick r:id="rId2"/>
              </a:rPr>
              <a:t>https://themsag.com/blogs/medical-school-interviews/ethics-questions-asked-at-medical-interviews-euthanasia</a:t>
            </a:r>
            <a:r>
              <a:rPr lang="en-GB" dirty="0"/>
              <a:t>  (Accessed: 21 February 2023)</a:t>
            </a:r>
          </a:p>
          <a:p>
            <a:pPr marL="0" indent="0">
              <a:buNone/>
            </a:pPr>
            <a:r>
              <a:rPr lang="en-GB" dirty="0"/>
              <a:t>NHS a, (2020) </a:t>
            </a:r>
            <a:r>
              <a:rPr lang="en-GB" i="1" dirty="0"/>
              <a:t>Euthanasia and assisted suicide., </a:t>
            </a:r>
            <a:r>
              <a:rPr lang="en-GB" dirty="0"/>
              <a:t>available at: </a:t>
            </a:r>
            <a:r>
              <a:rPr lang="en-GB" dirty="0">
                <a:hlinkClick r:id="rId3"/>
              </a:rPr>
              <a:t>https://www.nhs.uk/conditions/euthanasia-and-assisted-suicide/</a:t>
            </a:r>
            <a:r>
              <a:rPr lang="en-GB" dirty="0"/>
              <a:t>  (Accessed: 28 February 2023)</a:t>
            </a:r>
          </a:p>
          <a:p>
            <a:pPr marL="0" indent="0">
              <a:buNone/>
            </a:pPr>
            <a:r>
              <a:rPr lang="en-GB" dirty="0"/>
              <a:t>NHS b, (2022) </a:t>
            </a:r>
            <a:r>
              <a:rPr lang="en-GB" i="1" dirty="0"/>
              <a:t>What end of life care involves., </a:t>
            </a:r>
            <a:r>
              <a:rPr lang="en-GB" dirty="0"/>
              <a:t>Available at: </a:t>
            </a:r>
            <a:r>
              <a:rPr lang="en-GB" dirty="0">
                <a:hlinkClick r:id="rId4"/>
              </a:rPr>
              <a:t>https://www.nhs.uk/conditions/end-of-life-care/what-it-involves-and-when-it-starts/</a:t>
            </a:r>
            <a:r>
              <a:rPr lang="en-GB" dirty="0"/>
              <a:t> (Accessed: 03 February 2023)</a:t>
            </a:r>
          </a:p>
          <a:p>
            <a:pPr marL="0" indent="0">
              <a:buNone/>
            </a:pPr>
            <a:r>
              <a:rPr lang="en-GB" dirty="0"/>
              <a:t>NICE, (2023)  </a:t>
            </a:r>
            <a:r>
              <a:rPr lang="en-GB" i="1" dirty="0"/>
              <a:t>Impact end of life care for adults </a:t>
            </a:r>
            <a:r>
              <a:rPr lang="en-GB" dirty="0"/>
              <a:t>Available at: </a:t>
            </a:r>
            <a:r>
              <a:rPr lang="en-GB" dirty="0">
                <a:hlinkClick r:id="rId5"/>
              </a:rPr>
              <a:t>https://www.nice.org.uk/about/what-we-do/into-practice/measuring-the-use-of-nice-guidance/impact-of-our-guidance/nice-impact-end-of-life-care-for-adults</a:t>
            </a:r>
            <a:r>
              <a:rPr lang="en-GB" dirty="0"/>
              <a:t> (Accessed: 28 February 2023)  </a:t>
            </a:r>
          </a:p>
          <a:p>
            <a:pPr marL="0" indent="0">
              <a:buNone/>
            </a:pPr>
            <a:r>
              <a:rPr lang="en-GB" dirty="0"/>
              <a:t>Social Care Wales.,(2022) </a:t>
            </a:r>
            <a:r>
              <a:rPr lang="en-GB" i="1" dirty="0"/>
              <a:t>end of life care., </a:t>
            </a:r>
            <a:r>
              <a:rPr lang="en-GB" dirty="0"/>
              <a:t>Published 2018, updated 2022, </a:t>
            </a:r>
            <a:r>
              <a:rPr lang="en-GB" dirty="0">
                <a:hlinkClick r:id="rId6"/>
              </a:rPr>
              <a:t>https://socialcare.wales/resources-guidance/improving-care-and-support/people-with-dementia/end-of-life-care</a:t>
            </a:r>
            <a:r>
              <a:rPr lang="en-GB" dirty="0"/>
              <a:t> (Accessed: 21 February 2023).</a:t>
            </a:r>
          </a:p>
          <a:p>
            <a:pPr marL="0" indent="0">
              <a:buNone/>
            </a:pPr>
            <a:r>
              <a:rPr lang="en-GB" dirty="0"/>
              <a:t>Smith, N.,(2017) </a:t>
            </a:r>
            <a:r>
              <a:rPr lang="en-GB" i="1" dirty="0"/>
              <a:t>Human Hierary of needs., </a:t>
            </a:r>
            <a:r>
              <a:rPr lang="en-GB" dirty="0"/>
              <a:t>Available at: </a:t>
            </a:r>
            <a:r>
              <a:rPr lang="en-GB" dirty="0">
                <a:hlinkClick r:id="rId7"/>
              </a:rPr>
              <a:t>https://workingwithdog.com/pets-as-kids-revolution/</a:t>
            </a:r>
            <a:r>
              <a:rPr lang="en-GB" dirty="0"/>
              <a:t>  (Accessed: 28 February 2023).</a:t>
            </a:r>
          </a:p>
          <a:p>
            <a:pPr marL="0" indent="0">
              <a:buNone/>
            </a:pPr>
            <a:r>
              <a:rPr lang="en-GB" dirty="0"/>
              <a:t>Wang, M. (ed) (2012) The oxford handbook of retirement. Oxford: oxford university press.</a:t>
            </a:r>
          </a:p>
          <a:p>
            <a:pPr marL="0" indent="0">
              <a:buNone/>
            </a:pPr>
            <a:r>
              <a:rPr lang="en-GB" dirty="0"/>
              <a:t>Zeitlin, S.V.,(2001) </a:t>
            </a:r>
            <a:r>
              <a:rPr lang="en-GB" i="1" dirty="0"/>
              <a:t>Grief and Bereavement, </a:t>
            </a:r>
            <a:r>
              <a:rPr lang="en-GB" dirty="0"/>
              <a:t>pp 415-425</a:t>
            </a:r>
          </a:p>
        </p:txBody>
      </p:sp>
    </p:spTree>
    <p:extLst>
      <p:ext uri="{BB962C8B-B14F-4D97-AF65-F5344CB8AC3E}">
        <p14:creationId xmlns:p14="http://schemas.microsoft.com/office/powerpoint/2010/main" val="800355147"/>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2161</Words>
  <Application>Microsoft Office PowerPoint</Application>
  <PresentationFormat>Widescreen</PresentationFormat>
  <Paragraphs>136</Paragraphs>
  <Slides>22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Calibri</vt:lpstr>
      <vt:lpstr>Franklin Gothic Book</vt:lpstr>
      <vt:lpstr>Helvetica</vt:lpstr>
      <vt:lpstr>Crop</vt:lpstr>
      <vt:lpstr>Living with care: The older person</vt:lpstr>
      <vt:lpstr>Introduction </vt:lpstr>
      <vt:lpstr>End of life &amp; Palliative care </vt:lpstr>
      <vt:lpstr>Support and care available in healthcare settings </vt:lpstr>
      <vt:lpstr>Planning for end of life </vt:lpstr>
      <vt:lpstr>Gaps between needs and availability of end-of-life care</vt:lpstr>
      <vt:lpstr>Care Act 2014 </vt:lpstr>
      <vt:lpstr>Equality Act (2010)</vt:lpstr>
      <vt:lpstr>Human Rights Act (1998)</vt:lpstr>
      <vt:lpstr>Continuity theory </vt:lpstr>
      <vt:lpstr>Activity theory </vt:lpstr>
      <vt:lpstr>Disengagement theory </vt:lpstr>
      <vt:lpstr>Maslow Hierarchy theory  </vt:lpstr>
      <vt:lpstr>Euthanasia and assisted suicide  </vt:lpstr>
      <vt:lpstr>Arguments For Euthanasia </vt:lpstr>
      <vt:lpstr>Argument Against Euthanasia </vt:lpstr>
      <vt:lpstr>Summary</vt:lpstr>
      <vt:lpstr>recommendation</vt:lpstr>
      <vt:lpstr>Thank you for listening</vt:lpstr>
      <vt:lpstr>Reference page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Living with care: The older person</dc:title>
  <dc:creator>Charnai Clarke</dc:creator>
  <cp:lastModifiedBy>Charnai Clarke</cp:lastModifiedBy>
  <cp:revision>2</cp:revision>
  <dcterms:created xsi:type="dcterms:W3CDTF">2023-02-07T11:13:57Z</dcterms:created>
  <dcterms:modified xsi:type="dcterms:W3CDTF">2023-03-03T04:30:14Z</dcterms:modified>
</cp:coreProperties>
</file>