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Playfair Display"/>
      <p:regular r:id="rId17"/>
      <p:bold r:id="rId18"/>
      <p:italic r:id="rId19"/>
      <p:boldItalic r:id="rId20"/>
    </p:embeddedFont>
    <p:embeddedFont>
      <p:font typeface="Montserrat"/>
      <p:regular r:id="rId21"/>
      <p:bold r:id="rId22"/>
      <p:italic r:id="rId23"/>
      <p:boldItalic r:id="rId24"/>
    </p:embeddedFont>
    <p:embeddedFont>
      <p:font typeface="Oswald"/>
      <p:regular r:id="rId25"/>
      <p:bold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layfairDisplay-boldItalic.fntdata"/><Relationship Id="rId22" Type="http://schemas.openxmlformats.org/officeDocument/2006/relationships/font" Target="fonts/Montserrat-bold.fntdata"/><Relationship Id="rId21" Type="http://schemas.openxmlformats.org/officeDocument/2006/relationships/font" Target="fonts/Montserrat-regular.fntdata"/><Relationship Id="rId24" Type="http://schemas.openxmlformats.org/officeDocument/2006/relationships/font" Target="fonts/Montserrat-boldItalic.fntdata"/><Relationship Id="rId23" Type="http://schemas.openxmlformats.org/officeDocument/2006/relationships/font" Target="fonts/Montserrat-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swald-bold.fntdata"/><Relationship Id="rId25" Type="http://schemas.openxmlformats.org/officeDocument/2006/relationships/font" Target="fonts/Oswald-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layfairDisplay-regular.fntdata"/><Relationship Id="rId16" Type="http://schemas.openxmlformats.org/officeDocument/2006/relationships/slide" Target="slides/slide11.xml"/><Relationship Id="rId19" Type="http://schemas.openxmlformats.org/officeDocument/2006/relationships/font" Target="fonts/PlayfairDisplay-italic.fntdata"/><Relationship Id="rId18" Type="http://schemas.openxmlformats.org/officeDocument/2006/relationships/font" Target="fonts/PlayfairDisplay-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2257f5e2608_0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2257f5e2608_0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2257f5e2608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2257f5e2608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2257f5e2608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2257f5e2608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257f5e2608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257f5e2608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257f5e2608_0_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257f5e2608_0_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2257f5e2608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2257f5e2608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2257f5e2608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2257f5e2608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2257f5e2608_0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2257f5e2608_0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2257f5e2608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2257f5e2608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2257f5e2608_0_1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2257f5e2608_0_1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0" anchor="ctr" bIns="91425" lIns="91425" spcFirstLastPara="1" rIns="91425" wrap="square" tIns="91425">
            <a:normAutofit/>
          </a:bodyPr>
          <a:lstStyle>
            <a:lvl1pPr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4"/>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9"/>
          <p:cNvSpPr txBox="1"/>
          <p:nvPr>
            <p:ph type="title"/>
          </p:nvPr>
        </p:nvSpPr>
        <p:spPr>
          <a:xfrm>
            <a:off x="265500" y="1081675"/>
            <a:ext cx="4045200" cy="178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highlight>
                  <a:schemeClr val="lt1"/>
                </a:highlight>
              </a:defRPr>
            </a:lvl1pPr>
            <a:lvl2pPr indent="-317500" lvl="1" marL="914400">
              <a:spcBef>
                <a:spcPts val="0"/>
              </a:spcBef>
              <a:spcAft>
                <a:spcPts val="0"/>
              </a:spcAft>
              <a:buSzPts val="1400"/>
              <a:buChar char="○"/>
              <a:defRPr>
                <a:highlight>
                  <a:schemeClr val="lt1"/>
                </a:highlight>
              </a:defRPr>
            </a:lvl2pPr>
            <a:lvl3pPr indent="-317500" lvl="2" marL="1371600">
              <a:spcBef>
                <a:spcPts val="0"/>
              </a:spcBef>
              <a:spcAft>
                <a:spcPts val="0"/>
              </a:spcAft>
              <a:buSzPts val="1400"/>
              <a:buChar char="■"/>
              <a:defRPr>
                <a:highlight>
                  <a:schemeClr val="lt1"/>
                </a:highlight>
              </a:defRPr>
            </a:lvl3pPr>
            <a:lvl4pPr indent="-317500" lvl="3" marL="1828800">
              <a:spcBef>
                <a:spcPts val="0"/>
              </a:spcBef>
              <a:spcAft>
                <a:spcPts val="0"/>
              </a:spcAft>
              <a:buSzPts val="1400"/>
              <a:buChar char="●"/>
              <a:defRPr>
                <a:highlight>
                  <a:schemeClr val="lt1"/>
                </a:highlight>
              </a:defRPr>
            </a:lvl4pPr>
            <a:lvl5pPr indent="-317500" lvl="4" marL="2286000">
              <a:spcBef>
                <a:spcPts val="0"/>
              </a:spcBef>
              <a:spcAft>
                <a:spcPts val="0"/>
              </a:spcAft>
              <a:buSzPts val="1400"/>
              <a:buChar char="○"/>
              <a:defRPr>
                <a:highlight>
                  <a:schemeClr val="lt1"/>
                </a:highlight>
              </a:defRPr>
            </a:lvl5pPr>
            <a:lvl6pPr indent="-317500" lvl="5" marL="2743200">
              <a:spcBef>
                <a:spcPts val="0"/>
              </a:spcBef>
              <a:spcAft>
                <a:spcPts val="0"/>
              </a:spcAft>
              <a:buSzPts val="1400"/>
              <a:buChar char="■"/>
              <a:defRPr>
                <a:highlight>
                  <a:schemeClr val="lt1"/>
                </a:highlight>
              </a:defRPr>
            </a:lvl6pPr>
            <a:lvl7pPr indent="-317500" lvl="6" marL="3200400">
              <a:spcBef>
                <a:spcPts val="0"/>
              </a:spcBef>
              <a:spcAft>
                <a:spcPts val="0"/>
              </a:spcAft>
              <a:buSzPts val="1400"/>
              <a:buChar char="●"/>
              <a:defRPr>
                <a:highlight>
                  <a:schemeClr val="lt1"/>
                </a:highlight>
              </a:defRPr>
            </a:lvl7pPr>
            <a:lvl8pPr indent="-317500" lvl="7" marL="3657600">
              <a:spcBef>
                <a:spcPts val="0"/>
              </a:spcBef>
              <a:spcAft>
                <a:spcPts val="0"/>
              </a:spcAft>
              <a:buSzPts val="1400"/>
              <a:buChar char="○"/>
              <a:defRPr>
                <a:highlight>
                  <a:schemeClr val="lt1"/>
                </a:highlight>
              </a:defRPr>
            </a:lvl8pPr>
            <a:lvl9pPr indent="-317500" lvl="8" marL="4114800">
              <a:spcBef>
                <a:spcPts val="0"/>
              </a:spcBef>
              <a:spcAft>
                <a:spcPts val="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highlight>
                  <a:schemeClr val="dk1"/>
                </a:highlight>
              </a:defRPr>
            </a:lvl1pPr>
            <a:lvl2pPr indent="-317500" lvl="1" marL="914400" algn="ctr">
              <a:spcBef>
                <a:spcPts val="0"/>
              </a:spcBef>
              <a:spcAft>
                <a:spcPts val="0"/>
              </a:spcAft>
              <a:buSzPts val="1400"/>
              <a:buChar char="○"/>
              <a:defRPr>
                <a:highlight>
                  <a:schemeClr val="dk1"/>
                </a:highlight>
              </a:defRPr>
            </a:lvl2pPr>
            <a:lvl3pPr indent="-317500" lvl="2" marL="1371600" algn="ctr">
              <a:spcBef>
                <a:spcPts val="0"/>
              </a:spcBef>
              <a:spcAft>
                <a:spcPts val="0"/>
              </a:spcAft>
              <a:buSzPts val="1400"/>
              <a:buChar char="■"/>
              <a:defRPr>
                <a:highlight>
                  <a:schemeClr val="dk1"/>
                </a:highlight>
              </a:defRPr>
            </a:lvl3pPr>
            <a:lvl4pPr indent="-317500" lvl="3" marL="1828800" algn="ctr">
              <a:spcBef>
                <a:spcPts val="0"/>
              </a:spcBef>
              <a:spcAft>
                <a:spcPts val="0"/>
              </a:spcAft>
              <a:buSzPts val="1400"/>
              <a:buChar char="●"/>
              <a:defRPr>
                <a:highlight>
                  <a:schemeClr val="dk1"/>
                </a:highlight>
              </a:defRPr>
            </a:lvl4pPr>
            <a:lvl5pPr indent="-317500" lvl="4" marL="2286000" algn="ctr">
              <a:spcBef>
                <a:spcPts val="0"/>
              </a:spcBef>
              <a:spcAft>
                <a:spcPts val="0"/>
              </a:spcAft>
              <a:buSzPts val="1400"/>
              <a:buChar char="○"/>
              <a:defRPr>
                <a:highlight>
                  <a:schemeClr val="dk1"/>
                </a:highlight>
              </a:defRPr>
            </a:lvl5pPr>
            <a:lvl6pPr indent="-317500" lvl="5" marL="2743200" algn="ctr">
              <a:spcBef>
                <a:spcPts val="0"/>
              </a:spcBef>
              <a:spcAft>
                <a:spcPts val="0"/>
              </a:spcAft>
              <a:buSzPts val="1400"/>
              <a:buChar char="■"/>
              <a:defRPr>
                <a:highlight>
                  <a:schemeClr val="dk1"/>
                </a:highlight>
              </a:defRPr>
            </a:lvl6pPr>
            <a:lvl7pPr indent="-317500" lvl="6" marL="3200400" algn="ctr">
              <a:spcBef>
                <a:spcPts val="0"/>
              </a:spcBef>
              <a:spcAft>
                <a:spcPts val="0"/>
              </a:spcAft>
              <a:buSzPts val="1400"/>
              <a:buChar char="●"/>
              <a:defRPr>
                <a:highlight>
                  <a:schemeClr val="dk1"/>
                </a:highlight>
              </a:defRPr>
            </a:lvl7pPr>
            <a:lvl8pPr indent="-317500" lvl="7" marL="3657600" algn="ctr">
              <a:spcBef>
                <a:spcPts val="0"/>
              </a:spcBef>
              <a:spcAft>
                <a:spcPts val="0"/>
              </a:spcAft>
              <a:buSzPts val="1400"/>
              <a:buChar char="○"/>
              <a:defRPr>
                <a:highlight>
                  <a:schemeClr val="dk1"/>
                </a:highlight>
              </a:defRPr>
            </a:lvl8pPr>
            <a:lvl9pPr indent="-317500" lvl="8" marL="4114800" algn="ctr">
              <a:spcBef>
                <a:spcPts val="0"/>
              </a:spcBef>
              <a:spcAft>
                <a:spcPts val="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44250" y="1403850"/>
            <a:ext cx="8455500" cy="2146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3500"/>
              <a:t>The Role And Importance Of Quality Service, Hospitality And Guest Services In The Hospitality Industry</a:t>
            </a:r>
            <a:endParaRPr sz="3500"/>
          </a:p>
        </p:txBody>
      </p:sp>
      <p:sp>
        <p:nvSpPr>
          <p:cNvPr id="59" name="Google Shape;59;p13"/>
          <p:cNvSpPr txBox="1"/>
          <p:nvPr>
            <p:ph idx="1" type="subTitle"/>
          </p:nvPr>
        </p:nvSpPr>
        <p:spPr>
          <a:xfrm>
            <a:off x="344250" y="3550650"/>
            <a:ext cx="4910100" cy="577800"/>
          </a:xfrm>
          <a:prstGeom prst="rect">
            <a:avLst/>
          </a:prstGeom>
        </p:spPr>
        <p:txBody>
          <a:bodyPr anchorCtr="0" anchor="ctr" bIns="91425" lIns="91425" spcFirstLastPara="1" rIns="91425" wrap="square" tIns="91425">
            <a:normAutofit fontScale="62500" lnSpcReduction="20000"/>
          </a:bodyPr>
          <a:lstStyle/>
          <a:p>
            <a:pPr indent="0" lvl="0" marL="0" rtl="0" algn="l">
              <a:spcBef>
                <a:spcPts val="0"/>
              </a:spcBef>
              <a:spcAft>
                <a:spcPts val="0"/>
              </a:spcAft>
              <a:buNone/>
            </a:pPr>
            <a:r>
              <a:rPr lang="en"/>
              <a:t>Student ID: 2209548</a:t>
            </a:r>
            <a:endParaRPr/>
          </a:p>
          <a:p>
            <a:pPr indent="0" lvl="0" marL="0" rtl="0" algn="l">
              <a:spcBef>
                <a:spcPts val="0"/>
              </a:spcBef>
              <a:spcAft>
                <a:spcPts val="0"/>
              </a:spcAft>
              <a:buNone/>
            </a:pPr>
            <a:r>
              <a:rPr lang="en"/>
              <a:t>Name: Md Shiplu Uddin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Table Of Content</a:t>
            </a:r>
            <a:endParaRPr/>
          </a:p>
        </p:txBody>
      </p:sp>
      <p:sp>
        <p:nvSpPr>
          <p:cNvPr id="65" name="Google Shape;65;p14"/>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AutoNum type="arabicPeriod"/>
            </a:pPr>
            <a:r>
              <a:rPr lang="en"/>
              <a:t>Introduction: Accor Hotels</a:t>
            </a:r>
            <a:endParaRPr/>
          </a:p>
          <a:p>
            <a:pPr indent="-342900" lvl="0" marL="457200" rtl="0" algn="l">
              <a:spcBef>
                <a:spcPts val="0"/>
              </a:spcBef>
              <a:spcAft>
                <a:spcPts val="0"/>
              </a:spcAft>
              <a:buSzPts val="1800"/>
              <a:buAutoNum type="arabicPeriod"/>
            </a:pPr>
            <a:r>
              <a:rPr lang="en"/>
              <a:t>Novotel hotels</a:t>
            </a:r>
            <a:endParaRPr/>
          </a:p>
          <a:p>
            <a:pPr indent="-342900" lvl="0" marL="457200" rtl="0" algn="l">
              <a:spcBef>
                <a:spcPts val="0"/>
              </a:spcBef>
              <a:spcAft>
                <a:spcPts val="0"/>
              </a:spcAft>
              <a:buSzPts val="1800"/>
              <a:buAutoNum type="arabicPeriod"/>
            </a:pPr>
            <a:r>
              <a:rPr lang="en"/>
              <a:t>Novotel Hotel Consumers</a:t>
            </a:r>
            <a:endParaRPr/>
          </a:p>
          <a:p>
            <a:pPr indent="-342900" lvl="0" marL="457200" rtl="0" algn="l">
              <a:spcBef>
                <a:spcPts val="0"/>
              </a:spcBef>
              <a:spcAft>
                <a:spcPts val="0"/>
              </a:spcAft>
              <a:buSzPts val="1800"/>
              <a:buAutoNum type="arabicPeriod"/>
            </a:pPr>
            <a:r>
              <a:rPr lang="en"/>
              <a:t>Nature, Scope, and Role of Guest Services and Facilities in Novotel Hotels</a:t>
            </a:r>
            <a:endParaRPr/>
          </a:p>
          <a:p>
            <a:pPr indent="-342900" lvl="0" marL="457200" rtl="0" algn="l">
              <a:spcBef>
                <a:spcPts val="0"/>
              </a:spcBef>
              <a:spcAft>
                <a:spcPts val="0"/>
              </a:spcAft>
              <a:buSzPts val="1800"/>
              <a:buAutoNum type="arabicPeriod"/>
            </a:pPr>
            <a:r>
              <a:rPr lang="en"/>
              <a:t>The Need To Consider The Role And Function Of Guest Services</a:t>
            </a:r>
            <a:endParaRPr/>
          </a:p>
          <a:p>
            <a:pPr indent="-342900" lvl="0" marL="457200" rtl="0" algn="l">
              <a:spcBef>
                <a:spcPts val="0"/>
              </a:spcBef>
              <a:spcAft>
                <a:spcPts val="0"/>
              </a:spcAft>
              <a:buSzPts val="1800"/>
              <a:buAutoNum type="arabicPeriod"/>
            </a:pPr>
            <a:r>
              <a:rPr lang="en"/>
              <a:t>The Role And Importance Of Quality Service, Hospitality And Guest Services</a:t>
            </a:r>
            <a:endParaRPr/>
          </a:p>
          <a:p>
            <a:pPr indent="-342900" lvl="0" marL="457200" rtl="0" algn="l">
              <a:spcBef>
                <a:spcPts val="0"/>
              </a:spcBef>
              <a:spcAft>
                <a:spcPts val="0"/>
              </a:spcAft>
              <a:buSzPts val="1800"/>
              <a:buAutoNum type="arabicPeriod"/>
            </a:pPr>
            <a:r>
              <a:rPr lang="en"/>
              <a:t>Conclusion</a:t>
            </a:r>
            <a:endParaRPr/>
          </a:p>
          <a:p>
            <a:pPr indent="-342900" lvl="0" marL="457200" rtl="0" algn="l">
              <a:spcBef>
                <a:spcPts val="0"/>
              </a:spcBef>
              <a:spcAft>
                <a:spcPts val="0"/>
              </a:spcAft>
              <a:buSzPts val="1800"/>
              <a:buAutoNum type="arabicPeriod"/>
            </a:pPr>
            <a:r>
              <a:rPr lang="en"/>
              <a:t>References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Introduction: Accor Hotels</a:t>
            </a:r>
            <a:endParaRPr/>
          </a:p>
        </p:txBody>
      </p:sp>
      <p:sp>
        <p:nvSpPr>
          <p:cNvPr id="71" name="Google Shape;71;p15"/>
          <p:cNvSpPr txBox="1"/>
          <p:nvPr>
            <p:ph idx="1" type="body"/>
          </p:nvPr>
        </p:nvSpPr>
        <p:spPr>
          <a:xfrm>
            <a:off x="311700" y="1234075"/>
            <a:ext cx="5265300" cy="3334800"/>
          </a:xfrm>
          <a:prstGeom prst="rect">
            <a:avLst/>
          </a:prstGeom>
        </p:spPr>
        <p:txBody>
          <a:bodyPr anchorCtr="0" anchor="t" bIns="91425" lIns="91425" spcFirstLastPara="1" rIns="91425" wrap="square" tIns="91425">
            <a:normAutofit fontScale="70000"/>
          </a:bodyPr>
          <a:lstStyle/>
          <a:p>
            <a:pPr indent="-308610" lvl="0" marL="457200" rtl="0" algn="l">
              <a:spcBef>
                <a:spcPts val="0"/>
              </a:spcBef>
              <a:spcAft>
                <a:spcPts val="0"/>
              </a:spcAft>
              <a:buSzPct val="100000"/>
              <a:buChar char="●"/>
            </a:pPr>
            <a:r>
              <a:rPr lang="en"/>
              <a:t>Accor Hotels is a worldwide hospitality leader with a diversified portfolio of hotel brands in the luxury, upmarket, midscale, and economy categories. Accor runs hundreds of hotels and resorts in over 110 countries, catering to a diverse variety of travellers.</a:t>
            </a:r>
            <a:endParaRPr/>
          </a:p>
          <a:p>
            <a:pPr indent="-308610" lvl="0" marL="457200" rtl="0" algn="l">
              <a:spcBef>
                <a:spcPts val="1000"/>
              </a:spcBef>
              <a:spcAft>
                <a:spcPts val="0"/>
              </a:spcAft>
              <a:buSzPct val="100000"/>
              <a:buChar char="●"/>
            </a:pPr>
            <a:r>
              <a:rPr lang="en"/>
              <a:t>Accor's brand portfolio includes well-known brands including Raffles, Fairmont, Sofitel, Pullman, Swissôtel, Novotel, Mercure, and ibis. Each brand in the portfolio provides a distinct experience and caters to a variety of visitor tastes and budgets.</a:t>
            </a:r>
            <a:endParaRPr/>
          </a:p>
          <a:p>
            <a:pPr indent="-308610" lvl="0" marL="457200" rtl="0" algn="l">
              <a:spcBef>
                <a:spcPts val="1000"/>
              </a:spcBef>
              <a:spcAft>
                <a:spcPts val="1000"/>
              </a:spcAft>
              <a:buSzPct val="100000"/>
              <a:buChar char="●"/>
            </a:pPr>
            <a:r>
              <a:rPr lang="en"/>
              <a:t>Accor seeks to provide complete experiences for visitors in addition to pleasant lodgings. Culinary quality, health and spa facilities, conference and event spaces, and a variety of recreational activities targeted to both leisure and business travellers are all part of the package.</a:t>
            </a:r>
            <a:endParaRPr/>
          </a:p>
        </p:txBody>
      </p:sp>
      <p:pic>
        <p:nvPicPr>
          <p:cNvPr id="72" name="Google Shape;72;p15"/>
          <p:cNvPicPr preferRelativeResize="0"/>
          <p:nvPr/>
        </p:nvPicPr>
        <p:blipFill>
          <a:blip r:embed="rId3">
            <a:alphaModFix/>
          </a:blip>
          <a:stretch>
            <a:fillRect/>
          </a:stretch>
        </p:blipFill>
        <p:spPr>
          <a:xfrm>
            <a:off x="5621350" y="1758575"/>
            <a:ext cx="3210949" cy="1179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 sz="3600"/>
              <a:t>Novotel hotels</a:t>
            </a:r>
            <a:endParaRPr sz="3600"/>
          </a:p>
        </p:txBody>
      </p:sp>
      <p:sp>
        <p:nvSpPr>
          <p:cNvPr id="78" name="Google Shape;78;p16"/>
          <p:cNvSpPr txBox="1"/>
          <p:nvPr>
            <p:ph idx="1" type="body"/>
          </p:nvPr>
        </p:nvSpPr>
        <p:spPr>
          <a:xfrm>
            <a:off x="311700" y="1234075"/>
            <a:ext cx="6272100" cy="3334800"/>
          </a:xfrm>
          <a:prstGeom prst="rect">
            <a:avLst/>
          </a:prstGeom>
        </p:spPr>
        <p:txBody>
          <a:bodyPr anchorCtr="0" anchor="t" bIns="91425" lIns="91425" spcFirstLastPara="1" rIns="91425" wrap="square" tIns="91425">
            <a:normAutofit fontScale="77500" lnSpcReduction="10000"/>
          </a:bodyPr>
          <a:lstStyle/>
          <a:p>
            <a:pPr indent="-317182" lvl="0" marL="457200" rtl="0" algn="l">
              <a:spcBef>
                <a:spcPts val="0"/>
              </a:spcBef>
              <a:spcAft>
                <a:spcPts val="0"/>
              </a:spcAft>
              <a:buSzPct val="100000"/>
              <a:buChar char="●"/>
            </a:pPr>
            <a:r>
              <a:rPr lang="en"/>
              <a:t>Novotel is a well-known multinational hotel brand that provides contemporary and comfortable lodgings for both leisure and business travellers. Novotel caters to a wide spectrum of visitors because to its presence in several countries.</a:t>
            </a:r>
            <a:endParaRPr/>
          </a:p>
          <a:p>
            <a:pPr indent="-317182" lvl="0" marL="457200" rtl="0" algn="l">
              <a:spcBef>
                <a:spcPts val="1000"/>
              </a:spcBef>
              <a:spcAft>
                <a:spcPts val="0"/>
              </a:spcAft>
              <a:buSzPct val="100000"/>
              <a:buChar char="●"/>
            </a:pPr>
            <a:r>
              <a:rPr lang="en"/>
              <a:t>Novotel hotels provide large rooms with modern conveniences, offering a pleasant stay for visitors. The company focuses on making the environment pleasant and family-friendly by providing specialised family rooms, play spaces, and interesting activities for children.</a:t>
            </a:r>
            <a:endParaRPr/>
          </a:p>
          <a:p>
            <a:pPr indent="-317182" lvl="0" marL="457200" rtl="0" algn="l">
              <a:spcBef>
                <a:spcPts val="1000"/>
              </a:spcBef>
              <a:spcAft>
                <a:spcPts val="1000"/>
              </a:spcAft>
              <a:buSzPct val="100000"/>
              <a:buChar char="●"/>
            </a:pPr>
            <a:r>
              <a:rPr lang="en"/>
              <a:t>Novotel hotels provide a variety of amenities and services in addition to well-appointed rooms. Guests may dine on-site at restaurants and bars that provide a range of cuisines and gourmet experiences. For customers seeking leisure and wellbeing, the hotels also include well-equipped fitness centres, swimming pools, and spa amenities.</a:t>
            </a:r>
            <a:endParaRPr/>
          </a:p>
        </p:txBody>
      </p:sp>
      <p:pic>
        <p:nvPicPr>
          <p:cNvPr id="79" name="Google Shape;79;p16"/>
          <p:cNvPicPr preferRelativeResize="0"/>
          <p:nvPr/>
        </p:nvPicPr>
        <p:blipFill>
          <a:blip r:embed="rId3">
            <a:alphaModFix/>
          </a:blip>
          <a:stretch>
            <a:fillRect/>
          </a:stretch>
        </p:blipFill>
        <p:spPr>
          <a:xfrm>
            <a:off x="6583800" y="1773775"/>
            <a:ext cx="2197627" cy="219762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Novotel</a:t>
            </a:r>
            <a:r>
              <a:rPr lang="en"/>
              <a:t> Hotel Consumers</a:t>
            </a:r>
            <a:endParaRPr/>
          </a:p>
        </p:txBody>
      </p:sp>
      <p:sp>
        <p:nvSpPr>
          <p:cNvPr id="85" name="Google Shape;85;p17"/>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2"/>
              </a:buClr>
              <a:buSzPts val="1100"/>
              <a:buFont typeface="Arial"/>
              <a:buNone/>
            </a:pPr>
            <a:r>
              <a:rPr lang="en"/>
              <a:t>Novotel hotels provide to a wide spectrum of customers, including both leisure and business travellers. Novotel aspires to meet the demands of families, business executives, and people looking for comfort, convenience, and excellent service.</a:t>
            </a:r>
            <a:endParaRPr/>
          </a:p>
          <a:p>
            <a:pPr indent="0" lvl="0" marL="0" rtl="0" algn="l">
              <a:spcBef>
                <a:spcPts val="1200"/>
              </a:spcBef>
              <a:spcAft>
                <a:spcPts val="0"/>
              </a:spcAft>
              <a:buNone/>
            </a:pPr>
            <a:r>
              <a:rPr lang="en"/>
              <a:t>The Novotel brand, according to its official website, provides to "modern, easy living" for both business and leisure travellers. It emphasises its family-friendly features, calling itself "the perfect choice for guests who seek modern, easy living, seamless connectivity, and family-friendly service."</a:t>
            </a:r>
            <a:endParaRPr/>
          </a:p>
          <a:p>
            <a:pPr indent="0" lvl="0" marL="0" rtl="0" algn="l">
              <a:spcBef>
                <a:spcPts val="12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8"/>
          <p:cNvSpPr txBox="1"/>
          <p:nvPr>
            <p:ph type="title"/>
          </p:nvPr>
        </p:nvSpPr>
        <p:spPr>
          <a:xfrm>
            <a:off x="265500" y="218925"/>
            <a:ext cx="4045200" cy="781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 sz="2060"/>
              <a:t>Nature, Scope, and Role of Guest Services and Facilities in Novotel Hotels</a:t>
            </a:r>
            <a:endParaRPr sz="2060"/>
          </a:p>
        </p:txBody>
      </p:sp>
      <p:sp>
        <p:nvSpPr>
          <p:cNvPr id="91" name="Google Shape;91;p18"/>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fontScale="62500" lnSpcReduction="20000"/>
          </a:bodyPr>
          <a:lstStyle/>
          <a:p>
            <a:pPr indent="0" lvl="0" marL="0" rtl="0" algn="l">
              <a:spcBef>
                <a:spcPts val="0"/>
              </a:spcBef>
              <a:spcAft>
                <a:spcPts val="0"/>
              </a:spcAft>
              <a:buNone/>
            </a:pPr>
            <a:r>
              <a:rPr b="1" lang="en"/>
              <a:t>Accommodations</a:t>
            </a:r>
            <a:endParaRPr b="1"/>
          </a:p>
          <a:p>
            <a:pPr indent="0" lvl="0" marL="0" rtl="0" algn="l">
              <a:spcBef>
                <a:spcPts val="1200"/>
              </a:spcBef>
              <a:spcAft>
                <a:spcPts val="0"/>
              </a:spcAft>
              <a:buNone/>
            </a:pPr>
            <a:r>
              <a:rPr lang="en"/>
              <a:t>Novotel hotels offer comfortable and contemporary accommodations, including well-appointed rooms and suites with modern amenities.</a:t>
            </a:r>
            <a:endParaRPr/>
          </a:p>
          <a:p>
            <a:pPr indent="0" lvl="0" marL="0" rtl="0" algn="l">
              <a:spcBef>
                <a:spcPts val="1200"/>
              </a:spcBef>
              <a:spcAft>
                <a:spcPts val="0"/>
              </a:spcAft>
              <a:buNone/>
            </a:pPr>
            <a:r>
              <a:rPr lang="en"/>
              <a:t>The scope of accommodations caters to the needs of both leisure and business travelers, providing a comfortable and relaxing environment for guests.</a:t>
            </a:r>
            <a:endParaRPr/>
          </a:p>
          <a:p>
            <a:pPr indent="0" lvl="0" marL="0" rtl="0" algn="l">
              <a:spcBef>
                <a:spcPts val="1200"/>
              </a:spcBef>
              <a:spcAft>
                <a:spcPts val="0"/>
              </a:spcAft>
              <a:buNone/>
            </a:pPr>
            <a:r>
              <a:t/>
            </a:r>
            <a:endParaRPr/>
          </a:p>
          <a:p>
            <a:pPr indent="0" lvl="0" marL="0" rtl="0" algn="l">
              <a:spcBef>
                <a:spcPts val="1200"/>
              </a:spcBef>
              <a:spcAft>
                <a:spcPts val="0"/>
              </a:spcAft>
              <a:buNone/>
            </a:pPr>
            <a:r>
              <a:rPr b="1" lang="en"/>
              <a:t>Dining and Culinary Experiences</a:t>
            </a:r>
            <a:endParaRPr b="1"/>
          </a:p>
          <a:p>
            <a:pPr indent="0" lvl="0" marL="0" rtl="0" algn="l">
              <a:spcBef>
                <a:spcPts val="1200"/>
              </a:spcBef>
              <a:spcAft>
                <a:spcPts val="0"/>
              </a:spcAft>
              <a:buNone/>
            </a:pPr>
            <a:r>
              <a:rPr lang="en"/>
              <a:t>Novotel hotels feature on-site restaurants and bars that offer a variety of culinary options, ranging from local cuisine to international dishes.</a:t>
            </a:r>
            <a:endParaRPr/>
          </a:p>
          <a:p>
            <a:pPr indent="0" lvl="0" marL="0" rtl="0" algn="l">
              <a:spcBef>
                <a:spcPts val="1200"/>
              </a:spcBef>
              <a:spcAft>
                <a:spcPts val="1200"/>
              </a:spcAft>
              <a:buNone/>
            </a:pPr>
            <a:r>
              <a:rPr lang="en"/>
              <a:t>The scope of dining experiences includes buffet breakfasts, all-day dining, and specialty menus, catering to diverse guest preferences.</a:t>
            </a:r>
            <a:endParaRPr/>
          </a:p>
        </p:txBody>
      </p:sp>
      <p:sp>
        <p:nvSpPr>
          <p:cNvPr id="92" name="Google Shape;92;p18"/>
          <p:cNvSpPr txBox="1"/>
          <p:nvPr>
            <p:ph idx="2" type="body"/>
          </p:nvPr>
        </p:nvSpPr>
        <p:spPr>
          <a:xfrm>
            <a:off x="323000" y="1143725"/>
            <a:ext cx="4158900" cy="3495300"/>
          </a:xfrm>
          <a:prstGeom prst="rect">
            <a:avLst/>
          </a:prstGeom>
        </p:spPr>
        <p:txBody>
          <a:bodyPr anchorCtr="0" anchor="ctr" bIns="91425" lIns="91425" spcFirstLastPara="1" rIns="91425" wrap="square" tIns="91425">
            <a:noAutofit/>
          </a:bodyPr>
          <a:lstStyle/>
          <a:p>
            <a:pPr indent="0" lvl="0" marL="0" rtl="0" algn="l">
              <a:lnSpc>
                <a:spcPct val="105000"/>
              </a:lnSpc>
              <a:spcBef>
                <a:spcPts val="0"/>
              </a:spcBef>
              <a:spcAft>
                <a:spcPts val="0"/>
              </a:spcAft>
              <a:buSzPts val="605"/>
              <a:buNone/>
            </a:pPr>
            <a:r>
              <a:rPr b="1" lang="en" sz="1090"/>
              <a:t>Business and Meeting Facilities:</a:t>
            </a:r>
            <a:endParaRPr b="1" sz="1090"/>
          </a:p>
          <a:p>
            <a:pPr indent="0" lvl="0" marL="0" rtl="0" algn="l">
              <a:lnSpc>
                <a:spcPct val="105000"/>
              </a:lnSpc>
              <a:spcBef>
                <a:spcPts val="1200"/>
              </a:spcBef>
              <a:spcAft>
                <a:spcPts val="0"/>
              </a:spcAft>
              <a:buSzPts val="605"/>
              <a:buNone/>
            </a:pPr>
            <a:r>
              <a:rPr lang="en" sz="1090"/>
              <a:t>Novotel hotels provide meeting rooms, conference facilities, and business centers equipped with modern technology to accommodate corporate meetings, conferences, and events.</a:t>
            </a:r>
            <a:endParaRPr sz="1090"/>
          </a:p>
          <a:p>
            <a:pPr indent="0" lvl="0" marL="0" rtl="0" algn="l">
              <a:lnSpc>
                <a:spcPct val="105000"/>
              </a:lnSpc>
              <a:spcBef>
                <a:spcPts val="1200"/>
              </a:spcBef>
              <a:spcAft>
                <a:spcPts val="0"/>
              </a:spcAft>
              <a:buSzPts val="605"/>
              <a:buNone/>
            </a:pPr>
            <a:r>
              <a:rPr lang="en" sz="1090"/>
              <a:t>The scope of business facilities includes high-speed internet access, audiovisual equipment, and professional support to meet the needs of business travelers.</a:t>
            </a:r>
            <a:endParaRPr sz="1090"/>
          </a:p>
          <a:p>
            <a:pPr indent="0" lvl="0" marL="0" rtl="0" algn="l">
              <a:lnSpc>
                <a:spcPct val="105000"/>
              </a:lnSpc>
              <a:spcBef>
                <a:spcPts val="1200"/>
              </a:spcBef>
              <a:spcAft>
                <a:spcPts val="0"/>
              </a:spcAft>
              <a:buSzPts val="605"/>
              <a:buNone/>
            </a:pPr>
            <a:r>
              <a:t/>
            </a:r>
            <a:endParaRPr sz="1090"/>
          </a:p>
          <a:p>
            <a:pPr indent="0" lvl="0" marL="0" rtl="0" algn="l">
              <a:lnSpc>
                <a:spcPct val="105000"/>
              </a:lnSpc>
              <a:spcBef>
                <a:spcPts val="1200"/>
              </a:spcBef>
              <a:spcAft>
                <a:spcPts val="0"/>
              </a:spcAft>
              <a:buSzPts val="605"/>
              <a:buNone/>
            </a:pPr>
            <a:r>
              <a:rPr b="1" lang="en" sz="1090"/>
              <a:t>Recreation and Leisure Facilities:</a:t>
            </a:r>
            <a:endParaRPr b="1" sz="1090"/>
          </a:p>
          <a:p>
            <a:pPr indent="0" lvl="0" marL="0" rtl="0" algn="l">
              <a:lnSpc>
                <a:spcPct val="105000"/>
              </a:lnSpc>
              <a:spcBef>
                <a:spcPts val="1200"/>
              </a:spcBef>
              <a:spcAft>
                <a:spcPts val="0"/>
              </a:spcAft>
              <a:buSzPts val="605"/>
              <a:buNone/>
            </a:pPr>
            <a:r>
              <a:rPr lang="en" sz="1090"/>
              <a:t>Novotel hotels offer recreational amenities such as fitness centers, swimming pools, and wellness facilities for guests seeking relaxation and exercise during their stay.</a:t>
            </a:r>
            <a:endParaRPr sz="1090"/>
          </a:p>
          <a:p>
            <a:pPr indent="0" lvl="0" marL="0" rtl="0" algn="l">
              <a:lnSpc>
                <a:spcPct val="105000"/>
              </a:lnSpc>
              <a:spcBef>
                <a:spcPts val="1200"/>
              </a:spcBef>
              <a:spcAft>
                <a:spcPts val="1200"/>
              </a:spcAft>
              <a:buSzPts val="605"/>
              <a:buNone/>
            </a:pPr>
            <a:r>
              <a:rPr lang="en" sz="1090"/>
              <a:t>The scope of leisure facilities includes amenities to cater to both adults and families, providing a range of activities to suit different interests.</a:t>
            </a:r>
            <a:endParaRPr sz="109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The Need To Consider The Role And Function Of Guest Services</a:t>
            </a:r>
            <a:endParaRPr/>
          </a:p>
        </p:txBody>
      </p:sp>
      <p:sp>
        <p:nvSpPr>
          <p:cNvPr id="98" name="Google Shape;98;p19"/>
          <p:cNvSpPr txBox="1"/>
          <p:nvPr>
            <p:ph idx="1" type="body"/>
          </p:nvPr>
        </p:nvSpPr>
        <p:spPr>
          <a:xfrm>
            <a:off x="311700" y="1234050"/>
            <a:ext cx="39999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t>Competitive Advantage</a:t>
            </a:r>
            <a:endParaRPr b="1"/>
          </a:p>
          <a:p>
            <a:pPr indent="0" lvl="0" marL="0" rtl="0" algn="l">
              <a:spcBef>
                <a:spcPts val="1200"/>
              </a:spcBef>
              <a:spcAft>
                <a:spcPts val="0"/>
              </a:spcAft>
              <a:buNone/>
            </a:pPr>
            <a:r>
              <a:rPr lang="en"/>
              <a:t>Guest services may give a competitive advantage for hotels in a congested sector. Hotels may separate themselves from competition and attract more customers by providing great service.</a:t>
            </a:r>
            <a:endParaRPr/>
          </a:p>
          <a:p>
            <a:pPr indent="0" lvl="0" marL="0" rtl="0" algn="l">
              <a:spcBef>
                <a:spcPts val="1200"/>
              </a:spcBef>
              <a:spcAft>
                <a:spcPts val="1200"/>
              </a:spcAft>
              <a:buNone/>
            </a:pPr>
            <a:r>
              <a:rPr lang="en"/>
              <a:t>According to research published in the International Journal of Hospitality Management, great service quality helps to customer satisfaction and has a beneficial impact on a hotel's competitive advantage.</a:t>
            </a:r>
            <a:endParaRPr/>
          </a:p>
        </p:txBody>
      </p:sp>
      <p:sp>
        <p:nvSpPr>
          <p:cNvPr id="99" name="Google Shape;99;p19"/>
          <p:cNvSpPr txBox="1"/>
          <p:nvPr>
            <p:ph idx="2" type="body"/>
          </p:nvPr>
        </p:nvSpPr>
        <p:spPr>
          <a:xfrm>
            <a:off x="4832400" y="1234050"/>
            <a:ext cx="3999900" cy="33348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
              <a:t>Recommendations from Others</a:t>
            </a:r>
            <a:endParaRPr b="1"/>
          </a:p>
          <a:p>
            <a:pPr indent="0" lvl="0" marL="0" rtl="0" algn="l">
              <a:spcBef>
                <a:spcPts val="1200"/>
              </a:spcBef>
              <a:spcAft>
                <a:spcPts val="0"/>
              </a:spcAft>
              <a:buNone/>
            </a:pPr>
            <a:r>
              <a:rPr lang="en"/>
              <a:t>Outstanding guest service may result in favourable word-of-mouth referrals, which can have a substantial influence on a hotel's reputation and performance. Satisfied visitors are more inclined to tell their friends and family about their pleasant experiences, as well as provide online evaluations.</a:t>
            </a:r>
            <a:endParaRPr/>
          </a:p>
          <a:p>
            <a:pPr indent="0" lvl="0" marL="0" rtl="0" algn="l">
              <a:spcBef>
                <a:spcPts val="1200"/>
              </a:spcBef>
              <a:spcAft>
                <a:spcPts val="1200"/>
              </a:spcAft>
              <a:buNone/>
            </a:pPr>
            <a:r>
              <a:rPr lang="en"/>
              <a:t>Nielsen research indicated that 92% of consumers trust recommendations from friends and family, making strong word-of-mouth critical for gaining new customers.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0"/>
          <p:cNvSpPr txBox="1"/>
          <p:nvPr>
            <p:ph type="title"/>
          </p:nvPr>
        </p:nvSpPr>
        <p:spPr>
          <a:xfrm>
            <a:off x="354000" y="285250"/>
            <a:ext cx="4045200" cy="8031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000"/>
              <a:t>The Role And Importance Of Quality Service, Hospitality And Guest Services</a:t>
            </a:r>
            <a:endParaRPr sz="2000"/>
          </a:p>
        </p:txBody>
      </p:sp>
      <p:sp>
        <p:nvSpPr>
          <p:cNvPr id="105" name="Google Shape;105;p20"/>
          <p:cNvSpPr txBox="1"/>
          <p:nvPr>
            <p:ph idx="2" type="body"/>
          </p:nvPr>
        </p:nvSpPr>
        <p:spPr>
          <a:xfrm>
            <a:off x="4939500" y="336275"/>
            <a:ext cx="3837000" cy="4083000"/>
          </a:xfrm>
          <a:prstGeom prst="rect">
            <a:avLst/>
          </a:prstGeom>
        </p:spPr>
        <p:txBody>
          <a:bodyPr anchorCtr="0" anchor="ctr" bIns="91425" lIns="91425" spcFirstLastPara="1" rIns="91425" wrap="square" tIns="91425">
            <a:normAutofit fontScale="62500" lnSpcReduction="20000"/>
          </a:bodyPr>
          <a:lstStyle/>
          <a:p>
            <a:pPr indent="0" lvl="0" marL="0" rtl="0" algn="l">
              <a:spcBef>
                <a:spcPts val="0"/>
              </a:spcBef>
              <a:spcAft>
                <a:spcPts val="0"/>
              </a:spcAft>
              <a:buNone/>
            </a:pPr>
            <a:r>
              <a:rPr b="1" lang="en"/>
              <a:t>Reputation and Brand Image</a:t>
            </a:r>
            <a:endParaRPr b="1"/>
          </a:p>
          <a:p>
            <a:pPr indent="0" lvl="0" marL="0" rtl="0" algn="l">
              <a:spcBef>
                <a:spcPts val="1200"/>
              </a:spcBef>
              <a:spcAft>
                <a:spcPts val="0"/>
              </a:spcAft>
              <a:buNone/>
            </a:pPr>
            <a:r>
              <a:rPr lang="en"/>
              <a:t>Quality service and hospitality contribute to building a positive reputation and strong brand image for hotels. Delivering exceptional experiences and exceeding guest expectations result in favorable reviews, recommendations, and a strong reputation within the industry.</a:t>
            </a:r>
            <a:endParaRPr/>
          </a:p>
          <a:p>
            <a:pPr indent="0" lvl="0" marL="0" rtl="0" algn="l">
              <a:spcBef>
                <a:spcPts val="1200"/>
              </a:spcBef>
              <a:spcAft>
                <a:spcPts val="0"/>
              </a:spcAft>
              <a:buNone/>
            </a:pPr>
            <a:r>
              <a:rPr lang="en"/>
              <a:t>Research published in the Cornell Hospitality Quarterly highlights the role of service quality in shaping a hotel's reputation and customer loyalty.</a:t>
            </a:r>
            <a:endParaRPr/>
          </a:p>
          <a:p>
            <a:pPr indent="0" lvl="0" marL="0" rtl="0" algn="l">
              <a:spcBef>
                <a:spcPts val="1200"/>
              </a:spcBef>
              <a:spcAft>
                <a:spcPts val="0"/>
              </a:spcAft>
              <a:buNone/>
            </a:pPr>
            <a:r>
              <a:rPr b="1" lang="en"/>
              <a:t>Guest Engagement and Personalization</a:t>
            </a:r>
            <a:endParaRPr b="1"/>
          </a:p>
          <a:p>
            <a:pPr indent="0" lvl="0" marL="0" rtl="0" algn="l">
              <a:spcBef>
                <a:spcPts val="1200"/>
              </a:spcBef>
              <a:spcAft>
                <a:spcPts val="0"/>
              </a:spcAft>
              <a:buNone/>
            </a:pPr>
            <a:r>
              <a:rPr lang="en"/>
              <a:t>Quality service and hospitality enable hotels to engage with guests on a personal level, creating memorable and tailored experiences. This personalized approach fosters guest loyalty and enhances the overall guest experience.</a:t>
            </a:r>
            <a:endParaRPr/>
          </a:p>
          <a:p>
            <a:pPr indent="0" lvl="0" marL="0" rtl="0" algn="l">
              <a:spcBef>
                <a:spcPts val="1200"/>
              </a:spcBef>
              <a:spcAft>
                <a:spcPts val="1200"/>
              </a:spcAft>
              <a:buNone/>
            </a:pPr>
            <a:r>
              <a:rPr lang="en"/>
              <a:t>A study published in the Journal of Hospitality and Tourism Research emphasizes the importance of guest engagement and personalization in enhancing guest satisfaction and loyalty.</a:t>
            </a:r>
            <a:endParaRPr/>
          </a:p>
        </p:txBody>
      </p:sp>
      <p:sp>
        <p:nvSpPr>
          <p:cNvPr id="106" name="Google Shape;106;p20"/>
          <p:cNvSpPr txBox="1"/>
          <p:nvPr>
            <p:ph idx="2" type="body"/>
          </p:nvPr>
        </p:nvSpPr>
        <p:spPr>
          <a:xfrm>
            <a:off x="354000" y="1196600"/>
            <a:ext cx="4045200" cy="3663600"/>
          </a:xfrm>
          <a:prstGeom prst="rect">
            <a:avLst/>
          </a:prstGeom>
        </p:spPr>
        <p:txBody>
          <a:bodyPr anchorCtr="0" anchor="ctr" bIns="91425" lIns="91425" spcFirstLastPara="1" rIns="91425" wrap="square" tIns="91425">
            <a:noAutofit/>
          </a:bodyPr>
          <a:lstStyle/>
          <a:p>
            <a:pPr indent="0" lvl="0" marL="0" rtl="0" algn="l">
              <a:lnSpc>
                <a:spcPct val="105000"/>
              </a:lnSpc>
              <a:spcBef>
                <a:spcPts val="0"/>
              </a:spcBef>
              <a:spcAft>
                <a:spcPts val="0"/>
              </a:spcAft>
              <a:buSzPts val="605"/>
              <a:buNone/>
            </a:pPr>
            <a:r>
              <a:rPr b="1" lang="en" sz="1090"/>
              <a:t>Guest Satisfaction and Loyalty</a:t>
            </a:r>
            <a:endParaRPr b="1" sz="1090"/>
          </a:p>
          <a:p>
            <a:pPr indent="0" lvl="0" marL="0" rtl="0" algn="l">
              <a:lnSpc>
                <a:spcPct val="105000"/>
              </a:lnSpc>
              <a:spcBef>
                <a:spcPts val="1200"/>
              </a:spcBef>
              <a:spcAft>
                <a:spcPts val="0"/>
              </a:spcAft>
              <a:buSzPts val="605"/>
              <a:buNone/>
            </a:pPr>
            <a:r>
              <a:rPr lang="en" sz="1090"/>
              <a:t>Quality service and hospitality directly impact guest satisfaction, which in turn leads to guest loyalty. Meeting and exceeding guest expectations through excellent service enhances guest satisfaction and increases the likelihood of repeat visits and positive word-of-mouth recommendations.</a:t>
            </a:r>
            <a:endParaRPr sz="1090"/>
          </a:p>
          <a:p>
            <a:pPr indent="0" lvl="0" marL="0" rtl="0" algn="l">
              <a:lnSpc>
                <a:spcPct val="105000"/>
              </a:lnSpc>
              <a:spcBef>
                <a:spcPts val="1200"/>
              </a:spcBef>
              <a:spcAft>
                <a:spcPts val="0"/>
              </a:spcAft>
              <a:buSzPts val="605"/>
              <a:buNone/>
            </a:pPr>
            <a:r>
              <a:rPr lang="en" sz="1090"/>
              <a:t>A study published in the Journal of Travel Research found that guest satisfaction significantly influences guest loyalty and positive word-of-mouth intentions.</a:t>
            </a:r>
            <a:endParaRPr sz="1090"/>
          </a:p>
          <a:p>
            <a:pPr indent="0" lvl="0" marL="0" rtl="0" algn="l">
              <a:lnSpc>
                <a:spcPct val="105000"/>
              </a:lnSpc>
              <a:spcBef>
                <a:spcPts val="1200"/>
              </a:spcBef>
              <a:spcAft>
                <a:spcPts val="0"/>
              </a:spcAft>
              <a:buSzPts val="605"/>
              <a:buNone/>
            </a:pPr>
            <a:r>
              <a:rPr b="1" lang="en" sz="1090"/>
              <a:t>Differentiation and Competitive Advantage</a:t>
            </a:r>
            <a:endParaRPr b="1" sz="1090"/>
          </a:p>
          <a:p>
            <a:pPr indent="0" lvl="0" marL="0" rtl="0" algn="l">
              <a:lnSpc>
                <a:spcPct val="105000"/>
              </a:lnSpc>
              <a:spcBef>
                <a:spcPts val="1200"/>
              </a:spcBef>
              <a:spcAft>
                <a:spcPts val="0"/>
              </a:spcAft>
              <a:buSzPts val="605"/>
              <a:buNone/>
            </a:pPr>
            <a:r>
              <a:rPr lang="en" sz="1090"/>
              <a:t>Quality service and hospitality provide a competitive edge for hotels in a crowded market. By delivering exceptional experiences and personalized service, hotels can differentiate themselves from competitors and attract more guests.</a:t>
            </a:r>
            <a:endParaRPr sz="1090"/>
          </a:p>
          <a:p>
            <a:pPr indent="0" lvl="0" marL="0" rtl="0" algn="l">
              <a:lnSpc>
                <a:spcPct val="105000"/>
              </a:lnSpc>
              <a:spcBef>
                <a:spcPts val="1200"/>
              </a:spcBef>
              <a:spcAft>
                <a:spcPts val="1200"/>
              </a:spcAft>
              <a:buSzPts val="605"/>
              <a:buNone/>
            </a:pPr>
            <a:r>
              <a:rPr lang="en" sz="1090"/>
              <a:t>According to a study published in the Journal of Retailing and Consumer Services, superior service quality positively influences a hotel's competitive advantage.</a:t>
            </a:r>
            <a:endParaRPr sz="109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Conclusion</a:t>
            </a:r>
            <a:endParaRPr/>
          </a:p>
        </p:txBody>
      </p:sp>
      <p:sp>
        <p:nvSpPr>
          <p:cNvPr id="112" name="Google Shape;112;p21"/>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
              <a:t>Finally, Novotel hotels reflect the core of the hospitality industry's superior service, hospitality, and guest services. The brand's constant dedication to guest pleasure, personalised experiences, and great service distinguishes it as a favoured option for travellers worldwide.</a:t>
            </a:r>
            <a:endParaRPr/>
          </a:p>
          <a:p>
            <a:pPr indent="0" lvl="0" marL="0" rtl="0" algn="l">
              <a:spcBef>
                <a:spcPts val="1200"/>
              </a:spcBef>
              <a:spcAft>
                <a:spcPts val="0"/>
              </a:spcAft>
              <a:buNone/>
            </a:pPr>
            <a:r>
              <a:rPr lang="en"/>
              <a:t>Novotel's commitment to surpassing guest expectations, offering comfortable and contemporary lodgings, and providing exceptional facilities demonstrates its commitment to creating unforgettable experiences. Novotel guarantees a smooth and delightful experience for every guest by adapting services to fit the different demands of both leisure and business travellers.</a:t>
            </a:r>
            <a:endParaRPr/>
          </a:p>
          <a:p>
            <a:pPr indent="0" lvl="0" marL="0" rtl="0" algn="l">
              <a:spcBef>
                <a:spcPts val="1200"/>
              </a:spcBef>
              <a:spcAft>
                <a:spcPts val="1200"/>
              </a:spcAft>
              <a:buNone/>
            </a:pPr>
            <a:r>
              <a:rPr lang="en"/>
              <a:t>The focus on visitor happiness, loyalty, and personalised care adds to the brand's competitive edge and excellent industry reputation. The capacity of Novotel to anticipate and surpass guest expectations builds loyalty and strong word-of-mouth referrals.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18" name="Google Shape;118;p22"/>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62500" lnSpcReduction="10000"/>
          </a:bodyPr>
          <a:lstStyle/>
          <a:p>
            <a:pPr indent="0" lvl="0" marL="0" rtl="0" algn="l">
              <a:spcBef>
                <a:spcPts val="0"/>
              </a:spcBef>
              <a:spcAft>
                <a:spcPts val="0"/>
              </a:spcAft>
              <a:buNone/>
            </a:pPr>
            <a:r>
              <a:rPr lang="en"/>
              <a:t>Ryu, K., Han, H., &amp; Kim, T. H. (2008). The Relationships among Overall Quick-Casual Restaurant Image, Perceived Value, Customer Satisfaction, and Behavioral Intentions. Journal of Travel Research, 47(2), 153-164.</a:t>
            </a:r>
            <a:endParaRPr/>
          </a:p>
          <a:p>
            <a:pPr indent="0" lvl="0" marL="0" rtl="0" algn="l">
              <a:spcBef>
                <a:spcPts val="1200"/>
              </a:spcBef>
              <a:spcAft>
                <a:spcPts val="0"/>
              </a:spcAft>
              <a:buNone/>
            </a:pPr>
            <a:r>
              <a:rPr lang="en"/>
              <a:t>Bressolles, G., &amp; Durrieu, F. (2011). Linking Service Quality, Customer Satisfaction, and Behavioral Intention: An Investigation in an Automotive After-Sales Service Context. Journal of Retailing and Consumer Services, 18(6), 542-550.</a:t>
            </a:r>
            <a:endParaRPr/>
          </a:p>
          <a:p>
            <a:pPr indent="0" lvl="0" marL="0" rtl="0" algn="l">
              <a:spcBef>
                <a:spcPts val="1200"/>
              </a:spcBef>
              <a:spcAft>
                <a:spcPts val="0"/>
              </a:spcAft>
              <a:buNone/>
            </a:pPr>
            <a:r>
              <a:rPr lang="en"/>
              <a:t>Lee, K. H., &amp; Lee, Y. (2012). Investigating the Relationship among Perceived Safety, Service Quality, Satisfaction, and Behavioral Intention in the Korean Hotel Industry. Cornell Hospitality Quarterly, 53(1), 37-49.</a:t>
            </a:r>
            <a:endParaRPr/>
          </a:p>
          <a:p>
            <a:pPr indent="0" lvl="0" marL="0" rtl="0" algn="l">
              <a:spcBef>
                <a:spcPts val="1200"/>
              </a:spcBef>
              <a:spcAft>
                <a:spcPts val="0"/>
              </a:spcAft>
              <a:buNone/>
            </a:pPr>
            <a:r>
              <a:rPr lang="en"/>
              <a:t>Kim, W. G., &amp; Cha, Y. (2002). Antecedents and Consequences of Relationship Quality in Hotel Industry. International Journal of Hospitality Management, 21(4), 321-338.</a:t>
            </a:r>
            <a:endParaRPr/>
          </a:p>
          <a:p>
            <a:pPr indent="0" lvl="0" marL="0" rtl="0" algn="l">
              <a:spcBef>
                <a:spcPts val="1200"/>
              </a:spcBef>
              <a:spcAft>
                <a:spcPts val="0"/>
              </a:spcAft>
              <a:buNone/>
            </a:pPr>
            <a:r>
              <a:rPr lang="en"/>
              <a:t>Lee, S., &amp; Beom, K. (2019). Impact of Personalized Services on Guest Satisfaction and Loyalty: Focusing on the Moderating Role of Guest Engagement. Journal of Hospitality and Tourism Research, 43(6), 837-860.</a:t>
            </a:r>
            <a:endParaRPr/>
          </a:p>
          <a:p>
            <a:pPr indent="0" lvl="0" marL="0" rtl="0" algn="l">
              <a:spcBef>
                <a:spcPts val="1200"/>
              </a:spcBef>
              <a:spcAft>
                <a:spcPts val="0"/>
              </a:spcAft>
              <a:buNone/>
            </a:pPr>
            <a:r>
              <a:rPr lang="en"/>
              <a:t>Deloitte. (2018). The Hotel Guest Experience Survey.</a:t>
            </a:r>
            <a:endParaRPr/>
          </a:p>
          <a:p>
            <a:pPr indent="0" lvl="0" marL="0" rtl="0" algn="l">
              <a:spcBef>
                <a:spcPts val="1200"/>
              </a:spcBef>
              <a:spcAft>
                <a:spcPts val="1200"/>
              </a:spcAft>
              <a:buNone/>
            </a:pPr>
            <a:r>
              <a:rPr lang="en"/>
              <a:t>Nielsen. (2015). Global Trust in Advertising Report.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3"/>
          <p:cNvSpPr txBox="1"/>
          <p:nvPr>
            <p:ph type="title"/>
          </p:nvPr>
        </p:nvSpPr>
        <p:spPr>
          <a:xfrm>
            <a:off x="344250" y="1403850"/>
            <a:ext cx="8455500" cy="2146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sz="5500"/>
              <a:t>Thank You For Watching!</a:t>
            </a:r>
            <a:endParaRPr sz="5500"/>
          </a:p>
        </p:txBody>
      </p:sp>
    </p:spTree>
  </p:cSld>
  <p:clrMapOvr>
    <a:masterClrMapping/>
  </p:clrMapOvr>
</p:sld>
</file>

<file path=ppt/theme/theme1.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