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56" r:id="rId5"/>
    <p:sldId id="270" r:id="rId6"/>
    <p:sldId id="283" r:id="rId7"/>
    <p:sldId id="285" r:id="rId8"/>
    <p:sldId id="269" r:id="rId9"/>
    <p:sldId id="284" r:id="rId10"/>
    <p:sldId id="271" r:id="rId11"/>
    <p:sldId id="266" r:id="rId12"/>
    <p:sldId id="278" r:id="rId13"/>
    <p:sldId id="274" r:id="rId14"/>
    <p:sldId id="275" r:id="rId15"/>
    <p:sldId id="276" r:id="rId16"/>
    <p:sldId id="277" r:id="rId17"/>
    <p:sldId id="280" r:id="rId18"/>
    <p:sldId id="282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adley, Stephanie" initials="BS" lastIdx="1" clrIdx="0">
    <p:extLst>
      <p:ext uri="{19B8F6BF-5375-455C-9EA6-DF929625EA0E}">
        <p15:presenceInfo xmlns:p15="http://schemas.microsoft.com/office/powerpoint/2012/main" userId="S::s.bradley2@exeter.ac.uk::ca2ca656-e3fd-426a-89bc-218f0ebfefb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588"/>
    <p:restoredTop sz="93011"/>
  </p:normalViewPr>
  <p:slideViewPr>
    <p:cSldViewPr>
      <p:cViewPr varScale="1">
        <p:scale>
          <a:sx n="102" d="100"/>
          <a:sy n="102" d="100"/>
        </p:scale>
        <p:origin x="1840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28/10/2021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61E106-BF8B-C041-BB9E-0B585FDD471A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2298ED-B1A5-974D-B82D-54B2390194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004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2037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www.chinahighlights.com</a:t>
            </a:r>
            <a:r>
              <a:rPr lang="en-GB" dirty="0"/>
              <a:t>/festivals/lantern-</a:t>
            </a:r>
            <a:r>
              <a:rPr lang="en-GB" dirty="0" err="1"/>
              <a:t>festival.htm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429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Lewes 2013.    moon phases 1605:  http://</a:t>
            </a:r>
            <a:r>
              <a:rPr lang="en-GB" dirty="0" err="1"/>
              <a:t>astropixels.com</a:t>
            </a:r>
            <a:r>
              <a:rPr lang="en-GB" dirty="0"/>
              <a:t>/ephemeris/</a:t>
            </a:r>
            <a:r>
              <a:rPr lang="en-GB" dirty="0" err="1"/>
              <a:t>phasescat</a:t>
            </a:r>
            <a:r>
              <a:rPr lang="en-GB" dirty="0"/>
              <a:t>/phases1601.html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0585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By Hchc2009 - Own work, CC BY-SA 4.0, https://</a:t>
            </a:r>
            <a:r>
              <a:rPr lang="en-GB" dirty="0" err="1"/>
              <a:t>commons.wikimedia.org</a:t>
            </a:r>
            <a:r>
              <a:rPr lang="en-GB" dirty="0"/>
              <a:t>/w/</a:t>
            </a:r>
            <a:r>
              <a:rPr lang="en-GB" dirty="0" err="1"/>
              <a:t>index.php?curid</a:t>
            </a:r>
            <a:r>
              <a:rPr lang="en-GB" dirty="0"/>
              <a:t>=43152858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0269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By Hchc2009 - Own work, CC BY-SA 4.0, https://</a:t>
            </a:r>
            <a:r>
              <a:rPr lang="en-GB" dirty="0" err="1"/>
              <a:t>commons.wikimedia.org</a:t>
            </a:r>
            <a:r>
              <a:rPr lang="en-GB" dirty="0"/>
              <a:t>/w/</a:t>
            </a:r>
            <a:r>
              <a:rPr lang="en-GB" dirty="0" err="1"/>
              <a:t>index.php?curid</a:t>
            </a:r>
            <a:r>
              <a:rPr lang="en-GB" dirty="0"/>
              <a:t>=43152858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5123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https://</a:t>
            </a:r>
            <a:r>
              <a:rPr lang="en-GB" dirty="0" err="1"/>
              <a:t>www.britannica.com</a:t>
            </a:r>
            <a:r>
              <a:rPr lang="en-GB" dirty="0"/>
              <a:t>/topic/Guy-Fawkes-Day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8060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www.mentimeter.com</a:t>
            </a:r>
            <a:r>
              <a:rPr lang="en-GB"/>
              <a:t>/s/5dc0891875c13eefbbb08762f7815e02/5e12cad26af7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9072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ink.library.smu.edu.sg</a:t>
            </a:r>
            <a:r>
              <a:rPr lang="en-GB" dirty="0"/>
              <a:t>/</a:t>
            </a:r>
            <a:r>
              <a:rPr lang="en-GB" dirty="0" err="1"/>
              <a:t>cgi</a:t>
            </a:r>
            <a:r>
              <a:rPr lang="en-GB" dirty="0"/>
              <a:t>/</a:t>
            </a:r>
            <a:r>
              <a:rPr lang="en-GB" dirty="0" err="1"/>
              <a:t>viewcontent.cgi?referer</a:t>
            </a:r>
            <a:r>
              <a:rPr lang="en-GB" dirty="0"/>
              <a:t>=https://</a:t>
            </a:r>
            <a:r>
              <a:rPr lang="en-GB" dirty="0" err="1"/>
              <a:t>scholar.google.com</a:t>
            </a:r>
            <a:r>
              <a:rPr lang="en-GB" dirty="0"/>
              <a:t>/&amp;</a:t>
            </a:r>
            <a:r>
              <a:rPr lang="en-GB" dirty="0" err="1"/>
              <a:t>httpsredir</a:t>
            </a:r>
            <a:r>
              <a:rPr lang="en-GB" dirty="0"/>
              <a:t>=1&amp;article=1048&amp;context=</a:t>
            </a:r>
            <a:r>
              <a:rPr lang="en-GB" dirty="0" err="1"/>
              <a:t>ami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3148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Choose one sentence from each of the two Dragon texts. Paraphrase them and compare the ideas.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2298ED-B1A5-974D-B82D-54B2390194C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8767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ovOPjDS6hc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quizlet.com/StephBradley/folders/english-language-support/sets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ink.library.smu.edu.sg/ami/50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Autofit/>
          </a:bodyPr>
          <a:lstStyle/>
          <a:p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English Language Support 2021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sz="2400" i="1" dirty="0">
                <a:solidFill>
                  <a:schemeClr val="bg1"/>
                </a:solidFill>
              </a:rPr>
              <a:t>with Stephanie Bradley, Dip Ed., Dip TEFLA, MA</a:t>
            </a:r>
            <a:br>
              <a:rPr lang="en-GB" sz="4000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Academic Skills 2: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Comparing Ideas &amp; Paraphrasing</a:t>
            </a:r>
            <a:br>
              <a:rPr lang="en-GB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233C8-FA28-E046-9194-ACCB296AC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Bonfire Night: 5</a:t>
            </a:r>
            <a:r>
              <a:rPr lang="en-GB" baseline="30000" dirty="0"/>
              <a:t>th</a:t>
            </a:r>
            <a:r>
              <a:rPr lang="en-GB" dirty="0"/>
              <a:t> November  2021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3ECC5D1-CA07-DF47-B51F-6CBBE66AA4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5790" y="1995641"/>
            <a:ext cx="4115995" cy="380444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125654B-CD3B-ED4D-B63C-FA116B1D09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87" y="3140968"/>
            <a:ext cx="3275969" cy="262134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53F6B0A-9591-E644-91BB-831AC38D432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32" y="1119714"/>
            <a:ext cx="3475504" cy="207132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527A4E2-2AF3-3743-9487-8AD35031FC8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185" y="1119714"/>
            <a:ext cx="2218918" cy="23267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3E4AC9C-F8A5-DF46-A7DF-C45309A84BD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8060" y="3446497"/>
            <a:ext cx="3923928" cy="23543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8382E31-A025-0646-A7B4-3F34BFE280A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5790" y="1119714"/>
            <a:ext cx="2627783" cy="175185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184B68-542B-1449-9C26-CF1F23D40B8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7891" y="1151412"/>
            <a:ext cx="2316109" cy="151521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7ED92E1-C64E-F640-A8DB-62238B68B5E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64" y="2724769"/>
            <a:ext cx="1628799" cy="162879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CDDC40E-CF47-CF4C-9F11-F22C2EDF8A9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3575" y="2796025"/>
            <a:ext cx="1864316" cy="1225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562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233C8-FA28-E046-9194-ACCB296AC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Bonfire Night: 5</a:t>
            </a:r>
            <a:r>
              <a:rPr lang="en-GB" baseline="30000" dirty="0"/>
              <a:t>th</a:t>
            </a:r>
            <a:r>
              <a:rPr lang="en-GB" dirty="0"/>
              <a:t> November  2021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3ECC5D1-CA07-DF47-B51F-6CBBE66AA4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5790" y="1995641"/>
            <a:ext cx="4115995" cy="380444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125654B-CD3B-ED4D-B63C-FA116B1D09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55" y="3077165"/>
            <a:ext cx="3275969" cy="262134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53F6B0A-9591-E644-91BB-831AC38D432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32" y="1119714"/>
            <a:ext cx="3475504" cy="207132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527A4E2-2AF3-3743-9487-8AD35031FC8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1185" y="1119714"/>
            <a:ext cx="2218918" cy="23267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3E4AC9C-F8A5-DF46-A7DF-C45309A84BD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9681" y="3464718"/>
            <a:ext cx="3923928" cy="23543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8382E31-A025-0646-A7B4-3F34BFE280A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5790" y="1119714"/>
            <a:ext cx="2627783" cy="175185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184B68-542B-1449-9C26-CF1F23D40B8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7891" y="1151412"/>
            <a:ext cx="2316109" cy="151521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0E85882-84CF-B14F-BD57-6CB660CA91BA}"/>
              </a:ext>
            </a:extLst>
          </p:cNvPr>
          <p:cNvSpPr txBox="1"/>
          <p:nvPr/>
        </p:nvSpPr>
        <p:spPr>
          <a:xfrm>
            <a:off x="251520" y="1417638"/>
            <a:ext cx="23049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bonfire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556736-D299-E742-BFEE-E80A0BED277B}"/>
              </a:ext>
            </a:extLst>
          </p:cNvPr>
          <p:cNvSpPr txBox="1"/>
          <p:nvPr/>
        </p:nvSpPr>
        <p:spPr>
          <a:xfrm>
            <a:off x="3823124" y="1786970"/>
            <a:ext cx="1165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Black peas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1121A7-9EC1-7B4D-9F77-7590671E333D}"/>
              </a:ext>
            </a:extLst>
          </p:cNvPr>
          <p:cNvSpPr txBox="1"/>
          <p:nvPr/>
        </p:nvSpPr>
        <p:spPr>
          <a:xfrm>
            <a:off x="5164819" y="1268760"/>
            <a:ext cx="2241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Organised fires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2E44F68-5BC6-494F-8139-3CCE5B1F92DE}"/>
              </a:ext>
            </a:extLst>
          </p:cNvPr>
          <p:cNvSpPr txBox="1"/>
          <p:nvPr/>
        </p:nvSpPr>
        <p:spPr>
          <a:xfrm>
            <a:off x="7792602" y="1775187"/>
            <a:ext cx="1217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Carlin peas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A57F966-187C-704C-97CC-1D98812C4547}"/>
              </a:ext>
            </a:extLst>
          </p:cNvPr>
          <p:cNvSpPr txBox="1"/>
          <p:nvPr/>
        </p:nvSpPr>
        <p:spPr>
          <a:xfrm>
            <a:off x="7048863" y="3446497"/>
            <a:ext cx="273227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Guy Fawkes effigies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12979EB-7A27-9546-B998-FEE6C361DCA4}"/>
              </a:ext>
            </a:extLst>
          </p:cNvPr>
          <p:cNvSpPr txBox="1"/>
          <p:nvPr/>
        </p:nvSpPr>
        <p:spPr>
          <a:xfrm>
            <a:off x="5580112" y="5212295"/>
            <a:ext cx="10563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fireworks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1CADC30-7D29-EE49-93A7-12479DE5DF1F}"/>
              </a:ext>
            </a:extLst>
          </p:cNvPr>
          <p:cNvSpPr txBox="1"/>
          <p:nvPr/>
        </p:nvSpPr>
        <p:spPr>
          <a:xfrm>
            <a:off x="539552" y="4641897"/>
            <a:ext cx="22013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Bonfire toffee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03FC1A90-6ED8-8B4F-B58D-B2DA10E23C6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64" y="2724769"/>
            <a:ext cx="1628799" cy="162879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20F4023C-61CF-174E-B141-264F51D20C5A}"/>
              </a:ext>
            </a:extLst>
          </p:cNvPr>
          <p:cNvSpPr txBox="1"/>
          <p:nvPr/>
        </p:nvSpPr>
        <p:spPr>
          <a:xfrm>
            <a:off x="683568" y="3539168"/>
            <a:ext cx="10254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sparklers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23A010C0-A3F7-B240-B552-39BB0CDDD65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3575" y="2796025"/>
            <a:ext cx="1864316" cy="1225399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56F46D78-B4A8-7B44-A4CB-DE997ADD71F4}"/>
              </a:ext>
            </a:extLst>
          </p:cNvPr>
          <p:cNvSpPr txBox="1"/>
          <p:nvPr/>
        </p:nvSpPr>
        <p:spPr>
          <a:xfrm>
            <a:off x="5687559" y="3191041"/>
            <a:ext cx="7761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parkin</a:t>
            </a:r>
          </a:p>
        </p:txBody>
      </p:sp>
    </p:spTree>
    <p:extLst>
      <p:ext uri="{BB962C8B-B14F-4D97-AF65-F5344CB8AC3E}">
        <p14:creationId xmlns:p14="http://schemas.microsoft.com/office/powerpoint/2010/main" val="2225837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C9DD9-62C1-2A46-91DC-3C4AE4CEF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Watch Bonfire Night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DBE72-058D-654A-B635-EA26C0014B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https://www.youtube.com/watch?v=xovOPjDS6hc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39967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E7072-B528-B446-BC14-3889B3166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Diwali: 4</a:t>
            </a:r>
            <a:r>
              <a:rPr lang="en-GB" baseline="30000" dirty="0"/>
              <a:t>th</a:t>
            </a:r>
            <a:r>
              <a:rPr lang="en-GB" dirty="0"/>
              <a:t> November 2021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BE9F267-FF5B-6842-A44C-95D11E9C60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7988" y="1417638"/>
            <a:ext cx="6385034" cy="2879874"/>
          </a:xfr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16BEE79-DF2A-1C42-8A39-DF37996930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00" y="4036718"/>
            <a:ext cx="2969907" cy="167057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86BCE31-CEB0-434A-932E-A7B455DE62D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22" y="1417638"/>
            <a:ext cx="2610066" cy="261006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5F0B308-03EA-B040-9E57-1537DB712EF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2015" y="4197189"/>
            <a:ext cx="2270578" cy="149726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9CD642F-1EFF-8A4C-9D91-98674863335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4207" y="4046849"/>
            <a:ext cx="2179692" cy="163476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5B970CE-9700-934C-B12E-0C4E2A1EF5E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9033" y="3934382"/>
            <a:ext cx="2203989" cy="1831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69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E7072-B528-B446-BC14-3889B3166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Diwali: 4</a:t>
            </a:r>
            <a:r>
              <a:rPr lang="en-GB" baseline="30000" dirty="0"/>
              <a:t>th</a:t>
            </a:r>
            <a:r>
              <a:rPr lang="en-GB" dirty="0"/>
              <a:t> November 2021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BE9F267-FF5B-6842-A44C-95D11E9C60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7988" y="1417638"/>
            <a:ext cx="6385034" cy="2879874"/>
          </a:xfr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16BEE79-DF2A-1C42-8A39-DF37996930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00" y="4036718"/>
            <a:ext cx="2969907" cy="167057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86BCE31-CEB0-434A-932E-A7B455DE62D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22" y="1417638"/>
            <a:ext cx="2610066" cy="261006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5F0B308-03EA-B040-9E57-1537DB712EF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2015" y="4197189"/>
            <a:ext cx="2270578" cy="149726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9CD642F-1EFF-8A4C-9D91-98674863335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4207" y="4046849"/>
            <a:ext cx="2179692" cy="163476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5B970CE-9700-934C-B12E-0C4E2A1EF5E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9033" y="3934382"/>
            <a:ext cx="2203989" cy="183175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8ED54BE-F93B-9F46-821B-C02FA9A0D7B6}"/>
              </a:ext>
            </a:extLst>
          </p:cNvPr>
          <p:cNvSpPr txBox="1"/>
          <p:nvPr/>
        </p:nvSpPr>
        <p:spPr>
          <a:xfrm>
            <a:off x="1475656" y="2708920"/>
            <a:ext cx="102547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sparklers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1E55D0-6372-044C-AF42-546BD9856FC2}"/>
              </a:ext>
            </a:extLst>
          </p:cNvPr>
          <p:cNvSpPr txBox="1"/>
          <p:nvPr/>
        </p:nvSpPr>
        <p:spPr>
          <a:xfrm>
            <a:off x="5292080" y="3284984"/>
            <a:ext cx="22704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Sand pictures - </a:t>
            </a:r>
            <a:r>
              <a:rPr lang="en-GB" dirty="0" err="1">
                <a:solidFill>
                  <a:schemeClr val="bg1"/>
                </a:solidFill>
              </a:rPr>
              <a:t>rangoli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EBCBE2-369F-7543-9BA0-66994FF6641A}"/>
              </a:ext>
            </a:extLst>
          </p:cNvPr>
          <p:cNvSpPr txBox="1"/>
          <p:nvPr/>
        </p:nvSpPr>
        <p:spPr>
          <a:xfrm>
            <a:off x="3419872" y="5085184"/>
            <a:ext cx="1053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Oil lamps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BE902E6-910F-504D-82CD-6252F0678BF2}"/>
              </a:ext>
            </a:extLst>
          </p:cNvPr>
          <p:cNvSpPr txBox="1"/>
          <p:nvPr/>
        </p:nvSpPr>
        <p:spPr>
          <a:xfrm>
            <a:off x="5832100" y="4653136"/>
            <a:ext cx="1129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lanterns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56093FE-2378-2B4B-AA73-DD93870137AD}"/>
              </a:ext>
            </a:extLst>
          </p:cNvPr>
          <p:cNvSpPr txBox="1"/>
          <p:nvPr/>
        </p:nvSpPr>
        <p:spPr>
          <a:xfrm>
            <a:off x="7740352" y="5022468"/>
            <a:ext cx="1317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sweetmeats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4D64B18-4D01-7949-8BE1-3089C7210B81}"/>
              </a:ext>
            </a:extLst>
          </p:cNvPr>
          <p:cNvSpPr txBox="1"/>
          <p:nvPr/>
        </p:nvSpPr>
        <p:spPr>
          <a:xfrm>
            <a:off x="827584" y="4941168"/>
            <a:ext cx="1593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Festival of light</a:t>
            </a:r>
          </a:p>
        </p:txBody>
      </p:sp>
    </p:spTree>
    <p:extLst>
      <p:ext uri="{BB962C8B-B14F-4D97-AF65-F5344CB8AC3E}">
        <p14:creationId xmlns:p14="http://schemas.microsoft.com/office/powerpoint/2010/main" val="1300155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03223-084D-5E4F-A4E3-24F9C10AA6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Compare 2 festivals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3A5BD6-E65C-9742-87CB-61AA13C05B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268761"/>
            <a:ext cx="4040188" cy="576064"/>
          </a:xfrm>
        </p:spPr>
        <p:txBody>
          <a:bodyPr/>
          <a:lstStyle/>
          <a:p>
            <a:r>
              <a:rPr lang="en-GB" i="1" dirty="0"/>
              <a:t>Diwali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054A51-D13D-4D45-A761-C43AAA8918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844825"/>
            <a:ext cx="4040188" cy="3744415"/>
          </a:xfrm>
        </p:spPr>
        <p:txBody>
          <a:bodyPr>
            <a:normAutofit fontScale="32500" lnSpcReduction="20000"/>
          </a:bodyPr>
          <a:lstStyle/>
          <a:p>
            <a:r>
              <a:rPr lang="en-GB" sz="4900" dirty="0"/>
              <a:t>Takes  place on the 4</a:t>
            </a:r>
            <a:r>
              <a:rPr lang="en-GB" sz="4900" baseline="30000" dirty="0"/>
              <a:t>th</a:t>
            </a:r>
            <a:r>
              <a:rPr lang="en-GB" sz="4900" dirty="0"/>
              <a:t> November 2021</a:t>
            </a:r>
          </a:p>
          <a:p>
            <a:r>
              <a:rPr lang="en-GB" sz="4900" dirty="0"/>
              <a:t>Lasts for 5 days</a:t>
            </a:r>
          </a:p>
          <a:p>
            <a:r>
              <a:rPr lang="en-GB" sz="4900" dirty="0"/>
              <a:t>The biggest holiday for Hindis</a:t>
            </a:r>
          </a:p>
          <a:p>
            <a:r>
              <a:rPr lang="en-GB" sz="4900" dirty="0"/>
              <a:t>Celebrates the victory of good over evil</a:t>
            </a:r>
          </a:p>
          <a:p>
            <a:r>
              <a:rPr lang="en-GB" sz="4900" dirty="0"/>
              <a:t>Main characters are gods e.g. Rama &amp; </a:t>
            </a:r>
            <a:r>
              <a:rPr lang="en-GB" sz="4900" dirty="0" err="1"/>
              <a:t>Sita</a:t>
            </a:r>
            <a:r>
              <a:rPr lang="en-GB" sz="4900" dirty="0"/>
              <a:t> &amp; </a:t>
            </a:r>
            <a:r>
              <a:rPr lang="en-GB" sz="4900" dirty="0" err="1"/>
              <a:t>Ravan</a:t>
            </a:r>
            <a:r>
              <a:rPr lang="en-GB" sz="4900" dirty="0"/>
              <a:t>.</a:t>
            </a:r>
          </a:p>
          <a:p>
            <a:r>
              <a:rPr lang="en-GB" sz="4900" dirty="0"/>
              <a:t>Story about a kidnapped goddess &amp; an army of monkeys</a:t>
            </a:r>
          </a:p>
          <a:p>
            <a:r>
              <a:rPr lang="en-GB" sz="4900" dirty="0"/>
              <a:t>Festival of light; lanterns, sparklers and fireworks</a:t>
            </a:r>
          </a:p>
          <a:p>
            <a:r>
              <a:rPr lang="en-GB" sz="4900" dirty="0"/>
              <a:t>Sand pictures are made</a:t>
            </a:r>
          </a:p>
          <a:p>
            <a:r>
              <a:rPr lang="en-GB" sz="4900" dirty="0"/>
              <a:t>Sweetmeats and spicy foods can be eaten</a:t>
            </a:r>
          </a:p>
          <a:p>
            <a:r>
              <a:rPr lang="en-GB" sz="4900" dirty="0"/>
              <a:t>Happens on the new moon</a:t>
            </a:r>
          </a:p>
          <a:p>
            <a:r>
              <a:rPr lang="en-GB" sz="4900" dirty="0"/>
              <a:t>Is a religious festival</a:t>
            </a:r>
          </a:p>
          <a:p>
            <a:r>
              <a:rPr lang="en-GB" sz="4900" dirty="0"/>
              <a:t>A effigy of </a:t>
            </a:r>
            <a:r>
              <a:rPr lang="en-GB" sz="4900" dirty="0" err="1"/>
              <a:t>Ravan</a:t>
            </a:r>
            <a:r>
              <a:rPr lang="en-GB" sz="4900" dirty="0"/>
              <a:t> is made and burnt.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4B52EA8-65DA-5C40-8652-69B299B009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45025" y="1196753"/>
            <a:ext cx="4041775" cy="504056"/>
          </a:xfrm>
        </p:spPr>
        <p:txBody>
          <a:bodyPr/>
          <a:lstStyle/>
          <a:p>
            <a:r>
              <a:rPr lang="en-GB" dirty="0"/>
              <a:t>Bonfire Night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3EDA418-5F0F-D748-8B22-0CDE3B2176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1700809"/>
            <a:ext cx="4041775" cy="3888431"/>
          </a:xfrm>
        </p:spPr>
        <p:txBody>
          <a:bodyPr>
            <a:noAutofit/>
          </a:bodyPr>
          <a:lstStyle/>
          <a:p>
            <a:r>
              <a:rPr lang="en-GB" sz="1800" dirty="0"/>
              <a:t>T</a:t>
            </a:r>
            <a:r>
              <a:rPr lang="en-GB" sz="1600" dirty="0"/>
              <a:t>akes place on the night of the  5</a:t>
            </a:r>
            <a:r>
              <a:rPr lang="en-GB" sz="1600" baseline="30000" dirty="0"/>
              <a:t>th</a:t>
            </a:r>
            <a:r>
              <a:rPr lang="en-GB" sz="1600" dirty="0"/>
              <a:t> November every year</a:t>
            </a:r>
          </a:p>
          <a:p>
            <a:r>
              <a:rPr lang="en-GB" sz="1600" dirty="0"/>
              <a:t>Is a minor festival</a:t>
            </a:r>
          </a:p>
          <a:p>
            <a:r>
              <a:rPr lang="en-GB" sz="1600" dirty="0"/>
              <a:t>Used to celebrate the beginning of winter, but also commemorates the Houses of Parliament being saved from an explosion in 1605.</a:t>
            </a:r>
          </a:p>
          <a:p>
            <a:r>
              <a:rPr lang="en-GB" sz="1600" dirty="0"/>
              <a:t>Main character nowadays is a man called Guy Fawkes</a:t>
            </a:r>
          </a:p>
          <a:p>
            <a:r>
              <a:rPr lang="en-GB" sz="1600" dirty="0"/>
              <a:t>Story about a plot to blow up parliament.</a:t>
            </a:r>
          </a:p>
          <a:p>
            <a:r>
              <a:rPr lang="en-GB" sz="1600" dirty="0"/>
              <a:t>Fire and fireworks to represent the gun powder for the plot.</a:t>
            </a:r>
          </a:p>
          <a:p>
            <a:r>
              <a:rPr lang="en-GB" sz="1600" dirty="0"/>
              <a:t>An effigy of Guy Fawkes is made.</a:t>
            </a:r>
          </a:p>
          <a:p>
            <a:r>
              <a:rPr lang="en-GB" sz="1600" dirty="0"/>
              <a:t>Toffee, parkin and black peas are eaten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501383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4C3C0-62EC-0342-ADEF-2B9661EF4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 Vocabulary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7D877-92C5-1C4B-9181-E08518973E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2"/>
              </a:rPr>
              <a:t>https://quizlet.com/StephBradley/folders/english-language-support/sets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904281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7C023-C36A-3842-AE40-8B25874B0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Discourse Markers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94A788-7D3F-9445-AB5F-0FDA973C49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Contrasting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C3649-064A-DB4F-B342-9805940F889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Although</a:t>
            </a:r>
          </a:p>
          <a:p>
            <a:r>
              <a:rPr lang="en-GB" dirty="0"/>
              <a:t>Despite</a:t>
            </a:r>
          </a:p>
          <a:p>
            <a:r>
              <a:rPr lang="en-GB" dirty="0"/>
              <a:t>Conversely</a:t>
            </a:r>
          </a:p>
          <a:p>
            <a:r>
              <a:rPr lang="en-GB" dirty="0"/>
              <a:t>In contrast to</a:t>
            </a:r>
          </a:p>
          <a:p>
            <a:r>
              <a:rPr lang="en-GB" dirty="0"/>
              <a:t>In spite of/despite</a:t>
            </a:r>
          </a:p>
          <a:p>
            <a:r>
              <a:rPr lang="en-GB" dirty="0"/>
              <a:t>Whereas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AD23C5-BFA7-C54D-B6A1-93CC06B82B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Comparing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226716-9DEA-2F4F-902B-FD4129F31AF8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Similarly</a:t>
            </a:r>
          </a:p>
          <a:p>
            <a:r>
              <a:rPr lang="en-GB" dirty="0"/>
              <a:t>Equally</a:t>
            </a:r>
          </a:p>
          <a:p>
            <a:r>
              <a:rPr lang="en-GB" dirty="0"/>
              <a:t>Both… and</a:t>
            </a:r>
          </a:p>
          <a:p>
            <a:r>
              <a:rPr lang="en-GB" dirty="0"/>
              <a:t> In the same way</a:t>
            </a:r>
          </a:p>
          <a:p>
            <a:r>
              <a:rPr lang="en-GB" dirty="0"/>
              <a:t>By the same token</a:t>
            </a:r>
          </a:p>
          <a:p>
            <a:r>
              <a:rPr lang="en-GB" dirty="0"/>
              <a:t>Compared with</a:t>
            </a:r>
          </a:p>
        </p:txBody>
      </p:sp>
    </p:spTree>
    <p:extLst>
      <p:ext uri="{BB962C8B-B14F-4D97-AF65-F5344CB8AC3E}">
        <p14:creationId xmlns:p14="http://schemas.microsoft.com/office/powerpoint/2010/main" val="33138175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C3981-5BEC-5F4F-83E5-D3576AE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Ask and Answer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C77C7-F3F9-6D47-BBE0-549596E617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When does the celebration happen?</a:t>
            </a:r>
          </a:p>
          <a:p>
            <a:r>
              <a:rPr lang="en-GB" dirty="0"/>
              <a:t>What does it celebrate?</a:t>
            </a:r>
          </a:p>
          <a:p>
            <a:r>
              <a:rPr lang="en-GB" dirty="0"/>
              <a:t>What is the typical food?</a:t>
            </a:r>
          </a:p>
          <a:p>
            <a:r>
              <a:rPr lang="en-GB" dirty="0"/>
              <a:t>What happens on this day?</a:t>
            </a:r>
          </a:p>
          <a:p>
            <a:r>
              <a:rPr lang="en-GB" dirty="0"/>
              <a:t>What are the symbols of this festival ?</a:t>
            </a:r>
          </a:p>
          <a:p>
            <a:r>
              <a:rPr lang="en-GB" dirty="0"/>
              <a:t>Which story sounds most exciting, and why?</a:t>
            </a:r>
          </a:p>
          <a:p>
            <a:r>
              <a:rPr lang="en-GB" dirty="0"/>
              <a:t>Is this a religious holiday?</a:t>
            </a:r>
          </a:p>
          <a:p>
            <a:r>
              <a:rPr lang="en-GB" dirty="0"/>
              <a:t>Which celebration sounds most fun?</a:t>
            </a:r>
          </a:p>
        </p:txBody>
      </p:sp>
    </p:spTree>
    <p:extLst>
      <p:ext uri="{BB962C8B-B14F-4D97-AF65-F5344CB8AC3E}">
        <p14:creationId xmlns:p14="http://schemas.microsoft.com/office/powerpoint/2010/main" val="9837388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AA3FD-8BC5-5747-A4F8-04DC66DE7C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Compare your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4FD015-A156-B847-86AC-7D0635814B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1. </a:t>
            </a:r>
            <a:r>
              <a:rPr lang="en-GB" b="1" dirty="0"/>
              <a:t>Although</a:t>
            </a:r>
            <a:r>
              <a:rPr lang="en-GB" dirty="0"/>
              <a:t> Diwali takes place near Bonfire Night in 2021, this is not always the case, as Diwali is not a fixed festival.</a:t>
            </a:r>
          </a:p>
          <a:p>
            <a:r>
              <a:rPr lang="en-GB" b="1" dirty="0"/>
              <a:t>2. Whereas </a:t>
            </a:r>
            <a:r>
              <a:rPr lang="en-GB" dirty="0"/>
              <a:t>sweet food is eaten at both festivals, savoury black peas are also part of Bonfire Night fare. </a:t>
            </a:r>
          </a:p>
          <a:p>
            <a:r>
              <a:rPr lang="en-GB" b="1" dirty="0"/>
              <a:t>3. </a:t>
            </a:r>
            <a:r>
              <a:rPr lang="en-GB" dirty="0"/>
              <a:t>Sparklers are lit at Diwali, </a:t>
            </a:r>
            <a:r>
              <a:rPr lang="en-GB" b="1" dirty="0"/>
              <a:t>similarly</a:t>
            </a:r>
            <a:r>
              <a:rPr lang="en-GB" dirty="0"/>
              <a:t> fireworks and sparklers are also part of Bonfire Night celebrations.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0425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1BC5A-5C25-8C4D-8F05-13CAA60DF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Compare your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97F04-D912-AC42-8EC3-1FC185EC61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4. Effigies of Guy Fawkes are made for Bonfire Night </a:t>
            </a:r>
            <a:r>
              <a:rPr lang="en-GB" b="1" dirty="0"/>
              <a:t>in contrast to </a:t>
            </a:r>
            <a:r>
              <a:rPr lang="en-GB" dirty="0"/>
              <a:t>the sand pictures which are created at Diwali.</a:t>
            </a:r>
          </a:p>
          <a:p>
            <a:r>
              <a:rPr lang="en-GB" dirty="0"/>
              <a:t>5. Hindus celebrate the victory of good over evil at Diwali, </a:t>
            </a:r>
            <a:r>
              <a:rPr lang="en-GB" b="1" dirty="0"/>
              <a:t>by comparison with</a:t>
            </a:r>
            <a:r>
              <a:rPr lang="en-GB" dirty="0"/>
              <a:t> the British who celebrate the prevention of the gunpowder plot.</a:t>
            </a:r>
          </a:p>
          <a:p>
            <a:r>
              <a:rPr lang="en-GB" dirty="0"/>
              <a:t>6. The festival of Light is religious, </a:t>
            </a:r>
            <a:r>
              <a:rPr lang="en-GB" b="1" dirty="0"/>
              <a:t>conversely</a:t>
            </a:r>
            <a:r>
              <a:rPr lang="en-GB" dirty="0"/>
              <a:t> Bonfire Night is, nowadays, a secular festival.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51327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ABA29-86D8-FC43-A582-3961382F7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Paraphrase This: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CA87B-56FD-FF4C-887F-ACF68025E2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“China today invests US$200 billion annually in R&amp;D, more than any other nation in the world. A total of 4,854 million new start-ups were registered between March 2014 and May 2015, averaging seven companies per minute.” </a:t>
            </a:r>
            <a:r>
              <a:rPr lang="en-GB" sz="1300" dirty="0"/>
              <a:t>(Mathur, 2016, p.5)</a:t>
            </a:r>
          </a:p>
          <a:p>
            <a:endParaRPr lang="en-GB" sz="1400" dirty="0"/>
          </a:p>
          <a:p>
            <a:r>
              <a:rPr lang="en-GB" sz="1400" dirty="0"/>
              <a:t>Mathur, S. (2016), The new dragon dance: China's evolving growth model. </a:t>
            </a:r>
            <a:r>
              <a:rPr lang="en-GB" sz="1400" i="1" dirty="0"/>
              <a:t>Asian Management Insights</a:t>
            </a:r>
            <a:r>
              <a:rPr lang="en-GB" sz="1400" dirty="0"/>
              <a:t>. 3, (1), 26-33. Available at: </a:t>
            </a:r>
            <a:r>
              <a:rPr lang="en-GB" sz="1400" dirty="0">
                <a:hlinkClick r:id="rId3"/>
              </a:rPr>
              <a:t>https://ink.library.smu.edu.sg/ami/50</a:t>
            </a:r>
            <a:r>
              <a:rPr lang="en-GB" sz="1400" dirty="0"/>
              <a:t>  [Accessed on 25/02/21]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NB: R&amp;D – research and development</a:t>
            </a:r>
          </a:p>
        </p:txBody>
      </p:sp>
    </p:spTree>
    <p:extLst>
      <p:ext uri="{BB962C8B-B14F-4D97-AF65-F5344CB8AC3E}">
        <p14:creationId xmlns:p14="http://schemas.microsoft.com/office/powerpoint/2010/main" val="40753842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7885E-F4A4-9B4B-A36B-23AA4098A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different?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9EFF81-8248-1247-90AB-97C142183E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According to Mathur (2016 p.5) China currently  invests more in R&amp;D than any other nation. Almost 5 million new start-ups were registered in the year 2014-15. </a:t>
            </a:r>
          </a:p>
        </p:txBody>
      </p:sp>
    </p:spTree>
    <p:extLst>
      <p:ext uri="{BB962C8B-B14F-4D97-AF65-F5344CB8AC3E}">
        <p14:creationId xmlns:p14="http://schemas.microsoft.com/office/powerpoint/2010/main" val="9740821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D8F1D-2680-B84A-B393-2A4145811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Compare: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DFDEA8-9516-084C-92AB-BF043196AE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direct citation: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439E68-92E5-4C46-9283-8ED8413D143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“China today invests US$200 billion annually in R&amp;D, more than any other nation in the world. A total of 4,854 million new start-ups were registered between March 2014 and May 2015, averaging seven companies per minute.” (</a:t>
            </a:r>
            <a:r>
              <a:rPr lang="en-GB" sz="2000" dirty="0"/>
              <a:t>Mathur, 2016, p. 5)</a:t>
            </a:r>
            <a:endParaRPr lang="en-GB" sz="1100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4549D0-500C-6B41-9BBC-19674FD821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An in-text citation: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9574EF-E3BD-984E-B7E7-0E0F88ED0B6B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According to Mathur (2016, p. 5), China currently  invests more in R&amp;D than any other nation. Almost 5 million new start-ups were registered in the year 2014-15.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891836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www.w3.org/XML/1998/namespace"/>
    <ds:schemaRef ds:uri="303dbf9b-b85b-46a0-94f1-894078c07ecd"/>
    <ds:schemaRef ds:uri="http://purl.org/dc/elements/1.1/"/>
    <ds:schemaRef ds:uri="http://purl.org/dc/terms/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17617</TotalTime>
  <Words>919</Words>
  <Application>Microsoft Macintosh PowerPoint</Application>
  <PresentationFormat>On-screen Show (4:3)</PresentationFormat>
  <Paragraphs>122</Paragraphs>
  <Slides>15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Myriad Pro</vt:lpstr>
      <vt:lpstr>20140311PresentationUWTSDTemplate</vt:lpstr>
      <vt:lpstr> English Language Support 2021 with Stephanie Bradley, Dip Ed., Dip TEFLA, MA  Academic Skills 2: Comparing Ideas &amp; Paraphrasing   </vt:lpstr>
      <vt:lpstr>Bonfire Night: 5th November  2021</vt:lpstr>
      <vt:lpstr>Bonfire Night: 5th November  2021</vt:lpstr>
      <vt:lpstr>Watch Bonfire Night </vt:lpstr>
      <vt:lpstr>Diwali: 4th November 2021</vt:lpstr>
      <vt:lpstr>Diwali: 4th November 2021</vt:lpstr>
      <vt:lpstr>Compare 2 festivals</vt:lpstr>
      <vt:lpstr>Review Vocabulary</vt:lpstr>
      <vt:lpstr>Discourse Markers</vt:lpstr>
      <vt:lpstr>Ask and Answer Questions</vt:lpstr>
      <vt:lpstr>Compare your answers</vt:lpstr>
      <vt:lpstr>Compare your answers</vt:lpstr>
      <vt:lpstr>Paraphrase This:</vt:lpstr>
      <vt:lpstr>What is different?</vt:lpstr>
      <vt:lpstr>Compare: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Bradley, Stephanie</cp:lastModifiedBy>
  <cp:revision>102</cp:revision>
  <dcterms:created xsi:type="dcterms:W3CDTF">2015-04-14T15:21:28Z</dcterms:created>
  <dcterms:modified xsi:type="dcterms:W3CDTF">2021-11-04T12:24:53Z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