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7" r:id="rId11"/>
    <p:sldId id="266" r:id="rId12"/>
    <p:sldId id="268" r:id="rId13"/>
    <p:sldId id="269"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9" d="100"/>
          <a:sy n="119" d="100"/>
        </p:scale>
        <p:origin x="9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B750D-68BA-199D-4A70-EFA6062DCD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6EE622-A4AE-8931-5C96-7F5A7F912D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FA9356-B726-5690-0D97-529E7541F82A}"/>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5" name="Footer Placeholder 4">
            <a:extLst>
              <a:ext uri="{FF2B5EF4-FFF2-40B4-BE49-F238E27FC236}">
                <a16:creationId xmlns:a16="http://schemas.microsoft.com/office/drawing/2014/main" id="{E2DA7CFA-E925-9BE4-6866-13BECEA72E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526EF9-1CA6-296B-9592-29B9166FF737}"/>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318162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3136E-737E-FBAA-B428-7293293B26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8E9662-5112-5ADF-4E27-0C1A50EA09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A0C1C8-C2B7-CA4B-1EDC-71B10CD314EC}"/>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5" name="Footer Placeholder 4">
            <a:extLst>
              <a:ext uri="{FF2B5EF4-FFF2-40B4-BE49-F238E27FC236}">
                <a16:creationId xmlns:a16="http://schemas.microsoft.com/office/drawing/2014/main" id="{021A10AC-6607-9A72-BD3D-0AB3596141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AA81A9-58A1-D337-6581-3583DA4D331F}"/>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1585679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DC102-117D-70A8-A684-041C4815E40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2C3F8F-7960-10CC-2448-B920F9A743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2D1F47-4130-F246-4853-1D2B0486A9A5}"/>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5" name="Footer Placeholder 4">
            <a:extLst>
              <a:ext uri="{FF2B5EF4-FFF2-40B4-BE49-F238E27FC236}">
                <a16:creationId xmlns:a16="http://schemas.microsoft.com/office/drawing/2014/main" id="{4CC552A8-505A-F406-6F5D-D675E26DB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6879E3-E1B7-4566-87CA-B6F76FD530E3}"/>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732152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734C2-BB81-44BA-D4F1-98D2EA0754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0D1252-E67D-9252-E8CA-AA05F548F4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FF3B7B-4820-F812-6B14-93BB432E2FE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0131B8-E67F-614E-F534-F61317065364}"/>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6" name="Footer Placeholder 5">
            <a:extLst>
              <a:ext uri="{FF2B5EF4-FFF2-40B4-BE49-F238E27FC236}">
                <a16:creationId xmlns:a16="http://schemas.microsoft.com/office/drawing/2014/main" id="{B4EB5A41-CF0E-0530-19DC-167471E456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8B3B98-A1CE-D801-C9AB-BB334DCA61F2}"/>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3312368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19F52-9C54-7E69-4098-DEA65B10C9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690069-6438-3D66-1347-E949AB425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D65D9B-A26F-C44A-ADB9-AB62FBFC77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61BB91-6653-AD6F-CF0A-786BEA8547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E38B53-91DF-CA1B-3E85-2536F3D40E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430F084-38D3-D643-62B5-8779D7F4B81F}"/>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8" name="Footer Placeholder 7">
            <a:extLst>
              <a:ext uri="{FF2B5EF4-FFF2-40B4-BE49-F238E27FC236}">
                <a16:creationId xmlns:a16="http://schemas.microsoft.com/office/drawing/2014/main" id="{BCA615A8-8022-7588-D09E-2095EC5F51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88D857-7F97-1A63-4390-7118AFFC1664}"/>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2532766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0D26E-0DC8-931B-8E8A-AD2ED8E211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7C05E9-E086-EF27-7878-BD61E6DC4198}"/>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4" name="Footer Placeholder 3">
            <a:extLst>
              <a:ext uri="{FF2B5EF4-FFF2-40B4-BE49-F238E27FC236}">
                <a16:creationId xmlns:a16="http://schemas.microsoft.com/office/drawing/2014/main" id="{439EF13A-8E21-B0F2-71D7-70E17EAD9B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8A741B-E97D-231A-2E0D-7265C9A92BCF}"/>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4260018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B045CB-B19D-5ED3-E236-D9BD18220EE3}"/>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3" name="Footer Placeholder 2">
            <a:extLst>
              <a:ext uri="{FF2B5EF4-FFF2-40B4-BE49-F238E27FC236}">
                <a16:creationId xmlns:a16="http://schemas.microsoft.com/office/drawing/2014/main" id="{401FF145-DF7D-351E-7E91-B6BF758921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9E9459-027B-4873-A828-B923C2EA3BD0}"/>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2089922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09384-2BB2-B22C-7A7A-FDDCA49FB4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1BCB0B-49FD-9B04-A194-AAF7A36705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9DE611-7D50-A76D-7525-AFDE5103CE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091927-64C3-40F1-343F-A47861558911}"/>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6" name="Footer Placeholder 5">
            <a:extLst>
              <a:ext uri="{FF2B5EF4-FFF2-40B4-BE49-F238E27FC236}">
                <a16:creationId xmlns:a16="http://schemas.microsoft.com/office/drawing/2014/main" id="{E70C9BC1-7984-7DB8-C41A-83249175B2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96DE1A-083C-0F0C-18B0-86AE253F7865}"/>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2933038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B0C1B-C51E-9A57-20A3-8ED89BA6E3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ECE28C-CA06-DA35-E728-DB92746E68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531886-63CA-0542-4532-5AC05A43FD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613068-65C2-CB2F-BF88-579D3C7BC9F8}"/>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6" name="Footer Placeholder 5">
            <a:extLst>
              <a:ext uri="{FF2B5EF4-FFF2-40B4-BE49-F238E27FC236}">
                <a16:creationId xmlns:a16="http://schemas.microsoft.com/office/drawing/2014/main" id="{A9D76113-D008-8A90-475F-570387ACD6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3FE4CF-8F7C-B7E6-1B48-D603CE84EF35}"/>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1701920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46D8-B41E-AF7D-676E-C4FB367033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439775-FD60-39CA-30D4-69A2466BA1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57FC36-8EC2-AC1A-D262-56AC2A580CC1}"/>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5" name="Footer Placeholder 4">
            <a:extLst>
              <a:ext uri="{FF2B5EF4-FFF2-40B4-BE49-F238E27FC236}">
                <a16:creationId xmlns:a16="http://schemas.microsoft.com/office/drawing/2014/main" id="{E88CF376-2D1A-2565-042B-526C82C6F6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A146F1-1FCD-7C39-1E15-E0C7485972BE}"/>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1297165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F2242B-615B-C36B-DF4D-5C9FB9B498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634279-AC9F-02F6-4B1D-DCD81AFFBF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2FF8F8-221B-7A89-F080-E45607164647}"/>
              </a:ext>
            </a:extLst>
          </p:cNvPr>
          <p:cNvSpPr>
            <a:spLocks noGrp="1"/>
          </p:cNvSpPr>
          <p:nvPr>
            <p:ph type="dt" sz="half" idx="10"/>
          </p:nvPr>
        </p:nvSpPr>
        <p:spPr/>
        <p:txBody>
          <a:bodyPr/>
          <a:lstStyle/>
          <a:p>
            <a:fld id="{E186406D-1739-48A1-81BA-62C951A7FE77}" type="datetimeFigureOut">
              <a:rPr lang="en-GB" smtClean="0"/>
              <a:t>01/03/2023</a:t>
            </a:fld>
            <a:endParaRPr lang="en-GB"/>
          </a:p>
        </p:txBody>
      </p:sp>
      <p:sp>
        <p:nvSpPr>
          <p:cNvPr id="5" name="Footer Placeholder 4">
            <a:extLst>
              <a:ext uri="{FF2B5EF4-FFF2-40B4-BE49-F238E27FC236}">
                <a16:creationId xmlns:a16="http://schemas.microsoft.com/office/drawing/2014/main" id="{75346D10-BC52-AC74-D7E8-64B472E73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93525-2D22-575D-4DE2-0E1B8C1A2D93}"/>
              </a:ext>
            </a:extLst>
          </p:cNvPr>
          <p:cNvSpPr>
            <a:spLocks noGrp="1"/>
          </p:cNvSpPr>
          <p:nvPr>
            <p:ph type="sldNum" sz="quarter" idx="12"/>
          </p:nvPr>
        </p:nvSpPr>
        <p:spPr/>
        <p:txBody>
          <a:bodyPr/>
          <a:lstStyle/>
          <a:p>
            <a:fld id="{67145724-85D7-4A42-B20E-13DCB3258EBC}" type="slidenum">
              <a:rPr lang="en-GB" smtClean="0"/>
              <a:t>‹#›</a:t>
            </a:fld>
            <a:endParaRPr lang="en-GB"/>
          </a:p>
        </p:txBody>
      </p:sp>
    </p:spTree>
    <p:extLst>
      <p:ext uri="{BB962C8B-B14F-4D97-AF65-F5344CB8AC3E}">
        <p14:creationId xmlns:p14="http://schemas.microsoft.com/office/powerpoint/2010/main" val="1249311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AD5D31-A02E-0C31-ACD1-337176BC7C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8AF6BB-5921-826A-75B5-0D9CBAA075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82381C-C9C5-B1D7-A711-E7A3EE752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86406D-1739-48A1-81BA-62C951A7FE77}" type="datetimeFigureOut">
              <a:rPr lang="en-GB" smtClean="0"/>
              <a:t>01/03/2023</a:t>
            </a:fld>
            <a:endParaRPr lang="en-GB"/>
          </a:p>
        </p:txBody>
      </p:sp>
      <p:sp>
        <p:nvSpPr>
          <p:cNvPr id="5" name="Footer Placeholder 4">
            <a:extLst>
              <a:ext uri="{FF2B5EF4-FFF2-40B4-BE49-F238E27FC236}">
                <a16:creationId xmlns:a16="http://schemas.microsoft.com/office/drawing/2014/main" id="{951BB8C9-4A39-EC8C-EF62-F81D8C9529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58B637-64B9-DF00-6FA1-E1A3205B3A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145724-85D7-4A42-B20E-13DCB3258EBC}" type="slidenum">
              <a:rPr lang="en-GB" smtClean="0"/>
              <a:t>‹#›</a:t>
            </a:fld>
            <a:endParaRPr lang="en-GB"/>
          </a:p>
        </p:txBody>
      </p:sp>
    </p:spTree>
    <p:extLst>
      <p:ext uri="{BB962C8B-B14F-4D97-AF65-F5344CB8AC3E}">
        <p14:creationId xmlns:p14="http://schemas.microsoft.com/office/powerpoint/2010/main" val="13318627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E15D0-754B-0F7D-A802-94DAC2397667}"/>
              </a:ext>
            </a:extLst>
          </p:cNvPr>
          <p:cNvSpPr>
            <a:spLocks noGrp="1"/>
          </p:cNvSpPr>
          <p:nvPr>
            <p:ph type="ctrTitle"/>
          </p:nvPr>
        </p:nvSpPr>
        <p:spPr/>
        <p:txBody>
          <a:bodyPr/>
          <a:lstStyle/>
          <a:p>
            <a:r>
              <a:rPr lang="en-GB" dirty="0"/>
              <a:t>History and Culture of Late Antiquity</a:t>
            </a:r>
          </a:p>
        </p:txBody>
      </p:sp>
      <p:sp>
        <p:nvSpPr>
          <p:cNvPr id="3" name="Subtitle 2">
            <a:extLst>
              <a:ext uri="{FF2B5EF4-FFF2-40B4-BE49-F238E27FC236}">
                <a16:creationId xmlns:a16="http://schemas.microsoft.com/office/drawing/2014/main" id="{EDF55A35-FC5C-99CD-0A23-AD1AF586F901}"/>
              </a:ext>
            </a:extLst>
          </p:cNvPr>
          <p:cNvSpPr>
            <a:spLocks noGrp="1"/>
          </p:cNvSpPr>
          <p:nvPr>
            <p:ph type="subTitle" idx="1"/>
          </p:nvPr>
        </p:nvSpPr>
        <p:spPr/>
        <p:txBody>
          <a:bodyPr/>
          <a:lstStyle/>
          <a:p>
            <a:r>
              <a:rPr lang="en-GB" dirty="0"/>
              <a:t>Authors and Authority</a:t>
            </a:r>
          </a:p>
        </p:txBody>
      </p:sp>
    </p:spTree>
    <p:extLst>
      <p:ext uri="{BB962C8B-B14F-4D97-AF65-F5344CB8AC3E}">
        <p14:creationId xmlns:p14="http://schemas.microsoft.com/office/powerpoint/2010/main" val="271648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9FCBC-3BB0-F5F1-B773-6BAA0254DED0}"/>
              </a:ext>
            </a:extLst>
          </p:cNvPr>
          <p:cNvSpPr>
            <a:spLocks noGrp="1"/>
          </p:cNvSpPr>
          <p:nvPr>
            <p:ph type="title"/>
          </p:nvPr>
        </p:nvSpPr>
        <p:spPr/>
        <p:txBody>
          <a:bodyPr/>
          <a:lstStyle/>
          <a:p>
            <a:pPr algn="ctr"/>
            <a:r>
              <a:rPr lang="en-GB" dirty="0"/>
              <a:t>Late Antiquity</a:t>
            </a:r>
          </a:p>
        </p:txBody>
      </p:sp>
      <p:sp>
        <p:nvSpPr>
          <p:cNvPr id="3" name="Content Placeholder 2">
            <a:extLst>
              <a:ext uri="{FF2B5EF4-FFF2-40B4-BE49-F238E27FC236}">
                <a16:creationId xmlns:a16="http://schemas.microsoft.com/office/drawing/2014/main" id="{90A1D037-5BDD-29E7-868C-573BD0494213}"/>
              </a:ext>
            </a:extLst>
          </p:cNvPr>
          <p:cNvSpPr>
            <a:spLocks noGrp="1"/>
          </p:cNvSpPr>
          <p:nvPr>
            <p:ph idx="1"/>
          </p:nvPr>
        </p:nvSpPr>
        <p:spPr/>
        <p:txBody>
          <a:bodyPr>
            <a:normAutofit/>
          </a:bodyPr>
          <a:lstStyle/>
          <a:p>
            <a:r>
              <a:rPr lang="en-GB" dirty="0"/>
              <a:t>The decline of the Roman Empire: roughly the Antonine Emperors to the fall of Rome (AD 476).</a:t>
            </a:r>
          </a:p>
          <a:p>
            <a:pPr lvl="1"/>
            <a:r>
              <a:rPr lang="en-GB" dirty="0"/>
              <a:t>Alternatively (the </a:t>
            </a:r>
            <a:r>
              <a:rPr lang="en-GB" dirty="0" err="1"/>
              <a:t>Pirenne</a:t>
            </a:r>
            <a:r>
              <a:rPr lang="en-GB" dirty="0"/>
              <a:t> thesis): the end of antiquity as the shift from the Mediterranean as the centre of an empire, to the boundary, dividing the Frankish, Byzantine, and Islamic Empires.</a:t>
            </a:r>
          </a:p>
          <a:p>
            <a:r>
              <a:rPr lang="en-GB" dirty="0"/>
              <a:t>A period dominated by the rise of Christianity and rout of paganism, culminating in the conversion of Constantine (312).</a:t>
            </a:r>
          </a:p>
          <a:p>
            <a:r>
              <a:rPr lang="en-GB" dirty="0"/>
              <a:t>Rome, obviously, collapses as a military and economic power during this time. But is the Empire also </a:t>
            </a:r>
            <a:r>
              <a:rPr lang="en-GB" b="1" dirty="0"/>
              <a:t>intellectually </a:t>
            </a:r>
            <a:r>
              <a:rPr lang="en-GB" dirty="0"/>
              <a:t>moribund? Well, Gibbon thought so:</a:t>
            </a:r>
          </a:p>
          <a:p>
            <a:endParaRPr lang="en-GB" dirty="0"/>
          </a:p>
        </p:txBody>
      </p:sp>
    </p:spTree>
    <p:extLst>
      <p:ext uri="{BB962C8B-B14F-4D97-AF65-F5344CB8AC3E}">
        <p14:creationId xmlns:p14="http://schemas.microsoft.com/office/powerpoint/2010/main" val="1152694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D83C-38A7-8CF1-956C-29319F4A2E1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64C8D63-3763-8ECA-14B4-1BB28026ED96}"/>
              </a:ext>
            </a:extLst>
          </p:cNvPr>
          <p:cNvSpPr>
            <a:spLocks noGrp="1"/>
          </p:cNvSpPr>
          <p:nvPr>
            <p:ph idx="1"/>
          </p:nvPr>
        </p:nvSpPr>
        <p:spPr/>
        <p:txBody>
          <a:bodyPr>
            <a:normAutofit fontScale="70000" lnSpcReduction="20000"/>
          </a:bodyPr>
          <a:lstStyle/>
          <a:p>
            <a:endParaRPr lang="en-GB" dirty="0"/>
          </a:p>
          <a:p>
            <a:pPr lvl="1"/>
            <a:r>
              <a:rPr lang="en-GB" dirty="0"/>
              <a:t>The declining age of learning and of mankind is marked, however, by the rise and rapid progress of the new Platonists. The school of Alexandria silenced those of Athens; and the ancient sects enrolled themselves under the banners of the more fashionable teachers, who recommended their system by the novelty of their method, the austerity of their manners. Several of these masters, </a:t>
            </a:r>
            <a:r>
              <a:rPr lang="en-GB" dirty="0" err="1"/>
              <a:t>Ammonius</a:t>
            </a:r>
            <a:r>
              <a:rPr lang="en-GB" dirty="0"/>
              <a:t>, Plotinus, </a:t>
            </a:r>
            <a:r>
              <a:rPr lang="en-GB" dirty="0" err="1"/>
              <a:t>Amelius</a:t>
            </a:r>
            <a:r>
              <a:rPr lang="en-GB" dirty="0"/>
              <a:t>, and Porphyry, were men of profound thought and intense application; but by mistaking the true object of philosophy, their </a:t>
            </a:r>
            <a:r>
              <a:rPr lang="en-GB" dirty="0" err="1"/>
              <a:t>labors</a:t>
            </a:r>
            <a:r>
              <a:rPr lang="en-GB" dirty="0"/>
              <a:t> contributed much less to improve than to corrupt the human understanding. </a:t>
            </a:r>
          </a:p>
          <a:p>
            <a:pPr lvl="1"/>
            <a:r>
              <a:rPr lang="en-GB" dirty="0"/>
              <a:t>The knowledge that is suited to our situation and powers, the whole compass of moral, natural, and mathematical science, was neglected by the new Platonists; whilst they exhausted their strength in the verbal disputes of metaphysics, attempted to explore the secrets of the invisible world, and studied to reconcile Aristotle with Plato, on subjects of which both these philosophers were as ignorant as the rest of mankind. Consuming their reason in these deep but unsubstantial meditations, their minds were exposed to illusions of fancy. They flattered themselves that they possessed the secret of disengaging the soul from its corporal prison; claimed a familiar intercourse with demons and spirits; and, by a very singular revolution, converted the study of philosophy into that of magic. The ancient sages had derided the popular superstition; after disguising its extravagance by the thin pretence of allegory, the disciples of Plotinus and Porphyry became its most zealous defenders. As they agreed with the Christians in a few mysterious points of faith, they attacked the remainder of their theological system with all the fury of civil war. The new Platonists would scarcely deserve a place in the history of science, but in that of the church the mention of them will very frequently occur.</a:t>
            </a:r>
          </a:p>
          <a:p>
            <a:r>
              <a:rPr lang="en-GB" dirty="0"/>
              <a:t>This is very congruent with Gibbon’s talk of “the history of barbarism and Christianity”…</a:t>
            </a:r>
          </a:p>
          <a:p>
            <a:endParaRPr lang="en-GB" dirty="0"/>
          </a:p>
          <a:p>
            <a:endParaRPr lang="en-GB" dirty="0"/>
          </a:p>
        </p:txBody>
      </p:sp>
    </p:spTree>
    <p:extLst>
      <p:ext uri="{BB962C8B-B14F-4D97-AF65-F5344CB8AC3E}">
        <p14:creationId xmlns:p14="http://schemas.microsoft.com/office/powerpoint/2010/main" val="592788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A8C3C-F736-7329-DDCB-B576D63DDF01}"/>
              </a:ext>
            </a:extLst>
          </p:cNvPr>
          <p:cNvSpPr>
            <a:spLocks noGrp="1"/>
          </p:cNvSpPr>
          <p:nvPr>
            <p:ph type="title"/>
          </p:nvPr>
        </p:nvSpPr>
        <p:spPr/>
        <p:txBody>
          <a:bodyPr/>
          <a:lstStyle/>
          <a:p>
            <a:pPr algn="ctr"/>
            <a:r>
              <a:rPr lang="en-GB" dirty="0"/>
              <a:t>The Status of Late-Antique Philosophy</a:t>
            </a:r>
          </a:p>
        </p:txBody>
      </p:sp>
      <p:sp>
        <p:nvSpPr>
          <p:cNvPr id="3" name="Content Placeholder 2">
            <a:extLst>
              <a:ext uri="{FF2B5EF4-FFF2-40B4-BE49-F238E27FC236}">
                <a16:creationId xmlns:a16="http://schemas.microsoft.com/office/drawing/2014/main" id="{B4F3224E-93F4-F6E9-9CED-022EF0F79398}"/>
              </a:ext>
            </a:extLst>
          </p:cNvPr>
          <p:cNvSpPr>
            <a:spLocks noGrp="1"/>
          </p:cNvSpPr>
          <p:nvPr>
            <p:ph idx="1"/>
          </p:nvPr>
        </p:nvSpPr>
        <p:spPr/>
        <p:txBody>
          <a:bodyPr>
            <a:normAutofit lnSpcReduction="10000"/>
          </a:bodyPr>
          <a:lstStyle/>
          <a:p>
            <a:r>
              <a:rPr lang="en-GB" dirty="0"/>
              <a:t>Gibbon’s view reflects a common view of antique philosophy: </a:t>
            </a:r>
          </a:p>
          <a:p>
            <a:pPr lvl="1"/>
            <a:r>
              <a:rPr lang="en-GB" b="1" dirty="0"/>
              <a:t>The Golden Age</a:t>
            </a:r>
            <a:r>
              <a:rPr lang="en-GB" dirty="0"/>
              <a:t>: roughly, the </a:t>
            </a:r>
            <a:r>
              <a:rPr lang="en-GB" dirty="0" err="1"/>
              <a:t>Presocratics</a:t>
            </a:r>
            <a:r>
              <a:rPr lang="en-GB" dirty="0"/>
              <a:t> to Plato;</a:t>
            </a:r>
          </a:p>
          <a:p>
            <a:pPr lvl="1"/>
            <a:r>
              <a:rPr lang="en-GB" b="1" dirty="0"/>
              <a:t>The Silver Age</a:t>
            </a:r>
            <a:r>
              <a:rPr lang="en-GB" dirty="0"/>
              <a:t>: Hellenic and Imperial philosophy: Epicureanism, Stoicism, etc.;</a:t>
            </a:r>
          </a:p>
          <a:p>
            <a:pPr lvl="1"/>
            <a:r>
              <a:rPr lang="en-GB" b="1" dirty="0"/>
              <a:t>The Bronze Age:</a:t>
            </a:r>
            <a:r>
              <a:rPr lang="en-GB" dirty="0"/>
              <a:t> the Neoplatonists, etc.</a:t>
            </a:r>
          </a:p>
          <a:p>
            <a:r>
              <a:rPr lang="en-GB" dirty="0"/>
              <a:t>Hegel conceives of this as a decline in the freedom of the Greek city-state, and the rise of the transnational empire:</a:t>
            </a:r>
          </a:p>
          <a:p>
            <a:pPr lvl="1"/>
            <a:r>
              <a:rPr lang="en-GB" dirty="0"/>
              <a:t>“As a universal form of the World-Spirit, Stoicism could only appear on the scene in a time of universal fear and bondage” (</a:t>
            </a:r>
            <a:r>
              <a:rPr lang="en-GB" i="1" dirty="0"/>
              <a:t>Phenomenology of Spirit</a:t>
            </a:r>
            <a:r>
              <a:rPr lang="en-GB" dirty="0"/>
              <a:t>,  p.121).</a:t>
            </a:r>
          </a:p>
          <a:p>
            <a:r>
              <a:rPr lang="en-GB" dirty="0"/>
              <a:t>The rise of Empire sees the citizen’s loyalty shift from the city-state to the Emperor; the rise of Christianity makes the latter problematic. </a:t>
            </a:r>
          </a:p>
        </p:txBody>
      </p:sp>
    </p:spTree>
    <p:extLst>
      <p:ext uri="{BB962C8B-B14F-4D97-AF65-F5344CB8AC3E}">
        <p14:creationId xmlns:p14="http://schemas.microsoft.com/office/powerpoint/2010/main" val="824598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4BC78-740A-E990-9548-FF6DE017C14B}"/>
              </a:ext>
            </a:extLst>
          </p:cNvPr>
          <p:cNvSpPr>
            <a:spLocks noGrp="1"/>
          </p:cNvSpPr>
          <p:nvPr>
            <p:ph type="title"/>
          </p:nvPr>
        </p:nvSpPr>
        <p:spPr/>
        <p:txBody>
          <a:bodyPr/>
          <a:lstStyle/>
          <a:p>
            <a:pPr algn="ctr"/>
            <a:r>
              <a:rPr lang="en-GB" dirty="0"/>
              <a:t>Philosophy under the Principate</a:t>
            </a:r>
          </a:p>
        </p:txBody>
      </p:sp>
      <p:sp>
        <p:nvSpPr>
          <p:cNvPr id="3" name="Content Placeholder 2">
            <a:extLst>
              <a:ext uri="{FF2B5EF4-FFF2-40B4-BE49-F238E27FC236}">
                <a16:creationId xmlns:a16="http://schemas.microsoft.com/office/drawing/2014/main" id="{CAB8543A-E7A2-BE8D-2322-29C0CB324369}"/>
              </a:ext>
            </a:extLst>
          </p:cNvPr>
          <p:cNvSpPr>
            <a:spLocks noGrp="1"/>
          </p:cNvSpPr>
          <p:nvPr>
            <p:ph idx="1"/>
          </p:nvPr>
        </p:nvSpPr>
        <p:spPr/>
        <p:txBody>
          <a:bodyPr>
            <a:normAutofit lnSpcReduction="10000"/>
          </a:bodyPr>
          <a:lstStyle/>
          <a:p>
            <a:r>
              <a:rPr lang="en-GB" dirty="0"/>
              <a:t>However, the rise of the Empire allows a certain flourishing in philosophy: ease of travelling to e.g. Athens or Alexandria; the inclusion of philosophy in the curriculum for the Roman elite.</a:t>
            </a:r>
          </a:p>
          <a:p>
            <a:r>
              <a:rPr lang="en-GB" dirty="0"/>
              <a:t>It also gives a route for “Eastern” thought to travel: other monotheisms (Judaism, Christianity), Zoroastrianism, Egyptian religion…</a:t>
            </a:r>
          </a:p>
          <a:p>
            <a:r>
              <a:rPr lang="en-GB" dirty="0"/>
              <a:t>Two responses are common: </a:t>
            </a:r>
          </a:p>
          <a:p>
            <a:pPr lvl="1"/>
            <a:r>
              <a:rPr lang="en-GB" b="1" dirty="0"/>
              <a:t>Syncretism: </a:t>
            </a:r>
            <a:r>
              <a:rPr lang="en-GB" dirty="0"/>
              <a:t>find a common element in these different philosophies/religious systems (e.g. Plutarch);</a:t>
            </a:r>
          </a:p>
          <a:p>
            <a:pPr lvl="1"/>
            <a:r>
              <a:rPr lang="en-GB" b="1" dirty="0"/>
              <a:t>Incorporation</a:t>
            </a:r>
            <a:r>
              <a:rPr lang="en-GB" dirty="0"/>
              <a:t>: squaring an established faith with the insights of philosophers (Philo </a:t>
            </a:r>
            <a:r>
              <a:rPr lang="en-GB" dirty="0" err="1"/>
              <a:t>Judaeus</a:t>
            </a:r>
            <a:r>
              <a:rPr lang="en-GB" dirty="0"/>
              <a:t>, Justin Martyr) </a:t>
            </a:r>
            <a:endParaRPr lang="en-GB" b="1" dirty="0"/>
          </a:p>
          <a:p>
            <a:endParaRPr lang="en-GB" dirty="0"/>
          </a:p>
        </p:txBody>
      </p:sp>
    </p:spTree>
    <p:extLst>
      <p:ext uri="{BB962C8B-B14F-4D97-AF65-F5344CB8AC3E}">
        <p14:creationId xmlns:p14="http://schemas.microsoft.com/office/powerpoint/2010/main" val="1431014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052E2-FA7A-9CFC-1E16-07DE20368F3F}"/>
              </a:ext>
            </a:extLst>
          </p:cNvPr>
          <p:cNvSpPr>
            <a:spLocks noGrp="1"/>
          </p:cNvSpPr>
          <p:nvPr>
            <p:ph type="title"/>
          </p:nvPr>
        </p:nvSpPr>
        <p:spPr/>
        <p:txBody>
          <a:bodyPr/>
          <a:lstStyle/>
          <a:p>
            <a:pPr algn="ctr"/>
            <a:r>
              <a:rPr lang="en-GB" dirty="0"/>
              <a:t>Philosophical Hermeneutics</a:t>
            </a:r>
          </a:p>
        </p:txBody>
      </p:sp>
      <p:sp>
        <p:nvSpPr>
          <p:cNvPr id="3" name="Content Placeholder 2">
            <a:extLst>
              <a:ext uri="{FF2B5EF4-FFF2-40B4-BE49-F238E27FC236}">
                <a16:creationId xmlns:a16="http://schemas.microsoft.com/office/drawing/2014/main" id="{45B61784-0B09-E454-BF22-5CBED009BFBB}"/>
              </a:ext>
            </a:extLst>
          </p:cNvPr>
          <p:cNvSpPr>
            <a:spLocks noGrp="1"/>
          </p:cNvSpPr>
          <p:nvPr>
            <p:ph idx="1"/>
          </p:nvPr>
        </p:nvSpPr>
        <p:spPr/>
        <p:txBody>
          <a:bodyPr/>
          <a:lstStyle/>
          <a:p>
            <a:r>
              <a:rPr lang="en-GB" dirty="0"/>
              <a:t>Fortunately, philosophy gives the tools needed to approach a traditional religious system, letting the believer “interpret” revelation in rational terms.</a:t>
            </a:r>
          </a:p>
          <a:p>
            <a:r>
              <a:rPr lang="en-GB" dirty="0"/>
              <a:t>Examples: Plutarch with Egyptian religion; Porphyry with Greek oracles; Philo with Judaism; Origen with Christianity.</a:t>
            </a:r>
          </a:p>
          <a:p>
            <a:r>
              <a:rPr lang="en-GB" dirty="0"/>
              <a:t>Of course such a move has classical forebears: </a:t>
            </a:r>
            <a:r>
              <a:rPr lang="en-GB" dirty="0" err="1"/>
              <a:t>Theagenes</a:t>
            </a:r>
            <a:r>
              <a:rPr lang="en-GB" dirty="0"/>
              <a:t> and Homer; or, more humorously, Plato’s “interpretation” of Simonides in his </a:t>
            </a:r>
            <a:r>
              <a:rPr lang="en-GB" i="1" dirty="0"/>
              <a:t>Protagoras</a:t>
            </a:r>
            <a:r>
              <a:rPr lang="en-GB" dirty="0"/>
              <a:t>.</a:t>
            </a:r>
          </a:p>
        </p:txBody>
      </p:sp>
    </p:spTree>
    <p:extLst>
      <p:ext uri="{BB962C8B-B14F-4D97-AF65-F5344CB8AC3E}">
        <p14:creationId xmlns:p14="http://schemas.microsoft.com/office/powerpoint/2010/main" val="1190713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BB49B-D354-F70C-55F6-AAD3F95AC5D1}"/>
              </a:ext>
            </a:extLst>
          </p:cNvPr>
          <p:cNvSpPr>
            <a:spLocks noGrp="1"/>
          </p:cNvSpPr>
          <p:nvPr>
            <p:ph type="title"/>
          </p:nvPr>
        </p:nvSpPr>
        <p:spPr/>
        <p:txBody>
          <a:bodyPr/>
          <a:lstStyle/>
          <a:p>
            <a:pPr algn="ctr"/>
            <a:r>
              <a:rPr lang="en-GB" dirty="0"/>
              <a:t>Monotheism</a:t>
            </a:r>
          </a:p>
        </p:txBody>
      </p:sp>
      <p:sp>
        <p:nvSpPr>
          <p:cNvPr id="3" name="Content Placeholder 2">
            <a:extLst>
              <a:ext uri="{FF2B5EF4-FFF2-40B4-BE49-F238E27FC236}">
                <a16:creationId xmlns:a16="http://schemas.microsoft.com/office/drawing/2014/main" id="{DB021D11-E153-B399-BEE5-47E03E33E8B1}"/>
              </a:ext>
            </a:extLst>
          </p:cNvPr>
          <p:cNvSpPr>
            <a:spLocks noGrp="1"/>
          </p:cNvSpPr>
          <p:nvPr>
            <p:ph idx="1"/>
          </p:nvPr>
        </p:nvSpPr>
        <p:spPr/>
        <p:txBody>
          <a:bodyPr>
            <a:normAutofit/>
          </a:bodyPr>
          <a:lstStyle/>
          <a:p>
            <a:r>
              <a:rPr lang="en-GB" dirty="0"/>
              <a:t>Fortunately, the most important sticking-point between faith and philosophy – monotheism – was already a common point of understanding in ancient philosophy.</a:t>
            </a:r>
          </a:p>
          <a:p>
            <a:r>
              <a:rPr lang="en-GB" dirty="0"/>
              <a:t>Plato’s </a:t>
            </a:r>
            <a:r>
              <a:rPr lang="en-GB" i="1" dirty="0"/>
              <a:t>Republic</a:t>
            </a:r>
            <a:r>
              <a:rPr lang="en-GB" dirty="0"/>
              <a:t> advocates a dramatic censorship of Homer, Hesiod, etc. In his later works, especially </a:t>
            </a:r>
            <a:r>
              <a:rPr lang="en-GB" i="1" dirty="0" err="1"/>
              <a:t>Philebus</a:t>
            </a:r>
            <a:r>
              <a:rPr lang="en-GB" dirty="0"/>
              <a:t> and </a:t>
            </a:r>
            <a:r>
              <a:rPr lang="en-GB" i="1" dirty="0"/>
              <a:t>Timaeus</a:t>
            </a:r>
            <a:r>
              <a:rPr lang="en-GB" dirty="0"/>
              <a:t>, there is a much more thoroughgoing monotheism.</a:t>
            </a:r>
          </a:p>
          <a:p>
            <a:r>
              <a:rPr lang="en-GB" dirty="0"/>
              <a:t>Aristotle’s </a:t>
            </a:r>
            <a:r>
              <a:rPr lang="en-GB" i="1" dirty="0"/>
              <a:t>Metaphysics</a:t>
            </a:r>
            <a:r>
              <a:rPr lang="en-GB" dirty="0"/>
              <a:t> </a:t>
            </a:r>
            <a:r>
              <a:rPr lang="el-GR" dirty="0"/>
              <a:t>Λ</a:t>
            </a:r>
            <a:r>
              <a:rPr lang="en-GB" dirty="0"/>
              <a:t>, likewise, argues for a Supreme Being: “thought thinking thought”. </a:t>
            </a:r>
          </a:p>
          <a:p>
            <a:r>
              <a:rPr lang="en-GB" dirty="0"/>
              <a:t>The trend towards monotheism can be traced to earlier thinkers such as Heraclitus or Xenophanes.</a:t>
            </a:r>
          </a:p>
        </p:txBody>
      </p:sp>
    </p:spTree>
    <p:extLst>
      <p:ext uri="{BB962C8B-B14F-4D97-AF65-F5344CB8AC3E}">
        <p14:creationId xmlns:p14="http://schemas.microsoft.com/office/powerpoint/2010/main" val="2257622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B9BCD-B3B6-2274-21CB-14896D5B10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89627C-7628-5F56-F68A-77F1E2081A47}"/>
              </a:ext>
            </a:extLst>
          </p:cNvPr>
          <p:cNvSpPr>
            <a:spLocks noGrp="1"/>
          </p:cNvSpPr>
          <p:nvPr>
            <p:ph idx="1"/>
          </p:nvPr>
        </p:nvSpPr>
        <p:spPr/>
        <p:txBody>
          <a:bodyPr>
            <a:normAutofit fontScale="85000" lnSpcReduction="20000"/>
          </a:bodyPr>
          <a:lstStyle/>
          <a:p>
            <a:r>
              <a:rPr lang="en-GB" dirty="0"/>
              <a:t>“Shall we, then, thus lightly suffer our children to listen to any chance stories fashioned by any chance teachers and so to take into their minds opinions for the most part contrary to those that we shall think it desirable for them to hold when they are grown up?” “By no manner of means will we allow it.” “We must begin, then, it seems, by a censorship over our </a:t>
            </a:r>
            <a:r>
              <a:rPr lang="en-GB" dirty="0" err="1"/>
              <a:t>storymakers</a:t>
            </a:r>
            <a:r>
              <a:rPr lang="en-GB" dirty="0"/>
              <a:t>, and what they do well we must pass and what not, reject. And the stories on the accepted list we will induce nurses and mothers to tell to the children and so shape their souls by these stories far rather than their bodies by their hands. But most of the stories they now tell we must reject.” “What sort of stories?” he said. “The example of the greater stories,” I said, “will show us the lesser also. For surely the pattern must be the same and the greater and the less must have a like tendency. Don't you think so?” “I do,” he said; “but I don't apprehend which you mean by the greater, either.” “Those,” I said, “that Hesiod and Homer and the other poets related. These, methinks, composed false stories which they told and still tell to mankind.” – Plato, </a:t>
            </a:r>
            <a:r>
              <a:rPr lang="en-GB" i="1" dirty="0"/>
              <a:t>Republic </a:t>
            </a:r>
            <a:r>
              <a:rPr lang="en-GB" dirty="0"/>
              <a:t>377c-d</a:t>
            </a:r>
          </a:p>
          <a:p>
            <a:endParaRPr lang="en-GB" dirty="0"/>
          </a:p>
        </p:txBody>
      </p:sp>
    </p:spTree>
    <p:extLst>
      <p:ext uri="{BB962C8B-B14F-4D97-AF65-F5344CB8AC3E}">
        <p14:creationId xmlns:p14="http://schemas.microsoft.com/office/powerpoint/2010/main" val="2822253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7D1B1-FB49-B6F7-14CF-EEB943B8FD29}"/>
              </a:ext>
            </a:extLst>
          </p:cNvPr>
          <p:cNvSpPr>
            <a:spLocks noGrp="1"/>
          </p:cNvSpPr>
          <p:nvPr>
            <p:ph type="title"/>
          </p:nvPr>
        </p:nvSpPr>
        <p:spPr/>
        <p:txBody>
          <a:bodyPr/>
          <a:lstStyle/>
          <a:p>
            <a:pPr algn="ctr"/>
            <a:r>
              <a:rPr lang="en-GB" dirty="0"/>
              <a:t>Authors and Authority</a:t>
            </a:r>
          </a:p>
        </p:txBody>
      </p:sp>
      <p:sp>
        <p:nvSpPr>
          <p:cNvPr id="3" name="Content Placeholder 2">
            <a:extLst>
              <a:ext uri="{FF2B5EF4-FFF2-40B4-BE49-F238E27FC236}">
                <a16:creationId xmlns:a16="http://schemas.microsoft.com/office/drawing/2014/main" id="{74D94E97-BF46-41E6-EA72-1D2561CB75D7}"/>
              </a:ext>
            </a:extLst>
          </p:cNvPr>
          <p:cNvSpPr>
            <a:spLocks noGrp="1"/>
          </p:cNvSpPr>
          <p:nvPr>
            <p:ph idx="1"/>
          </p:nvPr>
        </p:nvSpPr>
        <p:spPr/>
        <p:txBody>
          <a:bodyPr>
            <a:normAutofit/>
          </a:bodyPr>
          <a:lstStyle/>
          <a:p>
            <a:r>
              <a:rPr lang="en-GB" dirty="0"/>
              <a:t>One might think of the encounter between faith and philosophy as a conflict between dogmatism and reason (Gibbon, Voltaire, Popper, etc.)</a:t>
            </a:r>
          </a:p>
          <a:p>
            <a:r>
              <a:rPr lang="en-GB" dirty="0"/>
              <a:t>However, it’s important to note that the philosophical schools were themselves “dogmatic”; had their “holy texts”; which were themselves subject to hermeneutic analysis. </a:t>
            </a:r>
          </a:p>
          <a:p>
            <a:r>
              <a:rPr lang="en-GB" dirty="0"/>
              <a:t>The “Schools” were established in classical Athens: the Academy (Plato); Lyceum (Aristotle); Stoicism, Scepticism, Epicureanism. </a:t>
            </a:r>
          </a:p>
          <a:p>
            <a:r>
              <a:rPr lang="en-GB" dirty="0"/>
              <a:t>These were, properly speaking, </a:t>
            </a:r>
            <a:r>
              <a:rPr lang="en-GB" b="1" dirty="0"/>
              <a:t>schools</a:t>
            </a:r>
            <a:r>
              <a:rPr lang="en-GB" dirty="0"/>
              <a:t>: they passed on the tradition by continuity of teaching and scholarship.</a:t>
            </a:r>
          </a:p>
        </p:txBody>
      </p:sp>
    </p:spTree>
    <p:extLst>
      <p:ext uri="{BB962C8B-B14F-4D97-AF65-F5344CB8AC3E}">
        <p14:creationId xmlns:p14="http://schemas.microsoft.com/office/powerpoint/2010/main" val="1658744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9EA52-B826-D81A-1086-866FA49E7F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967B0F-3760-ECA4-AC4B-44754786308E}"/>
              </a:ext>
            </a:extLst>
          </p:cNvPr>
          <p:cNvSpPr>
            <a:spLocks noGrp="1"/>
          </p:cNvSpPr>
          <p:nvPr>
            <p:ph idx="1"/>
          </p:nvPr>
        </p:nvSpPr>
        <p:spPr/>
        <p:txBody>
          <a:bodyPr/>
          <a:lstStyle/>
          <a:p>
            <a:r>
              <a:rPr lang="en-GB" dirty="0"/>
              <a:t>Writing, Phaedrus, has this strange quality, and is very like painting; for the creatures of painting stand like living beings, but if one asks them a question, they preserve a solemn silence. And so it is with written words; you might think they spoke as if they had intelligence, but if you question them, wishing to know about their sayings, they always say only one and the same thing. And every word, when once it is written, is bandied about, alike among those who understand and those who have no interest in it, and it knows not to whom to speak or not to speak; when ill-treated or unjustly reviled it always needs its father to help it; for it has no power to protect or help itself. – Plato </a:t>
            </a:r>
            <a:r>
              <a:rPr lang="en-GB" i="1" dirty="0"/>
              <a:t>Phaedrus</a:t>
            </a:r>
            <a:r>
              <a:rPr lang="en-GB" dirty="0"/>
              <a:t> 275d-e</a:t>
            </a:r>
          </a:p>
        </p:txBody>
      </p:sp>
    </p:spTree>
    <p:extLst>
      <p:ext uri="{BB962C8B-B14F-4D97-AF65-F5344CB8AC3E}">
        <p14:creationId xmlns:p14="http://schemas.microsoft.com/office/powerpoint/2010/main" val="3772219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84E87-F23A-9FA5-80E8-9041CB3C80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523A66-462B-BBCC-6C41-B74C9C4BAD51}"/>
              </a:ext>
            </a:extLst>
          </p:cNvPr>
          <p:cNvSpPr>
            <a:spLocks noGrp="1"/>
          </p:cNvSpPr>
          <p:nvPr>
            <p:ph idx="1"/>
          </p:nvPr>
        </p:nvSpPr>
        <p:spPr/>
        <p:txBody>
          <a:bodyPr/>
          <a:lstStyle/>
          <a:p>
            <a:r>
              <a:rPr lang="en-GB" dirty="0"/>
              <a:t>This oral transmission therefore had good Platonic precedent. But it this led to some sharp deviations: hence the “New Academy” under </a:t>
            </a:r>
            <a:r>
              <a:rPr lang="en-GB" dirty="0" err="1"/>
              <a:t>Arcesilaus</a:t>
            </a:r>
            <a:r>
              <a:rPr lang="en-GB" dirty="0"/>
              <a:t> promoted scepticism…</a:t>
            </a:r>
          </a:p>
          <a:p>
            <a:r>
              <a:rPr lang="en-GB" dirty="0"/>
              <a:t>This all changes in 86 BC, after Sulla’s sack of Athens. This scatters the schools geographically; also brings Aristotle’s work to Rome. </a:t>
            </a:r>
          </a:p>
          <a:p>
            <a:r>
              <a:rPr lang="en-GB" dirty="0"/>
              <a:t>However, this leads to a far greater emphasis on the </a:t>
            </a:r>
            <a:r>
              <a:rPr lang="en-GB" b="1" dirty="0"/>
              <a:t>texts </a:t>
            </a:r>
            <a:r>
              <a:rPr lang="en-GB" dirty="0"/>
              <a:t>as a focal point.</a:t>
            </a:r>
          </a:p>
          <a:p>
            <a:pPr lvl="1"/>
            <a:r>
              <a:rPr lang="en-GB" dirty="0"/>
              <a:t>Cf. the fall of </a:t>
            </a:r>
            <a:r>
              <a:rPr lang="en-GB" dirty="0" err="1"/>
              <a:t>Constantinope</a:t>
            </a:r>
            <a:r>
              <a:rPr lang="en-GB" dirty="0"/>
              <a:t> in 1453</a:t>
            </a:r>
          </a:p>
          <a:p>
            <a:endParaRPr lang="en-GB" dirty="0"/>
          </a:p>
        </p:txBody>
      </p:sp>
    </p:spTree>
    <p:extLst>
      <p:ext uri="{BB962C8B-B14F-4D97-AF65-F5344CB8AC3E}">
        <p14:creationId xmlns:p14="http://schemas.microsoft.com/office/powerpoint/2010/main" val="1870784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3BB53-2605-93B2-E2CB-EA70F35071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FE98D4-F8FA-AFA5-CBCC-ACB6168835E7}"/>
              </a:ext>
            </a:extLst>
          </p:cNvPr>
          <p:cNvSpPr>
            <a:spLocks noGrp="1"/>
          </p:cNvSpPr>
          <p:nvPr>
            <p:ph idx="1"/>
          </p:nvPr>
        </p:nvSpPr>
        <p:spPr/>
        <p:txBody>
          <a:bodyPr/>
          <a:lstStyle/>
          <a:p>
            <a:r>
              <a:rPr lang="en-GB" dirty="0"/>
              <a:t>Demand for the </a:t>
            </a:r>
            <a:r>
              <a:rPr lang="en-GB" b="1" dirty="0"/>
              <a:t>authoritative edition</a:t>
            </a:r>
            <a:r>
              <a:rPr lang="en-GB" dirty="0"/>
              <a:t> of texts: notably the </a:t>
            </a:r>
            <a:r>
              <a:rPr lang="en-GB" dirty="0" err="1"/>
              <a:t>Thrasyllan</a:t>
            </a:r>
            <a:r>
              <a:rPr lang="en-GB" dirty="0"/>
              <a:t> edition of Plato’s dialogues.</a:t>
            </a:r>
          </a:p>
          <a:p>
            <a:r>
              <a:rPr lang="en-GB" dirty="0"/>
              <a:t>Exegesis as philosophy: interpreting a text </a:t>
            </a:r>
            <a:r>
              <a:rPr lang="en-GB" b="1" dirty="0"/>
              <a:t>is</a:t>
            </a:r>
            <a:r>
              <a:rPr lang="en-GB" dirty="0"/>
              <a:t> philosophy.</a:t>
            </a:r>
          </a:p>
          <a:p>
            <a:r>
              <a:rPr lang="en-GB" dirty="0"/>
              <a:t>Reading the great texts as a “spiritual act”;</a:t>
            </a:r>
          </a:p>
          <a:p>
            <a:r>
              <a:rPr lang="en-GB" dirty="0"/>
              <a:t>A loosening of the boundaries between schools: Stoics become more accepting of Plato and Aristotle’s authority.</a:t>
            </a:r>
          </a:p>
          <a:p>
            <a:r>
              <a:rPr lang="en-GB" dirty="0"/>
              <a:t>A need to find the “true” meaning of e.g. Plato;</a:t>
            </a:r>
          </a:p>
          <a:p>
            <a:endParaRPr lang="en-GB" dirty="0"/>
          </a:p>
        </p:txBody>
      </p:sp>
    </p:spTree>
    <p:extLst>
      <p:ext uri="{BB962C8B-B14F-4D97-AF65-F5344CB8AC3E}">
        <p14:creationId xmlns:p14="http://schemas.microsoft.com/office/powerpoint/2010/main" val="14290681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0A8FD-962E-7819-C894-F8B5E35435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7D7910-74FF-F068-1678-D46684C2B142}"/>
              </a:ext>
            </a:extLst>
          </p:cNvPr>
          <p:cNvSpPr>
            <a:spLocks noGrp="1"/>
          </p:cNvSpPr>
          <p:nvPr>
            <p:ph idx="1"/>
          </p:nvPr>
        </p:nvSpPr>
        <p:spPr/>
        <p:txBody>
          <a:bodyPr/>
          <a:lstStyle/>
          <a:p>
            <a:r>
              <a:rPr lang="en-GB" dirty="0"/>
              <a:t>Thinking that these authors themselves contained doctrines of more ancient teachers: e.g. Pythagoras.</a:t>
            </a:r>
          </a:p>
          <a:p>
            <a:r>
              <a:rPr lang="en-GB" dirty="0"/>
              <a:t>Thinkers are organised into </a:t>
            </a:r>
            <a:r>
              <a:rPr lang="en-GB" b="1" dirty="0"/>
              <a:t>genealogies</a:t>
            </a:r>
            <a:r>
              <a:rPr lang="en-GB" dirty="0"/>
              <a:t>, some controversially: e.g. Plato-Parmenides-Pythagoras?</a:t>
            </a:r>
          </a:p>
          <a:p>
            <a:r>
              <a:rPr lang="en-GB" dirty="0"/>
              <a:t>Either way: </a:t>
            </a:r>
            <a:r>
              <a:rPr lang="en-GB" b="1" dirty="0"/>
              <a:t>Plato</a:t>
            </a:r>
            <a:r>
              <a:rPr lang="en-GB" dirty="0"/>
              <a:t> is, far and away, the most important figure of this time. </a:t>
            </a:r>
          </a:p>
        </p:txBody>
      </p:sp>
    </p:spTree>
    <p:extLst>
      <p:ext uri="{BB962C8B-B14F-4D97-AF65-F5344CB8AC3E}">
        <p14:creationId xmlns:p14="http://schemas.microsoft.com/office/powerpoint/2010/main" val="2107191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E634-35B1-DE42-CAEA-2E19CDBE0E27}"/>
              </a:ext>
            </a:extLst>
          </p:cNvPr>
          <p:cNvSpPr>
            <a:spLocks noGrp="1"/>
          </p:cNvSpPr>
          <p:nvPr>
            <p:ph type="title"/>
          </p:nvPr>
        </p:nvSpPr>
        <p:spPr/>
        <p:txBody>
          <a:bodyPr/>
          <a:lstStyle/>
          <a:p>
            <a:pPr algn="ctr"/>
            <a:r>
              <a:rPr lang="en-GB" dirty="0"/>
              <a:t>Plato</a:t>
            </a:r>
          </a:p>
        </p:txBody>
      </p:sp>
      <p:sp>
        <p:nvSpPr>
          <p:cNvPr id="3" name="Content Placeholder 2">
            <a:extLst>
              <a:ext uri="{FF2B5EF4-FFF2-40B4-BE49-F238E27FC236}">
                <a16:creationId xmlns:a16="http://schemas.microsoft.com/office/drawing/2014/main" id="{0C67C9D0-360B-E226-4C86-EE5F141AF1FA}"/>
              </a:ext>
            </a:extLst>
          </p:cNvPr>
          <p:cNvSpPr>
            <a:spLocks noGrp="1"/>
          </p:cNvSpPr>
          <p:nvPr>
            <p:ph idx="1"/>
          </p:nvPr>
        </p:nvSpPr>
        <p:spPr/>
        <p:txBody>
          <a:bodyPr/>
          <a:lstStyle/>
          <a:p>
            <a:r>
              <a:rPr lang="en-GB" dirty="0"/>
              <a:t>One figure, above all, dominates late-antique thought: </a:t>
            </a:r>
            <a:r>
              <a:rPr lang="en-GB" b="1" dirty="0"/>
              <a:t>Plato</a:t>
            </a:r>
            <a:r>
              <a:rPr lang="en-GB" dirty="0"/>
              <a:t>.</a:t>
            </a:r>
          </a:p>
          <a:p>
            <a:r>
              <a:rPr lang="en-GB" dirty="0"/>
              <a:t>Plato’s thought can be understood as the confluence of a number of trends in </a:t>
            </a:r>
          </a:p>
        </p:txBody>
      </p:sp>
    </p:spTree>
    <p:extLst>
      <p:ext uri="{BB962C8B-B14F-4D97-AF65-F5344CB8AC3E}">
        <p14:creationId xmlns:p14="http://schemas.microsoft.com/office/powerpoint/2010/main" val="5760932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695</TotalTime>
  <Words>1618</Words>
  <Application>Microsoft Office PowerPoint</Application>
  <PresentationFormat>Widescreen</PresentationFormat>
  <Paragraphs>56</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History and Culture of Late Antiquity</vt:lpstr>
      <vt:lpstr>Late Antiquity</vt:lpstr>
      <vt:lpstr>PowerPoint Presentation</vt:lpstr>
      <vt:lpstr>The Status of Late-Antique Philosophy</vt:lpstr>
      <vt:lpstr>Philosophy under the Principate</vt:lpstr>
      <vt:lpstr>Philosophical Hermeneutics</vt:lpstr>
      <vt:lpstr>Monotheism</vt:lpstr>
      <vt:lpstr>PowerPoint Presentation</vt:lpstr>
      <vt:lpstr>Authors and Authority</vt:lpstr>
      <vt:lpstr>PowerPoint Presentation</vt:lpstr>
      <vt:lpstr>PowerPoint Presentation</vt:lpstr>
      <vt:lpstr>PowerPoint Presentation</vt:lpstr>
      <vt:lpstr>PowerPoint Presentation</vt:lpstr>
      <vt:lpstr>Plato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and Culture of Late Antiquity</dc:title>
  <dc:creator>Michael Withey</dc:creator>
  <cp:lastModifiedBy>Michael Withey</cp:lastModifiedBy>
  <cp:revision>4</cp:revision>
  <dcterms:created xsi:type="dcterms:W3CDTF">2023-03-01T08:45:53Z</dcterms:created>
  <dcterms:modified xsi:type="dcterms:W3CDTF">2023-03-01T20:21:28Z</dcterms:modified>
</cp:coreProperties>
</file>