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2" r:id="rId5"/>
  </p:sldMasterIdLst>
  <p:notesMasterIdLst>
    <p:notesMasterId r:id="rId20"/>
  </p:notesMasterIdLst>
  <p:sldIdLst>
    <p:sldId id="256" r:id="rId6"/>
    <p:sldId id="264" r:id="rId7"/>
    <p:sldId id="342" r:id="rId8"/>
    <p:sldId id="313" r:id="rId9"/>
    <p:sldId id="361" r:id="rId10"/>
    <p:sldId id="274" r:id="rId11"/>
    <p:sldId id="365" r:id="rId12"/>
    <p:sldId id="362" r:id="rId13"/>
    <p:sldId id="363" r:id="rId14"/>
    <p:sldId id="364" r:id="rId15"/>
    <p:sldId id="366" r:id="rId16"/>
    <p:sldId id="273" r:id="rId17"/>
    <p:sldId id="275" r:id="rId18"/>
    <p:sldId id="307" r:id="rId19"/>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1C6C449-6B3D-AE1E-79E4-61F09FA05A91}" name="Jayne Morgan" initials="JM" userId="S::jayne.morgan@uwtsd.ac.uk::a092e5c8-5fcf-4e14-aeff-0be1e313403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C8C83E-92D7-448B-8749-FA0B8624CC00}" v="1" dt="2026-10-06T16:37:50.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66" autoAdjust="0"/>
  </p:normalViewPr>
  <p:slideViewPr>
    <p:cSldViewPr snapToGrid="0">
      <p:cViewPr>
        <p:scale>
          <a:sx n="86" d="100"/>
          <a:sy n="86" d="100"/>
        </p:scale>
        <p:origin x="105" y="3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Emanuel" userId="500375fa-2f0f-4385-97a1-bd3e0a106415" providerId="ADAL" clId="{0CCE1362-D5FA-4DD7-ADEC-DCCC14540D42}"/>
    <pc:docChg chg="undo custSel modSld">
      <pc:chgData name="Laura Emanuel" userId="500375fa-2f0f-4385-97a1-bd3e0a106415" providerId="ADAL" clId="{0CCE1362-D5FA-4DD7-ADEC-DCCC14540D42}" dt="2026-10-06T16:43:19.653" v="240" actId="20577"/>
      <pc:docMkLst>
        <pc:docMk/>
      </pc:docMkLst>
      <pc:sldChg chg="modSp mod">
        <pc:chgData name="Laura Emanuel" userId="500375fa-2f0f-4385-97a1-bd3e0a106415" providerId="ADAL" clId="{0CCE1362-D5FA-4DD7-ADEC-DCCC14540D42}" dt="2026-10-06T16:43:19.653" v="240" actId="20577"/>
        <pc:sldMkLst>
          <pc:docMk/>
          <pc:sldMk cId="293578588" sldId="264"/>
        </pc:sldMkLst>
        <pc:spChg chg="mod">
          <ac:chgData name="Laura Emanuel" userId="500375fa-2f0f-4385-97a1-bd3e0a106415" providerId="ADAL" clId="{0CCE1362-D5FA-4DD7-ADEC-DCCC14540D42}" dt="2026-10-06T16:43:19.653" v="240" actId="20577"/>
          <ac:spMkLst>
            <pc:docMk/>
            <pc:sldMk cId="293578588" sldId="264"/>
            <ac:spMk id="6" creationId="{00000000-0000-0000-0000-000000000000}"/>
          </ac:spMkLst>
        </pc:spChg>
      </pc:sldChg>
      <pc:sldChg chg="modSp mod">
        <pc:chgData name="Laura Emanuel" userId="500375fa-2f0f-4385-97a1-bd3e0a106415" providerId="ADAL" clId="{0CCE1362-D5FA-4DD7-ADEC-DCCC14540D42}" dt="2026-10-06T16:40:48.289" v="218" actId="6549"/>
        <pc:sldMkLst>
          <pc:docMk/>
          <pc:sldMk cId="2147140762" sldId="313"/>
        </pc:sldMkLst>
        <pc:spChg chg="mod">
          <ac:chgData name="Laura Emanuel" userId="500375fa-2f0f-4385-97a1-bd3e0a106415" providerId="ADAL" clId="{0CCE1362-D5FA-4DD7-ADEC-DCCC14540D42}" dt="2026-10-06T16:40:48.289" v="218" actId="6549"/>
          <ac:spMkLst>
            <pc:docMk/>
            <pc:sldMk cId="2147140762" sldId="313"/>
            <ac:spMk id="14" creationId="{41C67FA4-0BE0-23A1-BF26-80871B7D45A3}"/>
          </ac:spMkLst>
        </pc:spChg>
      </pc:sldChg>
      <pc:sldChg chg="modSp mod modNotesTx">
        <pc:chgData name="Laura Emanuel" userId="500375fa-2f0f-4385-97a1-bd3e0a106415" providerId="ADAL" clId="{0CCE1362-D5FA-4DD7-ADEC-DCCC14540D42}" dt="2026-10-06T16:43:03.626" v="226" actId="6549"/>
        <pc:sldMkLst>
          <pc:docMk/>
          <pc:sldMk cId="609577252" sldId="342"/>
        </pc:sldMkLst>
        <pc:spChg chg="mod">
          <ac:chgData name="Laura Emanuel" userId="500375fa-2f0f-4385-97a1-bd3e0a106415" providerId="ADAL" clId="{0CCE1362-D5FA-4DD7-ADEC-DCCC14540D42}" dt="2026-10-06T16:43:03.626" v="226" actId="6549"/>
          <ac:spMkLst>
            <pc:docMk/>
            <pc:sldMk cId="609577252" sldId="342"/>
            <ac:spMk id="5" creationId="{1804A3D5-5A5F-1D33-F3A3-475C58AD5983}"/>
          </ac:spMkLst>
        </pc:spChg>
      </pc:sldChg>
      <pc:sldChg chg="modNotesTx">
        <pc:chgData name="Laura Emanuel" userId="500375fa-2f0f-4385-97a1-bd3e0a106415" providerId="ADAL" clId="{0CCE1362-D5FA-4DD7-ADEC-DCCC14540D42}" dt="2026-10-06T16:39:53.043" v="182" actId="20577"/>
        <pc:sldMkLst>
          <pc:docMk/>
          <pc:sldMk cId="1362758342" sldId="363"/>
        </pc:sldMkLst>
      </pc:sldChg>
      <pc:sldChg chg="delSp modSp mod">
        <pc:chgData name="Laura Emanuel" userId="500375fa-2f0f-4385-97a1-bd3e0a106415" providerId="ADAL" clId="{0CCE1362-D5FA-4DD7-ADEC-DCCC14540D42}" dt="2026-10-06T16:39:16.099" v="181" actId="20577"/>
        <pc:sldMkLst>
          <pc:docMk/>
          <pc:sldMk cId="423782290" sldId="366"/>
        </pc:sldMkLst>
        <pc:spChg chg="mod">
          <ac:chgData name="Laura Emanuel" userId="500375fa-2f0f-4385-97a1-bd3e0a106415" providerId="ADAL" clId="{0CCE1362-D5FA-4DD7-ADEC-DCCC14540D42}" dt="2026-10-06T16:39:16.099" v="181" actId="20577"/>
          <ac:spMkLst>
            <pc:docMk/>
            <pc:sldMk cId="423782290" sldId="366"/>
            <ac:spMk id="3" creationId="{E2E74DF7-340B-DF74-A250-A241FE10B6D7}"/>
          </ac:spMkLst>
        </pc:spChg>
        <pc:spChg chg="mod">
          <ac:chgData name="Laura Emanuel" userId="500375fa-2f0f-4385-97a1-bd3e0a106415" providerId="ADAL" clId="{0CCE1362-D5FA-4DD7-ADEC-DCCC14540D42}" dt="2026-10-06T16:39:13.378" v="177" actId="20577"/>
          <ac:spMkLst>
            <pc:docMk/>
            <pc:sldMk cId="423782290" sldId="366"/>
            <ac:spMk id="4" creationId="{5DC2DEDD-F8FD-C5B7-E963-89E64AEA25ED}"/>
          </ac:spMkLst>
        </pc:spChg>
        <pc:spChg chg="del">
          <ac:chgData name="Laura Emanuel" userId="500375fa-2f0f-4385-97a1-bd3e0a106415" providerId="ADAL" clId="{0CCE1362-D5FA-4DD7-ADEC-DCCC14540D42}" dt="2026-10-06T16:36:19.307" v="0" actId="478"/>
          <ac:spMkLst>
            <pc:docMk/>
            <pc:sldMk cId="423782290" sldId="366"/>
            <ac:spMk id="5" creationId="{78437A12-AE64-CD9D-8BA9-F30BB3179CE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1F0FB87F-754C-465C-9770-966B53F2B7AB}" type="datetimeFigureOut">
              <a:rPr lang="en-GB" smtClean="0"/>
              <a:t>06/10/2026</a:t>
            </a:fld>
            <a:endParaRPr lang="en-GB"/>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5FB824EF-40B7-4B64-AAF9-A45E704C992E}" type="slidenum">
              <a:rPr lang="en-GB" smtClean="0"/>
              <a:t>‹#›</a:t>
            </a:fld>
            <a:endParaRPr lang="en-GB"/>
          </a:p>
        </p:txBody>
      </p:sp>
    </p:spTree>
    <p:extLst>
      <p:ext uri="{BB962C8B-B14F-4D97-AF65-F5344CB8AC3E}">
        <p14:creationId xmlns:p14="http://schemas.microsoft.com/office/powerpoint/2010/main" val="2682043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B824EF-40B7-4B64-AAF9-A45E704C992E}" type="slidenum">
              <a:rPr lang="en-GB" smtClean="0"/>
              <a:t>3</a:t>
            </a:fld>
            <a:endParaRPr lang="en-GB"/>
          </a:p>
        </p:txBody>
      </p:sp>
    </p:spTree>
    <p:extLst>
      <p:ext uri="{BB962C8B-B14F-4D97-AF65-F5344CB8AC3E}">
        <p14:creationId xmlns:p14="http://schemas.microsoft.com/office/powerpoint/2010/main" val="1714207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dirty="0"/>
          </a:p>
        </p:txBody>
      </p:sp>
    </p:spTree>
    <p:extLst>
      <p:ext uri="{BB962C8B-B14F-4D97-AF65-F5344CB8AC3E}">
        <p14:creationId xmlns:p14="http://schemas.microsoft.com/office/powerpoint/2010/main" val="7651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5</a:t>
            </a:fld>
            <a:endParaRPr lang="en-US" dirty="0"/>
          </a:p>
        </p:txBody>
      </p:sp>
    </p:spTree>
    <p:extLst>
      <p:ext uri="{BB962C8B-B14F-4D97-AF65-F5344CB8AC3E}">
        <p14:creationId xmlns:p14="http://schemas.microsoft.com/office/powerpoint/2010/main" val="985111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A6FC7-4E07-B69D-E069-6204324A1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952219-B2A7-CEAC-02B1-62B49D1D53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170C9-0D93-704E-3EC5-DB23C58330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6D75CA-5F4E-83C8-7A9A-9A64CA0D1231}"/>
              </a:ext>
            </a:extLst>
          </p:cNvPr>
          <p:cNvSpPr>
            <a:spLocks noGrp="1"/>
          </p:cNvSpPr>
          <p:nvPr>
            <p:ph type="sldNum" sz="quarter" idx="5"/>
          </p:nvPr>
        </p:nvSpPr>
        <p:spPr/>
        <p:txBody>
          <a:bodyPr/>
          <a:lstStyle/>
          <a:p>
            <a:fld id="{B68C8073-CAD2-48BF-B8DB-FCAF7D6ED014}" type="slidenum">
              <a:rPr lang="en-US" smtClean="0"/>
              <a:t>7</a:t>
            </a:fld>
            <a:endParaRPr lang="en-US" dirty="0"/>
          </a:p>
        </p:txBody>
      </p:sp>
    </p:spTree>
    <p:extLst>
      <p:ext uri="{BB962C8B-B14F-4D97-AF65-F5344CB8AC3E}">
        <p14:creationId xmlns:p14="http://schemas.microsoft.com/office/powerpoint/2010/main" val="1964259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dirty="0"/>
          </a:p>
        </p:txBody>
      </p:sp>
    </p:spTree>
    <p:extLst>
      <p:ext uri="{BB962C8B-B14F-4D97-AF65-F5344CB8AC3E}">
        <p14:creationId xmlns:p14="http://schemas.microsoft.com/office/powerpoint/2010/main" val="1162222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B824EF-40B7-4B64-AAF9-A45E704C992E}" type="slidenum">
              <a:rPr lang="en-GB" smtClean="0"/>
              <a:t>9</a:t>
            </a:fld>
            <a:endParaRPr lang="en-GB"/>
          </a:p>
        </p:txBody>
      </p:sp>
    </p:spTree>
    <p:extLst>
      <p:ext uri="{BB962C8B-B14F-4D97-AF65-F5344CB8AC3E}">
        <p14:creationId xmlns:p14="http://schemas.microsoft.com/office/powerpoint/2010/main" val="243444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other reflections on the session?</a:t>
            </a:r>
          </a:p>
        </p:txBody>
      </p:sp>
      <p:sp>
        <p:nvSpPr>
          <p:cNvPr id="4" name="Slide Number Placeholder 3"/>
          <p:cNvSpPr>
            <a:spLocks noGrp="1"/>
          </p:cNvSpPr>
          <p:nvPr>
            <p:ph type="sldNum" sz="quarter" idx="5"/>
          </p:nvPr>
        </p:nvSpPr>
        <p:spPr/>
        <p:txBody>
          <a:bodyPr/>
          <a:lstStyle/>
          <a:p>
            <a:fld id="{5FB824EF-40B7-4B64-AAF9-A45E704C992E}" type="slidenum">
              <a:rPr lang="en-GB" smtClean="0"/>
              <a:t>12</a:t>
            </a:fld>
            <a:endParaRPr lang="en-GB"/>
          </a:p>
        </p:txBody>
      </p:sp>
    </p:spTree>
    <p:extLst>
      <p:ext uri="{BB962C8B-B14F-4D97-AF65-F5344CB8AC3E}">
        <p14:creationId xmlns:p14="http://schemas.microsoft.com/office/powerpoint/2010/main" val="3661248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time to navigate these pages independently.</a:t>
            </a:r>
          </a:p>
        </p:txBody>
      </p:sp>
      <p:sp>
        <p:nvSpPr>
          <p:cNvPr id="4" name="Slide Number Placeholder 3"/>
          <p:cNvSpPr>
            <a:spLocks noGrp="1"/>
          </p:cNvSpPr>
          <p:nvPr>
            <p:ph type="sldNum" sz="quarter" idx="5"/>
          </p:nvPr>
        </p:nvSpPr>
        <p:spPr/>
        <p:txBody>
          <a:bodyPr/>
          <a:lstStyle/>
          <a:p>
            <a:fld id="{5FB824EF-40B7-4B64-AAF9-A45E704C992E}" type="slidenum">
              <a:rPr lang="en-GB" smtClean="0"/>
              <a:t>13</a:t>
            </a:fld>
            <a:endParaRPr lang="en-GB"/>
          </a:p>
        </p:txBody>
      </p:sp>
    </p:spTree>
    <p:extLst>
      <p:ext uri="{BB962C8B-B14F-4D97-AF65-F5344CB8AC3E}">
        <p14:creationId xmlns:p14="http://schemas.microsoft.com/office/powerpoint/2010/main" val="39127672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1E2F3F-B754-4B43-9475-3296B25F572D}" type="slidenum">
              <a:rPr lang="en-US" smtClean="0"/>
              <a:pPr/>
              <a:t>14</a:t>
            </a:fld>
            <a:endParaRPr lang="en-US" dirty="0"/>
          </a:p>
        </p:txBody>
      </p:sp>
    </p:spTree>
    <p:extLst>
      <p:ext uri="{BB962C8B-B14F-4D97-AF65-F5344CB8AC3E}">
        <p14:creationId xmlns:p14="http://schemas.microsoft.com/office/powerpoint/2010/main" val="1539692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687151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B3B7E-8BFC-488F-B97F-FEDB245160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21AC28-94CC-4B46-802E-1F6E1F3306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AFC93A-B373-4369-B38B-101C0625FE95}"/>
              </a:ext>
            </a:extLst>
          </p:cNvPr>
          <p:cNvSpPr>
            <a:spLocks noGrp="1"/>
          </p:cNvSpPr>
          <p:nvPr>
            <p:ph type="dt" sz="half" idx="10"/>
          </p:nvPr>
        </p:nvSpPr>
        <p:spPr/>
        <p:txBody>
          <a:bodyPr/>
          <a:lstStyle/>
          <a:p>
            <a:fld id="{A9277FB7-DF6D-402F-9607-DC62A9FBF168}" type="datetimeFigureOut">
              <a:rPr lang="en-GB" smtClean="0"/>
              <a:t>06/10/2026</a:t>
            </a:fld>
            <a:endParaRPr lang="en-GB" dirty="0"/>
          </a:p>
        </p:txBody>
      </p:sp>
      <p:sp>
        <p:nvSpPr>
          <p:cNvPr id="5" name="Footer Placeholder 4">
            <a:extLst>
              <a:ext uri="{FF2B5EF4-FFF2-40B4-BE49-F238E27FC236}">
                <a16:creationId xmlns:a16="http://schemas.microsoft.com/office/drawing/2014/main" id="{51CBC91E-CC16-42A2-9798-139323267A6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EEEBD80-1EAE-48AE-A5A9-D87C4C8C8FDA}"/>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1426073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219930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3924782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515800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E4F79-5514-91E3-561C-B85012E7EFF7}"/>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776345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E4F79-5514-91E3-561C-B85012E7EFF7}"/>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27262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8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E4F79-5514-91E3-561C-B85012E7EFF7}"/>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7242488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png"/><Relationship Id="rId5" Type="http://schemas.openxmlformats.org/officeDocument/2006/relationships/slideLayout" Target="../slideLayouts/slideLayout6.xml"/><Relationship Id="rId10"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10/6/2026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18473"/>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screenshot, design, businesscard&#10;&#10;Description automatically generated">
            <a:extLst>
              <a:ext uri="{FF2B5EF4-FFF2-40B4-BE49-F238E27FC236}">
                <a16:creationId xmlns:a16="http://schemas.microsoft.com/office/drawing/2014/main" id="{42A3A970-147E-1BD3-4AC3-0071AC3C1EE8}"/>
              </a:ext>
            </a:extLst>
          </p:cNvPr>
          <p:cNvPicPr>
            <a:picLocks noChangeAspect="1"/>
          </p:cNvPicPr>
          <p:nvPr userDrawn="1"/>
        </p:nvPicPr>
        <p:blipFill>
          <a:blip r:embed="rId11"/>
          <a:stretch>
            <a:fillRect/>
          </a:stretch>
        </p:blipFill>
        <p:spPr>
          <a:xfrm>
            <a:off x="0" y="0"/>
            <a:ext cx="12192000" cy="6858000"/>
          </a:xfrm>
          <a:prstGeom prst="rect">
            <a:avLst/>
          </a:prstGeom>
        </p:spPr>
      </p:pic>
      <p:pic>
        <p:nvPicPr>
          <p:cNvPr id="4" name="Picture 3" descr="A black and white sign with white text&#10;&#10;Description automatically generated with low confidence">
            <a:extLst>
              <a:ext uri="{FF2B5EF4-FFF2-40B4-BE49-F238E27FC236}">
                <a16:creationId xmlns:a16="http://schemas.microsoft.com/office/drawing/2014/main" id="{39220A7B-CBE9-9178-8552-648DEF07F90C}"/>
              </a:ext>
            </a:extLst>
          </p:cNvPr>
          <p:cNvPicPr>
            <a:picLocks noChangeAspect="1"/>
          </p:cNvPicPr>
          <p:nvPr userDrawn="1"/>
        </p:nvPicPr>
        <p:blipFill rotWithShape="1">
          <a:blip r:embed="rId12"/>
          <a:srcRect l="51836" r="-5866"/>
          <a:stretch/>
        </p:blipFill>
        <p:spPr>
          <a:xfrm>
            <a:off x="275902" y="1094173"/>
            <a:ext cx="1841543" cy="596515"/>
          </a:xfrm>
          <a:prstGeom prst="rect">
            <a:avLst/>
          </a:prstGeom>
        </p:spPr>
      </p:pic>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 id="2147483722" r:id="rId2"/>
    <p:sldLayoutId id="2147483724" r:id="rId3"/>
    <p:sldLayoutId id="2147483725" r:id="rId4"/>
    <p:sldLayoutId id="2147483726" r:id="rId5"/>
    <p:sldLayoutId id="2147483727" r:id="rId6"/>
    <p:sldLayoutId id="2147483729" r:id="rId7"/>
    <p:sldLayoutId id="2147483731" r:id="rId8"/>
    <p:sldLayoutId id="2147483734"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8" Type="http://schemas.openxmlformats.org/officeDocument/2006/relationships/hyperlink" Target="https://www.ukschooltrips.co.uk/plan-your-trip.html" TargetMode="External"/><Relationship Id="rId3" Type="http://schemas.openxmlformats.org/officeDocument/2006/relationships/hyperlink" Target="https://oeapng.info/about-national-guidance/#1630503498392-52d9bfab-9367" TargetMode="External"/><Relationship Id="rId7" Type="http://schemas.openxmlformats.org/officeDocument/2006/relationships/hyperlink" Target="https://www.lotc.org.uk/wp-content/uploads/2025/01/Learning-Beyond-in-your-local-learning-area-M2.pdf" TargetMode="Externa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hyperlink" Target="https://cadw.gov.wales/learn/education/education-visits/planning-your-education-visit" TargetMode="External"/><Relationship Id="rId11" Type="http://schemas.openxmlformats.org/officeDocument/2006/relationships/image" Target="../media/image21.png"/><Relationship Id="rId5" Type="http://schemas.openxmlformats.org/officeDocument/2006/relationships/hyperlink" Target="https://www.gov.wales/educational-visits-and-outdoor-learning" TargetMode="External"/><Relationship Id="rId10" Type="http://schemas.openxmlformats.org/officeDocument/2006/relationships/hyperlink" Target="https://www.kingswood.co.uk/post/the-ultimate-guide-to-planning-a-school-trip" TargetMode="External"/><Relationship Id="rId4" Type="http://schemas.openxmlformats.org/officeDocument/2006/relationships/hyperlink" Target="https://senedd.wales/visit/education-and-youth-engagement/visit-us/plan-your-educational-visit/" TargetMode="External"/><Relationship Id="rId9" Type="http://schemas.openxmlformats.org/officeDocument/2006/relationships/hyperlink" Target="https://www.educationalvisitsuk.com/blog/school-trip-guide-planning-a-school-trip-with-educationalvisitsuk-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hyperlink" Target="https://pixabay.com/en/book-shelf-bookshelf-literature-78339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628480" y="733246"/>
            <a:ext cx="7181243" cy="6617196"/>
          </a:xfrm>
          <a:prstGeom prst="rect">
            <a:avLst/>
          </a:prstGeom>
          <a:noFill/>
        </p:spPr>
        <p:txBody>
          <a:bodyPr wrap="square" rtlCol="0">
            <a:spAutoFit/>
          </a:bodyPr>
          <a:lstStyle/>
          <a:p>
            <a:pPr algn="ctr"/>
            <a:r>
              <a:rPr lang="en-GB" sz="3200" b="1" dirty="0">
                <a:solidFill>
                  <a:schemeClr val="accent1">
                    <a:lumMod val="75000"/>
                  </a:schemeClr>
                </a:solidFill>
                <a:latin typeface="Comic Sans MS" panose="030F0702030302020204" pitchFamily="66" charset="0"/>
              </a:rPr>
              <a:t>ECAD6015: 2026-2027</a:t>
            </a:r>
          </a:p>
          <a:p>
            <a:pPr algn="ctr"/>
            <a:r>
              <a:rPr lang="en-GB" sz="3200" b="1" dirty="0">
                <a:solidFill>
                  <a:schemeClr val="accent1">
                    <a:lumMod val="75000"/>
                  </a:schemeClr>
                </a:solidFill>
                <a:latin typeface="Comic Sans MS" panose="030F0702030302020204" pitchFamily="66" charset="0"/>
              </a:rPr>
              <a:t>What am I teaching?</a:t>
            </a:r>
          </a:p>
          <a:p>
            <a:pPr algn="ctr"/>
            <a:r>
              <a:rPr lang="en-US" sz="3200" b="1" dirty="0">
                <a:solidFill>
                  <a:schemeClr val="accent1">
                    <a:lumMod val="75000"/>
                  </a:schemeClr>
                </a:solidFill>
                <a:latin typeface="Comic Sans MS" panose="030F0702030302020204" pitchFamily="66" charset="0"/>
              </a:rPr>
              <a:t>Professional and Pedagogic Studies: Leading the Learning: what, how and why am I teaching?</a:t>
            </a:r>
          </a:p>
          <a:p>
            <a:pPr algn="ctr"/>
            <a:endParaRPr lang="cy-GB" sz="3200" b="1" dirty="0">
              <a:solidFill>
                <a:schemeClr val="accent1">
                  <a:lumMod val="75000"/>
                </a:schemeClr>
              </a:solidFill>
              <a:latin typeface="Comic Sans MS" panose="030F0702030302020204" pitchFamily="66" charset="0"/>
            </a:endParaRPr>
          </a:p>
          <a:p>
            <a:pPr algn="ctr"/>
            <a:r>
              <a:rPr lang="cy-GB" sz="3200" b="1" dirty="0">
                <a:solidFill>
                  <a:schemeClr val="accent1">
                    <a:lumMod val="75000"/>
                  </a:schemeClr>
                </a:solidFill>
                <a:latin typeface="Comic Sans MS" panose="030F0702030302020204" pitchFamily="66" charset="0"/>
              </a:rPr>
              <a:t>Beth ydw i'n ei addysgu? Astudiaethau Proffesiynol ac Addysgeg: Arwain y Dysgu: beth, sut a pham ydw i'n addysgu?</a:t>
            </a:r>
          </a:p>
          <a:p>
            <a:pPr algn="ctr"/>
            <a:r>
              <a:rPr lang="en-GB" sz="3200" b="1" dirty="0">
                <a:solidFill>
                  <a:schemeClr val="accent1">
                    <a:lumMod val="75000"/>
                  </a:schemeClr>
                </a:solidFill>
                <a:latin typeface="Comic Sans MS" panose="030F0702030302020204" pitchFamily="66" charset="0"/>
              </a:rPr>
              <a:t>ECAD6015C: 2026-2027</a:t>
            </a:r>
          </a:p>
          <a:p>
            <a:pPr algn="ctr"/>
            <a:endParaRPr lang="en-GB" sz="3600" dirty="0"/>
          </a:p>
          <a:p>
            <a:pPr algn="ctr"/>
            <a:endParaRPr lang="en-GB" dirty="0"/>
          </a:p>
          <a:p>
            <a:pPr algn="ctr"/>
            <a:endParaRPr lang="en-GB" dirty="0"/>
          </a:p>
        </p:txBody>
      </p:sp>
    </p:spTree>
    <p:extLst>
      <p:ext uri="{BB962C8B-B14F-4D97-AF65-F5344CB8AC3E}">
        <p14:creationId xmlns:p14="http://schemas.microsoft.com/office/powerpoint/2010/main" val="29357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804A3D5-5A5F-1D33-F3A3-475C58AD5983}"/>
              </a:ext>
            </a:extLst>
          </p:cNvPr>
          <p:cNvSpPr>
            <a:spLocks noGrp="1"/>
          </p:cNvSpPr>
          <p:nvPr>
            <p:ph idx="10"/>
          </p:nvPr>
        </p:nvSpPr>
        <p:spPr>
          <a:xfrm>
            <a:off x="5462585" y="393713"/>
            <a:ext cx="4535079" cy="441487"/>
          </a:xfrm>
        </p:spPr>
        <p:txBody>
          <a:bodyPr/>
          <a:lstStyle/>
          <a:p>
            <a:pPr marL="0" indent="0" algn="ctr">
              <a:buNone/>
            </a:pPr>
            <a:r>
              <a:rPr lang="en-GB" sz="2400" dirty="0">
                <a:solidFill>
                  <a:schemeClr val="accent1">
                    <a:lumMod val="75000"/>
                  </a:schemeClr>
                </a:solidFill>
                <a:effectLst>
                  <a:outerShdw blurRad="38100" dist="38100" dir="2700000" algn="tl">
                    <a:srgbClr val="000000">
                      <a:alpha val="43137"/>
                    </a:srgbClr>
                  </a:outerShdw>
                </a:effectLst>
                <a:latin typeface="Comic Sans MS" panose="030F0702030302020204" pitchFamily="66" charset="0"/>
              </a:rPr>
              <a:t>ECAD6015-C</a:t>
            </a:r>
            <a:endParaRPr lang="en-GB" dirty="0">
              <a:solidFill>
                <a:schemeClr val="accent1">
                  <a:lumMod val="75000"/>
                </a:schemeClr>
              </a:solidFill>
              <a:latin typeface="Comic Sans MS" panose="030F0702030302020204" pitchFamily="66" charset="0"/>
            </a:endParaRPr>
          </a:p>
          <a:p>
            <a:pPr marL="0" indent="0" algn="ctr">
              <a:buNone/>
            </a:pPr>
            <a:r>
              <a:rPr lang="cy-GB" sz="6000" dirty="0">
                <a:solidFill>
                  <a:schemeClr val="accent1">
                    <a:lumMod val="75000"/>
                  </a:schemeClr>
                </a:solidFill>
                <a:latin typeface="Comic Sans MS" panose="030F0702030302020204" pitchFamily="66" charset="0"/>
              </a:rPr>
              <a:t>Diwrnod Allan ar Hyd y Lle</a:t>
            </a:r>
          </a:p>
          <a:p>
            <a:pPr marL="0" indent="0" algn="ctr">
              <a:buNone/>
            </a:pPr>
            <a:r>
              <a:rPr lang="en-GB" sz="6000" dirty="0">
                <a:solidFill>
                  <a:schemeClr val="accent1">
                    <a:lumMod val="75000"/>
                  </a:schemeClr>
                </a:solidFill>
                <a:latin typeface="Comic Sans MS" panose="030F0702030302020204" pitchFamily="66" charset="0"/>
              </a:rPr>
              <a:t>Out and About Day</a:t>
            </a:r>
          </a:p>
        </p:txBody>
      </p:sp>
      <p:pic>
        <p:nvPicPr>
          <p:cNvPr id="2050" name="Picture 2" descr="The Proven Tool for School Transport">
            <a:extLst>
              <a:ext uri="{FF2B5EF4-FFF2-40B4-BE49-F238E27FC236}">
                <a16:creationId xmlns:a16="http://schemas.microsoft.com/office/drawing/2014/main" id="{90357A47-9669-1B32-CE0F-B21825EAB7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0399" y="3439460"/>
            <a:ext cx="3924001" cy="2729139"/>
          </a:xfrm>
          <a:prstGeom prst="rect">
            <a:avLst/>
          </a:prstGeom>
          <a:noFill/>
          <a:ln w="76200">
            <a:solidFill>
              <a:schemeClr val="accent1"/>
            </a:solidFill>
          </a:ln>
          <a:extLst>
            <a:ext uri="{909E8E84-426E-40DD-AFC4-6F175D3DCCD1}">
              <a14:hiddenFill xmlns:a14="http://schemas.microsoft.com/office/drawing/2010/main">
                <a:solidFill>
                  <a:srgbClr val="FFFFFF"/>
                </a:solidFill>
              </a14:hiddenFill>
            </a:ext>
          </a:extLst>
        </p:spPr>
      </p:pic>
      <p:pic>
        <p:nvPicPr>
          <p:cNvPr id="2052" name="Picture 4" descr="Should All School Transport Use CCTV? - ACSS">
            <a:extLst>
              <a:ext uri="{FF2B5EF4-FFF2-40B4-BE49-F238E27FC236}">
                <a16:creationId xmlns:a16="http://schemas.microsoft.com/office/drawing/2014/main" id="{C2CF60CC-B7C8-888E-3EA3-555DADA2CD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8163" y="3355200"/>
            <a:ext cx="4115741" cy="2739599"/>
          </a:xfrm>
          <a:prstGeom prst="rect">
            <a:avLst/>
          </a:prstGeom>
          <a:noFill/>
          <a:ln w="76200">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577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A95E4F3-A231-C5B4-5FEC-E68AF0FC4641}"/>
              </a:ext>
            </a:extLst>
          </p:cNvPr>
          <p:cNvSpPr txBox="1">
            <a:spLocks/>
          </p:cNvSpPr>
          <p:nvPr/>
        </p:nvSpPr>
        <p:spPr>
          <a:xfrm>
            <a:off x="3495339" y="118146"/>
            <a:ext cx="7956222" cy="855606"/>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chemeClr val="accent1">
                    <a:lumMod val="75000"/>
                  </a:schemeClr>
                </a:solidFill>
                <a:highlight>
                  <a:srgbClr val="FFFFFF"/>
                </a:highlight>
                <a:latin typeface="Comic Sans MS" panose="030F0702030302020204" pitchFamily="66" charset="0"/>
              </a:rPr>
              <a:t>Aims for this session</a:t>
            </a:r>
          </a:p>
          <a:p>
            <a:pPr algn="ctr"/>
            <a:r>
              <a:rPr lang="cy-GB" b="1" dirty="0">
                <a:solidFill>
                  <a:schemeClr val="accent1">
                    <a:lumMod val="75000"/>
                  </a:schemeClr>
                </a:solidFill>
                <a:highlight>
                  <a:srgbClr val="FFFFFF"/>
                </a:highlight>
                <a:latin typeface="Comic Sans MS" panose="030F0702030302020204" pitchFamily="66" charset="0"/>
              </a:rPr>
              <a:t>Nodau ar gyfer y sesiwn hwn</a:t>
            </a:r>
          </a:p>
        </p:txBody>
      </p:sp>
      <p:pic>
        <p:nvPicPr>
          <p:cNvPr id="2050" name="Picture 2" descr="Social Audiences and How Brands ...">
            <a:extLst>
              <a:ext uri="{FF2B5EF4-FFF2-40B4-BE49-F238E27FC236}">
                <a16:creationId xmlns:a16="http://schemas.microsoft.com/office/drawing/2014/main" id="{AE2E669F-BC47-F6C0-505C-6C17145737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334" y="2357437"/>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6D3DEC1-C78D-C4BB-03F7-0D209FEC0189}"/>
              </a:ext>
            </a:extLst>
          </p:cNvPr>
          <p:cNvSpPr txBox="1"/>
          <p:nvPr/>
        </p:nvSpPr>
        <p:spPr>
          <a:xfrm>
            <a:off x="3102701" y="1161763"/>
            <a:ext cx="7956222" cy="646331"/>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GB" dirty="0">
                <a:latin typeface="Comic Sans MS" panose="030F0702030302020204" pitchFamily="66" charset="0"/>
              </a:rPr>
              <a:t>To think about pupils' feelings about educational visits</a:t>
            </a:r>
          </a:p>
          <a:p>
            <a:pPr algn="ctr"/>
            <a:r>
              <a:rPr lang="cy-GB" dirty="0">
                <a:latin typeface="Comic Sans MS" panose="030F0702030302020204" pitchFamily="66" charset="0"/>
              </a:rPr>
              <a:t>Meddwl am deimladau disgyblion ynghylch ymweliadau addysgol </a:t>
            </a:r>
          </a:p>
        </p:txBody>
      </p:sp>
      <p:sp>
        <p:nvSpPr>
          <p:cNvPr id="11" name="TextBox 10">
            <a:extLst>
              <a:ext uri="{FF2B5EF4-FFF2-40B4-BE49-F238E27FC236}">
                <a16:creationId xmlns:a16="http://schemas.microsoft.com/office/drawing/2014/main" id="{3EB8E1A0-F4CC-1245-0DDA-AD63499B0E35}"/>
              </a:ext>
            </a:extLst>
          </p:cNvPr>
          <p:cNvSpPr txBox="1"/>
          <p:nvPr/>
        </p:nvSpPr>
        <p:spPr>
          <a:xfrm>
            <a:off x="4456592" y="2050455"/>
            <a:ext cx="7484299" cy="646331"/>
          </a:xfrm>
          <a:prstGeom prst="rect">
            <a:avLst/>
          </a:prstGeom>
          <a:solidFill>
            <a:schemeClr val="accent6">
              <a:lumMod val="60000"/>
              <a:lumOff val="40000"/>
            </a:schemeClr>
          </a:solidFill>
          <a:ln>
            <a:solidFill>
              <a:schemeClr val="accent1"/>
            </a:solidFill>
          </a:ln>
        </p:spPr>
        <p:txBody>
          <a:bodyPr wrap="square" rtlCol="0">
            <a:spAutoFit/>
          </a:bodyPr>
          <a:lstStyle/>
          <a:p>
            <a:pPr algn="ctr"/>
            <a:r>
              <a:rPr lang="en-GB" dirty="0">
                <a:latin typeface="Comic Sans MS" panose="030F0702030302020204" pitchFamily="66" charset="0"/>
              </a:rPr>
              <a:t>To consider why we take pupils on educational visits</a:t>
            </a:r>
          </a:p>
          <a:p>
            <a:pPr algn="ctr"/>
            <a:r>
              <a:rPr lang="cy-GB" dirty="0">
                <a:latin typeface="Comic Sans MS" panose="030F0702030302020204" pitchFamily="66" charset="0"/>
              </a:rPr>
              <a:t>Ystyried pam rydym yn mynd â disgyblion ar ymweliadau addysgol </a:t>
            </a:r>
          </a:p>
        </p:txBody>
      </p:sp>
      <p:sp>
        <p:nvSpPr>
          <p:cNvPr id="13" name="TextBox 12">
            <a:extLst>
              <a:ext uri="{FF2B5EF4-FFF2-40B4-BE49-F238E27FC236}">
                <a16:creationId xmlns:a16="http://schemas.microsoft.com/office/drawing/2014/main" id="{6529B58B-6072-BECD-7A5A-6BB0191D8D98}"/>
              </a:ext>
            </a:extLst>
          </p:cNvPr>
          <p:cNvSpPr txBox="1"/>
          <p:nvPr/>
        </p:nvSpPr>
        <p:spPr>
          <a:xfrm>
            <a:off x="3060751" y="3068073"/>
            <a:ext cx="7484299" cy="1477328"/>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GB" dirty="0">
                <a:latin typeface="Comic Sans MS" panose="030F0702030302020204" pitchFamily="66" charset="0"/>
              </a:rPr>
              <a:t>To identify suitable places to visit and explain how these visits link to the Curriculum for Wales</a:t>
            </a:r>
          </a:p>
          <a:p>
            <a:pPr algn="ctr"/>
            <a:r>
              <a:rPr lang="cy-GB" dirty="0">
                <a:latin typeface="Comic Sans MS" panose="030F0702030302020204" pitchFamily="66" charset="0"/>
              </a:rPr>
              <a:t>Nodi lleoedd addas i ymweld â nhw ac egluro sut mae'r ymweliadau hyn yn cysylltu â Chwricwlwm i Gymru</a:t>
            </a:r>
            <a:endParaRPr lang="en-GB" dirty="0">
              <a:latin typeface="Comic Sans MS" panose="030F0702030302020204" pitchFamily="66" charset="0"/>
            </a:endParaRPr>
          </a:p>
          <a:p>
            <a:pPr algn="ctr"/>
            <a:endParaRPr lang="cy-GB" dirty="0">
              <a:latin typeface="Comic Sans MS" panose="030F0702030302020204" pitchFamily="66" charset="0"/>
            </a:endParaRPr>
          </a:p>
        </p:txBody>
      </p:sp>
      <p:sp>
        <p:nvSpPr>
          <p:cNvPr id="14" name="TextBox 13">
            <a:extLst>
              <a:ext uri="{FF2B5EF4-FFF2-40B4-BE49-F238E27FC236}">
                <a16:creationId xmlns:a16="http://schemas.microsoft.com/office/drawing/2014/main" id="{41C67FA4-0BE0-23A1-BF26-80871B7D45A3}"/>
              </a:ext>
            </a:extLst>
          </p:cNvPr>
          <p:cNvSpPr txBox="1"/>
          <p:nvPr/>
        </p:nvSpPr>
        <p:spPr>
          <a:xfrm>
            <a:off x="4288739" y="4605051"/>
            <a:ext cx="7531272" cy="1200329"/>
          </a:xfrm>
          <a:prstGeom prst="rect">
            <a:avLst/>
          </a:prstGeom>
          <a:solidFill>
            <a:schemeClr val="accent6">
              <a:lumMod val="60000"/>
              <a:lumOff val="40000"/>
            </a:schemeClr>
          </a:solidFill>
          <a:ln>
            <a:solidFill>
              <a:schemeClr val="accent1"/>
            </a:solidFill>
          </a:ln>
        </p:spPr>
        <p:txBody>
          <a:bodyPr wrap="square" rtlCol="0">
            <a:spAutoFit/>
          </a:bodyPr>
          <a:lstStyle/>
          <a:p>
            <a:pPr algn="ctr"/>
            <a:r>
              <a:rPr lang="en-GB" sz="1800" dirty="0">
                <a:latin typeface="Comic Sans MS" panose="030F0702030302020204" pitchFamily="66" charset="0"/>
              </a:rPr>
              <a:t>To choose a place to visit in your local area, plan and visit the place on </a:t>
            </a:r>
            <a:r>
              <a:rPr lang="en-GB" dirty="0">
                <a:latin typeface="Comic Sans MS" panose="030F0702030302020204" pitchFamily="66" charset="0"/>
              </a:rPr>
              <a:t>Mon</a:t>
            </a:r>
            <a:r>
              <a:rPr lang="en-GB" sz="1800" dirty="0">
                <a:latin typeface="Comic Sans MS" panose="030F0702030302020204" pitchFamily="66" charset="0"/>
              </a:rPr>
              <a:t>day, 5</a:t>
            </a:r>
            <a:r>
              <a:rPr lang="en-GB" sz="1800" baseline="30000" dirty="0">
                <a:latin typeface="Comic Sans MS" panose="030F0702030302020204" pitchFamily="66" charset="0"/>
              </a:rPr>
              <a:t>th</a:t>
            </a:r>
            <a:r>
              <a:rPr lang="en-GB" sz="1800" dirty="0">
                <a:latin typeface="Comic Sans MS" panose="030F0702030302020204" pitchFamily="66" charset="0"/>
              </a:rPr>
              <a:t>  October</a:t>
            </a:r>
          </a:p>
          <a:p>
            <a:pPr algn="ctr"/>
            <a:r>
              <a:rPr lang="en-GB" dirty="0">
                <a:latin typeface="Comic Sans MS" panose="030F0702030302020204" pitchFamily="66" charset="0"/>
              </a:rPr>
              <a:t>I </a:t>
            </a:r>
            <a:r>
              <a:rPr lang="en-GB" dirty="0" err="1">
                <a:latin typeface="Comic Sans MS" panose="030F0702030302020204" pitchFamily="66" charset="0"/>
              </a:rPr>
              <a:t>ddewis</a:t>
            </a:r>
            <a:r>
              <a:rPr lang="en-GB" dirty="0">
                <a:latin typeface="Comic Sans MS" panose="030F0702030302020204" pitchFamily="66" charset="0"/>
              </a:rPr>
              <a:t> </a:t>
            </a:r>
            <a:r>
              <a:rPr lang="en-GB" dirty="0" err="1">
                <a:latin typeface="Comic Sans MS" panose="030F0702030302020204" pitchFamily="66" charset="0"/>
              </a:rPr>
              <a:t>lle</a:t>
            </a:r>
            <a:r>
              <a:rPr lang="en-GB" dirty="0">
                <a:latin typeface="Comic Sans MS" panose="030F0702030302020204" pitchFamily="66" charset="0"/>
              </a:rPr>
              <a:t> </a:t>
            </a:r>
            <a:r>
              <a:rPr lang="en-GB" dirty="0" err="1">
                <a:latin typeface="Comic Sans MS" panose="030F0702030302020204" pitchFamily="66" charset="0"/>
              </a:rPr>
              <a:t>i</a:t>
            </a:r>
            <a:r>
              <a:rPr lang="en-GB" dirty="0">
                <a:latin typeface="Comic Sans MS" panose="030F0702030302020204" pitchFamily="66" charset="0"/>
              </a:rPr>
              <a:t> </a:t>
            </a:r>
            <a:r>
              <a:rPr lang="en-GB" dirty="0" err="1">
                <a:latin typeface="Comic Sans MS" panose="030F0702030302020204" pitchFamily="66" charset="0"/>
              </a:rPr>
              <a:t>ymweld</a:t>
            </a:r>
            <a:r>
              <a:rPr lang="en-GB" dirty="0">
                <a:latin typeface="Comic Sans MS" panose="030F0702030302020204" pitchFamily="66" charset="0"/>
              </a:rPr>
              <a:t> ag </a:t>
            </a:r>
            <a:r>
              <a:rPr lang="en-GB" dirty="0" err="1">
                <a:latin typeface="Comic Sans MS" panose="030F0702030302020204" pitchFamily="66" charset="0"/>
              </a:rPr>
              <a:t>ef</a:t>
            </a:r>
            <a:r>
              <a:rPr lang="en-GB" dirty="0">
                <a:latin typeface="Comic Sans MS" panose="030F0702030302020204" pitchFamily="66" charset="0"/>
              </a:rPr>
              <a:t> </a:t>
            </a:r>
            <a:r>
              <a:rPr lang="en-GB" dirty="0" err="1">
                <a:latin typeface="Comic Sans MS" panose="030F0702030302020204" pitchFamily="66" charset="0"/>
              </a:rPr>
              <a:t>yn</a:t>
            </a:r>
            <a:r>
              <a:rPr lang="en-GB" dirty="0">
                <a:latin typeface="Comic Sans MS" panose="030F0702030302020204" pitchFamily="66" charset="0"/>
              </a:rPr>
              <a:t> </a:t>
            </a:r>
            <a:r>
              <a:rPr lang="en-GB" dirty="0" err="1">
                <a:latin typeface="Comic Sans MS" panose="030F0702030302020204" pitchFamily="66" charset="0"/>
              </a:rPr>
              <a:t>eich</a:t>
            </a:r>
            <a:r>
              <a:rPr lang="en-GB" dirty="0">
                <a:latin typeface="Comic Sans MS" panose="030F0702030302020204" pitchFamily="66" charset="0"/>
              </a:rPr>
              <a:t> </a:t>
            </a:r>
            <a:r>
              <a:rPr lang="en-GB" dirty="0" err="1">
                <a:latin typeface="Comic Sans MS" panose="030F0702030302020204" pitchFamily="66" charset="0"/>
              </a:rPr>
              <a:t>ardal</a:t>
            </a:r>
            <a:r>
              <a:rPr lang="en-GB" dirty="0">
                <a:latin typeface="Comic Sans MS" panose="030F0702030302020204" pitchFamily="66" charset="0"/>
              </a:rPr>
              <a:t> </a:t>
            </a:r>
            <a:r>
              <a:rPr lang="en-GB" dirty="0" err="1">
                <a:latin typeface="Comic Sans MS" panose="030F0702030302020204" pitchFamily="66" charset="0"/>
              </a:rPr>
              <a:t>leol</a:t>
            </a:r>
            <a:r>
              <a:rPr lang="en-GB" dirty="0">
                <a:latin typeface="Comic Sans MS" panose="030F0702030302020204" pitchFamily="66" charset="0"/>
              </a:rPr>
              <a:t>, </a:t>
            </a:r>
            <a:r>
              <a:rPr lang="en-GB" dirty="0" err="1">
                <a:latin typeface="Comic Sans MS" panose="030F0702030302020204" pitchFamily="66" charset="0"/>
              </a:rPr>
              <a:t>gwnewch</a:t>
            </a:r>
            <a:r>
              <a:rPr lang="en-GB" dirty="0">
                <a:latin typeface="Comic Sans MS" panose="030F0702030302020204" pitchFamily="66" charset="0"/>
              </a:rPr>
              <a:t> </a:t>
            </a:r>
            <a:r>
              <a:rPr lang="en-GB" dirty="0" err="1">
                <a:latin typeface="Comic Sans MS" panose="030F0702030302020204" pitchFamily="66" charset="0"/>
              </a:rPr>
              <a:t>gynllun</a:t>
            </a:r>
            <a:r>
              <a:rPr lang="en-GB" dirty="0">
                <a:latin typeface="Comic Sans MS" panose="030F0702030302020204" pitchFamily="66" charset="0"/>
              </a:rPr>
              <a:t> ac </a:t>
            </a:r>
            <a:r>
              <a:rPr lang="en-GB" dirty="0" err="1">
                <a:latin typeface="Comic Sans MS" panose="030F0702030302020204" pitchFamily="66" charset="0"/>
              </a:rPr>
              <a:t>ymwelwch</a:t>
            </a:r>
            <a:r>
              <a:rPr lang="en-GB" dirty="0">
                <a:latin typeface="Comic Sans MS" panose="030F0702030302020204" pitchFamily="66" charset="0"/>
              </a:rPr>
              <a:t> </a:t>
            </a:r>
            <a:r>
              <a:rPr lang="en-GB" dirty="0" err="1">
                <a:latin typeface="Comic Sans MS" panose="030F0702030302020204" pitchFamily="66" charset="0"/>
              </a:rPr>
              <a:t>â'r</a:t>
            </a:r>
            <a:r>
              <a:rPr lang="en-GB" dirty="0">
                <a:latin typeface="Comic Sans MS" panose="030F0702030302020204" pitchFamily="66" charset="0"/>
              </a:rPr>
              <a:t> </a:t>
            </a:r>
            <a:r>
              <a:rPr lang="en-GB" dirty="0" err="1">
                <a:latin typeface="Comic Sans MS" panose="030F0702030302020204" pitchFamily="66" charset="0"/>
              </a:rPr>
              <a:t>lle</a:t>
            </a:r>
            <a:r>
              <a:rPr lang="en-GB" dirty="0">
                <a:latin typeface="Comic Sans MS" panose="030F0702030302020204" pitchFamily="66" charset="0"/>
              </a:rPr>
              <a:t> </a:t>
            </a:r>
            <a:r>
              <a:rPr lang="en-GB" dirty="0" err="1">
                <a:latin typeface="Comic Sans MS" panose="030F0702030302020204" pitchFamily="66" charset="0"/>
              </a:rPr>
              <a:t>Dydd</a:t>
            </a:r>
            <a:r>
              <a:rPr lang="en-GB" dirty="0">
                <a:latin typeface="Comic Sans MS" panose="030F0702030302020204" pitchFamily="66" charset="0"/>
              </a:rPr>
              <a:t> </a:t>
            </a:r>
            <a:r>
              <a:rPr lang="en-GB" dirty="0" err="1">
                <a:latin typeface="Comic Sans MS" panose="030F0702030302020204" pitchFamily="66" charset="0"/>
              </a:rPr>
              <a:t>Llun</a:t>
            </a:r>
            <a:r>
              <a:rPr lang="en-GB" dirty="0">
                <a:latin typeface="Comic Sans MS" panose="030F0702030302020204" pitchFamily="66" charset="0"/>
              </a:rPr>
              <a:t>, Hydref 5ed.</a:t>
            </a:r>
            <a:endParaRPr lang="en-GB" sz="1800" dirty="0">
              <a:latin typeface="Comic Sans MS" panose="030F0702030302020204" pitchFamily="66" charset="0"/>
            </a:endParaRPr>
          </a:p>
        </p:txBody>
      </p:sp>
      <p:sp>
        <p:nvSpPr>
          <p:cNvPr id="4" name="TextBox 3">
            <a:extLst>
              <a:ext uri="{FF2B5EF4-FFF2-40B4-BE49-F238E27FC236}">
                <a16:creationId xmlns:a16="http://schemas.microsoft.com/office/drawing/2014/main" id="{0B2419F6-7B4E-1306-B005-2423B9B305DE}"/>
              </a:ext>
            </a:extLst>
          </p:cNvPr>
          <p:cNvSpPr txBox="1"/>
          <p:nvPr/>
        </p:nvSpPr>
        <p:spPr>
          <a:xfrm>
            <a:off x="3203113" y="5870590"/>
            <a:ext cx="7484299" cy="92333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GB" dirty="0">
                <a:latin typeface="Comic Sans MS" panose="030F0702030302020204" pitchFamily="66" charset="0"/>
              </a:rPr>
              <a:t>To submit a group planning sheet and photographs from your visit</a:t>
            </a:r>
          </a:p>
          <a:p>
            <a:pPr algn="ctr"/>
            <a:r>
              <a:rPr lang="cy-GB" dirty="0">
                <a:latin typeface="Comic Sans MS" panose="030F0702030302020204" pitchFamily="66" charset="0"/>
              </a:rPr>
              <a:t>I gyflwyno taflen gynllunio grŵp a ffotograffau o'ch ymweliad.</a:t>
            </a:r>
            <a:endParaRPr lang="en-GB" dirty="0">
              <a:latin typeface="Comic Sans MS" panose="030F0702030302020204" pitchFamily="66" charset="0"/>
            </a:endParaRPr>
          </a:p>
          <a:p>
            <a:pPr algn="ctr"/>
            <a:r>
              <a:rPr lang="en-GB" dirty="0">
                <a:latin typeface="Comic Sans MS" panose="030F0702030302020204" pitchFamily="66" charset="0"/>
              </a:rPr>
              <a:t>.</a:t>
            </a:r>
          </a:p>
        </p:txBody>
      </p:sp>
    </p:spTree>
    <p:extLst>
      <p:ext uri="{BB962C8B-B14F-4D97-AF65-F5344CB8AC3E}">
        <p14:creationId xmlns:p14="http://schemas.microsoft.com/office/powerpoint/2010/main" val="2147140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B237C46-5FE6-0CD4-A8C5-CDC8251CEE26}"/>
              </a:ext>
            </a:extLst>
          </p:cNvPr>
          <p:cNvSpPr>
            <a:spLocks noGrp="1"/>
          </p:cNvSpPr>
          <p:nvPr>
            <p:ph type="title"/>
          </p:nvPr>
        </p:nvSpPr>
        <p:spPr>
          <a:xfrm>
            <a:off x="3380917" y="195687"/>
            <a:ext cx="7886700" cy="3080913"/>
          </a:xfrm>
        </p:spPr>
        <p:txBody>
          <a:bodyPr>
            <a:normAutofit/>
          </a:bodyPr>
          <a:lstStyle/>
          <a:p>
            <a:pPr algn="ctr"/>
            <a:r>
              <a:rPr lang="en-US" sz="6000" b="1" dirty="0">
                <a:solidFill>
                  <a:schemeClr val="accent1">
                    <a:lumMod val="75000"/>
                  </a:schemeClr>
                </a:solidFill>
                <a:latin typeface="Comic Sans MS" panose="030F0702030302020204" pitchFamily="66" charset="0"/>
              </a:rPr>
              <a:t>Why we take pupils on educational visits</a:t>
            </a:r>
            <a:endParaRPr lang="en-GB" sz="6000" b="1" dirty="0">
              <a:solidFill>
                <a:schemeClr val="accent1">
                  <a:lumMod val="75000"/>
                </a:schemeClr>
              </a:solidFill>
              <a:latin typeface="Comic Sans MS" panose="030F0702030302020204" pitchFamily="66" charset="0"/>
            </a:endParaRPr>
          </a:p>
        </p:txBody>
      </p:sp>
      <p:pic>
        <p:nvPicPr>
          <p:cNvPr id="10242" name="Picture 2" descr="Ysgol Caer Elen - New Curriculum for Wales">
            <a:extLst>
              <a:ext uri="{FF2B5EF4-FFF2-40B4-BE49-F238E27FC236}">
                <a16:creationId xmlns:a16="http://schemas.microsoft.com/office/drawing/2014/main" id="{FD66F85F-A928-A791-C3B6-3B782E6166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970" y="2491469"/>
            <a:ext cx="2162175" cy="21145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3">
            <a:extLst>
              <a:ext uri="{FF2B5EF4-FFF2-40B4-BE49-F238E27FC236}">
                <a16:creationId xmlns:a16="http://schemas.microsoft.com/office/drawing/2014/main" id="{D10D2C17-BCC5-3205-8397-AB1B244A66B4}"/>
              </a:ext>
            </a:extLst>
          </p:cNvPr>
          <p:cNvSpPr txBox="1">
            <a:spLocks/>
          </p:cNvSpPr>
          <p:nvPr/>
        </p:nvSpPr>
        <p:spPr>
          <a:xfrm>
            <a:off x="3380917" y="3065562"/>
            <a:ext cx="7886700" cy="3080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sz="6000" b="1" dirty="0">
                <a:solidFill>
                  <a:schemeClr val="accent1">
                    <a:lumMod val="75000"/>
                  </a:schemeClr>
                </a:solidFill>
                <a:latin typeface="Comic Sans MS" panose="030F0702030302020204" pitchFamily="66" charset="0"/>
              </a:rPr>
              <a:t>Pam rydym yn mynd â disgyblion ar ymweliadau addysgol</a:t>
            </a:r>
          </a:p>
        </p:txBody>
      </p:sp>
    </p:spTree>
    <p:extLst>
      <p:ext uri="{BB962C8B-B14F-4D97-AF65-F5344CB8AC3E}">
        <p14:creationId xmlns:p14="http://schemas.microsoft.com/office/powerpoint/2010/main" val="394034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DBD0361-1CD0-854B-1A6B-A04448B20C2C}"/>
              </a:ext>
            </a:extLst>
          </p:cNvPr>
          <p:cNvSpPr txBox="1"/>
          <p:nvPr/>
        </p:nvSpPr>
        <p:spPr>
          <a:xfrm>
            <a:off x="3472069" y="2089223"/>
            <a:ext cx="8473589" cy="46679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spcBef>
                <a:spcPts val="1000"/>
              </a:spcBef>
            </a:pPr>
            <a:r>
              <a:rPr lang="en-GB" dirty="0">
                <a:latin typeface="Comic Sans MS" panose="030F0702030302020204" pitchFamily="66" charset="0"/>
              </a:rPr>
              <a:t>Students who directly participate during a field experience generate a more positive attitude about the subject. Many researchers have noted knowledge gain and learning that occurred during field trips </a:t>
            </a:r>
          </a:p>
          <a:p>
            <a:pPr algn="r">
              <a:spcBef>
                <a:spcPts val="1000"/>
              </a:spcBef>
            </a:pPr>
            <a:r>
              <a:rPr lang="en-GB" sz="1200" dirty="0">
                <a:latin typeface="Comic Sans MS" panose="030F0702030302020204" pitchFamily="66" charset="0"/>
              </a:rPr>
              <a:t>Hudak, 2003; </a:t>
            </a:r>
            <a:r>
              <a:rPr lang="en-GB" sz="1200" dirty="0" err="1">
                <a:latin typeface="Comic Sans MS" panose="030F0702030302020204" pitchFamily="66" charset="0"/>
              </a:rPr>
              <a:t>Mawdsley</a:t>
            </a:r>
            <a:r>
              <a:rPr lang="en-GB" sz="1200" dirty="0">
                <a:latin typeface="Comic Sans MS" panose="030F0702030302020204" pitchFamily="66" charset="0"/>
              </a:rPr>
              <a:t>, 1999; Michie, 1998; </a:t>
            </a:r>
            <a:r>
              <a:rPr lang="en-GB" sz="1200" dirty="0" err="1">
                <a:latin typeface="Comic Sans MS" panose="030F0702030302020204" pitchFamily="66" charset="0"/>
              </a:rPr>
              <a:t>Nadelson</a:t>
            </a:r>
            <a:r>
              <a:rPr lang="en-GB" sz="1200" dirty="0">
                <a:latin typeface="Comic Sans MS" panose="030F0702030302020204" pitchFamily="66" charset="0"/>
              </a:rPr>
              <a:t> &amp; Jordan, 2012; Scribner-MacLean &amp; Kennedy, 2007</a:t>
            </a:r>
            <a:endParaRPr lang="en-US" sz="1200" dirty="0">
              <a:latin typeface="Comic Sans MS" panose="030F0702030302020204" pitchFamily="66" charset="0"/>
              <a:cs typeface="Arial"/>
            </a:endParaRPr>
          </a:p>
          <a:p>
            <a:pPr algn="just">
              <a:spcBef>
                <a:spcPts val="1000"/>
              </a:spcBef>
            </a:pPr>
            <a:endParaRPr lang="en-US" dirty="0">
              <a:latin typeface="Comic Sans MS" panose="030F0702030302020204" pitchFamily="66" charset="0"/>
              <a:cs typeface="Arial"/>
            </a:endParaRPr>
          </a:p>
          <a:p>
            <a:pPr algn="just">
              <a:spcBef>
                <a:spcPts val="1000"/>
              </a:spcBef>
            </a:pPr>
            <a:r>
              <a:rPr lang="en-GB" dirty="0">
                <a:latin typeface="Comic Sans MS" panose="030F0702030302020204" pitchFamily="66" charset="0"/>
              </a:rPr>
              <a:t>The outcome of an experience depends on a person’s interests, motivation, life circumstances at that time, needs, and prior experiences and knowledge (Rennie, 2007). Field trips offer an opportunity to motivate and connect students to appreciate and understand classroom concepts, which increase a student’s knowledge foundation, promoting further learning and higher-level thinking strategies. With understanding comes confidence and intrinsic motivation. A successful and quality field trip requires teacher preparation and interaction. Some factors should be addressed before the trip. The experience needs to be planned</a:t>
            </a:r>
            <a:r>
              <a:rPr lang="en-GB" sz="2400" dirty="0">
                <a:latin typeface="Comic Sans MS" panose="030F0702030302020204" pitchFamily="66" charset="0"/>
              </a:rPr>
              <a:t>. </a:t>
            </a:r>
          </a:p>
          <a:p>
            <a:pPr algn="r">
              <a:spcBef>
                <a:spcPts val="1000"/>
              </a:spcBef>
            </a:pPr>
            <a:r>
              <a:rPr lang="en-GB" sz="1200" dirty="0">
                <a:latin typeface="Comic Sans MS" panose="030F0702030302020204" pitchFamily="66" charset="0"/>
              </a:rPr>
              <a:t>Behrendt &amp; Franklin, 2014</a:t>
            </a:r>
            <a:endParaRPr lang="en-US" sz="1200" dirty="0">
              <a:latin typeface="Comic Sans MS" panose="030F0702030302020204" pitchFamily="66" charset="0"/>
            </a:endParaRPr>
          </a:p>
        </p:txBody>
      </p:sp>
      <p:sp>
        <p:nvSpPr>
          <p:cNvPr id="2" name="Title 1">
            <a:extLst>
              <a:ext uri="{FF2B5EF4-FFF2-40B4-BE49-F238E27FC236}">
                <a16:creationId xmlns:a16="http://schemas.microsoft.com/office/drawing/2014/main" id="{50C4AABE-B438-8CA6-CF69-E04F09B7B8A5}"/>
              </a:ext>
            </a:extLst>
          </p:cNvPr>
          <p:cNvSpPr txBox="1">
            <a:spLocks/>
          </p:cNvSpPr>
          <p:nvPr/>
        </p:nvSpPr>
        <p:spPr>
          <a:xfrm>
            <a:off x="3647739" y="528962"/>
            <a:ext cx="7956222" cy="1090287"/>
          </a:xfrm>
          <a:prstGeom prst="rect">
            <a:avLst/>
          </a:prstGeom>
        </p:spPr>
        <p:txBody>
          <a:bodyPr vert="horz" lIns="91440" tIns="45720" rIns="91440" bIns="45720" rtlCol="0" anchor="ctr">
            <a:normAutofit fontScale="6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chemeClr val="accent1">
                    <a:lumMod val="75000"/>
                  </a:schemeClr>
                </a:solidFill>
                <a:highlight>
                  <a:srgbClr val="FFFFFF"/>
                </a:highlight>
                <a:latin typeface="Comic Sans MS" panose="030F0702030302020204" pitchFamily="66" charset="0"/>
              </a:rPr>
              <a:t>What some of the literature says</a:t>
            </a:r>
          </a:p>
          <a:p>
            <a:pPr algn="ctr"/>
            <a:r>
              <a:rPr lang="cy-GB" b="1" dirty="0">
                <a:solidFill>
                  <a:schemeClr val="accent1">
                    <a:lumMod val="75000"/>
                  </a:schemeClr>
                </a:solidFill>
                <a:highlight>
                  <a:srgbClr val="FFFFFF"/>
                </a:highlight>
                <a:latin typeface="Comic Sans MS" panose="030F0702030302020204" pitchFamily="66" charset="0"/>
              </a:rPr>
              <a:t>Beth mae rhai llenyddiaeth yn ei ddweud </a:t>
            </a:r>
          </a:p>
        </p:txBody>
      </p:sp>
      <p:pic>
        <p:nvPicPr>
          <p:cNvPr id="3" name="Picture 2" descr="Web Design Books to Read for Beginners ...">
            <a:extLst>
              <a:ext uri="{FF2B5EF4-FFF2-40B4-BE49-F238E27FC236}">
                <a16:creationId xmlns:a16="http://schemas.microsoft.com/office/drawing/2014/main" id="{D070D84B-2343-C9D2-C894-27B8701308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4" y="3191680"/>
            <a:ext cx="2319950" cy="1045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952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9EA12-7691-1A1E-DE5C-6AE0AC2263F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A9CA2B8-CBF1-2176-5B90-E45F8F19376A}"/>
              </a:ext>
            </a:extLst>
          </p:cNvPr>
          <p:cNvSpPr>
            <a:spLocks noGrp="1"/>
          </p:cNvSpPr>
          <p:nvPr>
            <p:ph type="title"/>
          </p:nvPr>
        </p:nvSpPr>
        <p:spPr>
          <a:xfrm>
            <a:off x="4150390" y="2286397"/>
            <a:ext cx="6471981" cy="3038050"/>
          </a:xfrm>
        </p:spPr>
        <p:txBody>
          <a:bodyPr>
            <a:normAutofit/>
          </a:bodyPr>
          <a:lstStyle/>
          <a:p>
            <a:pPr algn="ctr"/>
            <a:r>
              <a:rPr lang="en-US" sz="3200" b="1" dirty="0">
                <a:solidFill>
                  <a:schemeClr val="accent1">
                    <a:lumMod val="75000"/>
                  </a:schemeClr>
                </a:solidFill>
                <a:latin typeface="Comic Sans MS" panose="030F0702030302020204" pitchFamily="66" charset="0"/>
              </a:rPr>
              <a:t>Where shall we go?</a:t>
            </a:r>
            <a:br>
              <a:rPr lang="en-US" sz="3200" b="1" dirty="0">
                <a:solidFill>
                  <a:schemeClr val="accent1">
                    <a:lumMod val="75000"/>
                  </a:schemeClr>
                </a:solidFill>
                <a:latin typeface="Comic Sans MS" panose="030F0702030302020204" pitchFamily="66" charset="0"/>
              </a:rPr>
            </a:br>
            <a:r>
              <a:rPr lang="cy-GB" sz="3200" b="1" dirty="0">
                <a:solidFill>
                  <a:schemeClr val="accent1">
                    <a:lumMod val="75000"/>
                  </a:schemeClr>
                </a:solidFill>
                <a:latin typeface="Comic Sans MS" panose="030F0702030302020204" pitchFamily="66" charset="0"/>
              </a:rPr>
              <a:t>Ble awn ni?</a:t>
            </a:r>
          </a:p>
        </p:txBody>
      </p:sp>
      <p:pic>
        <p:nvPicPr>
          <p:cNvPr id="7170" name="Picture 2" descr="Why your teachers should be collaborating">
            <a:extLst>
              <a:ext uri="{FF2B5EF4-FFF2-40B4-BE49-F238E27FC236}">
                <a16:creationId xmlns:a16="http://schemas.microsoft.com/office/drawing/2014/main" id="{8BF8E5DE-E30E-7862-E32D-E1AF268F88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228" y="255746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Kidwelly Castle in Carmarthenshire, Wales">
            <a:extLst>
              <a:ext uri="{FF2B5EF4-FFF2-40B4-BE49-F238E27FC236}">
                <a16:creationId xmlns:a16="http://schemas.microsoft.com/office/drawing/2014/main" id="{EF58AA2C-07D2-DBA5-8B2F-1B0F21FBAF85}"/>
              </a:ext>
            </a:extLst>
          </p:cNvPr>
          <p:cNvPicPr>
            <a:picLocks noChangeAspect="1"/>
          </p:cNvPicPr>
          <p:nvPr/>
        </p:nvPicPr>
        <p:blipFill>
          <a:blip r:embed="rId4"/>
          <a:stretch>
            <a:fillRect/>
          </a:stretch>
        </p:blipFill>
        <p:spPr>
          <a:xfrm>
            <a:off x="9926988" y="165533"/>
            <a:ext cx="1852199" cy="2325693"/>
          </a:xfrm>
          <a:prstGeom prst="rect">
            <a:avLst/>
          </a:prstGeom>
        </p:spPr>
      </p:pic>
      <p:pic>
        <p:nvPicPr>
          <p:cNvPr id="3" name="Picture 2" descr="Market Stalls — Swansea Indoor Market">
            <a:extLst>
              <a:ext uri="{FF2B5EF4-FFF2-40B4-BE49-F238E27FC236}">
                <a16:creationId xmlns:a16="http://schemas.microsoft.com/office/drawing/2014/main" id="{F4728BE8-23C9-71F2-BF00-CFD7B4F11FA3}"/>
              </a:ext>
            </a:extLst>
          </p:cNvPr>
          <p:cNvPicPr>
            <a:picLocks noChangeAspect="1"/>
          </p:cNvPicPr>
          <p:nvPr/>
        </p:nvPicPr>
        <p:blipFill>
          <a:blip r:embed="rId5"/>
          <a:stretch>
            <a:fillRect/>
          </a:stretch>
        </p:blipFill>
        <p:spPr>
          <a:xfrm>
            <a:off x="3172624" y="301706"/>
            <a:ext cx="2773066" cy="1839195"/>
          </a:xfrm>
          <a:prstGeom prst="rect">
            <a:avLst/>
          </a:prstGeom>
        </p:spPr>
      </p:pic>
      <p:pic>
        <p:nvPicPr>
          <p:cNvPr id="5" name="Picture 4" descr="😎⛏️ FREE Underground Tours All Summer at Big Pit! Looking for an unforgettable family day out this summer? Step into the heart of Wales' mining history with a FREE Underground Tour, 18">
            <a:extLst>
              <a:ext uri="{FF2B5EF4-FFF2-40B4-BE49-F238E27FC236}">
                <a16:creationId xmlns:a16="http://schemas.microsoft.com/office/drawing/2014/main" id="{5648B9D2-E531-B7A9-4AFB-8B47F3E77020}"/>
              </a:ext>
            </a:extLst>
          </p:cNvPr>
          <p:cNvPicPr>
            <a:picLocks noChangeAspect="1"/>
          </p:cNvPicPr>
          <p:nvPr/>
        </p:nvPicPr>
        <p:blipFill>
          <a:blip r:embed="rId6"/>
          <a:stretch>
            <a:fillRect/>
          </a:stretch>
        </p:blipFill>
        <p:spPr>
          <a:xfrm>
            <a:off x="3627171" y="4721789"/>
            <a:ext cx="1284035" cy="1924294"/>
          </a:xfrm>
          <a:prstGeom prst="rect">
            <a:avLst/>
          </a:prstGeom>
        </p:spPr>
      </p:pic>
      <p:pic>
        <p:nvPicPr>
          <p:cNvPr id="6" name="Picture 5" descr="National Museum Cardiff - Press Images | Museum Wales">
            <a:extLst>
              <a:ext uri="{FF2B5EF4-FFF2-40B4-BE49-F238E27FC236}">
                <a16:creationId xmlns:a16="http://schemas.microsoft.com/office/drawing/2014/main" id="{9A81BC37-1D88-3E59-645D-AC3E05BBD8B0}"/>
              </a:ext>
            </a:extLst>
          </p:cNvPr>
          <p:cNvPicPr>
            <a:picLocks noChangeAspect="1"/>
          </p:cNvPicPr>
          <p:nvPr/>
        </p:nvPicPr>
        <p:blipFill>
          <a:blip r:embed="rId7"/>
          <a:stretch>
            <a:fillRect/>
          </a:stretch>
        </p:blipFill>
        <p:spPr>
          <a:xfrm>
            <a:off x="9180469" y="4700634"/>
            <a:ext cx="2883804" cy="1924293"/>
          </a:xfrm>
          <a:prstGeom prst="rect">
            <a:avLst/>
          </a:prstGeom>
        </p:spPr>
      </p:pic>
      <p:pic>
        <p:nvPicPr>
          <p:cNvPr id="7" name="Picture 6" descr="Saundersfoot Harbour: A Historic Gem on the Pembrokeshire Coast">
            <a:extLst>
              <a:ext uri="{FF2B5EF4-FFF2-40B4-BE49-F238E27FC236}">
                <a16:creationId xmlns:a16="http://schemas.microsoft.com/office/drawing/2014/main" id="{78079EA5-F54A-625D-113E-4D8CF10BB931}"/>
              </a:ext>
            </a:extLst>
          </p:cNvPr>
          <p:cNvPicPr>
            <a:picLocks noChangeAspect="1"/>
          </p:cNvPicPr>
          <p:nvPr/>
        </p:nvPicPr>
        <p:blipFill>
          <a:blip r:embed="rId8"/>
          <a:stretch>
            <a:fillRect/>
          </a:stretch>
        </p:blipFill>
        <p:spPr>
          <a:xfrm>
            <a:off x="5711091" y="5225847"/>
            <a:ext cx="3089666" cy="1067568"/>
          </a:xfrm>
          <a:prstGeom prst="rect">
            <a:avLst/>
          </a:prstGeom>
        </p:spPr>
      </p:pic>
      <p:pic>
        <p:nvPicPr>
          <p:cNvPr id="8" name="Picture 7" descr="30 reasons to visit Techniquest this summer • Techniquest">
            <a:extLst>
              <a:ext uri="{FF2B5EF4-FFF2-40B4-BE49-F238E27FC236}">
                <a16:creationId xmlns:a16="http://schemas.microsoft.com/office/drawing/2014/main" id="{5F0C8029-5047-36AA-74EA-08F6E40B5579}"/>
              </a:ext>
            </a:extLst>
          </p:cNvPr>
          <p:cNvPicPr>
            <a:picLocks noChangeAspect="1"/>
          </p:cNvPicPr>
          <p:nvPr/>
        </p:nvPicPr>
        <p:blipFill>
          <a:blip r:embed="rId9"/>
          <a:stretch>
            <a:fillRect/>
          </a:stretch>
        </p:blipFill>
        <p:spPr>
          <a:xfrm>
            <a:off x="6594094" y="402812"/>
            <a:ext cx="2500627" cy="1646307"/>
          </a:xfrm>
          <a:prstGeom prst="rect">
            <a:avLst/>
          </a:prstGeom>
        </p:spPr>
      </p:pic>
      <p:pic>
        <p:nvPicPr>
          <p:cNvPr id="11" name="Picture 10" descr="BELFAST ZOO - All You SHOULD Know Before You Go (w/ 2026 Reviews)">
            <a:extLst>
              <a:ext uri="{FF2B5EF4-FFF2-40B4-BE49-F238E27FC236}">
                <a16:creationId xmlns:a16="http://schemas.microsoft.com/office/drawing/2014/main" id="{1A745179-4740-39AC-1B76-19F7B4F9A0B0}"/>
              </a:ext>
            </a:extLst>
          </p:cNvPr>
          <p:cNvPicPr>
            <a:picLocks noChangeAspect="1"/>
          </p:cNvPicPr>
          <p:nvPr/>
        </p:nvPicPr>
        <p:blipFill>
          <a:blip r:embed="rId10"/>
          <a:stretch>
            <a:fillRect/>
          </a:stretch>
        </p:blipFill>
        <p:spPr>
          <a:xfrm>
            <a:off x="9926988" y="2657702"/>
            <a:ext cx="1924293" cy="1924293"/>
          </a:xfrm>
          <a:prstGeom prst="rect">
            <a:avLst/>
          </a:prstGeom>
        </p:spPr>
      </p:pic>
      <p:pic>
        <p:nvPicPr>
          <p:cNvPr id="12" name="Picture 11" descr="🌸 Clyne in Bloom: May Magic in Swansea 🌸 ​If you haven't visited Clyne Gardens this week, you're missing South Wales at its most colorful! May is officially &quot;Clyne in Bloom&quot; month,">
            <a:extLst>
              <a:ext uri="{FF2B5EF4-FFF2-40B4-BE49-F238E27FC236}">
                <a16:creationId xmlns:a16="http://schemas.microsoft.com/office/drawing/2014/main" id="{26BF4398-6BCF-8341-CA5F-0DB7CF2F062A}"/>
              </a:ext>
            </a:extLst>
          </p:cNvPr>
          <p:cNvPicPr>
            <a:picLocks noChangeAspect="1"/>
          </p:cNvPicPr>
          <p:nvPr/>
        </p:nvPicPr>
        <p:blipFill>
          <a:blip r:embed="rId11"/>
          <a:stretch>
            <a:fillRect/>
          </a:stretch>
        </p:blipFill>
        <p:spPr>
          <a:xfrm>
            <a:off x="3547577" y="2511139"/>
            <a:ext cx="1443221" cy="1924294"/>
          </a:xfrm>
          <a:prstGeom prst="rect">
            <a:avLst/>
          </a:prstGeom>
        </p:spPr>
      </p:pic>
    </p:spTree>
    <p:extLst>
      <p:ext uri="{BB962C8B-B14F-4D97-AF65-F5344CB8AC3E}">
        <p14:creationId xmlns:p14="http://schemas.microsoft.com/office/powerpoint/2010/main" val="1533570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B237C46-5FE6-0CD4-A8C5-CDC8251CEE26}"/>
              </a:ext>
            </a:extLst>
          </p:cNvPr>
          <p:cNvSpPr>
            <a:spLocks noGrp="1"/>
          </p:cNvSpPr>
          <p:nvPr>
            <p:ph type="title"/>
          </p:nvPr>
        </p:nvSpPr>
        <p:spPr>
          <a:xfrm>
            <a:off x="3082678" y="1262487"/>
            <a:ext cx="8629308" cy="3938360"/>
          </a:xfrm>
        </p:spPr>
        <p:txBody>
          <a:bodyPr>
            <a:normAutofit/>
          </a:bodyPr>
          <a:lstStyle/>
          <a:p>
            <a:pPr algn="ctr"/>
            <a:r>
              <a:rPr lang="en-US" sz="8800" b="1" dirty="0">
                <a:solidFill>
                  <a:schemeClr val="accent1">
                    <a:lumMod val="75000"/>
                  </a:schemeClr>
                </a:solidFill>
                <a:latin typeface="Comic Sans MS" panose="030F0702030302020204" pitchFamily="66" charset="0"/>
              </a:rPr>
              <a:t>Planning a visit</a:t>
            </a:r>
            <a:br>
              <a:rPr lang="en-US" sz="8800" b="1" dirty="0">
                <a:solidFill>
                  <a:schemeClr val="accent1">
                    <a:lumMod val="75000"/>
                  </a:schemeClr>
                </a:solidFill>
                <a:latin typeface="Comic Sans MS" panose="030F0702030302020204" pitchFamily="66" charset="0"/>
              </a:rPr>
            </a:br>
            <a:r>
              <a:rPr lang="cy-GB" sz="8800" b="1" dirty="0">
                <a:solidFill>
                  <a:schemeClr val="accent1">
                    <a:lumMod val="75000"/>
                  </a:schemeClr>
                </a:solidFill>
                <a:latin typeface="Comic Sans MS" panose="030F0702030302020204" pitchFamily="66" charset="0"/>
              </a:rPr>
              <a:t>Cynllunio ymweliad</a:t>
            </a:r>
          </a:p>
        </p:txBody>
      </p:sp>
      <p:pic>
        <p:nvPicPr>
          <p:cNvPr id="7170" name="Picture 2" descr="Why your teachers should be collaborating">
            <a:extLst>
              <a:ext uri="{FF2B5EF4-FFF2-40B4-BE49-F238E27FC236}">
                <a16:creationId xmlns:a16="http://schemas.microsoft.com/office/drawing/2014/main" id="{A68E6F38-9889-CD40-D4D2-46218B3C6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228" y="2557462"/>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842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4AABE-B438-8CA6-CF69-E04F09B7B8A5}"/>
              </a:ext>
            </a:extLst>
          </p:cNvPr>
          <p:cNvSpPr txBox="1">
            <a:spLocks/>
          </p:cNvSpPr>
          <p:nvPr/>
        </p:nvSpPr>
        <p:spPr>
          <a:xfrm>
            <a:off x="6698973" y="528963"/>
            <a:ext cx="4904987" cy="855606"/>
          </a:xfrm>
          <a:prstGeom prst="rect">
            <a:avLst/>
          </a:prstGeom>
        </p:spPr>
        <p:txBody>
          <a:bodyPr vert="horz" lIns="91440" tIns="45720" rIns="91440" bIns="45720" rtlCol="0" anchor="ctr">
            <a:normAutofit fontScale="6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chemeClr val="accent1">
                    <a:lumMod val="75000"/>
                  </a:schemeClr>
                </a:solidFill>
                <a:highlight>
                  <a:srgbClr val="FFFFFF"/>
                </a:highlight>
                <a:latin typeface="Comic Sans MS" panose="030F0702030302020204" pitchFamily="66" charset="0"/>
              </a:rPr>
              <a:t>Planning a school visit</a:t>
            </a:r>
          </a:p>
          <a:p>
            <a:pPr algn="ctr"/>
            <a:r>
              <a:rPr lang="cy-GB" b="1" dirty="0">
                <a:solidFill>
                  <a:schemeClr val="accent1">
                    <a:lumMod val="75000"/>
                  </a:schemeClr>
                </a:solidFill>
                <a:highlight>
                  <a:srgbClr val="FFFFFF"/>
                </a:highlight>
                <a:latin typeface="Comic Sans MS" panose="030F0702030302020204" pitchFamily="66" charset="0"/>
              </a:rPr>
              <a:t>Cynllunio ymweliad ysgol</a:t>
            </a:r>
          </a:p>
        </p:txBody>
      </p:sp>
      <p:sp>
        <p:nvSpPr>
          <p:cNvPr id="3" name="TextBox 2">
            <a:extLst>
              <a:ext uri="{FF2B5EF4-FFF2-40B4-BE49-F238E27FC236}">
                <a16:creationId xmlns:a16="http://schemas.microsoft.com/office/drawing/2014/main" id="{145DF7F7-18D6-A2D8-FD24-68F38E82F54B}"/>
              </a:ext>
            </a:extLst>
          </p:cNvPr>
          <p:cNvSpPr txBox="1"/>
          <p:nvPr/>
        </p:nvSpPr>
        <p:spPr>
          <a:xfrm>
            <a:off x="7176052" y="1835426"/>
            <a:ext cx="4293705" cy="1754326"/>
          </a:xfrm>
          <a:prstGeom prst="rect">
            <a:avLst/>
          </a:prstGeom>
          <a:noFill/>
        </p:spPr>
        <p:txBody>
          <a:bodyPr wrap="square" rtlCol="0">
            <a:spAutoFit/>
          </a:bodyPr>
          <a:lstStyle/>
          <a:p>
            <a:pPr algn="ctr"/>
            <a:r>
              <a:rPr lang="en-US" dirty="0">
                <a:latin typeface="Comic Sans MS" panose="030F0702030302020204" pitchFamily="66" charset="0"/>
                <a:cs typeface="Calibri Light"/>
              </a:rPr>
              <a:t>Using Microsoft Word</a:t>
            </a:r>
            <a:br>
              <a:rPr lang="en-US" dirty="0">
                <a:latin typeface="Comic Sans MS" panose="030F0702030302020204" pitchFamily="66" charset="0"/>
                <a:cs typeface="Calibri Light"/>
              </a:rPr>
            </a:br>
            <a:r>
              <a:rPr lang="en-US" dirty="0">
                <a:latin typeface="Comic Sans MS" panose="030F0702030302020204" pitchFamily="66" charset="0"/>
                <a:cs typeface="Calibri Light"/>
              </a:rPr>
              <a:t>create a checklist that you could use in the future to help you plan a visit. </a:t>
            </a:r>
            <a:br>
              <a:rPr lang="en-US" dirty="0">
                <a:latin typeface="Comic Sans MS" panose="030F0702030302020204" pitchFamily="66" charset="0"/>
                <a:cs typeface="Calibri Light"/>
              </a:rPr>
            </a:br>
            <a:r>
              <a:rPr lang="en-US" dirty="0">
                <a:latin typeface="Comic Sans MS" panose="030F0702030302020204" pitchFamily="66" charset="0"/>
                <a:cs typeface="Calibri Light"/>
              </a:rPr>
              <a:t>Have a look at this template, as an example.</a:t>
            </a:r>
            <a:br>
              <a:rPr lang="en-US" dirty="0">
                <a:latin typeface="Comic Sans MS" panose="030F0702030302020204" pitchFamily="66" charset="0"/>
                <a:cs typeface="Calibri Light"/>
              </a:rPr>
            </a:br>
            <a:endParaRPr lang="en-GB" dirty="0">
              <a:latin typeface="Comic Sans MS" panose="030F0702030302020204" pitchFamily="66" charset="0"/>
            </a:endParaRPr>
          </a:p>
        </p:txBody>
      </p:sp>
      <p:pic>
        <p:nvPicPr>
          <p:cNvPr id="5122" name="Picture 2" descr="Why your teachers should be collaborating">
            <a:extLst>
              <a:ext uri="{FF2B5EF4-FFF2-40B4-BE49-F238E27FC236}">
                <a16:creationId xmlns:a16="http://schemas.microsoft.com/office/drawing/2014/main" id="{F4483D78-2F7D-B18A-58DD-781613789B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997" y="2441216"/>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2">
            <a:extLst>
              <a:ext uri="{FF2B5EF4-FFF2-40B4-BE49-F238E27FC236}">
                <a16:creationId xmlns:a16="http://schemas.microsoft.com/office/drawing/2014/main" id="{44F14E08-C7DA-23CF-108E-01BB1F69DA49}"/>
              </a:ext>
            </a:extLst>
          </p:cNvPr>
          <p:cNvSpPr txBox="1"/>
          <p:nvPr/>
        </p:nvSpPr>
        <p:spPr>
          <a:xfrm>
            <a:off x="7176051" y="4055617"/>
            <a:ext cx="4293705" cy="2031325"/>
          </a:xfrm>
          <a:prstGeom prst="rect">
            <a:avLst/>
          </a:prstGeom>
          <a:noFill/>
        </p:spPr>
        <p:txBody>
          <a:bodyPr wrap="square" rtlCol="0">
            <a:spAutoFit/>
          </a:bodyPr>
          <a:lstStyle/>
          <a:p>
            <a:pPr algn="ctr"/>
            <a:r>
              <a:rPr lang="cy-GB" dirty="0">
                <a:latin typeface="Comic Sans MS" panose="030F0702030302020204" pitchFamily="66" charset="0"/>
                <a:cs typeface="Calibri Light"/>
              </a:rPr>
              <a:t>Defnyddiwch Microsoft Word</a:t>
            </a:r>
            <a:br>
              <a:rPr lang="cy-GB" dirty="0">
                <a:latin typeface="Comic Sans MS" panose="030F0702030302020204" pitchFamily="66" charset="0"/>
                <a:cs typeface="Calibri Light"/>
              </a:rPr>
            </a:br>
            <a:r>
              <a:rPr lang="cy-GB" dirty="0">
                <a:latin typeface="Comic Sans MS" panose="030F0702030302020204" pitchFamily="66" charset="0"/>
                <a:cs typeface="Calibri Light"/>
              </a:rPr>
              <a:t>i greu rhestr wirio y gallwch ei defnyddio yn y dyfodol i’ch helpu i gynllunio ymweliad.</a:t>
            </a:r>
          </a:p>
          <a:p>
            <a:pPr algn="ctr"/>
            <a:r>
              <a:rPr lang="cy-GB" dirty="0">
                <a:latin typeface="Comic Sans MS" panose="030F0702030302020204" pitchFamily="66" charset="0"/>
                <a:cs typeface="Calibri Light"/>
              </a:rPr>
              <a:t>Edrychwch ar y templed hwn fel esiampl.</a:t>
            </a:r>
            <a:br>
              <a:rPr lang="en-US" dirty="0">
                <a:latin typeface="Comic Sans MS" panose="030F0702030302020204" pitchFamily="66" charset="0"/>
                <a:cs typeface="Calibri Light"/>
              </a:rPr>
            </a:b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DDDD62DB-BB9C-62C2-565A-F81DB9312FCC}"/>
              </a:ext>
            </a:extLst>
          </p:cNvPr>
          <p:cNvPicPr>
            <a:picLocks noChangeAspect="1"/>
          </p:cNvPicPr>
          <p:nvPr/>
        </p:nvPicPr>
        <p:blipFill>
          <a:blip r:embed="rId4"/>
          <a:srcRect l="31832" t="20188" r="33996" b="12771"/>
          <a:stretch>
            <a:fillRect/>
          </a:stretch>
        </p:blipFill>
        <p:spPr>
          <a:xfrm>
            <a:off x="3350975" y="1543357"/>
            <a:ext cx="3515238" cy="4597644"/>
          </a:xfrm>
          <a:prstGeom prst="rect">
            <a:avLst/>
          </a:prstGeom>
          <a:ln w="76200">
            <a:solidFill>
              <a:schemeClr val="accent1"/>
            </a:solidFill>
          </a:ln>
        </p:spPr>
      </p:pic>
    </p:spTree>
    <p:extLst>
      <p:ext uri="{BB962C8B-B14F-4D97-AF65-F5344CB8AC3E}">
        <p14:creationId xmlns:p14="http://schemas.microsoft.com/office/powerpoint/2010/main" val="1362758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4AABE-B438-8CA6-CF69-E04F09B7B8A5}"/>
              </a:ext>
            </a:extLst>
          </p:cNvPr>
          <p:cNvSpPr txBox="1">
            <a:spLocks/>
          </p:cNvSpPr>
          <p:nvPr/>
        </p:nvSpPr>
        <p:spPr>
          <a:xfrm>
            <a:off x="2885164" y="713624"/>
            <a:ext cx="4603404" cy="8556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sz="2400" b="1" dirty="0">
                <a:solidFill>
                  <a:schemeClr val="accent1">
                    <a:lumMod val="75000"/>
                  </a:schemeClr>
                </a:solidFill>
                <a:highlight>
                  <a:srgbClr val="FFFFFF"/>
                </a:highlight>
                <a:latin typeface="Comic Sans MS" panose="030F0702030302020204" pitchFamily="66" charset="0"/>
              </a:rPr>
              <a:t>Sut mae’r ymweliad rydych chi wedi’i gynllunio yn cysylltu â’r Cwricwlwm i Gymru?</a:t>
            </a:r>
          </a:p>
        </p:txBody>
      </p:sp>
      <p:sp>
        <p:nvSpPr>
          <p:cNvPr id="3" name="Title 1">
            <a:extLst>
              <a:ext uri="{FF2B5EF4-FFF2-40B4-BE49-F238E27FC236}">
                <a16:creationId xmlns:a16="http://schemas.microsoft.com/office/drawing/2014/main" id="{1FE0D97C-4928-B27C-DA14-026094A8BC22}"/>
              </a:ext>
            </a:extLst>
          </p:cNvPr>
          <p:cNvSpPr txBox="1">
            <a:spLocks/>
          </p:cNvSpPr>
          <p:nvPr/>
        </p:nvSpPr>
        <p:spPr>
          <a:xfrm>
            <a:off x="7674638" y="789093"/>
            <a:ext cx="4517362" cy="8556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b="1" dirty="0">
                <a:solidFill>
                  <a:schemeClr val="accent1">
                    <a:lumMod val="75000"/>
                  </a:schemeClr>
                </a:solidFill>
                <a:highlight>
                  <a:srgbClr val="FFFFFF"/>
                </a:highlight>
                <a:latin typeface="Comic Sans MS" panose="030F0702030302020204" pitchFamily="66" charset="0"/>
              </a:rPr>
              <a:t>How does the visit you have planned link to the Curriculum for Wales?</a:t>
            </a:r>
          </a:p>
        </p:txBody>
      </p:sp>
      <p:pic>
        <p:nvPicPr>
          <p:cNvPr id="4" name="Picture 3" descr="A screen shot of a computer&#10;&#10;Description automatically generated with low confidence">
            <a:extLst>
              <a:ext uri="{FF2B5EF4-FFF2-40B4-BE49-F238E27FC236}">
                <a16:creationId xmlns:a16="http://schemas.microsoft.com/office/drawing/2014/main" id="{0FD1D619-5CC1-286E-FDB7-42BE64B56118}"/>
              </a:ext>
            </a:extLst>
          </p:cNvPr>
          <p:cNvPicPr>
            <a:picLocks noChangeAspect="1"/>
          </p:cNvPicPr>
          <p:nvPr/>
        </p:nvPicPr>
        <p:blipFill>
          <a:blip r:embed="rId2"/>
          <a:stretch>
            <a:fillRect/>
          </a:stretch>
        </p:blipFill>
        <p:spPr>
          <a:xfrm>
            <a:off x="3937716" y="2203528"/>
            <a:ext cx="6665153" cy="4654472"/>
          </a:xfrm>
          <a:prstGeom prst="rect">
            <a:avLst/>
          </a:prstGeom>
          <a:ln w="28575">
            <a:solidFill>
              <a:srgbClr val="0070C0"/>
            </a:solidFill>
          </a:ln>
        </p:spPr>
      </p:pic>
      <p:pic>
        <p:nvPicPr>
          <p:cNvPr id="4098" name="Picture 2" descr="45 self-reflection questions to nurture ...">
            <a:extLst>
              <a:ext uri="{FF2B5EF4-FFF2-40B4-BE49-F238E27FC236}">
                <a16:creationId xmlns:a16="http://schemas.microsoft.com/office/drawing/2014/main" id="{A6FD7372-D5A3-62F1-0110-A1BC81B017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929" y="2897799"/>
            <a:ext cx="2237014" cy="1317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3666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60E14-623C-7842-2E29-FDC5348755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A0F01F-80B5-B995-66E3-F17E3B71594E}"/>
              </a:ext>
            </a:extLst>
          </p:cNvPr>
          <p:cNvSpPr txBox="1">
            <a:spLocks/>
          </p:cNvSpPr>
          <p:nvPr/>
        </p:nvSpPr>
        <p:spPr>
          <a:xfrm>
            <a:off x="4101109" y="211387"/>
            <a:ext cx="6161365" cy="1090287"/>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chemeClr val="accent1">
                    <a:lumMod val="75000"/>
                  </a:schemeClr>
                </a:solidFill>
                <a:highlight>
                  <a:srgbClr val="FFFFFF"/>
                </a:highlight>
                <a:latin typeface="Comic Sans MS" panose="030F0702030302020204" pitchFamily="66" charset="0"/>
              </a:rPr>
              <a:t>The details</a:t>
            </a:r>
          </a:p>
          <a:p>
            <a:pPr algn="ctr"/>
            <a:r>
              <a:rPr lang="cy-GB" b="1" dirty="0">
                <a:solidFill>
                  <a:schemeClr val="accent1">
                    <a:lumMod val="75000"/>
                  </a:schemeClr>
                </a:solidFill>
                <a:highlight>
                  <a:srgbClr val="FFFFFF"/>
                </a:highlight>
                <a:latin typeface="Comic Sans MS" panose="030F0702030302020204" pitchFamily="66" charset="0"/>
              </a:rPr>
              <a:t>Y manylion </a:t>
            </a:r>
          </a:p>
        </p:txBody>
      </p:sp>
      <p:sp>
        <p:nvSpPr>
          <p:cNvPr id="4" name="TextBox 3">
            <a:extLst>
              <a:ext uri="{FF2B5EF4-FFF2-40B4-BE49-F238E27FC236}">
                <a16:creationId xmlns:a16="http://schemas.microsoft.com/office/drawing/2014/main" id="{5DC2DEDD-F8FD-C5B7-E963-89E64AEA25ED}"/>
              </a:ext>
            </a:extLst>
          </p:cNvPr>
          <p:cNvSpPr txBox="1"/>
          <p:nvPr/>
        </p:nvSpPr>
        <p:spPr>
          <a:xfrm>
            <a:off x="7561595" y="1652104"/>
            <a:ext cx="4763641" cy="5447645"/>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Comic Sans MS" panose="030F0702030302020204" pitchFamily="66" charset="0"/>
              </a:rPr>
              <a:t>Work together however you would like – minimum of 2 people.</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You can choose to go wherever you like, but probably somewhere in your local area.</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Please consider your safety, as well as considering the safety of pupils when they are on an educational visit.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To identify suitable places to visit and explain how these visits link to the Curriculum for Wales.</a:t>
            </a:r>
          </a:p>
          <a:p>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To choose a place to visit in your local area, plan and </a:t>
            </a:r>
            <a:r>
              <a:rPr lang="en-GB" sz="1400" b="1" dirty="0">
                <a:latin typeface="Comic Sans MS" panose="030F0702030302020204" pitchFamily="66" charset="0"/>
              </a:rPr>
              <a:t>visit the place </a:t>
            </a:r>
            <a:r>
              <a:rPr lang="en-GB" sz="1400" dirty="0">
                <a:latin typeface="Comic Sans MS" panose="030F0702030302020204" pitchFamily="66" charset="0"/>
              </a:rPr>
              <a:t>on </a:t>
            </a:r>
            <a:r>
              <a:rPr lang="en-GB" sz="1400" b="1" dirty="0">
                <a:latin typeface="Comic Sans MS" panose="030F0702030302020204" pitchFamily="66" charset="0"/>
              </a:rPr>
              <a:t>MONDAY 5 OCTOBER</a:t>
            </a:r>
            <a:r>
              <a:rPr lang="en-GB" sz="1400" dirty="0">
                <a:latin typeface="Comic Sans MS" panose="030F0702030302020204" pitchFamily="66" charset="0"/>
              </a:rPr>
              <a: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To </a:t>
            </a:r>
            <a:r>
              <a:rPr lang="en-GB" sz="1400" b="1" dirty="0">
                <a:latin typeface="Comic Sans MS" panose="030F0702030302020204" pitchFamily="66" charset="0"/>
              </a:rPr>
              <a:t>submit</a:t>
            </a:r>
            <a:r>
              <a:rPr lang="en-GB" sz="1400" dirty="0">
                <a:latin typeface="Comic Sans MS" panose="030F0702030302020204" pitchFamily="66" charset="0"/>
              </a:rPr>
              <a:t> a group planning sheet and photographs from your visit by </a:t>
            </a:r>
            <a:r>
              <a:rPr lang="en-GB" sz="1400" b="1" dirty="0">
                <a:latin typeface="Comic Sans MS" panose="030F0702030302020204" pitchFamily="66" charset="0"/>
              </a:rPr>
              <a:t>9am on Friday, 23 October.</a:t>
            </a:r>
          </a:p>
          <a:p>
            <a:pPr marL="285750" indent="-285750">
              <a:buFont typeface="Arial" panose="020B0604020202020204" pitchFamily="34" charset="0"/>
              <a:buChar char="•"/>
            </a:pPr>
            <a:endParaRPr lang="en-GB" sz="1400" b="1"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You may submit your own planning sheet or a copy of the group’s planning sheet.</a:t>
            </a: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p:txBody>
      </p:sp>
      <p:sp>
        <p:nvSpPr>
          <p:cNvPr id="3" name="TextBox 2">
            <a:extLst>
              <a:ext uri="{FF2B5EF4-FFF2-40B4-BE49-F238E27FC236}">
                <a16:creationId xmlns:a16="http://schemas.microsoft.com/office/drawing/2014/main" id="{E2E74DF7-340B-DF74-A250-A241FE10B6D7}"/>
              </a:ext>
            </a:extLst>
          </p:cNvPr>
          <p:cNvSpPr txBox="1"/>
          <p:nvPr/>
        </p:nvSpPr>
        <p:spPr>
          <a:xfrm>
            <a:off x="2797954" y="1652104"/>
            <a:ext cx="4763641" cy="4832092"/>
          </a:xfrm>
          <a:prstGeom prst="rect">
            <a:avLst/>
          </a:prstGeom>
          <a:noFill/>
        </p:spPr>
        <p:txBody>
          <a:bodyPr wrap="square" rtlCol="0">
            <a:spAutoFit/>
          </a:bodyPr>
          <a:lstStyle/>
          <a:p>
            <a:pPr marL="285750" indent="-285750">
              <a:buFont typeface="Arial" panose="020B0604020202020204" pitchFamily="34" charset="0"/>
              <a:buChar char="•"/>
            </a:pPr>
            <a:r>
              <a:rPr lang="en-GB" sz="1400" dirty="0" err="1">
                <a:latin typeface="Comic Sans MS" panose="030F0702030302020204" pitchFamily="66" charset="0"/>
              </a:rPr>
              <a:t>Gweithiwch</a:t>
            </a:r>
            <a:r>
              <a:rPr lang="en-GB" sz="1400" dirty="0">
                <a:latin typeface="Comic Sans MS" panose="030F0702030302020204" pitchFamily="66" charset="0"/>
              </a:rPr>
              <a:t> </a:t>
            </a:r>
            <a:r>
              <a:rPr lang="en-GB" sz="1400" dirty="0" err="1">
                <a:latin typeface="Comic Sans MS" panose="030F0702030302020204" pitchFamily="66" charset="0"/>
              </a:rPr>
              <a:t>gyda'ch</a:t>
            </a:r>
            <a:r>
              <a:rPr lang="en-GB" sz="1400" dirty="0">
                <a:latin typeface="Comic Sans MS" panose="030F0702030302020204" pitchFamily="66" charset="0"/>
              </a:rPr>
              <a:t> </a:t>
            </a:r>
            <a:r>
              <a:rPr lang="en-GB" sz="1400" dirty="0" err="1">
                <a:latin typeface="Comic Sans MS" panose="030F0702030302020204" pitchFamily="66" charset="0"/>
              </a:rPr>
              <a:t>gilydd</a:t>
            </a:r>
            <a:r>
              <a:rPr lang="en-GB" sz="1400" dirty="0">
                <a:latin typeface="Comic Sans MS" panose="030F0702030302020204" pitchFamily="66" charset="0"/>
              </a:rPr>
              <a:t> </a:t>
            </a:r>
            <a:r>
              <a:rPr lang="en-GB" sz="1400" dirty="0" err="1">
                <a:latin typeface="Comic Sans MS" panose="030F0702030302020204" pitchFamily="66" charset="0"/>
              </a:rPr>
              <a:t>sut</a:t>
            </a:r>
            <a:r>
              <a:rPr lang="en-GB" sz="1400" dirty="0">
                <a:latin typeface="Comic Sans MS" panose="030F0702030302020204" pitchFamily="66" charset="0"/>
              </a:rPr>
              <a:t> </a:t>
            </a:r>
            <a:r>
              <a:rPr lang="en-GB" sz="1400" dirty="0" err="1">
                <a:latin typeface="Comic Sans MS" panose="030F0702030302020204" pitchFamily="66" charset="0"/>
              </a:rPr>
              <a:t>bynnag</a:t>
            </a:r>
            <a:r>
              <a:rPr lang="en-GB" sz="1400" dirty="0">
                <a:latin typeface="Comic Sans MS" panose="030F0702030302020204" pitchFamily="66" charset="0"/>
              </a:rPr>
              <a:t> yr </a:t>
            </a:r>
            <a:r>
              <a:rPr lang="en-GB" sz="1400" dirty="0" err="1">
                <a:latin typeface="Comic Sans MS" panose="030F0702030302020204" pitchFamily="66" charset="0"/>
              </a:rPr>
              <a:t>hoffech</a:t>
            </a:r>
            <a:r>
              <a:rPr lang="en-GB" sz="1400" dirty="0">
                <a:latin typeface="Comic Sans MS" panose="030F0702030302020204" pitchFamily="66" charset="0"/>
              </a:rPr>
              <a:t> chi – o </a:t>
            </a:r>
            <a:r>
              <a:rPr lang="en-GB" sz="1400" dirty="0" err="1">
                <a:latin typeface="Comic Sans MS" panose="030F0702030302020204" pitchFamily="66" charset="0"/>
              </a:rPr>
              <a:t>leiaf</a:t>
            </a:r>
            <a:r>
              <a:rPr lang="en-GB" sz="1400" dirty="0">
                <a:latin typeface="Comic Sans MS" panose="030F0702030302020204" pitchFamily="66" charset="0"/>
              </a:rPr>
              <a:t> 2 </a:t>
            </a:r>
            <a:r>
              <a:rPr lang="en-GB" sz="1400" dirty="0" err="1">
                <a:latin typeface="Comic Sans MS" panose="030F0702030302020204" pitchFamily="66" charset="0"/>
              </a:rPr>
              <a:t>berson</a:t>
            </a:r>
            <a:r>
              <a:rPr lang="en-GB" sz="1400" dirty="0">
                <a:latin typeface="Comic Sans MS" panose="030F0702030302020204" pitchFamily="66" charset="0"/>
              </a:rPr>
              <a:t>.</a:t>
            </a:r>
          </a:p>
          <a:p>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err="1">
                <a:latin typeface="Comic Sans MS" panose="030F0702030302020204" pitchFamily="66" charset="0"/>
              </a:rPr>
              <a:t>Gallwch</a:t>
            </a:r>
            <a:r>
              <a:rPr lang="en-GB" sz="1400" dirty="0">
                <a:latin typeface="Comic Sans MS" panose="030F0702030302020204" pitchFamily="66" charset="0"/>
              </a:rPr>
              <a:t> </a:t>
            </a:r>
            <a:r>
              <a:rPr lang="en-GB" sz="1400" dirty="0" err="1">
                <a:latin typeface="Comic Sans MS" panose="030F0702030302020204" pitchFamily="66" charset="0"/>
              </a:rPr>
              <a:t>ddewis</a:t>
            </a:r>
            <a:r>
              <a:rPr lang="en-GB" sz="1400" dirty="0">
                <a:latin typeface="Comic Sans MS" panose="030F0702030302020204" pitchFamily="66" charset="0"/>
              </a:rPr>
              <a:t> </a:t>
            </a:r>
            <a:r>
              <a:rPr lang="en-GB" sz="1400" dirty="0" err="1">
                <a:latin typeface="Comic Sans MS" panose="030F0702030302020204" pitchFamily="66" charset="0"/>
              </a:rPr>
              <a:t>mynd</a:t>
            </a:r>
            <a:r>
              <a:rPr lang="en-GB" sz="1400" dirty="0">
                <a:latin typeface="Comic Sans MS" panose="030F0702030302020204" pitchFamily="66" charset="0"/>
              </a:rPr>
              <a:t> </a:t>
            </a:r>
            <a:r>
              <a:rPr lang="en-GB" sz="1400" dirty="0" err="1">
                <a:latin typeface="Comic Sans MS" panose="030F0702030302020204" pitchFamily="66" charset="0"/>
              </a:rPr>
              <a:t>i</a:t>
            </a:r>
            <a:r>
              <a:rPr lang="en-GB" sz="1400" dirty="0">
                <a:latin typeface="Comic Sans MS" panose="030F0702030302020204" pitchFamily="66" charset="0"/>
              </a:rPr>
              <a:t> </a:t>
            </a:r>
            <a:r>
              <a:rPr lang="en-GB" sz="1400" dirty="0" err="1">
                <a:latin typeface="Comic Sans MS" panose="030F0702030302020204" pitchFamily="66" charset="0"/>
              </a:rPr>
              <a:t>unrhyw</a:t>
            </a:r>
            <a:r>
              <a:rPr lang="en-GB" sz="1400" dirty="0">
                <a:latin typeface="Comic Sans MS" panose="030F0702030302020204" pitchFamily="66" charset="0"/>
              </a:rPr>
              <a:t> le a </a:t>
            </a:r>
            <a:r>
              <a:rPr lang="en-GB" sz="1400" dirty="0" err="1">
                <a:latin typeface="Comic Sans MS" panose="030F0702030302020204" pitchFamily="66" charset="0"/>
              </a:rPr>
              <a:t>fynnwch</a:t>
            </a:r>
            <a:r>
              <a:rPr lang="en-GB" sz="1400" dirty="0">
                <a:latin typeface="Comic Sans MS" panose="030F0702030302020204" pitchFamily="66" charset="0"/>
              </a:rPr>
              <a:t>, </a:t>
            </a:r>
            <a:r>
              <a:rPr lang="en-GB" sz="1400" dirty="0" err="1">
                <a:latin typeface="Comic Sans MS" panose="030F0702030302020204" pitchFamily="66" charset="0"/>
              </a:rPr>
              <a:t>ond</a:t>
            </a:r>
            <a:r>
              <a:rPr lang="en-GB" sz="1400" dirty="0">
                <a:latin typeface="Comic Sans MS" panose="030F0702030302020204" pitchFamily="66" charset="0"/>
              </a:rPr>
              <a:t> </a:t>
            </a:r>
            <a:r>
              <a:rPr lang="en-GB" sz="1400" dirty="0" err="1">
                <a:latin typeface="Comic Sans MS" panose="030F0702030302020204" pitchFamily="66" charset="0"/>
              </a:rPr>
              <a:t>yn</a:t>
            </a:r>
            <a:r>
              <a:rPr lang="en-GB" sz="1400" dirty="0">
                <a:latin typeface="Comic Sans MS" panose="030F0702030302020204" pitchFamily="66" charset="0"/>
              </a:rPr>
              <a:t> </a:t>
            </a:r>
            <a:r>
              <a:rPr lang="en-GB" sz="1400" dirty="0" err="1">
                <a:latin typeface="Comic Sans MS" panose="030F0702030302020204" pitchFamily="66" charset="0"/>
              </a:rPr>
              <a:t>ôl</a:t>
            </a:r>
            <a:r>
              <a:rPr lang="en-GB" sz="1400" dirty="0">
                <a:latin typeface="Comic Sans MS" panose="030F0702030302020204" pitchFamily="66" charset="0"/>
              </a:rPr>
              <a:t> </a:t>
            </a:r>
            <a:r>
              <a:rPr lang="en-GB" sz="1400" dirty="0" err="1">
                <a:latin typeface="Comic Sans MS" panose="030F0702030302020204" pitchFamily="66" charset="0"/>
              </a:rPr>
              <a:t>pob</a:t>
            </a:r>
            <a:r>
              <a:rPr lang="en-GB" sz="1400" dirty="0">
                <a:latin typeface="Comic Sans MS" panose="030F0702030302020204" pitchFamily="66" charset="0"/>
              </a:rPr>
              <a:t> </a:t>
            </a:r>
            <a:r>
              <a:rPr lang="en-GB" sz="1400" dirty="0" err="1">
                <a:latin typeface="Comic Sans MS" panose="030F0702030302020204" pitchFamily="66" charset="0"/>
              </a:rPr>
              <a:t>tebyg</a:t>
            </a:r>
            <a:r>
              <a:rPr lang="en-GB" sz="1400" dirty="0">
                <a:latin typeface="Comic Sans MS" panose="030F0702030302020204" pitchFamily="66" charset="0"/>
              </a:rPr>
              <a:t>, </a:t>
            </a:r>
            <a:r>
              <a:rPr lang="en-GB" sz="1400" dirty="0" err="1">
                <a:latin typeface="Comic Sans MS" panose="030F0702030302020204" pitchFamily="66" charset="0"/>
              </a:rPr>
              <a:t>i</a:t>
            </a:r>
            <a:r>
              <a:rPr lang="en-GB" sz="1400" dirty="0">
                <a:latin typeface="Comic Sans MS" panose="030F0702030302020204" pitchFamily="66" charset="0"/>
              </a:rPr>
              <a:t> le </a:t>
            </a:r>
            <a:r>
              <a:rPr lang="en-GB" sz="1400" dirty="0" err="1">
                <a:latin typeface="Comic Sans MS" panose="030F0702030302020204" pitchFamily="66" charset="0"/>
              </a:rPr>
              <a:t>yn</a:t>
            </a:r>
            <a:r>
              <a:rPr lang="en-GB" sz="1400" dirty="0">
                <a:latin typeface="Comic Sans MS" panose="030F0702030302020204" pitchFamily="66" charset="0"/>
              </a:rPr>
              <a:t> </a:t>
            </a:r>
            <a:r>
              <a:rPr lang="en-GB" sz="1400" dirty="0" err="1">
                <a:latin typeface="Comic Sans MS" panose="030F0702030302020204" pitchFamily="66" charset="0"/>
              </a:rPr>
              <a:t>eich</a:t>
            </a:r>
            <a:r>
              <a:rPr lang="en-GB" sz="1400" dirty="0">
                <a:latin typeface="Comic Sans MS" panose="030F0702030302020204" pitchFamily="66" charset="0"/>
              </a:rPr>
              <a:t> </a:t>
            </a:r>
            <a:r>
              <a:rPr lang="en-GB" sz="1400" dirty="0" err="1">
                <a:latin typeface="Comic Sans MS" panose="030F0702030302020204" pitchFamily="66" charset="0"/>
              </a:rPr>
              <a:t>ardal</a:t>
            </a:r>
            <a:r>
              <a:rPr lang="en-GB" sz="1400" dirty="0">
                <a:latin typeface="Comic Sans MS" panose="030F0702030302020204" pitchFamily="66" charset="0"/>
              </a:rPr>
              <a:t> </a:t>
            </a:r>
            <a:r>
              <a:rPr lang="en-GB" sz="1400" dirty="0" err="1">
                <a:latin typeface="Comic Sans MS" panose="030F0702030302020204" pitchFamily="66" charset="0"/>
              </a:rPr>
              <a:t>leol</a:t>
            </a:r>
            <a:r>
              <a:rPr lang="en-GB" sz="1400" dirty="0">
                <a:latin typeface="Comic Sans MS" panose="030F0702030302020204" pitchFamily="66" charset="0"/>
              </a:rPr>
              <a: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err="1">
                <a:latin typeface="Comic Sans MS" panose="030F0702030302020204" pitchFamily="66" charset="0"/>
              </a:rPr>
              <a:t>Ystyriwch</a:t>
            </a:r>
            <a:r>
              <a:rPr lang="en-GB" sz="1400" dirty="0">
                <a:latin typeface="Comic Sans MS" panose="030F0702030302020204" pitchFamily="66" charset="0"/>
              </a:rPr>
              <a:t> </a:t>
            </a:r>
            <a:r>
              <a:rPr lang="en-GB" sz="1400" dirty="0" err="1">
                <a:latin typeface="Comic Sans MS" panose="030F0702030302020204" pitchFamily="66" charset="0"/>
              </a:rPr>
              <a:t>eich</a:t>
            </a:r>
            <a:r>
              <a:rPr lang="en-GB" sz="1400" dirty="0">
                <a:latin typeface="Comic Sans MS" panose="030F0702030302020204" pitchFamily="66" charset="0"/>
              </a:rPr>
              <a:t> </a:t>
            </a:r>
            <a:r>
              <a:rPr lang="en-GB" sz="1400" dirty="0" err="1">
                <a:latin typeface="Comic Sans MS" panose="030F0702030302020204" pitchFamily="66" charset="0"/>
              </a:rPr>
              <a:t>diogelwch</a:t>
            </a:r>
            <a:r>
              <a:rPr lang="en-GB" sz="1400" dirty="0">
                <a:latin typeface="Comic Sans MS" panose="030F0702030302020204" pitchFamily="66" charset="0"/>
              </a:rPr>
              <a:t> chi, </a:t>
            </a:r>
            <a:r>
              <a:rPr lang="en-GB" sz="1400" dirty="0" err="1">
                <a:latin typeface="Comic Sans MS" panose="030F0702030302020204" pitchFamily="66" charset="0"/>
              </a:rPr>
              <a:t>yn</a:t>
            </a:r>
            <a:r>
              <a:rPr lang="en-GB" sz="1400" dirty="0">
                <a:latin typeface="Comic Sans MS" panose="030F0702030302020204" pitchFamily="66" charset="0"/>
              </a:rPr>
              <a:t> </a:t>
            </a:r>
            <a:r>
              <a:rPr lang="en-GB" sz="1400" dirty="0" err="1">
                <a:latin typeface="Comic Sans MS" panose="030F0702030302020204" pitchFamily="66" charset="0"/>
              </a:rPr>
              <a:t>ogystal</a:t>
            </a:r>
            <a:r>
              <a:rPr lang="en-GB" sz="1400" dirty="0">
                <a:latin typeface="Comic Sans MS" panose="030F0702030302020204" pitchFamily="66" charset="0"/>
              </a:rPr>
              <a:t> â </a:t>
            </a:r>
            <a:r>
              <a:rPr lang="en-GB" sz="1400" dirty="0" err="1">
                <a:latin typeface="Comic Sans MS" panose="030F0702030302020204" pitchFamily="66" charset="0"/>
              </a:rPr>
              <a:t>diogelwch</a:t>
            </a:r>
            <a:r>
              <a:rPr lang="en-GB" sz="1400" dirty="0">
                <a:latin typeface="Comic Sans MS" panose="030F0702030302020204" pitchFamily="66" charset="0"/>
              </a:rPr>
              <a:t> y </a:t>
            </a:r>
            <a:r>
              <a:rPr lang="en-GB" sz="1400" dirty="0" err="1">
                <a:latin typeface="Comic Sans MS" panose="030F0702030302020204" pitchFamily="66" charset="0"/>
              </a:rPr>
              <a:t>disgyblion</a:t>
            </a:r>
            <a:r>
              <a:rPr lang="en-GB" sz="1400" dirty="0">
                <a:latin typeface="Comic Sans MS" panose="030F0702030302020204" pitchFamily="66" charset="0"/>
              </a:rPr>
              <a:t> pan </a:t>
            </a:r>
            <a:r>
              <a:rPr lang="en-GB" sz="1400" dirty="0" err="1">
                <a:latin typeface="Comic Sans MS" panose="030F0702030302020204" pitchFamily="66" charset="0"/>
              </a:rPr>
              <a:t>fyddant</a:t>
            </a:r>
            <a:r>
              <a:rPr lang="en-GB" sz="1400" dirty="0">
                <a:latin typeface="Comic Sans MS" panose="030F0702030302020204" pitchFamily="66" charset="0"/>
              </a:rPr>
              <a:t> </a:t>
            </a:r>
            <a:r>
              <a:rPr lang="en-GB" sz="1400" dirty="0" err="1">
                <a:latin typeface="Comic Sans MS" panose="030F0702030302020204" pitchFamily="66" charset="0"/>
              </a:rPr>
              <a:t>ar</a:t>
            </a:r>
            <a:r>
              <a:rPr lang="en-GB" sz="1400" dirty="0">
                <a:latin typeface="Comic Sans MS" panose="030F0702030302020204" pitchFamily="66" charset="0"/>
              </a:rPr>
              <a:t> </a:t>
            </a:r>
            <a:r>
              <a:rPr lang="en-GB" sz="1400" dirty="0" err="1">
                <a:latin typeface="Comic Sans MS" panose="030F0702030302020204" pitchFamily="66" charset="0"/>
              </a:rPr>
              <a:t>ymweliad</a:t>
            </a:r>
            <a:r>
              <a:rPr lang="en-GB" sz="1400" dirty="0">
                <a:latin typeface="Comic Sans MS" panose="030F0702030302020204" pitchFamily="66" charset="0"/>
              </a:rPr>
              <a:t> </a:t>
            </a:r>
            <a:r>
              <a:rPr lang="en-GB" sz="1400" dirty="0" err="1">
                <a:latin typeface="Comic Sans MS" panose="030F0702030302020204" pitchFamily="66" charset="0"/>
              </a:rPr>
              <a:t>addysgol</a:t>
            </a:r>
            <a:r>
              <a:rPr lang="en-GB" sz="1400" dirty="0">
                <a:latin typeface="Comic Sans MS" panose="030F0702030302020204" pitchFamily="66" charset="0"/>
              </a:rPr>
              <a: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Nodi </a:t>
            </a:r>
            <a:r>
              <a:rPr lang="en-GB" sz="1400" dirty="0" err="1">
                <a:latin typeface="Comic Sans MS" panose="030F0702030302020204" pitchFamily="66" charset="0"/>
              </a:rPr>
              <a:t>lleoedd</a:t>
            </a:r>
            <a:r>
              <a:rPr lang="en-GB" sz="1400" dirty="0">
                <a:latin typeface="Comic Sans MS" panose="030F0702030302020204" pitchFamily="66" charset="0"/>
              </a:rPr>
              <a:t> addas </a:t>
            </a:r>
            <a:r>
              <a:rPr lang="en-GB" sz="1400" dirty="0" err="1">
                <a:latin typeface="Comic Sans MS" panose="030F0702030302020204" pitchFamily="66" charset="0"/>
              </a:rPr>
              <a:t>i</a:t>
            </a:r>
            <a:r>
              <a:rPr lang="en-GB" sz="1400" dirty="0">
                <a:latin typeface="Comic Sans MS" panose="030F0702030302020204" pitchFamily="66" charset="0"/>
              </a:rPr>
              <a:t> </a:t>
            </a:r>
            <a:r>
              <a:rPr lang="en-GB" sz="1400" dirty="0" err="1">
                <a:latin typeface="Comic Sans MS" panose="030F0702030302020204" pitchFamily="66" charset="0"/>
              </a:rPr>
              <a:t>ymweld</a:t>
            </a:r>
            <a:r>
              <a:rPr lang="en-GB" sz="1400" dirty="0">
                <a:latin typeface="Comic Sans MS" panose="030F0702030302020204" pitchFamily="66" charset="0"/>
              </a:rPr>
              <a:t> â </a:t>
            </a:r>
            <a:r>
              <a:rPr lang="en-GB" sz="1400" dirty="0" err="1">
                <a:latin typeface="Comic Sans MS" panose="030F0702030302020204" pitchFamily="66" charset="0"/>
              </a:rPr>
              <a:t>nhw</a:t>
            </a:r>
            <a:r>
              <a:rPr lang="en-GB" sz="1400" dirty="0">
                <a:latin typeface="Comic Sans MS" panose="030F0702030302020204" pitchFamily="66" charset="0"/>
              </a:rPr>
              <a:t> ac </a:t>
            </a:r>
            <a:r>
              <a:rPr lang="en-GB" sz="1400" dirty="0" err="1">
                <a:latin typeface="Comic Sans MS" panose="030F0702030302020204" pitchFamily="66" charset="0"/>
              </a:rPr>
              <a:t>egluro</a:t>
            </a:r>
            <a:r>
              <a:rPr lang="en-GB" sz="1400" dirty="0">
                <a:latin typeface="Comic Sans MS" panose="030F0702030302020204" pitchFamily="66" charset="0"/>
              </a:rPr>
              <a:t> </a:t>
            </a:r>
            <a:r>
              <a:rPr lang="en-GB" sz="1400" dirty="0" err="1">
                <a:latin typeface="Comic Sans MS" panose="030F0702030302020204" pitchFamily="66" charset="0"/>
              </a:rPr>
              <a:t>sut</a:t>
            </a:r>
            <a:r>
              <a:rPr lang="en-GB" sz="1400" dirty="0">
                <a:latin typeface="Comic Sans MS" panose="030F0702030302020204" pitchFamily="66" charset="0"/>
              </a:rPr>
              <a:t> </a:t>
            </a:r>
            <a:r>
              <a:rPr lang="en-GB" sz="1400" dirty="0" err="1">
                <a:latin typeface="Comic Sans MS" panose="030F0702030302020204" pitchFamily="66" charset="0"/>
              </a:rPr>
              <a:t>mae'r</a:t>
            </a:r>
            <a:r>
              <a:rPr lang="en-GB" sz="1400" dirty="0">
                <a:latin typeface="Comic Sans MS" panose="030F0702030302020204" pitchFamily="66" charset="0"/>
              </a:rPr>
              <a:t> </a:t>
            </a:r>
            <a:r>
              <a:rPr lang="en-GB" sz="1400" dirty="0" err="1">
                <a:latin typeface="Comic Sans MS" panose="030F0702030302020204" pitchFamily="66" charset="0"/>
              </a:rPr>
              <a:t>ymweliadau</a:t>
            </a:r>
            <a:r>
              <a:rPr lang="en-GB" sz="1400" dirty="0">
                <a:latin typeface="Comic Sans MS" panose="030F0702030302020204" pitchFamily="66" charset="0"/>
              </a:rPr>
              <a:t> </a:t>
            </a:r>
            <a:r>
              <a:rPr lang="en-GB" sz="1400" dirty="0" err="1">
                <a:latin typeface="Comic Sans MS" panose="030F0702030302020204" pitchFamily="66" charset="0"/>
              </a:rPr>
              <a:t>hyn</a:t>
            </a:r>
            <a:r>
              <a:rPr lang="en-GB" sz="1400" dirty="0">
                <a:latin typeface="Comic Sans MS" panose="030F0702030302020204" pitchFamily="66" charset="0"/>
              </a:rPr>
              <a:t> </a:t>
            </a:r>
            <a:r>
              <a:rPr lang="en-GB" sz="1400" dirty="0" err="1">
                <a:latin typeface="Comic Sans MS" panose="030F0702030302020204" pitchFamily="66" charset="0"/>
              </a:rPr>
              <a:t>yn</a:t>
            </a:r>
            <a:r>
              <a:rPr lang="en-GB" sz="1400" dirty="0">
                <a:latin typeface="Comic Sans MS" panose="030F0702030302020204" pitchFamily="66" charset="0"/>
              </a:rPr>
              <a:t> </a:t>
            </a:r>
            <a:r>
              <a:rPr lang="en-GB" sz="1400" dirty="0" err="1">
                <a:latin typeface="Comic Sans MS" panose="030F0702030302020204" pitchFamily="66" charset="0"/>
              </a:rPr>
              <a:t>cysylltu</a:t>
            </a:r>
            <a:r>
              <a:rPr lang="en-GB" sz="1400" dirty="0">
                <a:latin typeface="Comic Sans MS" panose="030F0702030302020204" pitchFamily="66" charset="0"/>
              </a:rPr>
              <a:t> â </a:t>
            </a:r>
            <a:r>
              <a:rPr lang="en-GB" sz="1400" dirty="0" err="1">
                <a:latin typeface="Comic Sans MS" panose="030F0702030302020204" pitchFamily="66" charset="0"/>
              </a:rPr>
              <a:t>Chwricwlwm</a:t>
            </a:r>
            <a:r>
              <a:rPr lang="en-GB" sz="1400" dirty="0">
                <a:latin typeface="Comic Sans MS" panose="030F0702030302020204" pitchFamily="66" charset="0"/>
              </a:rPr>
              <a:t> </a:t>
            </a:r>
            <a:r>
              <a:rPr lang="en-GB" sz="1400" dirty="0" err="1">
                <a:latin typeface="Comic Sans MS" panose="030F0702030302020204" pitchFamily="66" charset="0"/>
              </a:rPr>
              <a:t>i</a:t>
            </a:r>
            <a:r>
              <a:rPr lang="en-GB" sz="1400" dirty="0">
                <a:latin typeface="Comic Sans MS" panose="030F0702030302020204" pitchFamily="66" charset="0"/>
              </a:rPr>
              <a:t> </a:t>
            </a:r>
            <a:r>
              <a:rPr lang="en-GB" sz="1400" dirty="0" err="1">
                <a:latin typeface="Comic Sans MS" panose="030F0702030302020204" pitchFamily="66" charset="0"/>
              </a:rPr>
              <a:t>Gymru</a:t>
            </a:r>
            <a:r>
              <a:rPr lang="en-GB" sz="1400" dirty="0">
                <a:latin typeface="Comic Sans MS" panose="030F0702030302020204" pitchFamily="66" charset="0"/>
              </a:rPr>
              <a: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rPr>
              <a:t>Dewis </a:t>
            </a:r>
            <a:r>
              <a:rPr lang="en-GB" sz="1400" dirty="0" err="1">
                <a:latin typeface="Comic Sans MS" panose="030F0702030302020204" pitchFamily="66" charset="0"/>
              </a:rPr>
              <a:t>lle</a:t>
            </a:r>
            <a:r>
              <a:rPr lang="en-GB" sz="1400" dirty="0">
                <a:latin typeface="Comic Sans MS" panose="030F0702030302020204" pitchFamily="66" charset="0"/>
              </a:rPr>
              <a:t> </a:t>
            </a:r>
            <a:r>
              <a:rPr lang="en-GB" sz="1400" dirty="0" err="1">
                <a:latin typeface="Comic Sans MS" panose="030F0702030302020204" pitchFamily="66" charset="0"/>
              </a:rPr>
              <a:t>i</a:t>
            </a:r>
            <a:r>
              <a:rPr lang="en-GB" sz="1400" dirty="0">
                <a:latin typeface="Comic Sans MS" panose="030F0702030302020204" pitchFamily="66" charset="0"/>
              </a:rPr>
              <a:t> </a:t>
            </a:r>
            <a:r>
              <a:rPr lang="en-GB" sz="1400" dirty="0" err="1">
                <a:latin typeface="Comic Sans MS" panose="030F0702030302020204" pitchFamily="66" charset="0"/>
              </a:rPr>
              <a:t>ymweld</a:t>
            </a:r>
            <a:r>
              <a:rPr lang="en-GB" sz="1400" dirty="0">
                <a:latin typeface="Comic Sans MS" panose="030F0702030302020204" pitchFamily="66" charset="0"/>
              </a:rPr>
              <a:t> ag </a:t>
            </a:r>
            <a:r>
              <a:rPr lang="en-GB" sz="1400" dirty="0" err="1">
                <a:latin typeface="Comic Sans MS" panose="030F0702030302020204" pitchFamily="66" charset="0"/>
              </a:rPr>
              <a:t>ef</a:t>
            </a:r>
            <a:r>
              <a:rPr lang="en-GB" sz="1400" dirty="0">
                <a:latin typeface="Comic Sans MS" panose="030F0702030302020204" pitchFamily="66" charset="0"/>
              </a:rPr>
              <a:t> </a:t>
            </a:r>
            <a:r>
              <a:rPr lang="en-GB" sz="1400" dirty="0" err="1">
                <a:latin typeface="Comic Sans MS" panose="030F0702030302020204" pitchFamily="66" charset="0"/>
              </a:rPr>
              <a:t>yn</a:t>
            </a:r>
            <a:r>
              <a:rPr lang="en-GB" sz="1400" dirty="0">
                <a:latin typeface="Comic Sans MS" panose="030F0702030302020204" pitchFamily="66" charset="0"/>
              </a:rPr>
              <a:t> </a:t>
            </a:r>
            <a:r>
              <a:rPr lang="en-GB" sz="1400" dirty="0" err="1">
                <a:latin typeface="Comic Sans MS" panose="030F0702030302020204" pitchFamily="66" charset="0"/>
              </a:rPr>
              <a:t>eich</a:t>
            </a:r>
            <a:r>
              <a:rPr lang="en-GB" sz="1400" dirty="0">
                <a:latin typeface="Comic Sans MS" panose="030F0702030302020204" pitchFamily="66" charset="0"/>
              </a:rPr>
              <a:t> </a:t>
            </a:r>
            <a:r>
              <a:rPr lang="en-GB" sz="1400" dirty="0" err="1">
                <a:latin typeface="Comic Sans MS" panose="030F0702030302020204" pitchFamily="66" charset="0"/>
              </a:rPr>
              <a:t>ardal</a:t>
            </a:r>
            <a:r>
              <a:rPr lang="en-GB" sz="1400" dirty="0">
                <a:latin typeface="Comic Sans MS" panose="030F0702030302020204" pitchFamily="66" charset="0"/>
              </a:rPr>
              <a:t> </a:t>
            </a:r>
            <a:r>
              <a:rPr lang="en-GB" sz="1400" dirty="0" err="1">
                <a:latin typeface="Comic Sans MS" panose="030F0702030302020204" pitchFamily="66" charset="0"/>
              </a:rPr>
              <a:t>leol</a:t>
            </a:r>
            <a:r>
              <a:rPr lang="en-GB" sz="1400" dirty="0">
                <a:latin typeface="Comic Sans MS" panose="030F0702030302020204" pitchFamily="66" charset="0"/>
              </a:rPr>
              <a:t>, </a:t>
            </a:r>
            <a:r>
              <a:rPr lang="en-GB" sz="1400" dirty="0" err="1">
                <a:latin typeface="Comic Sans MS" panose="030F0702030302020204" pitchFamily="66" charset="0"/>
              </a:rPr>
              <a:t>ei</a:t>
            </a:r>
            <a:r>
              <a:rPr lang="en-GB" sz="1400" dirty="0">
                <a:latin typeface="Comic Sans MS" panose="030F0702030302020204" pitchFamily="66" charset="0"/>
              </a:rPr>
              <a:t> </a:t>
            </a:r>
            <a:r>
              <a:rPr lang="en-GB" sz="1400" dirty="0" err="1">
                <a:latin typeface="Comic Sans MS" panose="030F0702030302020204" pitchFamily="66" charset="0"/>
              </a:rPr>
              <a:t>gynllunio</a:t>
            </a:r>
            <a:r>
              <a:rPr lang="en-GB" sz="1400" dirty="0">
                <a:latin typeface="Comic Sans MS" panose="030F0702030302020204" pitchFamily="66" charset="0"/>
              </a:rPr>
              <a:t> ac </a:t>
            </a:r>
            <a:r>
              <a:rPr lang="en-GB" sz="1400" b="1" dirty="0" err="1">
                <a:latin typeface="Comic Sans MS" panose="030F0702030302020204" pitchFamily="66" charset="0"/>
              </a:rPr>
              <a:t>ymweld</a:t>
            </a:r>
            <a:r>
              <a:rPr lang="en-GB" sz="1400" dirty="0">
                <a:latin typeface="Comic Sans MS" panose="030F0702030302020204" pitchFamily="66" charset="0"/>
              </a:rPr>
              <a:t> ag </a:t>
            </a:r>
            <a:r>
              <a:rPr lang="en-GB" sz="1400" dirty="0" err="1">
                <a:latin typeface="Comic Sans MS" panose="030F0702030302020204" pitchFamily="66" charset="0"/>
              </a:rPr>
              <a:t>ef</a:t>
            </a:r>
            <a:r>
              <a:rPr lang="en-GB" sz="1400" dirty="0">
                <a:latin typeface="Comic Sans MS" panose="030F0702030302020204" pitchFamily="66" charset="0"/>
              </a:rPr>
              <a:t> </a:t>
            </a:r>
            <a:r>
              <a:rPr lang="en-GB" sz="1400" b="1" dirty="0">
                <a:latin typeface="Comic Sans MS" panose="030F0702030302020204" pitchFamily="66" charset="0"/>
              </a:rPr>
              <a:t>DYDD LLUN HYDREF 5</a:t>
            </a:r>
            <a:r>
              <a:rPr lang="en-GB" sz="1400" dirty="0">
                <a:latin typeface="Comic Sans MS" panose="030F0702030302020204" pitchFamily="66" charset="0"/>
              </a:rPr>
              <a: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b="1" dirty="0" err="1">
                <a:latin typeface="Comic Sans MS" panose="030F0702030302020204" pitchFamily="66" charset="0"/>
              </a:rPr>
              <a:t>Cyflwyno</a:t>
            </a:r>
            <a:r>
              <a:rPr lang="en-GB" sz="1400" dirty="0">
                <a:latin typeface="Comic Sans MS" panose="030F0702030302020204" pitchFamily="66" charset="0"/>
              </a:rPr>
              <a:t> </a:t>
            </a:r>
            <a:r>
              <a:rPr lang="en-GB" sz="1400" dirty="0" err="1">
                <a:latin typeface="Comic Sans MS" panose="030F0702030302020204" pitchFamily="66" charset="0"/>
              </a:rPr>
              <a:t>taflen</a:t>
            </a:r>
            <a:r>
              <a:rPr lang="en-GB" sz="1400" dirty="0">
                <a:latin typeface="Comic Sans MS" panose="030F0702030302020204" pitchFamily="66" charset="0"/>
              </a:rPr>
              <a:t> </a:t>
            </a:r>
            <a:r>
              <a:rPr lang="en-GB" sz="1400" dirty="0" err="1">
                <a:latin typeface="Comic Sans MS" panose="030F0702030302020204" pitchFamily="66" charset="0"/>
              </a:rPr>
              <a:t>gynllunio</a:t>
            </a:r>
            <a:r>
              <a:rPr lang="en-GB" sz="1400" dirty="0">
                <a:latin typeface="Comic Sans MS" panose="030F0702030302020204" pitchFamily="66" charset="0"/>
              </a:rPr>
              <a:t> </a:t>
            </a:r>
            <a:r>
              <a:rPr lang="en-GB" sz="1400" dirty="0" err="1">
                <a:latin typeface="Comic Sans MS" panose="030F0702030302020204" pitchFamily="66" charset="0"/>
              </a:rPr>
              <a:t>grŵp</a:t>
            </a:r>
            <a:r>
              <a:rPr lang="en-GB" sz="1400" dirty="0">
                <a:latin typeface="Comic Sans MS" panose="030F0702030302020204" pitchFamily="66" charset="0"/>
              </a:rPr>
              <a:t> a </a:t>
            </a:r>
            <a:r>
              <a:rPr lang="en-GB" sz="1400" dirty="0" err="1">
                <a:latin typeface="Comic Sans MS" panose="030F0702030302020204" pitchFamily="66" charset="0"/>
              </a:rPr>
              <a:t>ffotograffau</a:t>
            </a:r>
            <a:r>
              <a:rPr lang="en-GB" sz="1400" dirty="0">
                <a:latin typeface="Comic Sans MS" panose="030F0702030302020204" pitchFamily="66" charset="0"/>
              </a:rPr>
              <a:t> </a:t>
            </a:r>
            <a:r>
              <a:rPr lang="en-GB" sz="1400" dirty="0" err="1">
                <a:latin typeface="Comic Sans MS" panose="030F0702030302020204" pitchFamily="66" charset="0"/>
              </a:rPr>
              <a:t>o'ch</a:t>
            </a:r>
            <a:r>
              <a:rPr lang="en-GB" sz="1400" dirty="0">
                <a:latin typeface="Comic Sans MS" panose="030F0702030302020204" pitchFamily="66" charset="0"/>
              </a:rPr>
              <a:t> </a:t>
            </a:r>
            <a:r>
              <a:rPr lang="en-GB" sz="1400" dirty="0" err="1">
                <a:latin typeface="Comic Sans MS" panose="030F0702030302020204" pitchFamily="66" charset="0"/>
              </a:rPr>
              <a:t>ymweliad</a:t>
            </a:r>
            <a:r>
              <a:rPr lang="en-GB" sz="1400" dirty="0">
                <a:latin typeface="Comic Sans MS" panose="030F0702030302020204" pitchFamily="66" charset="0"/>
              </a:rPr>
              <a:t> </a:t>
            </a:r>
            <a:r>
              <a:rPr lang="en-GB" sz="1400" dirty="0" err="1">
                <a:latin typeface="Comic Sans MS" panose="030F0702030302020204" pitchFamily="66" charset="0"/>
              </a:rPr>
              <a:t>erbyn</a:t>
            </a:r>
            <a:r>
              <a:rPr lang="en-GB" sz="1400" dirty="0">
                <a:latin typeface="Comic Sans MS" panose="030F0702030302020204" pitchFamily="66" charset="0"/>
              </a:rPr>
              <a:t> </a:t>
            </a:r>
            <a:r>
              <a:rPr lang="en-GB" sz="1400" b="1" dirty="0">
                <a:latin typeface="Comic Sans MS" panose="030F0702030302020204" pitchFamily="66" charset="0"/>
              </a:rPr>
              <a:t>9yb </a:t>
            </a:r>
            <a:r>
              <a:rPr lang="en-GB" sz="1400" b="1" dirty="0" err="1">
                <a:latin typeface="Comic Sans MS" panose="030F0702030302020204" pitchFamily="66" charset="0"/>
              </a:rPr>
              <a:t>Dydd</a:t>
            </a:r>
            <a:r>
              <a:rPr lang="en-GB" sz="1400" b="1" dirty="0">
                <a:latin typeface="Comic Sans MS" panose="030F0702030302020204" pitchFamily="66" charset="0"/>
              </a:rPr>
              <a:t> </a:t>
            </a:r>
            <a:r>
              <a:rPr lang="en-GB" sz="1400" b="1" dirty="0" err="1">
                <a:latin typeface="Comic Sans MS" panose="030F0702030302020204" pitchFamily="66" charset="0"/>
              </a:rPr>
              <a:t>Gwener</a:t>
            </a:r>
            <a:r>
              <a:rPr lang="en-GB" sz="1400" b="1" dirty="0">
                <a:latin typeface="Comic Sans MS" panose="030F0702030302020204" pitchFamily="66" charset="0"/>
              </a:rPr>
              <a:t>, Hydref 23</a:t>
            </a:r>
            <a:r>
              <a:rPr lang="en-GB" sz="1400" dirty="0">
                <a:latin typeface="Comic Sans MS" panose="030F0702030302020204" pitchFamily="66" charset="0"/>
              </a:rPr>
              <a:t>.</a:t>
            </a:r>
          </a:p>
          <a:p>
            <a:pPr marL="285750" indent="-285750">
              <a:buFont typeface="Arial" panose="020B0604020202020204" pitchFamily="34" charset="0"/>
              <a:buChar char="•"/>
            </a:pP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err="1">
                <a:latin typeface="Comic Sans MS" panose="030F0702030302020204" pitchFamily="66" charset="0"/>
              </a:rPr>
              <a:t>Gallwch</a:t>
            </a:r>
            <a:r>
              <a:rPr lang="en-GB" sz="1400" dirty="0">
                <a:latin typeface="Comic Sans MS" panose="030F0702030302020204" pitchFamily="66" charset="0"/>
              </a:rPr>
              <a:t> </a:t>
            </a:r>
            <a:r>
              <a:rPr lang="en-GB" sz="1400" dirty="0" err="1">
                <a:latin typeface="Comic Sans MS" panose="030F0702030302020204" pitchFamily="66" charset="0"/>
              </a:rPr>
              <a:t>gyflwyno</a:t>
            </a:r>
            <a:r>
              <a:rPr lang="en-GB" sz="1400" dirty="0">
                <a:latin typeface="Comic Sans MS" panose="030F0702030302020204" pitchFamily="66" charset="0"/>
              </a:rPr>
              <a:t> </a:t>
            </a:r>
            <a:r>
              <a:rPr lang="en-GB" sz="1400" dirty="0" err="1">
                <a:latin typeface="Comic Sans MS" panose="030F0702030302020204" pitchFamily="66" charset="0"/>
              </a:rPr>
              <a:t>eich</a:t>
            </a:r>
            <a:r>
              <a:rPr lang="en-GB" sz="1400" dirty="0">
                <a:latin typeface="Comic Sans MS" panose="030F0702030302020204" pitchFamily="66" charset="0"/>
              </a:rPr>
              <a:t> </a:t>
            </a:r>
            <a:r>
              <a:rPr lang="en-GB" sz="1400" dirty="0" err="1">
                <a:latin typeface="Comic Sans MS" panose="030F0702030302020204" pitchFamily="66" charset="0"/>
              </a:rPr>
              <a:t>taflen</a:t>
            </a:r>
            <a:r>
              <a:rPr lang="en-GB" sz="1400" dirty="0">
                <a:latin typeface="Comic Sans MS" panose="030F0702030302020204" pitchFamily="66" charset="0"/>
              </a:rPr>
              <a:t> </a:t>
            </a:r>
            <a:r>
              <a:rPr lang="en-GB" sz="1400" dirty="0" err="1">
                <a:latin typeface="Comic Sans MS" panose="030F0702030302020204" pitchFamily="66" charset="0"/>
              </a:rPr>
              <a:t>gynllunio</a:t>
            </a:r>
            <a:r>
              <a:rPr lang="en-GB" sz="1400" dirty="0">
                <a:latin typeface="Comic Sans MS" panose="030F0702030302020204" pitchFamily="66" charset="0"/>
              </a:rPr>
              <a:t> </a:t>
            </a:r>
            <a:r>
              <a:rPr lang="en-GB" sz="1400" dirty="0" err="1">
                <a:latin typeface="Comic Sans MS" panose="030F0702030302020204" pitchFamily="66" charset="0"/>
              </a:rPr>
              <a:t>eich</a:t>
            </a:r>
            <a:r>
              <a:rPr lang="en-GB" sz="1400" dirty="0">
                <a:latin typeface="Comic Sans MS" panose="030F0702030302020204" pitchFamily="66" charset="0"/>
              </a:rPr>
              <a:t> </a:t>
            </a:r>
            <a:r>
              <a:rPr lang="en-GB" sz="1400" dirty="0" err="1">
                <a:latin typeface="Comic Sans MS" panose="030F0702030302020204" pitchFamily="66" charset="0"/>
              </a:rPr>
              <a:t>hun</a:t>
            </a:r>
            <a:r>
              <a:rPr lang="en-GB" sz="1400" dirty="0">
                <a:latin typeface="Comic Sans MS" panose="030F0702030302020204" pitchFamily="66" charset="0"/>
              </a:rPr>
              <a:t> neu </a:t>
            </a:r>
            <a:r>
              <a:rPr lang="en-GB" sz="1400" dirty="0" err="1">
                <a:latin typeface="Comic Sans MS" panose="030F0702030302020204" pitchFamily="66" charset="0"/>
              </a:rPr>
              <a:t>gopi</a:t>
            </a:r>
            <a:r>
              <a:rPr lang="en-GB" sz="1400" dirty="0">
                <a:latin typeface="Comic Sans MS" panose="030F0702030302020204" pitchFamily="66" charset="0"/>
              </a:rPr>
              <a:t> o </a:t>
            </a:r>
            <a:r>
              <a:rPr lang="en-GB" sz="1400" dirty="0" err="1">
                <a:latin typeface="Comic Sans MS" panose="030F0702030302020204" pitchFamily="66" charset="0"/>
              </a:rPr>
              <a:t>daflen</a:t>
            </a:r>
            <a:r>
              <a:rPr lang="en-GB" sz="1400" dirty="0">
                <a:latin typeface="Comic Sans MS" panose="030F0702030302020204" pitchFamily="66" charset="0"/>
              </a:rPr>
              <a:t> </a:t>
            </a:r>
            <a:r>
              <a:rPr lang="en-GB" sz="1400" dirty="0" err="1">
                <a:latin typeface="Comic Sans MS" panose="030F0702030302020204" pitchFamily="66" charset="0"/>
              </a:rPr>
              <a:t>gynllunio'r</a:t>
            </a:r>
            <a:r>
              <a:rPr lang="en-GB" sz="1400" dirty="0">
                <a:latin typeface="Comic Sans MS" panose="030F0702030302020204" pitchFamily="66" charset="0"/>
              </a:rPr>
              <a:t> </a:t>
            </a:r>
            <a:r>
              <a:rPr lang="en-GB" sz="1400" dirty="0" err="1">
                <a:latin typeface="Comic Sans MS" panose="030F0702030302020204" pitchFamily="66" charset="0"/>
              </a:rPr>
              <a:t>grŵp</a:t>
            </a:r>
            <a:r>
              <a:rPr lang="en-GB" sz="1400" dirty="0">
                <a:latin typeface="Comic Sans MS" panose="030F0702030302020204" pitchFamily="66" charset="0"/>
              </a:rPr>
              <a:t>.</a:t>
            </a:r>
          </a:p>
        </p:txBody>
      </p:sp>
      <p:pic>
        <p:nvPicPr>
          <p:cNvPr id="6" name="Picture 5">
            <a:extLst>
              <a:ext uri="{FF2B5EF4-FFF2-40B4-BE49-F238E27FC236}">
                <a16:creationId xmlns:a16="http://schemas.microsoft.com/office/drawing/2014/main" id="{19EEF081-7B9A-A9C1-F83B-CBB8B3690CB9}"/>
              </a:ext>
            </a:extLst>
          </p:cNvPr>
          <p:cNvPicPr>
            <a:picLocks noChangeAspect="1"/>
          </p:cNvPicPr>
          <p:nvPr/>
        </p:nvPicPr>
        <p:blipFill>
          <a:blip r:embed="rId2"/>
          <a:srcRect l="35013" t="17485" r="36180" b="20639"/>
          <a:stretch>
            <a:fillRect/>
          </a:stretch>
        </p:blipFill>
        <p:spPr>
          <a:xfrm>
            <a:off x="305327" y="1909754"/>
            <a:ext cx="2202429" cy="3153667"/>
          </a:xfrm>
          <a:prstGeom prst="rect">
            <a:avLst/>
          </a:prstGeom>
        </p:spPr>
      </p:pic>
    </p:spTree>
    <p:extLst>
      <p:ext uri="{BB962C8B-B14F-4D97-AF65-F5344CB8AC3E}">
        <p14:creationId xmlns:p14="http://schemas.microsoft.com/office/powerpoint/2010/main" val="423782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51E6D-BC9F-987F-F1DB-C032C71D8051}"/>
              </a:ext>
            </a:extLst>
          </p:cNvPr>
          <p:cNvSpPr>
            <a:spLocks noGrp="1"/>
          </p:cNvSpPr>
          <p:nvPr>
            <p:ph type="title"/>
          </p:nvPr>
        </p:nvSpPr>
        <p:spPr>
          <a:xfrm>
            <a:off x="7970794" y="293915"/>
            <a:ext cx="4431097" cy="1325563"/>
          </a:xfrm>
        </p:spPr>
        <p:txBody>
          <a:bodyPr/>
          <a:lstStyle/>
          <a:p>
            <a:r>
              <a:rPr lang="en-US" b="1" dirty="0">
                <a:solidFill>
                  <a:schemeClr val="accent1">
                    <a:lumMod val="75000"/>
                  </a:schemeClr>
                </a:solidFill>
                <a:latin typeface="Comic Sans MS" panose="030F0702030302020204" pitchFamily="66" charset="0"/>
                <a:cs typeface="Calibri Light"/>
              </a:rPr>
              <a:t>Time to think…</a:t>
            </a:r>
          </a:p>
        </p:txBody>
      </p:sp>
      <p:sp>
        <p:nvSpPr>
          <p:cNvPr id="4" name="Content Placeholder 2">
            <a:extLst>
              <a:ext uri="{FF2B5EF4-FFF2-40B4-BE49-F238E27FC236}">
                <a16:creationId xmlns:a16="http://schemas.microsoft.com/office/drawing/2014/main" id="{C2E1E3BC-9804-4313-E365-A232489C2D15}"/>
              </a:ext>
            </a:extLst>
          </p:cNvPr>
          <p:cNvSpPr>
            <a:spLocks noGrp="1"/>
          </p:cNvSpPr>
          <p:nvPr/>
        </p:nvSpPr>
        <p:spPr>
          <a:xfrm>
            <a:off x="2839357" y="1991215"/>
            <a:ext cx="4835072" cy="478154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cy-GB" sz="3200" dirty="0">
                <a:solidFill>
                  <a:schemeClr val="tx1"/>
                </a:solidFill>
                <a:latin typeface="Comic Sans MS" panose="030F0702030302020204" pitchFamily="66" charset="0"/>
                <a:cs typeface="Arial" panose="020B0604020202020204" pitchFamily="34" charset="0"/>
              </a:rPr>
              <a:t>Ydych chi’n meddwl bod hwn yn gynllun da?</a:t>
            </a:r>
          </a:p>
          <a:p>
            <a:pPr>
              <a:buFont typeface="Wingdings" pitchFamily="2" charset="2"/>
              <a:buChar char="v"/>
            </a:pPr>
            <a:r>
              <a:rPr lang="cy-GB" sz="3200" dirty="0">
                <a:solidFill>
                  <a:schemeClr val="tx1"/>
                </a:solidFill>
                <a:latin typeface="Comic Sans MS" panose="030F0702030302020204" pitchFamily="66" charset="0"/>
                <a:cs typeface="Arial" panose="020B0604020202020204" pitchFamily="34" charset="0"/>
              </a:rPr>
              <a:t>A fyddech chi'n teimlo'n hyderus i gynllunio ymweliad nawr?</a:t>
            </a:r>
          </a:p>
          <a:p>
            <a:pPr>
              <a:buFont typeface="Wingdings" pitchFamily="2" charset="2"/>
              <a:buChar char="v"/>
            </a:pPr>
            <a:r>
              <a:rPr lang="cy-GB" sz="3200" dirty="0">
                <a:solidFill>
                  <a:schemeClr val="tx1"/>
                </a:solidFill>
                <a:latin typeface="Comic Sans MS" panose="030F0702030302020204" pitchFamily="66" charset="0"/>
                <a:cs typeface="Arial" panose="020B0604020202020204" pitchFamily="34" charset="0"/>
              </a:rPr>
              <a:t>Os na, pa gymorth arall fyddai ei angen arnoch chi?</a:t>
            </a:r>
          </a:p>
        </p:txBody>
      </p:sp>
      <p:sp>
        <p:nvSpPr>
          <p:cNvPr id="3" name="Title 1">
            <a:extLst>
              <a:ext uri="{FF2B5EF4-FFF2-40B4-BE49-F238E27FC236}">
                <a16:creationId xmlns:a16="http://schemas.microsoft.com/office/drawing/2014/main" id="{D4799B35-51C1-E4AC-FBE2-170A140FDE0A}"/>
              </a:ext>
            </a:extLst>
          </p:cNvPr>
          <p:cNvSpPr txBox="1">
            <a:spLocks/>
          </p:cNvSpPr>
          <p:nvPr/>
        </p:nvSpPr>
        <p:spPr>
          <a:xfrm>
            <a:off x="3027060" y="293915"/>
            <a:ext cx="494373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b="1" dirty="0">
                <a:solidFill>
                  <a:srgbClr val="0070C0"/>
                </a:solidFill>
                <a:latin typeface="Comic Sans MS" panose="030F0702030302020204" pitchFamily="66" charset="0"/>
                <a:cs typeface="Calibri Light"/>
              </a:rPr>
              <a:t>Amser i feddwl…</a:t>
            </a:r>
            <a:endParaRPr lang="cy-GB" b="1" dirty="0">
              <a:solidFill>
                <a:srgbClr val="0070C0"/>
              </a:solidFill>
              <a:latin typeface="Comic Sans MS" panose="030F0702030302020204" pitchFamily="66" charset="0"/>
            </a:endParaRPr>
          </a:p>
        </p:txBody>
      </p:sp>
      <p:sp>
        <p:nvSpPr>
          <p:cNvPr id="5" name="Content Placeholder 2">
            <a:extLst>
              <a:ext uri="{FF2B5EF4-FFF2-40B4-BE49-F238E27FC236}">
                <a16:creationId xmlns:a16="http://schemas.microsoft.com/office/drawing/2014/main" id="{7B8DDCBA-CD9C-CBEE-1459-998CC91B564D}"/>
              </a:ext>
            </a:extLst>
          </p:cNvPr>
          <p:cNvSpPr>
            <a:spLocks noGrp="1"/>
          </p:cNvSpPr>
          <p:nvPr/>
        </p:nvSpPr>
        <p:spPr>
          <a:xfrm>
            <a:off x="7835836" y="2044773"/>
            <a:ext cx="4706365" cy="478154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GB" sz="3200" dirty="0">
                <a:latin typeface="Comic Sans MS" panose="030F0702030302020204" pitchFamily="66" charset="0"/>
                <a:cs typeface="Arial" panose="020B0604020202020204" pitchFamily="34" charset="0"/>
              </a:rPr>
              <a:t>Do you think this is a good plan?</a:t>
            </a:r>
          </a:p>
          <a:p>
            <a:pPr>
              <a:buFont typeface="Wingdings" pitchFamily="2" charset="2"/>
              <a:buChar char="v"/>
            </a:pPr>
            <a:r>
              <a:rPr lang="en-GB" sz="3200" dirty="0">
                <a:latin typeface="Comic Sans MS" panose="030F0702030302020204" pitchFamily="66" charset="0"/>
                <a:cs typeface="Arial" panose="020B0604020202020204" pitchFamily="34" charset="0"/>
              </a:rPr>
              <a:t>Would you feel confident planning a visit now?</a:t>
            </a:r>
          </a:p>
          <a:p>
            <a:pPr>
              <a:buFont typeface="Wingdings" pitchFamily="2" charset="2"/>
              <a:buChar char="v"/>
            </a:pPr>
            <a:r>
              <a:rPr lang="en-GB" sz="3200" dirty="0">
                <a:latin typeface="Comic Sans MS" panose="030F0702030302020204" pitchFamily="66" charset="0"/>
                <a:cs typeface="Arial" panose="020B0604020202020204" pitchFamily="34" charset="0"/>
              </a:rPr>
              <a:t>If not, what more support would you need?</a:t>
            </a:r>
          </a:p>
        </p:txBody>
      </p:sp>
      <p:pic>
        <p:nvPicPr>
          <p:cNvPr id="6" name="Picture 2" descr="45 self-reflection questions to nurture ...">
            <a:extLst>
              <a:ext uri="{FF2B5EF4-FFF2-40B4-BE49-F238E27FC236}">
                <a16:creationId xmlns:a16="http://schemas.microsoft.com/office/drawing/2014/main" id="{16A58AD5-78F2-B765-8886-D7448414EA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929" y="2897799"/>
            <a:ext cx="2237014" cy="1317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117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5DA6E3-F6EA-2E4A-CF58-0D728AA5A95A}"/>
              </a:ext>
            </a:extLst>
          </p:cNvPr>
          <p:cNvSpPr txBox="1"/>
          <p:nvPr/>
        </p:nvSpPr>
        <p:spPr>
          <a:xfrm>
            <a:off x="3505200" y="1772612"/>
            <a:ext cx="8089105" cy="54271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Bef>
                <a:spcPts val="1000"/>
              </a:spcBef>
            </a:pPr>
            <a:r>
              <a:rPr lang="en-GB" sz="2400" dirty="0">
                <a:hlinkClick r:id="rId3"/>
              </a:rPr>
              <a:t>https://oeapng.info/about-national-guidance/#1630503498392-52d9bfab-9367</a:t>
            </a:r>
            <a:endParaRPr lang="en-GB" sz="2400" dirty="0"/>
          </a:p>
          <a:p>
            <a:pPr algn="ctr">
              <a:spcBef>
                <a:spcPts val="1000"/>
              </a:spcBef>
            </a:pPr>
            <a:r>
              <a:rPr lang="en-GB" sz="2400" dirty="0">
                <a:hlinkClick r:id="rId4"/>
              </a:rPr>
              <a:t>Plan your educational visit</a:t>
            </a:r>
            <a:endParaRPr lang="en-GB" sz="2400" dirty="0"/>
          </a:p>
          <a:p>
            <a:pPr algn="ctr">
              <a:spcBef>
                <a:spcPts val="1000"/>
              </a:spcBef>
            </a:pPr>
            <a:r>
              <a:rPr lang="en-GB" sz="2400" dirty="0">
                <a:hlinkClick r:id="rId5"/>
              </a:rPr>
              <a:t>Educational visits and outdoor learning | GOV.WALES</a:t>
            </a:r>
            <a:endParaRPr lang="en-GB" sz="2400" dirty="0"/>
          </a:p>
          <a:p>
            <a:pPr algn="ctr">
              <a:spcBef>
                <a:spcPts val="1000"/>
              </a:spcBef>
            </a:pPr>
            <a:r>
              <a:rPr lang="en-GB" sz="2400" dirty="0">
                <a:hlinkClick r:id="rId6"/>
              </a:rPr>
              <a:t>Planning your education visit | </a:t>
            </a:r>
            <a:r>
              <a:rPr lang="en-GB" sz="2400" dirty="0" err="1">
                <a:hlinkClick r:id="rId6"/>
              </a:rPr>
              <a:t>Cadw</a:t>
            </a:r>
            <a:endParaRPr lang="en-GB" sz="2400" dirty="0"/>
          </a:p>
          <a:p>
            <a:pPr algn="ctr">
              <a:spcBef>
                <a:spcPts val="1000"/>
              </a:spcBef>
            </a:pPr>
            <a:r>
              <a:rPr lang="en-GB" sz="2400" dirty="0">
                <a:hlinkClick r:id="rId7"/>
              </a:rPr>
              <a:t>Learning Beyond - in your local area</a:t>
            </a:r>
            <a:endParaRPr lang="en-GB" sz="2400" b="1" dirty="0">
              <a:effectLst>
                <a:outerShdw blurRad="38100" dist="38100" dir="2700000" algn="tl">
                  <a:srgbClr val="000000">
                    <a:alpha val="43137"/>
                  </a:srgbClr>
                </a:outerShdw>
              </a:effectLst>
            </a:endParaRPr>
          </a:p>
          <a:p>
            <a:pPr algn="ctr">
              <a:spcBef>
                <a:spcPts val="1000"/>
              </a:spcBef>
            </a:pPr>
            <a:r>
              <a:rPr lang="en-US" sz="2400" dirty="0">
                <a:solidFill>
                  <a:srgbClr val="0070C0"/>
                </a:solidFill>
                <a:hlinkClick r:id="rId8">
                  <a:extLst>
                    <a:ext uri="{A12FA001-AC4F-418D-AE19-62706E023703}">
                      <ahyp:hlinkClr xmlns:ahyp="http://schemas.microsoft.com/office/drawing/2018/hyperlinkcolor" val="tx"/>
                    </a:ext>
                  </a:extLst>
                </a:hlinkClick>
              </a:rPr>
              <a:t>https://www.ukschooltrips.co.uk/plan-your-trip.html</a:t>
            </a:r>
            <a:endParaRPr lang="en-US" sz="2400" dirty="0">
              <a:solidFill>
                <a:srgbClr val="0070C0"/>
              </a:solidFill>
            </a:endParaRPr>
          </a:p>
          <a:p>
            <a:pPr algn="ctr">
              <a:spcBef>
                <a:spcPts val="1000"/>
              </a:spcBef>
            </a:pPr>
            <a:r>
              <a:rPr lang="en-US" sz="2400" dirty="0">
                <a:solidFill>
                  <a:srgbClr val="0070C0"/>
                </a:solidFill>
                <a:hlinkClick r:id="rId9">
                  <a:extLst>
                    <a:ext uri="{A12FA001-AC4F-418D-AE19-62706E023703}">
                      <ahyp:hlinkClr xmlns:ahyp="http://schemas.microsoft.com/office/drawing/2018/hyperlinkcolor" val="tx"/>
                    </a:ext>
                  </a:extLst>
                </a:hlinkClick>
              </a:rPr>
              <a:t>https://www.educationalvisitsuk.com/blog/school-trip-guide-planning-a-school-trip-with-educationalvisitsuk-com/</a:t>
            </a:r>
            <a:endParaRPr lang="en-US" sz="2400" dirty="0">
              <a:solidFill>
                <a:srgbClr val="0070C0"/>
              </a:solidFill>
            </a:endParaRPr>
          </a:p>
          <a:p>
            <a:pPr algn="ctr">
              <a:spcBef>
                <a:spcPts val="1000"/>
              </a:spcBef>
            </a:pPr>
            <a:r>
              <a:rPr lang="en-US" sz="2400" dirty="0">
                <a:solidFill>
                  <a:srgbClr val="0070C0"/>
                </a:solidFill>
                <a:hlinkClick r:id="rId10">
                  <a:extLst>
                    <a:ext uri="{A12FA001-AC4F-418D-AE19-62706E023703}">
                      <ahyp:hlinkClr xmlns:ahyp="http://schemas.microsoft.com/office/drawing/2018/hyperlinkcolor" val="tx"/>
                    </a:ext>
                  </a:extLst>
                </a:hlinkClick>
              </a:rPr>
              <a:t>https://www.kingswood.co.uk/post/the-ultimate-guide-to-planning-a-school-trip</a:t>
            </a:r>
            <a:endParaRPr lang="en-US" sz="2400" dirty="0">
              <a:solidFill>
                <a:srgbClr val="0070C0"/>
              </a:solidFill>
            </a:endParaRPr>
          </a:p>
          <a:p>
            <a:pPr algn="ctr">
              <a:spcBef>
                <a:spcPts val="1000"/>
              </a:spcBef>
            </a:pPr>
            <a:endParaRPr lang="en-US" sz="1600" b="1" dirty="0">
              <a:effectLst>
                <a:outerShdw blurRad="38100" dist="38100" dir="2700000" algn="tl">
                  <a:srgbClr val="000000">
                    <a:alpha val="43137"/>
                  </a:srgbClr>
                </a:outerShdw>
              </a:effectLst>
            </a:endParaRPr>
          </a:p>
        </p:txBody>
      </p:sp>
      <p:sp>
        <p:nvSpPr>
          <p:cNvPr id="2" name="Title 1">
            <a:extLst>
              <a:ext uri="{FF2B5EF4-FFF2-40B4-BE49-F238E27FC236}">
                <a16:creationId xmlns:a16="http://schemas.microsoft.com/office/drawing/2014/main" id="{DC7C0383-73D7-EE9D-A44C-4F8991EE5103}"/>
              </a:ext>
            </a:extLst>
          </p:cNvPr>
          <p:cNvSpPr txBox="1">
            <a:spLocks/>
          </p:cNvSpPr>
          <p:nvPr/>
        </p:nvSpPr>
        <p:spPr>
          <a:xfrm>
            <a:off x="7549752" y="546298"/>
            <a:ext cx="4528247" cy="855606"/>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chemeClr val="accent1">
                    <a:lumMod val="75000"/>
                  </a:schemeClr>
                </a:solidFill>
                <a:effectLst>
                  <a:outerShdw blurRad="38100" dist="38100" dir="2700000" algn="tl">
                    <a:srgbClr val="000000">
                      <a:alpha val="43137"/>
                    </a:srgbClr>
                  </a:outerShdw>
                </a:effectLst>
                <a:highlight>
                  <a:srgbClr val="FFFFFF"/>
                </a:highlight>
                <a:latin typeface="Comic Sans MS" panose="030F0702030302020204" pitchFamily="66" charset="0"/>
              </a:rPr>
              <a:t>Useful websites when planning a visit</a:t>
            </a:r>
          </a:p>
        </p:txBody>
      </p:sp>
      <p:sp>
        <p:nvSpPr>
          <p:cNvPr id="6" name="Title 1">
            <a:extLst>
              <a:ext uri="{FF2B5EF4-FFF2-40B4-BE49-F238E27FC236}">
                <a16:creationId xmlns:a16="http://schemas.microsoft.com/office/drawing/2014/main" id="{025C7216-9F2A-7C3C-AA46-27B70D213E9A}"/>
              </a:ext>
            </a:extLst>
          </p:cNvPr>
          <p:cNvSpPr txBox="1">
            <a:spLocks/>
          </p:cNvSpPr>
          <p:nvPr/>
        </p:nvSpPr>
        <p:spPr>
          <a:xfrm>
            <a:off x="2911040" y="671646"/>
            <a:ext cx="4528247" cy="855606"/>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sz="4800" b="1" dirty="0">
                <a:solidFill>
                  <a:srgbClr val="0070C0"/>
                </a:solidFill>
                <a:effectLst>
                  <a:outerShdw blurRad="38100" dist="38100" dir="2700000" algn="tl">
                    <a:srgbClr val="000000">
                      <a:alpha val="43137"/>
                    </a:srgbClr>
                  </a:outerShdw>
                </a:effectLst>
                <a:latin typeface="Comic Sans MS" panose="030F0702030302020204" pitchFamily="66" charset="0"/>
                <a:cs typeface="Arial"/>
              </a:rPr>
              <a:t>Gwefannau defnyddiol wrth gynllunio ymweliad</a:t>
            </a:r>
          </a:p>
          <a:p>
            <a:pPr algn="ctr"/>
            <a:endParaRPr lang="en-GB" b="1" dirty="0">
              <a:solidFill>
                <a:schemeClr val="accent1">
                  <a:lumMod val="75000"/>
                </a:schemeClr>
              </a:solidFill>
              <a:highlight>
                <a:srgbClr val="FFFFFF"/>
              </a:highlight>
            </a:endParaRPr>
          </a:p>
        </p:txBody>
      </p:sp>
      <p:pic>
        <p:nvPicPr>
          <p:cNvPr id="5" name="Picture 4">
            <a:extLst>
              <a:ext uri="{FF2B5EF4-FFF2-40B4-BE49-F238E27FC236}">
                <a16:creationId xmlns:a16="http://schemas.microsoft.com/office/drawing/2014/main" id="{7350C538-AE5F-A1BA-831B-435A47C1E4C6}"/>
              </a:ext>
            </a:extLst>
          </p:cNvPr>
          <p:cNvPicPr>
            <a:picLocks noChangeAspect="1"/>
          </p:cNvPicPr>
          <p:nvPr/>
        </p:nvPicPr>
        <p:blipFill>
          <a:blip r:embed="rId11"/>
          <a:srcRect l="35013" t="17485" r="36180" b="20639"/>
          <a:stretch>
            <a:fillRect/>
          </a:stretch>
        </p:blipFill>
        <p:spPr>
          <a:xfrm>
            <a:off x="305327" y="1909754"/>
            <a:ext cx="2202429" cy="3153667"/>
          </a:xfrm>
          <a:prstGeom prst="rect">
            <a:avLst/>
          </a:prstGeom>
        </p:spPr>
      </p:pic>
    </p:spTree>
    <p:extLst>
      <p:ext uri="{BB962C8B-B14F-4D97-AF65-F5344CB8AC3E}">
        <p14:creationId xmlns:p14="http://schemas.microsoft.com/office/powerpoint/2010/main" val="3727963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0550" y="162691"/>
            <a:ext cx="3191415" cy="1143000"/>
          </a:xfrm>
          <a:ln>
            <a:noFill/>
          </a:ln>
        </p:spPr>
        <p:txBody>
          <a:bodyPr>
            <a:normAutofit fontScale="90000"/>
          </a:bodyPr>
          <a:lstStyle/>
          <a:p>
            <a:pPr algn="ctr"/>
            <a:r>
              <a:rPr lang="en-GB" b="1" dirty="0">
                <a:solidFill>
                  <a:schemeClr val="accent1">
                    <a:lumMod val="75000"/>
                  </a:schemeClr>
                </a:solidFill>
                <a:latin typeface="Comic Sans MS" panose="030F0702030302020204" pitchFamily="66" charset="0"/>
              </a:rPr>
              <a:t>References</a:t>
            </a:r>
          </a:p>
        </p:txBody>
      </p:sp>
      <p:sp>
        <p:nvSpPr>
          <p:cNvPr id="4" name="TextBox 3">
            <a:extLst>
              <a:ext uri="{FF2B5EF4-FFF2-40B4-BE49-F238E27FC236}">
                <a16:creationId xmlns:a16="http://schemas.microsoft.com/office/drawing/2014/main" id="{179CFD5C-3386-2774-A9E4-6B03D6391F36}"/>
              </a:ext>
            </a:extLst>
          </p:cNvPr>
          <p:cNvSpPr txBox="1"/>
          <p:nvPr/>
        </p:nvSpPr>
        <p:spPr>
          <a:xfrm>
            <a:off x="3838022" y="1429273"/>
            <a:ext cx="7665057" cy="923330"/>
          </a:xfrm>
          <a:prstGeom prst="rect">
            <a:avLst/>
          </a:prstGeom>
          <a:noFill/>
        </p:spPr>
        <p:txBody>
          <a:bodyPr wrap="square" rtlCol="0">
            <a:spAutoFit/>
          </a:bodyPr>
          <a:lstStyle/>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7" name="Picture 6" descr="A row of colorful books&#10;&#10;Description automatically generated">
            <a:extLst>
              <a:ext uri="{FF2B5EF4-FFF2-40B4-BE49-F238E27FC236}">
                <a16:creationId xmlns:a16="http://schemas.microsoft.com/office/drawing/2014/main" id="{B79A2ABE-3879-DB96-2326-28B176AA8EB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212093" y="4624417"/>
            <a:ext cx="6346139" cy="2566410"/>
          </a:xfrm>
          <a:prstGeom prst="rect">
            <a:avLst/>
          </a:prstGeom>
        </p:spPr>
      </p:pic>
      <p:sp>
        <p:nvSpPr>
          <p:cNvPr id="3" name="Title 1">
            <a:extLst>
              <a:ext uri="{FF2B5EF4-FFF2-40B4-BE49-F238E27FC236}">
                <a16:creationId xmlns:a16="http://schemas.microsoft.com/office/drawing/2014/main" id="{FEBD5C98-DAA0-800C-921A-96ED473B8C3C}"/>
              </a:ext>
            </a:extLst>
          </p:cNvPr>
          <p:cNvSpPr txBox="1">
            <a:spLocks/>
          </p:cNvSpPr>
          <p:nvPr/>
        </p:nvSpPr>
        <p:spPr>
          <a:xfrm>
            <a:off x="4350929" y="103105"/>
            <a:ext cx="3191415" cy="1143000"/>
          </a:xfrm>
          <a:prstGeom prst="rect">
            <a:avLst/>
          </a:prstGeom>
          <a:ln>
            <a:noFill/>
          </a:ln>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b="1" dirty="0">
                <a:solidFill>
                  <a:schemeClr val="accent1">
                    <a:lumMod val="75000"/>
                  </a:schemeClr>
                </a:solidFill>
                <a:latin typeface="Comic Sans MS" panose="030F0702030302020204" pitchFamily="66" charset="0"/>
              </a:rPr>
              <a:t>Cyfeiriadau</a:t>
            </a:r>
          </a:p>
        </p:txBody>
      </p:sp>
      <p:sp>
        <p:nvSpPr>
          <p:cNvPr id="5" name="TextBox 4">
            <a:extLst>
              <a:ext uri="{FF2B5EF4-FFF2-40B4-BE49-F238E27FC236}">
                <a16:creationId xmlns:a16="http://schemas.microsoft.com/office/drawing/2014/main" id="{49F68DC4-19C8-7E94-7CF9-CB6B391B1258}"/>
              </a:ext>
            </a:extLst>
          </p:cNvPr>
          <p:cNvSpPr txBox="1"/>
          <p:nvPr/>
        </p:nvSpPr>
        <p:spPr>
          <a:xfrm>
            <a:off x="3327261" y="1246105"/>
            <a:ext cx="8602349" cy="3877985"/>
          </a:xfrm>
          <a:prstGeom prst="rect">
            <a:avLst/>
          </a:prstGeom>
          <a:noFill/>
        </p:spPr>
        <p:txBody>
          <a:bodyPr wrap="square" rtlCol="0">
            <a:spAutoFit/>
          </a:bodyPr>
          <a:lstStyle/>
          <a:p>
            <a:r>
              <a:rPr lang="en-GB" sz="1200" dirty="0"/>
              <a:t>Behrendt, M., &amp; Franklin T. (2014). </a:t>
            </a:r>
            <a:r>
              <a:rPr lang="en-GB" sz="1200" i="1" dirty="0"/>
              <a:t>A review of research on school field trips and their value in education. International Journal of Environmental and Science Education</a:t>
            </a:r>
            <a:r>
              <a:rPr lang="en-GB" sz="1200" dirty="0"/>
              <a:t>, 9(3), 235- 245. </a:t>
            </a:r>
            <a:r>
              <a:rPr lang="en-GB" sz="1200" dirty="0" err="1"/>
              <a:t>doi</a:t>
            </a:r>
            <a:r>
              <a:rPr lang="en-GB" sz="1200" dirty="0"/>
              <a:t>: 10.12973/ijese.2014.213a</a:t>
            </a:r>
            <a:br>
              <a:rPr lang="en-GB" sz="1200" dirty="0"/>
            </a:br>
            <a:br>
              <a:rPr lang="en-GB" sz="1200" dirty="0"/>
            </a:br>
            <a:r>
              <a:rPr lang="en-GB" sz="1200" dirty="0"/>
              <a:t>Hudak, P. (2003). </a:t>
            </a:r>
            <a:r>
              <a:rPr lang="en-GB" sz="1200" i="1" dirty="0"/>
              <a:t>Campus field exercises for introductory geoscience courses</a:t>
            </a:r>
            <a:r>
              <a:rPr lang="en-GB" sz="1200" dirty="0"/>
              <a:t>. Journal of Geography, 102(5), 220-225.</a:t>
            </a:r>
            <a:br>
              <a:rPr lang="en-GB" sz="1200" dirty="0"/>
            </a:br>
            <a:br>
              <a:rPr lang="en-GB" sz="1200" dirty="0"/>
            </a:br>
            <a:r>
              <a:rPr lang="en-GB" sz="1200" dirty="0">
                <a:solidFill>
                  <a:srgbClr val="232323"/>
                </a:solidFill>
              </a:rPr>
              <a:t>Lyman, F. (1981). </a:t>
            </a:r>
            <a:r>
              <a:rPr lang="en-GB" sz="1200" i="1" dirty="0">
                <a:solidFill>
                  <a:srgbClr val="232323"/>
                </a:solidFill>
              </a:rPr>
              <a:t>The Responsive Classroom Discussion</a:t>
            </a:r>
            <a:r>
              <a:rPr lang="en-GB" sz="1200" dirty="0">
                <a:solidFill>
                  <a:srgbClr val="232323"/>
                </a:solidFill>
              </a:rPr>
              <a:t>. College Park, MD: University of Maryland College of Education.</a:t>
            </a:r>
            <a:br>
              <a:rPr lang="en-GB" sz="1200" dirty="0"/>
            </a:br>
            <a:endParaRPr lang="en-GB" sz="1200" dirty="0"/>
          </a:p>
          <a:p>
            <a:r>
              <a:rPr lang="en-GB" sz="1200" dirty="0" err="1"/>
              <a:t>Mawdsley</a:t>
            </a:r>
            <a:r>
              <a:rPr lang="en-GB" sz="1200" dirty="0"/>
              <a:t>. R. D. (1999). </a:t>
            </a:r>
            <a:r>
              <a:rPr lang="en-GB" sz="1200" i="1" dirty="0"/>
              <a:t>Legal issues involving fieldtrips. </a:t>
            </a:r>
            <a:r>
              <a:rPr lang="en-GB" sz="1200" dirty="0"/>
              <a:t>School Business Affairs, 65(9), 28-31.</a:t>
            </a:r>
          </a:p>
          <a:p>
            <a:br>
              <a:rPr lang="en-GB" sz="1200" dirty="0"/>
            </a:br>
            <a:r>
              <a:rPr lang="en-GB" sz="1200" dirty="0"/>
              <a:t>Michie, M. (1998). </a:t>
            </a:r>
            <a:r>
              <a:rPr lang="en-GB" sz="1200" i="1" dirty="0"/>
              <a:t>Factors influencing secondary science teachers to organise and conduct field trips</a:t>
            </a:r>
            <a:r>
              <a:rPr lang="en-GB" sz="1200" dirty="0"/>
              <a:t>. Australian Science Teacher’s Journal, 44, 43–50.</a:t>
            </a:r>
          </a:p>
          <a:p>
            <a:endParaRPr lang="en-GB" sz="1200" dirty="0"/>
          </a:p>
          <a:p>
            <a:r>
              <a:rPr lang="en-GB" sz="1200" dirty="0" err="1"/>
              <a:t>Nadelson</a:t>
            </a:r>
            <a:r>
              <a:rPr lang="en-GB" sz="1200" dirty="0"/>
              <a:t>, L., &amp; Jordan, J. (2012). </a:t>
            </a:r>
            <a:r>
              <a:rPr lang="en-GB" sz="1200" i="1" dirty="0"/>
              <a:t>Student attitudes toward and recall of outside day: An environmental science field trip</a:t>
            </a:r>
            <a:r>
              <a:rPr lang="en-GB" sz="1200" dirty="0"/>
              <a:t>. Journal of Educational Research, 105(3), 220-231.</a:t>
            </a:r>
          </a:p>
          <a:p>
            <a:endParaRPr lang="en-GB" sz="1200" dirty="0"/>
          </a:p>
          <a:p>
            <a:r>
              <a:rPr lang="en-GB" sz="1200" dirty="0"/>
              <a:t>Rennie, L.J. (2007). </a:t>
            </a:r>
            <a:r>
              <a:rPr lang="en-GB" sz="1200" i="1" dirty="0"/>
              <a:t>Learning outside of school. Handbook of Research on Science Education. </a:t>
            </a:r>
            <a:r>
              <a:rPr lang="en-GB" sz="1200" dirty="0"/>
              <a:t>Mahwah: New Jersey. </a:t>
            </a:r>
          </a:p>
          <a:p>
            <a:endParaRPr lang="en-GB" sz="1200" dirty="0"/>
          </a:p>
          <a:p>
            <a:r>
              <a:rPr lang="en-GB" sz="1200" dirty="0"/>
              <a:t>Scribner-MacLean, M., &amp; Kennedy, L. (2007). </a:t>
            </a:r>
            <a:r>
              <a:rPr lang="en-GB" sz="1200" i="1" dirty="0"/>
              <a:t>More than just a day away from school: Planning a great science field trip</a:t>
            </a:r>
            <a:r>
              <a:rPr lang="en-GB" sz="1200" dirty="0"/>
              <a:t>. Science Scope, 30(5), 57-60.</a:t>
            </a:r>
          </a:p>
          <a:p>
            <a:endParaRPr lang="en-GB" dirty="0"/>
          </a:p>
        </p:txBody>
      </p:sp>
      <p:pic>
        <p:nvPicPr>
          <p:cNvPr id="6" name="Picture 2" descr="Web Design Books to Read for Beginners ...">
            <a:extLst>
              <a:ext uri="{FF2B5EF4-FFF2-40B4-BE49-F238E27FC236}">
                <a16:creationId xmlns:a16="http://schemas.microsoft.com/office/drawing/2014/main" id="{BBF26548-6F5E-AD6B-787C-B67470AE53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564" y="3191680"/>
            <a:ext cx="2319950" cy="1045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864739"/>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ea6b07c-bb6a-4110-8b23-3a5e244cc7a5" xsi:nil="true"/>
    <lcf76f155ced4ddcb4097134ff3c332f xmlns="361be810-6f4c-4485-8fd5-e38bb2ae91e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DFC89CF989DF4B9C6373692BB23A3F" ma:contentTypeVersion="11" ma:contentTypeDescription="Create a new document." ma:contentTypeScope="" ma:versionID="8100b67f8315f470750a658d0e58f802">
  <xsd:schema xmlns:xsd="http://www.w3.org/2001/XMLSchema" xmlns:xs="http://www.w3.org/2001/XMLSchema" xmlns:p="http://schemas.microsoft.com/office/2006/metadata/properties" xmlns:ns2="361be810-6f4c-4485-8fd5-e38bb2ae91e0" xmlns:ns3="4ea6b07c-bb6a-4110-8b23-3a5e244cc7a5" targetNamespace="http://schemas.microsoft.com/office/2006/metadata/properties" ma:root="true" ma:fieldsID="bbd96b71272945fa799b2a74fb77eb57" ns2:_="" ns3:_="">
    <xsd:import namespace="361be810-6f4c-4485-8fd5-e38bb2ae91e0"/>
    <xsd:import namespace="4ea6b07c-bb6a-4110-8b23-3a5e244cc7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1be810-6f4c-4485-8fd5-e38bb2ae91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ea6b07c-bb6a-4110-8b23-3a5e244cc7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2a106d5f-13a9-4b49-8baa-c01e2d7bdadd}" ma:internalName="TaxCatchAll" ma:showField="CatchAllData" ma:web="4ea6b07c-bb6a-4110-8b23-3a5e244cc7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EB36A1-00A8-4A82-8553-77C9455E5C4D}">
  <ds:schemaRefs>
    <ds:schemaRef ds:uri="http://schemas.microsoft.com/sharepoint/v3/contenttype/forms"/>
  </ds:schemaRefs>
</ds:datastoreItem>
</file>

<file path=customXml/itemProps2.xml><?xml version="1.0" encoding="utf-8"?>
<ds:datastoreItem xmlns:ds="http://schemas.openxmlformats.org/officeDocument/2006/customXml" ds:itemID="{C0EDD0EC-C1BD-41A2-ABCB-96065693B41B}">
  <ds:schemaRefs>
    <ds:schemaRef ds:uri="361be810-6f4c-4485-8fd5-e38bb2ae91e0"/>
    <ds:schemaRef ds:uri="http://purl.org/dc/elements/1.1/"/>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4ea6b07c-bb6a-4110-8b23-3a5e244cc7a5"/>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43485493-A31A-4BA1-AEAD-983B016E85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1be810-6f4c-4485-8fd5-e38bb2ae91e0"/>
    <ds:schemaRef ds:uri="4ea6b07c-bb6a-4110-8b23-3a5e244cc7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1189</Words>
  <Application>Microsoft Office PowerPoint</Application>
  <PresentationFormat>Widescreen</PresentationFormat>
  <Paragraphs>111</Paragraphs>
  <Slides>14</Slides>
  <Notes>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14</vt:i4>
      </vt:variant>
    </vt:vector>
  </HeadingPairs>
  <TitlesOfParts>
    <vt:vector size="21" baseType="lpstr">
      <vt:lpstr>Arial</vt:lpstr>
      <vt:lpstr>Calibri</vt:lpstr>
      <vt:lpstr>Calibri Light</vt:lpstr>
      <vt:lpstr>Comic Sans MS</vt:lpstr>
      <vt:lpstr>Wingdings</vt:lpstr>
      <vt:lpstr>UWTSD 200 Holding Page</vt:lpstr>
      <vt:lpstr>UWTSD 200_Text 5</vt:lpstr>
      <vt:lpstr>PowerPoint Presentation</vt:lpstr>
      <vt:lpstr>PowerPoint Presentation</vt:lpstr>
      <vt:lpstr>PowerPoint Presentation</vt:lpstr>
      <vt:lpstr>PowerPoint Presentation</vt:lpstr>
      <vt:lpstr>Why we take pupils on educational visits</vt:lpstr>
      <vt:lpstr>PowerPoint Presentation</vt:lpstr>
      <vt:lpstr>Where shall we go? Ble awn ni?</vt:lpstr>
      <vt:lpstr>Planning a visit Cynllunio ymweliad</vt:lpstr>
      <vt:lpstr>PowerPoint Presentation</vt:lpstr>
      <vt:lpstr>PowerPoint Presentation</vt:lpstr>
      <vt:lpstr>PowerPoint Presentation</vt:lpstr>
      <vt:lpstr>Time to think…</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Laura Emanuel</cp:lastModifiedBy>
  <cp:revision>51</cp:revision>
  <cp:lastPrinted>2026-09-27T14:11:21Z</cp:lastPrinted>
  <dcterms:created xsi:type="dcterms:W3CDTF">2021-03-09T15:35:42Z</dcterms:created>
  <dcterms:modified xsi:type="dcterms:W3CDTF">2026-10-06T16:43:29Z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0x0101004EDFC89CF989DF4B9C6373692BB23A3F</vt:lpwstr>
  </property>
  <property fmtid="{D5CDD505-2E9C-101B-9397-08002B2CF9AE}" pid="3" name="MediaServiceImageTags">
    <vt:lpwstr/>
  </property>
</Properties>
</file>