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830" autoAdjust="0"/>
  </p:normalViewPr>
  <p:slideViewPr>
    <p:cSldViewPr snapToGrid="0">
      <p:cViewPr varScale="1">
        <p:scale>
          <a:sx n="62" d="100"/>
          <a:sy n="62" d="100"/>
        </p:scale>
        <p:origin x="148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E7CFBA-11C6-4A2C-8B3A-B3429FA717D4}"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1DB2C6F6-FD9A-4F31-92E3-245BDEA09A75}">
      <dgm:prSet phldrT="[Text]"/>
      <dgm:spPr/>
      <dgm:t>
        <a:bodyPr/>
        <a:lstStyle/>
        <a:p>
          <a:r>
            <a:rPr lang="en-US" b="1" dirty="0"/>
            <a:t>Positive effect</a:t>
          </a:r>
        </a:p>
      </dgm:t>
    </dgm:pt>
    <dgm:pt modelId="{43FBCDC9-8864-4982-B97B-633BBEDEE91F}" type="parTrans" cxnId="{7213F6D4-1E1D-49A0-ACBC-D468A1259A41}">
      <dgm:prSet/>
      <dgm:spPr/>
      <dgm:t>
        <a:bodyPr/>
        <a:lstStyle/>
        <a:p>
          <a:endParaRPr lang="en-US"/>
        </a:p>
      </dgm:t>
    </dgm:pt>
    <dgm:pt modelId="{0B3576BD-B4F9-4D88-AFBD-A4B900373832}" type="sibTrans" cxnId="{7213F6D4-1E1D-49A0-ACBC-D468A1259A41}">
      <dgm:prSet/>
      <dgm:spPr/>
      <dgm:t>
        <a:bodyPr/>
        <a:lstStyle/>
        <a:p>
          <a:endParaRPr lang="en-US"/>
        </a:p>
      </dgm:t>
    </dgm:pt>
    <dgm:pt modelId="{67CD3D1F-4BE1-49EF-8790-D2BF05EF56CD}">
      <dgm:prSet/>
      <dgm:spPr/>
      <dgm:t>
        <a:bodyPr/>
        <a:lstStyle/>
        <a:p>
          <a:r>
            <a:rPr lang="en-US" b="1" dirty="0"/>
            <a:t>Challenge</a:t>
          </a:r>
        </a:p>
      </dgm:t>
    </dgm:pt>
    <dgm:pt modelId="{A7A4AD8B-F86A-4B2B-8FFE-5B694A93FC8B}" type="parTrans" cxnId="{880FEEED-A0A3-4DA2-8283-F542E50121B7}">
      <dgm:prSet/>
      <dgm:spPr/>
      <dgm:t>
        <a:bodyPr/>
        <a:lstStyle/>
        <a:p>
          <a:endParaRPr lang="en-US"/>
        </a:p>
      </dgm:t>
    </dgm:pt>
    <dgm:pt modelId="{B2367C7A-35CC-4F69-B5A5-01B191612719}" type="sibTrans" cxnId="{880FEEED-A0A3-4DA2-8283-F542E50121B7}">
      <dgm:prSet/>
      <dgm:spPr/>
      <dgm:t>
        <a:bodyPr/>
        <a:lstStyle/>
        <a:p>
          <a:endParaRPr lang="en-US"/>
        </a:p>
      </dgm:t>
    </dgm:pt>
    <dgm:pt modelId="{E921E683-3830-4437-A7D6-B7BC1EA2B067}">
      <dgm:prSet phldrT="[Text]"/>
      <dgm:spPr/>
      <dgm:t>
        <a:bodyPr/>
        <a:lstStyle/>
        <a:p>
          <a:r>
            <a:rPr lang="en-US" dirty="0"/>
            <a:t>Innovation, collaborative working and increased decision-making ability.</a:t>
          </a:r>
        </a:p>
      </dgm:t>
    </dgm:pt>
    <dgm:pt modelId="{378CF221-C3D6-40F5-A62B-9D88DBFC35D1}" type="parTrans" cxnId="{9EB65FA8-ADE6-4EE4-B4CF-300C6909C877}">
      <dgm:prSet/>
      <dgm:spPr/>
      <dgm:t>
        <a:bodyPr/>
        <a:lstStyle/>
        <a:p>
          <a:endParaRPr lang="en-US"/>
        </a:p>
      </dgm:t>
    </dgm:pt>
    <dgm:pt modelId="{15AFE97B-5317-4A1B-B9BA-A7F173427B1C}" type="sibTrans" cxnId="{9EB65FA8-ADE6-4EE4-B4CF-300C6909C877}">
      <dgm:prSet/>
      <dgm:spPr/>
      <dgm:t>
        <a:bodyPr/>
        <a:lstStyle/>
        <a:p>
          <a:endParaRPr lang="en-US"/>
        </a:p>
      </dgm:t>
    </dgm:pt>
    <dgm:pt modelId="{F5C1020E-E220-45B5-AA4F-47F03A5C2334}">
      <dgm:prSet/>
      <dgm:spPr/>
      <dgm:t>
        <a:bodyPr/>
        <a:lstStyle/>
        <a:p>
          <a:r>
            <a:rPr lang="en-US" dirty="0"/>
            <a:t>There may be deskilling in case of over-reliance on AI (Greenhalgh, 2025).</a:t>
          </a:r>
        </a:p>
      </dgm:t>
    </dgm:pt>
    <dgm:pt modelId="{C124B7B5-4B9C-4080-AD4C-FCE78F669CEC}" type="parTrans" cxnId="{DE051B1F-A323-45A6-BCE9-53A05D7D8792}">
      <dgm:prSet/>
      <dgm:spPr/>
      <dgm:t>
        <a:bodyPr/>
        <a:lstStyle/>
        <a:p>
          <a:endParaRPr lang="en-US"/>
        </a:p>
      </dgm:t>
    </dgm:pt>
    <dgm:pt modelId="{60FA7945-6DE4-425C-B4B4-B231BA2814FC}" type="sibTrans" cxnId="{DE051B1F-A323-45A6-BCE9-53A05D7D8792}">
      <dgm:prSet/>
      <dgm:spPr/>
      <dgm:t>
        <a:bodyPr/>
        <a:lstStyle/>
        <a:p>
          <a:endParaRPr lang="en-US"/>
        </a:p>
      </dgm:t>
    </dgm:pt>
    <dgm:pt modelId="{191969E1-AB63-4F1D-A2BB-CA9D3614D4F8}" type="pres">
      <dgm:prSet presAssocID="{C7E7CFBA-11C6-4A2C-8B3A-B3429FA717D4}" presName="Name0" presStyleCnt="0">
        <dgm:presLayoutVars>
          <dgm:dir/>
          <dgm:animLvl val="lvl"/>
          <dgm:resizeHandles val="exact"/>
        </dgm:presLayoutVars>
      </dgm:prSet>
      <dgm:spPr/>
    </dgm:pt>
    <dgm:pt modelId="{6F2A91F4-18BD-4CF3-9334-1C5562CDC6CB}" type="pres">
      <dgm:prSet presAssocID="{1DB2C6F6-FD9A-4F31-92E3-245BDEA09A75}" presName="linNode" presStyleCnt="0"/>
      <dgm:spPr/>
    </dgm:pt>
    <dgm:pt modelId="{C6DB5BD1-D976-4F18-BAE5-806A4F9DB5D1}" type="pres">
      <dgm:prSet presAssocID="{1DB2C6F6-FD9A-4F31-92E3-245BDEA09A75}" presName="parTx" presStyleLbl="revTx" presStyleIdx="0" presStyleCnt="2">
        <dgm:presLayoutVars>
          <dgm:chMax val="1"/>
          <dgm:bulletEnabled val="1"/>
        </dgm:presLayoutVars>
      </dgm:prSet>
      <dgm:spPr/>
    </dgm:pt>
    <dgm:pt modelId="{75500CB9-6101-403E-874F-786B1017F263}" type="pres">
      <dgm:prSet presAssocID="{1DB2C6F6-FD9A-4F31-92E3-245BDEA09A75}" presName="bracket" presStyleLbl="parChTrans1D1" presStyleIdx="0" presStyleCnt="2"/>
      <dgm:spPr/>
    </dgm:pt>
    <dgm:pt modelId="{EF01D3B4-75A5-4134-9A53-F8FF9C0ABFA7}" type="pres">
      <dgm:prSet presAssocID="{1DB2C6F6-FD9A-4F31-92E3-245BDEA09A75}" presName="spH" presStyleCnt="0"/>
      <dgm:spPr/>
    </dgm:pt>
    <dgm:pt modelId="{6BF64551-7816-4A44-BDEE-6080844030FD}" type="pres">
      <dgm:prSet presAssocID="{1DB2C6F6-FD9A-4F31-92E3-245BDEA09A75}" presName="desTx" presStyleLbl="node1" presStyleIdx="0" presStyleCnt="2">
        <dgm:presLayoutVars>
          <dgm:bulletEnabled val="1"/>
        </dgm:presLayoutVars>
      </dgm:prSet>
      <dgm:spPr/>
    </dgm:pt>
    <dgm:pt modelId="{DC5C4638-16B9-41C5-8287-9DE694390619}" type="pres">
      <dgm:prSet presAssocID="{0B3576BD-B4F9-4D88-AFBD-A4B900373832}" presName="spV" presStyleCnt="0"/>
      <dgm:spPr/>
    </dgm:pt>
    <dgm:pt modelId="{07F47467-7CDA-45DB-B6F3-26D47621C26A}" type="pres">
      <dgm:prSet presAssocID="{67CD3D1F-4BE1-49EF-8790-D2BF05EF56CD}" presName="linNode" presStyleCnt="0"/>
      <dgm:spPr/>
    </dgm:pt>
    <dgm:pt modelId="{6E4DF3F8-FD4D-4546-81E5-40B1CFE44D9E}" type="pres">
      <dgm:prSet presAssocID="{67CD3D1F-4BE1-49EF-8790-D2BF05EF56CD}" presName="parTx" presStyleLbl="revTx" presStyleIdx="1" presStyleCnt="2">
        <dgm:presLayoutVars>
          <dgm:chMax val="1"/>
          <dgm:bulletEnabled val="1"/>
        </dgm:presLayoutVars>
      </dgm:prSet>
      <dgm:spPr/>
    </dgm:pt>
    <dgm:pt modelId="{CC2D60E9-14C3-4CC1-99AC-4DEF62407B84}" type="pres">
      <dgm:prSet presAssocID="{67CD3D1F-4BE1-49EF-8790-D2BF05EF56CD}" presName="bracket" presStyleLbl="parChTrans1D1" presStyleIdx="1" presStyleCnt="2"/>
      <dgm:spPr/>
    </dgm:pt>
    <dgm:pt modelId="{F6367D70-45A8-4EFD-B56A-EF8705820078}" type="pres">
      <dgm:prSet presAssocID="{67CD3D1F-4BE1-49EF-8790-D2BF05EF56CD}" presName="spH" presStyleCnt="0"/>
      <dgm:spPr/>
    </dgm:pt>
    <dgm:pt modelId="{420D63E6-689B-44B3-AFFF-355CBD97E91B}" type="pres">
      <dgm:prSet presAssocID="{67CD3D1F-4BE1-49EF-8790-D2BF05EF56CD}" presName="desTx" presStyleLbl="node1" presStyleIdx="1" presStyleCnt="2">
        <dgm:presLayoutVars>
          <dgm:bulletEnabled val="1"/>
        </dgm:presLayoutVars>
      </dgm:prSet>
      <dgm:spPr/>
    </dgm:pt>
  </dgm:ptLst>
  <dgm:cxnLst>
    <dgm:cxn modelId="{DE051B1F-A323-45A6-BCE9-53A05D7D8792}" srcId="{67CD3D1F-4BE1-49EF-8790-D2BF05EF56CD}" destId="{F5C1020E-E220-45B5-AA4F-47F03A5C2334}" srcOrd="0" destOrd="0" parTransId="{C124B7B5-4B9C-4080-AD4C-FCE78F669CEC}" sibTransId="{60FA7945-6DE4-425C-B4B4-B231BA2814FC}"/>
    <dgm:cxn modelId="{EE2AC022-F5D1-4F3D-840D-2B478C73351A}" type="presOf" srcId="{F5C1020E-E220-45B5-AA4F-47F03A5C2334}" destId="{420D63E6-689B-44B3-AFFF-355CBD97E91B}" srcOrd="0" destOrd="0" presId="urn:diagrams.loki3.com/BracketList"/>
    <dgm:cxn modelId="{A6B0BE55-3336-4613-AAA5-E0DF77286FDB}" type="presOf" srcId="{E921E683-3830-4437-A7D6-B7BC1EA2B067}" destId="{6BF64551-7816-4A44-BDEE-6080844030FD}" srcOrd="0" destOrd="0" presId="urn:diagrams.loki3.com/BracketList"/>
    <dgm:cxn modelId="{44567189-47C7-4CB8-8BA9-716675BC300C}" type="presOf" srcId="{67CD3D1F-4BE1-49EF-8790-D2BF05EF56CD}" destId="{6E4DF3F8-FD4D-4546-81E5-40B1CFE44D9E}" srcOrd="0" destOrd="0" presId="urn:diagrams.loki3.com/BracketList"/>
    <dgm:cxn modelId="{9EB65FA8-ADE6-4EE4-B4CF-300C6909C877}" srcId="{1DB2C6F6-FD9A-4F31-92E3-245BDEA09A75}" destId="{E921E683-3830-4437-A7D6-B7BC1EA2B067}" srcOrd="0" destOrd="0" parTransId="{378CF221-C3D6-40F5-A62B-9D88DBFC35D1}" sibTransId="{15AFE97B-5317-4A1B-B9BA-A7F173427B1C}"/>
    <dgm:cxn modelId="{CF6EC1B9-D0DD-4752-92C9-291BBD8F0719}" type="presOf" srcId="{C7E7CFBA-11C6-4A2C-8B3A-B3429FA717D4}" destId="{191969E1-AB63-4F1D-A2BB-CA9D3614D4F8}" srcOrd="0" destOrd="0" presId="urn:diagrams.loki3.com/BracketList"/>
    <dgm:cxn modelId="{7213F6D4-1E1D-49A0-ACBC-D468A1259A41}" srcId="{C7E7CFBA-11C6-4A2C-8B3A-B3429FA717D4}" destId="{1DB2C6F6-FD9A-4F31-92E3-245BDEA09A75}" srcOrd="0" destOrd="0" parTransId="{43FBCDC9-8864-4982-B97B-633BBEDEE91F}" sibTransId="{0B3576BD-B4F9-4D88-AFBD-A4B900373832}"/>
    <dgm:cxn modelId="{880FEEED-A0A3-4DA2-8283-F542E50121B7}" srcId="{C7E7CFBA-11C6-4A2C-8B3A-B3429FA717D4}" destId="{67CD3D1F-4BE1-49EF-8790-D2BF05EF56CD}" srcOrd="1" destOrd="0" parTransId="{A7A4AD8B-F86A-4B2B-8FFE-5B694A93FC8B}" sibTransId="{B2367C7A-35CC-4F69-B5A5-01B191612719}"/>
    <dgm:cxn modelId="{3ABA41F5-884B-44A9-8AD8-54FB498D6BE7}" type="presOf" srcId="{1DB2C6F6-FD9A-4F31-92E3-245BDEA09A75}" destId="{C6DB5BD1-D976-4F18-BAE5-806A4F9DB5D1}" srcOrd="0" destOrd="0" presId="urn:diagrams.loki3.com/BracketList"/>
    <dgm:cxn modelId="{DB1A41C4-29B3-4F14-830E-8E5A515B7101}" type="presParOf" srcId="{191969E1-AB63-4F1D-A2BB-CA9D3614D4F8}" destId="{6F2A91F4-18BD-4CF3-9334-1C5562CDC6CB}" srcOrd="0" destOrd="0" presId="urn:diagrams.loki3.com/BracketList"/>
    <dgm:cxn modelId="{DADC130B-E631-42DB-8C12-DAA784946FAE}" type="presParOf" srcId="{6F2A91F4-18BD-4CF3-9334-1C5562CDC6CB}" destId="{C6DB5BD1-D976-4F18-BAE5-806A4F9DB5D1}" srcOrd="0" destOrd="0" presId="urn:diagrams.loki3.com/BracketList"/>
    <dgm:cxn modelId="{85A7239F-5262-4944-BE83-61609A5BF706}" type="presParOf" srcId="{6F2A91F4-18BD-4CF3-9334-1C5562CDC6CB}" destId="{75500CB9-6101-403E-874F-786B1017F263}" srcOrd="1" destOrd="0" presId="urn:diagrams.loki3.com/BracketList"/>
    <dgm:cxn modelId="{3E0A3374-F3C1-4F0F-A660-A33CC5B42FD8}" type="presParOf" srcId="{6F2A91F4-18BD-4CF3-9334-1C5562CDC6CB}" destId="{EF01D3B4-75A5-4134-9A53-F8FF9C0ABFA7}" srcOrd="2" destOrd="0" presId="urn:diagrams.loki3.com/BracketList"/>
    <dgm:cxn modelId="{2A651D2C-8F7D-4536-ACD6-AF4A53CE413B}" type="presParOf" srcId="{6F2A91F4-18BD-4CF3-9334-1C5562CDC6CB}" destId="{6BF64551-7816-4A44-BDEE-6080844030FD}" srcOrd="3" destOrd="0" presId="urn:diagrams.loki3.com/BracketList"/>
    <dgm:cxn modelId="{139005B2-B87D-4034-AB7D-37C067F65695}" type="presParOf" srcId="{191969E1-AB63-4F1D-A2BB-CA9D3614D4F8}" destId="{DC5C4638-16B9-41C5-8287-9DE694390619}" srcOrd="1" destOrd="0" presId="urn:diagrams.loki3.com/BracketList"/>
    <dgm:cxn modelId="{6E73FDFA-8606-457E-8175-722BF2D60333}" type="presParOf" srcId="{191969E1-AB63-4F1D-A2BB-CA9D3614D4F8}" destId="{07F47467-7CDA-45DB-B6F3-26D47621C26A}" srcOrd="2" destOrd="0" presId="urn:diagrams.loki3.com/BracketList"/>
    <dgm:cxn modelId="{0D8214E7-6347-4552-BAE2-4204F3E8865C}" type="presParOf" srcId="{07F47467-7CDA-45DB-B6F3-26D47621C26A}" destId="{6E4DF3F8-FD4D-4546-81E5-40B1CFE44D9E}" srcOrd="0" destOrd="0" presId="urn:diagrams.loki3.com/BracketList"/>
    <dgm:cxn modelId="{16667ED7-8DEF-49DF-9DA0-8F0033A8D99B}" type="presParOf" srcId="{07F47467-7CDA-45DB-B6F3-26D47621C26A}" destId="{CC2D60E9-14C3-4CC1-99AC-4DEF62407B84}" srcOrd="1" destOrd="0" presId="urn:diagrams.loki3.com/BracketList"/>
    <dgm:cxn modelId="{457954F4-F3A4-438C-A876-A4E0E6FB84D6}" type="presParOf" srcId="{07F47467-7CDA-45DB-B6F3-26D47621C26A}" destId="{F6367D70-45A8-4EFD-B56A-EF8705820078}" srcOrd="2" destOrd="0" presId="urn:diagrams.loki3.com/BracketList"/>
    <dgm:cxn modelId="{5B971EE0-EE69-46EC-8014-ED5AFBFFC96F}" type="presParOf" srcId="{07F47467-7CDA-45DB-B6F3-26D47621C26A}" destId="{420D63E6-689B-44B3-AFFF-355CBD97E91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E7CFBA-11C6-4A2C-8B3A-B3429FA717D4}"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1DB2C6F6-FD9A-4F31-92E3-245BDEA09A75}">
      <dgm:prSet phldrT="[Text]"/>
      <dgm:spPr/>
      <dgm:t>
        <a:bodyPr/>
        <a:lstStyle/>
        <a:p>
          <a:r>
            <a:rPr lang="en-US" b="1" dirty="0"/>
            <a:t>Overall</a:t>
          </a:r>
        </a:p>
      </dgm:t>
    </dgm:pt>
    <dgm:pt modelId="{43FBCDC9-8864-4982-B97B-633BBEDEE91F}" type="parTrans" cxnId="{7213F6D4-1E1D-49A0-ACBC-D468A1259A41}">
      <dgm:prSet/>
      <dgm:spPr/>
      <dgm:t>
        <a:bodyPr/>
        <a:lstStyle/>
        <a:p>
          <a:endParaRPr lang="en-US"/>
        </a:p>
      </dgm:t>
    </dgm:pt>
    <dgm:pt modelId="{0B3576BD-B4F9-4D88-AFBD-A4B900373832}" type="sibTrans" cxnId="{7213F6D4-1E1D-49A0-ACBC-D468A1259A41}">
      <dgm:prSet/>
      <dgm:spPr/>
      <dgm:t>
        <a:bodyPr/>
        <a:lstStyle/>
        <a:p>
          <a:endParaRPr lang="en-US"/>
        </a:p>
      </dgm:t>
    </dgm:pt>
    <dgm:pt modelId="{E921E683-3830-4437-A7D6-B7BC1EA2B067}">
      <dgm:prSet phldrT="[Text]"/>
      <dgm:spPr/>
      <dgm:t>
        <a:bodyPr/>
        <a:lstStyle/>
        <a:p>
          <a:r>
            <a:rPr lang="en-US"/>
            <a:t>The fact of workforce augmentation is a positive one, yet it is not evenly spread around and needs support on the systemic level.</a:t>
          </a:r>
          <a:endParaRPr lang="en-US" dirty="0"/>
        </a:p>
      </dgm:t>
    </dgm:pt>
    <dgm:pt modelId="{378CF221-C3D6-40F5-A62B-9D88DBFC35D1}" type="parTrans" cxnId="{9EB65FA8-ADE6-4EE4-B4CF-300C6909C877}">
      <dgm:prSet/>
      <dgm:spPr/>
      <dgm:t>
        <a:bodyPr/>
        <a:lstStyle/>
        <a:p>
          <a:endParaRPr lang="en-US"/>
        </a:p>
      </dgm:t>
    </dgm:pt>
    <dgm:pt modelId="{15AFE97B-5317-4A1B-B9BA-A7F173427B1C}" type="sibTrans" cxnId="{9EB65FA8-ADE6-4EE4-B4CF-300C6909C877}">
      <dgm:prSet/>
      <dgm:spPr/>
      <dgm:t>
        <a:bodyPr/>
        <a:lstStyle/>
        <a:p>
          <a:endParaRPr lang="en-US"/>
        </a:p>
      </dgm:t>
    </dgm:pt>
    <dgm:pt modelId="{191969E1-AB63-4F1D-A2BB-CA9D3614D4F8}" type="pres">
      <dgm:prSet presAssocID="{C7E7CFBA-11C6-4A2C-8B3A-B3429FA717D4}" presName="Name0" presStyleCnt="0">
        <dgm:presLayoutVars>
          <dgm:dir/>
          <dgm:animLvl val="lvl"/>
          <dgm:resizeHandles val="exact"/>
        </dgm:presLayoutVars>
      </dgm:prSet>
      <dgm:spPr/>
    </dgm:pt>
    <dgm:pt modelId="{6F2A91F4-18BD-4CF3-9334-1C5562CDC6CB}" type="pres">
      <dgm:prSet presAssocID="{1DB2C6F6-FD9A-4F31-92E3-245BDEA09A75}" presName="linNode" presStyleCnt="0"/>
      <dgm:spPr/>
    </dgm:pt>
    <dgm:pt modelId="{C6DB5BD1-D976-4F18-BAE5-806A4F9DB5D1}" type="pres">
      <dgm:prSet presAssocID="{1DB2C6F6-FD9A-4F31-92E3-245BDEA09A75}" presName="parTx" presStyleLbl="revTx" presStyleIdx="0" presStyleCnt="1">
        <dgm:presLayoutVars>
          <dgm:chMax val="1"/>
          <dgm:bulletEnabled val="1"/>
        </dgm:presLayoutVars>
      </dgm:prSet>
      <dgm:spPr/>
    </dgm:pt>
    <dgm:pt modelId="{75500CB9-6101-403E-874F-786B1017F263}" type="pres">
      <dgm:prSet presAssocID="{1DB2C6F6-FD9A-4F31-92E3-245BDEA09A75}" presName="bracket" presStyleLbl="parChTrans1D1" presStyleIdx="0" presStyleCnt="1"/>
      <dgm:spPr/>
    </dgm:pt>
    <dgm:pt modelId="{EF01D3B4-75A5-4134-9A53-F8FF9C0ABFA7}" type="pres">
      <dgm:prSet presAssocID="{1DB2C6F6-FD9A-4F31-92E3-245BDEA09A75}" presName="spH" presStyleCnt="0"/>
      <dgm:spPr/>
    </dgm:pt>
    <dgm:pt modelId="{6BF64551-7816-4A44-BDEE-6080844030FD}" type="pres">
      <dgm:prSet presAssocID="{1DB2C6F6-FD9A-4F31-92E3-245BDEA09A75}" presName="desTx" presStyleLbl="node1" presStyleIdx="0" presStyleCnt="1">
        <dgm:presLayoutVars>
          <dgm:bulletEnabled val="1"/>
        </dgm:presLayoutVars>
      </dgm:prSet>
      <dgm:spPr/>
    </dgm:pt>
  </dgm:ptLst>
  <dgm:cxnLst>
    <dgm:cxn modelId="{A6B0BE55-3336-4613-AAA5-E0DF77286FDB}" type="presOf" srcId="{E921E683-3830-4437-A7D6-B7BC1EA2B067}" destId="{6BF64551-7816-4A44-BDEE-6080844030FD}" srcOrd="0" destOrd="0" presId="urn:diagrams.loki3.com/BracketList"/>
    <dgm:cxn modelId="{9EB65FA8-ADE6-4EE4-B4CF-300C6909C877}" srcId="{1DB2C6F6-FD9A-4F31-92E3-245BDEA09A75}" destId="{E921E683-3830-4437-A7D6-B7BC1EA2B067}" srcOrd="0" destOrd="0" parTransId="{378CF221-C3D6-40F5-A62B-9D88DBFC35D1}" sibTransId="{15AFE97B-5317-4A1B-B9BA-A7F173427B1C}"/>
    <dgm:cxn modelId="{CF6EC1B9-D0DD-4752-92C9-291BBD8F0719}" type="presOf" srcId="{C7E7CFBA-11C6-4A2C-8B3A-B3429FA717D4}" destId="{191969E1-AB63-4F1D-A2BB-CA9D3614D4F8}" srcOrd="0" destOrd="0" presId="urn:diagrams.loki3.com/BracketList"/>
    <dgm:cxn modelId="{7213F6D4-1E1D-49A0-ACBC-D468A1259A41}" srcId="{C7E7CFBA-11C6-4A2C-8B3A-B3429FA717D4}" destId="{1DB2C6F6-FD9A-4F31-92E3-245BDEA09A75}" srcOrd="0" destOrd="0" parTransId="{43FBCDC9-8864-4982-B97B-633BBEDEE91F}" sibTransId="{0B3576BD-B4F9-4D88-AFBD-A4B900373832}"/>
    <dgm:cxn modelId="{3ABA41F5-884B-44A9-8AD8-54FB498D6BE7}" type="presOf" srcId="{1DB2C6F6-FD9A-4F31-92E3-245BDEA09A75}" destId="{C6DB5BD1-D976-4F18-BAE5-806A4F9DB5D1}" srcOrd="0" destOrd="0" presId="urn:diagrams.loki3.com/BracketList"/>
    <dgm:cxn modelId="{DB1A41C4-29B3-4F14-830E-8E5A515B7101}" type="presParOf" srcId="{191969E1-AB63-4F1D-A2BB-CA9D3614D4F8}" destId="{6F2A91F4-18BD-4CF3-9334-1C5562CDC6CB}" srcOrd="0" destOrd="0" presId="urn:diagrams.loki3.com/BracketList"/>
    <dgm:cxn modelId="{DADC130B-E631-42DB-8C12-DAA784946FAE}" type="presParOf" srcId="{6F2A91F4-18BD-4CF3-9334-1C5562CDC6CB}" destId="{C6DB5BD1-D976-4F18-BAE5-806A4F9DB5D1}" srcOrd="0" destOrd="0" presId="urn:diagrams.loki3.com/BracketList"/>
    <dgm:cxn modelId="{85A7239F-5262-4944-BE83-61609A5BF706}" type="presParOf" srcId="{6F2A91F4-18BD-4CF3-9334-1C5562CDC6CB}" destId="{75500CB9-6101-403E-874F-786B1017F263}" srcOrd="1" destOrd="0" presId="urn:diagrams.loki3.com/BracketList"/>
    <dgm:cxn modelId="{3E0A3374-F3C1-4F0F-A660-A33CC5B42FD8}" type="presParOf" srcId="{6F2A91F4-18BD-4CF3-9334-1C5562CDC6CB}" destId="{EF01D3B4-75A5-4134-9A53-F8FF9C0ABFA7}" srcOrd="2" destOrd="0" presId="urn:diagrams.loki3.com/BracketList"/>
    <dgm:cxn modelId="{2A651D2C-8F7D-4536-ACD6-AF4A53CE413B}" type="presParOf" srcId="{6F2A91F4-18BD-4CF3-9334-1C5562CDC6CB}" destId="{6BF64551-7816-4A44-BDEE-6080844030FD}"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E7CFBA-11C6-4A2C-8B3A-B3429FA717D4}"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1DB2C6F6-FD9A-4F31-92E3-245BDEA09A75}">
      <dgm:prSet phldrT="[Text]"/>
      <dgm:spPr/>
      <dgm:t>
        <a:bodyPr/>
        <a:lstStyle/>
        <a:p>
          <a:r>
            <a:rPr lang="en-US" b="1" dirty="0"/>
            <a:t>Positive effect</a:t>
          </a:r>
        </a:p>
      </dgm:t>
    </dgm:pt>
    <dgm:pt modelId="{43FBCDC9-8864-4982-B97B-633BBEDEE91F}" type="parTrans" cxnId="{7213F6D4-1E1D-49A0-ACBC-D468A1259A41}">
      <dgm:prSet/>
      <dgm:spPr/>
      <dgm:t>
        <a:bodyPr/>
        <a:lstStyle/>
        <a:p>
          <a:endParaRPr lang="en-US"/>
        </a:p>
      </dgm:t>
    </dgm:pt>
    <dgm:pt modelId="{0B3576BD-B4F9-4D88-AFBD-A4B900373832}" type="sibTrans" cxnId="{7213F6D4-1E1D-49A0-ACBC-D468A1259A41}">
      <dgm:prSet/>
      <dgm:spPr/>
      <dgm:t>
        <a:bodyPr/>
        <a:lstStyle/>
        <a:p>
          <a:endParaRPr lang="en-US"/>
        </a:p>
      </dgm:t>
    </dgm:pt>
    <dgm:pt modelId="{E921E683-3830-4437-A7D6-B7BC1EA2B067}">
      <dgm:prSet phldrT="[Text]"/>
      <dgm:spPr/>
      <dgm:t>
        <a:bodyPr/>
        <a:lstStyle/>
        <a:p>
          <a:r>
            <a:rPr lang="en-US" dirty="0"/>
            <a:t>Reduction of time, </a:t>
          </a:r>
          <a:r>
            <a:rPr lang="en-US" dirty="0" err="1"/>
            <a:t>prioritisation</a:t>
          </a:r>
          <a:r>
            <a:rPr lang="en-US" dirty="0"/>
            <a:t> of urgent cases, improved flow of patients.</a:t>
          </a:r>
        </a:p>
      </dgm:t>
    </dgm:pt>
    <dgm:pt modelId="{378CF221-C3D6-40F5-A62B-9D88DBFC35D1}" type="parTrans" cxnId="{9EB65FA8-ADE6-4EE4-B4CF-300C6909C877}">
      <dgm:prSet/>
      <dgm:spPr/>
      <dgm:t>
        <a:bodyPr/>
        <a:lstStyle/>
        <a:p>
          <a:endParaRPr lang="en-US"/>
        </a:p>
      </dgm:t>
    </dgm:pt>
    <dgm:pt modelId="{15AFE97B-5317-4A1B-B9BA-A7F173427B1C}" type="sibTrans" cxnId="{9EB65FA8-ADE6-4EE4-B4CF-300C6909C877}">
      <dgm:prSet/>
      <dgm:spPr/>
      <dgm:t>
        <a:bodyPr/>
        <a:lstStyle/>
        <a:p>
          <a:endParaRPr lang="en-US"/>
        </a:p>
      </dgm:t>
    </dgm:pt>
    <dgm:pt modelId="{287A36A2-4384-4D61-AFCC-09D3D03A31B7}">
      <dgm:prSet/>
      <dgm:spPr/>
      <dgm:t>
        <a:bodyPr/>
        <a:lstStyle/>
        <a:p>
          <a:r>
            <a:rPr lang="en-US" b="1" dirty="0"/>
            <a:t>Drawbacks</a:t>
          </a:r>
        </a:p>
      </dgm:t>
    </dgm:pt>
    <dgm:pt modelId="{04240B0E-4006-4A3A-9C47-AC0875456254}" type="parTrans" cxnId="{3D14E5AF-C5F5-4AD3-AF48-B6BF3BDBFADB}">
      <dgm:prSet/>
      <dgm:spPr/>
      <dgm:t>
        <a:bodyPr/>
        <a:lstStyle/>
        <a:p>
          <a:endParaRPr lang="en-US"/>
        </a:p>
      </dgm:t>
    </dgm:pt>
    <dgm:pt modelId="{961EC898-7236-447B-83CE-08AFD263EBD1}" type="sibTrans" cxnId="{3D14E5AF-C5F5-4AD3-AF48-B6BF3BDBFADB}">
      <dgm:prSet/>
      <dgm:spPr/>
      <dgm:t>
        <a:bodyPr/>
        <a:lstStyle/>
        <a:p>
          <a:endParaRPr lang="en-US"/>
        </a:p>
      </dgm:t>
    </dgm:pt>
    <dgm:pt modelId="{F4C13ED0-C829-4DBF-B6E3-161D5CD8C826}">
      <dgm:prSet/>
      <dgm:spPr/>
      <dgm:t>
        <a:bodyPr/>
        <a:lstStyle/>
        <a:p>
          <a:r>
            <a:rPr lang="en-US"/>
            <a:t>These tools are not completely adopted by all trusts thereby making their performance erratic.</a:t>
          </a:r>
          <a:endParaRPr lang="en-US" dirty="0"/>
        </a:p>
      </dgm:t>
    </dgm:pt>
    <dgm:pt modelId="{9130C839-A55F-47E9-838C-B9B19EB455DF}" type="parTrans" cxnId="{83B3EE9B-838C-40EB-9B40-43FEB23D2D1B}">
      <dgm:prSet/>
      <dgm:spPr/>
      <dgm:t>
        <a:bodyPr/>
        <a:lstStyle/>
        <a:p>
          <a:endParaRPr lang="en-US"/>
        </a:p>
      </dgm:t>
    </dgm:pt>
    <dgm:pt modelId="{B0E2CBF0-BB09-4135-BD4B-E1037DD46FDC}" type="sibTrans" cxnId="{83B3EE9B-838C-40EB-9B40-43FEB23D2D1B}">
      <dgm:prSet/>
      <dgm:spPr/>
      <dgm:t>
        <a:bodyPr/>
        <a:lstStyle/>
        <a:p>
          <a:endParaRPr lang="en-US"/>
        </a:p>
      </dgm:t>
    </dgm:pt>
    <dgm:pt modelId="{191969E1-AB63-4F1D-A2BB-CA9D3614D4F8}" type="pres">
      <dgm:prSet presAssocID="{C7E7CFBA-11C6-4A2C-8B3A-B3429FA717D4}" presName="Name0" presStyleCnt="0">
        <dgm:presLayoutVars>
          <dgm:dir/>
          <dgm:animLvl val="lvl"/>
          <dgm:resizeHandles val="exact"/>
        </dgm:presLayoutVars>
      </dgm:prSet>
      <dgm:spPr/>
    </dgm:pt>
    <dgm:pt modelId="{6F2A91F4-18BD-4CF3-9334-1C5562CDC6CB}" type="pres">
      <dgm:prSet presAssocID="{1DB2C6F6-FD9A-4F31-92E3-245BDEA09A75}" presName="linNode" presStyleCnt="0"/>
      <dgm:spPr/>
    </dgm:pt>
    <dgm:pt modelId="{C6DB5BD1-D976-4F18-BAE5-806A4F9DB5D1}" type="pres">
      <dgm:prSet presAssocID="{1DB2C6F6-FD9A-4F31-92E3-245BDEA09A75}" presName="parTx" presStyleLbl="revTx" presStyleIdx="0" presStyleCnt="2">
        <dgm:presLayoutVars>
          <dgm:chMax val="1"/>
          <dgm:bulletEnabled val="1"/>
        </dgm:presLayoutVars>
      </dgm:prSet>
      <dgm:spPr/>
    </dgm:pt>
    <dgm:pt modelId="{75500CB9-6101-403E-874F-786B1017F263}" type="pres">
      <dgm:prSet presAssocID="{1DB2C6F6-FD9A-4F31-92E3-245BDEA09A75}" presName="bracket" presStyleLbl="parChTrans1D1" presStyleIdx="0" presStyleCnt="2"/>
      <dgm:spPr/>
    </dgm:pt>
    <dgm:pt modelId="{EF01D3B4-75A5-4134-9A53-F8FF9C0ABFA7}" type="pres">
      <dgm:prSet presAssocID="{1DB2C6F6-FD9A-4F31-92E3-245BDEA09A75}" presName="spH" presStyleCnt="0"/>
      <dgm:spPr/>
    </dgm:pt>
    <dgm:pt modelId="{6BF64551-7816-4A44-BDEE-6080844030FD}" type="pres">
      <dgm:prSet presAssocID="{1DB2C6F6-FD9A-4F31-92E3-245BDEA09A75}" presName="desTx" presStyleLbl="node1" presStyleIdx="0" presStyleCnt="2">
        <dgm:presLayoutVars>
          <dgm:bulletEnabled val="1"/>
        </dgm:presLayoutVars>
      </dgm:prSet>
      <dgm:spPr/>
    </dgm:pt>
    <dgm:pt modelId="{53D64A4C-B544-40FB-8E17-E8561990F0ED}" type="pres">
      <dgm:prSet presAssocID="{0B3576BD-B4F9-4D88-AFBD-A4B900373832}" presName="spV" presStyleCnt="0"/>
      <dgm:spPr/>
    </dgm:pt>
    <dgm:pt modelId="{CC289E51-ED90-4AAE-A1FB-39A5524271F4}" type="pres">
      <dgm:prSet presAssocID="{287A36A2-4384-4D61-AFCC-09D3D03A31B7}" presName="linNode" presStyleCnt="0"/>
      <dgm:spPr/>
    </dgm:pt>
    <dgm:pt modelId="{B213C5B3-0D2B-407F-B7C1-8D70404EFFF1}" type="pres">
      <dgm:prSet presAssocID="{287A36A2-4384-4D61-AFCC-09D3D03A31B7}" presName="parTx" presStyleLbl="revTx" presStyleIdx="1" presStyleCnt="2">
        <dgm:presLayoutVars>
          <dgm:chMax val="1"/>
          <dgm:bulletEnabled val="1"/>
        </dgm:presLayoutVars>
      </dgm:prSet>
      <dgm:spPr/>
    </dgm:pt>
    <dgm:pt modelId="{E9C3D414-228B-457F-93F0-5011AE802CA7}" type="pres">
      <dgm:prSet presAssocID="{287A36A2-4384-4D61-AFCC-09D3D03A31B7}" presName="bracket" presStyleLbl="parChTrans1D1" presStyleIdx="1" presStyleCnt="2"/>
      <dgm:spPr/>
    </dgm:pt>
    <dgm:pt modelId="{76B2EEFF-CACA-4038-BA5B-3AD456D6C3E2}" type="pres">
      <dgm:prSet presAssocID="{287A36A2-4384-4D61-AFCC-09D3D03A31B7}" presName="spH" presStyleCnt="0"/>
      <dgm:spPr/>
    </dgm:pt>
    <dgm:pt modelId="{6517E89C-3E0C-4315-A808-E1C779B9E643}" type="pres">
      <dgm:prSet presAssocID="{287A36A2-4384-4D61-AFCC-09D3D03A31B7}" presName="desTx" presStyleLbl="node1" presStyleIdx="1" presStyleCnt="2">
        <dgm:presLayoutVars>
          <dgm:bulletEnabled val="1"/>
        </dgm:presLayoutVars>
      </dgm:prSet>
      <dgm:spPr/>
    </dgm:pt>
  </dgm:ptLst>
  <dgm:cxnLst>
    <dgm:cxn modelId="{8BB94D59-B85E-4592-B6E2-083BF3FB44D8}" type="presOf" srcId="{1DB2C6F6-FD9A-4F31-92E3-245BDEA09A75}" destId="{C6DB5BD1-D976-4F18-BAE5-806A4F9DB5D1}" srcOrd="0" destOrd="0" presId="urn:diagrams.loki3.com/BracketList"/>
    <dgm:cxn modelId="{C4FC2197-178F-4BA3-9869-8541E469FC0B}" type="presOf" srcId="{F4C13ED0-C829-4DBF-B6E3-161D5CD8C826}" destId="{6517E89C-3E0C-4315-A808-E1C779B9E643}" srcOrd="0" destOrd="0" presId="urn:diagrams.loki3.com/BracketList"/>
    <dgm:cxn modelId="{83B3EE9B-838C-40EB-9B40-43FEB23D2D1B}" srcId="{287A36A2-4384-4D61-AFCC-09D3D03A31B7}" destId="{F4C13ED0-C829-4DBF-B6E3-161D5CD8C826}" srcOrd="0" destOrd="0" parTransId="{9130C839-A55F-47E9-838C-B9B19EB455DF}" sibTransId="{B0E2CBF0-BB09-4135-BD4B-E1037DD46FDC}"/>
    <dgm:cxn modelId="{016CC3A7-D7FF-4E93-A3CC-D9E54EEDBB56}" type="presOf" srcId="{287A36A2-4384-4D61-AFCC-09D3D03A31B7}" destId="{B213C5B3-0D2B-407F-B7C1-8D70404EFFF1}" srcOrd="0" destOrd="0" presId="urn:diagrams.loki3.com/BracketList"/>
    <dgm:cxn modelId="{9EB65FA8-ADE6-4EE4-B4CF-300C6909C877}" srcId="{1DB2C6F6-FD9A-4F31-92E3-245BDEA09A75}" destId="{E921E683-3830-4437-A7D6-B7BC1EA2B067}" srcOrd="0" destOrd="0" parTransId="{378CF221-C3D6-40F5-A62B-9D88DBFC35D1}" sibTransId="{15AFE97B-5317-4A1B-B9BA-A7F173427B1C}"/>
    <dgm:cxn modelId="{D7F051AA-90BE-410B-B401-969CA1E7D2BE}" type="presOf" srcId="{E921E683-3830-4437-A7D6-B7BC1EA2B067}" destId="{6BF64551-7816-4A44-BDEE-6080844030FD}" srcOrd="0" destOrd="0" presId="urn:diagrams.loki3.com/BracketList"/>
    <dgm:cxn modelId="{3D14E5AF-C5F5-4AD3-AF48-B6BF3BDBFADB}" srcId="{C7E7CFBA-11C6-4A2C-8B3A-B3429FA717D4}" destId="{287A36A2-4384-4D61-AFCC-09D3D03A31B7}" srcOrd="1" destOrd="0" parTransId="{04240B0E-4006-4A3A-9C47-AC0875456254}" sibTransId="{961EC898-7236-447B-83CE-08AFD263EBD1}"/>
    <dgm:cxn modelId="{CF6EC1B9-D0DD-4752-92C9-291BBD8F0719}" type="presOf" srcId="{C7E7CFBA-11C6-4A2C-8B3A-B3429FA717D4}" destId="{191969E1-AB63-4F1D-A2BB-CA9D3614D4F8}" srcOrd="0" destOrd="0" presId="urn:diagrams.loki3.com/BracketList"/>
    <dgm:cxn modelId="{7213F6D4-1E1D-49A0-ACBC-D468A1259A41}" srcId="{C7E7CFBA-11C6-4A2C-8B3A-B3429FA717D4}" destId="{1DB2C6F6-FD9A-4F31-92E3-245BDEA09A75}" srcOrd="0" destOrd="0" parTransId="{43FBCDC9-8864-4982-B97B-633BBEDEE91F}" sibTransId="{0B3576BD-B4F9-4D88-AFBD-A4B900373832}"/>
    <dgm:cxn modelId="{813E9B86-31B9-4FD8-8EA2-3F259330F07C}" type="presParOf" srcId="{191969E1-AB63-4F1D-A2BB-CA9D3614D4F8}" destId="{6F2A91F4-18BD-4CF3-9334-1C5562CDC6CB}" srcOrd="0" destOrd="0" presId="urn:diagrams.loki3.com/BracketList"/>
    <dgm:cxn modelId="{91E2A50F-3497-4D22-A18E-CFDCF2849DF4}" type="presParOf" srcId="{6F2A91F4-18BD-4CF3-9334-1C5562CDC6CB}" destId="{C6DB5BD1-D976-4F18-BAE5-806A4F9DB5D1}" srcOrd="0" destOrd="0" presId="urn:diagrams.loki3.com/BracketList"/>
    <dgm:cxn modelId="{CFC098A1-5776-4CC1-8826-9CFB799235E2}" type="presParOf" srcId="{6F2A91F4-18BD-4CF3-9334-1C5562CDC6CB}" destId="{75500CB9-6101-403E-874F-786B1017F263}" srcOrd="1" destOrd="0" presId="urn:diagrams.loki3.com/BracketList"/>
    <dgm:cxn modelId="{434283C4-9298-4177-A05B-A02695F01654}" type="presParOf" srcId="{6F2A91F4-18BD-4CF3-9334-1C5562CDC6CB}" destId="{EF01D3B4-75A5-4134-9A53-F8FF9C0ABFA7}" srcOrd="2" destOrd="0" presId="urn:diagrams.loki3.com/BracketList"/>
    <dgm:cxn modelId="{D27E5FF1-5E65-47D0-8406-A1124CEF8CEB}" type="presParOf" srcId="{6F2A91F4-18BD-4CF3-9334-1C5562CDC6CB}" destId="{6BF64551-7816-4A44-BDEE-6080844030FD}" srcOrd="3" destOrd="0" presId="urn:diagrams.loki3.com/BracketList"/>
    <dgm:cxn modelId="{9E82222B-4001-4FA8-993D-BF94ED0C7F81}" type="presParOf" srcId="{191969E1-AB63-4F1D-A2BB-CA9D3614D4F8}" destId="{53D64A4C-B544-40FB-8E17-E8561990F0ED}" srcOrd="1" destOrd="0" presId="urn:diagrams.loki3.com/BracketList"/>
    <dgm:cxn modelId="{16A4676B-A48B-487A-95DA-12B5E3A57706}" type="presParOf" srcId="{191969E1-AB63-4F1D-A2BB-CA9D3614D4F8}" destId="{CC289E51-ED90-4AAE-A1FB-39A5524271F4}" srcOrd="2" destOrd="0" presId="urn:diagrams.loki3.com/BracketList"/>
    <dgm:cxn modelId="{8CE91FB3-5201-42EE-9B81-1FD16BDD07A5}" type="presParOf" srcId="{CC289E51-ED90-4AAE-A1FB-39A5524271F4}" destId="{B213C5B3-0D2B-407F-B7C1-8D70404EFFF1}" srcOrd="0" destOrd="0" presId="urn:diagrams.loki3.com/BracketList"/>
    <dgm:cxn modelId="{D57644F7-7981-4B90-9CEE-A0D3BB0C2B4D}" type="presParOf" srcId="{CC289E51-ED90-4AAE-A1FB-39A5524271F4}" destId="{E9C3D414-228B-457F-93F0-5011AE802CA7}" srcOrd="1" destOrd="0" presId="urn:diagrams.loki3.com/BracketList"/>
    <dgm:cxn modelId="{67FD61AB-86FB-4C53-A9D4-48500C2A19D3}" type="presParOf" srcId="{CC289E51-ED90-4AAE-A1FB-39A5524271F4}" destId="{76B2EEFF-CACA-4038-BA5B-3AD456D6C3E2}" srcOrd="2" destOrd="0" presId="urn:diagrams.loki3.com/BracketList"/>
    <dgm:cxn modelId="{6DA8069E-4CE1-49C6-B506-12E83329CC64}" type="presParOf" srcId="{CC289E51-ED90-4AAE-A1FB-39A5524271F4}" destId="{6517E89C-3E0C-4315-A808-E1C779B9E643}"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E7CFBA-11C6-4A2C-8B3A-B3429FA717D4}"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1DB2C6F6-FD9A-4F31-92E3-245BDEA09A75}">
      <dgm:prSet phldrT="[Text]"/>
      <dgm:spPr/>
      <dgm:t>
        <a:bodyPr/>
        <a:lstStyle/>
        <a:p>
          <a:r>
            <a:rPr lang="en-US" b="1" dirty="0"/>
            <a:t>Comprehension</a:t>
          </a:r>
        </a:p>
      </dgm:t>
    </dgm:pt>
    <dgm:pt modelId="{43FBCDC9-8864-4982-B97B-633BBEDEE91F}" type="parTrans" cxnId="{7213F6D4-1E1D-49A0-ACBC-D468A1259A41}">
      <dgm:prSet/>
      <dgm:spPr/>
      <dgm:t>
        <a:bodyPr/>
        <a:lstStyle/>
        <a:p>
          <a:endParaRPr lang="en-US"/>
        </a:p>
      </dgm:t>
    </dgm:pt>
    <dgm:pt modelId="{0B3576BD-B4F9-4D88-AFBD-A4B900373832}" type="sibTrans" cxnId="{7213F6D4-1E1D-49A0-ACBC-D468A1259A41}">
      <dgm:prSet/>
      <dgm:spPr/>
      <dgm:t>
        <a:bodyPr/>
        <a:lstStyle/>
        <a:p>
          <a:endParaRPr lang="en-US"/>
        </a:p>
      </dgm:t>
    </dgm:pt>
    <dgm:pt modelId="{E921E683-3830-4437-A7D6-B7BC1EA2B067}">
      <dgm:prSet phldrT="[Text]"/>
      <dgm:spPr/>
      <dgm:t>
        <a:bodyPr/>
        <a:lstStyle/>
        <a:p>
          <a:r>
            <a:rPr lang="en-US"/>
            <a:t>Enhances quality and safety, however, should be supervised and governed.</a:t>
          </a:r>
          <a:endParaRPr lang="en-US" dirty="0"/>
        </a:p>
      </dgm:t>
    </dgm:pt>
    <dgm:pt modelId="{378CF221-C3D6-40F5-A62B-9D88DBFC35D1}" type="parTrans" cxnId="{9EB65FA8-ADE6-4EE4-B4CF-300C6909C877}">
      <dgm:prSet/>
      <dgm:spPr/>
      <dgm:t>
        <a:bodyPr/>
        <a:lstStyle/>
        <a:p>
          <a:endParaRPr lang="en-US"/>
        </a:p>
      </dgm:t>
    </dgm:pt>
    <dgm:pt modelId="{15AFE97B-5317-4A1B-B9BA-A7F173427B1C}" type="sibTrans" cxnId="{9EB65FA8-ADE6-4EE4-B4CF-300C6909C877}">
      <dgm:prSet/>
      <dgm:spPr/>
      <dgm:t>
        <a:bodyPr/>
        <a:lstStyle/>
        <a:p>
          <a:endParaRPr lang="en-US"/>
        </a:p>
      </dgm:t>
    </dgm:pt>
    <dgm:pt modelId="{191969E1-AB63-4F1D-A2BB-CA9D3614D4F8}" type="pres">
      <dgm:prSet presAssocID="{C7E7CFBA-11C6-4A2C-8B3A-B3429FA717D4}" presName="Name0" presStyleCnt="0">
        <dgm:presLayoutVars>
          <dgm:dir/>
          <dgm:animLvl val="lvl"/>
          <dgm:resizeHandles val="exact"/>
        </dgm:presLayoutVars>
      </dgm:prSet>
      <dgm:spPr/>
    </dgm:pt>
    <dgm:pt modelId="{6F2A91F4-18BD-4CF3-9334-1C5562CDC6CB}" type="pres">
      <dgm:prSet presAssocID="{1DB2C6F6-FD9A-4F31-92E3-245BDEA09A75}" presName="linNode" presStyleCnt="0"/>
      <dgm:spPr/>
    </dgm:pt>
    <dgm:pt modelId="{C6DB5BD1-D976-4F18-BAE5-806A4F9DB5D1}" type="pres">
      <dgm:prSet presAssocID="{1DB2C6F6-FD9A-4F31-92E3-245BDEA09A75}" presName="parTx" presStyleLbl="revTx" presStyleIdx="0" presStyleCnt="1">
        <dgm:presLayoutVars>
          <dgm:chMax val="1"/>
          <dgm:bulletEnabled val="1"/>
        </dgm:presLayoutVars>
      </dgm:prSet>
      <dgm:spPr/>
    </dgm:pt>
    <dgm:pt modelId="{75500CB9-6101-403E-874F-786B1017F263}" type="pres">
      <dgm:prSet presAssocID="{1DB2C6F6-FD9A-4F31-92E3-245BDEA09A75}" presName="bracket" presStyleLbl="parChTrans1D1" presStyleIdx="0" presStyleCnt="1"/>
      <dgm:spPr/>
    </dgm:pt>
    <dgm:pt modelId="{EF01D3B4-75A5-4134-9A53-F8FF9C0ABFA7}" type="pres">
      <dgm:prSet presAssocID="{1DB2C6F6-FD9A-4F31-92E3-245BDEA09A75}" presName="spH" presStyleCnt="0"/>
      <dgm:spPr/>
    </dgm:pt>
    <dgm:pt modelId="{6BF64551-7816-4A44-BDEE-6080844030FD}" type="pres">
      <dgm:prSet presAssocID="{1DB2C6F6-FD9A-4F31-92E3-245BDEA09A75}" presName="desTx" presStyleLbl="node1" presStyleIdx="0" presStyleCnt="1">
        <dgm:presLayoutVars>
          <dgm:bulletEnabled val="1"/>
        </dgm:presLayoutVars>
      </dgm:prSet>
      <dgm:spPr/>
    </dgm:pt>
  </dgm:ptLst>
  <dgm:cxnLst>
    <dgm:cxn modelId="{A6B0BE55-3336-4613-AAA5-E0DF77286FDB}" type="presOf" srcId="{E921E683-3830-4437-A7D6-B7BC1EA2B067}" destId="{6BF64551-7816-4A44-BDEE-6080844030FD}" srcOrd="0" destOrd="0" presId="urn:diagrams.loki3.com/BracketList"/>
    <dgm:cxn modelId="{9EB65FA8-ADE6-4EE4-B4CF-300C6909C877}" srcId="{1DB2C6F6-FD9A-4F31-92E3-245BDEA09A75}" destId="{E921E683-3830-4437-A7D6-B7BC1EA2B067}" srcOrd="0" destOrd="0" parTransId="{378CF221-C3D6-40F5-A62B-9D88DBFC35D1}" sibTransId="{15AFE97B-5317-4A1B-B9BA-A7F173427B1C}"/>
    <dgm:cxn modelId="{CF6EC1B9-D0DD-4752-92C9-291BBD8F0719}" type="presOf" srcId="{C7E7CFBA-11C6-4A2C-8B3A-B3429FA717D4}" destId="{191969E1-AB63-4F1D-A2BB-CA9D3614D4F8}" srcOrd="0" destOrd="0" presId="urn:diagrams.loki3.com/BracketList"/>
    <dgm:cxn modelId="{7213F6D4-1E1D-49A0-ACBC-D468A1259A41}" srcId="{C7E7CFBA-11C6-4A2C-8B3A-B3429FA717D4}" destId="{1DB2C6F6-FD9A-4F31-92E3-245BDEA09A75}" srcOrd="0" destOrd="0" parTransId="{43FBCDC9-8864-4982-B97B-633BBEDEE91F}" sibTransId="{0B3576BD-B4F9-4D88-AFBD-A4B900373832}"/>
    <dgm:cxn modelId="{3ABA41F5-884B-44A9-8AD8-54FB498D6BE7}" type="presOf" srcId="{1DB2C6F6-FD9A-4F31-92E3-245BDEA09A75}" destId="{C6DB5BD1-D976-4F18-BAE5-806A4F9DB5D1}" srcOrd="0" destOrd="0" presId="urn:diagrams.loki3.com/BracketList"/>
    <dgm:cxn modelId="{DB1A41C4-29B3-4F14-830E-8E5A515B7101}" type="presParOf" srcId="{191969E1-AB63-4F1D-A2BB-CA9D3614D4F8}" destId="{6F2A91F4-18BD-4CF3-9334-1C5562CDC6CB}" srcOrd="0" destOrd="0" presId="urn:diagrams.loki3.com/BracketList"/>
    <dgm:cxn modelId="{DADC130B-E631-42DB-8C12-DAA784946FAE}" type="presParOf" srcId="{6F2A91F4-18BD-4CF3-9334-1C5562CDC6CB}" destId="{C6DB5BD1-D976-4F18-BAE5-806A4F9DB5D1}" srcOrd="0" destOrd="0" presId="urn:diagrams.loki3.com/BracketList"/>
    <dgm:cxn modelId="{85A7239F-5262-4944-BE83-61609A5BF706}" type="presParOf" srcId="{6F2A91F4-18BD-4CF3-9334-1C5562CDC6CB}" destId="{75500CB9-6101-403E-874F-786B1017F263}" srcOrd="1" destOrd="0" presId="urn:diagrams.loki3.com/BracketList"/>
    <dgm:cxn modelId="{3E0A3374-F3C1-4F0F-A660-A33CC5B42FD8}" type="presParOf" srcId="{6F2A91F4-18BD-4CF3-9334-1C5562CDC6CB}" destId="{EF01D3B4-75A5-4134-9A53-F8FF9C0ABFA7}" srcOrd="2" destOrd="0" presId="urn:diagrams.loki3.com/BracketList"/>
    <dgm:cxn modelId="{2A651D2C-8F7D-4536-ACD6-AF4A53CE413B}" type="presParOf" srcId="{6F2A91F4-18BD-4CF3-9334-1C5562CDC6CB}" destId="{6BF64551-7816-4A44-BDEE-6080844030FD}"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355365-0ECB-4C68-9C53-91328F00BC4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12B9240-ED00-47F3-9C33-7C57B1109441}">
      <dgm:prSet phldrT="[Text]" custT="1"/>
      <dgm:spPr/>
      <dgm:t>
        <a:bodyPr/>
        <a:lstStyle/>
        <a:p>
          <a:r>
            <a:rPr lang="en-US" sz="2000" b="1" dirty="0"/>
            <a:t>Risks</a:t>
          </a:r>
        </a:p>
      </dgm:t>
    </dgm:pt>
    <dgm:pt modelId="{F0C6DEAE-990F-4203-A6AC-325B6F612F37}" type="parTrans" cxnId="{51F6B410-2716-4F0C-BA8C-8C20E5C2656D}">
      <dgm:prSet/>
      <dgm:spPr/>
      <dgm:t>
        <a:bodyPr/>
        <a:lstStyle/>
        <a:p>
          <a:endParaRPr lang="en-US"/>
        </a:p>
      </dgm:t>
    </dgm:pt>
    <dgm:pt modelId="{6E6E842B-9291-4B8A-BFA8-9D49AE3249BB}" type="sibTrans" cxnId="{51F6B410-2716-4F0C-BA8C-8C20E5C2656D}">
      <dgm:prSet/>
      <dgm:spPr/>
      <dgm:t>
        <a:bodyPr/>
        <a:lstStyle/>
        <a:p>
          <a:endParaRPr lang="en-US"/>
        </a:p>
      </dgm:t>
    </dgm:pt>
    <dgm:pt modelId="{2D2A693D-0B7C-488B-BEBC-4050ADD18638}">
      <dgm:prSet/>
      <dgm:spPr/>
      <dgm:t>
        <a:bodyPr/>
        <a:lstStyle/>
        <a:p>
          <a:r>
            <a:rPr lang="en-US" dirty="0"/>
            <a:t>Algorithmic bias in case datasets are not homogenous.</a:t>
          </a:r>
        </a:p>
      </dgm:t>
    </dgm:pt>
    <dgm:pt modelId="{20C04DAA-2363-47C2-BD3C-77BC87EF9C02}" type="parTrans" cxnId="{DE63C1FC-C994-40E0-95D8-78B1CDB5C317}">
      <dgm:prSet/>
      <dgm:spPr/>
      <dgm:t>
        <a:bodyPr/>
        <a:lstStyle/>
        <a:p>
          <a:endParaRPr lang="en-US"/>
        </a:p>
      </dgm:t>
    </dgm:pt>
    <dgm:pt modelId="{709BFD6D-0589-45FC-A5A4-F594FD9D3434}" type="sibTrans" cxnId="{DE63C1FC-C994-40E0-95D8-78B1CDB5C317}">
      <dgm:prSet/>
      <dgm:spPr/>
      <dgm:t>
        <a:bodyPr/>
        <a:lstStyle/>
        <a:p>
          <a:endParaRPr lang="en-US"/>
        </a:p>
      </dgm:t>
    </dgm:pt>
    <dgm:pt modelId="{F0B1385E-4A18-45A3-B5E2-DFD35601EAED}">
      <dgm:prSet/>
      <dgm:spPr/>
      <dgm:t>
        <a:bodyPr/>
        <a:lstStyle/>
        <a:p>
          <a:r>
            <a:rPr lang="en-US" dirty="0"/>
            <a:t>The black box AI minimises the clarity of decisions.</a:t>
          </a:r>
        </a:p>
      </dgm:t>
    </dgm:pt>
    <dgm:pt modelId="{24D0A018-5A1D-4595-98A0-37DA85004B49}" type="parTrans" cxnId="{E2C94577-3815-41CE-94B2-AEE8AE440764}">
      <dgm:prSet/>
      <dgm:spPr/>
      <dgm:t>
        <a:bodyPr/>
        <a:lstStyle/>
        <a:p>
          <a:endParaRPr lang="en-US"/>
        </a:p>
      </dgm:t>
    </dgm:pt>
    <dgm:pt modelId="{88095611-2ED6-434C-9BAC-A1B2331CCF19}" type="sibTrans" cxnId="{E2C94577-3815-41CE-94B2-AEE8AE440764}">
      <dgm:prSet/>
      <dgm:spPr/>
      <dgm:t>
        <a:bodyPr/>
        <a:lstStyle/>
        <a:p>
          <a:endParaRPr lang="en-US"/>
        </a:p>
      </dgm:t>
    </dgm:pt>
    <dgm:pt modelId="{3D49E97F-6283-4BBF-AC06-1A1CBE7EED10}">
      <dgm:prSet/>
      <dgm:spPr/>
      <dgm:t>
        <a:bodyPr/>
        <a:lstStyle/>
        <a:p>
          <a:r>
            <a:rPr lang="en-US" dirty="0"/>
            <a:t>Old IT systems may be hard to integrate with.</a:t>
          </a:r>
        </a:p>
      </dgm:t>
    </dgm:pt>
    <dgm:pt modelId="{952BE4F8-8852-452A-8DB4-89773AEC3227}" type="parTrans" cxnId="{9CD09AF7-3D14-4494-B6FB-3D8B4D76A865}">
      <dgm:prSet/>
      <dgm:spPr/>
      <dgm:t>
        <a:bodyPr/>
        <a:lstStyle/>
        <a:p>
          <a:endParaRPr lang="en-US"/>
        </a:p>
      </dgm:t>
    </dgm:pt>
    <dgm:pt modelId="{A78113C9-A559-4652-93AF-83004216115E}" type="sibTrans" cxnId="{9CD09AF7-3D14-4494-B6FB-3D8B4D76A865}">
      <dgm:prSet/>
      <dgm:spPr/>
      <dgm:t>
        <a:bodyPr/>
        <a:lstStyle/>
        <a:p>
          <a:endParaRPr lang="en-US"/>
        </a:p>
      </dgm:t>
    </dgm:pt>
    <dgm:pt modelId="{FF0273FB-6BD7-4A64-9DD2-AFFBFC0560C1}" type="pres">
      <dgm:prSet presAssocID="{98355365-0ECB-4C68-9C53-91328F00BC46}" presName="vert0" presStyleCnt="0">
        <dgm:presLayoutVars>
          <dgm:dir/>
          <dgm:animOne val="branch"/>
          <dgm:animLvl val="lvl"/>
        </dgm:presLayoutVars>
      </dgm:prSet>
      <dgm:spPr/>
    </dgm:pt>
    <dgm:pt modelId="{246D5CE1-2935-43BF-A810-3A9F41537D19}" type="pres">
      <dgm:prSet presAssocID="{E12B9240-ED00-47F3-9C33-7C57B1109441}" presName="thickLine" presStyleLbl="alignNode1" presStyleIdx="0" presStyleCnt="1"/>
      <dgm:spPr/>
    </dgm:pt>
    <dgm:pt modelId="{1B2A70D9-00E1-4DA2-A698-5AC3F4C056DA}" type="pres">
      <dgm:prSet presAssocID="{E12B9240-ED00-47F3-9C33-7C57B1109441}" presName="horz1" presStyleCnt="0"/>
      <dgm:spPr/>
    </dgm:pt>
    <dgm:pt modelId="{F6889EE9-D62B-464D-A4BF-850ADFCD06AF}" type="pres">
      <dgm:prSet presAssocID="{E12B9240-ED00-47F3-9C33-7C57B1109441}" presName="tx1" presStyleLbl="revTx" presStyleIdx="0" presStyleCnt="4"/>
      <dgm:spPr/>
    </dgm:pt>
    <dgm:pt modelId="{AAD70A9F-537E-4999-B033-350A141103A6}" type="pres">
      <dgm:prSet presAssocID="{E12B9240-ED00-47F3-9C33-7C57B1109441}" presName="vert1" presStyleCnt="0"/>
      <dgm:spPr/>
    </dgm:pt>
    <dgm:pt modelId="{56BAEAF2-6F89-46B5-BEFC-2D60B3EEA1F6}" type="pres">
      <dgm:prSet presAssocID="{2D2A693D-0B7C-488B-BEBC-4050ADD18638}" presName="vertSpace2a" presStyleCnt="0"/>
      <dgm:spPr/>
    </dgm:pt>
    <dgm:pt modelId="{39F47E79-ED7F-4958-BE92-8101D5C17736}" type="pres">
      <dgm:prSet presAssocID="{2D2A693D-0B7C-488B-BEBC-4050ADD18638}" presName="horz2" presStyleCnt="0"/>
      <dgm:spPr/>
    </dgm:pt>
    <dgm:pt modelId="{62971A84-0639-4C22-B71E-ABA59891F561}" type="pres">
      <dgm:prSet presAssocID="{2D2A693D-0B7C-488B-BEBC-4050ADD18638}" presName="horzSpace2" presStyleCnt="0"/>
      <dgm:spPr/>
    </dgm:pt>
    <dgm:pt modelId="{48B2AD20-E98E-43A4-82A6-3E9DCF091AE5}" type="pres">
      <dgm:prSet presAssocID="{2D2A693D-0B7C-488B-BEBC-4050ADD18638}" presName="tx2" presStyleLbl="revTx" presStyleIdx="1" presStyleCnt="4"/>
      <dgm:spPr/>
    </dgm:pt>
    <dgm:pt modelId="{A2636A7D-F8CD-4864-8E76-F6E150D9007C}" type="pres">
      <dgm:prSet presAssocID="{2D2A693D-0B7C-488B-BEBC-4050ADD18638}" presName="vert2" presStyleCnt="0"/>
      <dgm:spPr/>
    </dgm:pt>
    <dgm:pt modelId="{55501FB0-D5EA-48B8-9174-E85D1AE9A095}" type="pres">
      <dgm:prSet presAssocID="{2D2A693D-0B7C-488B-BEBC-4050ADD18638}" presName="thinLine2b" presStyleLbl="callout" presStyleIdx="0" presStyleCnt="3"/>
      <dgm:spPr/>
    </dgm:pt>
    <dgm:pt modelId="{DFBDDF3D-A538-4A3E-9AB5-5145D8A93297}" type="pres">
      <dgm:prSet presAssocID="{2D2A693D-0B7C-488B-BEBC-4050ADD18638}" presName="vertSpace2b" presStyleCnt="0"/>
      <dgm:spPr/>
    </dgm:pt>
    <dgm:pt modelId="{D1AAB660-E745-4548-932E-2FAA62F81C37}" type="pres">
      <dgm:prSet presAssocID="{F0B1385E-4A18-45A3-B5E2-DFD35601EAED}" presName="horz2" presStyleCnt="0"/>
      <dgm:spPr/>
    </dgm:pt>
    <dgm:pt modelId="{1E4278CE-69C3-4724-8DAC-1B620C749FEB}" type="pres">
      <dgm:prSet presAssocID="{F0B1385E-4A18-45A3-B5E2-DFD35601EAED}" presName="horzSpace2" presStyleCnt="0"/>
      <dgm:spPr/>
    </dgm:pt>
    <dgm:pt modelId="{11BFAE56-CE46-4875-9833-96B80BEAE959}" type="pres">
      <dgm:prSet presAssocID="{F0B1385E-4A18-45A3-B5E2-DFD35601EAED}" presName="tx2" presStyleLbl="revTx" presStyleIdx="2" presStyleCnt="4"/>
      <dgm:spPr/>
    </dgm:pt>
    <dgm:pt modelId="{CA96EC12-8BE0-4F1A-818E-48808ED3F586}" type="pres">
      <dgm:prSet presAssocID="{F0B1385E-4A18-45A3-B5E2-DFD35601EAED}" presName="vert2" presStyleCnt="0"/>
      <dgm:spPr/>
    </dgm:pt>
    <dgm:pt modelId="{65252BB5-7180-4489-A4E0-7048A313F6CB}" type="pres">
      <dgm:prSet presAssocID="{F0B1385E-4A18-45A3-B5E2-DFD35601EAED}" presName="thinLine2b" presStyleLbl="callout" presStyleIdx="1" presStyleCnt="3"/>
      <dgm:spPr/>
    </dgm:pt>
    <dgm:pt modelId="{B9A00CB6-7176-4196-AE28-A073C95007EC}" type="pres">
      <dgm:prSet presAssocID="{F0B1385E-4A18-45A3-B5E2-DFD35601EAED}" presName="vertSpace2b" presStyleCnt="0"/>
      <dgm:spPr/>
    </dgm:pt>
    <dgm:pt modelId="{F4425BC1-1906-48C8-8070-99868A27B2F0}" type="pres">
      <dgm:prSet presAssocID="{3D49E97F-6283-4BBF-AC06-1A1CBE7EED10}" presName="horz2" presStyleCnt="0"/>
      <dgm:spPr/>
    </dgm:pt>
    <dgm:pt modelId="{DBFBFAA1-72D7-4EEC-8C70-C83F6B291153}" type="pres">
      <dgm:prSet presAssocID="{3D49E97F-6283-4BBF-AC06-1A1CBE7EED10}" presName="horzSpace2" presStyleCnt="0"/>
      <dgm:spPr/>
    </dgm:pt>
    <dgm:pt modelId="{A00C4F97-B7A1-4880-8698-3FF3DB03E2DD}" type="pres">
      <dgm:prSet presAssocID="{3D49E97F-6283-4BBF-AC06-1A1CBE7EED10}" presName="tx2" presStyleLbl="revTx" presStyleIdx="3" presStyleCnt="4"/>
      <dgm:spPr/>
    </dgm:pt>
    <dgm:pt modelId="{9964E422-818A-4CE6-B871-E123D841EE3A}" type="pres">
      <dgm:prSet presAssocID="{3D49E97F-6283-4BBF-AC06-1A1CBE7EED10}" presName="vert2" presStyleCnt="0"/>
      <dgm:spPr/>
    </dgm:pt>
    <dgm:pt modelId="{F2E75EC8-7509-4F81-BFC4-12B6FEB95A4D}" type="pres">
      <dgm:prSet presAssocID="{3D49E97F-6283-4BBF-AC06-1A1CBE7EED10}" presName="thinLine2b" presStyleLbl="callout" presStyleIdx="2" presStyleCnt="3"/>
      <dgm:spPr/>
    </dgm:pt>
    <dgm:pt modelId="{00C245F4-D139-40E8-917B-6E3683EBBD71}" type="pres">
      <dgm:prSet presAssocID="{3D49E97F-6283-4BBF-AC06-1A1CBE7EED10}" presName="vertSpace2b" presStyleCnt="0"/>
      <dgm:spPr/>
    </dgm:pt>
  </dgm:ptLst>
  <dgm:cxnLst>
    <dgm:cxn modelId="{51F6B410-2716-4F0C-BA8C-8C20E5C2656D}" srcId="{98355365-0ECB-4C68-9C53-91328F00BC46}" destId="{E12B9240-ED00-47F3-9C33-7C57B1109441}" srcOrd="0" destOrd="0" parTransId="{F0C6DEAE-990F-4203-A6AC-325B6F612F37}" sibTransId="{6E6E842B-9291-4B8A-BFA8-9D49AE3249BB}"/>
    <dgm:cxn modelId="{E2C94577-3815-41CE-94B2-AEE8AE440764}" srcId="{E12B9240-ED00-47F3-9C33-7C57B1109441}" destId="{F0B1385E-4A18-45A3-B5E2-DFD35601EAED}" srcOrd="1" destOrd="0" parTransId="{24D0A018-5A1D-4595-98A0-37DA85004B49}" sibTransId="{88095611-2ED6-434C-9BAC-A1B2331CCF19}"/>
    <dgm:cxn modelId="{612FED9A-97E7-48E3-904B-2E6889823330}" type="presOf" srcId="{98355365-0ECB-4C68-9C53-91328F00BC46}" destId="{FF0273FB-6BD7-4A64-9DD2-AFFBFC0560C1}" srcOrd="0" destOrd="0" presId="urn:microsoft.com/office/officeart/2008/layout/LinedList"/>
    <dgm:cxn modelId="{F4BEDCBC-4C90-48D7-BF35-0F36DE633A2F}" type="presOf" srcId="{E12B9240-ED00-47F3-9C33-7C57B1109441}" destId="{F6889EE9-D62B-464D-A4BF-850ADFCD06AF}" srcOrd="0" destOrd="0" presId="urn:microsoft.com/office/officeart/2008/layout/LinedList"/>
    <dgm:cxn modelId="{D42F2BDE-3046-4EAC-AEB7-42B0E148DEEF}" type="presOf" srcId="{F0B1385E-4A18-45A3-B5E2-DFD35601EAED}" destId="{11BFAE56-CE46-4875-9833-96B80BEAE959}" srcOrd="0" destOrd="0" presId="urn:microsoft.com/office/officeart/2008/layout/LinedList"/>
    <dgm:cxn modelId="{7A7E2AEB-603A-4747-B869-1F673A69B477}" type="presOf" srcId="{3D49E97F-6283-4BBF-AC06-1A1CBE7EED10}" destId="{A00C4F97-B7A1-4880-8698-3FF3DB03E2DD}" srcOrd="0" destOrd="0" presId="urn:microsoft.com/office/officeart/2008/layout/LinedList"/>
    <dgm:cxn modelId="{140CE9EB-A6A6-448B-9D3C-DA877F5AD08C}" type="presOf" srcId="{2D2A693D-0B7C-488B-BEBC-4050ADD18638}" destId="{48B2AD20-E98E-43A4-82A6-3E9DCF091AE5}" srcOrd="0" destOrd="0" presId="urn:microsoft.com/office/officeart/2008/layout/LinedList"/>
    <dgm:cxn modelId="{9CD09AF7-3D14-4494-B6FB-3D8B4D76A865}" srcId="{E12B9240-ED00-47F3-9C33-7C57B1109441}" destId="{3D49E97F-6283-4BBF-AC06-1A1CBE7EED10}" srcOrd="2" destOrd="0" parTransId="{952BE4F8-8852-452A-8DB4-89773AEC3227}" sibTransId="{A78113C9-A559-4652-93AF-83004216115E}"/>
    <dgm:cxn modelId="{DE63C1FC-C994-40E0-95D8-78B1CDB5C317}" srcId="{E12B9240-ED00-47F3-9C33-7C57B1109441}" destId="{2D2A693D-0B7C-488B-BEBC-4050ADD18638}" srcOrd="0" destOrd="0" parTransId="{20C04DAA-2363-47C2-BD3C-77BC87EF9C02}" sibTransId="{709BFD6D-0589-45FC-A5A4-F594FD9D3434}"/>
    <dgm:cxn modelId="{157531B1-08F8-41FF-A019-F56365040AD6}" type="presParOf" srcId="{FF0273FB-6BD7-4A64-9DD2-AFFBFC0560C1}" destId="{246D5CE1-2935-43BF-A810-3A9F41537D19}" srcOrd="0" destOrd="0" presId="urn:microsoft.com/office/officeart/2008/layout/LinedList"/>
    <dgm:cxn modelId="{33916CED-FDB1-490B-8632-6E5F6AE3DF21}" type="presParOf" srcId="{FF0273FB-6BD7-4A64-9DD2-AFFBFC0560C1}" destId="{1B2A70D9-00E1-4DA2-A698-5AC3F4C056DA}" srcOrd="1" destOrd="0" presId="urn:microsoft.com/office/officeart/2008/layout/LinedList"/>
    <dgm:cxn modelId="{A6ED9C6A-C808-4BEC-8456-94443F833ED7}" type="presParOf" srcId="{1B2A70D9-00E1-4DA2-A698-5AC3F4C056DA}" destId="{F6889EE9-D62B-464D-A4BF-850ADFCD06AF}" srcOrd="0" destOrd="0" presId="urn:microsoft.com/office/officeart/2008/layout/LinedList"/>
    <dgm:cxn modelId="{934FACB9-1286-463D-A8DB-2A7050C70181}" type="presParOf" srcId="{1B2A70D9-00E1-4DA2-A698-5AC3F4C056DA}" destId="{AAD70A9F-537E-4999-B033-350A141103A6}" srcOrd="1" destOrd="0" presId="urn:microsoft.com/office/officeart/2008/layout/LinedList"/>
    <dgm:cxn modelId="{44F4A2AA-2429-4825-BF0E-B64ECC4F4C0D}" type="presParOf" srcId="{AAD70A9F-537E-4999-B033-350A141103A6}" destId="{56BAEAF2-6F89-46B5-BEFC-2D60B3EEA1F6}" srcOrd="0" destOrd="0" presId="urn:microsoft.com/office/officeart/2008/layout/LinedList"/>
    <dgm:cxn modelId="{94AB9415-624F-49EF-A0BF-8E2CE8C3CAF5}" type="presParOf" srcId="{AAD70A9F-537E-4999-B033-350A141103A6}" destId="{39F47E79-ED7F-4958-BE92-8101D5C17736}" srcOrd="1" destOrd="0" presId="urn:microsoft.com/office/officeart/2008/layout/LinedList"/>
    <dgm:cxn modelId="{5FE5611E-B4AD-4BE0-BEE8-F5FE56A8FA81}" type="presParOf" srcId="{39F47E79-ED7F-4958-BE92-8101D5C17736}" destId="{62971A84-0639-4C22-B71E-ABA59891F561}" srcOrd="0" destOrd="0" presId="urn:microsoft.com/office/officeart/2008/layout/LinedList"/>
    <dgm:cxn modelId="{9C753147-E3CB-44BA-8CC9-967FC6295097}" type="presParOf" srcId="{39F47E79-ED7F-4958-BE92-8101D5C17736}" destId="{48B2AD20-E98E-43A4-82A6-3E9DCF091AE5}" srcOrd="1" destOrd="0" presId="urn:microsoft.com/office/officeart/2008/layout/LinedList"/>
    <dgm:cxn modelId="{16AB6F58-2962-4465-AFF2-F94CC9595972}" type="presParOf" srcId="{39F47E79-ED7F-4958-BE92-8101D5C17736}" destId="{A2636A7D-F8CD-4864-8E76-F6E150D9007C}" srcOrd="2" destOrd="0" presId="urn:microsoft.com/office/officeart/2008/layout/LinedList"/>
    <dgm:cxn modelId="{8BD6F14F-4958-4005-A7FE-F5E3EE11E57A}" type="presParOf" srcId="{AAD70A9F-537E-4999-B033-350A141103A6}" destId="{55501FB0-D5EA-48B8-9174-E85D1AE9A095}" srcOrd="2" destOrd="0" presId="urn:microsoft.com/office/officeart/2008/layout/LinedList"/>
    <dgm:cxn modelId="{C77BB342-9E73-4F8B-B212-790BDFB33F8D}" type="presParOf" srcId="{AAD70A9F-537E-4999-B033-350A141103A6}" destId="{DFBDDF3D-A538-4A3E-9AB5-5145D8A93297}" srcOrd="3" destOrd="0" presId="urn:microsoft.com/office/officeart/2008/layout/LinedList"/>
    <dgm:cxn modelId="{8463A066-EB11-4ECE-B145-8E6812E091EC}" type="presParOf" srcId="{AAD70A9F-537E-4999-B033-350A141103A6}" destId="{D1AAB660-E745-4548-932E-2FAA62F81C37}" srcOrd="4" destOrd="0" presId="urn:microsoft.com/office/officeart/2008/layout/LinedList"/>
    <dgm:cxn modelId="{24F69CD8-87C1-49C8-9C8B-535BBAAE5505}" type="presParOf" srcId="{D1AAB660-E745-4548-932E-2FAA62F81C37}" destId="{1E4278CE-69C3-4724-8DAC-1B620C749FEB}" srcOrd="0" destOrd="0" presId="urn:microsoft.com/office/officeart/2008/layout/LinedList"/>
    <dgm:cxn modelId="{D7E7CDDA-BC1E-424C-BDBE-B2809DB16778}" type="presParOf" srcId="{D1AAB660-E745-4548-932E-2FAA62F81C37}" destId="{11BFAE56-CE46-4875-9833-96B80BEAE959}" srcOrd="1" destOrd="0" presId="urn:microsoft.com/office/officeart/2008/layout/LinedList"/>
    <dgm:cxn modelId="{E256C071-711B-406C-B41D-AB1E956AB290}" type="presParOf" srcId="{D1AAB660-E745-4548-932E-2FAA62F81C37}" destId="{CA96EC12-8BE0-4F1A-818E-48808ED3F586}" srcOrd="2" destOrd="0" presId="urn:microsoft.com/office/officeart/2008/layout/LinedList"/>
    <dgm:cxn modelId="{55BEE180-226A-4B50-B3E8-FC9C4984454B}" type="presParOf" srcId="{AAD70A9F-537E-4999-B033-350A141103A6}" destId="{65252BB5-7180-4489-A4E0-7048A313F6CB}" srcOrd="5" destOrd="0" presId="urn:microsoft.com/office/officeart/2008/layout/LinedList"/>
    <dgm:cxn modelId="{92DEA420-4881-41F1-B46F-EADCE5FC1A32}" type="presParOf" srcId="{AAD70A9F-537E-4999-B033-350A141103A6}" destId="{B9A00CB6-7176-4196-AE28-A073C95007EC}" srcOrd="6" destOrd="0" presId="urn:microsoft.com/office/officeart/2008/layout/LinedList"/>
    <dgm:cxn modelId="{A9683277-BA10-4C57-8403-F1538155BF9B}" type="presParOf" srcId="{AAD70A9F-537E-4999-B033-350A141103A6}" destId="{F4425BC1-1906-48C8-8070-99868A27B2F0}" srcOrd="7" destOrd="0" presId="urn:microsoft.com/office/officeart/2008/layout/LinedList"/>
    <dgm:cxn modelId="{A04855D1-CE48-470D-B8D0-17180335C07F}" type="presParOf" srcId="{F4425BC1-1906-48C8-8070-99868A27B2F0}" destId="{DBFBFAA1-72D7-4EEC-8C70-C83F6B291153}" srcOrd="0" destOrd="0" presId="urn:microsoft.com/office/officeart/2008/layout/LinedList"/>
    <dgm:cxn modelId="{5121159A-6DDA-4E01-86BF-5EA938AAA2A0}" type="presParOf" srcId="{F4425BC1-1906-48C8-8070-99868A27B2F0}" destId="{A00C4F97-B7A1-4880-8698-3FF3DB03E2DD}" srcOrd="1" destOrd="0" presId="urn:microsoft.com/office/officeart/2008/layout/LinedList"/>
    <dgm:cxn modelId="{6D69E173-6C05-4D5D-B002-9947EA7A3700}" type="presParOf" srcId="{F4425BC1-1906-48C8-8070-99868A27B2F0}" destId="{9964E422-818A-4CE6-B871-E123D841EE3A}" srcOrd="2" destOrd="0" presId="urn:microsoft.com/office/officeart/2008/layout/LinedList"/>
    <dgm:cxn modelId="{3967F5EC-DFAE-4883-8DB2-57BFECA4FA50}" type="presParOf" srcId="{AAD70A9F-537E-4999-B033-350A141103A6}" destId="{F2E75EC8-7509-4F81-BFC4-12B6FEB95A4D}" srcOrd="8" destOrd="0" presId="urn:microsoft.com/office/officeart/2008/layout/LinedList"/>
    <dgm:cxn modelId="{6D12DF31-5192-4290-940D-9EFF86E38DB0}" type="presParOf" srcId="{AAD70A9F-537E-4999-B033-350A141103A6}" destId="{00C245F4-D139-40E8-917B-6E3683EBBD71}" srcOrd="9"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E7CFBA-11C6-4A2C-8B3A-B3429FA717D4}"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1DB2C6F6-FD9A-4F31-92E3-245BDEA09A75}">
      <dgm:prSet phldrT="[Text]"/>
      <dgm:spPr/>
      <dgm:t>
        <a:bodyPr/>
        <a:lstStyle/>
        <a:p>
          <a:r>
            <a:rPr lang="en-US" b="1" dirty="0"/>
            <a:t>Positive Impact</a:t>
          </a:r>
        </a:p>
      </dgm:t>
    </dgm:pt>
    <dgm:pt modelId="{43FBCDC9-8864-4982-B97B-633BBEDEE91F}" type="parTrans" cxnId="{7213F6D4-1E1D-49A0-ACBC-D468A1259A41}">
      <dgm:prSet/>
      <dgm:spPr/>
      <dgm:t>
        <a:bodyPr/>
        <a:lstStyle/>
        <a:p>
          <a:endParaRPr lang="en-US"/>
        </a:p>
      </dgm:t>
    </dgm:pt>
    <dgm:pt modelId="{0B3576BD-B4F9-4D88-AFBD-A4B900373832}" type="sibTrans" cxnId="{7213F6D4-1E1D-49A0-ACBC-D468A1259A41}">
      <dgm:prSet/>
      <dgm:spPr/>
      <dgm:t>
        <a:bodyPr/>
        <a:lstStyle/>
        <a:p>
          <a:endParaRPr lang="en-US"/>
        </a:p>
      </dgm:t>
    </dgm:pt>
    <dgm:pt modelId="{793B2C98-F49D-4C07-BD05-5994E8A4C6BC}">
      <dgm:prSet/>
      <dgm:spPr/>
      <dgm:t>
        <a:bodyPr/>
        <a:lstStyle/>
        <a:p>
          <a:r>
            <a:rPr lang="en-US" b="1" dirty="0"/>
            <a:t>Challenges</a:t>
          </a:r>
        </a:p>
      </dgm:t>
    </dgm:pt>
    <dgm:pt modelId="{08DCD3B7-4C14-4F5C-AD84-AEE37E0F12A3}" type="parTrans" cxnId="{17CE8E35-49CD-4482-9B6D-12D0DAA83664}">
      <dgm:prSet/>
      <dgm:spPr/>
      <dgm:t>
        <a:bodyPr/>
        <a:lstStyle/>
        <a:p>
          <a:endParaRPr lang="en-US"/>
        </a:p>
      </dgm:t>
    </dgm:pt>
    <dgm:pt modelId="{C3EF2132-2E40-4AFC-B61E-5AC787EFC1DB}" type="sibTrans" cxnId="{17CE8E35-49CD-4482-9B6D-12D0DAA83664}">
      <dgm:prSet/>
      <dgm:spPr/>
      <dgm:t>
        <a:bodyPr/>
        <a:lstStyle/>
        <a:p>
          <a:endParaRPr lang="en-US"/>
        </a:p>
      </dgm:t>
    </dgm:pt>
    <dgm:pt modelId="{CAC51925-C76F-4244-8D18-54BCE20E2957}">
      <dgm:prSet phldrT="[Text]"/>
      <dgm:spPr/>
      <dgm:t>
        <a:bodyPr/>
        <a:lstStyle/>
        <a:p>
          <a:r>
            <a:rPr lang="en-US"/>
            <a:t>Possible saving of funds in the long run and optimised resource distribution.</a:t>
          </a:r>
          <a:endParaRPr lang="en-US" dirty="0"/>
        </a:p>
      </dgm:t>
    </dgm:pt>
    <dgm:pt modelId="{CDC716B9-6D07-4C9E-B1FF-A9C4C21CE7C8}" type="parTrans" cxnId="{73A9C93F-877E-4BF7-884A-1E55B2E3F7CF}">
      <dgm:prSet/>
      <dgm:spPr/>
    </dgm:pt>
    <dgm:pt modelId="{2DAFEFE3-0A6F-45B9-A0B4-3C39935AC640}" type="sibTrans" cxnId="{73A9C93F-877E-4BF7-884A-1E55B2E3F7CF}">
      <dgm:prSet/>
      <dgm:spPr/>
    </dgm:pt>
    <dgm:pt modelId="{48A7DD19-1A6A-4E02-A8B2-258A63AA29DB}">
      <dgm:prSet/>
      <dgm:spPr/>
      <dgm:t>
        <a:bodyPr/>
        <a:lstStyle/>
        <a:p>
          <a:r>
            <a:rPr lang="en-US"/>
            <a:t>Sustainability needs to be governed, to have an infrastructure and continual assessment.</a:t>
          </a:r>
          <a:endParaRPr lang="en-US" dirty="0"/>
        </a:p>
      </dgm:t>
    </dgm:pt>
    <dgm:pt modelId="{DF92A64B-2678-4A16-97FD-933FF1A251A3}" type="parTrans" cxnId="{2C1DE765-AF85-4753-A8CC-8DD6BB7F6448}">
      <dgm:prSet/>
      <dgm:spPr/>
    </dgm:pt>
    <dgm:pt modelId="{D8769F5E-C273-4E20-AA5D-4EF5B56CC55F}" type="sibTrans" cxnId="{2C1DE765-AF85-4753-A8CC-8DD6BB7F6448}">
      <dgm:prSet/>
      <dgm:spPr/>
    </dgm:pt>
    <dgm:pt modelId="{191969E1-AB63-4F1D-A2BB-CA9D3614D4F8}" type="pres">
      <dgm:prSet presAssocID="{C7E7CFBA-11C6-4A2C-8B3A-B3429FA717D4}" presName="Name0" presStyleCnt="0">
        <dgm:presLayoutVars>
          <dgm:dir/>
          <dgm:animLvl val="lvl"/>
          <dgm:resizeHandles val="exact"/>
        </dgm:presLayoutVars>
      </dgm:prSet>
      <dgm:spPr/>
    </dgm:pt>
    <dgm:pt modelId="{6F2A91F4-18BD-4CF3-9334-1C5562CDC6CB}" type="pres">
      <dgm:prSet presAssocID="{1DB2C6F6-FD9A-4F31-92E3-245BDEA09A75}" presName="linNode" presStyleCnt="0"/>
      <dgm:spPr/>
    </dgm:pt>
    <dgm:pt modelId="{C6DB5BD1-D976-4F18-BAE5-806A4F9DB5D1}" type="pres">
      <dgm:prSet presAssocID="{1DB2C6F6-FD9A-4F31-92E3-245BDEA09A75}" presName="parTx" presStyleLbl="revTx" presStyleIdx="0" presStyleCnt="2">
        <dgm:presLayoutVars>
          <dgm:chMax val="1"/>
          <dgm:bulletEnabled val="1"/>
        </dgm:presLayoutVars>
      </dgm:prSet>
      <dgm:spPr/>
    </dgm:pt>
    <dgm:pt modelId="{75500CB9-6101-403E-874F-786B1017F263}" type="pres">
      <dgm:prSet presAssocID="{1DB2C6F6-FD9A-4F31-92E3-245BDEA09A75}" presName="bracket" presStyleLbl="parChTrans1D1" presStyleIdx="0" presStyleCnt="2"/>
      <dgm:spPr/>
    </dgm:pt>
    <dgm:pt modelId="{EF01D3B4-75A5-4134-9A53-F8FF9C0ABFA7}" type="pres">
      <dgm:prSet presAssocID="{1DB2C6F6-FD9A-4F31-92E3-245BDEA09A75}" presName="spH" presStyleCnt="0"/>
      <dgm:spPr/>
    </dgm:pt>
    <dgm:pt modelId="{B9C2B3C8-1044-484B-AFDC-A77EFDDA9BC8}" type="pres">
      <dgm:prSet presAssocID="{1DB2C6F6-FD9A-4F31-92E3-245BDEA09A75}" presName="desTx" presStyleLbl="node1" presStyleIdx="0" presStyleCnt="2">
        <dgm:presLayoutVars>
          <dgm:bulletEnabled val="1"/>
        </dgm:presLayoutVars>
      </dgm:prSet>
      <dgm:spPr/>
    </dgm:pt>
    <dgm:pt modelId="{B38DD1CF-760F-4922-B754-FED37AC21B76}" type="pres">
      <dgm:prSet presAssocID="{0B3576BD-B4F9-4D88-AFBD-A4B900373832}" presName="spV" presStyleCnt="0"/>
      <dgm:spPr/>
    </dgm:pt>
    <dgm:pt modelId="{79BC7C2C-FCFC-481B-BA95-0B51B9B31222}" type="pres">
      <dgm:prSet presAssocID="{793B2C98-F49D-4C07-BD05-5994E8A4C6BC}" presName="linNode" presStyleCnt="0"/>
      <dgm:spPr/>
    </dgm:pt>
    <dgm:pt modelId="{3753A846-2CB8-4E33-AF96-AF7131C0E9DF}" type="pres">
      <dgm:prSet presAssocID="{793B2C98-F49D-4C07-BD05-5994E8A4C6BC}" presName="parTx" presStyleLbl="revTx" presStyleIdx="1" presStyleCnt="2">
        <dgm:presLayoutVars>
          <dgm:chMax val="1"/>
          <dgm:bulletEnabled val="1"/>
        </dgm:presLayoutVars>
      </dgm:prSet>
      <dgm:spPr/>
    </dgm:pt>
    <dgm:pt modelId="{9A59D4C7-D1D5-4CB6-8EAF-855907EE2881}" type="pres">
      <dgm:prSet presAssocID="{793B2C98-F49D-4C07-BD05-5994E8A4C6BC}" presName="bracket" presStyleLbl="parChTrans1D1" presStyleIdx="1" presStyleCnt="2"/>
      <dgm:spPr/>
    </dgm:pt>
    <dgm:pt modelId="{31E7448F-D581-4B33-9689-C33BEBFF0AA2}" type="pres">
      <dgm:prSet presAssocID="{793B2C98-F49D-4C07-BD05-5994E8A4C6BC}" presName="spH" presStyleCnt="0"/>
      <dgm:spPr/>
    </dgm:pt>
    <dgm:pt modelId="{8BA352D9-B185-4E3B-A83F-8ED5C92A598B}" type="pres">
      <dgm:prSet presAssocID="{793B2C98-F49D-4C07-BD05-5994E8A4C6BC}" presName="desTx" presStyleLbl="node1" presStyleIdx="1" presStyleCnt="2">
        <dgm:presLayoutVars>
          <dgm:bulletEnabled val="1"/>
        </dgm:presLayoutVars>
      </dgm:prSet>
      <dgm:spPr/>
    </dgm:pt>
  </dgm:ptLst>
  <dgm:cxnLst>
    <dgm:cxn modelId="{AC32E613-7B93-4217-BFCB-1DF54FFCE663}" type="presOf" srcId="{CAC51925-C76F-4244-8D18-54BCE20E2957}" destId="{B9C2B3C8-1044-484B-AFDC-A77EFDDA9BC8}" srcOrd="0" destOrd="0" presId="urn:diagrams.loki3.com/BracketList"/>
    <dgm:cxn modelId="{17CE8E35-49CD-4482-9B6D-12D0DAA83664}" srcId="{C7E7CFBA-11C6-4A2C-8B3A-B3429FA717D4}" destId="{793B2C98-F49D-4C07-BD05-5994E8A4C6BC}" srcOrd="1" destOrd="0" parTransId="{08DCD3B7-4C14-4F5C-AD84-AEE37E0F12A3}" sibTransId="{C3EF2132-2E40-4AFC-B61E-5AC787EFC1DB}"/>
    <dgm:cxn modelId="{73A9C93F-877E-4BF7-884A-1E55B2E3F7CF}" srcId="{1DB2C6F6-FD9A-4F31-92E3-245BDEA09A75}" destId="{CAC51925-C76F-4244-8D18-54BCE20E2957}" srcOrd="0" destOrd="0" parTransId="{CDC716B9-6D07-4C9E-B1FF-A9C4C21CE7C8}" sibTransId="{2DAFEFE3-0A6F-45B9-A0B4-3C39935AC640}"/>
    <dgm:cxn modelId="{8667EC5B-6682-4A24-A82A-C7B3954C224A}" type="presOf" srcId="{1DB2C6F6-FD9A-4F31-92E3-245BDEA09A75}" destId="{C6DB5BD1-D976-4F18-BAE5-806A4F9DB5D1}" srcOrd="0" destOrd="0" presId="urn:diagrams.loki3.com/BracketList"/>
    <dgm:cxn modelId="{D0367A60-94D3-4AFA-850D-9A101AAE3A8F}" type="presOf" srcId="{48A7DD19-1A6A-4E02-A8B2-258A63AA29DB}" destId="{8BA352D9-B185-4E3B-A83F-8ED5C92A598B}" srcOrd="0" destOrd="0" presId="urn:diagrams.loki3.com/BracketList"/>
    <dgm:cxn modelId="{2C1DE765-AF85-4753-A8CC-8DD6BB7F6448}" srcId="{793B2C98-F49D-4C07-BD05-5994E8A4C6BC}" destId="{48A7DD19-1A6A-4E02-A8B2-258A63AA29DB}" srcOrd="0" destOrd="0" parTransId="{DF92A64B-2678-4A16-97FD-933FF1A251A3}" sibTransId="{D8769F5E-C273-4E20-AA5D-4EF5B56CC55F}"/>
    <dgm:cxn modelId="{4EFE6957-F69F-4642-81D0-EEEF6358F5E7}" type="presOf" srcId="{793B2C98-F49D-4C07-BD05-5994E8A4C6BC}" destId="{3753A846-2CB8-4E33-AF96-AF7131C0E9DF}" srcOrd="0" destOrd="0" presId="urn:diagrams.loki3.com/BracketList"/>
    <dgm:cxn modelId="{CF6EC1B9-D0DD-4752-92C9-291BBD8F0719}" type="presOf" srcId="{C7E7CFBA-11C6-4A2C-8B3A-B3429FA717D4}" destId="{191969E1-AB63-4F1D-A2BB-CA9D3614D4F8}" srcOrd="0" destOrd="0" presId="urn:diagrams.loki3.com/BracketList"/>
    <dgm:cxn modelId="{7213F6D4-1E1D-49A0-ACBC-D468A1259A41}" srcId="{C7E7CFBA-11C6-4A2C-8B3A-B3429FA717D4}" destId="{1DB2C6F6-FD9A-4F31-92E3-245BDEA09A75}" srcOrd="0" destOrd="0" parTransId="{43FBCDC9-8864-4982-B97B-633BBEDEE91F}" sibTransId="{0B3576BD-B4F9-4D88-AFBD-A4B900373832}"/>
    <dgm:cxn modelId="{B99B3459-5516-417B-87DC-74073B06143C}" type="presParOf" srcId="{191969E1-AB63-4F1D-A2BB-CA9D3614D4F8}" destId="{6F2A91F4-18BD-4CF3-9334-1C5562CDC6CB}" srcOrd="0" destOrd="0" presId="urn:diagrams.loki3.com/BracketList"/>
    <dgm:cxn modelId="{58B5ECF8-5654-493D-8940-F6E150982909}" type="presParOf" srcId="{6F2A91F4-18BD-4CF3-9334-1C5562CDC6CB}" destId="{C6DB5BD1-D976-4F18-BAE5-806A4F9DB5D1}" srcOrd="0" destOrd="0" presId="urn:diagrams.loki3.com/BracketList"/>
    <dgm:cxn modelId="{33FF9CA8-13CD-4F62-ABFF-6C655CBFC55F}" type="presParOf" srcId="{6F2A91F4-18BD-4CF3-9334-1C5562CDC6CB}" destId="{75500CB9-6101-403E-874F-786B1017F263}" srcOrd="1" destOrd="0" presId="urn:diagrams.loki3.com/BracketList"/>
    <dgm:cxn modelId="{85E73229-6839-4C9A-8561-5464BD72A5E2}" type="presParOf" srcId="{6F2A91F4-18BD-4CF3-9334-1C5562CDC6CB}" destId="{EF01D3B4-75A5-4134-9A53-F8FF9C0ABFA7}" srcOrd="2" destOrd="0" presId="urn:diagrams.loki3.com/BracketList"/>
    <dgm:cxn modelId="{71D12F50-5B77-4DDD-A662-9531E91A6DD3}" type="presParOf" srcId="{6F2A91F4-18BD-4CF3-9334-1C5562CDC6CB}" destId="{B9C2B3C8-1044-484B-AFDC-A77EFDDA9BC8}" srcOrd="3" destOrd="0" presId="urn:diagrams.loki3.com/BracketList"/>
    <dgm:cxn modelId="{B0BAB4C8-E5E4-4B16-9F98-5F5BED915467}" type="presParOf" srcId="{191969E1-AB63-4F1D-A2BB-CA9D3614D4F8}" destId="{B38DD1CF-760F-4922-B754-FED37AC21B76}" srcOrd="1" destOrd="0" presId="urn:diagrams.loki3.com/BracketList"/>
    <dgm:cxn modelId="{74A659CD-DAC6-4F5C-9DB7-436CBC43240A}" type="presParOf" srcId="{191969E1-AB63-4F1D-A2BB-CA9D3614D4F8}" destId="{79BC7C2C-FCFC-481B-BA95-0B51B9B31222}" srcOrd="2" destOrd="0" presId="urn:diagrams.loki3.com/BracketList"/>
    <dgm:cxn modelId="{70324BF7-9197-43C4-93F9-4E7304B2FA9B}" type="presParOf" srcId="{79BC7C2C-FCFC-481B-BA95-0B51B9B31222}" destId="{3753A846-2CB8-4E33-AF96-AF7131C0E9DF}" srcOrd="0" destOrd="0" presId="urn:diagrams.loki3.com/BracketList"/>
    <dgm:cxn modelId="{D8028D81-0759-4851-BE58-6156C4FA6C34}" type="presParOf" srcId="{79BC7C2C-FCFC-481B-BA95-0B51B9B31222}" destId="{9A59D4C7-D1D5-4CB6-8EAF-855907EE2881}" srcOrd="1" destOrd="0" presId="urn:diagrams.loki3.com/BracketList"/>
    <dgm:cxn modelId="{39F9F4FD-CC4B-4C84-AF5E-9476231AEF69}" type="presParOf" srcId="{79BC7C2C-FCFC-481B-BA95-0B51B9B31222}" destId="{31E7448F-D581-4B33-9689-C33BEBFF0AA2}" srcOrd="2" destOrd="0" presId="urn:diagrams.loki3.com/BracketList"/>
    <dgm:cxn modelId="{D19345A1-9F3C-4B03-9692-0B1192650530}" type="presParOf" srcId="{79BC7C2C-FCFC-481B-BA95-0B51B9B31222}" destId="{8BA352D9-B185-4E3B-A83F-8ED5C92A598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AA9DFE-55CE-4238-8D8A-078F1AB1C196}"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342ABCB3-4E7E-45AB-B7FE-854492C01171}">
      <dgm:prSet phldrT="[Text]"/>
      <dgm:spPr/>
      <dgm:t>
        <a:bodyPr/>
        <a:lstStyle/>
        <a:p>
          <a:r>
            <a:rPr lang="en-US" b="1" dirty="0"/>
            <a:t>Benefits</a:t>
          </a:r>
        </a:p>
      </dgm:t>
    </dgm:pt>
    <dgm:pt modelId="{F8B45050-DA61-42A9-B331-39354B2CBDF4}" type="parTrans" cxnId="{01076FF5-A15A-4968-8863-27D42409F8B2}">
      <dgm:prSet/>
      <dgm:spPr/>
      <dgm:t>
        <a:bodyPr/>
        <a:lstStyle/>
        <a:p>
          <a:endParaRPr lang="en-US"/>
        </a:p>
      </dgm:t>
    </dgm:pt>
    <dgm:pt modelId="{178122A4-5D65-478E-BE0C-A6FCFBEA62A6}" type="sibTrans" cxnId="{01076FF5-A15A-4968-8863-27D42409F8B2}">
      <dgm:prSet/>
      <dgm:spPr/>
      <dgm:t>
        <a:bodyPr/>
        <a:lstStyle/>
        <a:p>
          <a:endParaRPr lang="en-US"/>
        </a:p>
      </dgm:t>
    </dgm:pt>
    <dgm:pt modelId="{72E7E2AF-DA8F-4EFC-9645-4A04109EA325}">
      <dgm:prSet/>
      <dgm:spPr/>
      <dgm:t>
        <a:bodyPr/>
        <a:lstStyle/>
        <a:p>
          <a:r>
            <a:rPr lang="en-US" dirty="0"/>
            <a:t>Quick diagnosis particularly in imaging and risk tests.</a:t>
          </a:r>
        </a:p>
      </dgm:t>
    </dgm:pt>
    <dgm:pt modelId="{7ED84146-6B11-411B-9C2E-850D9C501844}" type="parTrans" cxnId="{416EA472-5DEA-420F-B2CD-0AA1DB704716}">
      <dgm:prSet/>
      <dgm:spPr/>
      <dgm:t>
        <a:bodyPr/>
        <a:lstStyle/>
        <a:p>
          <a:endParaRPr lang="en-US"/>
        </a:p>
      </dgm:t>
    </dgm:pt>
    <dgm:pt modelId="{85AED210-C0EC-4EE9-840B-16C2F99396CF}" type="sibTrans" cxnId="{416EA472-5DEA-420F-B2CD-0AA1DB704716}">
      <dgm:prSet/>
      <dgm:spPr/>
      <dgm:t>
        <a:bodyPr/>
        <a:lstStyle/>
        <a:p>
          <a:endParaRPr lang="en-US"/>
        </a:p>
      </dgm:t>
    </dgm:pt>
    <dgm:pt modelId="{72ED75F1-32CD-4A39-B55B-237037AB71B9}">
      <dgm:prSet/>
      <dgm:spPr/>
      <dgm:t>
        <a:bodyPr/>
        <a:lstStyle/>
        <a:p>
          <a:r>
            <a:rPr lang="en-US" dirty="0"/>
            <a:t>Predictive analytics-based </a:t>
          </a:r>
          <a:r>
            <a:rPr lang="en-US" dirty="0" err="1"/>
            <a:t>personalised</a:t>
          </a:r>
          <a:r>
            <a:rPr lang="en-US" dirty="0"/>
            <a:t> care plans.</a:t>
          </a:r>
        </a:p>
      </dgm:t>
    </dgm:pt>
    <dgm:pt modelId="{B50D43D3-8BD9-4A0E-8EA4-831BD0232249}" type="parTrans" cxnId="{D75963ED-4E8B-458D-A95E-CB512B737ECC}">
      <dgm:prSet/>
      <dgm:spPr/>
      <dgm:t>
        <a:bodyPr/>
        <a:lstStyle/>
        <a:p>
          <a:endParaRPr lang="en-US"/>
        </a:p>
      </dgm:t>
    </dgm:pt>
    <dgm:pt modelId="{D1BD9265-BE36-4B6B-ADF5-3CEB5C16D433}" type="sibTrans" cxnId="{D75963ED-4E8B-458D-A95E-CB512B737ECC}">
      <dgm:prSet/>
      <dgm:spPr/>
      <dgm:t>
        <a:bodyPr/>
        <a:lstStyle/>
        <a:p>
          <a:endParaRPr lang="en-US"/>
        </a:p>
      </dgm:t>
    </dgm:pt>
    <dgm:pt modelId="{2B640101-6F8D-46E6-B325-888B6F37AA9C}">
      <dgm:prSet/>
      <dgm:spPr/>
      <dgm:t>
        <a:bodyPr/>
        <a:lstStyle/>
        <a:p>
          <a:r>
            <a:rPr lang="en-US" dirty="0"/>
            <a:t>24/7 monitoring and chat robots </a:t>
          </a:r>
          <a:r>
            <a:rPr lang="en-US" b="1" dirty="0"/>
            <a:t>(</a:t>
          </a:r>
          <a:r>
            <a:rPr lang="en-US" dirty="0" err="1"/>
            <a:t>Malamateniou</a:t>
          </a:r>
          <a:r>
            <a:rPr lang="en-US" dirty="0"/>
            <a:t> et al., 2024).</a:t>
          </a:r>
        </a:p>
      </dgm:t>
    </dgm:pt>
    <dgm:pt modelId="{A4B7F287-F495-468D-BEC6-EF67EC4CCC1D}" type="parTrans" cxnId="{AF77BCA6-860A-41FD-9826-7F2A52D8A2E5}">
      <dgm:prSet/>
      <dgm:spPr/>
      <dgm:t>
        <a:bodyPr/>
        <a:lstStyle/>
        <a:p>
          <a:endParaRPr lang="en-US"/>
        </a:p>
      </dgm:t>
    </dgm:pt>
    <dgm:pt modelId="{471F1FFB-7BAB-46A2-9433-D6CA859EC048}" type="sibTrans" cxnId="{AF77BCA6-860A-41FD-9826-7F2A52D8A2E5}">
      <dgm:prSet/>
      <dgm:spPr/>
      <dgm:t>
        <a:bodyPr/>
        <a:lstStyle/>
        <a:p>
          <a:endParaRPr lang="en-US"/>
        </a:p>
      </dgm:t>
    </dgm:pt>
    <dgm:pt modelId="{92459206-5918-4FFE-85F7-6211DDA85121}">
      <dgm:prSet/>
      <dgm:spPr/>
      <dgm:t>
        <a:bodyPr/>
        <a:lstStyle/>
        <a:p>
          <a:r>
            <a:rPr lang="en-US" b="1" dirty="0"/>
            <a:t>Challenges</a:t>
          </a:r>
        </a:p>
      </dgm:t>
    </dgm:pt>
    <dgm:pt modelId="{0DB232B0-A710-4BE4-A248-228B5F49523B}" type="parTrans" cxnId="{2B9B8322-A507-435E-8C88-96FB4B0AA97A}">
      <dgm:prSet/>
      <dgm:spPr/>
      <dgm:t>
        <a:bodyPr/>
        <a:lstStyle/>
        <a:p>
          <a:endParaRPr lang="en-US"/>
        </a:p>
      </dgm:t>
    </dgm:pt>
    <dgm:pt modelId="{74E2DED1-4C6E-4C9B-A262-24D4A37E3EFC}" type="sibTrans" cxnId="{2B9B8322-A507-435E-8C88-96FB4B0AA97A}">
      <dgm:prSet/>
      <dgm:spPr/>
      <dgm:t>
        <a:bodyPr/>
        <a:lstStyle/>
        <a:p>
          <a:endParaRPr lang="en-US"/>
        </a:p>
      </dgm:t>
    </dgm:pt>
    <dgm:pt modelId="{6B7756AD-59C3-40DD-B9B0-F722A531351E}">
      <dgm:prSet/>
      <dgm:spPr/>
      <dgm:t>
        <a:bodyPr/>
        <a:lstStyle/>
        <a:p>
          <a:r>
            <a:rPr lang="en-US" dirty="0"/>
            <a:t>Care can be de-</a:t>
          </a:r>
          <a:r>
            <a:rPr lang="en-US" dirty="0" err="1"/>
            <a:t>personalised</a:t>
          </a:r>
          <a:r>
            <a:rPr lang="en-US" dirty="0"/>
            <a:t> and have less human interaction.</a:t>
          </a:r>
        </a:p>
      </dgm:t>
    </dgm:pt>
    <dgm:pt modelId="{13B86929-098E-49AD-A851-795E8559E447}" type="parTrans" cxnId="{9C3FBE83-69AE-4E21-AB89-5AE322F56F62}">
      <dgm:prSet/>
      <dgm:spPr/>
      <dgm:t>
        <a:bodyPr/>
        <a:lstStyle/>
        <a:p>
          <a:endParaRPr lang="en-US"/>
        </a:p>
      </dgm:t>
    </dgm:pt>
    <dgm:pt modelId="{C183FF66-D104-4435-9D5D-79A1B477967F}" type="sibTrans" cxnId="{9C3FBE83-69AE-4E21-AB89-5AE322F56F62}">
      <dgm:prSet/>
      <dgm:spPr/>
      <dgm:t>
        <a:bodyPr/>
        <a:lstStyle/>
        <a:p>
          <a:endParaRPr lang="en-US"/>
        </a:p>
      </dgm:t>
    </dgm:pt>
    <dgm:pt modelId="{30DD664A-3E02-4E77-BEE6-C0201E84E274}">
      <dgm:prSet/>
      <dgm:spPr/>
      <dgm:t>
        <a:bodyPr/>
        <a:lstStyle/>
        <a:p>
          <a:r>
            <a:rPr lang="en-US" dirty="0"/>
            <a:t>Patient information privacy issues (</a:t>
          </a:r>
          <a:r>
            <a:rPr lang="en-US" dirty="0" err="1"/>
            <a:t>Dlugatch</a:t>
          </a:r>
          <a:r>
            <a:rPr lang="en-US" dirty="0"/>
            <a:t>, 2023).</a:t>
          </a:r>
        </a:p>
      </dgm:t>
    </dgm:pt>
    <dgm:pt modelId="{602E2127-A725-4AE5-BDD7-8CB28AB79E91}" type="parTrans" cxnId="{734AFBE2-61F7-4E46-AB58-341FB2EE0A22}">
      <dgm:prSet/>
      <dgm:spPr/>
      <dgm:t>
        <a:bodyPr/>
        <a:lstStyle/>
        <a:p>
          <a:endParaRPr lang="en-US"/>
        </a:p>
      </dgm:t>
    </dgm:pt>
    <dgm:pt modelId="{DA5C2DCB-D563-4F9A-8900-1ADD702CD1D3}" type="sibTrans" cxnId="{734AFBE2-61F7-4E46-AB58-341FB2EE0A22}">
      <dgm:prSet/>
      <dgm:spPr/>
      <dgm:t>
        <a:bodyPr/>
        <a:lstStyle/>
        <a:p>
          <a:endParaRPr lang="en-US"/>
        </a:p>
      </dgm:t>
    </dgm:pt>
    <dgm:pt modelId="{42072AFD-7335-4693-894D-20D9FF3BEBE4}">
      <dgm:prSet/>
      <dgm:spPr/>
      <dgm:t>
        <a:bodyPr/>
        <a:lstStyle/>
        <a:p>
          <a:r>
            <a:rPr lang="en-US" dirty="0"/>
            <a:t>Digital inequality - the elderly, persons with low-income, or rural patients might be less likely to have access (Morley et al., 2025).</a:t>
          </a:r>
        </a:p>
      </dgm:t>
    </dgm:pt>
    <dgm:pt modelId="{27F34119-948E-4050-8A65-FC45E8347087}" type="parTrans" cxnId="{5B8CB866-B01D-4FEF-B5CF-9B8F215F19ED}">
      <dgm:prSet/>
      <dgm:spPr/>
      <dgm:t>
        <a:bodyPr/>
        <a:lstStyle/>
        <a:p>
          <a:endParaRPr lang="en-US"/>
        </a:p>
      </dgm:t>
    </dgm:pt>
    <dgm:pt modelId="{2963FFC4-4B64-4023-91D0-43CAAEABF302}" type="sibTrans" cxnId="{5B8CB866-B01D-4FEF-B5CF-9B8F215F19ED}">
      <dgm:prSet/>
      <dgm:spPr/>
      <dgm:t>
        <a:bodyPr/>
        <a:lstStyle/>
        <a:p>
          <a:endParaRPr lang="en-US"/>
        </a:p>
      </dgm:t>
    </dgm:pt>
    <dgm:pt modelId="{416A3463-BCCC-47EA-9614-974AC61D920D}" type="pres">
      <dgm:prSet presAssocID="{A9AA9DFE-55CE-4238-8D8A-078F1AB1C196}" presName="Name0" presStyleCnt="0">
        <dgm:presLayoutVars>
          <dgm:dir/>
          <dgm:animLvl val="lvl"/>
          <dgm:resizeHandles val="exact"/>
        </dgm:presLayoutVars>
      </dgm:prSet>
      <dgm:spPr/>
    </dgm:pt>
    <dgm:pt modelId="{6B63C98E-55A6-4E4A-8744-5C99C4F37DC0}" type="pres">
      <dgm:prSet presAssocID="{342ABCB3-4E7E-45AB-B7FE-854492C01171}" presName="composite" presStyleCnt="0"/>
      <dgm:spPr/>
    </dgm:pt>
    <dgm:pt modelId="{E7BC602D-A5CB-4FBB-9BCD-94906A996176}" type="pres">
      <dgm:prSet presAssocID="{342ABCB3-4E7E-45AB-B7FE-854492C01171}" presName="parTx" presStyleLbl="alignNode1" presStyleIdx="0" presStyleCnt="2">
        <dgm:presLayoutVars>
          <dgm:chMax val="0"/>
          <dgm:chPref val="0"/>
          <dgm:bulletEnabled val="1"/>
        </dgm:presLayoutVars>
      </dgm:prSet>
      <dgm:spPr/>
    </dgm:pt>
    <dgm:pt modelId="{36D3230B-B41A-4E0A-96BB-CB64F0562216}" type="pres">
      <dgm:prSet presAssocID="{342ABCB3-4E7E-45AB-B7FE-854492C01171}" presName="desTx" presStyleLbl="alignAccFollowNode1" presStyleIdx="0" presStyleCnt="2">
        <dgm:presLayoutVars>
          <dgm:bulletEnabled val="1"/>
        </dgm:presLayoutVars>
      </dgm:prSet>
      <dgm:spPr/>
    </dgm:pt>
    <dgm:pt modelId="{F3E44614-98E3-41A4-875F-A7459CAED8CB}" type="pres">
      <dgm:prSet presAssocID="{178122A4-5D65-478E-BE0C-A6FCFBEA62A6}" presName="space" presStyleCnt="0"/>
      <dgm:spPr/>
    </dgm:pt>
    <dgm:pt modelId="{DB46D5C7-A729-4420-B6A3-E84C717524DD}" type="pres">
      <dgm:prSet presAssocID="{92459206-5918-4FFE-85F7-6211DDA85121}" presName="composite" presStyleCnt="0"/>
      <dgm:spPr/>
    </dgm:pt>
    <dgm:pt modelId="{CF723983-2CBE-4EE5-BB11-3A94F9204B47}" type="pres">
      <dgm:prSet presAssocID="{92459206-5918-4FFE-85F7-6211DDA85121}" presName="parTx" presStyleLbl="alignNode1" presStyleIdx="1" presStyleCnt="2">
        <dgm:presLayoutVars>
          <dgm:chMax val="0"/>
          <dgm:chPref val="0"/>
          <dgm:bulletEnabled val="1"/>
        </dgm:presLayoutVars>
      </dgm:prSet>
      <dgm:spPr/>
    </dgm:pt>
    <dgm:pt modelId="{ECE7B8BC-54F8-41A6-A300-72F98D335DC6}" type="pres">
      <dgm:prSet presAssocID="{92459206-5918-4FFE-85F7-6211DDA85121}" presName="desTx" presStyleLbl="alignAccFollowNode1" presStyleIdx="1" presStyleCnt="2">
        <dgm:presLayoutVars>
          <dgm:bulletEnabled val="1"/>
        </dgm:presLayoutVars>
      </dgm:prSet>
      <dgm:spPr/>
    </dgm:pt>
  </dgm:ptLst>
  <dgm:cxnLst>
    <dgm:cxn modelId="{FB1E2808-EE19-45A1-BD40-C68AD9B47F06}" type="presOf" srcId="{92459206-5918-4FFE-85F7-6211DDA85121}" destId="{CF723983-2CBE-4EE5-BB11-3A94F9204B47}" srcOrd="0" destOrd="0" presId="urn:microsoft.com/office/officeart/2005/8/layout/hList1"/>
    <dgm:cxn modelId="{2B9B8322-A507-435E-8C88-96FB4B0AA97A}" srcId="{A9AA9DFE-55CE-4238-8D8A-078F1AB1C196}" destId="{92459206-5918-4FFE-85F7-6211DDA85121}" srcOrd="1" destOrd="0" parTransId="{0DB232B0-A710-4BE4-A248-228B5F49523B}" sibTransId="{74E2DED1-4C6E-4C9B-A262-24D4A37E3EFC}"/>
    <dgm:cxn modelId="{F2CE9E2C-FBB0-408A-9BB7-27AAFADEA0C3}" type="presOf" srcId="{2B640101-6F8D-46E6-B325-888B6F37AA9C}" destId="{36D3230B-B41A-4E0A-96BB-CB64F0562216}" srcOrd="0" destOrd="2" presId="urn:microsoft.com/office/officeart/2005/8/layout/hList1"/>
    <dgm:cxn modelId="{6E60FC40-7540-4626-85FF-3FF0CF8D57D1}" type="presOf" srcId="{72ED75F1-32CD-4A39-B55B-237037AB71B9}" destId="{36D3230B-B41A-4E0A-96BB-CB64F0562216}" srcOrd="0" destOrd="1" presId="urn:microsoft.com/office/officeart/2005/8/layout/hList1"/>
    <dgm:cxn modelId="{5B8CB866-B01D-4FEF-B5CF-9B8F215F19ED}" srcId="{92459206-5918-4FFE-85F7-6211DDA85121}" destId="{42072AFD-7335-4693-894D-20D9FF3BEBE4}" srcOrd="2" destOrd="0" parTransId="{27F34119-948E-4050-8A65-FC45E8347087}" sibTransId="{2963FFC4-4B64-4023-91D0-43CAAEABF302}"/>
    <dgm:cxn modelId="{7F1E5F48-44C2-4461-9044-BC74D11DED09}" type="presOf" srcId="{6B7756AD-59C3-40DD-B9B0-F722A531351E}" destId="{ECE7B8BC-54F8-41A6-A300-72F98D335DC6}" srcOrd="0" destOrd="0" presId="urn:microsoft.com/office/officeart/2005/8/layout/hList1"/>
    <dgm:cxn modelId="{416EA472-5DEA-420F-B2CD-0AA1DB704716}" srcId="{342ABCB3-4E7E-45AB-B7FE-854492C01171}" destId="{72E7E2AF-DA8F-4EFC-9645-4A04109EA325}" srcOrd="0" destOrd="0" parTransId="{7ED84146-6B11-411B-9C2E-850D9C501844}" sibTransId="{85AED210-C0EC-4EE9-840B-16C2F99396CF}"/>
    <dgm:cxn modelId="{A000C177-627C-487F-9191-1508476F88D3}" type="presOf" srcId="{72E7E2AF-DA8F-4EFC-9645-4A04109EA325}" destId="{36D3230B-B41A-4E0A-96BB-CB64F0562216}" srcOrd="0" destOrd="0" presId="urn:microsoft.com/office/officeart/2005/8/layout/hList1"/>
    <dgm:cxn modelId="{9C3FBE83-69AE-4E21-AB89-5AE322F56F62}" srcId="{92459206-5918-4FFE-85F7-6211DDA85121}" destId="{6B7756AD-59C3-40DD-B9B0-F722A531351E}" srcOrd="0" destOrd="0" parTransId="{13B86929-098E-49AD-A851-795E8559E447}" sibTransId="{C183FF66-D104-4435-9D5D-79A1B477967F}"/>
    <dgm:cxn modelId="{3610E3A1-3828-457F-98F0-3669BC2682FC}" type="presOf" srcId="{342ABCB3-4E7E-45AB-B7FE-854492C01171}" destId="{E7BC602D-A5CB-4FBB-9BCD-94906A996176}" srcOrd="0" destOrd="0" presId="urn:microsoft.com/office/officeart/2005/8/layout/hList1"/>
    <dgm:cxn modelId="{AF77BCA6-860A-41FD-9826-7F2A52D8A2E5}" srcId="{342ABCB3-4E7E-45AB-B7FE-854492C01171}" destId="{2B640101-6F8D-46E6-B325-888B6F37AA9C}" srcOrd="2" destOrd="0" parTransId="{A4B7F287-F495-468D-BEC6-EF67EC4CCC1D}" sibTransId="{471F1FFB-7BAB-46A2-9433-D6CA859EC048}"/>
    <dgm:cxn modelId="{FE8A14CE-0594-4571-9ECD-3576E40C89D7}" type="presOf" srcId="{A9AA9DFE-55CE-4238-8D8A-078F1AB1C196}" destId="{416A3463-BCCC-47EA-9614-974AC61D920D}" srcOrd="0" destOrd="0" presId="urn:microsoft.com/office/officeart/2005/8/layout/hList1"/>
    <dgm:cxn modelId="{8A1481D2-F276-4BC6-B4B8-540996701FD8}" type="presOf" srcId="{30DD664A-3E02-4E77-BEE6-C0201E84E274}" destId="{ECE7B8BC-54F8-41A6-A300-72F98D335DC6}" srcOrd="0" destOrd="1" presId="urn:microsoft.com/office/officeart/2005/8/layout/hList1"/>
    <dgm:cxn modelId="{7E1FC1D8-A6E9-48BD-9FF1-1080F8978164}" type="presOf" srcId="{42072AFD-7335-4693-894D-20D9FF3BEBE4}" destId="{ECE7B8BC-54F8-41A6-A300-72F98D335DC6}" srcOrd="0" destOrd="2" presId="urn:microsoft.com/office/officeart/2005/8/layout/hList1"/>
    <dgm:cxn modelId="{734AFBE2-61F7-4E46-AB58-341FB2EE0A22}" srcId="{92459206-5918-4FFE-85F7-6211DDA85121}" destId="{30DD664A-3E02-4E77-BEE6-C0201E84E274}" srcOrd="1" destOrd="0" parTransId="{602E2127-A725-4AE5-BDD7-8CB28AB79E91}" sibTransId="{DA5C2DCB-D563-4F9A-8900-1ADD702CD1D3}"/>
    <dgm:cxn modelId="{D75963ED-4E8B-458D-A95E-CB512B737ECC}" srcId="{342ABCB3-4E7E-45AB-B7FE-854492C01171}" destId="{72ED75F1-32CD-4A39-B55B-237037AB71B9}" srcOrd="1" destOrd="0" parTransId="{B50D43D3-8BD9-4A0E-8EA4-831BD0232249}" sibTransId="{D1BD9265-BE36-4B6B-ADF5-3CEB5C16D433}"/>
    <dgm:cxn modelId="{01076FF5-A15A-4968-8863-27D42409F8B2}" srcId="{A9AA9DFE-55CE-4238-8D8A-078F1AB1C196}" destId="{342ABCB3-4E7E-45AB-B7FE-854492C01171}" srcOrd="0" destOrd="0" parTransId="{F8B45050-DA61-42A9-B331-39354B2CBDF4}" sibTransId="{178122A4-5D65-478E-BE0C-A6FCFBEA62A6}"/>
    <dgm:cxn modelId="{062F61FB-1483-4F97-926D-CE16301A749D}" type="presParOf" srcId="{416A3463-BCCC-47EA-9614-974AC61D920D}" destId="{6B63C98E-55A6-4E4A-8744-5C99C4F37DC0}" srcOrd="0" destOrd="0" presId="urn:microsoft.com/office/officeart/2005/8/layout/hList1"/>
    <dgm:cxn modelId="{5C5DB6F5-2B75-444C-9B1F-11BF0DB7E640}" type="presParOf" srcId="{6B63C98E-55A6-4E4A-8744-5C99C4F37DC0}" destId="{E7BC602D-A5CB-4FBB-9BCD-94906A996176}" srcOrd="0" destOrd="0" presId="urn:microsoft.com/office/officeart/2005/8/layout/hList1"/>
    <dgm:cxn modelId="{8D2BFD60-EFBD-4B83-AFA3-FD0F5209A8C1}" type="presParOf" srcId="{6B63C98E-55A6-4E4A-8744-5C99C4F37DC0}" destId="{36D3230B-B41A-4E0A-96BB-CB64F0562216}" srcOrd="1" destOrd="0" presId="urn:microsoft.com/office/officeart/2005/8/layout/hList1"/>
    <dgm:cxn modelId="{3B336F1F-2EF3-4B69-8685-D41DB1421044}" type="presParOf" srcId="{416A3463-BCCC-47EA-9614-974AC61D920D}" destId="{F3E44614-98E3-41A4-875F-A7459CAED8CB}" srcOrd="1" destOrd="0" presId="urn:microsoft.com/office/officeart/2005/8/layout/hList1"/>
    <dgm:cxn modelId="{8E02927C-56F1-4FCE-A4F5-67FFAB27784B}" type="presParOf" srcId="{416A3463-BCCC-47EA-9614-974AC61D920D}" destId="{DB46D5C7-A729-4420-B6A3-E84C717524DD}" srcOrd="2" destOrd="0" presId="urn:microsoft.com/office/officeart/2005/8/layout/hList1"/>
    <dgm:cxn modelId="{A20CEAC4-362D-48EB-85E9-5D3649CC5549}" type="presParOf" srcId="{DB46D5C7-A729-4420-B6A3-E84C717524DD}" destId="{CF723983-2CBE-4EE5-BB11-3A94F9204B47}" srcOrd="0" destOrd="0" presId="urn:microsoft.com/office/officeart/2005/8/layout/hList1"/>
    <dgm:cxn modelId="{A2A1230B-B39F-4C7F-87C2-E43266C14F68}" type="presParOf" srcId="{DB46D5C7-A729-4420-B6A3-E84C717524DD}" destId="{ECE7B8BC-54F8-41A6-A300-72F98D335DC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AA9DFE-55CE-4238-8D8A-078F1AB1C19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342ABCB3-4E7E-45AB-B7FE-854492C01171}">
      <dgm:prSet phldrT="[Text]"/>
      <dgm:spPr/>
      <dgm:t>
        <a:bodyPr/>
        <a:lstStyle/>
        <a:p>
          <a:r>
            <a:rPr lang="en-US" b="1" dirty="0"/>
            <a:t>Population-level benefits</a:t>
          </a:r>
        </a:p>
      </dgm:t>
    </dgm:pt>
    <dgm:pt modelId="{F8B45050-DA61-42A9-B331-39354B2CBDF4}" type="parTrans" cxnId="{01076FF5-A15A-4968-8863-27D42409F8B2}">
      <dgm:prSet/>
      <dgm:spPr/>
      <dgm:t>
        <a:bodyPr/>
        <a:lstStyle/>
        <a:p>
          <a:endParaRPr lang="en-US"/>
        </a:p>
      </dgm:t>
    </dgm:pt>
    <dgm:pt modelId="{178122A4-5D65-478E-BE0C-A6FCFBEA62A6}" type="sibTrans" cxnId="{01076FF5-A15A-4968-8863-27D42409F8B2}">
      <dgm:prSet/>
      <dgm:spPr/>
      <dgm:t>
        <a:bodyPr/>
        <a:lstStyle/>
        <a:p>
          <a:endParaRPr lang="en-US"/>
        </a:p>
      </dgm:t>
    </dgm:pt>
    <dgm:pt modelId="{9A1B5F9B-5FC2-427A-B679-451D2BD9CB8E}">
      <dgm:prSet/>
      <dgm:spPr/>
      <dgm:t>
        <a:bodyPr/>
        <a:lstStyle/>
        <a:p>
          <a:r>
            <a:rPr lang="en-US" b="0" dirty="0"/>
            <a:t>Predictive modelling assists in risk identification of the disease and resource planning (</a:t>
          </a:r>
          <a:r>
            <a:rPr lang="en-US" dirty="0"/>
            <a:t>Cresswell et al., 2025)</a:t>
          </a:r>
          <a:r>
            <a:rPr lang="en-US" b="0" dirty="0"/>
            <a:t>.</a:t>
          </a:r>
        </a:p>
      </dgm:t>
    </dgm:pt>
    <dgm:pt modelId="{768118E0-7830-442C-BA17-B480B6F211CA}" type="parTrans" cxnId="{CD9207AF-F8F4-4B60-BADA-2292A315CDD6}">
      <dgm:prSet/>
      <dgm:spPr/>
      <dgm:t>
        <a:bodyPr/>
        <a:lstStyle/>
        <a:p>
          <a:endParaRPr lang="en-US"/>
        </a:p>
      </dgm:t>
    </dgm:pt>
    <dgm:pt modelId="{30D65225-7953-4F76-833C-28BBF723FEDC}" type="sibTrans" cxnId="{CD9207AF-F8F4-4B60-BADA-2292A315CDD6}">
      <dgm:prSet/>
      <dgm:spPr/>
      <dgm:t>
        <a:bodyPr/>
        <a:lstStyle/>
        <a:p>
          <a:endParaRPr lang="en-US"/>
        </a:p>
      </dgm:t>
    </dgm:pt>
    <dgm:pt modelId="{E7D8668A-61E0-43C4-9459-7A310667EDF5}">
      <dgm:prSet/>
      <dgm:spPr/>
      <dgm:t>
        <a:bodyPr/>
        <a:lstStyle/>
        <a:p>
          <a:r>
            <a:rPr lang="en-US" b="0" dirty="0"/>
            <a:t>Feel free to encourage social improvements in health and supportive medicine.</a:t>
          </a:r>
        </a:p>
      </dgm:t>
    </dgm:pt>
    <dgm:pt modelId="{B0BC1F5C-2E9A-4133-9920-FD64400BF82C}" type="parTrans" cxnId="{0133FCCD-45A3-485B-99AA-46DBAF8A5817}">
      <dgm:prSet/>
      <dgm:spPr/>
      <dgm:t>
        <a:bodyPr/>
        <a:lstStyle/>
        <a:p>
          <a:endParaRPr lang="en-US"/>
        </a:p>
      </dgm:t>
    </dgm:pt>
    <dgm:pt modelId="{6CF113C3-6239-478F-BDC7-5D21D67C3FAB}" type="sibTrans" cxnId="{0133FCCD-45A3-485B-99AA-46DBAF8A5817}">
      <dgm:prSet/>
      <dgm:spPr/>
      <dgm:t>
        <a:bodyPr/>
        <a:lstStyle/>
        <a:p>
          <a:endParaRPr lang="en-US"/>
        </a:p>
      </dgm:t>
    </dgm:pt>
    <dgm:pt modelId="{D0CE9B20-1A5C-4600-BA7A-9D6384248786}">
      <dgm:prSet/>
      <dgm:spPr/>
      <dgm:t>
        <a:bodyPr/>
        <a:lstStyle/>
        <a:p>
          <a:r>
            <a:rPr lang="en-US" b="1" dirty="0"/>
            <a:t>Family/caregiver impact</a:t>
          </a:r>
        </a:p>
      </dgm:t>
    </dgm:pt>
    <dgm:pt modelId="{3C7B72BC-5313-421F-ADB3-27081B06C09C}" type="parTrans" cxnId="{EC3DECC2-E11D-49AE-AAB2-5FA86FA2CDB0}">
      <dgm:prSet/>
      <dgm:spPr/>
      <dgm:t>
        <a:bodyPr/>
        <a:lstStyle/>
        <a:p>
          <a:endParaRPr lang="en-US"/>
        </a:p>
      </dgm:t>
    </dgm:pt>
    <dgm:pt modelId="{6594CA06-D0A6-4280-BC75-94B67B3E43E7}" type="sibTrans" cxnId="{EC3DECC2-E11D-49AE-AAB2-5FA86FA2CDB0}">
      <dgm:prSet/>
      <dgm:spPr/>
      <dgm:t>
        <a:bodyPr/>
        <a:lstStyle/>
        <a:p>
          <a:endParaRPr lang="en-US"/>
        </a:p>
      </dgm:t>
    </dgm:pt>
    <dgm:pt modelId="{93D3D135-50EF-4DCB-8BA9-679A2D40442E}">
      <dgm:prSet/>
      <dgm:spPr/>
      <dgm:t>
        <a:bodyPr/>
        <a:lstStyle/>
        <a:p>
          <a:r>
            <a:rPr lang="en-US" b="0" dirty="0"/>
            <a:t>Remote monitoring helps to comfort the family and minimise unneeded hospitalization </a:t>
          </a:r>
          <a:r>
            <a:rPr lang="en-US" dirty="0"/>
            <a:t>(Gilbert et al., 2025)</a:t>
          </a:r>
          <a:r>
            <a:rPr lang="en-US" b="0" dirty="0"/>
            <a:t>.</a:t>
          </a:r>
        </a:p>
      </dgm:t>
    </dgm:pt>
    <dgm:pt modelId="{F34C07D5-D12B-4050-8870-E5B340824440}" type="parTrans" cxnId="{6E35EC97-B8B2-461E-886E-F783F1C5BC7A}">
      <dgm:prSet/>
      <dgm:spPr/>
      <dgm:t>
        <a:bodyPr/>
        <a:lstStyle/>
        <a:p>
          <a:endParaRPr lang="en-US"/>
        </a:p>
      </dgm:t>
    </dgm:pt>
    <dgm:pt modelId="{6A5765F0-4E70-4C9F-A2D5-E6D614C750F8}" type="sibTrans" cxnId="{6E35EC97-B8B2-461E-886E-F783F1C5BC7A}">
      <dgm:prSet/>
      <dgm:spPr/>
      <dgm:t>
        <a:bodyPr/>
        <a:lstStyle/>
        <a:p>
          <a:endParaRPr lang="en-US"/>
        </a:p>
      </dgm:t>
    </dgm:pt>
    <dgm:pt modelId="{3E4E6956-3F97-4A44-B81E-AE2A4C415855}">
      <dgm:prSet/>
      <dgm:spPr/>
      <dgm:t>
        <a:bodyPr/>
        <a:lstStyle/>
        <a:p>
          <a:r>
            <a:rPr lang="en-US" b="0" dirty="0"/>
            <a:t>Threat-surveillance prostration or additional duty to informal fosterers.</a:t>
          </a:r>
        </a:p>
      </dgm:t>
    </dgm:pt>
    <dgm:pt modelId="{0521238B-35EC-4543-9068-E8A4B7C808C2}" type="parTrans" cxnId="{430F8357-F10C-43D2-AE13-6CDE4BBD13DA}">
      <dgm:prSet/>
      <dgm:spPr/>
      <dgm:t>
        <a:bodyPr/>
        <a:lstStyle/>
        <a:p>
          <a:endParaRPr lang="en-US"/>
        </a:p>
      </dgm:t>
    </dgm:pt>
    <dgm:pt modelId="{2631A75B-5E8B-4482-B364-C11DF7798DDD}" type="sibTrans" cxnId="{430F8357-F10C-43D2-AE13-6CDE4BBD13DA}">
      <dgm:prSet/>
      <dgm:spPr/>
      <dgm:t>
        <a:bodyPr/>
        <a:lstStyle/>
        <a:p>
          <a:endParaRPr lang="en-US"/>
        </a:p>
      </dgm:t>
    </dgm:pt>
    <dgm:pt modelId="{80A3420F-49A8-4630-8A30-74A8C6CA2AA0}" type="pres">
      <dgm:prSet presAssocID="{A9AA9DFE-55CE-4238-8D8A-078F1AB1C196}" presName="linear" presStyleCnt="0">
        <dgm:presLayoutVars>
          <dgm:dir/>
          <dgm:animLvl val="lvl"/>
          <dgm:resizeHandles val="exact"/>
        </dgm:presLayoutVars>
      </dgm:prSet>
      <dgm:spPr/>
    </dgm:pt>
    <dgm:pt modelId="{AAA1CD68-73A4-4787-96FC-A969709D3A38}" type="pres">
      <dgm:prSet presAssocID="{342ABCB3-4E7E-45AB-B7FE-854492C01171}" presName="parentLin" presStyleCnt="0"/>
      <dgm:spPr/>
    </dgm:pt>
    <dgm:pt modelId="{9766D1E2-B1FA-4518-81C5-C721056D2FCE}" type="pres">
      <dgm:prSet presAssocID="{342ABCB3-4E7E-45AB-B7FE-854492C01171}" presName="parentLeftMargin" presStyleLbl="node1" presStyleIdx="0" presStyleCnt="2"/>
      <dgm:spPr/>
    </dgm:pt>
    <dgm:pt modelId="{F76EDD50-0AFB-46F5-9CD7-DF7A8408BB5A}" type="pres">
      <dgm:prSet presAssocID="{342ABCB3-4E7E-45AB-B7FE-854492C01171}" presName="parentText" presStyleLbl="node1" presStyleIdx="0" presStyleCnt="2">
        <dgm:presLayoutVars>
          <dgm:chMax val="0"/>
          <dgm:bulletEnabled val="1"/>
        </dgm:presLayoutVars>
      </dgm:prSet>
      <dgm:spPr/>
    </dgm:pt>
    <dgm:pt modelId="{B1E9A42C-0EB4-4EAC-9480-FD5737D89273}" type="pres">
      <dgm:prSet presAssocID="{342ABCB3-4E7E-45AB-B7FE-854492C01171}" presName="negativeSpace" presStyleCnt="0"/>
      <dgm:spPr/>
    </dgm:pt>
    <dgm:pt modelId="{BF585B36-431D-46DB-9528-9242A3408455}" type="pres">
      <dgm:prSet presAssocID="{342ABCB3-4E7E-45AB-B7FE-854492C01171}" presName="childText" presStyleLbl="conFgAcc1" presStyleIdx="0" presStyleCnt="2">
        <dgm:presLayoutVars>
          <dgm:bulletEnabled val="1"/>
        </dgm:presLayoutVars>
      </dgm:prSet>
      <dgm:spPr/>
    </dgm:pt>
    <dgm:pt modelId="{FBC51AD7-DC47-474C-830F-E0AD9193B858}" type="pres">
      <dgm:prSet presAssocID="{178122A4-5D65-478E-BE0C-A6FCFBEA62A6}" presName="spaceBetweenRectangles" presStyleCnt="0"/>
      <dgm:spPr/>
    </dgm:pt>
    <dgm:pt modelId="{07067F1F-AFA0-46A4-9CE2-C609C75831A2}" type="pres">
      <dgm:prSet presAssocID="{D0CE9B20-1A5C-4600-BA7A-9D6384248786}" presName="parentLin" presStyleCnt="0"/>
      <dgm:spPr/>
    </dgm:pt>
    <dgm:pt modelId="{60CC05C3-9B8A-42C2-AFC5-0302E923DE06}" type="pres">
      <dgm:prSet presAssocID="{D0CE9B20-1A5C-4600-BA7A-9D6384248786}" presName="parentLeftMargin" presStyleLbl="node1" presStyleIdx="0" presStyleCnt="2"/>
      <dgm:spPr/>
    </dgm:pt>
    <dgm:pt modelId="{19B9B512-9F63-4763-82AC-F059C51D8DFC}" type="pres">
      <dgm:prSet presAssocID="{D0CE9B20-1A5C-4600-BA7A-9D6384248786}" presName="parentText" presStyleLbl="node1" presStyleIdx="1" presStyleCnt="2">
        <dgm:presLayoutVars>
          <dgm:chMax val="0"/>
          <dgm:bulletEnabled val="1"/>
        </dgm:presLayoutVars>
      </dgm:prSet>
      <dgm:spPr/>
    </dgm:pt>
    <dgm:pt modelId="{DB20D15E-E6C0-4EC1-B303-04F383F2F3CC}" type="pres">
      <dgm:prSet presAssocID="{D0CE9B20-1A5C-4600-BA7A-9D6384248786}" presName="negativeSpace" presStyleCnt="0"/>
      <dgm:spPr/>
    </dgm:pt>
    <dgm:pt modelId="{79695A80-E7F4-4919-9FB7-B85C94529FE9}" type="pres">
      <dgm:prSet presAssocID="{D0CE9B20-1A5C-4600-BA7A-9D6384248786}" presName="childText" presStyleLbl="conFgAcc1" presStyleIdx="1" presStyleCnt="2">
        <dgm:presLayoutVars>
          <dgm:bulletEnabled val="1"/>
        </dgm:presLayoutVars>
      </dgm:prSet>
      <dgm:spPr/>
    </dgm:pt>
  </dgm:ptLst>
  <dgm:cxnLst>
    <dgm:cxn modelId="{8609AB15-B1E7-446C-935F-3551A0FDAE37}" type="presOf" srcId="{E7D8668A-61E0-43C4-9459-7A310667EDF5}" destId="{BF585B36-431D-46DB-9528-9242A3408455}" srcOrd="0" destOrd="1" presId="urn:microsoft.com/office/officeart/2005/8/layout/list1"/>
    <dgm:cxn modelId="{59292C18-65CA-466F-BD03-505777F4F296}" type="presOf" srcId="{342ABCB3-4E7E-45AB-B7FE-854492C01171}" destId="{F76EDD50-0AFB-46F5-9CD7-DF7A8408BB5A}" srcOrd="1" destOrd="0" presId="urn:microsoft.com/office/officeart/2005/8/layout/list1"/>
    <dgm:cxn modelId="{60167C25-3C15-407A-9018-089445D0F6C4}" type="presOf" srcId="{9A1B5F9B-5FC2-427A-B679-451D2BD9CB8E}" destId="{BF585B36-431D-46DB-9528-9242A3408455}" srcOrd="0" destOrd="0" presId="urn:microsoft.com/office/officeart/2005/8/layout/list1"/>
    <dgm:cxn modelId="{3F16B437-2D04-48A9-9704-0D029DD9C413}" type="presOf" srcId="{342ABCB3-4E7E-45AB-B7FE-854492C01171}" destId="{9766D1E2-B1FA-4518-81C5-C721056D2FCE}" srcOrd="0" destOrd="0" presId="urn:microsoft.com/office/officeart/2005/8/layout/list1"/>
    <dgm:cxn modelId="{E1CBAE3D-A1C9-461A-AA5F-081F6B0BBB4D}" type="presOf" srcId="{A9AA9DFE-55CE-4238-8D8A-078F1AB1C196}" destId="{80A3420F-49A8-4630-8A30-74A8C6CA2AA0}" srcOrd="0" destOrd="0" presId="urn:microsoft.com/office/officeart/2005/8/layout/list1"/>
    <dgm:cxn modelId="{AE041347-2931-4DDE-B1C8-AC7DEB00C005}" type="presOf" srcId="{D0CE9B20-1A5C-4600-BA7A-9D6384248786}" destId="{60CC05C3-9B8A-42C2-AFC5-0302E923DE06}" srcOrd="0" destOrd="0" presId="urn:microsoft.com/office/officeart/2005/8/layout/list1"/>
    <dgm:cxn modelId="{DCA29F4E-150C-4E64-9B31-06F29C463729}" type="presOf" srcId="{93D3D135-50EF-4DCB-8BA9-679A2D40442E}" destId="{79695A80-E7F4-4919-9FB7-B85C94529FE9}" srcOrd="0" destOrd="0" presId="urn:microsoft.com/office/officeart/2005/8/layout/list1"/>
    <dgm:cxn modelId="{430F8357-F10C-43D2-AE13-6CDE4BBD13DA}" srcId="{D0CE9B20-1A5C-4600-BA7A-9D6384248786}" destId="{3E4E6956-3F97-4A44-B81E-AE2A4C415855}" srcOrd="1" destOrd="0" parTransId="{0521238B-35EC-4543-9068-E8A4B7C808C2}" sibTransId="{2631A75B-5E8B-4482-B364-C11DF7798DDD}"/>
    <dgm:cxn modelId="{9406B08C-53C5-43C3-ADA4-5EE1316F6523}" type="presOf" srcId="{3E4E6956-3F97-4A44-B81E-AE2A4C415855}" destId="{79695A80-E7F4-4919-9FB7-B85C94529FE9}" srcOrd="0" destOrd="1" presId="urn:microsoft.com/office/officeart/2005/8/layout/list1"/>
    <dgm:cxn modelId="{6E35EC97-B8B2-461E-886E-F783F1C5BC7A}" srcId="{D0CE9B20-1A5C-4600-BA7A-9D6384248786}" destId="{93D3D135-50EF-4DCB-8BA9-679A2D40442E}" srcOrd="0" destOrd="0" parTransId="{F34C07D5-D12B-4050-8870-E5B340824440}" sibTransId="{6A5765F0-4E70-4C9F-A2D5-E6D614C750F8}"/>
    <dgm:cxn modelId="{CD9207AF-F8F4-4B60-BADA-2292A315CDD6}" srcId="{342ABCB3-4E7E-45AB-B7FE-854492C01171}" destId="{9A1B5F9B-5FC2-427A-B679-451D2BD9CB8E}" srcOrd="0" destOrd="0" parTransId="{768118E0-7830-442C-BA17-B480B6F211CA}" sibTransId="{30D65225-7953-4F76-833C-28BBF723FEDC}"/>
    <dgm:cxn modelId="{EC3DECC2-E11D-49AE-AAB2-5FA86FA2CDB0}" srcId="{A9AA9DFE-55CE-4238-8D8A-078F1AB1C196}" destId="{D0CE9B20-1A5C-4600-BA7A-9D6384248786}" srcOrd="1" destOrd="0" parTransId="{3C7B72BC-5313-421F-ADB3-27081B06C09C}" sibTransId="{6594CA06-D0A6-4280-BC75-94B67B3E43E7}"/>
    <dgm:cxn modelId="{225017C5-B6B8-4F97-A51B-1E3355D5E9F8}" type="presOf" srcId="{D0CE9B20-1A5C-4600-BA7A-9D6384248786}" destId="{19B9B512-9F63-4763-82AC-F059C51D8DFC}" srcOrd="1" destOrd="0" presId="urn:microsoft.com/office/officeart/2005/8/layout/list1"/>
    <dgm:cxn modelId="{0133FCCD-45A3-485B-99AA-46DBAF8A5817}" srcId="{342ABCB3-4E7E-45AB-B7FE-854492C01171}" destId="{E7D8668A-61E0-43C4-9459-7A310667EDF5}" srcOrd="1" destOrd="0" parTransId="{B0BC1F5C-2E9A-4133-9920-FD64400BF82C}" sibTransId="{6CF113C3-6239-478F-BDC7-5D21D67C3FAB}"/>
    <dgm:cxn modelId="{01076FF5-A15A-4968-8863-27D42409F8B2}" srcId="{A9AA9DFE-55CE-4238-8D8A-078F1AB1C196}" destId="{342ABCB3-4E7E-45AB-B7FE-854492C01171}" srcOrd="0" destOrd="0" parTransId="{F8B45050-DA61-42A9-B331-39354B2CBDF4}" sibTransId="{178122A4-5D65-478E-BE0C-A6FCFBEA62A6}"/>
    <dgm:cxn modelId="{53916139-6E7A-47BE-9062-8CB942F326A4}" type="presParOf" srcId="{80A3420F-49A8-4630-8A30-74A8C6CA2AA0}" destId="{AAA1CD68-73A4-4787-96FC-A969709D3A38}" srcOrd="0" destOrd="0" presId="urn:microsoft.com/office/officeart/2005/8/layout/list1"/>
    <dgm:cxn modelId="{81211ADB-8983-4352-8EDB-247C273334A3}" type="presParOf" srcId="{AAA1CD68-73A4-4787-96FC-A969709D3A38}" destId="{9766D1E2-B1FA-4518-81C5-C721056D2FCE}" srcOrd="0" destOrd="0" presId="urn:microsoft.com/office/officeart/2005/8/layout/list1"/>
    <dgm:cxn modelId="{EB239D48-718B-4A28-AA36-7FCD008D63B3}" type="presParOf" srcId="{AAA1CD68-73A4-4787-96FC-A969709D3A38}" destId="{F76EDD50-0AFB-46F5-9CD7-DF7A8408BB5A}" srcOrd="1" destOrd="0" presId="urn:microsoft.com/office/officeart/2005/8/layout/list1"/>
    <dgm:cxn modelId="{CB50F64B-EBB9-4374-ACBC-84A3E126C92A}" type="presParOf" srcId="{80A3420F-49A8-4630-8A30-74A8C6CA2AA0}" destId="{B1E9A42C-0EB4-4EAC-9480-FD5737D89273}" srcOrd="1" destOrd="0" presId="urn:microsoft.com/office/officeart/2005/8/layout/list1"/>
    <dgm:cxn modelId="{5AAFA105-A9D7-4C76-A095-32EF67E60337}" type="presParOf" srcId="{80A3420F-49A8-4630-8A30-74A8C6CA2AA0}" destId="{BF585B36-431D-46DB-9528-9242A3408455}" srcOrd="2" destOrd="0" presId="urn:microsoft.com/office/officeart/2005/8/layout/list1"/>
    <dgm:cxn modelId="{1E0AAB7F-E1EA-40D6-918E-991BD1B7C074}" type="presParOf" srcId="{80A3420F-49A8-4630-8A30-74A8C6CA2AA0}" destId="{FBC51AD7-DC47-474C-830F-E0AD9193B858}" srcOrd="3" destOrd="0" presId="urn:microsoft.com/office/officeart/2005/8/layout/list1"/>
    <dgm:cxn modelId="{815AFEF8-241E-43B2-B4A1-FE298A0DE62B}" type="presParOf" srcId="{80A3420F-49A8-4630-8A30-74A8C6CA2AA0}" destId="{07067F1F-AFA0-46A4-9CE2-C609C75831A2}" srcOrd="4" destOrd="0" presId="urn:microsoft.com/office/officeart/2005/8/layout/list1"/>
    <dgm:cxn modelId="{14CCA310-289D-4367-B8B3-6331D1697838}" type="presParOf" srcId="{07067F1F-AFA0-46A4-9CE2-C609C75831A2}" destId="{60CC05C3-9B8A-42C2-AFC5-0302E923DE06}" srcOrd="0" destOrd="0" presId="urn:microsoft.com/office/officeart/2005/8/layout/list1"/>
    <dgm:cxn modelId="{CF22BB98-83E8-4EB3-8691-B0AF86678287}" type="presParOf" srcId="{07067F1F-AFA0-46A4-9CE2-C609C75831A2}" destId="{19B9B512-9F63-4763-82AC-F059C51D8DFC}" srcOrd="1" destOrd="0" presId="urn:microsoft.com/office/officeart/2005/8/layout/list1"/>
    <dgm:cxn modelId="{087181CC-E6D7-4AF2-A2B2-EF58987E5205}" type="presParOf" srcId="{80A3420F-49A8-4630-8A30-74A8C6CA2AA0}" destId="{DB20D15E-E6C0-4EC1-B303-04F383F2F3CC}" srcOrd="5" destOrd="0" presId="urn:microsoft.com/office/officeart/2005/8/layout/list1"/>
    <dgm:cxn modelId="{1D25BF1C-EBA8-40AA-AA8D-4F869051585E}" type="presParOf" srcId="{80A3420F-49A8-4630-8A30-74A8C6CA2AA0}" destId="{79695A80-E7F4-4919-9FB7-B85C94529FE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C162B8-41AE-4755-BDD7-A11A5AE6DDC8}"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975DEFEE-8419-404E-9727-F027F9E4AD75}">
      <dgm:prSet phldrT="[Text]"/>
      <dgm:spPr/>
      <dgm:t>
        <a:bodyPr/>
        <a:lstStyle/>
        <a:p>
          <a:r>
            <a:rPr lang="en-US" dirty="0"/>
            <a:t>Mandatory AI literacy training of every employee.</a:t>
          </a:r>
        </a:p>
      </dgm:t>
    </dgm:pt>
    <dgm:pt modelId="{C0623FC7-A547-4D1E-BC3A-8174E0F479C4}" type="parTrans" cxnId="{3952020D-1F42-4A27-B56A-C8DD37F0CFCC}">
      <dgm:prSet/>
      <dgm:spPr/>
      <dgm:t>
        <a:bodyPr/>
        <a:lstStyle/>
        <a:p>
          <a:endParaRPr lang="en-US"/>
        </a:p>
      </dgm:t>
    </dgm:pt>
    <dgm:pt modelId="{6EF17949-7AB5-40D7-B43A-955D5CF843A8}" type="sibTrans" cxnId="{3952020D-1F42-4A27-B56A-C8DD37F0CFCC}">
      <dgm:prSet/>
      <dgm:spPr/>
      <dgm:t>
        <a:bodyPr/>
        <a:lstStyle/>
        <a:p>
          <a:endParaRPr lang="en-US"/>
        </a:p>
      </dgm:t>
    </dgm:pt>
    <dgm:pt modelId="{C078D8D4-8EA3-4CE1-8AFB-94AD4CAB83B2}">
      <dgm:prSet/>
      <dgm:spPr/>
      <dgm:t>
        <a:bodyPr/>
        <a:lstStyle/>
        <a:p>
          <a:r>
            <a:rPr lang="en-US"/>
            <a:t>Frequent audits to avoid bias of the algorithm.</a:t>
          </a:r>
        </a:p>
      </dgm:t>
    </dgm:pt>
    <dgm:pt modelId="{EE2C9FEE-F1C1-42F9-B688-7939FA7D972F}" type="parTrans" cxnId="{43234876-422A-42CC-AC90-FE9FAA6C079C}">
      <dgm:prSet/>
      <dgm:spPr/>
      <dgm:t>
        <a:bodyPr/>
        <a:lstStyle/>
        <a:p>
          <a:endParaRPr lang="en-US"/>
        </a:p>
      </dgm:t>
    </dgm:pt>
    <dgm:pt modelId="{3B7C0E9E-894F-48CF-8DFD-3EB84CF334C8}" type="sibTrans" cxnId="{43234876-422A-42CC-AC90-FE9FAA6C079C}">
      <dgm:prSet/>
      <dgm:spPr/>
      <dgm:t>
        <a:bodyPr/>
        <a:lstStyle/>
        <a:p>
          <a:endParaRPr lang="en-US"/>
        </a:p>
      </dgm:t>
    </dgm:pt>
    <dgm:pt modelId="{2528CDED-0D77-4B5F-BC3C-BBEFFC0D3495}">
      <dgm:prSet/>
      <dgm:spPr/>
      <dgm:t>
        <a:bodyPr/>
        <a:lstStyle/>
        <a:p>
          <a:r>
            <a:rPr lang="en-US"/>
            <a:t>Open systems to describe the use of AI to patients.</a:t>
          </a:r>
        </a:p>
      </dgm:t>
    </dgm:pt>
    <dgm:pt modelId="{29164B3B-3D97-46C4-A05D-AE087262B390}" type="parTrans" cxnId="{EA9C66C5-E7E5-48E5-89FE-BE4C9C4A8B5E}">
      <dgm:prSet/>
      <dgm:spPr/>
      <dgm:t>
        <a:bodyPr/>
        <a:lstStyle/>
        <a:p>
          <a:endParaRPr lang="en-US"/>
        </a:p>
      </dgm:t>
    </dgm:pt>
    <dgm:pt modelId="{684ABE37-9105-4363-A04D-9AA7FCC9FD4F}" type="sibTrans" cxnId="{EA9C66C5-E7E5-48E5-89FE-BE4C9C4A8B5E}">
      <dgm:prSet/>
      <dgm:spPr/>
      <dgm:t>
        <a:bodyPr/>
        <a:lstStyle/>
        <a:p>
          <a:endParaRPr lang="en-US"/>
        </a:p>
      </dgm:t>
    </dgm:pt>
    <dgm:pt modelId="{1FA71250-41A8-47EC-9EA9-54C4C81F6DA2}">
      <dgm:prSet/>
      <dgm:spPr/>
      <dgm:t>
        <a:bodyPr/>
        <a:lstStyle/>
        <a:p>
          <a:r>
            <a:rPr lang="en-US"/>
            <a:t>New rural broadband and digital infrastructure to decrease inequality.</a:t>
          </a:r>
        </a:p>
      </dgm:t>
    </dgm:pt>
    <dgm:pt modelId="{E0A47149-55BB-45C0-9BEB-13E75ECE0008}" type="parTrans" cxnId="{0108099A-7E3E-4654-9EA2-143F5C6B14B9}">
      <dgm:prSet/>
      <dgm:spPr/>
      <dgm:t>
        <a:bodyPr/>
        <a:lstStyle/>
        <a:p>
          <a:endParaRPr lang="en-US"/>
        </a:p>
      </dgm:t>
    </dgm:pt>
    <dgm:pt modelId="{3E9F8F62-7E28-413F-BADE-0CE13BA78DA4}" type="sibTrans" cxnId="{0108099A-7E3E-4654-9EA2-143F5C6B14B9}">
      <dgm:prSet/>
      <dgm:spPr/>
      <dgm:t>
        <a:bodyPr/>
        <a:lstStyle/>
        <a:p>
          <a:endParaRPr lang="en-US"/>
        </a:p>
      </dgm:t>
    </dgm:pt>
    <dgm:pt modelId="{A8F64B20-D402-401B-ADC2-46D9C6F95803}">
      <dgm:prSet/>
      <dgm:spPr/>
      <dgm:t>
        <a:bodyPr/>
        <a:lstStyle/>
        <a:p>
          <a:r>
            <a:rPr lang="en-US" dirty="0"/>
            <a:t>Create explicit responsibility frameworks of the AI-assisted decisions.</a:t>
          </a:r>
        </a:p>
      </dgm:t>
    </dgm:pt>
    <dgm:pt modelId="{5C64CE7C-9303-400E-8ED4-FB33D8162682}" type="parTrans" cxnId="{9CF663A9-3762-4299-8C03-FB7C20B873B0}">
      <dgm:prSet/>
      <dgm:spPr/>
      <dgm:t>
        <a:bodyPr/>
        <a:lstStyle/>
        <a:p>
          <a:endParaRPr lang="en-US"/>
        </a:p>
      </dgm:t>
    </dgm:pt>
    <dgm:pt modelId="{813288BF-3FE7-45C1-AF84-1845EEB566FA}" type="sibTrans" cxnId="{9CF663A9-3762-4299-8C03-FB7C20B873B0}">
      <dgm:prSet/>
      <dgm:spPr/>
      <dgm:t>
        <a:bodyPr/>
        <a:lstStyle/>
        <a:p>
          <a:endParaRPr lang="en-US"/>
        </a:p>
      </dgm:t>
    </dgm:pt>
    <dgm:pt modelId="{4E235489-34B5-4EF1-A4E3-C02BA362E5D3}" type="pres">
      <dgm:prSet presAssocID="{D0C162B8-41AE-4755-BDD7-A11A5AE6DDC8}" presName="Name0" presStyleCnt="0">
        <dgm:presLayoutVars>
          <dgm:chMax val="11"/>
          <dgm:chPref val="11"/>
          <dgm:dir/>
          <dgm:resizeHandles/>
        </dgm:presLayoutVars>
      </dgm:prSet>
      <dgm:spPr/>
    </dgm:pt>
    <dgm:pt modelId="{207E2E92-AC45-42E6-AB29-814BFE0C1C95}" type="pres">
      <dgm:prSet presAssocID="{A8F64B20-D402-401B-ADC2-46D9C6F95803}" presName="Accent5" presStyleCnt="0"/>
      <dgm:spPr/>
    </dgm:pt>
    <dgm:pt modelId="{AFA7BC14-966B-48EC-AC12-ECDB24F98702}" type="pres">
      <dgm:prSet presAssocID="{A8F64B20-D402-401B-ADC2-46D9C6F95803}" presName="Accent" presStyleLbl="node1" presStyleIdx="0" presStyleCnt="5"/>
      <dgm:spPr/>
    </dgm:pt>
    <dgm:pt modelId="{AF653715-0C76-4AE6-AA2A-D53F27614065}" type="pres">
      <dgm:prSet presAssocID="{A8F64B20-D402-401B-ADC2-46D9C6F95803}" presName="ParentBackground5" presStyleCnt="0"/>
      <dgm:spPr/>
    </dgm:pt>
    <dgm:pt modelId="{111413D3-FEB8-459F-BAA1-386E12BE9534}" type="pres">
      <dgm:prSet presAssocID="{A8F64B20-D402-401B-ADC2-46D9C6F95803}" presName="ParentBackground" presStyleLbl="fgAcc1" presStyleIdx="0" presStyleCnt="5"/>
      <dgm:spPr/>
    </dgm:pt>
    <dgm:pt modelId="{804AEEA0-10EB-42C6-BA39-4DCA07B35597}" type="pres">
      <dgm:prSet presAssocID="{A8F64B20-D402-401B-ADC2-46D9C6F95803}" presName="Parent5" presStyleLbl="revTx" presStyleIdx="0" presStyleCnt="0">
        <dgm:presLayoutVars>
          <dgm:chMax val="1"/>
          <dgm:chPref val="1"/>
          <dgm:bulletEnabled val="1"/>
        </dgm:presLayoutVars>
      </dgm:prSet>
      <dgm:spPr/>
    </dgm:pt>
    <dgm:pt modelId="{663CAF57-31DF-4E65-915C-7663A023AC74}" type="pres">
      <dgm:prSet presAssocID="{1FA71250-41A8-47EC-9EA9-54C4C81F6DA2}" presName="Accent4" presStyleCnt="0"/>
      <dgm:spPr/>
    </dgm:pt>
    <dgm:pt modelId="{4086258C-FC3F-43B3-AA6A-A422F136AD60}" type="pres">
      <dgm:prSet presAssocID="{1FA71250-41A8-47EC-9EA9-54C4C81F6DA2}" presName="Accent" presStyleLbl="node1" presStyleIdx="1" presStyleCnt="5"/>
      <dgm:spPr/>
    </dgm:pt>
    <dgm:pt modelId="{B635A900-CF3B-42A4-A014-C8296447A926}" type="pres">
      <dgm:prSet presAssocID="{1FA71250-41A8-47EC-9EA9-54C4C81F6DA2}" presName="ParentBackground4" presStyleCnt="0"/>
      <dgm:spPr/>
    </dgm:pt>
    <dgm:pt modelId="{2DDF2692-9991-459F-B7B7-234D08640C71}" type="pres">
      <dgm:prSet presAssocID="{1FA71250-41A8-47EC-9EA9-54C4C81F6DA2}" presName="ParentBackground" presStyleLbl="fgAcc1" presStyleIdx="1" presStyleCnt="5"/>
      <dgm:spPr/>
    </dgm:pt>
    <dgm:pt modelId="{ECE7135B-3FD7-474B-8695-5616BD0D6A72}" type="pres">
      <dgm:prSet presAssocID="{1FA71250-41A8-47EC-9EA9-54C4C81F6DA2}" presName="Parent4" presStyleLbl="revTx" presStyleIdx="0" presStyleCnt="0">
        <dgm:presLayoutVars>
          <dgm:chMax val="1"/>
          <dgm:chPref val="1"/>
          <dgm:bulletEnabled val="1"/>
        </dgm:presLayoutVars>
      </dgm:prSet>
      <dgm:spPr/>
    </dgm:pt>
    <dgm:pt modelId="{B39AF69F-1063-4834-B469-5811335A0294}" type="pres">
      <dgm:prSet presAssocID="{2528CDED-0D77-4B5F-BC3C-BBEFFC0D3495}" presName="Accent3" presStyleCnt="0"/>
      <dgm:spPr/>
    </dgm:pt>
    <dgm:pt modelId="{AB77CDE2-3887-49C4-A574-B6D9B845C5C4}" type="pres">
      <dgm:prSet presAssocID="{2528CDED-0D77-4B5F-BC3C-BBEFFC0D3495}" presName="Accent" presStyleLbl="node1" presStyleIdx="2" presStyleCnt="5"/>
      <dgm:spPr/>
    </dgm:pt>
    <dgm:pt modelId="{D238FDD6-6074-432E-B699-ED857D80D46F}" type="pres">
      <dgm:prSet presAssocID="{2528CDED-0D77-4B5F-BC3C-BBEFFC0D3495}" presName="ParentBackground3" presStyleCnt="0"/>
      <dgm:spPr/>
    </dgm:pt>
    <dgm:pt modelId="{4DFA258F-32B5-4CB3-81E5-CF1B8476DAD1}" type="pres">
      <dgm:prSet presAssocID="{2528CDED-0D77-4B5F-BC3C-BBEFFC0D3495}" presName="ParentBackground" presStyleLbl="fgAcc1" presStyleIdx="2" presStyleCnt="5"/>
      <dgm:spPr/>
    </dgm:pt>
    <dgm:pt modelId="{87107562-3F26-4D90-B149-42963E7A36C1}" type="pres">
      <dgm:prSet presAssocID="{2528CDED-0D77-4B5F-BC3C-BBEFFC0D3495}" presName="Parent3" presStyleLbl="revTx" presStyleIdx="0" presStyleCnt="0">
        <dgm:presLayoutVars>
          <dgm:chMax val="1"/>
          <dgm:chPref val="1"/>
          <dgm:bulletEnabled val="1"/>
        </dgm:presLayoutVars>
      </dgm:prSet>
      <dgm:spPr/>
    </dgm:pt>
    <dgm:pt modelId="{D26D5B6E-88C9-4937-831C-3142CBDF3729}" type="pres">
      <dgm:prSet presAssocID="{C078D8D4-8EA3-4CE1-8AFB-94AD4CAB83B2}" presName="Accent2" presStyleCnt="0"/>
      <dgm:spPr/>
    </dgm:pt>
    <dgm:pt modelId="{46F0835D-8E48-4A9B-9D42-5400E2A982D1}" type="pres">
      <dgm:prSet presAssocID="{C078D8D4-8EA3-4CE1-8AFB-94AD4CAB83B2}" presName="Accent" presStyleLbl="node1" presStyleIdx="3" presStyleCnt="5"/>
      <dgm:spPr/>
    </dgm:pt>
    <dgm:pt modelId="{32C57250-0BED-4203-A86C-E71F2126C456}" type="pres">
      <dgm:prSet presAssocID="{C078D8D4-8EA3-4CE1-8AFB-94AD4CAB83B2}" presName="ParentBackground2" presStyleCnt="0"/>
      <dgm:spPr/>
    </dgm:pt>
    <dgm:pt modelId="{0C3AB166-6012-4869-92F7-E56F2C97A6F8}" type="pres">
      <dgm:prSet presAssocID="{C078D8D4-8EA3-4CE1-8AFB-94AD4CAB83B2}" presName="ParentBackground" presStyleLbl="fgAcc1" presStyleIdx="3" presStyleCnt="5"/>
      <dgm:spPr/>
    </dgm:pt>
    <dgm:pt modelId="{5DE0B9A5-C244-448F-9499-3165F248A75C}" type="pres">
      <dgm:prSet presAssocID="{C078D8D4-8EA3-4CE1-8AFB-94AD4CAB83B2}" presName="Parent2" presStyleLbl="revTx" presStyleIdx="0" presStyleCnt="0">
        <dgm:presLayoutVars>
          <dgm:chMax val="1"/>
          <dgm:chPref val="1"/>
          <dgm:bulletEnabled val="1"/>
        </dgm:presLayoutVars>
      </dgm:prSet>
      <dgm:spPr/>
    </dgm:pt>
    <dgm:pt modelId="{75465BF7-060D-4CE9-9556-C3ECCE2FEF2E}" type="pres">
      <dgm:prSet presAssocID="{975DEFEE-8419-404E-9727-F027F9E4AD75}" presName="Accent1" presStyleCnt="0"/>
      <dgm:spPr/>
    </dgm:pt>
    <dgm:pt modelId="{7EA1F138-07E0-43C7-BDF8-517A9F8F359A}" type="pres">
      <dgm:prSet presAssocID="{975DEFEE-8419-404E-9727-F027F9E4AD75}" presName="Accent" presStyleLbl="node1" presStyleIdx="4" presStyleCnt="5"/>
      <dgm:spPr/>
    </dgm:pt>
    <dgm:pt modelId="{C4554E4E-9623-4689-93EB-5D75C2DD46B7}" type="pres">
      <dgm:prSet presAssocID="{975DEFEE-8419-404E-9727-F027F9E4AD75}" presName="ParentBackground1" presStyleCnt="0"/>
      <dgm:spPr/>
    </dgm:pt>
    <dgm:pt modelId="{EA49AF9C-CF4B-487B-9A3E-1095B4DF993A}" type="pres">
      <dgm:prSet presAssocID="{975DEFEE-8419-404E-9727-F027F9E4AD75}" presName="ParentBackground" presStyleLbl="fgAcc1" presStyleIdx="4" presStyleCnt="5"/>
      <dgm:spPr/>
    </dgm:pt>
    <dgm:pt modelId="{7E92ED67-C283-4466-9F55-E31B6B1E5B9F}" type="pres">
      <dgm:prSet presAssocID="{975DEFEE-8419-404E-9727-F027F9E4AD75}" presName="Parent1" presStyleLbl="revTx" presStyleIdx="0" presStyleCnt="0">
        <dgm:presLayoutVars>
          <dgm:chMax val="1"/>
          <dgm:chPref val="1"/>
          <dgm:bulletEnabled val="1"/>
        </dgm:presLayoutVars>
      </dgm:prSet>
      <dgm:spPr/>
    </dgm:pt>
  </dgm:ptLst>
  <dgm:cxnLst>
    <dgm:cxn modelId="{3952020D-1F42-4A27-B56A-C8DD37F0CFCC}" srcId="{D0C162B8-41AE-4755-BDD7-A11A5AE6DDC8}" destId="{975DEFEE-8419-404E-9727-F027F9E4AD75}" srcOrd="0" destOrd="0" parTransId="{C0623FC7-A547-4D1E-BC3A-8174E0F479C4}" sibTransId="{6EF17949-7AB5-40D7-B43A-955D5CF843A8}"/>
    <dgm:cxn modelId="{DE425C28-F4AE-4915-8606-1B337F994572}" type="presOf" srcId="{C078D8D4-8EA3-4CE1-8AFB-94AD4CAB83B2}" destId="{5DE0B9A5-C244-448F-9499-3165F248A75C}" srcOrd="1" destOrd="0" presId="urn:microsoft.com/office/officeart/2011/layout/CircleProcess"/>
    <dgm:cxn modelId="{D0E85F3A-36E5-496D-A475-F31C544F0243}" type="presOf" srcId="{975DEFEE-8419-404E-9727-F027F9E4AD75}" destId="{EA49AF9C-CF4B-487B-9A3E-1095B4DF993A}" srcOrd="0" destOrd="0" presId="urn:microsoft.com/office/officeart/2011/layout/CircleProcess"/>
    <dgm:cxn modelId="{471DC241-E16B-4EAD-90F7-DE36DE966035}" type="presOf" srcId="{1FA71250-41A8-47EC-9EA9-54C4C81F6DA2}" destId="{2DDF2692-9991-459F-B7B7-234D08640C71}" srcOrd="0" destOrd="0" presId="urn:microsoft.com/office/officeart/2011/layout/CircleProcess"/>
    <dgm:cxn modelId="{E9BA084B-B9F6-4B1B-AEC4-E1F7DE2409FD}" type="presOf" srcId="{2528CDED-0D77-4B5F-BC3C-BBEFFC0D3495}" destId="{87107562-3F26-4D90-B149-42963E7A36C1}" srcOrd="1" destOrd="0" presId="urn:microsoft.com/office/officeart/2011/layout/CircleProcess"/>
    <dgm:cxn modelId="{43234876-422A-42CC-AC90-FE9FAA6C079C}" srcId="{D0C162B8-41AE-4755-BDD7-A11A5AE6DDC8}" destId="{C078D8D4-8EA3-4CE1-8AFB-94AD4CAB83B2}" srcOrd="1" destOrd="0" parTransId="{EE2C9FEE-F1C1-42F9-B688-7939FA7D972F}" sibTransId="{3B7C0E9E-894F-48CF-8DFD-3EB84CF334C8}"/>
    <dgm:cxn modelId="{C677777F-6C7A-4D25-AC37-A6E5D95FF96A}" type="presOf" srcId="{975DEFEE-8419-404E-9727-F027F9E4AD75}" destId="{7E92ED67-C283-4466-9F55-E31B6B1E5B9F}" srcOrd="1" destOrd="0" presId="urn:microsoft.com/office/officeart/2011/layout/CircleProcess"/>
    <dgm:cxn modelId="{EB66F981-A894-4062-820E-23AEB25F0106}" type="presOf" srcId="{1FA71250-41A8-47EC-9EA9-54C4C81F6DA2}" destId="{ECE7135B-3FD7-474B-8695-5616BD0D6A72}" srcOrd="1" destOrd="0" presId="urn:microsoft.com/office/officeart/2011/layout/CircleProcess"/>
    <dgm:cxn modelId="{0A9AD088-8A8C-440C-9F6D-80FD8AFDEC0F}" type="presOf" srcId="{A8F64B20-D402-401B-ADC2-46D9C6F95803}" destId="{111413D3-FEB8-459F-BAA1-386E12BE9534}" srcOrd="0" destOrd="0" presId="urn:microsoft.com/office/officeart/2011/layout/CircleProcess"/>
    <dgm:cxn modelId="{0108099A-7E3E-4654-9EA2-143F5C6B14B9}" srcId="{D0C162B8-41AE-4755-BDD7-A11A5AE6DDC8}" destId="{1FA71250-41A8-47EC-9EA9-54C4C81F6DA2}" srcOrd="3" destOrd="0" parTransId="{E0A47149-55BB-45C0-9BEB-13E75ECE0008}" sibTransId="{3E9F8F62-7E28-413F-BADE-0CE13BA78DA4}"/>
    <dgm:cxn modelId="{DC0E939C-2958-422E-9FDF-42757445D0A3}" type="presOf" srcId="{C078D8D4-8EA3-4CE1-8AFB-94AD4CAB83B2}" destId="{0C3AB166-6012-4869-92F7-E56F2C97A6F8}" srcOrd="0" destOrd="0" presId="urn:microsoft.com/office/officeart/2011/layout/CircleProcess"/>
    <dgm:cxn modelId="{9CF663A9-3762-4299-8C03-FB7C20B873B0}" srcId="{D0C162B8-41AE-4755-BDD7-A11A5AE6DDC8}" destId="{A8F64B20-D402-401B-ADC2-46D9C6F95803}" srcOrd="4" destOrd="0" parTransId="{5C64CE7C-9303-400E-8ED4-FB33D8162682}" sibTransId="{813288BF-3FE7-45C1-AF84-1845EEB566FA}"/>
    <dgm:cxn modelId="{368497A9-5B85-4A51-9ED4-6F9D2AFB578B}" type="presOf" srcId="{2528CDED-0D77-4B5F-BC3C-BBEFFC0D3495}" destId="{4DFA258F-32B5-4CB3-81E5-CF1B8476DAD1}" srcOrd="0" destOrd="0" presId="urn:microsoft.com/office/officeart/2011/layout/CircleProcess"/>
    <dgm:cxn modelId="{50526FBE-4FB2-48A4-BF8A-76C190CE71C6}" type="presOf" srcId="{A8F64B20-D402-401B-ADC2-46D9C6F95803}" destId="{804AEEA0-10EB-42C6-BA39-4DCA07B35597}" srcOrd="1" destOrd="0" presId="urn:microsoft.com/office/officeart/2011/layout/CircleProcess"/>
    <dgm:cxn modelId="{EA9C66C5-E7E5-48E5-89FE-BE4C9C4A8B5E}" srcId="{D0C162B8-41AE-4755-BDD7-A11A5AE6DDC8}" destId="{2528CDED-0D77-4B5F-BC3C-BBEFFC0D3495}" srcOrd="2" destOrd="0" parTransId="{29164B3B-3D97-46C4-A05D-AE087262B390}" sibTransId="{684ABE37-9105-4363-A04D-9AA7FCC9FD4F}"/>
    <dgm:cxn modelId="{ACA84CE2-4AD3-424C-B23E-5EF66E2C43BF}" type="presOf" srcId="{D0C162B8-41AE-4755-BDD7-A11A5AE6DDC8}" destId="{4E235489-34B5-4EF1-A4E3-C02BA362E5D3}" srcOrd="0" destOrd="0" presId="urn:microsoft.com/office/officeart/2011/layout/CircleProcess"/>
    <dgm:cxn modelId="{EF5C7F88-B83E-4FA2-B67B-6F9BB358CA7D}" type="presParOf" srcId="{4E235489-34B5-4EF1-A4E3-C02BA362E5D3}" destId="{207E2E92-AC45-42E6-AB29-814BFE0C1C95}" srcOrd="0" destOrd="0" presId="urn:microsoft.com/office/officeart/2011/layout/CircleProcess"/>
    <dgm:cxn modelId="{FA573298-F099-4168-A81F-B5187E3CA6B1}" type="presParOf" srcId="{207E2E92-AC45-42E6-AB29-814BFE0C1C95}" destId="{AFA7BC14-966B-48EC-AC12-ECDB24F98702}" srcOrd="0" destOrd="0" presId="urn:microsoft.com/office/officeart/2011/layout/CircleProcess"/>
    <dgm:cxn modelId="{3BE90347-6ED6-428F-8B7F-124A5E228577}" type="presParOf" srcId="{4E235489-34B5-4EF1-A4E3-C02BA362E5D3}" destId="{AF653715-0C76-4AE6-AA2A-D53F27614065}" srcOrd="1" destOrd="0" presId="urn:microsoft.com/office/officeart/2011/layout/CircleProcess"/>
    <dgm:cxn modelId="{7DB72C5F-8A0B-466C-A68D-8F20E3B30D33}" type="presParOf" srcId="{AF653715-0C76-4AE6-AA2A-D53F27614065}" destId="{111413D3-FEB8-459F-BAA1-386E12BE9534}" srcOrd="0" destOrd="0" presId="urn:microsoft.com/office/officeart/2011/layout/CircleProcess"/>
    <dgm:cxn modelId="{828AAC81-E0B6-4028-BF7F-F3C9D70DB2C1}" type="presParOf" srcId="{4E235489-34B5-4EF1-A4E3-C02BA362E5D3}" destId="{804AEEA0-10EB-42C6-BA39-4DCA07B35597}" srcOrd="2" destOrd="0" presId="urn:microsoft.com/office/officeart/2011/layout/CircleProcess"/>
    <dgm:cxn modelId="{4C1E42EC-D550-41BC-A46F-4B2A8EC73193}" type="presParOf" srcId="{4E235489-34B5-4EF1-A4E3-C02BA362E5D3}" destId="{663CAF57-31DF-4E65-915C-7663A023AC74}" srcOrd="3" destOrd="0" presId="urn:microsoft.com/office/officeart/2011/layout/CircleProcess"/>
    <dgm:cxn modelId="{13ED73C1-FA29-4869-A1E2-E45325D9C3C5}" type="presParOf" srcId="{663CAF57-31DF-4E65-915C-7663A023AC74}" destId="{4086258C-FC3F-43B3-AA6A-A422F136AD60}" srcOrd="0" destOrd="0" presId="urn:microsoft.com/office/officeart/2011/layout/CircleProcess"/>
    <dgm:cxn modelId="{9ADF07E0-6F7C-4466-B89F-A8A02E67F43F}" type="presParOf" srcId="{4E235489-34B5-4EF1-A4E3-C02BA362E5D3}" destId="{B635A900-CF3B-42A4-A014-C8296447A926}" srcOrd="4" destOrd="0" presId="urn:microsoft.com/office/officeart/2011/layout/CircleProcess"/>
    <dgm:cxn modelId="{C956F8E5-3D52-4100-BFA6-AA9EBDA2CABB}" type="presParOf" srcId="{B635A900-CF3B-42A4-A014-C8296447A926}" destId="{2DDF2692-9991-459F-B7B7-234D08640C71}" srcOrd="0" destOrd="0" presId="urn:microsoft.com/office/officeart/2011/layout/CircleProcess"/>
    <dgm:cxn modelId="{203B7E2F-768A-4155-8455-51ACAF597018}" type="presParOf" srcId="{4E235489-34B5-4EF1-A4E3-C02BA362E5D3}" destId="{ECE7135B-3FD7-474B-8695-5616BD0D6A72}" srcOrd="5" destOrd="0" presId="urn:microsoft.com/office/officeart/2011/layout/CircleProcess"/>
    <dgm:cxn modelId="{F7636EDA-026C-4D09-9FBD-98FF3CD39A7F}" type="presParOf" srcId="{4E235489-34B5-4EF1-A4E3-C02BA362E5D3}" destId="{B39AF69F-1063-4834-B469-5811335A0294}" srcOrd="6" destOrd="0" presId="urn:microsoft.com/office/officeart/2011/layout/CircleProcess"/>
    <dgm:cxn modelId="{56457641-6403-480D-A944-D1984CEBC957}" type="presParOf" srcId="{B39AF69F-1063-4834-B469-5811335A0294}" destId="{AB77CDE2-3887-49C4-A574-B6D9B845C5C4}" srcOrd="0" destOrd="0" presId="urn:microsoft.com/office/officeart/2011/layout/CircleProcess"/>
    <dgm:cxn modelId="{8FF8F096-2E2C-42F8-BEDF-10C5A00E9607}" type="presParOf" srcId="{4E235489-34B5-4EF1-A4E3-C02BA362E5D3}" destId="{D238FDD6-6074-432E-B699-ED857D80D46F}" srcOrd="7" destOrd="0" presId="urn:microsoft.com/office/officeart/2011/layout/CircleProcess"/>
    <dgm:cxn modelId="{C55232E3-90F3-41A7-9DB6-E4E4E94DBC8B}" type="presParOf" srcId="{D238FDD6-6074-432E-B699-ED857D80D46F}" destId="{4DFA258F-32B5-4CB3-81E5-CF1B8476DAD1}" srcOrd="0" destOrd="0" presId="urn:microsoft.com/office/officeart/2011/layout/CircleProcess"/>
    <dgm:cxn modelId="{D2E157EA-D001-4CB0-8542-3699A3EA57AE}" type="presParOf" srcId="{4E235489-34B5-4EF1-A4E3-C02BA362E5D3}" destId="{87107562-3F26-4D90-B149-42963E7A36C1}" srcOrd="8" destOrd="0" presId="urn:microsoft.com/office/officeart/2011/layout/CircleProcess"/>
    <dgm:cxn modelId="{E3475D0D-1C23-42A9-BA75-54DECD5A9219}" type="presParOf" srcId="{4E235489-34B5-4EF1-A4E3-C02BA362E5D3}" destId="{D26D5B6E-88C9-4937-831C-3142CBDF3729}" srcOrd="9" destOrd="0" presId="urn:microsoft.com/office/officeart/2011/layout/CircleProcess"/>
    <dgm:cxn modelId="{7CF31E1E-B868-46FD-AD91-1AE423FBABA1}" type="presParOf" srcId="{D26D5B6E-88C9-4937-831C-3142CBDF3729}" destId="{46F0835D-8E48-4A9B-9D42-5400E2A982D1}" srcOrd="0" destOrd="0" presId="urn:microsoft.com/office/officeart/2011/layout/CircleProcess"/>
    <dgm:cxn modelId="{36E0A717-6F45-4788-BF4A-C904EAED6489}" type="presParOf" srcId="{4E235489-34B5-4EF1-A4E3-C02BA362E5D3}" destId="{32C57250-0BED-4203-A86C-E71F2126C456}" srcOrd="10" destOrd="0" presId="urn:microsoft.com/office/officeart/2011/layout/CircleProcess"/>
    <dgm:cxn modelId="{BDB57425-0ECB-4996-BCE0-95EF222647E5}" type="presParOf" srcId="{32C57250-0BED-4203-A86C-E71F2126C456}" destId="{0C3AB166-6012-4869-92F7-E56F2C97A6F8}" srcOrd="0" destOrd="0" presId="urn:microsoft.com/office/officeart/2011/layout/CircleProcess"/>
    <dgm:cxn modelId="{4E62182B-1F24-4734-A55F-F22C51BDF8A3}" type="presParOf" srcId="{4E235489-34B5-4EF1-A4E3-C02BA362E5D3}" destId="{5DE0B9A5-C244-448F-9499-3165F248A75C}" srcOrd="11" destOrd="0" presId="urn:microsoft.com/office/officeart/2011/layout/CircleProcess"/>
    <dgm:cxn modelId="{514126E4-BEED-434E-A00E-39992A097F70}" type="presParOf" srcId="{4E235489-34B5-4EF1-A4E3-C02BA362E5D3}" destId="{75465BF7-060D-4CE9-9556-C3ECCE2FEF2E}" srcOrd="12" destOrd="0" presId="urn:microsoft.com/office/officeart/2011/layout/CircleProcess"/>
    <dgm:cxn modelId="{067A9D36-955E-4E98-AD56-B358B9C6E893}" type="presParOf" srcId="{75465BF7-060D-4CE9-9556-C3ECCE2FEF2E}" destId="{7EA1F138-07E0-43C7-BDF8-517A9F8F359A}" srcOrd="0" destOrd="0" presId="urn:microsoft.com/office/officeart/2011/layout/CircleProcess"/>
    <dgm:cxn modelId="{A893C898-C5B9-4085-A12D-EC528BDD08CF}" type="presParOf" srcId="{4E235489-34B5-4EF1-A4E3-C02BA362E5D3}" destId="{C4554E4E-9623-4689-93EB-5D75C2DD46B7}" srcOrd="13" destOrd="0" presId="urn:microsoft.com/office/officeart/2011/layout/CircleProcess"/>
    <dgm:cxn modelId="{552630A2-8DFA-41F6-B2AA-B76D534F9210}" type="presParOf" srcId="{C4554E4E-9623-4689-93EB-5D75C2DD46B7}" destId="{EA49AF9C-CF4B-487B-9A3E-1095B4DF993A}" srcOrd="0" destOrd="0" presId="urn:microsoft.com/office/officeart/2011/layout/CircleProcess"/>
    <dgm:cxn modelId="{3312F8C4-B8CE-4B1D-8268-20191270E14C}" type="presParOf" srcId="{4E235489-34B5-4EF1-A4E3-C02BA362E5D3}" destId="{7E92ED67-C283-4466-9F55-E31B6B1E5B9F}"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C162B8-41AE-4755-BDD7-A11A5AE6DDC8}" type="doc">
      <dgm:prSet loTypeId="urn:microsoft.com/office/officeart/2009/3/layout/SubStepProcess" loCatId="process" qsTypeId="urn:microsoft.com/office/officeart/2005/8/quickstyle/simple1" qsCatId="simple" csTypeId="urn:microsoft.com/office/officeart/2005/8/colors/colorful1" csCatId="colorful" phldr="1"/>
      <dgm:spPr/>
      <dgm:t>
        <a:bodyPr/>
        <a:lstStyle/>
        <a:p>
          <a:endParaRPr lang="en-US"/>
        </a:p>
      </dgm:t>
    </dgm:pt>
    <dgm:pt modelId="{975DEFEE-8419-404E-9727-F027F9E4AD75}">
      <dgm:prSet phldrT="[Text]"/>
      <dgm:spPr/>
      <dgm:t>
        <a:bodyPr/>
        <a:lstStyle/>
        <a:p>
          <a:r>
            <a:rPr lang="en-US"/>
            <a:t>NHS AI Lab which is innovative enhances efficiency, planning and diagnostics.</a:t>
          </a:r>
          <a:endParaRPr lang="en-US" dirty="0"/>
        </a:p>
      </dgm:t>
    </dgm:pt>
    <dgm:pt modelId="{C0623FC7-A547-4D1E-BC3A-8174E0F479C4}" type="parTrans" cxnId="{3952020D-1F42-4A27-B56A-C8DD37F0CFCC}">
      <dgm:prSet/>
      <dgm:spPr/>
      <dgm:t>
        <a:bodyPr/>
        <a:lstStyle/>
        <a:p>
          <a:endParaRPr lang="en-US"/>
        </a:p>
      </dgm:t>
    </dgm:pt>
    <dgm:pt modelId="{6EF17949-7AB5-40D7-B43A-955D5CF843A8}" type="sibTrans" cxnId="{3952020D-1F42-4A27-B56A-C8DD37F0CFCC}">
      <dgm:prSet/>
      <dgm:spPr/>
      <dgm:t>
        <a:bodyPr/>
        <a:lstStyle/>
        <a:p>
          <a:endParaRPr lang="en-US"/>
        </a:p>
      </dgm:t>
    </dgm:pt>
    <dgm:pt modelId="{7A5DC68B-6486-4DF7-8F1C-8FB6E23ADCCC}">
      <dgm:prSet/>
      <dgm:spPr/>
      <dgm:t>
        <a:bodyPr/>
        <a:lstStyle/>
        <a:p>
          <a:r>
            <a:rPr lang="en-US" dirty="0"/>
            <a:t>Artificial intelligence can improve healthcare, but must not substitute human care.</a:t>
          </a:r>
        </a:p>
      </dgm:t>
    </dgm:pt>
    <dgm:pt modelId="{AA41C5E6-5483-4640-ACB7-AC04938E75DD}" type="parTrans" cxnId="{A06F3B7C-E364-45DD-9E0A-40ADD99B9C27}">
      <dgm:prSet/>
      <dgm:spPr/>
      <dgm:t>
        <a:bodyPr/>
        <a:lstStyle/>
        <a:p>
          <a:endParaRPr lang="en-US"/>
        </a:p>
      </dgm:t>
    </dgm:pt>
    <dgm:pt modelId="{E85D019B-B380-41F4-889B-5F0C17A54834}" type="sibTrans" cxnId="{A06F3B7C-E364-45DD-9E0A-40ADD99B9C27}">
      <dgm:prSet/>
      <dgm:spPr/>
      <dgm:t>
        <a:bodyPr/>
        <a:lstStyle/>
        <a:p>
          <a:endParaRPr lang="en-US"/>
        </a:p>
      </dgm:t>
    </dgm:pt>
    <dgm:pt modelId="{01FEC32A-5445-4CD1-9AD8-E7C90292A838}">
      <dgm:prSet/>
      <dgm:spPr/>
      <dgm:t>
        <a:bodyPr/>
        <a:lstStyle/>
        <a:p>
          <a:r>
            <a:rPr lang="en-US" dirty="0"/>
            <a:t>There must be ethical governance, inclusive infrastructure, and training of the staff.</a:t>
          </a:r>
        </a:p>
      </dgm:t>
    </dgm:pt>
    <dgm:pt modelId="{6FA7EB19-9DF8-4C4C-99CF-E052C5510C9D}" type="parTrans" cxnId="{0BB59236-D426-4029-9C2C-904D51C620C6}">
      <dgm:prSet/>
      <dgm:spPr/>
      <dgm:t>
        <a:bodyPr/>
        <a:lstStyle/>
        <a:p>
          <a:endParaRPr lang="en-US"/>
        </a:p>
      </dgm:t>
    </dgm:pt>
    <dgm:pt modelId="{1F5B2B0F-3271-421D-B012-0257D363521A}" type="sibTrans" cxnId="{0BB59236-D426-4029-9C2C-904D51C620C6}">
      <dgm:prSet/>
      <dgm:spPr/>
      <dgm:t>
        <a:bodyPr/>
        <a:lstStyle/>
        <a:p>
          <a:endParaRPr lang="en-US"/>
        </a:p>
      </dgm:t>
    </dgm:pt>
    <dgm:pt modelId="{DB048AD6-D46F-4443-BFC1-5626A06D75C0}">
      <dgm:prSet/>
      <dgm:spPr/>
      <dgm:t>
        <a:bodyPr/>
        <a:lstStyle/>
        <a:p>
          <a:r>
            <a:rPr lang="en-US" dirty="0"/>
            <a:t>The use of AI should cover the issues of digital inequality, privacy, and trust in patients.</a:t>
          </a:r>
        </a:p>
      </dgm:t>
    </dgm:pt>
    <dgm:pt modelId="{B79331B6-0442-441D-ACD6-30DBA973F32E}" type="parTrans" cxnId="{E7E4FE53-530E-41AD-B202-7E74B96030C0}">
      <dgm:prSet/>
      <dgm:spPr/>
      <dgm:t>
        <a:bodyPr/>
        <a:lstStyle/>
        <a:p>
          <a:endParaRPr lang="en-US"/>
        </a:p>
      </dgm:t>
    </dgm:pt>
    <dgm:pt modelId="{7CE5769A-A512-4C95-909B-C25D4C91FEC4}" type="sibTrans" cxnId="{E7E4FE53-530E-41AD-B202-7E74B96030C0}">
      <dgm:prSet/>
      <dgm:spPr/>
      <dgm:t>
        <a:bodyPr/>
        <a:lstStyle/>
        <a:p>
          <a:endParaRPr lang="en-US"/>
        </a:p>
      </dgm:t>
    </dgm:pt>
    <dgm:pt modelId="{6347AB6C-39A6-4F58-B733-B30B8DF2A05E}" type="pres">
      <dgm:prSet presAssocID="{D0C162B8-41AE-4755-BDD7-A11A5AE6DDC8}" presName="Name0" presStyleCnt="0">
        <dgm:presLayoutVars>
          <dgm:chMax val="7"/>
          <dgm:dir/>
          <dgm:animOne val="branch"/>
        </dgm:presLayoutVars>
      </dgm:prSet>
      <dgm:spPr/>
    </dgm:pt>
    <dgm:pt modelId="{54A471E2-9890-4F17-950D-F5DE71D42E37}" type="pres">
      <dgm:prSet presAssocID="{975DEFEE-8419-404E-9727-F027F9E4AD75}" presName="parTx1" presStyleLbl="node1" presStyleIdx="0" presStyleCnt="4"/>
      <dgm:spPr/>
    </dgm:pt>
    <dgm:pt modelId="{87D197D7-66A5-4989-9032-79FC8A8E230D}" type="pres">
      <dgm:prSet presAssocID="{7A5DC68B-6486-4DF7-8F1C-8FB6E23ADCCC}" presName="parTx2" presStyleLbl="node1" presStyleIdx="1" presStyleCnt="4"/>
      <dgm:spPr/>
    </dgm:pt>
    <dgm:pt modelId="{32755DC6-1CE2-43FA-998F-82E55D9A0F0B}" type="pres">
      <dgm:prSet presAssocID="{01FEC32A-5445-4CD1-9AD8-E7C90292A838}" presName="parTx3" presStyleLbl="node1" presStyleIdx="2" presStyleCnt="4"/>
      <dgm:spPr/>
    </dgm:pt>
    <dgm:pt modelId="{0719C81D-ABB1-4563-93E4-ACFAB04828EC}" type="pres">
      <dgm:prSet presAssocID="{DB048AD6-D46F-4443-BFC1-5626A06D75C0}" presName="parTx4" presStyleLbl="node1" presStyleIdx="3" presStyleCnt="4"/>
      <dgm:spPr/>
    </dgm:pt>
  </dgm:ptLst>
  <dgm:cxnLst>
    <dgm:cxn modelId="{3952020D-1F42-4A27-B56A-C8DD37F0CFCC}" srcId="{D0C162B8-41AE-4755-BDD7-A11A5AE6DDC8}" destId="{975DEFEE-8419-404E-9727-F027F9E4AD75}" srcOrd="0" destOrd="0" parTransId="{C0623FC7-A547-4D1E-BC3A-8174E0F479C4}" sibTransId="{6EF17949-7AB5-40D7-B43A-955D5CF843A8}"/>
    <dgm:cxn modelId="{6A590335-477E-42D9-A058-CA8D4D6C1E79}" type="presOf" srcId="{01FEC32A-5445-4CD1-9AD8-E7C90292A838}" destId="{32755DC6-1CE2-43FA-998F-82E55D9A0F0B}" srcOrd="0" destOrd="0" presId="urn:microsoft.com/office/officeart/2009/3/layout/SubStepProcess"/>
    <dgm:cxn modelId="{04482E35-8CAC-4872-8AD9-3029830EF343}" type="presOf" srcId="{DB048AD6-D46F-4443-BFC1-5626A06D75C0}" destId="{0719C81D-ABB1-4563-93E4-ACFAB04828EC}" srcOrd="0" destOrd="0" presId="urn:microsoft.com/office/officeart/2009/3/layout/SubStepProcess"/>
    <dgm:cxn modelId="{0BB59236-D426-4029-9C2C-904D51C620C6}" srcId="{D0C162B8-41AE-4755-BDD7-A11A5AE6DDC8}" destId="{01FEC32A-5445-4CD1-9AD8-E7C90292A838}" srcOrd="2" destOrd="0" parTransId="{6FA7EB19-9DF8-4C4C-99CF-E052C5510C9D}" sibTransId="{1F5B2B0F-3271-421D-B012-0257D363521A}"/>
    <dgm:cxn modelId="{E7E4FE53-530E-41AD-B202-7E74B96030C0}" srcId="{D0C162B8-41AE-4755-BDD7-A11A5AE6DDC8}" destId="{DB048AD6-D46F-4443-BFC1-5626A06D75C0}" srcOrd="3" destOrd="0" parTransId="{B79331B6-0442-441D-ACD6-30DBA973F32E}" sibTransId="{7CE5769A-A512-4C95-909B-C25D4C91FEC4}"/>
    <dgm:cxn modelId="{A06F3B7C-E364-45DD-9E0A-40ADD99B9C27}" srcId="{D0C162B8-41AE-4755-BDD7-A11A5AE6DDC8}" destId="{7A5DC68B-6486-4DF7-8F1C-8FB6E23ADCCC}" srcOrd="1" destOrd="0" parTransId="{AA41C5E6-5483-4640-ACB7-AC04938E75DD}" sibTransId="{E85D019B-B380-41F4-889B-5F0C17A54834}"/>
    <dgm:cxn modelId="{8D1198CB-1C1A-4001-B69B-2B8C82989DC1}" type="presOf" srcId="{D0C162B8-41AE-4755-BDD7-A11A5AE6DDC8}" destId="{6347AB6C-39A6-4F58-B733-B30B8DF2A05E}" srcOrd="0" destOrd="0" presId="urn:microsoft.com/office/officeart/2009/3/layout/SubStepProcess"/>
    <dgm:cxn modelId="{A36BD3D0-8057-4445-BA30-C865F1435D91}" type="presOf" srcId="{7A5DC68B-6486-4DF7-8F1C-8FB6E23ADCCC}" destId="{87D197D7-66A5-4989-9032-79FC8A8E230D}" srcOrd="0" destOrd="0" presId="urn:microsoft.com/office/officeart/2009/3/layout/SubStepProcess"/>
    <dgm:cxn modelId="{D58A04FC-1594-4A76-987B-EF20570949C2}" type="presOf" srcId="{975DEFEE-8419-404E-9727-F027F9E4AD75}" destId="{54A471E2-9890-4F17-950D-F5DE71D42E37}" srcOrd="0" destOrd="0" presId="urn:microsoft.com/office/officeart/2009/3/layout/SubStepProcess"/>
    <dgm:cxn modelId="{D7E0946F-CFB4-4A9B-87C8-4B40D2E46F52}" type="presParOf" srcId="{6347AB6C-39A6-4F58-B733-B30B8DF2A05E}" destId="{54A471E2-9890-4F17-950D-F5DE71D42E37}" srcOrd="0" destOrd="0" presId="urn:microsoft.com/office/officeart/2009/3/layout/SubStepProcess"/>
    <dgm:cxn modelId="{4F38D2B9-C8A9-44E4-B1D8-09B8179E06DF}" type="presParOf" srcId="{6347AB6C-39A6-4F58-B733-B30B8DF2A05E}" destId="{87D197D7-66A5-4989-9032-79FC8A8E230D}" srcOrd="1" destOrd="0" presId="urn:microsoft.com/office/officeart/2009/3/layout/SubStepProcess"/>
    <dgm:cxn modelId="{2AB1B24E-8DC5-454F-8A98-0617BF66E540}" type="presParOf" srcId="{6347AB6C-39A6-4F58-B733-B30B8DF2A05E}" destId="{32755DC6-1CE2-43FA-998F-82E55D9A0F0B}" srcOrd="2" destOrd="0" presId="urn:microsoft.com/office/officeart/2009/3/layout/SubStepProcess"/>
    <dgm:cxn modelId="{31C8E2E1-2EE2-44EE-A09E-3F182C2D1EA1}" type="presParOf" srcId="{6347AB6C-39A6-4F58-B733-B30B8DF2A05E}" destId="{0719C81D-ABB1-4563-93E4-ACFAB04828EC}" srcOrd="3"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B5BD1-D976-4F18-BAE5-806A4F9DB5D1}">
      <dsp:nvSpPr>
        <dsp:cNvPr id="0" name=""/>
        <dsp:cNvSpPr/>
      </dsp:nvSpPr>
      <dsp:spPr>
        <a:xfrm>
          <a:off x="3968" y="159774"/>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Positive effect</a:t>
          </a:r>
        </a:p>
      </dsp:txBody>
      <dsp:txXfrm>
        <a:off x="3968" y="159774"/>
        <a:ext cx="2030015" cy="415800"/>
      </dsp:txXfrm>
    </dsp:sp>
    <dsp:sp modelId="{75500CB9-6101-403E-874F-786B1017F263}">
      <dsp:nvSpPr>
        <dsp:cNvPr id="0" name=""/>
        <dsp:cNvSpPr/>
      </dsp:nvSpPr>
      <dsp:spPr>
        <a:xfrm>
          <a:off x="2033984" y="23339"/>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F64551-7816-4A44-BDEE-6080844030FD}">
      <dsp:nvSpPr>
        <dsp:cNvPr id="0" name=""/>
        <dsp:cNvSpPr/>
      </dsp:nvSpPr>
      <dsp:spPr>
        <a:xfrm>
          <a:off x="2602388" y="23339"/>
          <a:ext cx="5521642" cy="68866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Innovation, collaborative working and increased decision-making ability.</a:t>
          </a:r>
        </a:p>
      </dsp:txBody>
      <dsp:txXfrm>
        <a:off x="2602388" y="23339"/>
        <a:ext cx="5521642" cy="688668"/>
      </dsp:txXfrm>
    </dsp:sp>
    <dsp:sp modelId="{6E4DF3F8-FD4D-4546-81E5-40B1CFE44D9E}">
      <dsp:nvSpPr>
        <dsp:cNvPr id="0" name=""/>
        <dsp:cNvSpPr/>
      </dsp:nvSpPr>
      <dsp:spPr>
        <a:xfrm>
          <a:off x="3968" y="924042"/>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Challenge</a:t>
          </a:r>
        </a:p>
      </dsp:txBody>
      <dsp:txXfrm>
        <a:off x="3968" y="924042"/>
        <a:ext cx="2030015" cy="415800"/>
      </dsp:txXfrm>
    </dsp:sp>
    <dsp:sp modelId="{CC2D60E9-14C3-4CC1-99AC-4DEF62407B84}">
      <dsp:nvSpPr>
        <dsp:cNvPr id="0" name=""/>
        <dsp:cNvSpPr/>
      </dsp:nvSpPr>
      <dsp:spPr>
        <a:xfrm>
          <a:off x="2033984" y="787608"/>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20D63E6-689B-44B3-AFFF-355CBD97E91B}">
      <dsp:nvSpPr>
        <dsp:cNvPr id="0" name=""/>
        <dsp:cNvSpPr/>
      </dsp:nvSpPr>
      <dsp:spPr>
        <a:xfrm>
          <a:off x="2602388" y="787608"/>
          <a:ext cx="5521642" cy="688668"/>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There may be deskilling in case of over-reliance on AI (Greenhalgh, 2025).</a:t>
          </a:r>
        </a:p>
      </dsp:txBody>
      <dsp:txXfrm>
        <a:off x="2602388" y="787608"/>
        <a:ext cx="5521642" cy="688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B5BD1-D976-4F18-BAE5-806A4F9DB5D1}">
      <dsp:nvSpPr>
        <dsp:cNvPr id="0" name=""/>
        <dsp:cNvSpPr/>
      </dsp:nvSpPr>
      <dsp:spPr>
        <a:xfrm>
          <a:off x="4432" y="280139"/>
          <a:ext cx="2267218"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b="1" kern="1200" dirty="0"/>
            <a:t>Overall</a:t>
          </a:r>
        </a:p>
      </dsp:txBody>
      <dsp:txXfrm>
        <a:off x="4432" y="280139"/>
        <a:ext cx="2267218" cy="396000"/>
      </dsp:txXfrm>
    </dsp:sp>
    <dsp:sp modelId="{75500CB9-6101-403E-874F-786B1017F263}">
      <dsp:nvSpPr>
        <dsp:cNvPr id="0" name=""/>
        <dsp:cNvSpPr/>
      </dsp:nvSpPr>
      <dsp:spPr>
        <a:xfrm>
          <a:off x="2271650" y="20263"/>
          <a:ext cx="453443" cy="915750"/>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F64551-7816-4A44-BDEE-6080844030FD}">
      <dsp:nvSpPr>
        <dsp:cNvPr id="0" name=""/>
        <dsp:cNvSpPr/>
      </dsp:nvSpPr>
      <dsp:spPr>
        <a:xfrm>
          <a:off x="2906472" y="20263"/>
          <a:ext cx="6166834" cy="91575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t>The fact of workforce augmentation is a positive one, yet it is not evenly spread around and needs support on the systemic level.</a:t>
          </a:r>
          <a:endParaRPr lang="en-US" sz="2000" kern="1200" dirty="0"/>
        </a:p>
      </dsp:txBody>
      <dsp:txXfrm>
        <a:off x="2906472" y="20263"/>
        <a:ext cx="6166834" cy="9157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B5BD1-D976-4F18-BAE5-806A4F9DB5D1}">
      <dsp:nvSpPr>
        <dsp:cNvPr id="0" name=""/>
        <dsp:cNvSpPr/>
      </dsp:nvSpPr>
      <dsp:spPr>
        <a:xfrm>
          <a:off x="3968" y="159774"/>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Positive effect</a:t>
          </a:r>
        </a:p>
      </dsp:txBody>
      <dsp:txXfrm>
        <a:off x="3968" y="159774"/>
        <a:ext cx="2030015" cy="415800"/>
      </dsp:txXfrm>
    </dsp:sp>
    <dsp:sp modelId="{75500CB9-6101-403E-874F-786B1017F263}">
      <dsp:nvSpPr>
        <dsp:cNvPr id="0" name=""/>
        <dsp:cNvSpPr/>
      </dsp:nvSpPr>
      <dsp:spPr>
        <a:xfrm>
          <a:off x="2033984" y="23339"/>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F64551-7816-4A44-BDEE-6080844030FD}">
      <dsp:nvSpPr>
        <dsp:cNvPr id="0" name=""/>
        <dsp:cNvSpPr/>
      </dsp:nvSpPr>
      <dsp:spPr>
        <a:xfrm>
          <a:off x="2602388" y="23339"/>
          <a:ext cx="5521642" cy="68866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Reduction of time, </a:t>
          </a:r>
          <a:r>
            <a:rPr lang="en-US" sz="2100" kern="1200" dirty="0" err="1"/>
            <a:t>prioritisation</a:t>
          </a:r>
          <a:r>
            <a:rPr lang="en-US" sz="2100" kern="1200" dirty="0"/>
            <a:t> of urgent cases, improved flow of patients.</a:t>
          </a:r>
        </a:p>
      </dsp:txBody>
      <dsp:txXfrm>
        <a:off x="2602388" y="23339"/>
        <a:ext cx="5521642" cy="688668"/>
      </dsp:txXfrm>
    </dsp:sp>
    <dsp:sp modelId="{B213C5B3-0D2B-407F-B7C1-8D70404EFFF1}">
      <dsp:nvSpPr>
        <dsp:cNvPr id="0" name=""/>
        <dsp:cNvSpPr/>
      </dsp:nvSpPr>
      <dsp:spPr>
        <a:xfrm>
          <a:off x="3968" y="924042"/>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Drawbacks</a:t>
          </a:r>
        </a:p>
      </dsp:txBody>
      <dsp:txXfrm>
        <a:off x="3968" y="924042"/>
        <a:ext cx="2030015" cy="415800"/>
      </dsp:txXfrm>
    </dsp:sp>
    <dsp:sp modelId="{E9C3D414-228B-457F-93F0-5011AE802CA7}">
      <dsp:nvSpPr>
        <dsp:cNvPr id="0" name=""/>
        <dsp:cNvSpPr/>
      </dsp:nvSpPr>
      <dsp:spPr>
        <a:xfrm>
          <a:off x="2033984" y="787608"/>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17E89C-3E0C-4315-A808-E1C779B9E643}">
      <dsp:nvSpPr>
        <dsp:cNvPr id="0" name=""/>
        <dsp:cNvSpPr/>
      </dsp:nvSpPr>
      <dsp:spPr>
        <a:xfrm>
          <a:off x="2602388" y="787608"/>
          <a:ext cx="5521642" cy="688668"/>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t>These tools are not completely adopted by all trusts thereby making their performance erratic.</a:t>
          </a:r>
          <a:endParaRPr lang="en-US" sz="2100" kern="1200" dirty="0"/>
        </a:p>
      </dsp:txBody>
      <dsp:txXfrm>
        <a:off x="2602388" y="787608"/>
        <a:ext cx="5521642" cy="688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B5BD1-D976-4F18-BAE5-806A4F9DB5D1}">
      <dsp:nvSpPr>
        <dsp:cNvPr id="0" name=""/>
        <dsp:cNvSpPr/>
      </dsp:nvSpPr>
      <dsp:spPr>
        <a:xfrm>
          <a:off x="3968" y="551808"/>
          <a:ext cx="2030015"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b="1" kern="1200" dirty="0"/>
            <a:t>Comprehension</a:t>
          </a:r>
        </a:p>
      </dsp:txBody>
      <dsp:txXfrm>
        <a:off x="3968" y="551808"/>
        <a:ext cx="2030015" cy="396000"/>
      </dsp:txXfrm>
    </dsp:sp>
    <dsp:sp modelId="{75500CB9-6101-403E-874F-786B1017F263}">
      <dsp:nvSpPr>
        <dsp:cNvPr id="0" name=""/>
        <dsp:cNvSpPr/>
      </dsp:nvSpPr>
      <dsp:spPr>
        <a:xfrm>
          <a:off x="2033984" y="421871"/>
          <a:ext cx="406003" cy="655875"/>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F64551-7816-4A44-BDEE-6080844030FD}">
      <dsp:nvSpPr>
        <dsp:cNvPr id="0" name=""/>
        <dsp:cNvSpPr/>
      </dsp:nvSpPr>
      <dsp:spPr>
        <a:xfrm>
          <a:off x="2602388" y="421871"/>
          <a:ext cx="5521642" cy="6558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t>Enhances quality and safety, however, should be supervised and governed.</a:t>
          </a:r>
          <a:endParaRPr lang="en-US" sz="2000" kern="1200" dirty="0"/>
        </a:p>
      </dsp:txBody>
      <dsp:txXfrm>
        <a:off x="2602388" y="421871"/>
        <a:ext cx="5521642" cy="6558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D5CE1-2935-43BF-A810-3A9F41537D19}">
      <dsp:nvSpPr>
        <dsp:cNvPr id="0" name=""/>
        <dsp:cNvSpPr/>
      </dsp:nvSpPr>
      <dsp:spPr>
        <a:xfrm>
          <a:off x="0" y="0"/>
          <a:ext cx="569706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89EE9-D62B-464D-A4BF-850ADFCD06AF}">
      <dsp:nvSpPr>
        <dsp:cNvPr id="0" name=""/>
        <dsp:cNvSpPr/>
      </dsp:nvSpPr>
      <dsp:spPr>
        <a:xfrm>
          <a:off x="0" y="0"/>
          <a:ext cx="1139412" cy="2134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Risks</a:t>
          </a:r>
        </a:p>
      </dsp:txBody>
      <dsp:txXfrm>
        <a:off x="0" y="0"/>
        <a:ext cx="1139412" cy="2134764"/>
      </dsp:txXfrm>
    </dsp:sp>
    <dsp:sp modelId="{48B2AD20-E98E-43A4-82A6-3E9DCF091AE5}">
      <dsp:nvSpPr>
        <dsp:cNvPr id="0" name=""/>
        <dsp:cNvSpPr/>
      </dsp:nvSpPr>
      <dsp:spPr>
        <a:xfrm>
          <a:off x="1224868" y="33355"/>
          <a:ext cx="4472194" cy="66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Algorithmic bias in case datasets are not homogenous.</a:t>
          </a:r>
        </a:p>
      </dsp:txBody>
      <dsp:txXfrm>
        <a:off x="1224868" y="33355"/>
        <a:ext cx="4472194" cy="667113"/>
      </dsp:txXfrm>
    </dsp:sp>
    <dsp:sp modelId="{55501FB0-D5EA-48B8-9174-E85D1AE9A095}">
      <dsp:nvSpPr>
        <dsp:cNvPr id="0" name=""/>
        <dsp:cNvSpPr/>
      </dsp:nvSpPr>
      <dsp:spPr>
        <a:xfrm>
          <a:off x="1139412" y="700469"/>
          <a:ext cx="4557650"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BFAE56-CE46-4875-9833-96B80BEAE959}">
      <dsp:nvSpPr>
        <dsp:cNvPr id="0" name=""/>
        <dsp:cNvSpPr/>
      </dsp:nvSpPr>
      <dsp:spPr>
        <a:xfrm>
          <a:off x="1224868" y="733825"/>
          <a:ext cx="4472194" cy="66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The black box AI minimises the clarity of decisions.</a:t>
          </a:r>
        </a:p>
      </dsp:txBody>
      <dsp:txXfrm>
        <a:off x="1224868" y="733825"/>
        <a:ext cx="4472194" cy="667113"/>
      </dsp:txXfrm>
    </dsp:sp>
    <dsp:sp modelId="{65252BB5-7180-4489-A4E0-7048A313F6CB}">
      <dsp:nvSpPr>
        <dsp:cNvPr id="0" name=""/>
        <dsp:cNvSpPr/>
      </dsp:nvSpPr>
      <dsp:spPr>
        <a:xfrm>
          <a:off x="1139412" y="1400938"/>
          <a:ext cx="4557650"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0C4F97-B7A1-4880-8698-3FF3DB03E2DD}">
      <dsp:nvSpPr>
        <dsp:cNvPr id="0" name=""/>
        <dsp:cNvSpPr/>
      </dsp:nvSpPr>
      <dsp:spPr>
        <a:xfrm>
          <a:off x="1224868" y="1434294"/>
          <a:ext cx="4472194" cy="66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Old IT systems may be hard to integrate with.</a:t>
          </a:r>
        </a:p>
      </dsp:txBody>
      <dsp:txXfrm>
        <a:off x="1224868" y="1434294"/>
        <a:ext cx="4472194" cy="667113"/>
      </dsp:txXfrm>
    </dsp:sp>
    <dsp:sp modelId="{F2E75EC8-7509-4F81-BFC4-12B6FEB95A4D}">
      <dsp:nvSpPr>
        <dsp:cNvPr id="0" name=""/>
        <dsp:cNvSpPr/>
      </dsp:nvSpPr>
      <dsp:spPr>
        <a:xfrm>
          <a:off x="1139412" y="2101408"/>
          <a:ext cx="4557650"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B5BD1-D976-4F18-BAE5-806A4F9DB5D1}">
      <dsp:nvSpPr>
        <dsp:cNvPr id="0" name=""/>
        <dsp:cNvSpPr/>
      </dsp:nvSpPr>
      <dsp:spPr>
        <a:xfrm>
          <a:off x="3968" y="159774"/>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Positive Impact</a:t>
          </a:r>
        </a:p>
      </dsp:txBody>
      <dsp:txXfrm>
        <a:off x="3968" y="159774"/>
        <a:ext cx="2030015" cy="415800"/>
      </dsp:txXfrm>
    </dsp:sp>
    <dsp:sp modelId="{75500CB9-6101-403E-874F-786B1017F263}">
      <dsp:nvSpPr>
        <dsp:cNvPr id="0" name=""/>
        <dsp:cNvSpPr/>
      </dsp:nvSpPr>
      <dsp:spPr>
        <a:xfrm>
          <a:off x="2033984" y="23339"/>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C2B3C8-1044-484B-AFDC-A77EFDDA9BC8}">
      <dsp:nvSpPr>
        <dsp:cNvPr id="0" name=""/>
        <dsp:cNvSpPr/>
      </dsp:nvSpPr>
      <dsp:spPr>
        <a:xfrm>
          <a:off x="2602388" y="23339"/>
          <a:ext cx="5521642" cy="68866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t>Possible saving of funds in the long run and optimised resource distribution.</a:t>
          </a:r>
          <a:endParaRPr lang="en-US" sz="2100" kern="1200" dirty="0"/>
        </a:p>
      </dsp:txBody>
      <dsp:txXfrm>
        <a:off x="2602388" y="23339"/>
        <a:ext cx="5521642" cy="688668"/>
      </dsp:txXfrm>
    </dsp:sp>
    <dsp:sp modelId="{3753A846-2CB8-4E33-AF96-AF7131C0E9DF}">
      <dsp:nvSpPr>
        <dsp:cNvPr id="0" name=""/>
        <dsp:cNvSpPr/>
      </dsp:nvSpPr>
      <dsp:spPr>
        <a:xfrm>
          <a:off x="3968" y="924042"/>
          <a:ext cx="2030015"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dirty="0"/>
            <a:t>Challenges</a:t>
          </a:r>
        </a:p>
      </dsp:txBody>
      <dsp:txXfrm>
        <a:off x="3968" y="924042"/>
        <a:ext cx="2030015" cy="415800"/>
      </dsp:txXfrm>
    </dsp:sp>
    <dsp:sp modelId="{9A59D4C7-D1D5-4CB6-8EAF-855907EE2881}">
      <dsp:nvSpPr>
        <dsp:cNvPr id="0" name=""/>
        <dsp:cNvSpPr/>
      </dsp:nvSpPr>
      <dsp:spPr>
        <a:xfrm>
          <a:off x="2033984" y="787608"/>
          <a:ext cx="406003" cy="688668"/>
        </a:xfrm>
        <a:prstGeom prst="leftBrace">
          <a:avLst>
            <a:gd name="adj1" fmla="val 35000"/>
            <a:gd name="adj2" fmla="val 50000"/>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A352D9-B185-4E3B-A83F-8ED5C92A598B}">
      <dsp:nvSpPr>
        <dsp:cNvPr id="0" name=""/>
        <dsp:cNvSpPr/>
      </dsp:nvSpPr>
      <dsp:spPr>
        <a:xfrm>
          <a:off x="2602388" y="787608"/>
          <a:ext cx="5521642" cy="688668"/>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t>Sustainability needs to be governed, to have an infrastructure and continual assessment.</a:t>
          </a:r>
          <a:endParaRPr lang="en-US" sz="2100" kern="1200" dirty="0"/>
        </a:p>
      </dsp:txBody>
      <dsp:txXfrm>
        <a:off x="2602388" y="787608"/>
        <a:ext cx="5521642" cy="6886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C602D-A5CB-4FBB-9BCD-94906A996176}">
      <dsp:nvSpPr>
        <dsp:cNvPr id="0" name=""/>
        <dsp:cNvSpPr/>
      </dsp:nvSpPr>
      <dsp:spPr>
        <a:xfrm>
          <a:off x="52" y="162314"/>
          <a:ext cx="5020507" cy="77760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b="1" kern="1200" dirty="0"/>
            <a:t>Benefits</a:t>
          </a:r>
        </a:p>
      </dsp:txBody>
      <dsp:txXfrm>
        <a:off x="52" y="162314"/>
        <a:ext cx="5020507" cy="777600"/>
      </dsp:txXfrm>
    </dsp:sp>
    <dsp:sp modelId="{36D3230B-B41A-4E0A-96BB-CB64F0562216}">
      <dsp:nvSpPr>
        <dsp:cNvPr id="0" name=""/>
        <dsp:cNvSpPr/>
      </dsp:nvSpPr>
      <dsp:spPr>
        <a:xfrm>
          <a:off x="52" y="939914"/>
          <a:ext cx="5020507" cy="3522778"/>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Quick diagnosis particularly in imaging and risk tests.</a:t>
          </a:r>
        </a:p>
        <a:p>
          <a:pPr marL="228600" lvl="1" indent="-228600" algn="l" defTabSz="1200150">
            <a:lnSpc>
              <a:spcPct val="90000"/>
            </a:lnSpc>
            <a:spcBef>
              <a:spcPct val="0"/>
            </a:spcBef>
            <a:spcAft>
              <a:spcPct val="15000"/>
            </a:spcAft>
            <a:buChar char="•"/>
          </a:pPr>
          <a:r>
            <a:rPr lang="en-US" sz="2700" kern="1200" dirty="0"/>
            <a:t>Predictive analytics-based </a:t>
          </a:r>
          <a:r>
            <a:rPr lang="en-US" sz="2700" kern="1200" dirty="0" err="1"/>
            <a:t>personalised</a:t>
          </a:r>
          <a:r>
            <a:rPr lang="en-US" sz="2700" kern="1200" dirty="0"/>
            <a:t> care plans.</a:t>
          </a:r>
        </a:p>
        <a:p>
          <a:pPr marL="228600" lvl="1" indent="-228600" algn="l" defTabSz="1200150">
            <a:lnSpc>
              <a:spcPct val="90000"/>
            </a:lnSpc>
            <a:spcBef>
              <a:spcPct val="0"/>
            </a:spcBef>
            <a:spcAft>
              <a:spcPct val="15000"/>
            </a:spcAft>
            <a:buChar char="•"/>
          </a:pPr>
          <a:r>
            <a:rPr lang="en-US" sz="2700" kern="1200" dirty="0"/>
            <a:t>24/7 monitoring and chat robots </a:t>
          </a:r>
          <a:r>
            <a:rPr lang="en-US" sz="2700" b="1" kern="1200" dirty="0"/>
            <a:t>(</a:t>
          </a:r>
          <a:r>
            <a:rPr lang="en-US" sz="2700" kern="1200" dirty="0" err="1"/>
            <a:t>Malamateniou</a:t>
          </a:r>
          <a:r>
            <a:rPr lang="en-US" sz="2700" kern="1200" dirty="0"/>
            <a:t> et al., 2024).</a:t>
          </a:r>
        </a:p>
      </dsp:txBody>
      <dsp:txXfrm>
        <a:off x="52" y="939914"/>
        <a:ext cx="5020507" cy="3522778"/>
      </dsp:txXfrm>
    </dsp:sp>
    <dsp:sp modelId="{CF723983-2CBE-4EE5-BB11-3A94F9204B47}">
      <dsp:nvSpPr>
        <dsp:cNvPr id="0" name=""/>
        <dsp:cNvSpPr/>
      </dsp:nvSpPr>
      <dsp:spPr>
        <a:xfrm>
          <a:off x="5723431" y="162314"/>
          <a:ext cx="5020507" cy="77760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b="1" kern="1200" dirty="0"/>
            <a:t>Challenges</a:t>
          </a:r>
        </a:p>
      </dsp:txBody>
      <dsp:txXfrm>
        <a:off x="5723431" y="162314"/>
        <a:ext cx="5020507" cy="777600"/>
      </dsp:txXfrm>
    </dsp:sp>
    <dsp:sp modelId="{ECE7B8BC-54F8-41A6-A300-72F98D335DC6}">
      <dsp:nvSpPr>
        <dsp:cNvPr id="0" name=""/>
        <dsp:cNvSpPr/>
      </dsp:nvSpPr>
      <dsp:spPr>
        <a:xfrm>
          <a:off x="5723431" y="939914"/>
          <a:ext cx="5020507" cy="3522778"/>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Care can be de-</a:t>
          </a:r>
          <a:r>
            <a:rPr lang="en-US" sz="2700" kern="1200" dirty="0" err="1"/>
            <a:t>personalised</a:t>
          </a:r>
          <a:r>
            <a:rPr lang="en-US" sz="2700" kern="1200" dirty="0"/>
            <a:t> and have less human interaction.</a:t>
          </a:r>
        </a:p>
        <a:p>
          <a:pPr marL="228600" lvl="1" indent="-228600" algn="l" defTabSz="1200150">
            <a:lnSpc>
              <a:spcPct val="90000"/>
            </a:lnSpc>
            <a:spcBef>
              <a:spcPct val="0"/>
            </a:spcBef>
            <a:spcAft>
              <a:spcPct val="15000"/>
            </a:spcAft>
            <a:buChar char="•"/>
          </a:pPr>
          <a:r>
            <a:rPr lang="en-US" sz="2700" kern="1200" dirty="0"/>
            <a:t>Patient information privacy issues (</a:t>
          </a:r>
          <a:r>
            <a:rPr lang="en-US" sz="2700" kern="1200" dirty="0" err="1"/>
            <a:t>Dlugatch</a:t>
          </a:r>
          <a:r>
            <a:rPr lang="en-US" sz="2700" kern="1200" dirty="0"/>
            <a:t>, 2023).</a:t>
          </a:r>
        </a:p>
        <a:p>
          <a:pPr marL="228600" lvl="1" indent="-228600" algn="l" defTabSz="1200150">
            <a:lnSpc>
              <a:spcPct val="90000"/>
            </a:lnSpc>
            <a:spcBef>
              <a:spcPct val="0"/>
            </a:spcBef>
            <a:spcAft>
              <a:spcPct val="15000"/>
            </a:spcAft>
            <a:buChar char="•"/>
          </a:pPr>
          <a:r>
            <a:rPr lang="en-US" sz="2700" kern="1200" dirty="0"/>
            <a:t>Digital inequality - the elderly, persons with low-income, or rural patients might be less likely to have access (Morley et al., 2025).</a:t>
          </a:r>
        </a:p>
      </dsp:txBody>
      <dsp:txXfrm>
        <a:off x="5723431" y="939914"/>
        <a:ext cx="5020507" cy="35227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85B36-431D-46DB-9528-9242A3408455}">
      <dsp:nvSpPr>
        <dsp:cNvPr id="0" name=""/>
        <dsp:cNvSpPr/>
      </dsp:nvSpPr>
      <dsp:spPr>
        <a:xfrm>
          <a:off x="0" y="547829"/>
          <a:ext cx="10143934" cy="1847475"/>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7282" tIns="479044" rIns="787282" bIns="163576" numCol="1" spcCol="1270" anchor="t" anchorCtr="0">
          <a:noAutofit/>
        </a:bodyPr>
        <a:lstStyle/>
        <a:p>
          <a:pPr marL="228600" lvl="1" indent="-228600" algn="l" defTabSz="1022350">
            <a:lnSpc>
              <a:spcPct val="90000"/>
            </a:lnSpc>
            <a:spcBef>
              <a:spcPct val="0"/>
            </a:spcBef>
            <a:spcAft>
              <a:spcPct val="15000"/>
            </a:spcAft>
            <a:buChar char="•"/>
          </a:pPr>
          <a:r>
            <a:rPr lang="en-US" sz="2300" b="0" kern="1200" dirty="0"/>
            <a:t>Predictive modelling assists in risk identification of the disease and resource planning (</a:t>
          </a:r>
          <a:r>
            <a:rPr lang="en-US" sz="2300" kern="1200" dirty="0"/>
            <a:t>Cresswell et al., 2025)</a:t>
          </a:r>
          <a:r>
            <a:rPr lang="en-US" sz="2300" b="0" kern="1200" dirty="0"/>
            <a:t>.</a:t>
          </a:r>
        </a:p>
        <a:p>
          <a:pPr marL="228600" lvl="1" indent="-228600" algn="l" defTabSz="1022350">
            <a:lnSpc>
              <a:spcPct val="90000"/>
            </a:lnSpc>
            <a:spcBef>
              <a:spcPct val="0"/>
            </a:spcBef>
            <a:spcAft>
              <a:spcPct val="15000"/>
            </a:spcAft>
            <a:buChar char="•"/>
          </a:pPr>
          <a:r>
            <a:rPr lang="en-US" sz="2300" b="0" kern="1200" dirty="0"/>
            <a:t>Feel free to encourage social improvements in health and supportive medicine.</a:t>
          </a:r>
        </a:p>
      </dsp:txBody>
      <dsp:txXfrm>
        <a:off x="0" y="547829"/>
        <a:ext cx="10143934" cy="1847475"/>
      </dsp:txXfrm>
    </dsp:sp>
    <dsp:sp modelId="{F76EDD50-0AFB-46F5-9CD7-DF7A8408BB5A}">
      <dsp:nvSpPr>
        <dsp:cNvPr id="0" name=""/>
        <dsp:cNvSpPr/>
      </dsp:nvSpPr>
      <dsp:spPr>
        <a:xfrm>
          <a:off x="507196" y="208349"/>
          <a:ext cx="7100753" cy="6789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8392" tIns="0" rIns="268392" bIns="0" numCol="1" spcCol="1270" anchor="ctr" anchorCtr="0">
          <a:noAutofit/>
        </a:bodyPr>
        <a:lstStyle/>
        <a:p>
          <a:pPr marL="0" lvl="0" indent="0" algn="l" defTabSz="1022350">
            <a:lnSpc>
              <a:spcPct val="90000"/>
            </a:lnSpc>
            <a:spcBef>
              <a:spcPct val="0"/>
            </a:spcBef>
            <a:spcAft>
              <a:spcPct val="35000"/>
            </a:spcAft>
            <a:buNone/>
          </a:pPr>
          <a:r>
            <a:rPr lang="en-US" sz="2300" b="1" kern="1200" dirty="0"/>
            <a:t>Population-level benefits</a:t>
          </a:r>
        </a:p>
      </dsp:txBody>
      <dsp:txXfrm>
        <a:off x="540340" y="241493"/>
        <a:ext cx="7034465" cy="612672"/>
      </dsp:txXfrm>
    </dsp:sp>
    <dsp:sp modelId="{79695A80-E7F4-4919-9FB7-B85C94529FE9}">
      <dsp:nvSpPr>
        <dsp:cNvPr id="0" name=""/>
        <dsp:cNvSpPr/>
      </dsp:nvSpPr>
      <dsp:spPr>
        <a:xfrm>
          <a:off x="0" y="2858983"/>
          <a:ext cx="10143934" cy="1557674"/>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7282" tIns="479044" rIns="787282" bIns="163576" numCol="1" spcCol="1270" anchor="t" anchorCtr="0">
          <a:noAutofit/>
        </a:bodyPr>
        <a:lstStyle/>
        <a:p>
          <a:pPr marL="228600" lvl="1" indent="-228600" algn="l" defTabSz="1022350">
            <a:lnSpc>
              <a:spcPct val="90000"/>
            </a:lnSpc>
            <a:spcBef>
              <a:spcPct val="0"/>
            </a:spcBef>
            <a:spcAft>
              <a:spcPct val="15000"/>
            </a:spcAft>
            <a:buChar char="•"/>
          </a:pPr>
          <a:r>
            <a:rPr lang="en-US" sz="2300" b="0" kern="1200" dirty="0"/>
            <a:t>Remote monitoring helps to comfort the family and minimise unneeded hospitalization </a:t>
          </a:r>
          <a:r>
            <a:rPr lang="en-US" sz="2300" kern="1200" dirty="0"/>
            <a:t>(Gilbert et al., 2025)</a:t>
          </a:r>
          <a:r>
            <a:rPr lang="en-US" sz="2300" b="0" kern="1200" dirty="0"/>
            <a:t>.</a:t>
          </a:r>
        </a:p>
        <a:p>
          <a:pPr marL="228600" lvl="1" indent="-228600" algn="l" defTabSz="1022350">
            <a:lnSpc>
              <a:spcPct val="90000"/>
            </a:lnSpc>
            <a:spcBef>
              <a:spcPct val="0"/>
            </a:spcBef>
            <a:spcAft>
              <a:spcPct val="15000"/>
            </a:spcAft>
            <a:buChar char="•"/>
          </a:pPr>
          <a:r>
            <a:rPr lang="en-US" sz="2300" b="0" kern="1200" dirty="0"/>
            <a:t>Threat-surveillance prostration or additional duty to informal fosterers.</a:t>
          </a:r>
        </a:p>
      </dsp:txBody>
      <dsp:txXfrm>
        <a:off x="0" y="2858983"/>
        <a:ext cx="10143934" cy="1557674"/>
      </dsp:txXfrm>
    </dsp:sp>
    <dsp:sp modelId="{19B9B512-9F63-4763-82AC-F059C51D8DFC}">
      <dsp:nvSpPr>
        <dsp:cNvPr id="0" name=""/>
        <dsp:cNvSpPr/>
      </dsp:nvSpPr>
      <dsp:spPr>
        <a:xfrm>
          <a:off x="507196" y="2519504"/>
          <a:ext cx="7100753" cy="67896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8392" tIns="0" rIns="268392" bIns="0" numCol="1" spcCol="1270" anchor="ctr" anchorCtr="0">
          <a:noAutofit/>
        </a:bodyPr>
        <a:lstStyle/>
        <a:p>
          <a:pPr marL="0" lvl="0" indent="0" algn="l" defTabSz="1022350">
            <a:lnSpc>
              <a:spcPct val="90000"/>
            </a:lnSpc>
            <a:spcBef>
              <a:spcPct val="0"/>
            </a:spcBef>
            <a:spcAft>
              <a:spcPct val="35000"/>
            </a:spcAft>
            <a:buNone/>
          </a:pPr>
          <a:r>
            <a:rPr lang="en-US" sz="2300" b="1" kern="1200" dirty="0"/>
            <a:t>Family/caregiver impact</a:t>
          </a:r>
        </a:p>
      </dsp:txBody>
      <dsp:txXfrm>
        <a:off x="540340" y="2552648"/>
        <a:ext cx="7034465" cy="612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7BC14-966B-48EC-AC12-ECDB24F98702}">
      <dsp:nvSpPr>
        <dsp:cNvPr id="0" name=""/>
        <dsp:cNvSpPr/>
      </dsp:nvSpPr>
      <dsp:spPr>
        <a:xfrm>
          <a:off x="8323989" y="1279626"/>
          <a:ext cx="1898004" cy="1898315"/>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1413D3-FEB8-459F-BAA1-386E12BE9534}">
      <dsp:nvSpPr>
        <dsp:cNvPr id="0" name=""/>
        <dsp:cNvSpPr/>
      </dsp:nvSpPr>
      <dsp:spPr>
        <a:xfrm>
          <a:off x="8386616" y="1342915"/>
          <a:ext cx="1771740" cy="1771738"/>
        </a:xfrm>
        <a:prstGeom prst="ellipse">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Create explicit responsibility frameworks of the AI-assisted decisions.</a:t>
          </a:r>
        </a:p>
      </dsp:txBody>
      <dsp:txXfrm>
        <a:off x="8640154" y="1596068"/>
        <a:ext cx="1265673" cy="1265432"/>
      </dsp:txXfrm>
    </dsp:sp>
    <dsp:sp modelId="{4086258C-FC3F-43B3-AA6A-A422F136AD60}">
      <dsp:nvSpPr>
        <dsp:cNvPr id="0" name=""/>
        <dsp:cNvSpPr/>
      </dsp:nvSpPr>
      <dsp:spPr>
        <a:xfrm rot="2700000">
          <a:off x="6361446" y="1279725"/>
          <a:ext cx="1897785" cy="1897785"/>
        </a:xfrm>
        <a:prstGeom prst="teardrop">
          <a:avLst>
            <a:gd name="adj" fmla="val 10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F2692-9991-459F-B7B7-234D08640C71}">
      <dsp:nvSpPr>
        <dsp:cNvPr id="0" name=""/>
        <dsp:cNvSpPr/>
      </dsp:nvSpPr>
      <dsp:spPr>
        <a:xfrm>
          <a:off x="6425984" y="1342915"/>
          <a:ext cx="1771740" cy="1771738"/>
        </a:xfrm>
        <a:prstGeom prst="ellipse">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New rural broadband and digital infrastructure to decrease inequality.</a:t>
          </a:r>
        </a:p>
      </dsp:txBody>
      <dsp:txXfrm>
        <a:off x="6678513" y="1596068"/>
        <a:ext cx="1265673" cy="1265432"/>
      </dsp:txXfrm>
    </dsp:sp>
    <dsp:sp modelId="{AB77CDE2-3887-49C4-A574-B6D9B845C5C4}">
      <dsp:nvSpPr>
        <dsp:cNvPr id="0" name=""/>
        <dsp:cNvSpPr/>
      </dsp:nvSpPr>
      <dsp:spPr>
        <a:xfrm rot="2700000">
          <a:off x="4400815" y="1279725"/>
          <a:ext cx="1897785" cy="1897785"/>
        </a:xfrm>
        <a:prstGeom prst="teardrop">
          <a:avLst>
            <a:gd name="adj" fmla="val 1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A258F-32B5-4CB3-81E5-CF1B8476DAD1}">
      <dsp:nvSpPr>
        <dsp:cNvPr id="0" name=""/>
        <dsp:cNvSpPr/>
      </dsp:nvSpPr>
      <dsp:spPr>
        <a:xfrm>
          <a:off x="4464342" y="1342915"/>
          <a:ext cx="1771740" cy="1771738"/>
        </a:xfrm>
        <a:prstGeom prst="ellipse">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Open systems to describe the use of AI to patients.</a:t>
          </a:r>
        </a:p>
      </dsp:txBody>
      <dsp:txXfrm>
        <a:off x="4716871" y="1596068"/>
        <a:ext cx="1265673" cy="1265432"/>
      </dsp:txXfrm>
    </dsp:sp>
    <dsp:sp modelId="{46F0835D-8E48-4A9B-9D42-5400E2A982D1}">
      <dsp:nvSpPr>
        <dsp:cNvPr id="0" name=""/>
        <dsp:cNvSpPr/>
      </dsp:nvSpPr>
      <dsp:spPr>
        <a:xfrm rot="2700000">
          <a:off x="2439173" y="1279725"/>
          <a:ext cx="1897785" cy="1897785"/>
        </a:xfrm>
        <a:prstGeom prst="teardrop">
          <a:avLst>
            <a:gd name="adj" fmla="val 10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3AB166-6012-4869-92F7-E56F2C97A6F8}">
      <dsp:nvSpPr>
        <dsp:cNvPr id="0" name=""/>
        <dsp:cNvSpPr/>
      </dsp:nvSpPr>
      <dsp:spPr>
        <a:xfrm>
          <a:off x="2502700" y="1342915"/>
          <a:ext cx="1771740" cy="1771738"/>
        </a:xfrm>
        <a:prstGeom prst="ellipse">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Frequent audits to avoid bias of the algorithm.</a:t>
          </a:r>
        </a:p>
      </dsp:txBody>
      <dsp:txXfrm>
        <a:off x="2756239" y="1596068"/>
        <a:ext cx="1265673" cy="1265432"/>
      </dsp:txXfrm>
    </dsp:sp>
    <dsp:sp modelId="{7EA1F138-07E0-43C7-BDF8-517A9F8F359A}">
      <dsp:nvSpPr>
        <dsp:cNvPr id="0" name=""/>
        <dsp:cNvSpPr/>
      </dsp:nvSpPr>
      <dsp:spPr>
        <a:xfrm rot="2700000">
          <a:off x="477531" y="1279725"/>
          <a:ext cx="1897785" cy="1897785"/>
        </a:xfrm>
        <a:prstGeom prst="teardrop">
          <a:avLst>
            <a:gd name="adj" fmla="val 10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49AF9C-CF4B-487B-9A3E-1095B4DF993A}">
      <dsp:nvSpPr>
        <dsp:cNvPr id="0" name=""/>
        <dsp:cNvSpPr/>
      </dsp:nvSpPr>
      <dsp:spPr>
        <a:xfrm>
          <a:off x="541058" y="1342915"/>
          <a:ext cx="1771740" cy="1771738"/>
        </a:xfrm>
        <a:prstGeom prst="ellipse">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Mandatory AI literacy training of every employee.</a:t>
          </a:r>
        </a:p>
      </dsp:txBody>
      <dsp:txXfrm>
        <a:off x="794597" y="1596068"/>
        <a:ext cx="1265673" cy="12654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471E2-9890-4F17-950D-F5DE71D42E37}">
      <dsp:nvSpPr>
        <dsp:cNvPr id="0" name=""/>
        <dsp:cNvSpPr/>
      </dsp:nvSpPr>
      <dsp:spPr>
        <a:xfrm>
          <a:off x="0" y="871926"/>
          <a:ext cx="2713382" cy="2713382"/>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a:t>NHS AI Lab which is innovative enhances efficiency, planning and diagnostics.</a:t>
          </a:r>
          <a:endParaRPr lang="en-US" sz="2200" kern="1200" dirty="0"/>
        </a:p>
      </dsp:txBody>
      <dsp:txXfrm>
        <a:off x="397366" y="1269292"/>
        <a:ext cx="1918650" cy="1918650"/>
      </dsp:txXfrm>
    </dsp:sp>
    <dsp:sp modelId="{87D197D7-66A5-4989-9032-79FC8A8E230D}">
      <dsp:nvSpPr>
        <dsp:cNvPr id="0" name=""/>
        <dsp:cNvSpPr/>
      </dsp:nvSpPr>
      <dsp:spPr>
        <a:xfrm>
          <a:off x="2713382" y="871926"/>
          <a:ext cx="2713382" cy="2713382"/>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t>Artificial intelligence can improve healthcare, but must not substitute human care.</a:t>
          </a:r>
        </a:p>
      </dsp:txBody>
      <dsp:txXfrm>
        <a:off x="3110748" y="1269292"/>
        <a:ext cx="1918650" cy="1918650"/>
      </dsp:txXfrm>
    </dsp:sp>
    <dsp:sp modelId="{32755DC6-1CE2-43FA-998F-82E55D9A0F0B}">
      <dsp:nvSpPr>
        <dsp:cNvPr id="0" name=""/>
        <dsp:cNvSpPr/>
      </dsp:nvSpPr>
      <dsp:spPr>
        <a:xfrm>
          <a:off x="5426765" y="871926"/>
          <a:ext cx="2713382" cy="2713382"/>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t>There must be ethical governance, inclusive infrastructure, and training of the staff.</a:t>
          </a:r>
        </a:p>
      </dsp:txBody>
      <dsp:txXfrm>
        <a:off x="5824131" y="1269292"/>
        <a:ext cx="1918650" cy="1918650"/>
      </dsp:txXfrm>
    </dsp:sp>
    <dsp:sp modelId="{0719C81D-ABB1-4563-93E4-ACFAB04828EC}">
      <dsp:nvSpPr>
        <dsp:cNvPr id="0" name=""/>
        <dsp:cNvSpPr/>
      </dsp:nvSpPr>
      <dsp:spPr>
        <a:xfrm>
          <a:off x="8140148" y="871926"/>
          <a:ext cx="2713382" cy="2713382"/>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kern="1200" dirty="0"/>
            <a:t>The use of AI should cover the issues of digital inequality, privacy, and trust in patients.</a:t>
          </a:r>
        </a:p>
      </dsp:txBody>
      <dsp:txXfrm>
        <a:off x="8537514" y="1269292"/>
        <a:ext cx="1918650" cy="1918650"/>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9F5A46-1D80-4E04-A8AF-D0BB1C9D6021}" type="datetimeFigureOut">
              <a:rPr lang="en-US" smtClean="0"/>
              <a:t>3/5/2026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F1391-9396-49A8-83E7-AC4B045AAC34}" type="slidenum">
              <a:rPr lang="en-US" smtClean="0"/>
              <a:t>‹#›</a:t>
            </a:fld>
            <a:endParaRPr lang="en-US"/>
          </a:p>
        </p:txBody>
      </p:sp>
    </p:spTree>
    <p:extLst>
      <p:ext uri="{BB962C8B-B14F-4D97-AF65-F5344CB8AC3E}">
        <p14:creationId xmlns:p14="http://schemas.microsoft.com/office/powerpoint/2010/main" val="1957008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2019, the NHS AI Lab was created to assist the NHS to embrace artificial intelligence in a safe and effective manner. It is intended to enhance the efficiency of healthcare, help in quicker and more precise diagnostics, and help in planning the health of the population. The initiative aims at various stakeholders such as the staff, patients and the community at large. The case under study would help to watch how AI can provide both opportunities and challenges to the health and social care system. It renders it a significant case of digital transformation as it is applied to </a:t>
            </a:r>
            <a:r>
              <a:rPr lang="en-US" dirty="0" err="1"/>
              <a:t>practise</a:t>
            </a:r>
            <a:r>
              <a:rPr lang="en-US" dirty="0"/>
              <a:t>, demonstrating that one can learn lessons that can be transferred to other services and future healthcare innovations (Imam et al., 2025).</a:t>
            </a:r>
          </a:p>
        </p:txBody>
      </p:sp>
      <p:sp>
        <p:nvSpPr>
          <p:cNvPr id="4" name="Slide Number Placeholder 3"/>
          <p:cNvSpPr>
            <a:spLocks noGrp="1"/>
          </p:cNvSpPr>
          <p:nvPr>
            <p:ph type="sldNum" sz="quarter" idx="5"/>
          </p:nvPr>
        </p:nvSpPr>
        <p:spPr/>
        <p:txBody>
          <a:bodyPr/>
          <a:lstStyle/>
          <a:p>
            <a:fld id="{1B3F1391-9396-49A8-83E7-AC4B045AAC34}" type="slidenum">
              <a:rPr lang="en-US" smtClean="0"/>
              <a:t>2</a:t>
            </a:fld>
            <a:endParaRPr lang="en-US"/>
          </a:p>
        </p:txBody>
      </p:sp>
    </p:spTree>
    <p:extLst>
      <p:ext uri="{BB962C8B-B14F-4D97-AF65-F5344CB8AC3E}">
        <p14:creationId xmlns:p14="http://schemas.microsoft.com/office/powerpoint/2010/main" val="1430958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A709F-B4E4-9922-6293-3CE3706790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F2C4BE-B24E-371F-83D1-D662CFDA91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25C4E-4388-EC3E-0649-144A15ED723A}"/>
              </a:ext>
            </a:extLst>
          </p:cNvPr>
          <p:cNvSpPr>
            <a:spLocks noGrp="1"/>
          </p:cNvSpPr>
          <p:nvPr>
            <p:ph type="body" idx="1"/>
          </p:nvPr>
        </p:nvSpPr>
        <p:spPr/>
        <p:txBody>
          <a:bodyPr/>
          <a:lstStyle/>
          <a:p>
            <a:r>
              <a:rPr lang="en-US" dirty="0"/>
              <a:t>The primary objective of this study is to review critically the effects of the NHS AI Lab. In doing so, we are concerned with four major areas. First, transformation of workforce- examining the transformation of job roles, skills and training. Second, service delivery - learning how the AI works with efficiency and quality improvement. Third, patients experience of AI impact, patient trust, and patient-access. Lastly, community impact- AI assists with community health planning and families. This framework can assist in </a:t>
            </a:r>
            <a:r>
              <a:rPr lang="en-US" dirty="0" err="1"/>
              <a:t>recognising</a:t>
            </a:r>
            <a:r>
              <a:rPr lang="en-US" dirty="0"/>
              <a:t> the advantages and the pitfalls associated with AI implementation and give evidence to inform further recommendations in improving the healthcare.</a:t>
            </a:r>
          </a:p>
        </p:txBody>
      </p:sp>
      <p:sp>
        <p:nvSpPr>
          <p:cNvPr id="4" name="Slide Number Placeholder 3">
            <a:extLst>
              <a:ext uri="{FF2B5EF4-FFF2-40B4-BE49-F238E27FC236}">
                <a16:creationId xmlns:a16="http://schemas.microsoft.com/office/drawing/2014/main" id="{7B484698-4245-F845-EFCC-1ED96A103D55}"/>
              </a:ext>
            </a:extLst>
          </p:cNvPr>
          <p:cNvSpPr>
            <a:spLocks noGrp="1"/>
          </p:cNvSpPr>
          <p:nvPr>
            <p:ph type="sldNum" sz="quarter" idx="5"/>
          </p:nvPr>
        </p:nvSpPr>
        <p:spPr/>
        <p:txBody>
          <a:bodyPr/>
          <a:lstStyle/>
          <a:p>
            <a:fld id="{1B3F1391-9396-49A8-83E7-AC4B045AAC34}" type="slidenum">
              <a:rPr lang="en-US" smtClean="0"/>
              <a:t>3</a:t>
            </a:fld>
            <a:endParaRPr lang="en-US"/>
          </a:p>
        </p:txBody>
      </p:sp>
    </p:spTree>
    <p:extLst>
      <p:ext uri="{BB962C8B-B14F-4D97-AF65-F5344CB8AC3E}">
        <p14:creationId xmlns:p14="http://schemas.microsoft.com/office/powerpoint/2010/main" val="1407848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738A7-6633-B144-DFDF-3C41971926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C0ED2B-1E01-21AA-3AAD-1E4FC42F6F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135AE7-E7D2-C645-F0B8-97BF6F3E8B43}"/>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UK health and social care system is under a lot of pressure. Demand is growing because of ageing population and growing multimorbidity, staff shortages and financial constraints are other factors that present further challenges. The NHS should have more effective, data-driven care delivery methods as a way of dealing with such pressures. This can be supported by AI in terms of better decision-making by clinicians, demand prediction, and patient care (</a:t>
            </a:r>
            <a:r>
              <a:rPr lang="en-US" sz="1200" kern="1200" dirty="0">
                <a:solidFill>
                  <a:schemeClr val="tx1"/>
                </a:solidFill>
                <a:effectLst/>
                <a:latin typeface="+mn-lt"/>
                <a:ea typeface="+mn-ea"/>
                <a:cs typeface="+mn-cs"/>
              </a:rPr>
              <a:t>Shelmerdine et al., 2024)</a:t>
            </a:r>
            <a:r>
              <a:rPr lang="en-US" sz="1200" b="0" i="0" kern="1200" dirty="0">
                <a:solidFill>
                  <a:schemeClr val="tx1"/>
                </a:solidFill>
                <a:effectLst/>
                <a:latin typeface="+mn-lt"/>
                <a:ea typeface="+mn-ea"/>
                <a:cs typeface="+mn-cs"/>
              </a:rPr>
              <a:t>. The case study of NHS AI Lab is significant since it demonstrates the use of AI in the system. Through its analysis, we can understand how we can enact digital transformation in a manner that is secure, just, and efficient to the patients and the personnel.</a:t>
            </a:r>
            <a:endParaRPr lang="en-US" dirty="0"/>
          </a:p>
        </p:txBody>
      </p:sp>
      <p:sp>
        <p:nvSpPr>
          <p:cNvPr id="4" name="Slide Number Placeholder 3">
            <a:extLst>
              <a:ext uri="{FF2B5EF4-FFF2-40B4-BE49-F238E27FC236}">
                <a16:creationId xmlns:a16="http://schemas.microsoft.com/office/drawing/2014/main" id="{A708E4F7-D4DF-416C-7DDA-4AA29C81C8B2}"/>
              </a:ext>
            </a:extLst>
          </p:cNvPr>
          <p:cNvSpPr>
            <a:spLocks noGrp="1"/>
          </p:cNvSpPr>
          <p:nvPr>
            <p:ph type="sldNum" sz="quarter" idx="5"/>
          </p:nvPr>
        </p:nvSpPr>
        <p:spPr/>
        <p:txBody>
          <a:bodyPr/>
          <a:lstStyle/>
          <a:p>
            <a:fld id="{1B3F1391-9396-49A8-83E7-AC4B045AAC34}" type="slidenum">
              <a:rPr lang="en-US" smtClean="0"/>
              <a:t>4</a:t>
            </a:fld>
            <a:endParaRPr lang="en-US"/>
          </a:p>
        </p:txBody>
      </p:sp>
    </p:spTree>
    <p:extLst>
      <p:ext uri="{BB962C8B-B14F-4D97-AF65-F5344CB8AC3E}">
        <p14:creationId xmlns:p14="http://schemas.microsoft.com/office/powerpoint/2010/main" val="1498050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CD547-51CE-EB64-49BC-9135F44274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0FDF38-5A86-7C90-0268-089926866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C474C8-B693-CFBD-70EE-EC029CCA8999}"/>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AI Lab at NHS has also created new positions that were not part of the conventional healthcare environment, including Clinical AI Leads, Data Scientists, and Health Informaticians. It is these functions that promote the cooperation of various professional communities and enable the incorporation of AI into clinical decision-making. Hybrid roles need an understanding of digital skills as well as clinical skills (</a:t>
            </a:r>
            <a:r>
              <a:rPr lang="en-US" dirty="0"/>
              <a:t>Kalidindi and Gandhi, 2023)</a:t>
            </a:r>
            <a:r>
              <a:rPr lang="en-US" sz="1200" b="0" i="0" kern="1200" dirty="0">
                <a:solidFill>
                  <a:schemeClr val="tx1"/>
                </a:solidFill>
                <a:effectLst/>
                <a:latin typeface="+mn-lt"/>
                <a:ea typeface="+mn-ea"/>
                <a:cs typeface="+mn-cs"/>
              </a:rPr>
              <a:t>. Although this opens the opportunities of innovation and better decision-making, there is the threat of over-dependence on AI by the staff leading to low clinical reasoning especially among junior staff (</a:t>
            </a:r>
            <a:r>
              <a:rPr lang="en-US" sz="1200" kern="1200" dirty="0">
                <a:solidFill>
                  <a:schemeClr val="tx1"/>
                </a:solidFill>
                <a:effectLst/>
                <a:latin typeface="+mn-lt"/>
                <a:ea typeface="+mn-ea"/>
                <a:cs typeface="+mn-cs"/>
              </a:rPr>
              <a:t>Greenhalgh, 2025)</a:t>
            </a:r>
            <a:r>
              <a:rPr lang="en-US" sz="1200" b="0" i="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4C24C5BB-B360-7A6A-983A-83B19D8F2BED}"/>
              </a:ext>
            </a:extLst>
          </p:cNvPr>
          <p:cNvSpPr>
            <a:spLocks noGrp="1"/>
          </p:cNvSpPr>
          <p:nvPr>
            <p:ph type="sldNum" sz="quarter" idx="5"/>
          </p:nvPr>
        </p:nvSpPr>
        <p:spPr/>
        <p:txBody>
          <a:bodyPr/>
          <a:lstStyle/>
          <a:p>
            <a:fld id="{1B3F1391-9396-49A8-83E7-AC4B045AAC34}" type="slidenum">
              <a:rPr lang="en-US" smtClean="0"/>
              <a:t>5</a:t>
            </a:fld>
            <a:endParaRPr lang="en-US"/>
          </a:p>
        </p:txBody>
      </p:sp>
    </p:spTree>
    <p:extLst>
      <p:ext uri="{BB962C8B-B14F-4D97-AF65-F5344CB8AC3E}">
        <p14:creationId xmlns:p14="http://schemas.microsoft.com/office/powerpoint/2010/main" val="3953824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92DAC-623F-4D15-DF06-DF047FDE87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B13E22-DF4E-69FF-13FA-23B2FEE8FF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F914D1-195F-2305-6C71-AC0E93744925}"/>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NHS AI Lab encourages workforce competency, AI fellowships, and training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as well as leadership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These attempts contribute to the fact that staff learn about AI tools and puts them to </a:t>
            </a:r>
            <a:r>
              <a:rPr lang="en-US" sz="1200" b="0" i="0" kern="1200" dirty="0" err="1">
                <a:solidFill>
                  <a:schemeClr val="tx1"/>
                </a:solidFill>
                <a:effectLst/>
                <a:latin typeface="+mn-lt"/>
                <a:ea typeface="+mn-ea"/>
                <a:cs typeface="+mn-cs"/>
              </a:rPr>
              <a:t>practise</a:t>
            </a:r>
            <a:r>
              <a:rPr lang="en-US" sz="1200" b="0" i="0" kern="1200" dirty="0">
                <a:solidFill>
                  <a:schemeClr val="tx1"/>
                </a:solidFill>
                <a:effectLst/>
                <a:latin typeface="+mn-lt"/>
                <a:ea typeface="+mn-ea"/>
                <a:cs typeface="+mn-cs"/>
              </a:rPr>
              <a:t>. Nevertheless, not every staff is equally ready either - the under-resourced trusts have weak spots, and the digital literacy levels are unevenly distributed (</a:t>
            </a:r>
            <a:r>
              <a:rPr lang="en-US" sz="1200" kern="1200" dirty="0">
                <a:solidFill>
                  <a:schemeClr val="tx1"/>
                </a:solidFill>
                <a:effectLst/>
                <a:latin typeface="+mn-lt"/>
                <a:ea typeface="+mn-ea"/>
                <a:cs typeface="+mn-cs"/>
              </a:rPr>
              <a:t>Misra et al., 2024)</a:t>
            </a:r>
            <a:r>
              <a:rPr lang="en-US" sz="1200" b="0" i="0" kern="1200" dirty="0">
                <a:solidFill>
                  <a:schemeClr val="tx1"/>
                </a:solidFill>
                <a:effectLst/>
                <a:latin typeface="+mn-lt"/>
                <a:ea typeface="+mn-ea"/>
                <a:cs typeface="+mn-cs"/>
              </a:rPr>
              <a:t>. Ethics also present the question of who is responsible when AI is involved and helps or makes decisions. Multifaceted systems and AI notifications may play a role in employee exhaustion. Although AI improves the abilities of the staff, these advantages are not evenly distributed.</a:t>
            </a:r>
          </a:p>
        </p:txBody>
      </p:sp>
      <p:sp>
        <p:nvSpPr>
          <p:cNvPr id="4" name="Slide Number Placeholder 3">
            <a:extLst>
              <a:ext uri="{FF2B5EF4-FFF2-40B4-BE49-F238E27FC236}">
                <a16:creationId xmlns:a16="http://schemas.microsoft.com/office/drawing/2014/main" id="{85FC6515-F828-EDC8-6489-4CA0AB4C826F}"/>
              </a:ext>
            </a:extLst>
          </p:cNvPr>
          <p:cNvSpPr>
            <a:spLocks noGrp="1"/>
          </p:cNvSpPr>
          <p:nvPr>
            <p:ph type="sldNum" sz="quarter" idx="5"/>
          </p:nvPr>
        </p:nvSpPr>
        <p:spPr/>
        <p:txBody>
          <a:bodyPr/>
          <a:lstStyle/>
          <a:p>
            <a:fld id="{1B3F1391-9396-49A8-83E7-AC4B045AAC34}" type="slidenum">
              <a:rPr lang="en-US" smtClean="0"/>
              <a:t>6</a:t>
            </a:fld>
            <a:endParaRPr lang="en-US"/>
          </a:p>
        </p:txBody>
      </p:sp>
    </p:spTree>
    <p:extLst>
      <p:ext uri="{BB962C8B-B14F-4D97-AF65-F5344CB8AC3E}">
        <p14:creationId xmlns:p14="http://schemas.microsoft.com/office/powerpoint/2010/main" val="1977410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DA7D0-E27D-C24D-CC4C-7C882E5526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50AB10-2739-B26E-D0D3-EDE6495BF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4EF68B-AD2B-00CC-24C7-E3CD0AE86CE4}"/>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AI enhances service provision since it increases the efficiency of NHS operations. Patient assessment is fastened, and unnecessary appointments are </a:t>
            </a:r>
            <a:r>
              <a:rPr lang="en-US" sz="1200" b="0" i="0" kern="1200" dirty="0" err="1">
                <a:solidFill>
                  <a:schemeClr val="tx1"/>
                </a:solidFill>
                <a:effectLst/>
                <a:latin typeface="+mn-lt"/>
                <a:ea typeface="+mn-ea"/>
                <a:cs typeface="+mn-cs"/>
              </a:rPr>
              <a:t>minimised</a:t>
            </a:r>
            <a:r>
              <a:rPr lang="en-US" sz="1200" b="0" i="0" kern="1200" dirty="0">
                <a:solidFill>
                  <a:schemeClr val="tx1"/>
                </a:solidFill>
                <a:effectLst/>
                <a:latin typeface="+mn-lt"/>
                <a:ea typeface="+mn-ea"/>
                <a:cs typeface="+mn-cs"/>
              </a:rPr>
              <a:t> through automated triage. Predictive demand modelling assists the managers to plan the staffing, bed and resources. Imaging and other diagnostic instruments enable conditions to be detected more quickly. The administration is automated to reduce the burden on the staff and allow clinicians to attend to patients (</a:t>
            </a:r>
            <a:r>
              <a:rPr lang="en-US" sz="1200" kern="1200" dirty="0" err="1">
                <a:solidFill>
                  <a:schemeClr val="tx1"/>
                </a:solidFill>
                <a:effectLst/>
                <a:latin typeface="+mn-lt"/>
                <a:ea typeface="+mn-ea"/>
                <a:cs typeface="+mn-cs"/>
              </a:rPr>
              <a:t>Khavandi</a:t>
            </a:r>
            <a:r>
              <a:rPr lang="en-US" sz="1200" kern="1200" dirty="0">
                <a:solidFill>
                  <a:schemeClr val="tx1"/>
                </a:solidFill>
                <a:effectLst/>
                <a:latin typeface="+mn-lt"/>
                <a:ea typeface="+mn-ea"/>
                <a:cs typeface="+mn-cs"/>
              </a:rPr>
              <a:t> et al., 2023)</a:t>
            </a:r>
            <a:r>
              <a:rPr lang="en-US" sz="1200" b="0" i="0" kern="1200" dirty="0">
                <a:solidFill>
                  <a:schemeClr val="tx1"/>
                </a:solidFill>
                <a:effectLst/>
                <a:latin typeface="+mn-lt"/>
                <a:ea typeface="+mn-ea"/>
                <a:cs typeface="+mn-cs"/>
              </a:rPr>
              <a:t>. Implementation is however different among trusts and thus the efficiency gains are not equal.</a:t>
            </a:r>
          </a:p>
        </p:txBody>
      </p:sp>
      <p:sp>
        <p:nvSpPr>
          <p:cNvPr id="4" name="Slide Number Placeholder 3">
            <a:extLst>
              <a:ext uri="{FF2B5EF4-FFF2-40B4-BE49-F238E27FC236}">
                <a16:creationId xmlns:a16="http://schemas.microsoft.com/office/drawing/2014/main" id="{8DBCFAB6-AD12-3833-BA98-087B90B02B17}"/>
              </a:ext>
            </a:extLst>
          </p:cNvPr>
          <p:cNvSpPr>
            <a:spLocks noGrp="1"/>
          </p:cNvSpPr>
          <p:nvPr>
            <p:ph type="sldNum" sz="quarter" idx="5"/>
          </p:nvPr>
        </p:nvSpPr>
        <p:spPr/>
        <p:txBody>
          <a:bodyPr/>
          <a:lstStyle/>
          <a:p>
            <a:fld id="{1B3F1391-9396-49A8-83E7-AC4B045AAC34}" type="slidenum">
              <a:rPr lang="en-US" smtClean="0"/>
              <a:t>7</a:t>
            </a:fld>
            <a:endParaRPr lang="en-US"/>
          </a:p>
        </p:txBody>
      </p:sp>
    </p:spTree>
    <p:extLst>
      <p:ext uri="{BB962C8B-B14F-4D97-AF65-F5344CB8AC3E}">
        <p14:creationId xmlns:p14="http://schemas.microsoft.com/office/powerpoint/2010/main" val="2362176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D5285-C854-A970-E99C-DB0B1EFC3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322F92-5558-D8E3-7865-EE5E3434CC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EC3CBC-13C0-4FDD-E8A3-580F77F19E46}"/>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AI improves service provision quality and safety. The early detection tools such as imaging analysis assist clinicians in the detection of diseases at an early stage. Decision support systems decrease errors and offer congruent evaluations. In spite of these advantages, there are still challenges. The algorithmic bias may arise when AI does not have diversity in training, and certain AI systems are black boxes with minimal transparency (</a:t>
            </a:r>
            <a:r>
              <a:rPr lang="en-US" sz="1200" kern="1200" dirty="0" err="1">
                <a:solidFill>
                  <a:schemeClr val="tx1"/>
                </a:solidFill>
                <a:effectLst/>
                <a:latin typeface="+mn-lt"/>
                <a:ea typeface="+mn-ea"/>
                <a:cs typeface="+mn-cs"/>
              </a:rPr>
              <a:t>Gigui</a:t>
            </a:r>
            <a:r>
              <a:rPr lang="en-US" sz="1200" kern="1200" dirty="0">
                <a:solidFill>
                  <a:schemeClr val="tx1"/>
                </a:solidFill>
                <a:effectLst/>
                <a:latin typeface="+mn-lt"/>
                <a:ea typeface="+mn-ea"/>
                <a:cs typeface="+mn-cs"/>
              </a:rPr>
              <a:t>, 2025)</a:t>
            </a:r>
            <a:r>
              <a:rPr lang="en-US" sz="1200" b="0" i="0" kern="1200" dirty="0">
                <a:solidFill>
                  <a:schemeClr val="tx1"/>
                </a:solidFill>
                <a:effectLst/>
                <a:latin typeface="+mn-lt"/>
                <a:ea typeface="+mn-ea"/>
                <a:cs typeface="+mn-cs"/>
              </a:rPr>
              <a:t>. Ageing IT infrastructure may not be able to accommodate AI and hence not effective. In general, AI enhances quality and safety but needs to be governed, monitored and continuously assessed to make sure that patient care is both reliable and fair.</a:t>
            </a:r>
          </a:p>
        </p:txBody>
      </p:sp>
      <p:sp>
        <p:nvSpPr>
          <p:cNvPr id="4" name="Slide Number Placeholder 3">
            <a:extLst>
              <a:ext uri="{FF2B5EF4-FFF2-40B4-BE49-F238E27FC236}">
                <a16:creationId xmlns:a16="http://schemas.microsoft.com/office/drawing/2014/main" id="{D5B7B0F1-7C99-2E02-4399-843262E768E8}"/>
              </a:ext>
            </a:extLst>
          </p:cNvPr>
          <p:cNvSpPr>
            <a:spLocks noGrp="1"/>
          </p:cNvSpPr>
          <p:nvPr>
            <p:ph type="sldNum" sz="quarter" idx="5"/>
          </p:nvPr>
        </p:nvSpPr>
        <p:spPr/>
        <p:txBody>
          <a:bodyPr/>
          <a:lstStyle/>
          <a:p>
            <a:fld id="{1B3F1391-9396-49A8-83E7-AC4B045AAC34}" type="slidenum">
              <a:rPr lang="en-US" smtClean="0"/>
              <a:t>8</a:t>
            </a:fld>
            <a:endParaRPr lang="en-US"/>
          </a:p>
        </p:txBody>
      </p:sp>
    </p:spTree>
    <p:extLst>
      <p:ext uri="{BB962C8B-B14F-4D97-AF65-F5344CB8AC3E}">
        <p14:creationId xmlns:p14="http://schemas.microsoft.com/office/powerpoint/2010/main" val="1738620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3B650-72D3-455C-9717-D4A244C05B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30F4F9-94C6-092A-1A04-029870E409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4541B-3DE8-1291-2DD1-69BB43E87A8A}"/>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implementation of AI is costly in the short run and requires reliance on the commercial technology vendors, which may create issues of transparency and impact. Trusts should make investments into maintenance, updates, and cybersecurity mechanisms to support AI. The expenses are high in the short run, but the possibility of savings in the long run and the allocation of resources more efficiently is high (</a:t>
            </a:r>
            <a:r>
              <a:rPr lang="en-US" sz="1200" kern="1200" dirty="0">
                <a:solidFill>
                  <a:schemeClr val="tx1"/>
                </a:solidFill>
                <a:effectLst/>
                <a:latin typeface="+mn-lt"/>
                <a:ea typeface="+mn-ea"/>
                <a:cs typeface="+mn-cs"/>
              </a:rPr>
              <a:t>Hopkinson et al., 2022)</a:t>
            </a:r>
            <a:r>
              <a:rPr lang="en-US" sz="1200" b="0" i="0" kern="1200" dirty="0">
                <a:solidFill>
                  <a:schemeClr val="tx1"/>
                </a:solidFill>
                <a:effectLst/>
                <a:latin typeface="+mn-lt"/>
                <a:ea typeface="+mn-ea"/>
                <a:cs typeface="+mn-cs"/>
              </a:rPr>
              <a:t>. Sustainability rests upon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 governance, sustained assessment, as well as more protracted planning. Without them, AI can be poorly </a:t>
            </a:r>
            <a:r>
              <a:rPr lang="en-US" sz="1200" b="0" i="0" kern="1200" dirty="0" err="1">
                <a:solidFill>
                  <a:schemeClr val="tx1"/>
                </a:solidFill>
                <a:effectLst/>
                <a:latin typeface="+mn-lt"/>
                <a:ea typeface="+mn-ea"/>
                <a:cs typeface="+mn-cs"/>
              </a:rPr>
              <a:t>utilised</a:t>
            </a:r>
            <a:r>
              <a:rPr lang="en-US" sz="1200" b="0" i="0" kern="1200" dirty="0">
                <a:solidFill>
                  <a:schemeClr val="tx1"/>
                </a:solidFill>
                <a:effectLst/>
                <a:latin typeface="+mn-lt"/>
                <a:ea typeface="+mn-ea"/>
                <a:cs typeface="+mn-cs"/>
              </a:rPr>
              <a:t> or bring unfair gains in different trusts. Investment is carried out appropriately to enable AI to provide efficient and dependable services provision.</a:t>
            </a:r>
          </a:p>
        </p:txBody>
      </p:sp>
      <p:sp>
        <p:nvSpPr>
          <p:cNvPr id="4" name="Slide Number Placeholder 3">
            <a:extLst>
              <a:ext uri="{FF2B5EF4-FFF2-40B4-BE49-F238E27FC236}">
                <a16:creationId xmlns:a16="http://schemas.microsoft.com/office/drawing/2014/main" id="{F8E02ABA-56A0-D809-23EF-D135D86EEABB}"/>
              </a:ext>
            </a:extLst>
          </p:cNvPr>
          <p:cNvSpPr>
            <a:spLocks noGrp="1"/>
          </p:cNvSpPr>
          <p:nvPr>
            <p:ph type="sldNum" sz="quarter" idx="5"/>
          </p:nvPr>
        </p:nvSpPr>
        <p:spPr/>
        <p:txBody>
          <a:bodyPr/>
          <a:lstStyle/>
          <a:p>
            <a:fld id="{1B3F1391-9396-49A8-83E7-AC4B045AAC34}" type="slidenum">
              <a:rPr lang="en-US" smtClean="0"/>
              <a:t>9</a:t>
            </a:fld>
            <a:endParaRPr lang="en-US"/>
          </a:p>
        </p:txBody>
      </p:sp>
    </p:spTree>
    <p:extLst>
      <p:ext uri="{BB962C8B-B14F-4D97-AF65-F5344CB8AC3E}">
        <p14:creationId xmlns:p14="http://schemas.microsoft.com/office/powerpoint/2010/main" val="4167262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215A9-8B95-0A67-375F-FF45179C29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6E5A1B-39CF-F1EB-C904-99B156182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9F55DC-48AE-3CE0-3A8E-ECBE1765DF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advantages of AI in patients include accelerated diagnosis, </a:t>
            </a:r>
            <a:r>
              <a:rPr lang="en-US" sz="1200" b="0" i="0" kern="1200" dirty="0" err="1">
                <a:solidFill>
                  <a:schemeClr val="tx1"/>
                </a:solidFill>
                <a:effectLst/>
                <a:latin typeface="+mn-lt"/>
                <a:ea typeface="+mn-ea"/>
                <a:cs typeface="+mn-cs"/>
              </a:rPr>
              <a:t>personalisation</a:t>
            </a:r>
            <a:r>
              <a:rPr lang="en-US" sz="1200" b="0" i="0" kern="1200" dirty="0">
                <a:solidFill>
                  <a:schemeClr val="tx1"/>
                </a:solidFill>
                <a:effectLst/>
                <a:latin typeface="+mn-lt"/>
                <a:ea typeface="+mn-ea"/>
                <a:cs typeface="+mn-cs"/>
              </a:rPr>
              <a:t>, and constant online assistance. Such technologies as chatbots and remote monitoring present the opportunity to have patients interact with care anytime </a:t>
            </a:r>
            <a:r>
              <a:rPr lang="en-US" b="1" dirty="0"/>
              <a:t>(</a:t>
            </a:r>
            <a:r>
              <a:rPr lang="en-US" dirty="0" err="1"/>
              <a:t>Malamateniou</a:t>
            </a:r>
            <a:r>
              <a:rPr lang="en-US" dirty="0"/>
              <a:t> et al., 2024)</a:t>
            </a:r>
            <a:r>
              <a:rPr lang="en-US" sz="1200" b="0" i="0" kern="1200" dirty="0">
                <a:solidFill>
                  <a:schemeClr val="tx1"/>
                </a:solidFill>
                <a:effectLst/>
                <a:latin typeface="+mn-lt"/>
                <a:ea typeface="+mn-ea"/>
                <a:cs typeface="+mn-cs"/>
              </a:rPr>
              <a:t>. However, challenges exist. Care becomes impersonal when there is reduced human interaction. Privacy of data is an important issue, especially when it comes to AI </a:t>
            </a:r>
            <a:r>
              <a:rPr lang="en-US" sz="1200" b="0" i="0" kern="1200" dirty="0" err="1">
                <a:solidFill>
                  <a:schemeClr val="tx1"/>
                </a:solidFill>
                <a:effectLst/>
                <a:latin typeface="+mn-lt"/>
                <a:ea typeface="+mn-ea"/>
                <a:cs typeface="+mn-cs"/>
              </a:rPr>
              <a:t>utilising</a:t>
            </a:r>
            <a:r>
              <a:rPr lang="en-US" sz="1200" b="0" i="0" kern="1200" dirty="0">
                <a:solidFill>
                  <a:schemeClr val="tx1"/>
                </a:solidFill>
                <a:effectLst/>
                <a:latin typeface="+mn-lt"/>
                <a:ea typeface="+mn-ea"/>
                <a:cs typeface="+mn-cs"/>
              </a:rPr>
              <a:t> patient data (</a:t>
            </a:r>
            <a:r>
              <a:rPr lang="en-US" dirty="0" err="1"/>
              <a:t>Dlugatch</a:t>
            </a:r>
            <a:r>
              <a:rPr lang="en-US" dirty="0"/>
              <a:t>, 2023)</a:t>
            </a:r>
            <a:r>
              <a:rPr lang="en-US" sz="1200" b="0" i="0" kern="1200" dirty="0">
                <a:solidFill>
                  <a:schemeClr val="tx1"/>
                </a:solidFill>
                <a:effectLst/>
                <a:latin typeface="+mn-lt"/>
                <a:ea typeface="+mn-ea"/>
                <a:cs typeface="+mn-cs"/>
              </a:rPr>
              <a:t>. There is also digital inequality with regard to access, i.e., older adults, low-income groups, and rural residents can find it difficult to use these technologies (</a:t>
            </a:r>
            <a:r>
              <a:rPr lang="en-US" dirty="0"/>
              <a:t>Morley et al., 2025)</a:t>
            </a:r>
            <a:r>
              <a:rPr lang="en-US" sz="1200" b="0" i="0" kern="1200" dirty="0">
                <a:solidFill>
                  <a:schemeClr val="tx1"/>
                </a:solidFill>
                <a:effectLst/>
                <a:latin typeface="+mn-lt"/>
                <a:ea typeface="+mn-ea"/>
                <a:cs typeface="+mn-cs"/>
              </a:rPr>
              <a:t>. Issues of trust, privacy, and access should be addressed in a bid to provide equitable patient outcomes.</a:t>
            </a:r>
          </a:p>
        </p:txBody>
      </p:sp>
      <p:sp>
        <p:nvSpPr>
          <p:cNvPr id="4" name="Slide Number Placeholder 3">
            <a:extLst>
              <a:ext uri="{FF2B5EF4-FFF2-40B4-BE49-F238E27FC236}">
                <a16:creationId xmlns:a16="http://schemas.microsoft.com/office/drawing/2014/main" id="{1F3598C9-3262-23DA-B460-0738755A6D54}"/>
              </a:ext>
            </a:extLst>
          </p:cNvPr>
          <p:cNvSpPr>
            <a:spLocks noGrp="1"/>
          </p:cNvSpPr>
          <p:nvPr>
            <p:ph type="sldNum" sz="quarter" idx="5"/>
          </p:nvPr>
        </p:nvSpPr>
        <p:spPr/>
        <p:txBody>
          <a:bodyPr/>
          <a:lstStyle/>
          <a:p>
            <a:fld id="{1B3F1391-9396-49A8-83E7-AC4B045AAC34}" type="slidenum">
              <a:rPr lang="en-US" smtClean="0"/>
              <a:t>10</a:t>
            </a:fld>
            <a:endParaRPr lang="en-US"/>
          </a:p>
        </p:txBody>
      </p:sp>
    </p:spTree>
    <p:extLst>
      <p:ext uri="{BB962C8B-B14F-4D97-AF65-F5344CB8AC3E}">
        <p14:creationId xmlns:p14="http://schemas.microsoft.com/office/powerpoint/2010/main" val="4241070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108B9-EEA1-BC44-2F45-F3F722549B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C551D8-A26C-1853-1040-74DD87D3AF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B5F6DF-5635-BB1A-F947-920EB3F55F2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At the community level, AI works with the planning of public health to predict disease trends, high-risk groupings, and requirements </a:t>
            </a:r>
            <a:r>
              <a:rPr lang="en-US" b="0" dirty="0"/>
              <a:t>(</a:t>
            </a:r>
            <a:r>
              <a:rPr lang="en-US" dirty="0"/>
              <a:t>Cresswell et al., 2025)</a:t>
            </a:r>
            <a:r>
              <a:rPr lang="en-US" sz="1200" b="0" i="0" kern="1200" dirty="0">
                <a:solidFill>
                  <a:schemeClr val="tx1"/>
                </a:solidFill>
                <a:effectLst/>
                <a:latin typeface="+mn-lt"/>
                <a:ea typeface="+mn-ea"/>
                <a:cs typeface="+mn-cs"/>
              </a:rPr>
              <a:t>. This enables the healthcare systems to be proactive as opposed to reactive. The remote monitoring provides advantages to the family and caregivers as they get notices and assurance of the health of the patients that may help save on unnecessary hospital visits </a:t>
            </a:r>
            <a:r>
              <a:rPr lang="en-US" sz="1200" kern="1200" dirty="0">
                <a:solidFill>
                  <a:schemeClr val="tx1"/>
                </a:solidFill>
                <a:effectLst/>
                <a:latin typeface="+mn-lt"/>
                <a:ea typeface="+mn-ea"/>
                <a:cs typeface="+mn-cs"/>
              </a:rPr>
              <a:t>(Gilbert et al., 2025)</a:t>
            </a:r>
            <a:r>
              <a:rPr lang="en-US" sz="1200" b="0" i="0" kern="1200" dirty="0">
                <a:solidFill>
                  <a:schemeClr val="tx1"/>
                </a:solidFill>
                <a:effectLst/>
                <a:latin typeface="+mn-lt"/>
                <a:ea typeface="+mn-ea"/>
                <a:cs typeface="+mn-cs"/>
              </a:rPr>
              <a:t>. The continuous alerting however may be anxiety and surveillance fatigue producing. Inclusive design is significant to ensure that there is a benefit to all groups in the community. All in all, AI is able to enhance the health of communities, although it requires proper planning and caregiver assistance.</a:t>
            </a:r>
          </a:p>
        </p:txBody>
      </p:sp>
      <p:sp>
        <p:nvSpPr>
          <p:cNvPr id="4" name="Slide Number Placeholder 3">
            <a:extLst>
              <a:ext uri="{FF2B5EF4-FFF2-40B4-BE49-F238E27FC236}">
                <a16:creationId xmlns:a16="http://schemas.microsoft.com/office/drawing/2014/main" id="{D81FE26F-BD67-2CA7-B6C2-78E9102E82C7}"/>
              </a:ext>
            </a:extLst>
          </p:cNvPr>
          <p:cNvSpPr>
            <a:spLocks noGrp="1"/>
          </p:cNvSpPr>
          <p:nvPr>
            <p:ph type="sldNum" sz="quarter" idx="5"/>
          </p:nvPr>
        </p:nvSpPr>
        <p:spPr/>
        <p:txBody>
          <a:bodyPr/>
          <a:lstStyle/>
          <a:p>
            <a:fld id="{1B3F1391-9396-49A8-83E7-AC4B045AAC34}" type="slidenum">
              <a:rPr lang="en-US" smtClean="0"/>
              <a:t>11</a:t>
            </a:fld>
            <a:endParaRPr lang="en-US"/>
          </a:p>
        </p:txBody>
      </p:sp>
    </p:spTree>
    <p:extLst>
      <p:ext uri="{BB962C8B-B14F-4D97-AF65-F5344CB8AC3E}">
        <p14:creationId xmlns:p14="http://schemas.microsoft.com/office/powerpoint/2010/main" val="3657160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DDDC4-263E-0516-FEDC-F8A951145A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4C5BFD-65FC-5DD1-B70B-351A8726DB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C1CDFC-0DB5-DF69-3FB7-84204BCF5BB2}"/>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NHS AI Lab is associated with great advantages in the workforce context, service delivery, patient care, and community health. New roles and cooperation enhance skills, whereas AI tools enhance the efficiency and diagnostics. There is accelerated and </a:t>
            </a:r>
            <a:r>
              <a:rPr lang="en-US" sz="1200" b="0" i="0" kern="1200" dirty="0" err="1">
                <a:solidFill>
                  <a:schemeClr val="tx1"/>
                </a:solidFill>
                <a:effectLst/>
                <a:latin typeface="+mn-lt"/>
                <a:ea typeface="+mn-ea"/>
                <a:cs typeface="+mn-cs"/>
              </a:rPr>
              <a:t>individualised</a:t>
            </a:r>
            <a:r>
              <a:rPr lang="en-US" sz="1200" b="0" i="0" kern="1200" dirty="0">
                <a:solidFill>
                  <a:schemeClr val="tx1"/>
                </a:solidFill>
                <a:effectLst/>
                <a:latin typeface="+mn-lt"/>
                <a:ea typeface="+mn-ea"/>
                <a:cs typeface="+mn-cs"/>
              </a:rPr>
              <a:t> care to patients and communities enjoy predictive planning. Nevertheless, there are still issues: an imbalance in training, influences of algorithms, privacy of data, digital inequality, and fatigue among caregivers. AI is not to be used instead of human work but rather it should be used complementary. The elements of sustainable adoption are sound governance, training opportunities and inclusive digital infrastructure. A table or radar chart would be used to demonstrate the level of positive results to risks in these four areas and where focus is still required.</a:t>
            </a:r>
          </a:p>
        </p:txBody>
      </p:sp>
      <p:sp>
        <p:nvSpPr>
          <p:cNvPr id="4" name="Slide Number Placeholder 3">
            <a:extLst>
              <a:ext uri="{FF2B5EF4-FFF2-40B4-BE49-F238E27FC236}">
                <a16:creationId xmlns:a16="http://schemas.microsoft.com/office/drawing/2014/main" id="{610CD2D7-8CDF-52F9-5272-A4AC0D6E0633}"/>
              </a:ext>
            </a:extLst>
          </p:cNvPr>
          <p:cNvSpPr>
            <a:spLocks noGrp="1"/>
          </p:cNvSpPr>
          <p:nvPr>
            <p:ph type="sldNum" sz="quarter" idx="5"/>
          </p:nvPr>
        </p:nvSpPr>
        <p:spPr/>
        <p:txBody>
          <a:bodyPr/>
          <a:lstStyle/>
          <a:p>
            <a:fld id="{1B3F1391-9396-49A8-83E7-AC4B045AAC34}" type="slidenum">
              <a:rPr lang="en-US" smtClean="0"/>
              <a:t>12</a:t>
            </a:fld>
            <a:endParaRPr lang="en-US"/>
          </a:p>
        </p:txBody>
      </p:sp>
    </p:spTree>
    <p:extLst>
      <p:ext uri="{BB962C8B-B14F-4D97-AF65-F5344CB8AC3E}">
        <p14:creationId xmlns:p14="http://schemas.microsoft.com/office/powerpoint/2010/main" val="110998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0F070-CE2A-5036-8193-395B45FAE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F3256C-4953-5C3A-B32C-0A20A37B5E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6D11F6-3328-14B8-308E-678AB5E363A4}"/>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In order to </a:t>
            </a:r>
            <a:r>
              <a:rPr lang="en-US" sz="1200" b="0" i="0" kern="1200" dirty="0" err="1">
                <a:solidFill>
                  <a:schemeClr val="tx1"/>
                </a:solidFill>
                <a:effectLst/>
                <a:latin typeface="+mn-lt"/>
                <a:ea typeface="+mn-ea"/>
                <a:cs typeface="+mn-cs"/>
              </a:rPr>
              <a:t>optimise</a:t>
            </a:r>
            <a:r>
              <a:rPr lang="en-US" sz="1200" b="0" i="0" kern="1200" dirty="0">
                <a:solidFill>
                  <a:schemeClr val="tx1"/>
                </a:solidFill>
                <a:effectLst/>
                <a:latin typeface="+mn-lt"/>
                <a:ea typeface="+mn-ea"/>
                <a:cs typeface="+mn-cs"/>
              </a:rPr>
              <a:t> the utilities of AI, there are a number of steps one can take. To begin with, personnel require training on AI literacy to protect themselves through the tools. Second, the algorithms should be checked to prevent bias and discrimination. Patients are to be informed about the effects of AI on their care using transparent structures. There should be investment of broadband and digital infrastructure particularly in the rural areas so that there should be equity in access. Responsibility of the decisions made with the help of AI should be outlined by clear accountability structures. These things combined serve to encourage the safe, inclusive and sustainable adoption of AI.</a:t>
            </a:r>
          </a:p>
        </p:txBody>
      </p:sp>
      <p:sp>
        <p:nvSpPr>
          <p:cNvPr id="4" name="Slide Number Placeholder 3">
            <a:extLst>
              <a:ext uri="{FF2B5EF4-FFF2-40B4-BE49-F238E27FC236}">
                <a16:creationId xmlns:a16="http://schemas.microsoft.com/office/drawing/2014/main" id="{C2D3FA83-B75D-9AC6-1F16-91144746BDA7}"/>
              </a:ext>
            </a:extLst>
          </p:cNvPr>
          <p:cNvSpPr>
            <a:spLocks noGrp="1"/>
          </p:cNvSpPr>
          <p:nvPr>
            <p:ph type="sldNum" sz="quarter" idx="5"/>
          </p:nvPr>
        </p:nvSpPr>
        <p:spPr/>
        <p:txBody>
          <a:bodyPr/>
          <a:lstStyle/>
          <a:p>
            <a:fld id="{1B3F1391-9396-49A8-83E7-AC4B045AAC34}" type="slidenum">
              <a:rPr lang="en-US" smtClean="0"/>
              <a:t>13</a:t>
            </a:fld>
            <a:endParaRPr lang="en-US"/>
          </a:p>
        </p:txBody>
      </p:sp>
    </p:spTree>
    <p:extLst>
      <p:ext uri="{BB962C8B-B14F-4D97-AF65-F5344CB8AC3E}">
        <p14:creationId xmlns:p14="http://schemas.microsoft.com/office/powerpoint/2010/main" val="684525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09FC0-F212-0503-465E-BD850C5BBE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37FF7A-BF0A-369D-5421-2D509A81B0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1158D1-5C45-4827-19CC-E6AB9F2EC43C}"/>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To sum up, the NHS AI Lab is an innovative project that enhances the efficiency, diagnostics, and planning of the health system. AI applications will be of significant help to staff, patients, and communities, but they cannot substitute human decision-making. It needs to be ethically governed, staff trained and inclusive digital infrastructure to keep it safe, trusted, and just. Digital equity, privacy, and patient trust are important issues to discuss in order to achieve equitable adoption. In general, the implementation of AIs in a responsible and sustainable way can change the UK health and social care to be improved.</a:t>
            </a:r>
          </a:p>
        </p:txBody>
      </p:sp>
      <p:sp>
        <p:nvSpPr>
          <p:cNvPr id="4" name="Slide Number Placeholder 3">
            <a:extLst>
              <a:ext uri="{FF2B5EF4-FFF2-40B4-BE49-F238E27FC236}">
                <a16:creationId xmlns:a16="http://schemas.microsoft.com/office/drawing/2014/main" id="{B5E5DE21-65E5-D705-F74B-11CA1B50DE0D}"/>
              </a:ext>
            </a:extLst>
          </p:cNvPr>
          <p:cNvSpPr>
            <a:spLocks noGrp="1"/>
          </p:cNvSpPr>
          <p:nvPr>
            <p:ph type="sldNum" sz="quarter" idx="5"/>
          </p:nvPr>
        </p:nvSpPr>
        <p:spPr/>
        <p:txBody>
          <a:bodyPr/>
          <a:lstStyle/>
          <a:p>
            <a:fld id="{1B3F1391-9396-49A8-83E7-AC4B045AAC34}" type="slidenum">
              <a:rPr lang="en-US" smtClean="0"/>
              <a:t>14</a:t>
            </a:fld>
            <a:endParaRPr lang="en-US"/>
          </a:p>
        </p:txBody>
      </p:sp>
    </p:spTree>
    <p:extLst>
      <p:ext uri="{BB962C8B-B14F-4D97-AF65-F5344CB8AC3E}">
        <p14:creationId xmlns:p14="http://schemas.microsoft.com/office/powerpoint/2010/main" val="388178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7E510-977B-1BA7-F254-F6C756DE16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32B9C1-05B1-08C5-45B6-E9591EC537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4E386F-4697-765F-1629-8D015F9B54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AEDE49-0A62-495F-7F36-F6AFA0A3220A}"/>
              </a:ext>
            </a:extLst>
          </p:cNvPr>
          <p:cNvSpPr>
            <a:spLocks noGrp="1"/>
          </p:cNvSpPr>
          <p:nvPr>
            <p:ph type="sldNum" sz="quarter" idx="5"/>
          </p:nvPr>
        </p:nvSpPr>
        <p:spPr/>
        <p:txBody>
          <a:bodyPr/>
          <a:lstStyle/>
          <a:p>
            <a:fld id="{1B3F1391-9396-49A8-83E7-AC4B045AAC34}" type="slidenum">
              <a:rPr lang="en-US" smtClean="0"/>
              <a:t>15</a:t>
            </a:fld>
            <a:endParaRPr lang="en-US"/>
          </a:p>
        </p:txBody>
      </p:sp>
    </p:spTree>
    <p:extLst>
      <p:ext uri="{BB962C8B-B14F-4D97-AF65-F5344CB8AC3E}">
        <p14:creationId xmlns:p14="http://schemas.microsoft.com/office/powerpoint/2010/main" val="4220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BF5F1-A464-6983-6D7B-2426CEA51A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CBD032-FF10-7FFF-B13D-2C89EDA21B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5CAC42-CCB9-50AA-5770-35C14DC165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ABC3B5-A6E3-70AE-F91C-0C1A75A5C5C1}"/>
              </a:ext>
            </a:extLst>
          </p:cNvPr>
          <p:cNvSpPr>
            <a:spLocks noGrp="1"/>
          </p:cNvSpPr>
          <p:nvPr>
            <p:ph type="sldNum" sz="quarter" idx="5"/>
          </p:nvPr>
        </p:nvSpPr>
        <p:spPr/>
        <p:txBody>
          <a:bodyPr/>
          <a:lstStyle/>
          <a:p>
            <a:fld id="{1B3F1391-9396-49A8-83E7-AC4B045AAC34}" type="slidenum">
              <a:rPr lang="en-US" smtClean="0"/>
              <a:t>16</a:t>
            </a:fld>
            <a:endParaRPr lang="en-US"/>
          </a:p>
        </p:txBody>
      </p:sp>
    </p:spTree>
    <p:extLst>
      <p:ext uri="{BB962C8B-B14F-4D97-AF65-F5344CB8AC3E}">
        <p14:creationId xmlns:p14="http://schemas.microsoft.com/office/powerpoint/2010/main" val="2906466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PK"/>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PK"/>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D4D0964-CC16-45B8-B86A-3F6C2503E410}"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C68C9E-9398-41DA-91A0-17D5F24A2C6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2808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D0964-CC16-45B8-B86A-3F6C2503E410}"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3391632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4D0964-CC16-45B8-B86A-3F6C2503E410}"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C68C9E-9398-41DA-91A0-17D5F24A2C6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9335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4D0964-CC16-45B8-B86A-3F6C2503E410}"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1071630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4D0964-CC16-45B8-B86A-3F6C2503E410}" type="datetimeFigureOut">
              <a:rPr lang="en-US" smtClean="0"/>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525317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4D0964-CC16-45B8-B86A-3F6C2503E410}" type="datetimeFigureOut">
              <a:rPr lang="en-US" smtClean="0"/>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2898527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D0964-CC16-45B8-B86A-3F6C2503E410}" type="datetimeFigureOut">
              <a:rPr lang="en-US" smtClean="0"/>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932104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4D0964-CC16-45B8-B86A-3F6C2503E410}"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109065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4D0964-CC16-45B8-B86A-3F6C2503E410}" type="datetimeFigureOut">
              <a:rPr lang="en-US" smtClean="0"/>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C68C9E-9398-41DA-91A0-17D5F24A2C6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181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D0964-CC16-45B8-B86A-3F6C2503E410}"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C68C9E-9398-41DA-91A0-17D5F24A2C6D}" type="slidenum">
              <a:rPr lang="en-US" smtClean="0"/>
              <a:t>‹#›</a:t>
            </a:fld>
            <a:endParaRPr lang="en-US"/>
          </a:p>
        </p:txBody>
      </p:sp>
    </p:spTree>
    <p:extLst>
      <p:ext uri="{BB962C8B-B14F-4D97-AF65-F5344CB8AC3E}">
        <p14:creationId xmlns:p14="http://schemas.microsoft.com/office/powerpoint/2010/main" val="1037433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D0964-CC16-45B8-B86A-3F6C2503E410}" type="datetimeFigureOut">
              <a:rPr lang="en-US" smtClean="0"/>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C68C9E-9398-41DA-91A0-17D5F24A2C6D}"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513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D4D0964-CC16-45B8-B86A-3F6C2503E410}" type="datetimeFigureOut">
              <a:rPr lang="en-US" smtClean="0"/>
              <a:t>3/5/2026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EC68C9E-9398-41DA-91A0-17D5F24A2C6D}"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61994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80A5-6AC5-265F-28E4-2F2495E445E3}"/>
              </a:ext>
            </a:extLst>
          </p:cNvPr>
          <p:cNvSpPr>
            <a:spLocks noGrp="1"/>
          </p:cNvSpPr>
          <p:nvPr>
            <p:ph type="ctrTitle"/>
          </p:nvPr>
        </p:nvSpPr>
        <p:spPr/>
        <p:txBody>
          <a:bodyPr/>
          <a:lstStyle/>
          <a:p>
            <a:r>
              <a:rPr lang="en-US" dirty="0"/>
              <a:t>BMHP6026 DTHSC C2 - Viva Voce NHS AI LAB</a:t>
            </a:r>
          </a:p>
        </p:txBody>
      </p:sp>
      <p:sp>
        <p:nvSpPr>
          <p:cNvPr id="3" name="Subtitle 2">
            <a:extLst>
              <a:ext uri="{FF2B5EF4-FFF2-40B4-BE49-F238E27FC236}">
                <a16:creationId xmlns:a16="http://schemas.microsoft.com/office/drawing/2014/main" id="{4AF1A38A-7778-2D7C-882F-E8A4FC35D921}"/>
              </a:ext>
            </a:extLst>
          </p:cNvPr>
          <p:cNvSpPr>
            <a:spLocks noGrp="1"/>
          </p:cNvSpPr>
          <p:nvPr>
            <p:ph type="subTitle" idx="1"/>
          </p:nvPr>
        </p:nvSpPr>
        <p:spPr/>
        <p:txBody>
          <a:bodyPr/>
          <a:lstStyle/>
          <a:p>
            <a:r>
              <a:rPr lang="en-US" dirty="0"/>
              <a:t>Student Name: Amal </a:t>
            </a:r>
            <a:r>
              <a:rPr lang="en-US" dirty="0" err="1"/>
              <a:t>Ghadhban</a:t>
            </a:r>
            <a:endParaRPr lang="en-US" dirty="0"/>
          </a:p>
          <a:p>
            <a:r>
              <a:rPr lang="en-US" dirty="0"/>
              <a:t>Student </a:t>
            </a:r>
            <a:r>
              <a:rPr lang="en-US"/>
              <a:t>ID: 2241718</a:t>
            </a:r>
            <a:endParaRPr lang="en-US" dirty="0"/>
          </a:p>
        </p:txBody>
      </p:sp>
    </p:spTree>
    <p:extLst>
      <p:ext uri="{BB962C8B-B14F-4D97-AF65-F5344CB8AC3E}">
        <p14:creationId xmlns:p14="http://schemas.microsoft.com/office/powerpoint/2010/main" val="3327179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6EFF3-E740-8810-38F4-20F9E2D8F2F7}"/>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30BC5F2-7A09-6478-0CDF-60D340CDD641}"/>
              </a:ext>
            </a:extLst>
          </p:cNvPr>
          <p:cNvSpPr>
            <a:spLocks noGrp="1"/>
          </p:cNvSpPr>
          <p:nvPr>
            <p:ph idx="1"/>
          </p:nvPr>
        </p:nvSpPr>
        <p:spPr>
          <a:xfrm>
            <a:off x="756746" y="2084832"/>
            <a:ext cx="10846676" cy="4224528"/>
          </a:xfrm>
        </p:spPr>
        <p:txBody>
          <a:bodyPr>
            <a:normAutofit/>
          </a:bodyPr>
          <a:lstStyle/>
          <a:p>
            <a:pPr>
              <a:buFont typeface="Wingdings" panose="05000000000000000000" pitchFamily="2" charset="2"/>
              <a:buChar char="§"/>
            </a:pPr>
            <a:r>
              <a:rPr lang="en-US" dirty="0"/>
              <a:t>In 2019, NHS AI Lab was introduced on a national level.</a:t>
            </a:r>
          </a:p>
          <a:p>
            <a:pPr>
              <a:buFont typeface="Wingdings" panose="05000000000000000000" pitchFamily="2" charset="2"/>
              <a:buChar char="§"/>
            </a:pPr>
            <a:r>
              <a:rPr lang="en-US" dirty="0"/>
              <a:t>Aim was to accelerate the safe adoption and safe development of AI in UK health and social care.</a:t>
            </a:r>
          </a:p>
          <a:p>
            <a:pPr>
              <a:buFont typeface="Wingdings" panose="05000000000000000000" pitchFamily="2" charset="2"/>
              <a:buChar char="§"/>
            </a:pPr>
            <a:r>
              <a:rPr lang="en-US" dirty="0"/>
              <a:t>Helps NHS to enhance efficiency, diagnostics, and health promotion of the population.</a:t>
            </a:r>
          </a:p>
          <a:p>
            <a:pPr>
              <a:buFont typeface="Wingdings" panose="05000000000000000000" pitchFamily="2" charset="2"/>
              <a:buChar char="§"/>
            </a:pPr>
            <a:r>
              <a:rPr lang="en-US" dirty="0"/>
              <a:t>Offers evidence-based clinician, manager, and patient tools.</a:t>
            </a:r>
          </a:p>
          <a:p>
            <a:pPr>
              <a:buFont typeface="Wingdings" panose="05000000000000000000" pitchFamily="2" charset="2"/>
              <a:buChar char="§"/>
            </a:pPr>
            <a:r>
              <a:rPr lang="en-US" dirty="0"/>
              <a:t>Emphasizes staffing, service provision, patient satisfaction and community contribution.</a:t>
            </a:r>
          </a:p>
          <a:p>
            <a:pPr>
              <a:buFont typeface="Wingdings" panose="05000000000000000000" pitchFamily="2" charset="2"/>
              <a:buChar char="§"/>
            </a:pPr>
            <a:r>
              <a:rPr lang="en-US" dirty="0"/>
              <a:t>Case study is also topical because it demonstrates the way AI influences the contemporary healthcare (Cresswell et al., 2025).</a:t>
            </a:r>
          </a:p>
          <a:p>
            <a:pPr>
              <a:buFont typeface="Wingdings" panose="05000000000000000000" pitchFamily="2" charset="2"/>
              <a:buChar char="§"/>
            </a:pPr>
            <a:r>
              <a:rPr lang="en-US" dirty="0"/>
              <a:t>Illustrates positive and negative issues of digital transformation in a national program in the real world.</a:t>
            </a:r>
          </a:p>
        </p:txBody>
      </p:sp>
    </p:spTree>
    <p:extLst>
      <p:ext uri="{BB962C8B-B14F-4D97-AF65-F5344CB8AC3E}">
        <p14:creationId xmlns:p14="http://schemas.microsoft.com/office/powerpoint/2010/main" val="176957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547E2-2B60-2147-AB23-F3F07D3C88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3D0710-8B2E-7F5C-1049-BF64C05F0C1F}"/>
              </a:ext>
            </a:extLst>
          </p:cNvPr>
          <p:cNvSpPr>
            <a:spLocks noGrp="1"/>
          </p:cNvSpPr>
          <p:nvPr>
            <p:ph type="title"/>
          </p:nvPr>
        </p:nvSpPr>
        <p:spPr/>
        <p:txBody>
          <a:bodyPr/>
          <a:lstStyle/>
          <a:p>
            <a:r>
              <a:rPr lang="en-US" dirty="0"/>
              <a:t>objectives</a:t>
            </a:r>
          </a:p>
        </p:txBody>
      </p:sp>
      <p:sp>
        <p:nvSpPr>
          <p:cNvPr id="3" name="Content Placeholder 2">
            <a:extLst>
              <a:ext uri="{FF2B5EF4-FFF2-40B4-BE49-F238E27FC236}">
                <a16:creationId xmlns:a16="http://schemas.microsoft.com/office/drawing/2014/main" id="{0582C5AC-C084-2D23-0055-A378B782BC1B}"/>
              </a:ext>
            </a:extLst>
          </p:cNvPr>
          <p:cNvSpPr>
            <a:spLocks noGrp="1"/>
          </p:cNvSpPr>
          <p:nvPr>
            <p:ph idx="1"/>
          </p:nvPr>
        </p:nvSpPr>
        <p:spPr>
          <a:xfrm>
            <a:off x="756746" y="2084832"/>
            <a:ext cx="10846676" cy="4224528"/>
          </a:xfrm>
        </p:spPr>
        <p:txBody>
          <a:bodyPr>
            <a:normAutofit/>
          </a:bodyPr>
          <a:lstStyle/>
          <a:p>
            <a:pPr>
              <a:buFont typeface="Wingdings" panose="05000000000000000000" pitchFamily="2" charset="2"/>
              <a:buChar char="§"/>
            </a:pPr>
            <a:r>
              <a:rPr lang="en-US" dirty="0"/>
              <a:t>Evaluate critically the effects of NHS AI Lab.</a:t>
            </a:r>
          </a:p>
          <a:p>
            <a:pPr>
              <a:buFont typeface="Wingdings" panose="05000000000000000000" pitchFamily="2" charset="2"/>
              <a:buChar char="§"/>
            </a:pPr>
            <a:r>
              <a:rPr lang="en-US" dirty="0"/>
              <a:t>Assess the transformation of the </a:t>
            </a:r>
            <a:r>
              <a:rPr lang="en-US" b="1" dirty="0"/>
              <a:t>workforce</a:t>
            </a:r>
            <a:r>
              <a:rPr lang="en-US" dirty="0"/>
              <a:t> roles and skills.</a:t>
            </a:r>
          </a:p>
          <a:p>
            <a:pPr>
              <a:buFont typeface="Wingdings" panose="05000000000000000000" pitchFamily="2" charset="2"/>
              <a:buChar char="§"/>
            </a:pPr>
            <a:r>
              <a:rPr lang="en-US" dirty="0"/>
              <a:t>Check enhancements in </a:t>
            </a:r>
            <a:r>
              <a:rPr lang="en-US" b="1" dirty="0"/>
              <a:t>service delivery </a:t>
            </a:r>
            <a:r>
              <a:rPr lang="en-US" dirty="0"/>
              <a:t>and efficiency.</a:t>
            </a:r>
          </a:p>
          <a:p>
            <a:pPr>
              <a:buFont typeface="Wingdings" panose="05000000000000000000" pitchFamily="2" charset="2"/>
              <a:buChar char="§"/>
            </a:pPr>
            <a:r>
              <a:rPr lang="en-US" dirty="0"/>
              <a:t>Evaluate </a:t>
            </a:r>
            <a:r>
              <a:rPr lang="en-US" b="1" dirty="0"/>
              <a:t>patient experience</a:t>
            </a:r>
            <a:r>
              <a:rPr lang="en-US" dirty="0"/>
              <a:t>, such as access, care and trust.</a:t>
            </a:r>
          </a:p>
          <a:p>
            <a:pPr>
              <a:buFont typeface="Wingdings" panose="05000000000000000000" pitchFamily="2" charset="2"/>
              <a:buChar char="§"/>
            </a:pPr>
            <a:r>
              <a:rPr lang="en-US" dirty="0"/>
              <a:t>Discover </a:t>
            </a:r>
            <a:r>
              <a:rPr lang="en-US" b="1" dirty="0"/>
              <a:t>community influence</a:t>
            </a:r>
            <a:r>
              <a:rPr lang="en-US" dirty="0"/>
              <a:t>, e.g., planning and support of population health and caregivers.</a:t>
            </a:r>
          </a:p>
          <a:p>
            <a:pPr>
              <a:buFont typeface="Wingdings" panose="05000000000000000000" pitchFamily="2" charset="2"/>
              <a:buChar char="§"/>
            </a:pPr>
            <a:r>
              <a:rPr lang="en-US" dirty="0"/>
              <a:t>Attends to positive results and obstacles.</a:t>
            </a:r>
          </a:p>
          <a:p>
            <a:pPr>
              <a:buFont typeface="Wingdings" panose="05000000000000000000" pitchFamily="2" charset="2"/>
              <a:buChar char="§"/>
            </a:pPr>
            <a:r>
              <a:rPr lang="en-US" dirty="0"/>
              <a:t>Gives the evidence of recommendations to enhance AI adoption.</a:t>
            </a:r>
          </a:p>
        </p:txBody>
      </p:sp>
    </p:spTree>
    <p:extLst>
      <p:ext uri="{BB962C8B-B14F-4D97-AF65-F5344CB8AC3E}">
        <p14:creationId xmlns:p14="http://schemas.microsoft.com/office/powerpoint/2010/main" val="751392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0F1C7-EB84-5F0C-3EF9-230553CBAE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408AE-CBAB-2734-82B9-6673C17D58C2}"/>
              </a:ext>
            </a:extLst>
          </p:cNvPr>
          <p:cNvSpPr>
            <a:spLocks noGrp="1"/>
          </p:cNvSpPr>
          <p:nvPr>
            <p:ph type="title"/>
          </p:nvPr>
        </p:nvSpPr>
        <p:spPr/>
        <p:txBody>
          <a:bodyPr/>
          <a:lstStyle/>
          <a:p>
            <a:r>
              <a:rPr lang="en-US" dirty="0"/>
              <a:t>Context and rationale</a:t>
            </a:r>
          </a:p>
        </p:txBody>
      </p:sp>
      <p:sp>
        <p:nvSpPr>
          <p:cNvPr id="3" name="Content Placeholder 2">
            <a:extLst>
              <a:ext uri="{FF2B5EF4-FFF2-40B4-BE49-F238E27FC236}">
                <a16:creationId xmlns:a16="http://schemas.microsoft.com/office/drawing/2014/main" id="{32B068DE-8505-0565-4C22-5F184987F5AB}"/>
              </a:ext>
            </a:extLst>
          </p:cNvPr>
          <p:cNvSpPr>
            <a:spLocks noGrp="1"/>
          </p:cNvSpPr>
          <p:nvPr>
            <p:ph idx="1"/>
          </p:nvPr>
        </p:nvSpPr>
        <p:spPr>
          <a:xfrm>
            <a:off x="756746" y="2084832"/>
            <a:ext cx="10846676" cy="4224528"/>
          </a:xfrm>
        </p:spPr>
        <p:txBody>
          <a:bodyPr>
            <a:normAutofit/>
          </a:bodyPr>
          <a:lstStyle/>
          <a:p>
            <a:pPr>
              <a:buFont typeface="Wingdings" panose="05000000000000000000" pitchFamily="2" charset="2"/>
              <a:buChar char="§"/>
            </a:pPr>
            <a:r>
              <a:rPr lang="en-US" dirty="0"/>
              <a:t>UK health and social care is confronted with significant problems:</a:t>
            </a:r>
          </a:p>
          <a:p>
            <a:pPr lvl="1">
              <a:buFont typeface="Wingdings" panose="05000000000000000000" pitchFamily="2" charset="2"/>
              <a:buChar char="§"/>
            </a:pPr>
            <a:r>
              <a:rPr lang="en-US" dirty="0"/>
              <a:t>Grey population and rising chronic dysfunctions.</a:t>
            </a:r>
          </a:p>
          <a:p>
            <a:pPr lvl="1">
              <a:buFont typeface="Wingdings" panose="05000000000000000000" pitchFamily="2" charset="2"/>
              <a:buChar char="§"/>
            </a:pPr>
            <a:r>
              <a:rPr lang="en-US" dirty="0"/>
              <a:t>Problem of staffing and increased workload.</a:t>
            </a:r>
          </a:p>
          <a:p>
            <a:pPr lvl="1">
              <a:buFont typeface="Wingdings" panose="05000000000000000000" pitchFamily="2" charset="2"/>
              <a:buChar char="§"/>
            </a:pPr>
            <a:r>
              <a:rPr lang="en-US" dirty="0"/>
              <a:t>Resource constraints due to a lack of finances.</a:t>
            </a:r>
          </a:p>
          <a:p>
            <a:pPr>
              <a:buFont typeface="Wingdings" panose="05000000000000000000" pitchFamily="2" charset="2"/>
              <a:buChar char="§"/>
            </a:pPr>
            <a:r>
              <a:rPr lang="en-US" dirty="0"/>
              <a:t>The need to have quality and efficient healthcare is increasing.</a:t>
            </a:r>
          </a:p>
          <a:p>
            <a:pPr>
              <a:buFont typeface="Wingdings" panose="05000000000000000000" pitchFamily="2" charset="2"/>
              <a:buChar char="§"/>
            </a:pPr>
            <a:r>
              <a:rPr lang="en-US" dirty="0"/>
              <a:t>AI provides the means of making decisions and planning better (Shelmerdine et al., 2024).</a:t>
            </a:r>
          </a:p>
          <a:p>
            <a:pPr>
              <a:buFont typeface="Wingdings" panose="05000000000000000000" pitchFamily="2" charset="2"/>
              <a:buChar char="§"/>
            </a:pPr>
            <a:r>
              <a:rPr lang="en-US" dirty="0"/>
              <a:t>Enables </a:t>
            </a:r>
            <a:r>
              <a:rPr lang="en-US" dirty="0" err="1"/>
              <a:t>digitalisation</a:t>
            </a:r>
            <a:r>
              <a:rPr lang="en-US" dirty="0"/>
              <a:t> through deploying data to enhance services.</a:t>
            </a:r>
          </a:p>
          <a:p>
            <a:pPr>
              <a:buFont typeface="Wingdings" panose="05000000000000000000" pitchFamily="2" charset="2"/>
              <a:buChar char="§"/>
            </a:pPr>
            <a:r>
              <a:rPr lang="en-US" dirty="0"/>
              <a:t>NHS AI Lab was selected as a case study due to its demonstration of massive adoption of AI.</a:t>
            </a:r>
          </a:p>
          <a:p>
            <a:pPr>
              <a:buFont typeface="Wingdings" panose="05000000000000000000" pitchFamily="2" charset="2"/>
              <a:buChar char="§"/>
            </a:pPr>
            <a:r>
              <a:rPr lang="en-US" dirty="0"/>
              <a:t>Knowledge of its effect assists in planning sustainable equitable and patient-</a:t>
            </a:r>
            <a:r>
              <a:rPr lang="en-US" dirty="0" err="1"/>
              <a:t>centred</a:t>
            </a:r>
            <a:r>
              <a:rPr lang="en-US" dirty="0"/>
              <a:t> healthcare.</a:t>
            </a:r>
          </a:p>
        </p:txBody>
      </p:sp>
    </p:spTree>
    <p:extLst>
      <p:ext uri="{BB962C8B-B14F-4D97-AF65-F5344CB8AC3E}">
        <p14:creationId xmlns:p14="http://schemas.microsoft.com/office/powerpoint/2010/main" val="3219571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03B99-4EAF-333C-0C39-18026FEA80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7E65C-E404-D3DD-613A-56DB85D7E8A6}"/>
              </a:ext>
            </a:extLst>
          </p:cNvPr>
          <p:cNvSpPr>
            <a:spLocks noGrp="1"/>
          </p:cNvSpPr>
          <p:nvPr>
            <p:ph type="title"/>
          </p:nvPr>
        </p:nvSpPr>
        <p:spPr/>
        <p:txBody>
          <a:bodyPr/>
          <a:lstStyle/>
          <a:p>
            <a:r>
              <a:rPr lang="en-US" dirty="0"/>
              <a:t>Workforce impact – job roles</a:t>
            </a:r>
          </a:p>
        </p:txBody>
      </p:sp>
      <p:sp>
        <p:nvSpPr>
          <p:cNvPr id="3" name="Content Placeholder 2">
            <a:extLst>
              <a:ext uri="{FF2B5EF4-FFF2-40B4-BE49-F238E27FC236}">
                <a16:creationId xmlns:a16="http://schemas.microsoft.com/office/drawing/2014/main" id="{B5615E92-8C33-C712-A3CB-F1B7D20921B3}"/>
              </a:ext>
            </a:extLst>
          </p:cNvPr>
          <p:cNvSpPr>
            <a:spLocks noGrp="1"/>
          </p:cNvSpPr>
          <p:nvPr>
            <p:ph idx="1"/>
          </p:nvPr>
        </p:nvSpPr>
        <p:spPr>
          <a:xfrm>
            <a:off x="756746" y="2084832"/>
            <a:ext cx="6253654" cy="3322055"/>
          </a:xfrm>
        </p:spPr>
        <p:txBody>
          <a:bodyPr>
            <a:normAutofit lnSpcReduction="10000"/>
          </a:bodyPr>
          <a:lstStyle/>
          <a:p>
            <a:pPr>
              <a:buFont typeface="Wingdings" panose="05000000000000000000" pitchFamily="2" charset="2"/>
              <a:buChar char="§"/>
            </a:pPr>
            <a:r>
              <a:rPr lang="en-US" dirty="0"/>
              <a:t>New positions have been introduced by AI; Clinical AI Leads, Data Scientists, Health Informaticians, Machine Learning Engineers.</a:t>
            </a:r>
          </a:p>
          <a:p>
            <a:pPr>
              <a:buFont typeface="Wingdings" panose="05000000000000000000" pitchFamily="2" charset="2"/>
              <a:buChar char="§"/>
            </a:pPr>
            <a:r>
              <a:rPr lang="en-US" dirty="0"/>
              <a:t>Promotes interdisciplinary information sharing of clinicians, technologists, and information specialists.</a:t>
            </a:r>
          </a:p>
          <a:p>
            <a:pPr>
              <a:buFont typeface="Wingdings" panose="05000000000000000000" pitchFamily="2" charset="2"/>
              <a:buChar char="§"/>
            </a:pPr>
            <a:r>
              <a:rPr lang="en-US" dirty="0"/>
              <a:t>New hybrid positions are appearing, which combine clinical skills and digital skills (Kalidindi and Gandhi, 2023).</a:t>
            </a:r>
          </a:p>
          <a:p>
            <a:pPr>
              <a:buFont typeface="Wingdings" panose="05000000000000000000" pitchFamily="2" charset="2"/>
              <a:buChar char="§"/>
            </a:pPr>
            <a:r>
              <a:rPr lang="en-US" dirty="0"/>
              <a:t>Conventional clinical positions shifting to AI decision-making.</a:t>
            </a:r>
          </a:p>
        </p:txBody>
      </p:sp>
      <p:graphicFrame>
        <p:nvGraphicFramePr>
          <p:cNvPr id="4" name="Diagram 3">
            <a:extLst>
              <a:ext uri="{FF2B5EF4-FFF2-40B4-BE49-F238E27FC236}">
                <a16:creationId xmlns:a16="http://schemas.microsoft.com/office/drawing/2014/main" id="{570187F0-BE7E-95C8-3A0E-DC13FA6F81EA}"/>
              </a:ext>
            </a:extLst>
          </p:cNvPr>
          <p:cNvGraphicFramePr/>
          <p:nvPr>
            <p:extLst>
              <p:ext uri="{D42A27DB-BD31-4B8C-83A1-F6EECF244321}">
                <p14:modId xmlns:p14="http://schemas.microsoft.com/office/powerpoint/2010/main" val="1457941850"/>
              </p:ext>
            </p:extLst>
          </p:nvPr>
        </p:nvGraphicFramePr>
        <p:xfrm>
          <a:off x="2407478" y="5208104"/>
          <a:ext cx="8128000" cy="149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The Future of Jobs: How AI is Reshaping ...">
            <a:extLst>
              <a:ext uri="{FF2B5EF4-FFF2-40B4-BE49-F238E27FC236}">
                <a16:creationId xmlns:a16="http://schemas.microsoft.com/office/drawing/2014/main" id="{160BA2DA-3EEB-5862-38CC-743456667DBB}"/>
              </a:ext>
            </a:extLst>
          </p:cNvPr>
          <p:cNvPicPr>
            <a:picLocks noChangeAspect="1"/>
          </p:cNvPicPr>
          <p:nvPr/>
        </p:nvPicPr>
        <p:blipFill>
          <a:blip r:embed="rId8"/>
          <a:stretch>
            <a:fillRect/>
          </a:stretch>
        </p:blipFill>
        <p:spPr>
          <a:xfrm>
            <a:off x="7020526" y="2084831"/>
            <a:ext cx="4414728" cy="2937801"/>
          </a:xfrm>
          <a:prstGeom prst="rect">
            <a:avLst/>
          </a:prstGeom>
        </p:spPr>
      </p:pic>
    </p:spTree>
    <p:extLst>
      <p:ext uri="{BB962C8B-B14F-4D97-AF65-F5344CB8AC3E}">
        <p14:creationId xmlns:p14="http://schemas.microsoft.com/office/powerpoint/2010/main" val="1888650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60DA3-448E-7579-9491-0E28841449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C0424-2B99-3DC1-5732-2D12D145A3BE}"/>
              </a:ext>
            </a:extLst>
          </p:cNvPr>
          <p:cNvSpPr>
            <a:spLocks noGrp="1"/>
          </p:cNvSpPr>
          <p:nvPr>
            <p:ph type="title"/>
          </p:nvPr>
        </p:nvSpPr>
        <p:spPr>
          <a:xfrm>
            <a:off x="1024128" y="585216"/>
            <a:ext cx="10411126" cy="1499616"/>
          </a:xfrm>
        </p:spPr>
        <p:txBody>
          <a:bodyPr/>
          <a:lstStyle/>
          <a:p>
            <a:r>
              <a:rPr lang="en-US" dirty="0"/>
              <a:t>Workforce impact – competency and training</a:t>
            </a:r>
          </a:p>
        </p:txBody>
      </p:sp>
      <p:sp>
        <p:nvSpPr>
          <p:cNvPr id="3" name="Content Placeholder 2">
            <a:extLst>
              <a:ext uri="{FF2B5EF4-FFF2-40B4-BE49-F238E27FC236}">
                <a16:creationId xmlns:a16="http://schemas.microsoft.com/office/drawing/2014/main" id="{7C47B12B-BE47-BE4D-9424-DE31FB696B20}"/>
              </a:ext>
            </a:extLst>
          </p:cNvPr>
          <p:cNvSpPr>
            <a:spLocks noGrp="1"/>
          </p:cNvSpPr>
          <p:nvPr>
            <p:ph idx="1"/>
          </p:nvPr>
        </p:nvSpPr>
        <p:spPr>
          <a:xfrm>
            <a:off x="756746" y="1749286"/>
            <a:ext cx="6253654" cy="3882887"/>
          </a:xfrm>
        </p:spPr>
        <p:txBody>
          <a:bodyPr>
            <a:normAutofit lnSpcReduction="10000"/>
          </a:bodyPr>
          <a:lstStyle/>
          <a:p>
            <a:pPr>
              <a:buFont typeface="Wingdings" panose="05000000000000000000" pitchFamily="2" charset="2"/>
              <a:buChar char="§"/>
            </a:pPr>
            <a:r>
              <a:rPr lang="en-US" dirty="0"/>
              <a:t>Upskilling, AI fellowships, and training on digital leadership were presented.</a:t>
            </a:r>
          </a:p>
          <a:p>
            <a:pPr>
              <a:buFont typeface="Wingdings" panose="05000000000000000000" pitchFamily="2" charset="2"/>
              <a:buChar char="§"/>
            </a:pPr>
            <a:r>
              <a:rPr lang="en-US" dirty="0"/>
              <a:t>The unequal preparedness: resource-starved trusts experience gaps in training.</a:t>
            </a:r>
          </a:p>
          <a:p>
            <a:pPr>
              <a:buFont typeface="Wingdings" panose="05000000000000000000" pitchFamily="2" charset="2"/>
              <a:buChar char="§"/>
            </a:pPr>
            <a:r>
              <a:rPr lang="en-US" dirty="0"/>
              <a:t>There is disparity in digital literacy amongst staff and geographical areas (Misra et al., 2024).</a:t>
            </a:r>
          </a:p>
          <a:p>
            <a:pPr>
              <a:buFont typeface="Wingdings" panose="05000000000000000000" pitchFamily="2" charset="2"/>
              <a:buChar char="§"/>
            </a:pPr>
            <a:r>
              <a:rPr lang="en-US" dirty="0"/>
              <a:t>There is an ethical issue with responsibility in AI decisions.</a:t>
            </a:r>
          </a:p>
          <a:p>
            <a:pPr>
              <a:buFont typeface="Wingdings" panose="05000000000000000000" pitchFamily="2" charset="2"/>
              <a:buChar char="§"/>
            </a:pPr>
            <a:r>
              <a:rPr lang="en-US" dirty="0"/>
              <a:t>The wellbeing of staff members experienced as a result of learning complicated AI systems and alerts exhausts them.</a:t>
            </a:r>
          </a:p>
        </p:txBody>
      </p:sp>
      <p:graphicFrame>
        <p:nvGraphicFramePr>
          <p:cNvPr id="4" name="Diagram 3">
            <a:extLst>
              <a:ext uri="{FF2B5EF4-FFF2-40B4-BE49-F238E27FC236}">
                <a16:creationId xmlns:a16="http://schemas.microsoft.com/office/drawing/2014/main" id="{1F883F33-28B6-8E83-3FF5-9BFC522A2036}"/>
              </a:ext>
            </a:extLst>
          </p:cNvPr>
          <p:cNvGraphicFramePr/>
          <p:nvPr>
            <p:extLst>
              <p:ext uri="{D42A27DB-BD31-4B8C-83A1-F6EECF244321}">
                <p14:modId xmlns:p14="http://schemas.microsoft.com/office/powerpoint/2010/main" val="1498572021"/>
              </p:ext>
            </p:extLst>
          </p:nvPr>
        </p:nvGraphicFramePr>
        <p:xfrm>
          <a:off x="1457739" y="5751443"/>
          <a:ext cx="9077739" cy="956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workforce and employee training">
            <a:extLst>
              <a:ext uri="{FF2B5EF4-FFF2-40B4-BE49-F238E27FC236}">
                <a16:creationId xmlns:a16="http://schemas.microsoft.com/office/drawing/2014/main" id="{2816954D-3DCE-0324-E382-20FAC9987243}"/>
              </a:ext>
            </a:extLst>
          </p:cNvPr>
          <p:cNvPicPr>
            <a:picLocks noChangeAspect="1"/>
          </p:cNvPicPr>
          <p:nvPr/>
        </p:nvPicPr>
        <p:blipFill>
          <a:blip r:embed="rId8"/>
          <a:stretch>
            <a:fillRect/>
          </a:stretch>
        </p:blipFill>
        <p:spPr>
          <a:xfrm>
            <a:off x="7010400" y="1749285"/>
            <a:ext cx="4566784" cy="3631097"/>
          </a:xfrm>
          <a:prstGeom prst="rect">
            <a:avLst/>
          </a:prstGeom>
        </p:spPr>
      </p:pic>
    </p:spTree>
    <p:extLst>
      <p:ext uri="{BB962C8B-B14F-4D97-AF65-F5344CB8AC3E}">
        <p14:creationId xmlns:p14="http://schemas.microsoft.com/office/powerpoint/2010/main" val="2015336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C560F-71EC-A766-746D-B4F50BEFBC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7BF4BB-DA44-BCC7-3F07-DD64E7228641}"/>
              </a:ext>
            </a:extLst>
          </p:cNvPr>
          <p:cNvSpPr>
            <a:spLocks noGrp="1"/>
          </p:cNvSpPr>
          <p:nvPr>
            <p:ph type="title"/>
          </p:nvPr>
        </p:nvSpPr>
        <p:spPr/>
        <p:txBody>
          <a:bodyPr/>
          <a:lstStyle/>
          <a:p>
            <a:r>
              <a:rPr lang="en-US" dirty="0"/>
              <a:t>Service delivery – efficiency</a:t>
            </a:r>
          </a:p>
        </p:txBody>
      </p:sp>
      <p:sp>
        <p:nvSpPr>
          <p:cNvPr id="3" name="Content Placeholder 2">
            <a:extLst>
              <a:ext uri="{FF2B5EF4-FFF2-40B4-BE49-F238E27FC236}">
                <a16:creationId xmlns:a16="http://schemas.microsoft.com/office/drawing/2014/main" id="{14977932-BC53-BD08-4A72-DA1DE13D374C}"/>
              </a:ext>
            </a:extLst>
          </p:cNvPr>
          <p:cNvSpPr>
            <a:spLocks noGrp="1"/>
          </p:cNvSpPr>
          <p:nvPr>
            <p:ph idx="1"/>
          </p:nvPr>
        </p:nvSpPr>
        <p:spPr>
          <a:xfrm>
            <a:off x="756746" y="1881810"/>
            <a:ext cx="6253654" cy="3604590"/>
          </a:xfrm>
        </p:spPr>
        <p:txBody>
          <a:bodyPr>
            <a:normAutofit/>
          </a:bodyPr>
          <a:lstStyle/>
          <a:p>
            <a:pPr>
              <a:buFont typeface="Wingdings" panose="05000000000000000000" pitchFamily="2" charset="2"/>
              <a:buChar char="§"/>
            </a:pPr>
            <a:r>
              <a:rPr lang="en-US" dirty="0"/>
              <a:t>AI technologies enhance the work efficiency:</a:t>
            </a:r>
          </a:p>
          <a:p>
            <a:pPr lvl="2">
              <a:buFont typeface="Wingdings" panose="05000000000000000000" pitchFamily="2" charset="2"/>
              <a:buChar char="§"/>
            </a:pPr>
            <a:r>
              <a:rPr lang="en-US" sz="2200" dirty="0"/>
              <a:t>The waiting time is </a:t>
            </a:r>
            <a:r>
              <a:rPr lang="en-US" sz="2200" dirty="0" err="1"/>
              <a:t>minimised</a:t>
            </a:r>
            <a:r>
              <a:rPr lang="en-US" sz="2200" dirty="0"/>
              <a:t> through automated triage.</a:t>
            </a:r>
          </a:p>
          <a:p>
            <a:pPr lvl="2">
              <a:buFont typeface="Wingdings" panose="05000000000000000000" pitchFamily="2" charset="2"/>
              <a:buChar char="§"/>
            </a:pPr>
            <a:r>
              <a:rPr lang="en-US" sz="2200" dirty="0"/>
              <a:t>Unless, predictive demand modelling assists during staffing and bed capacity planning.</a:t>
            </a:r>
          </a:p>
          <a:p>
            <a:pPr lvl="2">
              <a:buFont typeface="Wingdings" panose="05000000000000000000" pitchFamily="2" charset="2"/>
              <a:buChar char="§"/>
            </a:pPr>
            <a:r>
              <a:rPr lang="en-US" sz="2200" dirty="0"/>
              <a:t>Increased speed in diagnostics, especially the imaging-related analysis.</a:t>
            </a:r>
          </a:p>
          <a:p>
            <a:pPr lvl="2">
              <a:buFont typeface="Wingdings" panose="05000000000000000000" pitchFamily="2" charset="2"/>
              <a:buChar char="§"/>
            </a:pPr>
            <a:r>
              <a:rPr lang="en-US" sz="2200" dirty="0"/>
              <a:t>Administrative work that was routine was automated, lessening the workload (</a:t>
            </a:r>
            <a:r>
              <a:rPr lang="en-US" sz="2200" dirty="0" err="1"/>
              <a:t>Khavandi</a:t>
            </a:r>
            <a:r>
              <a:rPr lang="en-US" sz="2200" dirty="0"/>
              <a:t> et al., 2023).</a:t>
            </a:r>
          </a:p>
        </p:txBody>
      </p:sp>
      <p:graphicFrame>
        <p:nvGraphicFramePr>
          <p:cNvPr id="4" name="Diagram 3">
            <a:extLst>
              <a:ext uri="{FF2B5EF4-FFF2-40B4-BE49-F238E27FC236}">
                <a16:creationId xmlns:a16="http://schemas.microsoft.com/office/drawing/2014/main" id="{1B929B5E-1F38-944F-C97B-D0F87B9A3548}"/>
              </a:ext>
            </a:extLst>
          </p:cNvPr>
          <p:cNvGraphicFramePr/>
          <p:nvPr>
            <p:extLst>
              <p:ext uri="{D42A27DB-BD31-4B8C-83A1-F6EECF244321}">
                <p14:modId xmlns:p14="http://schemas.microsoft.com/office/powerpoint/2010/main" val="731341607"/>
              </p:ext>
            </p:extLst>
          </p:nvPr>
        </p:nvGraphicFramePr>
        <p:xfrm>
          <a:off x="2407478" y="5208104"/>
          <a:ext cx="8128000" cy="149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2075B8C-9E3C-2A0A-01DF-3FF4DB66E885}"/>
              </a:ext>
            </a:extLst>
          </p:cNvPr>
          <p:cNvPicPr>
            <a:picLocks noChangeAspect="1"/>
          </p:cNvPicPr>
          <p:nvPr/>
        </p:nvPicPr>
        <p:blipFill>
          <a:blip r:embed="rId8"/>
          <a:srcRect b="17040"/>
          <a:stretch>
            <a:fillRect/>
          </a:stretch>
        </p:blipFill>
        <p:spPr>
          <a:xfrm>
            <a:off x="6851374" y="1789043"/>
            <a:ext cx="5049079" cy="3322054"/>
          </a:xfrm>
          <a:prstGeom prst="rect">
            <a:avLst/>
          </a:prstGeom>
        </p:spPr>
      </p:pic>
    </p:spTree>
    <p:extLst>
      <p:ext uri="{BB962C8B-B14F-4D97-AF65-F5344CB8AC3E}">
        <p14:creationId xmlns:p14="http://schemas.microsoft.com/office/powerpoint/2010/main" val="2124298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587E8-C144-381E-B912-D28FB094E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DD936-06D4-A8E9-AEB4-E454CF151B88}"/>
              </a:ext>
            </a:extLst>
          </p:cNvPr>
          <p:cNvSpPr>
            <a:spLocks noGrp="1"/>
          </p:cNvSpPr>
          <p:nvPr>
            <p:ph type="title"/>
          </p:nvPr>
        </p:nvSpPr>
        <p:spPr/>
        <p:txBody>
          <a:bodyPr/>
          <a:lstStyle/>
          <a:p>
            <a:r>
              <a:rPr lang="en-US" dirty="0"/>
              <a:t>Service delivery – quality and safety</a:t>
            </a:r>
          </a:p>
        </p:txBody>
      </p:sp>
      <p:sp>
        <p:nvSpPr>
          <p:cNvPr id="3" name="Content Placeholder 2">
            <a:extLst>
              <a:ext uri="{FF2B5EF4-FFF2-40B4-BE49-F238E27FC236}">
                <a16:creationId xmlns:a16="http://schemas.microsoft.com/office/drawing/2014/main" id="{BD6D328E-D30E-B230-E900-27FF7AC2DC38}"/>
              </a:ext>
            </a:extLst>
          </p:cNvPr>
          <p:cNvSpPr>
            <a:spLocks noGrp="1"/>
          </p:cNvSpPr>
          <p:nvPr>
            <p:ph idx="1"/>
          </p:nvPr>
        </p:nvSpPr>
        <p:spPr>
          <a:xfrm>
            <a:off x="756746" y="1789147"/>
            <a:ext cx="6253654" cy="1499616"/>
          </a:xfrm>
        </p:spPr>
        <p:txBody>
          <a:bodyPr>
            <a:normAutofit/>
          </a:bodyPr>
          <a:lstStyle/>
          <a:p>
            <a:pPr>
              <a:buFont typeface="Wingdings" panose="05000000000000000000" pitchFamily="2" charset="2"/>
              <a:buChar char="§"/>
            </a:pPr>
            <a:r>
              <a:rPr lang="en-US" dirty="0"/>
              <a:t>AI assists in the initial diagnosis of the disease, e.g. the analysis of cancer images.</a:t>
            </a:r>
          </a:p>
          <a:p>
            <a:pPr>
              <a:buFont typeface="Wingdings" panose="05000000000000000000" pitchFamily="2" charset="2"/>
              <a:buChar char="§"/>
            </a:pPr>
            <a:r>
              <a:rPr lang="en-US" dirty="0"/>
              <a:t>The decision support systems </a:t>
            </a:r>
            <a:r>
              <a:rPr lang="en-US" dirty="0" err="1"/>
              <a:t>minimise</a:t>
            </a:r>
            <a:r>
              <a:rPr lang="en-US" dirty="0"/>
              <a:t> human error and </a:t>
            </a:r>
            <a:r>
              <a:rPr lang="en-US" dirty="0" err="1"/>
              <a:t>standardisation</a:t>
            </a:r>
            <a:r>
              <a:rPr lang="en-US" dirty="0"/>
              <a:t> of care (</a:t>
            </a:r>
            <a:r>
              <a:rPr lang="en-US" dirty="0" err="1"/>
              <a:t>Gigui</a:t>
            </a:r>
            <a:r>
              <a:rPr lang="en-US" dirty="0"/>
              <a:t>, 2025).</a:t>
            </a:r>
          </a:p>
        </p:txBody>
      </p:sp>
      <p:graphicFrame>
        <p:nvGraphicFramePr>
          <p:cNvPr id="4" name="Diagram 3">
            <a:extLst>
              <a:ext uri="{FF2B5EF4-FFF2-40B4-BE49-F238E27FC236}">
                <a16:creationId xmlns:a16="http://schemas.microsoft.com/office/drawing/2014/main" id="{C7FF98D2-ED41-3E7E-CB21-0199F33A3ACE}"/>
              </a:ext>
            </a:extLst>
          </p:cNvPr>
          <p:cNvGraphicFramePr/>
          <p:nvPr>
            <p:extLst>
              <p:ext uri="{D42A27DB-BD31-4B8C-83A1-F6EECF244321}">
                <p14:modId xmlns:p14="http://schemas.microsoft.com/office/powerpoint/2010/main" val="3351448767"/>
              </p:ext>
            </p:extLst>
          </p:nvPr>
        </p:nvGraphicFramePr>
        <p:xfrm>
          <a:off x="2407478" y="5208104"/>
          <a:ext cx="8128000" cy="149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19B0956A-6F9A-5193-A099-B37E0C0C00F4}"/>
              </a:ext>
            </a:extLst>
          </p:cNvPr>
          <p:cNvGraphicFramePr/>
          <p:nvPr>
            <p:extLst>
              <p:ext uri="{D42A27DB-BD31-4B8C-83A1-F6EECF244321}">
                <p14:modId xmlns:p14="http://schemas.microsoft.com/office/powerpoint/2010/main" val="4061550412"/>
              </p:ext>
            </p:extLst>
          </p:nvPr>
        </p:nvGraphicFramePr>
        <p:xfrm>
          <a:off x="756746" y="3364888"/>
          <a:ext cx="5697063" cy="213476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a:extLst>
              <a:ext uri="{FF2B5EF4-FFF2-40B4-BE49-F238E27FC236}">
                <a16:creationId xmlns:a16="http://schemas.microsoft.com/office/drawing/2014/main" id="{D1B7A155-4FB6-AB2B-1A78-DC91E150664C}"/>
              </a:ext>
            </a:extLst>
          </p:cNvPr>
          <p:cNvPicPr>
            <a:picLocks noChangeAspect="1"/>
          </p:cNvPicPr>
          <p:nvPr/>
        </p:nvPicPr>
        <p:blipFill>
          <a:blip r:embed="rId13"/>
          <a:stretch>
            <a:fillRect/>
          </a:stretch>
        </p:blipFill>
        <p:spPr>
          <a:xfrm>
            <a:off x="6559826" y="1789147"/>
            <a:ext cx="5486400" cy="3710505"/>
          </a:xfrm>
          <a:prstGeom prst="rect">
            <a:avLst/>
          </a:prstGeom>
        </p:spPr>
      </p:pic>
    </p:spTree>
    <p:extLst>
      <p:ext uri="{BB962C8B-B14F-4D97-AF65-F5344CB8AC3E}">
        <p14:creationId xmlns:p14="http://schemas.microsoft.com/office/powerpoint/2010/main" val="1227866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10C80-2C8A-6338-DAA1-AC348BD76F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B9C7E-3478-8C37-5E0D-47EEF44A83CC}"/>
              </a:ext>
            </a:extLst>
          </p:cNvPr>
          <p:cNvSpPr>
            <a:spLocks noGrp="1"/>
          </p:cNvSpPr>
          <p:nvPr>
            <p:ph type="title"/>
          </p:nvPr>
        </p:nvSpPr>
        <p:spPr/>
        <p:txBody>
          <a:bodyPr/>
          <a:lstStyle/>
          <a:p>
            <a:r>
              <a:rPr lang="en-US" dirty="0"/>
              <a:t>Service delivery – cost and sustainability</a:t>
            </a:r>
          </a:p>
        </p:txBody>
      </p:sp>
      <p:sp>
        <p:nvSpPr>
          <p:cNvPr id="3" name="Content Placeholder 2">
            <a:extLst>
              <a:ext uri="{FF2B5EF4-FFF2-40B4-BE49-F238E27FC236}">
                <a16:creationId xmlns:a16="http://schemas.microsoft.com/office/drawing/2014/main" id="{E697F9D4-9679-6B74-E74A-B339069772B1}"/>
              </a:ext>
            </a:extLst>
          </p:cNvPr>
          <p:cNvSpPr>
            <a:spLocks noGrp="1"/>
          </p:cNvSpPr>
          <p:nvPr>
            <p:ph idx="1"/>
          </p:nvPr>
        </p:nvSpPr>
        <p:spPr>
          <a:xfrm>
            <a:off x="756746" y="2084832"/>
            <a:ext cx="5572726" cy="2937800"/>
          </a:xfrm>
        </p:spPr>
        <p:txBody>
          <a:bodyPr>
            <a:normAutofit/>
          </a:bodyPr>
          <a:lstStyle/>
          <a:p>
            <a:pPr>
              <a:buFont typeface="Wingdings" panose="05000000000000000000" pitchFamily="2" charset="2"/>
              <a:buChar char="§"/>
            </a:pPr>
            <a:r>
              <a:rPr lang="en-US" dirty="0"/>
              <a:t>In the short term, the implementation of AI is costly (Hopkinson et al., 2022).</a:t>
            </a:r>
          </a:p>
          <a:p>
            <a:pPr>
              <a:buFont typeface="Wingdings" panose="05000000000000000000" pitchFamily="2" charset="2"/>
              <a:buChar char="§"/>
            </a:pPr>
            <a:r>
              <a:rPr lang="en-US" dirty="0"/>
              <a:t>NHS also uses commercial vendors in terms of technology, which brings up issues of transparency.</a:t>
            </a:r>
          </a:p>
          <a:p>
            <a:pPr>
              <a:buFont typeface="Wingdings" panose="05000000000000000000" pitchFamily="2" charset="2"/>
              <a:buChar char="§"/>
            </a:pPr>
            <a:r>
              <a:rPr lang="en-US" dirty="0"/>
              <a:t>Maintenance, cybersecurity, system updates required an investment over the long-term.</a:t>
            </a:r>
          </a:p>
        </p:txBody>
      </p:sp>
      <p:graphicFrame>
        <p:nvGraphicFramePr>
          <p:cNvPr id="4" name="Diagram 3">
            <a:extLst>
              <a:ext uri="{FF2B5EF4-FFF2-40B4-BE49-F238E27FC236}">
                <a16:creationId xmlns:a16="http://schemas.microsoft.com/office/drawing/2014/main" id="{FA512E38-AC09-D1AE-8F18-A7F9B3CDD645}"/>
              </a:ext>
            </a:extLst>
          </p:cNvPr>
          <p:cNvGraphicFramePr/>
          <p:nvPr>
            <p:extLst>
              <p:ext uri="{D42A27DB-BD31-4B8C-83A1-F6EECF244321}">
                <p14:modId xmlns:p14="http://schemas.microsoft.com/office/powerpoint/2010/main" val="1534850206"/>
              </p:ext>
            </p:extLst>
          </p:nvPr>
        </p:nvGraphicFramePr>
        <p:xfrm>
          <a:off x="2407478" y="5208104"/>
          <a:ext cx="8128000" cy="149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Cost of Implementing AI in Healthcare: Complete Guide">
            <a:extLst>
              <a:ext uri="{FF2B5EF4-FFF2-40B4-BE49-F238E27FC236}">
                <a16:creationId xmlns:a16="http://schemas.microsoft.com/office/drawing/2014/main" id="{A3F2EA1B-B212-2A7C-C50F-9DADCAC09C85}"/>
              </a:ext>
            </a:extLst>
          </p:cNvPr>
          <p:cNvPicPr>
            <a:picLocks noChangeAspect="1"/>
          </p:cNvPicPr>
          <p:nvPr/>
        </p:nvPicPr>
        <p:blipFill>
          <a:blip r:embed="rId8"/>
          <a:srcRect l="5752" t="8650" r="6351" b="5425"/>
          <a:stretch>
            <a:fillRect/>
          </a:stretch>
        </p:blipFill>
        <p:spPr>
          <a:xfrm>
            <a:off x="6096000" y="1709530"/>
            <a:ext cx="5857461" cy="3313102"/>
          </a:xfrm>
          <a:prstGeom prst="rect">
            <a:avLst/>
          </a:prstGeom>
        </p:spPr>
      </p:pic>
    </p:spTree>
    <p:extLst>
      <p:ext uri="{BB962C8B-B14F-4D97-AF65-F5344CB8AC3E}">
        <p14:creationId xmlns:p14="http://schemas.microsoft.com/office/powerpoint/2010/main" val="4144501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45D73-13FC-0FCC-CADA-D98C145C1B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3CBC9D-C1DD-BE51-AB22-874FDB92AEE3}"/>
              </a:ext>
            </a:extLst>
          </p:cNvPr>
          <p:cNvSpPr>
            <a:spLocks noGrp="1"/>
          </p:cNvSpPr>
          <p:nvPr>
            <p:ph type="title"/>
          </p:nvPr>
        </p:nvSpPr>
        <p:spPr/>
        <p:txBody>
          <a:bodyPr/>
          <a:lstStyle/>
          <a:p>
            <a:r>
              <a:rPr lang="en-US" dirty="0"/>
              <a:t>Patient/service user impact</a:t>
            </a:r>
          </a:p>
        </p:txBody>
      </p:sp>
      <p:graphicFrame>
        <p:nvGraphicFramePr>
          <p:cNvPr id="6" name="Content Placeholder 5">
            <a:extLst>
              <a:ext uri="{FF2B5EF4-FFF2-40B4-BE49-F238E27FC236}">
                <a16:creationId xmlns:a16="http://schemas.microsoft.com/office/drawing/2014/main" id="{898401D4-0C09-CF5F-7136-8E48B907AF43}"/>
              </a:ext>
            </a:extLst>
          </p:cNvPr>
          <p:cNvGraphicFramePr>
            <a:graphicFrameLocks noGrp="1"/>
          </p:cNvGraphicFramePr>
          <p:nvPr>
            <p:ph idx="1"/>
            <p:extLst>
              <p:ext uri="{D42A27DB-BD31-4B8C-83A1-F6EECF244321}">
                <p14:modId xmlns:p14="http://schemas.microsoft.com/office/powerpoint/2010/main" val="580062901"/>
              </p:ext>
            </p:extLst>
          </p:nvPr>
        </p:nvGraphicFramePr>
        <p:xfrm>
          <a:off x="1023938" y="1908314"/>
          <a:ext cx="10743992" cy="4625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2362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34DAF-6DD9-F04B-EBC5-0D4ECB709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40160B-C28B-FB7E-0BC9-F87BD2445FBE}"/>
              </a:ext>
            </a:extLst>
          </p:cNvPr>
          <p:cNvSpPr>
            <a:spLocks noGrp="1"/>
          </p:cNvSpPr>
          <p:nvPr>
            <p:ph type="title"/>
          </p:nvPr>
        </p:nvSpPr>
        <p:spPr/>
        <p:txBody>
          <a:bodyPr/>
          <a:lstStyle/>
          <a:p>
            <a:r>
              <a:rPr lang="en-US" dirty="0"/>
              <a:t>Community impact</a:t>
            </a:r>
          </a:p>
        </p:txBody>
      </p:sp>
      <p:graphicFrame>
        <p:nvGraphicFramePr>
          <p:cNvPr id="6" name="Content Placeholder 5">
            <a:extLst>
              <a:ext uri="{FF2B5EF4-FFF2-40B4-BE49-F238E27FC236}">
                <a16:creationId xmlns:a16="http://schemas.microsoft.com/office/drawing/2014/main" id="{E513ACC7-D817-5D4D-1062-E6517F8A72A7}"/>
              </a:ext>
            </a:extLst>
          </p:cNvPr>
          <p:cNvGraphicFramePr>
            <a:graphicFrameLocks noGrp="1"/>
          </p:cNvGraphicFramePr>
          <p:nvPr>
            <p:ph idx="1"/>
            <p:extLst>
              <p:ext uri="{D42A27DB-BD31-4B8C-83A1-F6EECF244321}">
                <p14:modId xmlns:p14="http://schemas.microsoft.com/office/powerpoint/2010/main" val="1210176043"/>
              </p:ext>
            </p:extLst>
          </p:nvPr>
        </p:nvGraphicFramePr>
        <p:xfrm>
          <a:off x="1023939" y="1908314"/>
          <a:ext cx="10143934" cy="4625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443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0C42A-A4E8-949A-6303-017A91DCD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2FA42E-D5AD-D93D-818F-6B3617C486CE}"/>
              </a:ext>
            </a:extLst>
          </p:cNvPr>
          <p:cNvSpPr>
            <a:spLocks noGrp="1"/>
          </p:cNvSpPr>
          <p:nvPr>
            <p:ph type="title"/>
          </p:nvPr>
        </p:nvSpPr>
        <p:spPr/>
        <p:txBody>
          <a:bodyPr/>
          <a:lstStyle/>
          <a:p>
            <a:r>
              <a:rPr lang="en-US" dirty="0"/>
              <a:t>summary</a:t>
            </a:r>
          </a:p>
        </p:txBody>
      </p:sp>
      <p:graphicFrame>
        <p:nvGraphicFramePr>
          <p:cNvPr id="5" name="Table 4">
            <a:extLst>
              <a:ext uri="{FF2B5EF4-FFF2-40B4-BE49-F238E27FC236}">
                <a16:creationId xmlns:a16="http://schemas.microsoft.com/office/drawing/2014/main" id="{DB2949E5-F033-3A02-AD4F-776126F42CB1}"/>
              </a:ext>
            </a:extLst>
          </p:cNvPr>
          <p:cNvGraphicFramePr>
            <a:graphicFrameLocks noGrp="1"/>
          </p:cNvGraphicFramePr>
          <p:nvPr>
            <p:extLst>
              <p:ext uri="{D42A27DB-BD31-4B8C-83A1-F6EECF244321}">
                <p14:modId xmlns:p14="http://schemas.microsoft.com/office/powerpoint/2010/main" val="2932622470"/>
              </p:ext>
            </p:extLst>
          </p:nvPr>
        </p:nvGraphicFramePr>
        <p:xfrm>
          <a:off x="781877" y="1868556"/>
          <a:ext cx="10760764" cy="4837044"/>
        </p:xfrm>
        <a:graphic>
          <a:graphicData uri="http://schemas.openxmlformats.org/drawingml/2006/table">
            <a:tbl>
              <a:tblPr firstRow="1" firstCol="1" bandRow="1">
                <a:tableStyleId>{21E4AEA4-8DFA-4A89-87EB-49C32662AFE0}</a:tableStyleId>
              </a:tblPr>
              <a:tblGrid>
                <a:gridCol w="2690191">
                  <a:extLst>
                    <a:ext uri="{9D8B030D-6E8A-4147-A177-3AD203B41FA5}">
                      <a16:colId xmlns:a16="http://schemas.microsoft.com/office/drawing/2014/main" val="963277806"/>
                    </a:ext>
                  </a:extLst>
                </a:gridCol>
                <a:gridCol w="2690191">
                  <a:extLst>
                    <a:ext uri="{9D8B030D-6E8A-4147-A177-3AD203B41FA5}">
                      <a16:colId xmlns:a16="http://schemas.microsoft.com/office/drawing/2014/main" val="1150375725"/>
                    </a:ext>
                  </a:extLst>
                </a:gridCol>
                <a:gridCol w="2690191">
                  <a:extLst>
                    <a:ext uri="{9D8B030D-6E8A-4147-A177-3AD203B41FA5}">
                      <a16:colId xmlns:a16="http://schemas.microsoft.com/office/drawing/2014/main" val="1131355434"/>
                    </a:ext>
                  </a:extLst>
                </a:gridCol>
                <a:gridCol w="2690191">
                  <a:extLst>
                    <a:ext uri="{9D8B030D-6E8A-4147-A177-3AD203B41FA5}">
                      <a16:colId xmlns:a16="http://schemas.microsoft.com/office/drawing/2014/main" val="3656006698"/>
                    </a:ext>
                  </a:extLst>
                </a:gridCol>
              </a:tblGrid>
              <a:tr h="309410">
                <a:tc>
                  <a:txBody>
                    <a:bodyPr/>
                    <a:lstStyle/>
                    <a:p>
                      <a:pPr marL="0" marR="0" algn="ctr">
                        <a:lnSpc>
                          <a:spcPct val="100000"/>
                        </a:lnSpc>
                        <a:spcAft>
                          <a:spcPts val="800"/>
                        </a:spcAft>
                        <a:buNone/>
                      </a:pPr>
                      <a:r>
                        <a:rPr lang="en-US" sz="1600" kern="0">
                          <a:effectLst/>
                        </a:rPr>
                        <a:t>Domain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Aft>
                          <a:spcPts val="800"/>
                        </a:spcAft>
                        <a:buNone/>
                      </a:pPr>
                      <a:r>
                        <a:rPr lang="en-US" sz="1600" kern="0">
                          <a:effectLst/>
                        </a:rPr>
                        <a:t>Positive Outcomes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Aft>
                          <a:spcPts val="800"/>
                        </a:spcAft>
                        <a:buNone/>
                      </a:pPr>
                      <a:r>
                        <a:rPr lang="en-US" sz="1600" kern="0">
                          <a:effectLst/>
                        </a:rPr>
                        <a:t>Negative Outcomes / Risks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Aft>
                          <a:spcPts val="800"/>
                        </a:spcAft>
                        <a:buNone/>
                      </a:pPr>
                      <a:r>
                        <a:rPr lang="en-US" sz="1600" kern="0">
                          <a:effectLst/>
                        </a:rPr>
                        <a:t>Critical Implications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4602076"/>
                  </a:ext>
                </a:extLst>
              </a:tr>
              <a:tr h="1296831">
                <a:tc>
                  <a:txBody>
                    <a:bodyPr/>
                    <a:lstStyle/>
                    <a:p>
                      <a:pPr marL="0" marR="0">
                        <a:lnSpc>
                          <a:spcPct val="100000"/>
                        </a:lnSpc>
                        <a:spcAft>
                          <a:spcPts val="800"/>
                        </a:spcAft>
                        <a:buNone/>
                      </a:pPr>
                      <a:r>
                        <a:rPr lang="en-US" sz="2000" kern="0" dirty="0">
                          <a:effectLst/>
                        </a:rPr>
                        <a:t>Workforce</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Recreation of new digital positions (leaders at AI); more interdisciplinary cooperation; stronger decision-making.</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Gaps in digital literacy; inequality obtained in access to training; deskilling threat; ethical panic concerning accountability.</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Needs to be systemically reformed in terms of workforce and insured training time.</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327912"/>
                  </a:ext>
                </a:extLst>
              </a:tr>
              <a:tr h="1296831">
                <a:tc>
                  <a:txBody>
                    <a:bodyPr/>
                    <a:lstStyle/>
                    <a:p>
                      <a:pPr marL="0" marR="0">
                        <a:lnSpc>
                          <a:spcPct val="100000"/>
                        </a:lnSpc>
                        <a:spcAft>
                          <a:spcPts val="800"/>
                        </a:spcAft>
                        <a:buNone/>
                      </a:pPr>
                      <a:r>
                        <a:rPr lang="en-US" sz="2000" kern="0">
                          <a:effectLst/>
                        </a:rPr>
                        <a:t>Service Delivery</a:t>
                      </a:r>
                      <a:endParaRPr lang="en-US" sz="24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Quick diagnostics audio system; enhancing triage; forecasting demand modelling informatics; automation of administration.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Algorithms bias; Data quality constraints; Integration problems; Costs of implementation are very high.</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The benefits of efficiency should be acquired at the cost of government and assessment.</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86701470"/>
                  </a:ext>
                </a:extLst>
              </a:tr>
              <a:tr h="966282">
                <a:tc>
                  <a:txBody>
                    <a:bodyPr/>
                    <a:lstStyle/>
                    <a:p>
                      <a:pPr marL="0" marR="0">
                        <a:lnSpc>
                          <a:spcPct val="100000"/>
                        </a:lnSpc>
                        <a:spcAft>
                          <a:spcPts val="800"/>
                        </a:spcAft>
                        <a:buNone/>
                      </a:pPr>
                      <a:r>
                        <a:rPr lang="en-US" sz="2000" kern="0">
                          <a:effectLst/>
                        </a:rPr>
                        <a:t>Patients / Service Users</a:t>
                      </a:r>
                      <a:endParaRPr lang="en-US" sz="24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Quick diagnosis; more customised care; Tele-process; heightened self-control.</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Less human contact; privacy of information issues; online marginalisation.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Equity of benefit requires trust, transparency and accessibility.</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5142783"/>
                  </a:ext>
                </a:extLst>
              </a:tr>
              <a:tr h="967690">
                <a:tc>
                  <a:txBody>
                    <a:bodyPr/>
                    <a:lstStyle/>
                    <a:p>
                      <a:pPr marL="0" marR="0">
                        <a:lnSpc>
                          <a:spcPct val="100000"/>
                        </a:lnSpc>
                        <a:spcAft>
                          <a:spcPts val="800"/>
                        </a:spcAft>
                        <a:buNone/>
                      </a:pPr>
                      <a:r>
                        <a:rPr lang="en-US" sz="2000" kern="0" dirty="0">
                          <a:effectLst/>
                        </a:rPr>
                        <a:t>Community</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Planning population health; better allocation of resources; reassurance of the caregivers.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a:effectLst/>
                        </a:rPr>
                        <a:t>Digital inequality; augmented informal responsibility; threat of token interaction.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Aft>
                          <a:spcPts val="800"/>
                        </a:spcAft>
                        <a:buNone/>
                      </a:pPr>
                      <a:r>
                        <a:rPr lang="en-US" sz="1600" kern="0" dirty="0">
                          <a:effectLst/>
                        </a:rPr>
                        <a:t>Long term impact is determined by infrastructure and inclusive governance.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35055814"/>
                  </a:ext>
                </a:extLst>
              </a:tr>
            </a:tbl>
          </a:graphicData>
        </a:graphic>
      </p:graphicFrame>
    </p:spTree>
    <p:extLst>
      <p:ext uri="{BB962C8B-B14F-4D97-AF65-F5344CB8AC3E}">
        <p14:creationId xmlns:p14="http://schemas.microsoft.com/office/powerpoint/2010/main" val="2648948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0673E-CA96-546C-04A7-46D886886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B8819A-AEA6-06AB-D6FF-C8BBE1793FCF}"/>
              </a:ext>
            </a:extLst>
          </p:cNvPr>
          <p:cNvSpPr>
            <a:spLocks noGrp="1"/>
          </p:cNvSpPr>
          <p:nvPr>
            <p:ph type="title"/>
          </p:nvPr>
        </p:nvSpPr>
        <p:spPr/>
        <p:txBody>
          <a:bodyPr/>
          <a:lstStyle/>
          <a:p>
            <a:r>
              <a:rPr lang="en-US" dirty="0"/>
              <a:t>recommendations</a:t>
            </a:r>
          </a:p>
        </p:txBody>
      </p:sp>
      <p:graphicFrame>
        <p:nvGraphicFramePr>
          <p:cNvPr id="3" name="Diagram 2">
            <a:extLst>
              <a:ext uri="{FF2B5EF4-FFF2-40B4-BE49-F238E27FC236}">
                <a16:creationId xmlns:a16="http://schemas.microsoft.com/office/drawing/2014/main" id="{400D8F99-7E5A-25FE-E43C-A5BD1BA9AFAD}"/>
              </a:ext>
            </a:extLst>
          </p:cNvPr>
          <p:cNvGraphicFramePr/>
          <p:nvPr>
            <p:extLst>
              <p:ext uri="{D42A27DB-BD31-4B8C-83A1-F6EECF244321}">
                <p14:modId xmlns:p14="http://schemas.microsoft.com/office/powerpoint/2010/main" val="3376009990"/>
              </p:ext>
            </p:extLst>
          </p:nvPr>
        </p:nvGraphicFramePr>
        <p:xfrm>
          <a:off x="861391" y="1815548"/>
          <a:ext cx="10306481" cy="4457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395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367222-645C-8ED4-100E-295E10C1A6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2A7F3-F700-E771-9F3F-84290C984DF3}"/>
              </a:ext>
            </a:extLst>
          </p:cNvPr>
          <p:cNvSpPr>
            <a:spLocks noGrp="1"/>
          </p:cNvSpPr>
          <p:nvPr>
            <p:ph type="title"/>
          </p:nvPr>
        </p:nvSpPr>
        <p:spPr/>
        <p:txBody>
          <a:bodyPr/>
          <a:lstStyle/>
          <a:p>
            <a:r>
              <a:rPr lang="en-US" dirty="0"/>
              <a:t>Call to action</a:t>
            </a:r>
          </a:p>
        </p:txBody>
      </p:sp>
      <p:graphicFrame>
        <p:nvGraphicFramePr>
          <p:cNvPr id="3" name="Diagram 2">
            <a:extLst>
              <a:ext uri="{FF2B5EF4-FFF2-40B4-BE49-F238E27FC236}">
                <a16:creationId xmlns:a16="http://schemas.microsoft.com/office/drawing/2014/main" id="{D6FCB0C3-5D86-E4CE-ED74-27946B9C84A9}"/>
              </a:ext>
            </a:extLst>
          </p:cNvPr>
          <p:cNvGraphicFramePr/>
          <p:nvPr>
            <p:extLst>
              <p:ext uri="{D42A27DB-BD31-4B8C-83A1-F6EECF244321}">
                <p14:modId xmlns:p14="http://schemas.microsoft.com/office/powerpoint/2010/main" val="2270167929"/>
              </p:ext>
            </p:extLst>
          </p:nvPr>
        </p:nvGraphicFramePr>
        <p:xfrm>
          <a:off x="861391" y="1815548"/>
          <a:ext cx="10853531" cy="4457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2155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FE116-1D3B-B57B-8C13-5150834584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5460DA-7ED5-3BDB-A7E9-46828B68B48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DF60BA1-D400-010F-451C-0ABE69F80FE7}"/>
              </a:ext>
            </a:extLst>
          </p:cNvPr>
          <p:cNvSpPr>
            <a:spLocks noGrp="1"/>
          </p:cNvSpPr>
          <p:nvPr>
            <p:ph idx="1"/>
          </p:nvPr>
        </p:nvSpPr>
        <p:spPr>
          <a:xfrm>
            <a:off x="756746" y="2084831"/>
            <a:ext cx="10846676" cy="4581011"/>
          </a:xfrm>
        </p:spPr>
        <p:txBody>
          <a:bodyPr>
            <a:normAutofit fontScale="77500" lnSpcReduction="20000"/>
          </a:bodyPr>
          <a:lstStyle/>
          <a:p>
            <a:r>
              <a:rPr lang="en-US" dirty="0"/>
              <a:t>Cresswell, K., Williams, R., Dungey, S., Anderson, S., Bernabeu, M.O., Mozaffar, H., Yang, X., Sai, V., Bea, S. and Eason, S. (2025) A mixed methods formative evaluation of the United Kingdom National Health Service Artificial Intelligence Lab. </a:t>
            </a:r>
            <a:r>
              <a:rPr lang="en-US" i="1" dirty="0" err="1"/>
              <a:t>npj</a:t>
            </a:r>
            <a:r>
              <a:rPr lang="en-US" i="1" dirty="0"/>
              <a:t> Digital Medicine</a:t>
            </a:r>
            <a:r>
              <a:rPr lang="en-US" dirty="0"/>
              <a:t>, </a:t>
            </a:r>
            <a:r>
              <a:rPr lang="en-US" i="1" dirty="0"/>
              <a:t>8</a:t>
            </a:r>
            <a:r>
              <a:rPr lang="en-US" dirty="0"/>
              <a:t>(1), p.448.</a:t>
            </a:r>
          </a:p>
          <a:p>
            <a:r>
              <a:rPr lang="en-US" dirty="0" err="1"/>
              <a:t>Dlugatch</a:t>
            </a:r>
            <a:r>
              <a:rPr lang="en-US" dirty="0"/>
              <a:t>, R., Georgieva, A. and </a:t>
            </a:r>
            <a:r>
              <a:rPr lang="en-US" dirty="0" err="1"/>
              <a:t>Kerasidou</a:t>
            </a:r>
            <a:r>
              <a:rPr lang="en-US" dirty="0"/>
              <a:t>, A. (2023) Trustworthy artificial intelligence and ethical design: public perceptions of trustworthiness of an AI-based decision-support tool in the context of intrapartum care. </a:t>
            </a:r>
            <a:r>
              <a:rPr lang="en-US" i="1" dirty="0"/>
              <a:t>BMC Medical Ethics</a:t>
            </a:r>
            <a:r>
              <a:rPr lang="en-US" dirty="0"/>
              <a:t>, </a:t>
            </a:r>
            <a:r>
              <a:rPr lang="en-US" i="1" dirty="0"/>
              <a:t>24</a:t>
            </a:r>
            <a:r>
              <a:rPr lang="en-US" dirty="0"/>
              <a:t>(1), p.42.</a:t>
            </a:r>
          </a:p>
          <a:p>
            <a:r>
              <a:rPr lang="en-US" dirty="0" err="1"/>
              <a:t>Gigiu</a:t>
            </a:r>
            <a:r>
              <a:rPr lang="en-US" dirty="0"/>
              <a:t>, R. (2025) Embedding Explainable AI in NHS Clinical Safety: The Explainability-Enabled Clinical Safety Framework (ECSF). </a:t>
            </a:r>
            <a:r>
              <a:rPr lang="en-US" i="1" dirty="0" err="1"/>
              <a:t>arXiv</a:t>
            </a:r>
            <a:r>
              <a:rPr lang="en-US" i="1" dirty="0"/>
              <a:t> preprint arXiv:2511.11590</a:t>
            </a:r>
            <a:r>
              <a:rPr lang="en-US" dirty="0"/>
              <a:t>.</a:t>
            </a:r>
          </a:p>
          <a:p>
            <a:r>
              <a:rPr lang="en-US" dirty="0"/>
              <a:t>Gilbert, F.J., Palmer, J., </a:t>
            </a:r>
            <a:r>
              <a:rPr lang="en-US" dirty="0" err="1"/>
              <a:t>Woznitza</a:t>
            </a:r>
            <a:r>
              <a:rPr lang="en-US" dirty="0"/>
              <a:t>, N., Nash, J., </a:t>
            </a:r>
            <a:r>
              <a:rPr lang="en-US" dirty="0" err="1"/>
              <a:t>Brackstone</a:t>
            </a:r>
            <a:r>
              <a:rPr lang="en-US" dirty="0"/>
              <a:t>, C., Faria, L., Dunbar, J.K., Hogg, H.D.J., Liu, X. and Denniston, A.K. (2025) Data and data privacy impact assessments in the context of AI research and practice in the UK. </a:t>
            </a:r>
            <a:r>
              <a:rPr lang="en-US" i="1" dirty="0"/>
              <a:t>Frontiers in Health Services</a:t>
            </a:r>
            <a:r>
              <a:rPr lang="en-US" dirty="0"/>
              <a:t>, </a:t>
            </a:r>
            <a:r>
              <a:rPr lang="en-US" i="1" dirty="0"/>
              <a:t>5</a:t>
            </a:r>
            <a:r>
              <a:rPr lang="en-US" dirty="0"/>
              <a:t>, p.1525955.</a:t>
            </a:r>
          </a:p>
          <a:p>
            <a:r>
              <a:rPr lang="en-US" dirty="0"/>
              <a:t>Greenhalgh, S., Guo, L. and </a:t>
            </a:r>
            <a:r>
              <a:rPr lang="en-US" dirty="0" err="1"/>
              <a:t>Yeowell</a:t>
            </a:r>
            <a:r>
              <a:rPr lang="en-US" dirty="0"/>
              <a:t>, G. (2025) ‘In the Midst of Every Crisis, Lies Great Opportunity’: Perceptions of the Future Use of Artificial Intelligence in the UK NHS Primary Care. </a:t>
            </a:r>
            <a:r>
              <a:rPr lang="en-US" i="1" dirty="0"/>
              <a:t>Musculoskeletal care</a:t>
            </a:r>
            <a:r>
              <a:rPr lang="en-US" dirty="0"/>
              <a:t>, </a:t>
            </a:r>
            <a:r>
              <a:rPr lang="en-US" i="1" dirty="0"/>
              <a:t>23</a:t>
            </a:r>
            <a:r>
              <a:rPr lang="en-US" dirty="0"/>
              <a:t>(2), p.e70092.</a:t>
            </a:r>
          </a:p>
          <a:p>
            <a:r>
              <a:rPr lang="en-US" dirty="0"/>
              <a:t>Hopkinson, P., Charnley, F., </a:t>
            </a:r>
            <a:r>
              <a:rPr lang="en-US" dirty="0" err="1"/>
              <a:t>Pencheon</a:t>
            </a:r>
            <a:r>
              <a:rPr lang="en-US" dirty="0"/>
              <a:t>, D., Dawson, T., </a:t>
            </a:r>
            <a:r>
              <a:rPr lang="en-US" dirty="0" err="1"/>
              <a:t>Eatherley</a:t>
            </a:r>
            <a:r>
              <a:rPr lang="en-US" dirty="0"/>
              <a:t>, D., Burton, K. and </a:t>
            </a:r>
            <a:r>
              <a:rPr lang="en-US" dirty="0" err="1"/>
              <a:t>Gopfert</a:t>
            </a:r>
            <a:r>
              <a:rPr lang="en-US" dirty="0"/>
              <a:t>, A. (2022) Accelerating the transition towards a net zero NHS: Delivering a sustainable and resilient UK healthcare sector.</a:t>
            </a:r>
          </a:p>
          <a:p>
            <a:r>
              <a:rPr lang="en-US" dirty="0"/>
              <a:t>Imam, M.A., </a:t>
            </a:r>
            <a:r>
              <a:rPr lang="en-US" dirty="0" err="1"/>
              <a:t>Elgebaly</a:t>
            </a:r>
            <a:r>
              <a:rPr lang="en-US" dirty="0"/>
              <a:t>, A., Zumla, A., Kolvekar, S., Ahmed, R. and Zumla, A. (2025) Transforming the NHS through AI-driven solutions: a new era of digital health. </a:t>
            </a:r>
            <a:r>
              <a:rPr lang="en-US" i="1" dirty="0"/>
              <a:t>Postgraduate Medical Journal</a:t>
            </a:r>
            <a:r>
              <a:rPr lang="en-US" dirty="0"/>
              <a:t>, </a:t>
            </a:r>
            <a:r>
              <a:rPr lang="en-US" i="1" dirty="0"/>
              <a:t>101</a:t>
            </a:r>
            <a:r>
              <a:rPr lang="en-US" dirty="0"/>
              <a:t>(1199), pp.777-778.</a:t>
            </a:r>
          </a:p>
        </p:txBody>
      </p:sp>
    </p:spTree>
    <p:extLst>
      <p:ext uri="{BB962C8B-B14F-4D97-AF65-F5344CB8AC3E}">
        <p14:creationId xmlns:p14="http://schemas.microsoft.com/office/powerpoint/2010/main" val="3392990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DA4A2-DBB8-C120-1E2B-3CFBEE7FE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86FC30-4E37-B8D3-EEC3-045F87D4931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3052C40-19EE-3355-66A9-9AB74FA47ED7}"/>
              </a:ext>
            </a:extLst>
          </p:cNvPr>
          <p:cNvSpPr>
            <a:spLocks noGrp="1"/>
          </p:cNvSpPr>
          <p:nvPr>
            <p:ph idx="1"/>
          </p:nvPr>
        </p:nvSpPr>
        <p:spPr>
          <a:xfrm>
            <a:off x="756746" y="2084831"/>
            <a:ext cx="10846676" cy="4581011"/>
          </a:xfrm>
        </p:spPr>
        <p:txBody>
          <a:bodyPr>
            <a:normAutofit/>
          </a:bodyPr>
          <a:lstStyle/>
          <a:p>
            <a:r>
              <a:rPr lang="en-US" sz="1700" dirty="0"/>
              <a:t>Kalidindi, S. and Gandhi, S. (2023) Workforce crisis in radiology in the UK and the strategies to deal with it: is artificial intelligence the </a:t>
            </a:r>
            <a:r>
              <a:rPr lang="en-US" sz="1700" dirty="0" err="1"/>
              <a:t>saviour</a:t>
            </a:r>
            <a:r>
              <a:rPr lang="en-US" sz="1700" dirty="0"/>
              <a:t>? </a:t>
            </a:r>
            <a:r>
              <a:rPr lang="en-US" sz="1700" i="1" dirty="0" err="1"/>
              <a:t>Cureus</a:t>
            </a:r>
            <a:r>
              <a:rPr lang="en-US" sz="1700" dirty="0"/>
              <a:t>, </a:t>
            </a:r>
            <a:r>
              <a:rPr lang="en-US" sz="1700" i="1" dirty="0"/>
              <a:t>15</a:t>
            </a:r>
            <a:r>
              <a:rPr lang="en-US" sz="1700" dirty="0"/>
              <a:t>(8).</a:t>
            </a:r>
          </a:p>
          <a:p>
            <a:r>
              <a:rPr lang="en-US" sz="1700" dirty="0" err="1"/>
              <a:t>Khavandi</a:t>
            </a:r>
            <a:r>
              <a:rPr lang="en-US" sz="1700" dirty="0"/>
              <a:t>, S., Zaghloul, F., Higham, A., Lim, E., de Pennington, N. and Celi, L.A. (2023) Investigating the impact of automation on the health care workforce through autonomous telemedicine in the cataract pathway: protocol for a multicenter study. </a:t>
            </a:r>
            <a:r>
              <a:rPr lang="en-US" sz="1700" i="1" dirty="0"/>
              <a:t>JMIR research protocols</a:t>
            </a:r>
            <a:r>
              <a:rPr lang="en-US" sz="1700" dirty="0"/>
              <a:t>, </a:t>
            </a:r>
            <a:r>
              <a:rPr lang="en-US" sz="1700" i="1" dirty="0"/>
              <a:t>12</a:t>
            </a:r>
            <a:r>
              <a:rPr lang="en-US" sz="1700" dirty="0"/>
              <a:t>(1), p.e49374.</a:t>
            </a:r>
          </a:p>
          <a:p>
            <a:r>
              <a:rPr lang="en-US" sz="1700" dirty="0" err="1"/>
              <a:t>Malamateniou</a:t>
            </a:r>
            <a:r>
              <a:rPr lang="en-US" sz="1700" dirty="0"/>
              <a:t>, C., O'Regan, T., McFadden, S.L. and Jackson, M. (2024) Artificial intelligence (AI) in radiography practice, research and education: a review of contemporary developments and predictions for the future. </a:t>
            </a:r>
            <a:r>
              <a:rPr lang="en-US" sz="1700" i="1" dirty="0"/>
              <a:t>Radiography</a:t>
            </a:r>
            <a:r>
              <a:rPr lang="en-US" sz="1700" dirty="0"/>
              <a:t>, </a:t>
            </a:r>
            <a:r>
              <a:rPr lang="en-US" sz="1700" i="1" dirty="0"/>
              <a:t>30</a:t>
            </a:r>
            <a:r>
              <a:rPr lang="en-US" sz="1700" dirty="0"/>
              <a:t>, pp.56-59.</a:t>
            </a:r>
          </a:p>
          <a:p>
            <a:r>
              <a:rPr lang="en-US" sz="1700" dirty="0"/>
              <a:t>Misra, R., Keane, P.A. and Hogg, H.D.J. (2024) How should we train clinicians for artificial intelligence in healthcare? </a:t>
            </a:r>
            <a:r>
              <a:rPr lang="en-US" sz="1700" i="1" dirty="0"/>
              <a:t>Future Healthcare Journal</a:t>
            </a:r>
            <a:r>
              <a:rPr lang="en-US" sz="1700" dirty="0"/>
              <a:t>, </a:t>
            </a:r>
            <a:r>
              <a:rPr lang="en-US" sz="1700" i="1" dirty="0"/>
              <a:t>11</a:t>
            </a:r>
            <a:r>
              <a:rPr lang="en-US" sz="1700" dirty="0"/>
              <a:t>(3), p.100162.</a:t>
            </a:r>
          </a:p>
          <a:p>
            <a:r>
              <a:rPr lang="en-US" sz="1700" dirty="0"/>
              <a:t>Morley, J., Barry, E. and Hiam, L. (2025) Can a digital NHS be equitable? </a:t>
            </a:r>
            <a:r>
              <a:rPr lang="en-US" sz="1700" i="1" dirty="0" err="1"/>
              <a:t>bmj</a:t>
            </a:r>
            <a:r>
              <a:rPr lang="en-US" sz="1700" dirty="0"/>
              <a:t>, </a:t>
            </a:r>
            <a:r>
              <a:rPr lang="en-US" sz="1700" i="1" dirty="0"/>
              <a:t>389</a:t>
            </a:r>
            <a:r>
              <a:rPr lang="en-US" sz="1700" dirty="0"/>
              <a:t>.</a:t>
            </a:r>
          </a:p>
          <a:p>
            <a:r>
              <a:rPr lang="en-US" sz="1700" dirty="0"/>
              <a:t>Shelmerdine, S.C., Togher, D., Rickaby, S. and Dean, G. (2024) Artificial intelligence (AI) implementation within the National Health Service (NHS): the South West London AI working group experience. </a:t>
            </a:r>
            <a:r>
              <a:rPr lang="en-US" sz="1700" i="1" dirty="0"/>
              <a:t>Clinical Radiology</a:t>
            </a:r>
            <a:r>
              <a:rPr lang="en-US" sz="1700" dirty="0"/>
              <a:t>, </a:t>
            </a:r>
            <a:r>
              <a:rPr lang="en-US" sz="1700" i="1" dirty="0"/>
              <a:t>79</a:t>
            </a:r>
            <a:r>
              <a:rPr lang="en-US" sz="1700" dirty="0"/>
              <a:t>(9), pp.665-672.</a:t>
            </a:r>
          </a:p>
        </p:txBody>
      </p:sp>
    </p:spTree>
    <p:extLst>
      <p:ext uri="{BB962C8B-B14F-4D97-AF65-F5344CB8AC3E}">
        <p14:creationId xmlns:p14="http://schemas.microsoft.com/office/powerpoint/2010/main" val="1960973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154</TotalTime>
  <Words>3511</Words>
  <Application>Microsoft Office PowerPoint</Application>
  <PresentationFormat>Widescreen</PresentationFormat>
  <Paragraphs>164</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Tw Cen MT</vt:lpstr>
      <vt:lpstr>Tw Cen MT Condensed</vt:lpstr>
      <vt:lpstr>Wingdings</vt:lpstr>
      <vt:lpstr>Wingdings 3</vt:lpstr>
      <vt:lpstr>Integral</vt:lpstr>
      <vt:lpstr>BMHP6026 DTHSC C2 - Viva Voce NHS AI LAB</vt:lpstr>
      <vt:lpstr>introduction</vt:lpstr>
      <vt:lpstr>objectives</vt:lpstr>
      <vt:lpstr>Context and rationale</vt:lpstr>
      <vt:lpstr>Workforce impact – job roles</vt:lpstr>
      <vt:lpstr>Workforce impact – competency and training</vt:lpstr>
      <vt:lpstr>Service delivery – efficiency</vt:lpstr>
      <vt:lpstr>Service delivery – quality and safety</vt:lpstr>
      <vt:lpstr>Service delivery – cost and sustainability</vt:lpstr>
      <vt:lpstr>Patient/service user impact</vt:lpstr>
      <vt:lpstr>Community impact</vt:lpstr>
      <vt:lpstr>summary</vt:lpstr>
      <vt:lpstr>recommendations</vt:lpstr>
      <vt:lpstr>Call to action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IRFAN</dc:creator>
  <cp:lastModifiedBy>Usama Khokhar</cp:lastModifiedBy>
  <cp:revision>18</cp:revision>
  <dcterms:created xsi:type="dcterms:W3CDTF">2026-03-04T00:21:36Z</dcterms:created>
  <dcterms:modified xsi:type="dcterms:W3CDTF">2026-03-05T10:46:38Z</dcterms:modified>
</cp:coreProperties>
</file>