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 id="257" r:id="rId6"/>
    <p:sldId id="263" r:id="rId7"/>
    <p:sldId id="264" r:id="rId8"/>
    <p:sldId id="261"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AF6E"/>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c42bc2efb1a2e098" providerId="LiveId" clId="{F2F61EB9-A267-4AFF-801D-F57F07869E66}"/>
    <pc:docChg chg="modSld">
      <pc:chgData name="ana maria" userId="c42bc2efb1a2e098" providerId="LiveId" clId="{F2F61EB9-A267-4AFF-801D-F57F07869E66}" dt="2022-03-16T19:48:35.317" v="1" actId="20577"/>
      <pc:docMkLst>
        <pc:docMk/>
      </pc:docMkLst>
      <pc:sldChg chg="modSp mod">
        <pc:chgData name="ana maria" userId="c42bc2efb1a2e098" providerId="LiveId" clId="{F2F61EB9-A267-4AFF-801D-F57F07869E66}" dt="2022-03-16T19:48:35.317" v="1" actId="20577"/>
        <pc:sldMkLst>
          <pc:docMk/>
          <pc:sldMk cId="4206069339" sldId="263"/>
        </pc:sldMkLst>
        <pc:spChg chg="mod">
          <ac:chgData name="ana maria" userId="c42bc2efb1a2e098" providerId="LiveId" clId="{F2F61EB9-A267-4AFF-801D-F57F07869E66}" dt="2022-03-16T19:48:35.317" v="1" actId="20577"/>
          <ac:spMkLst>
            <pc:docMk/>
            <pc:sldMk cId="4206069339" sldId="263"/>
            <ac:spMk id="7" creationId="{DE018596-879F-495E-BD2D-99E68822651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28286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99736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733502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0490B-4BC2-4854-B62A-7B9E0DC54BA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699844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30490B-4BC2-4854-B62A-7B9E0DC54BA5}" type="datetimeFigureOut">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2564688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30490B-4BC2-4854-B62A-7B9E0DC54BA5}" type="datetimeFigureOut">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788602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30490B-4BC2-4854-B62A-7B9E0DC54BA5}" type="datetimeFigureOut">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690263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30490B-4BC2-4854-B62A-7B9E0DC54BA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2695325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30490B-4BC2-4854-B62A-7B9E0DC54BA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192935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378459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96106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AF6E"/>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30490B-4BC2-4854-B62A-7B9E0DC54BA5}" type="datetimeFigureOut">
              <a:rPr lang="en-GB" smtClean="0"/>
              <a:t>16/03/2022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93E48C-01B3-4D99-9EAB-89208351E764}" type="slidenum">
              <a:rPr lang="en-GB" smtClean="0"/>
              <a:t>‹#›</a:t>
            </a:fld>
            <a:endParaRPr lang="en-GB"/>
          </a:p>
        </p:txBody>
      </p:sp>
    </p:spTree>
    <p:extLst>
      <p:ext uri="{BB962C8B-B14F-4D97-AF65-F5344CB8AC3E}">
        <p14:creationId xmlns:p14="http://schemas.microsoft.com/office/powerpoint/2010/main" val="146563049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mayoclinic.org/diseases-conditions/vaginitis/diagnosis-treatment/drc-20354713" TargetMode="External"/><Relationship Id="rId3" Type="http://schemas.openxmlformats.org/officeDocument/2006/relationships/hyperlink" Target="https://my.clevelandclinic.org/health/articles/9118-female-reproductive-system" TargetMode="External"/><Relationship Id="rId7" Type="http://schemas.openxmlformats.org/officeDocument/2006/relationships/hyperlink" Target="https://courses.lumenlearning.com/boundless-ap/chapter/the-female-reproductive-system/" TargetMode="External"/><Relationship Id="rId2" Type="http://schemas.openxmlformats.org/officeDocument/2006/relationships/hyperlink" Target="https://study.com/academy/lesson/the-female-reproductive-system-functions-parts.html" TargetMode="External"/><Relationship Id="rId1" Type="http://schemas.openxmlformats.org/officeDocument/2006/relationships/slideLayout" Target="../slideLayouts/slideLayout7.xml"/><Relationship Id="rId6" Type="http://schemas.openxmlformats.org/officeDocument/2006/relationships/hyperlink" Target="https://www.msdmanuals.com/home/women-s-health-issues/biology-of-the-female-reproductive-system/female-external-genital-organs" TargetMode="External"/><Relationship Id="rId5" Type="http://schemas.openxmlformats.org/officeDocument/2006/relationships/hyperlink" Target="https://my.clevelandclinic.org/health/diseases/9131-vaginitis#prevention" TargetMode="External"/><Relationship Id="rId10" Type="http://schemas.openxmlformats.org/officeDocument/2006/relationships/hyperlink" Target="https://www.medicalnewstoday.com/articles/female-reproductive-organ-anatomy" TargetMode="External"/><Relationship Id="rId4" Type="http://schemas.openxmlformats.org/officeDocument/2006/relationships/hyperlink" Target="https://www.webmd.com/women/guide/sexual-health-vaginal-infections" TargetMode="External"/><Relationship Id="rId9" Type="http://schemas.openxmlformats.org/officeDocument/2006/relationships/hyperlink" Target="https://www.nhs.uk/conditions/vagin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889C-A07D-48A7-988E-3976B1396119}"/>
              </a:ext>
            </a:extLst>
          </p:cNvPr>
          <p:cNvSpPr>
            <a:spLocks noGrp="1"/>
          </p:cNvSpPr>
          <p:nvPr>
            <p:ph type="ctrTitle"/>
          </p:nvPr>
        </p:nvSpPr>
        <p:spPr>
          <a:xfrm>
            <a:off x="79899" y="1122363"/>
            <a:ext cx="12348839" cy="2387600"/>
          </a:xfrm>
        </p:spPr>
        <p:txBody>
          <a:bodyPr/>
          <a:lstStyle/>
          <a:p>
            <a:r>
              <a:rPr lang="en-GB" dirty="0"/>
              <a:t>Poster- Female Reproductive System</a:t>
            </a:r>
          </a:p>
        </p:txBody>
      </p:sp>
      <p:sp>
        <p:nvSpPr>
          <p:cNvPr id="3" name="Subtitle 2">
            <a:extLst>
              <a:ext uri="{FF2B5EF4-FFF2-40B4-BE49-F238E27FC236}">
                <a16:creationId xmlns:a16="http://schemas.microsoft.com/office/drawing/2014/main" id="{B97E26B4-AD1B-4D66-BA4D-F1EA865C431A}"/>
              </a:ext>
            </a:extLst>
          </p:cNvPr>
          <p:cNvSpPr>
            <a:spLocks noGrp="1"/>
          </p:cNvSpPr>
          <p:nvPr>
            <p:ph type="subTitle" idx="1"/>
          </p:nvPr>
        </p:nvSpPr>
        <p:spPr>
          <a:xfrm>
            <a:off x="1524000" y="3761836"/>
            <a:ext cx="9144000" cy="1655762"/>
          </a:xfrm>
        </p:spPr>
        <p:txBody>
          <a:bodyPr>
            <a:normAutofit fontScale="77500" lnSpcReduction="20000"/>
          </a:bodyPr>
          <a:lstStyle/>
          <a:p>
            <a:r>
              <a:rPr lang="en-GB" dirty="0"/>
              <a:t>Roxana Gherman</a:t>
            </a:r>
          </a:p>
          <a:p>
            <a:r>
              <a:rPr lang="en-GB" dirty="0"/>
              <a:t>1920090</a:t>
            </a:r>
          </a:p>
          <a:p>
            <a:r>
              <a:rPr lang="en-GB" dirty="0"/>
              <a:t>BMHP5003</a:t>
            </a:r>
          </a:p>
          <a:p>
            <a:r>
              <a:rPr lang="en-GB" dirty="0"/>
              <a:t>Task 1</a:t>
            </a:r>
          </a:p>
          <a:p>
            <a:r>
              <a:rPr lang="en-GB" dirty="0"/>
              <a:t>Mumtaz </a:t>
            </a:r>
            <a:r>
              <a:rPr lang="en-GB" dirty="0" err="1"/>
              <a:t>Goolam</a:t>
            </a:r>
            <a:endParaRPr lang="en-GB" dirty="0"/>
          </a:p>
        </p:txBody>
      </p:sp>
    </p:spTree>
    <p:extLst>
      <p:ext uri="{BB962C8B-B14F-4D97-AF65-F5344CB8AC3E}">
        <p14:creationId xmlns:p14="http://schemas.microsoft.com/office/powerpoint/2010/main" val="187189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3560E4-23DE-46E4-9037-8314B5D5891A}"/>
              </a:ext>
            </a:extLst>
          </p:cNvPr>
          <p:cNvSpPr>
            <a:spLocks noGrp="1"/>
          </p:cNvSpPr>
          <p:nvPr>
            <p:ph idx="1"/>
          </p:nvPr>
        </p:nvSpPr>
        <p:spPr>
          <a:xfrm>
            <a:off x="665825" y="683581"/>
            <a:ext cx="10687974" cy="5493382"/>
          </a:xfrm>
        </p:spPr>
        <p:txBody>
          <a:bodyPr>
            <a:normAutofit lnSpcReduction="10000"/>
          </a:bodyPr>
          <a:lstStyle/>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The female reproductive system is composed by internal and external organs that overall represent the anatomy and physiognomy of the entire system. In the internal category of organs, the female reproductive system upholds, it can be found the ovaries, the uterine tubes, the uterus, and the vagina. The external genitalia of this system consist of the vulva (labia majora), labia minora, clitoris, the urethral and peri-urethral gland ducts, the vestibular bulbs, and the mons veneris (</a:t>
            </a:r>
            <a:r>
              <a:rPr lang="en-GB" sz="1800" dirty="0" err="1">
                <a:latin typeface="Arial" panose="020B0604020202020204" pitchFamily="34" charset="0"/>
                <a:ea typeface="Calibri" panose="020F0502020204030204" pitchFamily="34" charset="0"/>
                <a:cs typeface="Times New Roman" panose="02020603050405020304" pitchFamily="18" charset="0"/>
              </a:rPr>
              <a:t>Manassiev</a:t>
            </a:r>
            <a:r>
              <a:rPr lang="en-GB" sz="1800" dirty="0">
                <a:latin typeface="Arial" panose="020B0604020202020204" pitchFamily="34" charset="0"/>
                <a:ea typeface="Calibri" panose="020F0502020204030204" pitchFamily="34" charset="0"/>
                <a:cs typeface="Times New Roman" panose="02020603050405020304" pitchFamily="18" charset="0"/>
              </a:rPr>
              <a:t> &amp; Whitehead, 2003).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The female reproductive system contains two main parts: THE UTERUS (Which contributes to the development of the </a:t>
            </a:r>
            <a:r>
              <a:rPr lang="en-GB" sz="1800" dirty="0" err="1">
                <a:latin typeface="Arial" panose="020B0604020202020204" pitchFamily="34" charset="0"/>
                <a:ea typeface="Calibri" panose="020F0502020204030204" pitchFamily="34" charset="0"/>
                <a:cs typeface="Times New Roman" panose="02020603050405020304" pitchFamily="18" charset="0"/>
              </a:rPr>
              <a:t>fetus</a:t>
            </a:r>
            <a:r>
              <a:rPr lang="en-GB" sz="1800" dirty="0">
                <a:latin typeface="Arial" panose="020B0604020202020204" pitchFamily="34" charset="0"/>
                <a:ea typeface="Calibri" panose="020F0502020204030204" pitchFamily="34" charset="0"/>
                <a:cs typeface="Times New Roman" panose="02020603050405020304" pitchFamily="18" charset="0"/>
              </a:rPr>
              <a:t>, produces secretions such as vaginal and uterine, and majorly impacts the passing of male sperms through the uterine tubes). The second major part of this reproductive system is the ovaries (which produces the anatomically female egg cells) (</a:t>
            </a:r>
            <a:r>
              <a:rPr lang="en-GB" sz="1800" dirty="0" err="1">
                <a:latin typeface="Arial" panose="020B0604020202020204" pitchFamily="34" charset="0"/>
                <a:ea typeface="Calibri" panose="020F0502020204030204" pitchFamily="34" charset="0"/>
                <a:cs typeface="Times New Roman" panose="02020603050405020304" pitchFamily="18" charset="0"/>
              </a:rPr>
              <a:t>LumenLearning</a:t>
            </a:r>
            <a:r>
              <a:rPr lang="en-GB" sz="1800" dirty="0">
                <a:latin typeface="Arial" panose="020B0604020202020204" pitchFamily="34" charset="0"/>
                <a:ea typeface="Calibri" panose="020F0502020204030204" pitchFamily="34" charset="0"/>
                <a:cs typeface="Times New Roman" panose="02020603050405020304" pitchFamily="18" charset="0"/>
              </a:rPr>
              <a:t>, 2020).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It is very important for women to acknowledge the significance of knowing the internal and external elements of the female reproductive system as well as the implications these organs have on the body, as it represents a fundamental structure in processes that helps humans be conceived and ultimately be given birth.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76460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Female Reproductive System: Functions &amp; Parts - Video &amp; Lesson  Transcript | Study.com">
            <a:extLst>
              <a:ext uri="{FF2B5EF4-FFF2-40B4-BE49-F238E27FC236}">
                <a16:creationId xmlns:a16="http://schemas.microsoft.com/office/drawing/2014/main" id="{08F222E5-8D49-4B08-9D32-4A401DC50E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 t="258" r="18055" b="-258"/>
          <a:stretch/>
        </p:blipFill>
        <p:spPr bwMode="auto">
          <a:xfrm>
            <a:off x="3779148" y="2121763"/>
            <a:ext cx="5023882" cy="3434827"/>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B8CB17C6-25C4-4C88-AD78-6A5624E25CFF}"/>
              </a:ext>
            </a:extLst>
          </p:cNvPr>
          <p:cNvCxnSpPr/>
          <p:nvPr/>
        </p:nvCxnSpPr>
        <p:spPr>
          <a:xfrm flipH="1" flipV="1">
            <a:off x="3373515" y="2459115"/>
            <a:ext cx="1402671" cy="772357"/>
          </a:xfrm>
          <a:prstGeom prst="line">
            <a:avLst/>
          </a:prstGeom>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DE018596-879F-495E-BD2D-99E68822651B}"/>
              </a:ext>
            </a:extLst>
          </p:cNvPr>
          <p:cNvSpPr txBox="1"/>
          <p:nvPr/>
        </p:nvSpPr>
        <p:spPr>
          <a:xfrm>
            <a:off x="213504" y="501574"/>
            <a:ext cx="3471169" cy="234371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1. The Ovaries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most females have two ovaries, one on each side of the uterus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-they are small, shaped as an almond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-it has two major functions: to produce hormones and release eggs (also called oocyte)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are attached to the uterus via the ovarian ligament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it contributes to a multitude of cycles such as pregnancies </a:t>
            </a:r>
            <a:r>
              <a:rPr lang="en-GB" sz="1000">
                <a:effectLst/>
                <a:latin typeface="Arial" panose="020B0604020202020204" pitchFamily="34" charset="0"/>
                <a:ea typeface="Calibri" panose="020F0502020204030204" pitchFamily="34" charset="0"/>
                <a:cs typeface="Times New Roman" panose="02020603050405020304" pitchFamily="18" charset="0"/>
              </a:rPr>
              <a:t>and menstruations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384C74E7-D9F3-4D81-9482-047219CBDB3E}"/>
              </a:ext>
            </a:extLst>
          </p:cNvPr>
          <p:cNvCxnSpPr/>
          <p:nvPr/>
        </p:nvCxnSpPr>
        <p:spPr>
          <a:xfrm flipV="1">
            <a:off x="7805992" y="1786632"/>
            <a:ext cx="1402673" cy="936594"/>
          </a:xfrm>
          <a:prstGeom prst="line">
            <a:avLst/>
          </a:prstGeom>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858A79DA-12C9-4A20-A3F8-D2E13ED6E45F}"/>
              </a:ext>
            </a:extLst>
          </p:cNvPr>
          <p:cNvSpPr txBox="1"/>
          <p:nvPr/>
        </p:nvSpPr>
        <p:spPr>
          <a:xfrm>
            <a:off x="8823305" y="217989"/>
            <a:ext cx="3314330" cy="22411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2. The Fallopian Tubes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-They are narrowed tubes that are attached to the upper part of the uterus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their tubes are passageways that carry eggs towards the uterus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consist of 3 parts: the infundibulum, the fimbriae, and the cilia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 journey of the eggs usually takes about 7 days (West</a:t>
            </a:r>
            <a:r>
              <a:rPr lang="en-GB" sz="1000" dirty="0">
                <a:latin typeface="Arial" panose="020B0604020202020204" pitchFamily="34" charset="0"/>
                <a:ea typeface="Calibri" panose="020F0502020204030204" pitchFamily="34" charset="0"/>
                <a:cs typeface="Times New Roman" panose="02020603050405020304" pitchFamily="18" charset="0"/>
              </a:rPr>
              <a:t>,</a:t>
            </a:r>
            <a:r>
              <a:rPr lang="en-GB" sz="1000" dirty="0">
                <a:effectLst/>
                <a:latin typeface="Arial" panose="020B0604020202020204" pitchFamily="34" charset="0"/>
                <a:ea typeface="Calibri" panose="020F0502020204030204" pitchFamily="34" charset="0"/>
                <a:cs typeface="Times New Roman" panose="02020603050405020304" pitchFamily="18" charset="0"/>
              </a:rPr>
              <a:t>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2BF9DC4-AF52-4A4E-9778-405837BA61F2}"/>
              </a:ext>
            </a:extLst>
          </p:cNvPr>
          <p:cNvSpPr txBox="1"/>
          <p:nvPr/>
        </p:nvSpPr>
        <p:spPr>
          <a:xfrm>
            <a:off x="4296792" y="390617"/>
            <a:ext cx="4145872" cy="1508105"/>
          </a:xfrm>
          <a:prstGeom prst="rect">
            <a:avLst/>
          </a:prstGeom>
          <a:noFill/>
        </p:spPr>
        <p:txBody>
          <a:bodyPr wrap="square" rtlCol="0">
            <a:spAutoFit/>
          </a:bodyPr>
          <a:lstStyle/>
          <a:p>
            <a:pPr algn="ctr"/>
            <a:r>
              <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The internal organs are included in the female reproductive system are the ovaries, fallopian tubes, uterus, and vagina. </a:t>
            </a:r>
          </a:p>
          <a:p>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298E41A-AAB7-46D5-BA5E-1B48EE63D052}"/>
              </a:ext>
            </a:extLst>
          </p:cNvPr>
          <p:cNvSpPr txBox="1"/>
          <p:nvPr/>
        </p:nvSpPr>
        <p:spPr>
          <a:xfrm>
            <a:off x="38801" y="4302400"/>
            <a:ext cx="3693110" cy="25083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3. THE UTERUS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The uterus has been named as an organ of regeneration (Taylor &amp; Gomel, 2008)</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-this organ is the largest and considered to be the major organ of the female reproductive system that helps the </a:t>
            </a:r>
            <a:r>
              <a:rPr lang="en-GB" sz="1000" dirty="0" err="1">
                <a:effectLst/>
                <a:latin typeface="Arial" panose="020B0604020202020204" pitchFamily="34" charset="0"/>
                <a:ea typeface="Calibri" panose="020F0502020204030204" pitchFamily="34" charset="0"/>
                <a:cs typeface="Arial" panose="020B0604020202020204" pitchFamily="34" charset="0"/>
              </a:rPr>
              <a:t>fetal</a:t>
            </a:r>
            <a:r>
              <a:rPr lang="en-GB" sz="1000" dirty="0">
                <a:effectLst/>
                <a:latin typeface="Arial" panose="020B0604020202020204" pitchFamily="34" charset="0"/>
                <a:ea typeface="Calibri" panose="020F0502020204030204" pitchFamily="34" charset="0"/>
                <a:cs typeface="Arial" panose="020B0604020202020204" pitchFamily="34" charset="0"/>
              </a:rPr>
              <a:t> growth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-it is essential in the sexual response by sending blood flow to the pelvis and the external genitalia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constructed from a body and a cervix</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the body of the uterus (womb or corpus) can expand, as it is the place where the baby is being developed</a:t>
            </a:r>
          </a:p>
          <a:p>
            <a:endParaRPr lang="en-GB" sz="1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F767D1B-CF9E-4863-A5EE-61573964BC20}"/>
              </a:ext>
            </a:extLst>
          </p:cNvPr>
          <p:cNvSpPr txBox="1"/>
          <p:nvPr/>
        </p:nvSpPr>
        <p:spPr>
          <a:xfrm>
            <a:off x="8823305" y="4569653"/>
            <a:ext cx="3241448" cy="22411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4. The vagina (&amp; the cervix)</a:t>
            </a:r>
          </a:p>
          <a:p>
            <a:pPr algn="ctr">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I</a:t>
            </a:r>
            <a:r>
              <a:rPr lang="en-GB" sz="1000" dirty="0">
                <a:effectLst/>
                <a:latin typeface="Arial" panose="020B0604020202020204" pitchFamily="34" charset="0"/>
                <a:ea typeface="Calibri" panose="020F0502020204030204" pitchFamily="34" charset="0"/>
                <a:cs typeface="Arial" panose="020B0604020202020204" pitchFamily="34" charset="0"/>
              </a:rPr>
              <a:t>t has several functions:</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-to produce mucus (which can stop the sperm from entering the uterus when a person is not fertile or already pregnant)</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-to protect against bacteria (to keep the vagina healthy)</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-to allow fluids to drain (allows fluids such as the menstrual blood, to flow)</a:t>
            </a:r>
          </a:p>
          <a:p>
            <a:endParaRPr lang="en-GB" sz="1000"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9CC48EA6-40ED-4F5B-8E5C-D855CFDBF4DC}"/>
              </a:ext>
            </a:extLst>
          </p:cNvPr>
          <p:cNvCxnSpPr/>
          <p:nvPr/>
        </p:nvCxnSpPr>
        <p:spPr>
          <a:xfrm>
            <a:off x="6312023" y="4776186"/>
            <a:ext cx="2645546"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18" name="Straight Connector 17">
            <a:extLst>
              <a:ext uri="{FF2B5EF4-FFF2-40B4-BE49-F238E27FC236}">
                <a16:creationId xmlns:a16="http://schemas.microsoft.com/office/drawing/2014/main" id="{306448AA-3A2A-4C4D-92E7-F7E27FA675AC}"/>
              </a:ext>
            </a:extLst>
          </p:cNvPr>
          <p:cNvCxnSpPr/>
          <p:nvPr/>
        </p:nvCxnSpPr>
        <p:spPr>
          <a:xfrm flipV="1">
            <a:off x="3684673" y="3231472"/>
            <a:ext cx="2485308" cy="1766656"/>
          </a:xfrm>
          <a:prstGeom prst="line">
            <a:avLst/>
          </a:prstGeom>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ACF09BBF-6444-4E72-A4CC-FAE2DAF622B2}"/>
              </a:ext>
            </a:extLst>
          </p:cNvPr>
          <p:cNvSpPr txBox="1"/>
          <p:nvPr/>
        </p:nvSpPr>
        <p:spPr>
          <a:xfrm>
            <a:off x="5548542" y="5682616"/>
            <a:ext cx="3241447" cy="369332"/>
          </a:xfrm>
          <a:prstGeom prst="rect">
            <a:avLst/>
          </a:prstGeom>
          <a:noFill/>
        </p:spPr>
        <p:txBody>
          <a:bodyPr wrap="square" rtlCol="0">
            <a:spAutoFit/>
          </a:bodyPr>
          <a:lstStyle/>
          <a:p>
            <a:pPr algn="ctr"/>
            <a:r>
              <a:rPr lang="en-GB" b="1" dirty="0">
                <a:solidFill>
                  <a:srgbClr val="555555"/>
                </a:solidFill>
                <a:effectLst/>
                <a:latin typeface="Arial" panose="020B0604020202020204" pitchFamily="34" charset="0"/>
                <a:cs typeface="Arial" panose="020B0604020202020204" pitchFamily="34" charset="0"/>
              </a:rPr>
              <a:t>Source: Adewale, 2021</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606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 engineering drawing&#10;&#10;Description automatically generated">
            <a:extLst>
              <a:ext uri="{FF2B5EF4-FFF2-40B4-BE49-F238E27FC236}">
                <a16:creationId xmlns:a16="http://schemas.microsoft.com/office/drawing/2014/main" id="{C1E97240-6731-456A-9B51-2AFF83EA75A8}"/>
              </a:ext>
            </a:extLst>
          </p:cNvPr>
          <p:cNvPicPr>
            <a:picLocks noChangeAspect="1"/>
          </p:cNvPicPr>
          <p:nvPr/>
        </p:nvPicPr>
        <p:blipFill>
          <a:blip r:embed="rId2"/>
          <a:stretch>
            <a:fillRect/>
          </a:stretch>
        </p:blipFill>
        <p:spPr>
          <a:xfrm>
            <a:off x="3421888" y="2104008"/>
            <a:ext cx="5348224" cy="4110525"/>
          </a:xfrm>
          <a:prstGeom prst="rect">
            <a:avLst/>
          </a:prstGeom>
        </p:spPr>
      </p:pic>
      <p:sp>
        <p:nvSpPr>
          <p:cNvPr id="6" name="TextBox 5">
            <a:extLst>
              <a:ext uri="{FF2B5EF4-FFF2-40B4-BE49-F238E27FC236}">
                <a16:creationId xmlns:a16="http://schemas.microsoft.com/office/drawing/2014/main" id="{57A7605E-0C51-4E22-9248-0D5AA4893A6F}"/>
              </a:ext>
            </a:extLst>
          </p:cNvPr>
          <p:cNvSpPr txBox="1"/>
          <p:nvPr/>
        </p:nvSpPr>
        <p:spPr>
          <a:xfrm>
            <a:off x="3515557" y="612559"/>
            <a:ext cx="5104660" cy="984885"/>
          </a:xfrm>
          <a:prstGeom prst="rect">
            <a:avLst/>
          </a:prstGeom>
          <a:noFill/>
        </p:spPr>
        <p:txBody>
          <a:bodyPr wrap="square" rtlCol="0">
            <a:spAutoFit/>
          </a:bodyPr>
          <a:lstStyle/>
          <a:p>
            <a:pPr algn="ctr"/>
            <a:r>
              <a:rPr lang="en-GB" sz="16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The external organs of the female reproductive system are the vulva, labia majora, labia minora, the Bartholin’s glands, and the mono pubis.</a:t>
            </a:r>
          </a:p>
          <a:p>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D98DBC2-4DDA-4A43-8936-445CC4AB8080}"/>
              </a:ext>
            </a:extLst>
          </p:cNvPr>
          <p:cNvSpPr txBox="1"/>
          <p:nvPr/>
        </p:nvSpPr>
        <p:spPr>
          <a:xfrm>
            <a:off x="9215021" y="834501"/>
            <a:ext cx="2414727" cy="111248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1. The labia majora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enclose and protect the other reproductive organs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act as a protector also for the internal organs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C143B5DC-0ABE-4184-A936-70D7E3B7A81A}"/>
              </a:ext>
            </a:extLst>
          </p:cNvPr>
          <p:cNvCxnSpPr>
            <a:endCxn id="7" idx="1"/>
          </p:cNvCxnSpPr>
          <p:nvPr/>
        </p:nvCxnSpPr>
        <p:spPr>
          <a:xfrm flipV="1">
            <a:off x="6462944" y="1390743"/>
            <a:ext cx="2752077" cy="2142570"/>
          </a:xfrm>
          <a:prstGeom prst="line">
            <a:avLst/>
          </a:prstGeom>
        </p:spPr>
        <p:style>
          <a:lnRef idx="3">
            <a:schemeClr val="accent2"/>
          </a:lnRef>
          <a:fillRef idx="0">
            <a:schemeClr val="accent2"/>
          </a:fillRef>
          <a:effectRef idx="2">
            <a:schemeClr val="accent2"/>
          </a:effectRef>
          <a:fontRef idx="minor">
            <a:schemeClr val="tx1"/>
          </a:fontRef>
        </p:style>
      </p:cxnSp>
      <p:sp>
        <p:nvSpPr>
          <p:cNvPr id="10" name="TextBox 9">
            <a:extLst>
              <a:ext uri="{FF2B5EF4-FFF2-40B4-BE49-F238E27FC236}">
                <a16:creationId xmlns:a16="http://schemas.microsoft.com/office/drawing/2014/main" id="{B928A51A-0E2B-4936-ADA9-9CA51B6CD861}"/>
              </a:ext>
            </a:extLst>
          </p:cNvPr>
          <p:cNvSpPr txBox="1"/>
          <p:nvPr/>
        </p:nvSpPr>
        <p:spPr>
          <a:xfrm>
            <a:off x="9454718" y="3826276"/>
            <a:ext cx="2290439" cy="12771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2. Vulva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it consists most of the external organs of the reproductive system</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it also has a notable structure – the perineum – which is the region between the genitals and the anus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38E4478D-1F0D-479F-AFF9-3DC88B8EAF4D}"/>
              </a:ext>
            </a:extLst>
          </p:cNvPr>
          <p:cNvCxnSpPr>
            <a:cxnSpLocks/>
          </p:cNvCxnSpPr>
          <p:nvPr/>
        </p:nvCxnSpPr>
        <p:spPr>
          <a:xfrm>
            <a:off x="6312023" y="4464848"/>
            <a:ext cx="3213716" cy="218270"/>
          </a:xfrm>
          <a:prstGeom prst="line">
            <a:avLst/>
          </a:prstGeom>
        </p:spPr>
        <p:style>
          <a:lnRef idx="3">
            <a:schemeClr val="accent2"/>
          </a:lnRef>
          <a:fillRef idx="0">
            <a:schemeClr val="accent2"/>
          </a:fillRef>
          <a:effectRef idx="2">
            <a:schemeClr val="accent2"/>
          </a:effectRef>
          <a:fontRef idx="minor">
            <a:schemeClr val="tx1"/>
          </a:fontRef>
        </p:style>
      </p:cxnSp>
      <p:sp>
        <p:nvSpPr>
          <p:cNvPr id="13" name="TextBox 12">
            <a:extLst>
              <a:ext uri="{FF2B5EF4-FFF2-40B4-BE49-F238E27FC236}">
                <a16:creationId xmlns:a16="http://schemas.microsoft.com/office/drawing/2014/main" id="{783FEED3-76C4-4783-9A12-82D5A3307B64}"/>
              </a:ext>
            </a:extLst>
          </p:cNvPr>
          <p:cNvSpPr txBox="1"/>
          <p:nvPr/>
        </p:nvSpPr>
        <p:spPr>
          <a:xfrm>
            <a:off x="446843" y="4995881"/>
            <a:ext cx="2752077" cy="10504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3. labia minora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it has a variety of shapes and sizes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-they live inside the labia majora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-the skin is very delicate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2C6D8CF3-6E11-4418-8DBC-B9FB9F62D2C0}"/>
              </a:ext>
            </a:extLst>
          </p:cNvPr>
          <p:cNvSpPr txBox="1"/>
          <p:nvPr/>
        </p:nvSpPr>
        <p:spPr>
          <a:xfrm>
            <a:off x="525322" y="3376107"/>
            <a:ext cx="2752077" cy="131869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4.Bartholin’s glands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-are located next to the vaginal opening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-produces mucus secretion</a:t>
            </a:r>
          </a:p>
          <a:p>
            <a:pPr algn="ctr">
              <a:lnSpc>
                <a:spcPct val="107000"/>
              </a:lnSpc>
              <a:spcAft>
                <a:spcPts val="800"/>
              </a:spcAft>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Knudtson</a:t>
            </a:r>
            <a:r>
              <a:rPr lang="en-GB" sz="1000" dirty="0">
                <a:latin typeface="Arial" panose="020B0604020202020204" pitchFamily="34" charset="0"/>
                <a:cs typeface="Arial" panose="020B0604020202020204" pitchFamily="34" charset="0"/>
              </a:rPr>
              <a:t> &amp; McLaughlin, 2020)</a:t>
            </a:r>
          </a:p>
          <a:p>
            <a:pPr marL="0" indent="0" algn="ctr">
              <a:lnSpc>
                <a:spcPct val="107000"/>
              </a:lnSpc>
              <a:spcAft>
                <a:spcPts val="800"/>
              </a:spcAft>
              <a:buNone/>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7A150D21-BA03-46F9-9832-15CCD278B8C0}"/>
              </a:ext>
            </a:extLst>
          </p:cNvPr>
          <p:cNvSpPr txBox="1"/>
          <p:nvPr/>
        </p:nvSpPr>
        <p:spPr>
          <a:xfrm>
            <a:off x="669811" y="1251751"/>
            <a:ext cx="2752077" cy="8452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5. the mono pubis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a protuberance over the pubic bones that, during puberty, becomes covered in hair (Cleveland Clinic, 2019).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CFF990B2-C1F1-4F7D-A564-CDD530136126}"/>
              </a:ext>
            </a:extLst>
          </p:cNvPr>
          <p:cNvCxnSpPr>
            <a:stCxn id="15" idx="3"/>
          </p:cNvCxnSpPr>
          <p:nvPr/>
        </p:nvCxnSpPr>
        <p:spPr>
          <a:xfrm>
            <a:off x="3421888" y="1674367"/>
            <a:ext cx="2366353" cy="1406184"/>
          </a:xfrm>
          <a:prstGeom prst="line">
            <a:avLst/>
          </a:prstGeom>
        </p:spPr>
        <p:style>
          <a:lnRef idx="3">
            <a:schemeClr val="accent2"/>
          </a:lnRef>
          <a:fillRef idx="0">
            <a:schemeClr val="accent2"/>
          </a:fillRef>
          <a:effectRef idx="2">
            <a:schemeClr val="accent2"/>
          </a:effectRef>
          <a:fontRef idx="minor">
            <a:schemeClr val="tx1"/>
          </a:fontRef>
        </p:style>
      </p:cxnSp>
      <p:cxnSp>
        <p:nvCxnSpPr>
          <p:cNvPr id="19" name="Straight Connector 18">
            <a:extLst>
              <a:ext uri="{FF2B5EF4-FFF2-40B4-BE49-F238E27FC236}">
                <a16:creationId xmlns:a16="http://schemas.microsoft.com/office/drawing/2014/main" id="{502BA164-B0C6-4479-B0CB-4A8771F94754}"/>
              </a:ext>
            </a:extLst>
          </p:cNvPr>
          <p:cNvCxnSpPr>
            <a:cxnSpLocks/>
            <a:stCxn id="14" idx="3"/>
          </p:cNvCxnSpPr>
          <p:nvPr/>
        </p:nvCxnSpPr>
        <p:spPr>
          <a:xfrm>
            <a:off x="3277399" y="4035454"/>
            <a:ext cx="2963603" cy="647664"/>
          </a:xfrm>
          <a:prstGeom prst="line">
            <a:avLst/>
          </a:prstGeom>
        </p:spPr>
        <p:style>
          <a:lnRef idx="3">
            <a:schemeClr val="accent2"/>
          </a:lnRef>
          <a:fillRef idx="0">
            <a:schemeClr val="accent2"/>
          </a:fillRef>
          <a:effectRef idx="2">
            <a:schemeClr val="accent2"/>
          </a:effectRef>
          <a:fontRef idx="minor">
            <a:schemeClr val="tx1"/>
          </a:fontRef>
        </p:style>
      </p:cxnSp>
      <p:cxnSp>
        <p:nvCxnSpPr>
          <p:cNvPr id="22" name="Straight Connector 21">
            <a:extLst>
              <a:ext uri="{FF2B5EF4-FFF2-40B4-BE49-F238E27FC236}">
                <a16:creationId xmlns:a16="http://schemas.microsoft.com/office/drawing/2014/main" id="{733F2A3C-1B7E-49FA-9222-04DEE6171385}"/>
              </a:ext>
            </a:extLst>
          </p:cNvPr>
          <p:cNvCxnSpPr>
            <a:stCxn id="13" idx="3"/>
          </p:cNvCxnSpPr>
          <p:nvPr/>
        </p:nvCxnSpPr>
        <p:spPr>
          <a:xfrm flipV="1">
            <a:off x="3198920" y="4018002"/>
            <a:ext cx="2757997" cy="1503087"/>
          </a:xfrm>
          <a:prstGeom prst="line">
            <a:avLst/>
          </a:prstGeom>
        </p:spPr>
        <p:style>
          <a:lnRef idx="3">
            <a:schemeClr val="accent2"/>
          </a:lnRef>
          <a:fillRef idx="0">
            <a:schemeClr val="accent2"/>
          </a:fillRef>
          <a:effectRef idx="2">
            <a:schemeClr val="accent2"/>
          </a:effectRef>
          <a:fontRef idx="minor">
            <a:schemeClr val="tx1"/>
          </a:fontRef>
        </p:style>
      </p:cxnSp>
      <p:sp>
        <p:nvSpPr>
          <p:cNvPr id="23" name="TextBox 22">
            <a:extLst>
              <a:ext uri="{FF2B5EF4-FFF2-40B4-BE49-F238E27FC236}">
                <a16:creationId xmlns:a16="http://schemas.microsoft.com/office/drawing/2014/main" id="{4A24322B-3621-4B05-9848-BD83E76FC17A}"/>
              </a:ext>
            </a:extLst>
          </p:cNvPr>
          <p:cNvSpPr txBox="1"/>
          <p:nvPr/>
        </p:nvSpPr>
        <p:spPr>
          <a:xfrm>
            <a:off x="6312023" y="6309279"/>
            <a:ext cx="3497802" cy="369332"/>
          </a:xfrm>
          <a:prstGeom prst="rect">
            <a:avLst/>
          </a:prstGeom>
          <a:noFill/>
        </p:spPr>
        <p:txBody>
          <a:bodyPr wrap="square" rtlCol="0">
            <a:spAutoFit/>
          </a:bodyPr>
          <a:lstStyle/>
          <a:p>
            <a:r>
              <a:rPr lang="en-GB" dirty="0"/>
              <a:t>Source: </a:t>
            </a:r>
            <a:r>
              <a:rPr lang="en-GB" dirty="0" err="1"/>
              <a:t>Krissi</a:t>
            </a:r>
            <a:r>
              <a:rPr lang="en-GB" dirty="0"/>
              <a:t>, et al., 2015</a:t>
            </a:r>
          </a:p>
        </p:txBody>
      </p:sp>
    </p:spTree>
    <p:extLst>
      <p:ext uri="{BB962C8B-B14F-4D97-AF65-F5344CB8AC3E}">
        <p14:creationId xmlns:p14="http://schemas.microsoft.com/office/powerpoint/2010/main" val="703149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7EE7A87-564D-41A8-A83E-B4DB42936F09}"/>
              </a:ext>
            </a:extLst>
          </p:cNvPr>
          <p:cNvSpPr txBox="1"/>
          <p:nvPr/>
        </p:nvSpPr>
        <p:spPr>
          <a:xfrm>
            <a:off x="3164888" y="1751670"/>
            <a:ext cx="6090082" cy="2840714"/>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b="1" dirty="0">
                <a:solidFill>
                  <a:srgbClr val="00B0F0"/>
                </a:solidFill>
                <a:effectLst/>
                <a:latin typeface="Arial" panose="020B0604020202020204" pitchFamily="34" charset="0"/>
                <a:ea typeface="Calibri" panose="020F0502020204030204" pitchFamily="34" charset="0"/>
                <a:cs typeface="Arial" panose="020B0604020202020204" pitchFamily="34" charset="0"/>
              </a:rPr>
              <a:t>A major health issue that most women encounter within the female reproductive system is </a:t>
            </a:r>
            <a:r>
              <a:rPr lang="en-GB" b="1" dirty="0">
                <a:solidFill>
                  <a:srgbClr val="FF0000"/>
                </a:solidFill>
                <a:effectLst/>
                <a:latin typeface="Arial" panose="020B0604020202020204" pitchFamily="34" charset="0"/>
                <a:ea typeface="Calibri" panose="020F0502020204030204" pitchFamily="34" charset="0"/>
                <a:cs typeface="Arial" panose="020B0604020202020204" pitchFamily="34" charset="0"/>
              </a:rPr>
              <a:t>Vaginitis</a:t>
            </a:r>
            <a:r>
              <a:rPr lang="en-GB" b="1" dirty="0">
                <a:solidFill>
                  <a:srgbClr val="00B0F0"/>
                </a:solidFill>
                <a:effectLst/>
                <a:latin typeface="Arial" panose="020B0604020202020204" pitchFamily="34" charset="0"/>
                <a:ea typeface="Calibri" panose="020F0502020204030204" pitchFamily="34" charset="0"/>
                <a:cs typeface="Arial" panose="020B0604020202020204" pitchFamily="34" charset="0"/>
              </a:rPr>
              <a:t>.</a:t>
            </a:r>
          </a:p>
          <a:p>
            <a:pPr algn="ctr">
              <a:lnSpc>
                <a:spcPct val="107000"/>
              </a:lnSpc>
              <a:spcAft>
                <a:spcPts val="800"/>
              </a:spcAft>
            </a:pPr>
            <a:r>
              <a:rPr lang="en-GB" b="1" dirty="0">
                <a:solidFill>
                  <a:srgbClr val="00B0F0"/>
                </a:solidFill>
                <a:effectLst/>
                <a:latin typeface="Arial" panose="020B0604020202020204" pitchFamily="34" charset="0"/>
                <a:ea typeface="Calibri" panose="020F0502020204030204" pitchFamily="34" charset="0"/>
                <a:cs typeface="Arial" panose="020B0604020202020204" pitchFamily="34" charset="0"/>
              </a:rPr>
              <a:t>Vaginitis represents the inflammation of the vagina. It is a common issue that can be easily treatable. It appears due to an imbalance of bacteria and yeast that live in the vagina. It is advised that it is good to see a doctor so you can get the right treatment and make sure that you can prevent it so it will not happen again. </a:t>
            </a:r>
          </a:p>
        </p:txBody>
      </p:sp>
      <p:sp>
        <p:nvSpPr>
          <p:cNvPr id="11" name="TextBox 10">
            <a:extLst>
              <a:ext uri="{FF2B5EF4-FFF2-40B4-BE49-F238E27FC236}">
                <a16:creationId xmlns:a16="http://schemas.microsoft.com/office/drawing/2014/main" id="{24E928D9-8241-4E78-B895-BDE50B2921AE}"/>
              </a:ext>
            </a:extLst>
          </p:cNvPr>
          <p:cNvSpPr txBox="1"/>
          <p:nvPr/>
        </p:nvSpPr>
        <p:spPr>
          <a:xfrm>
            <a:off x="137604" y="782334"/>
            <a:ext cx="2565646" cy="19386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Some symptoms of Vaginitis are:</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-itchiness and soreness</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-discharge that has an unusual smell, texture, and colour</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-pain when having intercourse or peeing</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-sore and swollen skin around the vagina (NHS, 2020)</a:t>
            </a:r>
          </a:p>
        </p:txBody>
      </p:sp>
      <p:sp>
        <p:nvSpPr>
          <p:cNvPr id="12" name="TextBox 11">
            <a:extLst>
              <a:ext uri="{FF2B5EF4-FFF2-40B4-BE49-F238E27FC236}">
                <a16:creationId xmlns:a16="http://schemas.microsoft.com/office/drawing/2014/main" id="{99F1B687-5ACD-4681-A902-088D6C81248A}"/>
              </a:ext>
            </a:extLst>
          </p:cNvPr>
          <p:cNvSpPr txBox="1"/>
          <p:nvPr/>
        </p:nvSpPr>
        <p:spPr>
          <a:xfrm>
            <a:off x="9716608" y="1307425"/>
            <a:ext cx="2175029" cy="424314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Common types and causes of the illness are: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Bacterial vaginosis – inflammation of the vagina due to a bacterium. It has a strong </a:t>
            </a:r>
            <a:r>
              <a:rPr lang="en-GB" sz="1200" dirty="0" err="1">
                <a:effectLst/>
                <a:latin typeface="Arial" panose="020B0604020202020204" pitchFamily="34" charset="0"/>
                <a:ea typeface="Calibri" panose="020F0502020204030204" pitchFamily="34" charset="0"/>
                <a:cs typeface="Arial" panose="020B0604020202020204" pitchFamily="34" charset="0"/>
              </a:rPr>
              <a:t>odor</a:t>
            </a:r>
            <a:r>
              <a:rPr lang="en-GB" sz="1200" dirty="0">
                <a:effectLst/>
                <a:latin typeface="Arial" panose="020B0604020202020204" pitchFamily="34" charset="0"/>
                <a:ea typeface="Calibri" panose="020F0502020204030204" pitchFamily="34" charset="0"/>
                <a:cs typeface="Arial" panose="020B0604020202020204" pitchFamily="34" charset="0"/>
              </a:rPr>
              <a:t> that signals the bacteria.</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Yeast infection (also known as candida) – fungus candida, which can be found in the vagina</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Chlamydia (most common sexually transmitted infection in women) – which is due to the multiple partners.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Gonorrhoea (comes along with chlamydia) –infection spread due to sex (</a:t>
            </a:r>
            <a:r>
              <a:rPr lang="en-GB" sz="1200" dirty="0" err="1">
                <a:effectLst/>
                <a:latin typeface="Arial" panose="020B0604020202020204" pitchFamily="34" charset="0"/>
                <a:ea typeface="Calibri" panose="020F0502020204030204" pitchFamily="34" charset="0"/>
                <a:cs typeface="Arial" panose="020B0604020202020204" pitchFamily="34" charset="0"/>
              </a:rPr>
              <a:t>Cassoobhoy</a:t>
            </a:r>
            <a:r>
              <a:rPr lang="en-GB" sz="1200" dirty="0">
                <a:effectLst/>
                <a:latin typeface="Arial" panose="020B0604020202020204" pitchFamily="34" charset="0"/>
                <a:ea typeface="Calibri" panose="020F0502020204030204" pitchFamily="34" charset="0"/>
                <a:cs typeface="Arial" panose="020B0604020202020204" pitchFamily="34" charset="0"/>
              </a:rPr>
              <a:t>, 2020)</a:t>
            </a:r>
          </a:p>
        </p:txBody>
      </p:sp>
      <p:sp>
        <p:nvSpPr>
          <p:cNvPr id="13" name="TextBox 12">
            <a:extLst>
              <a:ext uri="{FF2B5EF4-FFF2-40B4-BE49-F238E27FC236}">
                <a16:creationId xmlns:a16="http://schemas.microsoft.com/office/drawing/2014/main" id="{2296FD5E-476A-4979-83A6-C14F12FC81F6}"/>
              </a:ext>
            </a:extLst>
          </p:cNvPr>
          <p:cNvSpPr txBox="1"/>
          <p:nvPr/>
        </p:nvSpPr>
        <p:spPr>
          <a:xfrm>
            <a:off x="71022" y="3915052"/>
            <a:ext cx="2982897" cy="2467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Some other causes, that involve just an itching and mild burning, which are not involving bacterial infections are: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-soaps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-detergents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-fabrics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-vaginal products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-low level of hormones (signs of menopause</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2F7A1B2A-340D-401A-BBE4-9C31B792E9AA}"/>
              </a:ext>
            </a:extLst>
          </p:cNvPr>
          <p:cNvSpPr txBox="1"/>
          <p:nvPr/>
        </p:nvSpPr>
        <p:spPr>
          <a:xfrm>
            <a:off x="3817397" y="423069"/>
            <a:ext cx="4785064" cy="1015663"/>
          </a:xfrm>
          <a:prstGeom prst="rect">
            <a:avLst/>
          </a:prstGeom>
          <a:noFill/>
        </p:spPr>
        <p:txBody>
          <a:bodyPr wrap="square" rtlCol="0">
            <a:spAutoFit/>
          </a:bodyPr>
          <a:lstStyle/>
          <a:p>
            <a:pPr algn="ctr"/>
            <a:r>
              <a:rPr lang="en-GB" sz="6000" b="1" dirty="0">
                <a:solidFill>
                  <a:srgbClr val="FF0000"/>
                </a:solidFill>
                <a:latin typeface="Arial" panose="020B0604020202020204" pitchFamily="34" charset="0"/>
                <a:cs typeface="Arial" panose="020B0604020202020204" pitchFamily="34" charset="0"/>
              </a:rPr>
              <a:t>VAGINITIS</a:t>
            </a:r>
          </a:p>
        </p:txBody>
      </p:sp>
    </p:spTree>
    <p:extLst>
      <p:ext uri="{BB962C8B-B14F-4D97-AF65-F5344CB8AC3E}">
        <p14:creationId xmlns:p14="http://schemas.microsoft.com/office/powerpoint/2010/main" val="1565927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F96F75-5F4C-4FBA-9073-BC40A6D6F6E0}"/>
              </a:ext>
            </a:extLst>
          </p:cNvPr>
          <p:cNvSpPr txBox="1"/>
          <p:nvPr/>
        </p:nvSpPr>
        <p:spPr>
          <a:xfrm>
            <a:off x="1003177" y="408373"/>
            <a:ext cx="2920753" cy="573112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lnSpc>
                <a:spcPct val="107000"/>
              </a:lnSpc>
              <a:spcAft>
                <a:spcPts val="800"/>
              </a:spcAft>
            </a:pPr>
            <a:r>
              <a:rPr lang="en-GB" sz="1800" b="1" dirty="0">
                <a:solidFill>
                  <a:schemeClr val="accent4"/>
                </a:solidFill>
                <a:effectLst/>
                <a:latin typeface="Arial" panose="020B0604020202020204" pitchFamily="34" charset="0"/>
                <a:ea typeface="Calibri" panose="020F0502020204030204" pitchFamily="34" charset="0"/>
                <a:cs typeface="Arial" panose="020B0604020202020204" pitchFamily="34" charset="0"/>
              </a:rPr>
              <a:t>Treatments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When it comes to treatments, it is best to be advised by a doctor in regard to what you should use in order to treat the disease. Some of the most common treatments include:</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vaginal creams and tablets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over the counter medication</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antifungal medicine</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antibiotics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moisturiser (</a:t>
            </a:r>
            <a:r>
              <a:rPr lang="en-GB" sz="1800" dirty="0" err="1">
                <a:effectLst/>
                <a:latin typeface="Arial" panose="020B0604020202020204" pitchFamily="34" charset="0"/>
                <a:ea typeface="Calibri" panose="020F0502020204030204" pitchFamily="34" charset="0"/>
                <a:cs typeface="Arial" panose="020B0604020202020204" pitchFamily="34" charset="0"/>
              </a:rPr>
              <a:t>MayoClinic</a:t>
            </a:r>
            <a:r>
              <a:rPr lang="en-GB" sz="1800" dirty="0">
                <a:effectLst/>
                <a:latin typeface="Arial" panose="020B0604020202020204" pitchFamily="34" charset="0"/>
                <a:ea typeface="Calibri" panose="020F0502020204030204" pitchFamily="34" charset="0"/>
                <a:cs typeface="Arial" panose="020B0604020202020204" pitchFamily="34" charset="0"/>
              </a:rPr>
              <a:t>, 2021)</a:t>
            </a:r>
          </a:p>
        </p:txBody>
      </p:sp>
      <p:sp>
        <p:nvSpPr>
          <p:cNvPr id="5" name="TextBox 4">
            <a:extLst>
              <a:ext uri="{FF2B5EF4-FFF2-40B4-BE49-F238E27FC236}">
                <a16:creationId xmlns:a16="http://schemas.microsoft.com/office/drawing/2014/main" id="{CC952F27-BE41-45B9-99E3-E9961092B5CD}"/>
              </a:ext>
            </a:extLst>
          </p:cNvPr>
          <p:cNvSpPr txBox="1"/>
          <p:nvPr/>
        </p:nvSpPr>
        <p:spPr>
          <a:xfrm>
            <a:off x="4471386" y="414914"/>
            <a:ext cx="3249227" cy="572458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lnSpc>
                <a:spcPct val="107000"/>
              </a:lnSpc>
              <a:spcAft>
                <a:spcPts val="800"/>
              </a:spcAft>
            </a:pPr>
            <a:r>
              <a:rPr lang="en-GB" sz="1800" b="1" dirty="0">
                <a:solidFill>
                  <a:schemeClr val="accent4"/>
                </a:solidFill>
                <a:effectLst/>
                <a:latin typeface="Arial" panose="020B0604020202020204" pitchFamily="34" charset="0"/>
                <a:ea typeface="Calibri" panose="020F0502020204030204" pitchFamily="34" charset="0"/>
                <a:cs typeface="Arial" panose="020B0604020202020204" pitchFamily="34" charset="0"/>
              </a:rPr>
              <a:t>Recommendations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Sexual help clinics are helping with vaginitis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it is recommended that you should not have sex until you have an appointment to see a doctor, as it could be a sexually transmitted disease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At the appointment, the doctor will:</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perform a pelvic examination (looking inside the vagina)</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analyse the skin around the vagina</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ask about recent sexual partners and encounters that you’ve had </a:t>
            </a:r>
          </a:p>
        </p:txBody>
      </p:sp>
      <p:sp>
        <p:nvSpPr>
          <p:cNvPr id="6" name="TextBox 5">
            <a:extLst>
              <a:ext uri="{FF2B5EF4-FFF2-40B4-BE49-F238E27FC236}">
                <a16:creationId xmlns:a16="http://schemas.microsoft.com/office/drawing/2014/main" id="{2454B107-B585-40B8-8DD3-42E3FAC66689}"/>
              </a:ext>
            </a:extLst>
          </p:cNvPr>
          <p:cNvSpPr txBox="1"/>
          <p:nvPr/>
        </p:nvSpPr>
        <p:spPr>
          <a:xfrm>
            <a:off x="8268069" y="408373"/>
            <a:ext cx="3172287" cy="572458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lnSpc>
                <a:spcPct val="107000"/>
              </a:lnSpc>
              <a:spcAft>
                <a:spcPts val="800"/>
              </a:spcAft>
            </a:pPr>
            <a:r>
              <a:rPr lang="en-GB" sz="1800" b="1" dirty="0">
                <a:solidFill>
                  <a:schemeClr val="accent4"/>
                </a:solidFill>
                <a:effectLst/>
                <a:latin typeface="Arial" panose="020B0604020202020204" pitchFamily="34" charset="0"/>
                <a:ea typeface="Calibri" panose="020F0502020204030204" pitchFamily="34" charset="0"/>
                <a:cs typeface="Arial" panose="020B0604020202020204" pitchFamily="34" charset="0"/>
              </a:rPr>
              <a:t>How to prevent it or smoothen the symptoms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wear cotton underwear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instead of tampons, use pads during the menstruation</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wash around the vagina and dry it abundantly</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do not clean inside the vagina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do not use scented products in or around the vagina, such as perfumed products, soaps, or deodorants </a:t>
            </a:r>
          </a:p>
          <a:p>
            <a:pPr algn="ctr">
              <a:lnSpc>
                <a:spcPct val="107000"/>
              </a:lnSpc>
              <a:spcAft>
                <a:spcPts val="800"/>
              </a:spcAft>
              <a:tabLst>
                <a:tab pos="33528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 use condoms and lubricants when having sex (Cleveland Clinic, 2021).</a:t>
            </a:r>
          </a:p>
        </p:txBody>
      </p:sp>
    </p:spTree>
    <p:extLst>
      <p:ext uri="{BB962C8B-B14F-4D97-AF65-F5344CB8AC3E}">
        <p14:creationId xmlns:p14="http://schemas.microsoft.com/office/powerpoint/2010/main" val="1067200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6D0F58-AB73-4B3E-8526-45209B253A10}"/>
              </a:ext>
            </a:extLst>
          </p:cNvPr>
          <p:cNvSpPr txBox="1"/>
          <p:nvPr/>
        </p:nvSpPr>
        <p:spPr>
          <a:xfrm>
            <a:off x="213804" y="752837"/>
            <a:ext cx="11764392" cy="5755422"/>
          </a:xfrm>
          <a:prstGeom prst="rect">
            <a:avLst/>
          </a:prstGeom>
          <a:noFill/>
        </p:spPr>
        <p:txBody>
          <a:bodyPr wrap="square" rtlCol="0">
            <a:spAutoFit/>
          </a:bodyPr>
          <a:lstStyle/>
          <a:p>
            <a:pPr marL="342900" indent="-342900" algn="just">
              <a:buFont typeface="+mj-lt"/>
              <a:buAutoNum type="arabicPeriod"/>
            </a:pPr>
            <a:r>
              <a:rPr lang="en-GB" sz="1600" dirty="0">
                <a:latin typeface="Arial" panose="020B0604020202020204" pitchFamily="34" charset="0"/>
                <a:cs typeface="Arial" panose="020B0604020202020204" pitchFamily="34" charset="0"/>
              </a:rPr>
              <a:t>Adewale, H. (2021) </a:t>
            </a:r>
            <a:r>
              <a:rPr lang="en-GB" sz="1600" i="1" dirty="0">
                <a:latin typeface="Arial" panose="020B0604020202020204" pitchFamily="34" charset="0"/>
                <a:cs typeface="Arial" panose="020B0604020202020204" pitchFamily="34" charset="0"/>
              </a:rPr>
              <a:t>The Female Reproductive System: Functions &amp; Parts </a:t>
            </a:r>
            <a:r>
              <a:rPr lang="en-GB" sz="1600" dirty="0">
                <a:latin typeface="Arial" panose="020B0604020202020204" pitchFamily="34" charset="0"/>
                <a:cs typeface="Arial" panose="020B0604020202020204" pitchFamily="34" charset="0"/>
              </a:rPr>
              <a:t>[image]. Available at: </a:t>
            </a:r>
            <a:r>
              <a:rPr lang="en-GB" sz="1600" dirty="0">
                <a:latin typeface="Arial" panose="020B0604020202020204" pitchFamily="34" charset="0"/>
                <a:cs typeface="Arial" panose="020B0604020202020204" pitchFamily="34" charset="0"/>
                <a:hlinkClick r:id="rId2"/>
              </a:rPr>
              <a:t>https://study.com/academy/lesson/the-female-reproductive-system-functions-parts.html</a:t>
            </a:r>
            <a:r>
              <a:rPr lang="en-GB" sz="1600" dirty="0">
                <a:latin typeface="Arial" panose="020B0604020202020204" pitchFamily="34" charset="0"/>
                <a:cs typeface="Arial" panose="020B0604020202020204" pitchFamily="34" charset="0"/>
              </a:rPr>
              <a:t> (Accessed 13 March 2022).</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342900" indent="-342900" algn="just">
              <a:buFont typeface="+mj-lt"/>
              <a:buAutoNum type="arabicPeriod"/>
            </a:pPr>
            <a:r>
              <a:rPr lang="en-GB" sz="1600" dirty="0">
                <a:effectLst/>
                <a:latin typeface="Arial" panose="020B0604020202020204" pitchFamily="34" charset="0"/>
                <a:ea typeface="Calibri" panose="020F0502020204030204" pitchFamily="34" charset="0"/>
                <a:cs typeface="Times New Roman" panose="02020603050405020304" pitchFamily="18" charset="0"/>
              </a:rPr>
              <a:t>Cleveland Clinic (2019) </a:t>
            </a:r>
            <a:r>
              <a:rPr lang="en-GB" sz="1600" i="1" dirty="0">
                <a:effectLst/>
                <a:latin typeface="Arial" panose="020B0604020202020204" pitchFamily="34" charset="0"/>
                <a:ea typeface="Calibri" panose="020F0502020204030204" pitchFamily="34" charset="0"/>
                <a:cs typeface="Times New Roman" panose="02020603050405020304" pitchFamily="18" charset="0"/>
              </a:rPr>
              <a:t>Female Reproductive System </a:t>
            </a:r>
            <a:r>
              <a:rPr lang="en-GB" sz="16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600" dirty="0">
                <a:effectLst/>
                <a:latin typeface="Arial" panose="020B0604020202020204" pitchFamily="34" charset="0"/>
                <a:ea typeface="Calibri" panose="020F0502020204030204" pitchFamily="34" charset="0"/>
                <a:cs typeface="Times New Roman" panose="02020603050405020304" pitchFamily="18" charset="0"/>
                <a:hlinkClick r:id="rId3"/>
              </a:rPr>
              <a:t>https://my.clevelandclinic.org/health/articles/9118-female-reproductive-system</a:t>
            </a:r>
            <a:r>
              <a:rPr lang="en-GB" sz="1600" dirty="0">
                <a:effectLst/>
                <a:latin typeface="Arial" panose="020B0604020202020204" pitchFamily="34" charset="0"/>
                <a:ea typeface="Calibri" panose="020F0502020204030204" pitchFamily="34" charset="0"/>
                <a:cs typeface="Times New Roman" panose="02020603050405020304" pitchFamily="18" charset="0"/>
              </a:rPr>
              <a:t> (Accessed 11 March 2022).</a:t>
            </a:r>
          </a:p>
          <a:p>
            <a:pPr marL="342900" indent="-342900" algn="just">
              <a:buFont typeface="+mj-lt"/>
              <a:buAutoNum type="arabicPeriod"/>
            </a:pPr>
            <a:r>
              <a:rPr lang="en-GB" sz="1600" dirty="0" err="1">
                <a:effectLst/>
                <a:latin typeface="Arial" panose="020B0604020202020204" pitchFamily="34" charset="0"/>
                <a:ea typeface="Calibri" panose="020F0502020204030204" pitchFamily="34" charset="0"/>
                <a:cs typeface="Arial" panose="020B0604020202020204" pitchFamily="34" charset="0"/>
              </a:rPr>
              <a:t>Cassoobhoy</a:t>
            </a:r>
            <a:r>
              <a:rPr lang="en-GB" sz="1600" dirty="0">
                <a:effectLst/>
                <a:latin typeface="Arial" panose="020B0604020202020204" pitchFamily="34" charset="0"/>
                <a:ea typeface="Calibri" panose="020F0502020204030204" pitchFamily="34" charset="0"/>
                <a:cs typeface="Arial" panose="020B0604020202020204" pitchFamily="34" charset="0"/>
              </a:rPr>
              <a:t>, A. (2020) </a:t>
            </a:r>
            <a:r>
              <a:rPr lang="en-GB" sz="1600" i="1" dirty="0">
                <a:effectLst/>
                <a:latin typeface="Arial" panose="020B0604020202020204" pitchFamily="34" charset="0"/>
                <a:ea typeface="Calibri" panose="020F0502020204030204" pitchFamily="34" charset="0"/>
                <a:cs typeface="Arial" panose="020B0604020202020204" pitchFamily="34" charset="0"/>
              </a:rPr>
              <a:t>Vaginitis (Vaginal Infection) </a:t>
            </a:r>
            <a:r>
              <a:rPr lang="en-GB" sz="16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600" dirty="0">
                <a:effectLst/>
                <a:latin typeface="Arial" panose="020B0604020202020204" pitchFamily="34" charset="0"/>
                <a:ea typeface="Calibri" panose="020F0502020204030204" pitchFamily="34" charset="0"/>
                <a:cs typeface="Arial" panose="020B0604020202020204" pitchFamily="34" charset="0"/>
                <a:hlinkClick r:id="rId4"/>
              </a:rPr>
              <a:t>https://www.webmd.com/women/guide/sexual-health-vaginal-infections</a:t>
            </a:r>
            <a:r>
              <a:rPr lang="en-GB" sz="1600" dirty="0">
                <a:effectLst/>
                <a:latin typeface="Arial" panose="020B0604020202020204" pitchFamily="34" charset="0"/>
                <a:ea typeface="Calibri" panose="020F0502020204030204" pitchFamily="34" charset="0"/>
                <a:cs typeface="Arial" panose="020B0604020202020204" pitchFamily="34" charset="0"/>
              </a:rPr>
              <a:t> (Accessed 11 March 2022).</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Cleveland Clinic (2021) </a:t>
            </a:r>
            <a:r>
              <a:rPr lang="en-GB" sz="1600" i="1" dirty="0">
                <a:latin typeface="Arial" panose="020B0604020202020204" pitchFamily="34" charset="0"/>
                <a:cs typeface="Arial" panose="020B0604020202020204" pitchFamily="34" charset="0"/>
              </a:rPr>
              <a:t>Vaginitis</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5"/>
              </a:rPr>
              <a:t>https://my.clevelandclinic.org/health/diseases/9131-vaginitis#prevention</a:t>
            </a:r>
            <a:r>
              <a:rPr lang="en-GB" sz="1600" dirty="0">
                <a:latin typeface="Arial" panose="020B0604020202020204" pitchFamily="34" charset="0"/>
                <a:cs typeface="Arial" panose="020B0604020202020204" pitchFamily="34" charset="0"/>
              </a:rPr>
              <a:t> (Accessed 13 March 2022).</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Knudtson</a:t>
            </a:r>
            <a:r>
              <a:rPr lang="en-GB" sz="1600" dirty="0">
                <a:latin typeface="Arial" panose="020B0604020202020204" pitchFamily="34" charset="0"/>
                <a:cs typeface="Arial" panose="020B0604020202020204" pitchFamily="34" charset="0"/>
              </a:rPr>
              <a:t> , J. &amp; McLaughlin, J.E. (2020) </a:t>
            </a:r>
            <a:r>
              <a:rPr lang="en-GB" sz="1600" i="1" dirty="0">
                <a:latin typeface="Arial" panose="020B0604020202020204" pitchFamily="34" charset="0"/>
                <a:cs typeface="Arial" panose="020B0604020202020204" pitchFamily="34" charset="0"/>
              </a:rPr>
              <a:t>Female External Genital Organs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6"/>
              </a:rPr>
              <a:t>https://www.msdmanuals.com/home/women-s-health-issues/biology-of-the-female-reproductive-system/female-external-genital-organs</a:t>
            </a:r>
            <a:r>
              <a:rPr lang="en-GB" sz="1600" dirty="0">
                <a:latin typeface="Arial" panose="020B0604020202020204" pitchFamily="34" charset="0"/>
                <a:cs typeface="Arial" panose="020B0604020202020204" pitchFamily="34" charset="0"/>
              </a:rPr>
              <a:t> (Accessed 11 March 2022).</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Krissi</a:t>
            </a:r>
            <a:r>
              <a:rPr lang="en-GB" sz="1600" dirty="0">
                <a:latin typeface="Arial" panose="020B0604020202020204" pitchFamily="34" charset="0"/>
                <a:cs typeface="Arial" panose="020B0604020202020204" pitchFamily="34" charset="0"/>
              </a:rPr>
              <a:t>, H. et al. (2015), ‘Anatomical diversity of the female external genitalia and its association to sexual function’, [image], </a:t>
            </a:r>
            <a:r>
              <a:rPr lang="en-GB" sz="1600" i="1" dirty="0">
                <a:latin typeface="Arial" panose="020B0604020202020204" pitchFamily="34" charset="0"/>
                <a:cs typeface="Arial" panose="020B0604020202020204" pitchFamily="34" charset="0"/>
              </a:rPr>
              <a:t>European Journal of Obstetrics &amp; Gynaecology and Reproductive Biology</a:t>
            </a:r>
            <a:r>
              <a:rPr lang="en-GB" sz="1600" dirty="0">
                <a:latin typeface="Arial" panose="020B0604020202020204" pitchFamily="34" charset="0"/>
                <a:cs typeface="Arial" panose="020B0604020202020204" pitchFamily="34" charset="0"/>
              </a:rPr>
              <a:t>, 196(1), pp. 44-47. </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Lumen Learning (2020) </a:t>
            </a:r>
            <a:r>
              <a:rPr lang="en-GB" sz="1600" i="1" dirty="0">
                <a:latin typeface="Arial" panose="020B0604020202020204" pitchFamily="34" charset="0"/>
                <a:cs typeface="Arial" panose="020B0604020202020204" pitchFamily="34" charset="0"/>
              </a:rPr>
              <a:t>The Female Reproductive System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7"/>
              </a:rPr>
              <a:t>https://courses.lumenlearning.com/boundless-ap/chapter/the-female-reproductive-system/</a:t>
            </a:r>
            <a:r>
              <a:rPr lang="en-GB" sz="1600" dirty="0">
                <a:latin typeface="Arial" panose="020B0604020202020204" pitchFamily="34" charset="0"/>
                <a:cs typeface="Arial" panose="020B0604020202020204" pitchFamily="34" charset="0"/>
              </a:rPr>
              <a:t> (Accessed 9 March 2022).</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Manassiev</a:t>
            </a:r>
            <a:r>
              <a:rPr lang="en-GB" sz="1600" dirty="0">
                <a:latin typeface="Arial" panose="020B0604020202020204" pitchFamily="34" charset="0"/>
                <a:cs typeface="Arial" panose="020B0604020202020204" pitchFamily="34" charset="0"/>
              </a:rPr>
              <a:t>, N., &amp; Whitehead, M.I. (2003). </a:t>
            </a:r>
            <a:r>
              <a:rPr lang="en-GB" sz="1600" i="1" dirty="0">
                <a:latin typeface="Arial" panose="020B0604020202020204" pitchFamily="34" charset="0"/>
                <a:cs typeface="Arial" panose="020B0604020202020204" pitchFamily="34" charset="0"/>
              </a:rPr>
              <a:t>Female Reproductive Health</a:t>
            </a:r>
            <a:r>
              <a:rPr lang="en-GB" sz="1600" dirty="0">
                <a:latin typeface="Arial" panose="020B0604020202020204" pitchFamily="34" charset="0"/>
                <a:cs typeface="Arial" panose="020B0604020202020204" pitchFamily="34" charset="0"/>
              </a:rPr>
              <a:t>.1st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CRC Press.</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MayoClinic</a:t>
            </a:r>
            <a:r>
              <a:rPr lang="en-GB" sz="1600" dirty="0">
                <a:latin typeface="Arial" panose="020B0604020202020204" pitchFamily="34" charset="0"/>
                <a:cs typeface="Arial" panose="020B0604020202020204" pitchFamily="34" charset="0"/>
              </a:rPr>
              <a:t> (2021) </a:t>
            </a:r>
            <a:r>
              <a:rPr lang="en-GB" sz="1600" i="1" dirty="0">
                <a:latin typeface="Arial" panose="020B0604020202020204" pitchFamily="34" charset="0"/>
                <a:cs typeface="Arial" panose="020B0604020202020204" pitchFamily="34" charset="0"/>
              </a:rPr>
              <a:t>Vaginitis</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8"/>
              </a:rPr>
              <a:t>https://www.mayoclinic.org/diseases-conditions/vaginitis/diagnosis-treatment/drc-20354713</a:t>
            </a:r>
            <a:r>
              <a:rPr lang="en-GB" sz="1600" dirty="0">
                <a:latin typeface="Arial" panose="020B0604020202020204" pitchFamily="34" charset="0"/>
                <a:cs typeface="Arial" panose="020B0604020202020204" pitchFamily="34" charset="0"/>
              </a:rPr>
              <a:t> (Accessed 13 March 2022).</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NHS (2020) Vaginitis [online]. Available at: </a:t>
            </a:r>
            <a:r>
              <a:rPr lang="en-GB" sz="1600" dirty="0">
                <a:latin typeface="Arial" panose="020B0604020202020204" pitchFamily="34" charset="0"/>
                <a:cs typeface="Arial" panose="020B0604020202020204" pitchFamily="34" charset="0"/>
                <a:hlinkClick r:id="rId9"/>
              </a:rPr>
              <a:t>https://www.nhs.uk/conditions/vaginitis/</a:t>
            </a:r>
            <a:r>
              <a:rPr lang="en-GB" sz="1600" dirty="0">
                <a:latin typeface="Arial" panose="020B0604020202020204" pitchFamily="34" charset="0"/>
                <a:cs typeface="Arial" panose="020B0604020202020204" pitchFamily="34" charset="0"/>
              </a:rPr>
              <a:t> (Accessed 11 March 2022).</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Taylor, E. &amp; Gomel, V., (2008), ‘The uterus and fertility’, </a:t>
            </a:r>
            <a:r>
              <a:rPr lang="en-GB" sz="1600" i="1" dirty="0">
                <a:latin typeface="Arial" panose="020B0604020202020204" pitchFamily="34" charset="0"/>
                <a:cs typeface="Arial" panose="020B0604020202020204" pitchFamily="34" charset="0"/>
              </a:rPr>
              <a:t>Fertility and Sterility</a:t>
            </a:r>
            <a:r>
              <a:rPr lang="en-GB" sz="1600" dirty="0">
                <a:latin typeface="Arial" panose="020B0604020202020204" pitchFamily="34" charset="0"/>
                <a:cs typeface="Arial" panose="020B0604020202020204" pitchFamily="34" charset="0"/>
              </a:rPr>
              <a:t>, 89(1), pp.1-16.</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West, M. (2021) </a:t>
            </a:r>
            <a:r>
              <a:rPr lang="en-GB" sz="1600" i="1" dirty="0">
                <a:latin typeface="Arial" panose="020B0604020202020204" pitchFamily="34" charset="0"/>
                <a:cs typeface="Arial" panose="020B0604020202020204" pitchFamily="34" charset="0"/>
              </a:rPr>
              <a:t>Female reproductive organ anatomy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10"/>
              </a:rPr>
              <a:t>https://www.medicalnewstoday.com/articles/female-reproductive-organ-anatomy</a:t>
            </a:r>
            <a:r>
              <a:rPr lang="en-GB" sz="1600" dirty="0">
                <a:latin typeface="Arial" panose="020B0604020202020204" pitchFamily="34" charset="0"/>
                <a:cs typeface="Arial" panose="020B0604020202020204" pitchFamily="34" charset="0"/>
              </a:rPr>
              <a:t> (Accessed 8 March 2022).</a:t>
            </a:r>
          </a:p>
          <a:p>
            <a:pPr algn="just"/>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9D5F05C-6AF0-4759-B866-6D32FABDD888}"/>
              </a:ext>
            </a:extLst>
          </p:cNvPr>
          <p:cNvSpPr txBox="1"/>
          <p:nvPr/>
        </p:nvSpPr>
        <p:spPr>
          <a:xfrm>
            <a:off x="507507" y="226631"/>
            <a:ext cx="916915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90962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0af030341a85dcd4298ba7184788a2de">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eb331530f5e4544085b3f3b4d82ef158"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E46DD7D-D504-47D4-96FD-05345E4E80AE}">
  <ds:schemaRefs>
    <ds:schemaRef ds:uri="http://schemas.microsoft.com/sharepoint/v3/contenttype/forms"/>
  </ds:schemaRefs>
</ds:datastoreItem>
</file>

<file path=customXml/itemProps2.xml><?xml version="1.0" encoding="utf-8"?>
<ds:datastoreItem xmlns:ds="http://schemas.openxmlformats.org/officeDocument/2006/customXml" ds:itemID="{AD16054C-44CB-478E-88B5-5434F3991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4BAB16-3A4F-495C-83FA-3B08749C0E53}">
  <ds:schemaRefs>
    <ds:schemaRef ds:uri="http://purl.org/dc/dcmitype/"/>
    <ds:schemaRef ds:uri="d2ec016d-25cf-4c07-aa6b-c53e267faa6f"/>
    <ds:schemaRef ds:uri="http://schemas.microsoft.com/office/2006/documentManagement/types"/>
    <ds:schemaRef ds:uri="http://schemas.openxmlformats.org/package/2006/metadata/core-properties"/>
    <ds:schemaRef ds:uri="http://www.w3.org/XML/1998/namespace"/>
    <ds:schemaRef ds:uri="http://purl.org/dc/elements/1.1/"/>
    <ds:schemaRef ds:uri="http://purl.org/dc/terms/"/>
    <ds:schemaRef ds:uri="9902240c-f584-4322-946e-7b0be23bca91"/>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95</TotalTime>
  <Words>1603</Words>
  <Application>Microsoft Office PowerPoint</Application>
  <PresentationFormat>Widescreen</PresentationFormat>
  <Paragraphs>106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Poster- Female Reproductive System</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Roxana Gherman</dc:title>
  <dc:creator>Roxana Gherman (1920090)</dc:creator>
  <cp:lastModifiedBy>Roxana Gherman (1920090)</cp:lastModifiedBy>
  <cp:revision>2</cp:revision>
  <dcterms:created xsi:type="dcterms:W3CDTF">2022-02-24T12:51:53Z</dcterms:created>
  <dcterms:modified xsi:type="dcterms:W3CDTF">2022-03-16T19:48:37Z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