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Acherus Militant Light" panose="020B0604020202020204" charset="0"/>
      <p:regular r:id="rId13"/>
    </p:embeddedFont>
    <p:embeddedFont>
      <p:font typeface="League Gothic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hyperlink" Target="https://youtu.be/sQwl8ZAO_GU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637357" y="1727379"/>
            <a:ext cx="9013285" cy="6860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47"/>
              </a:lnSpc>
            </a:pPr>
            <a:r>
              <a:rPr lang="en-US" sz="4685" spc="1405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MY PORTFOLIO JOURNEY: FROM MARKET RESEARCH TO BRAND CREATION</a:t>
            </a:r>
          </a:p>
          <a:p>
            <a:pPr algn="ctr">
              <a:lnSpc>
                <a:spcPts val="5247"/>
              </a:lnSpc>
            </a:pPr>
            <a:r>
              <a:rPr lang="en-US" sz="4685" spc="1405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NAME: CATALINA SIMION</a:t>
            </a:r>
          </a:p>
          <a:p>
            <a:pPr algn="ctr">
              <a:lnSpc>
                <a:spcPts val="5247"/>
              </a:lnSpc>
            </a:pPr>
            <a:r>
              <a:rPr lang="en-US" sz="4685" spc="1405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STUDENT NUMBER: 2227035</a:t>
            </a:r>
          </a:p>
          <a:p>
            <a:pPr algn="ctr">
              <a:lnSpc>
                <a:spcPts val="5247"/>
              </a:lnSpc>
            </a:pPr>
            <a:r>
              <a:rPr lang="en-US" sz="4685" spc="1405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MODULE: DIGITAL SKILLS FOR PERSONAL AND PROFESSIONAL GROWTH (BMSW4008)</a:t>
            </a:r>
          </a:p>
          <a:p>
            <a:pPr algn="ctr">
              <a:lnSpc>
                <a:spcPts val="5247"/>
              </a:lnSpc>
            </a:pPr>
            <a:r>
              <a:rPr lang="en-US" sz="4685" spc="1405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DATE: JUNE 2025</a:t>
            </a:r>
          </a:p>
          <a:p>
            <a:pPr algn="ctr">
              <a:lnSpc>
                <a:spcPts val="1914"/>
              </a:lnSpc>
            </a:pPr>
            <a:endParaRPr lang="en-US" sz="4685" spc="1405">
              <a:solidFill>
                <a:srgbClr val="000000"/>
              </a:solidFill>
              <a:latin typeface="League Gothic"/>
              <a:ea typeface="League Gothic"/>
              <a:cs typeface="League Gothic"/>
              <a:sym typeface="League Gothic"/>
            </a:endParaRPr>
          </a:p>
        </p:txBody>
      </p:sp>
      <p:sp>
        <p:nvSpPr>
          <p:cNvPr id="3" name="AutoShape 3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10767060" y="9224962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71550"/>
            <a:ext cx="16207431" cy="1577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0"/>
              </a:lnSpc>
            </a:pPr>
            <a:r>
              <a:rPr lang="en-US" sz="4800" spc="144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INTRODUCTION TO THE PORTFOLIO</a:t>
            </a:r>
          </a:p>
          <a:p>
            <a:pPr algn="l">
              <a:lnSpc>
                <a:spcPts val="6240"/>
              </a:lnSpc>
            </a:pPr>
            <a:endParaRPr lang="en-US" sz="4800" spc="1440">
              <a:solidFill>
                <a:srgbClr val="000000"/>
              </a:solidFill>
              <a:latin typeface="League Gothic"/>
              <a:ea typeface="League Gothic"/>
              <a:cs typeface="League Gothic"/>
              <a:sym typeface="League Gothic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040284" y="2350770"/>
            <a:ext cx="16207431" cy="5261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000"/>
              </a:lnSpc>
            </a:pPr>
            <a:r>
              <a:rPr lang="en-US" sz="2400" spc="1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This presentation covers the development of three connected tasks:</a:t>
            </a:r>
          </a:p>
          <a:p>
            <a:pPr algn="just">
              <a:lnSpc>
                <a:spcPts val="6000"/>
              </a:lnSpc>
            </a:pPr>
            <a:r>
              <a:rPr lang="en-US" sz="2400" spc="1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Market Research &amp; Website (Task 1)</a:t>
            </a:r>
          </a:p>
          <a:p>
            <a:pPr algn="just">
              <a:lnSpc>
                <a:spcPts val="6000"/>
              </a:lnSpc>
            </a:pPr>
            <a:r>
              <a:rPr lang="en-US" sz="2400" spc="1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Financial Projection &amp; Excel Essay (Task 2)</a:t>
            </a:r>
          </a:p>
          <a:p>
            <a:pPr algn="just">
              <a:lnSpc>
                <a:spcPts val="6000"/>
              </a:lnSpc>
            </a:pPr>
            <a:r>
              <a:rPr lang="en-US" sz="2400" spc="1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Product/Service Video Advertisement (Task 3)</a:t>
            </a:r>
          </a:p>
          <a:p>
            <a:pPr algn="just">
              <a:lnSpc>
                <a:spcPts val="6000"/>
              </a:lnSpc>
            </a:pPr>
            <a:r>
              <a:rPr lang="en-US" sz="2400" spc="1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I will explain how insights from my audience research shaped my website, marketing, and video content for Happy Toes, my proposed indoor playground.</a:t>
            </a:r>
          </a:p>
          <a:p>
            <a:pPr algn="just">
              <a:lnSpc>
                <a:spcPts val="6000"/>
              </a:lnSpc>
            </a:pPr>
            <a:endParaRPr lang="en-US" sz="2400" spc="144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10767060" y="9224962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041474" y="746284"/>
            <a:ext cx="9217826" cy="2367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240"/>
              </a:lnSpc>
            </a:pPr>
            <a:r>
              <a:rPr lang="en-US" sz="4800" spc="144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DESIGNING THE MARKET RESEARCH QUESTIONNAIRE</a:t>
            </a:r>
          </a:p>
          <a:p>
            <a:pPr algn="r">
              <a:lnSpc>
                <a:spcPts val="6240"/>
              </a:lnSpc>
            </a:pPr>
            <a:endParaRPr lang="en-US" sz="4800" spc="1440">
              <a:solidFill>
                <a:srgbClr val="000000"/>
              </a:solidFill>
              <a:latin typeface="League Gothic"/>
              <a:ea typeface="League Gothic"/>
              <a:cs typeface="League Gothic"/>
              <a:sym typeface="League Gothic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7721544" y="3265170"/>
            <a:ext cx="9857687" cy="5508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I used Google Forms to create a 10-question survey.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Targeted parents/</a:t>
            </a:r>
            <a:r>
              <a:rPr lang="en-US" sz="2400" spc="60" dirty="0" err="1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carers</a:t>
            </a: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 of young children (aged 25–44).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Questions explored: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Age and past playground use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Preferences (cleanliness, safety, friendly staff)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Pricing and dietary needs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Shared the form with classmates and community groups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Reference: Google Forms (2025). Survey creation and analytics.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11873" y="3480117"/>
            <a:ext cx="13064254" cy="5143500"/>
            <a:chOff x="0" y="0"/>
            <a:chExt cx="17419006" cy="6858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355" r="355"/>
            <a:stretch>
              <a:fillRect/>
            </a:stretch>
          </p:blipFill>
          <p:spPr>
            <a:xfrm>
              <a:off x="0" y="0"/>
              <a:ext cx="17419006" cy="6858000"/>
            </a:xfrm>
            <a:prstGeom prst="rect">
              <a:avLst/>
            </a:prstGeom>
          </p:spPr>
        </p:pic>
      </p:grpSp>
      <p:sp>
        <p:nvSpPr>
          <p:cNvPr id="4" name="TextBox 4"/>
          <p:cNvSpPr txBox="1"/>
          <p:nvPr/>
        </p:nvSpPr>
        <p:spPr>
          <a:xfrm>
            <a:off x="4740471" y="748982"/>
            <a:ext cx="8807059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0"/>
              </a:lnSpc>
            </a:pPr>
            <a:r>
              <a:rPr lang="en-US" sz="3200" spc="96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ANALYSING THE DATA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539807" y="1194118"/>
            <a:ext cx="7208387" cy="22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11 responses were collected</a:t>
            </a:r>
          </a:p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Key findings:</a:t>
            </a:r>
          </a:p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82% had visited a playground before</a:t>
            </a:r>
          </a:p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9 out of 11 prioritised cleanliness and safety</a:t>
            </a:r>
          </a:p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7 respondents wanted dietary-friendly menu options</a:t>
            </a:r>
          </a:p>
          <a:p>
            <a:pPr algn="ctr">
              <a:lnSpc>
                <a:spcPts val="3000"/>
              </a:lnSpc>
            </a:pPr>
            <a:r>
              <a:rPr lang="en-US" sz="2000" spc="5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These findings highlighted what customers value most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377340" y="6015990"/>
            <a:ext cx="6292639" cy="3105116"/>
          </a:xfrm>
          <a:custGeom>
            <a:avLst/>
            <a:gdLst/>
            <a:ahLst/>
            <a:cxnLst/>
            <a:rect l="l" t="t" r="r" b="b"/>
            <a:pathLst>
              <a:path w="6292639" h="3105116">
                <a:moveTo>
                  <a:pt x="0" y="0"/>
                </a:moveTo>
                <a:lnTo>
                  <a:pt x="6292639" y="0"/>
                </a:lnTo>
                <a:lnTo>
                  <a:pt x="6292639" y="3105116"/>
                </a:lnTo>
                <a:lnTo>
                  <a:pt x="0" y="31051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049000" y="6015990"/>
            <a:ext cx="6329532" cy="3105116"/>
          </a:xfrm>
          <a:custGeom>
            <a:avLst/>
            <a:gdLst/>
            <a:ahLst/>
            <a:cxnLst/>
            <a:rect l="l" t="t" r="r" b="b"/>
            <a:pathLst>
              <a:path w="6329532" h="3105116">
                <a:moveTo>
                  <a:pt x="0" y="0"/>
                </a:moveTo>
                <a:lnTo>
                  <a:pt x="6329532" y="0"/>
                </a:lnTo>
                <a:lnTo>
                  <a:pt x="6329532" y="3105116"/>
                </a:lnTo>
                <a:lnTo>
                  <a:pt x="0" y="31051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174076" y="971550"/>
            <a:ext cx="10849493" cy="786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240"/>
              </a:lnSpc>
            </a:pPr>
            <a:r>
              <a:rPr lang="en-US" sz="4800" spc="144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WEBSITE DESIGN BASED ON DATA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669979" y="2024973"/>
            <a:ext cx="9857687" cy="3661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Created a 2-page site in Google Sites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Keywords: "indoor playground", "soft play for toddlers"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Pages: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Home: welcoming layout, emphasis on safety and cleanliness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Parties &amp; Pricing: clear packages, booking button, dietary options listed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Insights directly influenced layout, colors and language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539806" y="9525000"/>
            <a:ext cx="7208387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sz="2000" spc="5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Reference: </a:t>
            </a:r>
            <a:r>
              <a:rPr lang="en-US" sz="2000" spc="50" dirty="0" err="1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Moz</a:t>
            </a:r>
            <a:r>
              <a:rPr lang="en-US" sz="2000" spc="5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 (2023). The Beginner's Guide to SEO.</a:t>
            </a:r>
          </a:p>
          <a:p>
            <a:pPr algn="ctr">
              <a:lnSpc>
                <a:spcPts val="3000"/>
              </a:lnSpc>
            </a:pPr>
            <a:endParaRPr lang="en-US" sz="2000" spc="5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1028700" y="9239250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558594" y="1526028"/>
            <a:ext cx="5700706" cy="7125883"/>
          </a:xfrm>
          <a:custGeom>
            <a:avLst/>
            <a:gdLst/>
            <a:ahLst/>
            <a:cxnLst/>
            <a:rect l="l" t="t" r="r" b="b"/>
            <a:pathLst>
              <a:path w="5700706" h="7125883">
                <a:moveTo>
                  <a:pt x="0" y="0"/>
                </a:moveTo>
                <a:lnTo>
                  <a:pt x="5700706" y="0"/>
                </a:lnTo>
                <a:lnTo>
                  <a:pt x="5700706" y="7125883"/>
                </a:lnTo>
                <a:lnTo>
                  <a:pt x="0" y="71258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1028700" y="1233727"/>
            <a:ext cx="9857687" cy="786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40"/>
              </a:lnSpc>
            </a:pPr>
            <a:r>
              <a:rPr lang="en-US" sz="4800" spc="1440" dirty="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CANVA MARKETING MATERIALS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43000" y="3312795"/>
            <a:ext cx="9857687" cy="3661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Designed a flyer and Instagram post using Canva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Highlighted: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Booking convenience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Dietary options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Play zone features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Used soft pastels, child-friendly fonts, and icons for easy reading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8430313" y="8911590"/>
            <a:ext cx="9857687" cy="1375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2400" spc="6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Reference: Canva (2024). Designing family-oriented promotional content.</a:t>
            </a:r>
          </a:p>
          <a:p>
            <a:pPr algn="just">
              <a:lnSpc>
                <a:spcPts val="3600"/>
              </a:lnSpc>
            </a:pPr>
            <a:endParaRPr lang="en-US" sz="2400" spc="6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767060" y="9224962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3477751" y="1577194"/>
            <a:ext cx="11332498" cy="1577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40"/>
              </a:lnSpc>
            </a:pPr>
            <a:r>
              <a:rPr lang="en-US" sz="4800" spc="144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CREATING THE VIDEO ADVERTISEMENT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85624" y="3659359"/>
            <a:ext cx="12070631" cy="2746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00"/>
              </a:lnSpc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Script and visuals were inspired by survey data:</a:t>
            </a:r>
          </a:p>
          <a:p>
            <a:pPr marL="777240" lvl="2" indent="-259080" algn="l">
              <a:lnSpc>
                <a:spcPts val="2700"/>
              </a:lnSpc>
              <a:buFont typeface="Arial"/>
              <a:buChar char="⚬"/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Highlighted safe and clean environment</a:t>
            </a:r>
          </a:p>
          <a:p>
            <a:pPr marL="777240" lvl="2" indent="-259080" algn="l">
              <a:lnSpc>
                <a:spcPts val="2700"/>
              </a:lnSpc>
              <a:buFont typeface="Arial"/>
              <a:buChar char="⚬"/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Included scenes showing party space and toddler zones</a:t>
            </a:r>
          </a:p>
          <a:p>
            <a:pPr marL="777240" lvl="2" indent="-259080" algn="l">
              <a:lnSpc>
                <a:spcPts val="2700"/>
              </a:lnSpc>
              <a:buFont typeface="Arial"/>
              <a:buChar char="⚬"/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Used uplifting music and a calm voiceover for trust</a:t>
            </a:r>
          </a:p>
          <a:p>
            <a:pPr algn="l">
              <a:lnSpc>
                <a:spcPts val="2700"/>
              </a:lnSpc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Message: Happy Toes is a safe, fun and an affordable option for families</a:t>
            </a:r>
          </a:p>
          <a:p>
            <a:pPr algn="l">
              <a:lnSpc>
                <a:spcPts val="2700"/>
              </a:lnSpc>
            </a:pPr>
            <a:endParaRPr lang="en-US" spc="44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algn="l">
              <a:lnSpc>
                <a:spcPts val="2700"/>
              </a:lnSpc>
            </a:pP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Video link: </a:t>
            </a:r>
            <a:r>
              <a:rPr lang="en-US" sz="1800" spc="44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  <a:hlinkClick r:id="rId4"/>
              </a:rPr>
              <a:t>https://youtu.be/sQwl8ZAO_GU</a:t>
            </a:r>
            <a:endParaRPr lang="en-US" sz="1800" spc="44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algn="l">
              <a:lnSpc>
                <a:spcPts val="2700"/>
              </a:lnSpc>
            </a:pPr>
            <a:endParaRPr lang="en-US" sz="1800" spc="44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pic>
        <p:nvPicPr>
          <p:cNvPr id="7" name="Jump for joy! 🎉">
            <a:hlinkClick r:id="" action="ppaction://media"/>
            <a:extLst>
              <a:ext uri="{FF2B5EF4-FFF2-40B4-BE49-F238E27FC236}">
                <a16:creationId xmlns:a16="http://schemas.microsoft.com/office/drawing/2014/main" id="{959CB2E9-2A6C-A1D7-1801-B7D362D3407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86246" y="4610100"/>
            <a:ext cx="7653867" cy="430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3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417783"/>
            <a:ext cx="15421565" cy="786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40"/>
              </a:lnSpc>
            </a:pPr>
            <a:r>
              <a:rPr lang="en-US" sz="4800" spc="1440" dirty="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REFLECTION ON THE PROCESS-WHAT I LEARNED: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518873"/>
            <a:ext cx="15039430" cy="5490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How to turn data into design decisions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How to connect customer needs with branding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Skills Developed: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Questionnaire creation and analysis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Website building with Google Sites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Marketing design with Canva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Excel formulas and data </a:t>
            </a:r>
            <a:r>
              <a:rPr lang="en-US" sz="2400" spc="60" dirty="0" err="1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visualisation</a:t>
            </a: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Video editing and storytelling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Skills to Develop: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More advanced data analysis (Excel functions, Google Data Studio)</a:t>
            </a:r>
          </a:p>
          <a:p>
            <a:pPr marL="518160" lvl="1" indent="-259080" algn="just">
              <a:lnSpc>
                <a:spcPts val="3600"/>
              </a:lnSpc>
              <a:buFont typeface="Arial"/>
              <a:buChar char="•"/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Social media ad campaigns and Google Ads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1028700" y="9239250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32366" y="649605"/>
            <a:ext cx="9269391" cy="786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240"/>
              </a:lnSpc>
            </a:pPr>
            <a:r>
              <a:rPr lang="en-US" sz="4800" spc="1440" dirty="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CONCLUSION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274820" y="3312453"/>
            <a:ext cx="9857687" cy="3662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This assignment helped me develop a whole digital brand strategy.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Every aspect of the process, from questionnaire to website to film, was driven by research.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Happy Toes represents what actual customers demand.</a:t>
            </a:r>
          </a:p>
          <a:p>
            <a:pPr algn="just">
              <a:lnSpc>
                <a:spcPts val="3600"/>
              </a:lnSpc>
            </a:pPr>
            <a:r>
              <a:rPr lang="en-US" sz="2400" spc="60" dirty="0">
                <a:solidFill>
                  <a:srgbClr val="000000"/>
                </a:solidFill>
                <a:latin typeface="Acherus Militant Light"/>
                <a:ea typeface="Acherus Militant Light"/>
                <a:cs typeface="Acherus Militant Light"/>
                <a:sym typeface="Acherus Militant Light"/>
              </a:rPr>
              <a:t>I feel confident about using these digital technologies in any future enterprise.</a:t>
            </a:r>
          </a:p>
          <a:p>
            <a:pPr algn="just">
              <a:lnSpc>
                <a:spcPts val="3600"/>
              </a:lnSpc>
            </a:pPr>
            <a:endParaRPr lang="en-US" sz="2400" spc="60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989909" y="971550"/>
            <a:ext cx="9269391" cy="786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240"/>
              </a:lnSpc>
            </a:pPr>
            <a:r>
              <a:rPr lang="en-US" sz="4800" spc="144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REFERENCES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350468" y="4533900"/>
            <a:ext cx="15587064" cy="1728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1600" dirty="0"/>
              <a:t>Adobe Express (2025). </a:t>
            </a:r>
            <a:r>
              <a:rPr lang="en-US" sz="1600" i="1" dirty="0"/>
              <a:t>A guide to video marketing &amp; why it’s essential in 2025</a:t>
            </a:r>
            <a:r>
              <a:rPr lang="en-US" sz="1600" dirty="0"/>
              <a:t>. [online] Available at: https://www.adobe.com/express/learn/blog/video-marketing [Accessed 18 Jun. 2025].</a:t>
            </a:r>
          </a:p>
          <a:p>
            <a:r>
              <a:rPr lang="en-US" sz="1600" dirty="0"/>
              <a:t>British Nutrition Foundation (2025). </a:t>
            </a:r>
            <a:r>
              <a:rPr lang="en-US" sz="1600" i="1" dirty="0"/>
              <a:t>Vegetarian and vegan diets</a:t>
            </a:r>
            <a:r>
              <a:rPr lang="en-US" sz="1600" dirty="0"/>
              <a:t>. [online] Available at: https://www.nutrition.org.uk/creating-a-healthy-diet/vegetarians-and-vegans/ [Accessed 18 Jun. 2025].</a:t>
            </a:r>
          </a:p>
          <a:p>
            <a:r>
              <a:rPr lang="en-US" sz="1600" dirty="0"/>
              <a:t>Canva (2024). </a:t>
            </a:r>
            <a:r>
              <a:rPr lang="en-US" sz="1600" i="1" dirty="0"/>
              <a:t>Designing family-oriented promotional content</a:t>
            </a:r>
            <a:r>
              <a:rPr lang="en-US" sz="1600" dirty="0"/>
              <a:t>. [online] Available at: https://www.canva.com [Accessed 18 Jun. 2025].</a:t>
            </a:r>
          </a:p>
          <a:p>
            <a:r>
              <a:rPr lang="en-US" sz="1600" dirty="0"/>
              <a:t>Google Forms (2025). </a:t>
            </a:r>
            <a:r>
              <a:rPr lang="en-US" sz="1600" i="1" dirty="0"/>
              <a:t>Survey creation and analytics</a:t>
            </a:r>
            <a:r>
              <a:rPr lang="en-US" sz="1600" dirty="0"/>
              <a:t>. [online] Available at: https://forms.google.com [Accessed 18 Jun. 2025].</a:t>
            </a:r>
          </a:p>
          <a:p>
            <a:r>
              <a:rPr lang="en-US" sz="1600" dirty="0" err="1"/>
              <a:t>Moz</a:t>
            </a:r>
            <a:r>
              <a:rPr lang="en-US" sz="1600" dirty="0"/>
              <a:t> (2023). </a:t>
            </a:r>
            <a:r>
              <a:rPr lang="en-US" sz="1600" i="1" dirty="0"/>
              <a:t>The Beginner's Guide to SEO</a:t>
            </a:r>
            <a:r>
              <a:rPr lang="en-US" sz="1600" dirty="0"/>
              <a:t>. [online] Available at: https://moz.com/beginners-guide-to-seo [Accessed 18 Jun. 2025].</a:t>
            </a:r>
          </a:p>
          <a:p>
            <a:pPr algn="just">
              <a:lnSpc>
                <a:spcPts val="2105"/>
              </a:lnSpc>
            </a:pPr>
            <a:endParaRPr lang="en-US" sz="1403" spc="35" dirty="0">
              <a:solidFill>
                <a:srgbClr val="000000"/>
              </a:solidFill>
              <a:latin typeface="Acherus Militant Light"/>
              <a:ea typeface="Acherus Militant Light"/>
              <a:cs typeface="Acherus Militant Light"/>
              <a:sym typeface="Acherus Militant Light"/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4557395"/>
            <a:ext cx="16351699" cy="1229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20"/>
              </a:lnSpc>
            </a:pPr>
            <a:r>
              <a:rPr lang="en-US" sz="8500" spc="2550">
                <a:solidFill>
                  <a:srgbClr val="000000"/>
                </a:solidFill>
                <a:latin typeface="League Gothic"/>
                <a:ea typeface="League Gothic"/>
                <a:cs typeface="League Gothic"/>
                <a:sym typeface="League Gothic"/>
              </a:rPr>
              <a:t>THANK YOU!</a:t>
            </a:r>
          </a:p>
        </p:txBody>
      </p:sp>
      <p:sp>
        <p:nvSpPr>
          <p:cNvPr id="3" name="AutoShape 3"/>
          <p:cNvSpPr/>
          <p:nvPr/>
        </p:nvSpPr>
        <p:spPr>
          <a:xfrm>
            <a:off x="1028700" y="1042988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10767060" y="9224962"/>
            <a:ext cx="6492240" cy="0"/>
          </a:xfrm>
          <a:prstGeom prst="line">
            <a:avLst/>
          </a:prstGeom>
          <a:ln w="1905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676</Words>
  <Application>Microsoft Office PowerPoint</Application>
  <PresentationFormat>Custom</PresentationFormat>
  <Paragraphs>78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League Gothic</vt:lpstr>
      <vt:lpstr>Acherus Militant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Clean Aesthetic Company Marketing Proposal Presentation</dc:title>
  <dc:creator>catalina holban</dc:creator>
  <cp:lastModifiedBy>Ionela-Catalina Simion (2227035)</cp:lastModifiedBy>
  <cp:revision>8</cp:revision>
  <dcterms:created xsi:type="dcterms:W3CDTF">2006-08-16T00:00:00Z</dcterms:created>
  <dcterms:modified xsi:type="dcterms:W3CDTF">2025-06-29T20:06:01Z</dcterms:modified>
  <dc:identifier>DAGrt0AwI40</dc:identifier>
</cp:coreProperties>
</file>