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9" r:id="rId3"/>
    <p:sldId id="276" r:id="rId4"/>
    <p:sldId id="258" r:id="rId5"/>
    <p:sldId id="277" r:id="rId6"/>
    <p:sldId id="262" r:id="rId7"/>
    <p:sldId id="267" r:id="rId8"/>
    <p:sldId id="265" r:id="rId9"/>
    <p:sldId id="269" r:id="rId10"/>
    <p:sldId id="261" r:id="rId11"/>
    <p:sldId id="275" r:id="rId12"/>
    <p:sldId id="272" r:id="rId13"/>
    <p:sldId id="274" r:id="rId14"/>
    <p:sldId id="257" r:id="rId15"/>
    <p:sldId id="264" r:id="rId16"/>
    <p:sldId id="270" r:id="rId17"/>
  </p:sldIdLst>
  <p:sldSz cx="9144000" cy="6858000" type="screen4x3"/>
  <p:notesSz cx="6815138" cy="994251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117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3226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60335" y="0"/>
            <a:ext cx="2953226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34BBE8-8FB1-4D60-B84E-030A8E6F4FD8}" type="datetimeFigureOut">
              <a:rPr lang="en-US" smtClean="0"/>
              <a:t>11/23/2016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53226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60335" y="9443662"/>
            <a:ext cx="2953226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0429E-C5BA-4C55-ACDA-B64455506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8273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3226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endParaRPr lang="en-GB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60335" y="0"/>
            <a:ext cx="2953226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en-GB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3925" y="746125"/>
            <a:ext cx="4968875" cy="3727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2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1514" y="4722694"/>
            <a:ext cx="5452110" cy="4474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3662"/>
            <a:ext cx="2953226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endParaRPr lang="en-GB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60335" y="9443662"/>
            <a:ext cx="2953226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7ABD613D-A52C-4FD6-A6A0-04C253D192D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4674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8D8E44-959E-43EF-A2C8-F8E3B37CD7AB}" type="slidenum">
              <a:rPr lang="en-GB"/>
              <a:pPr/>
              <a:t>15</a:t>
            </a:fld>
            <a:endParaRPr lang="en-GB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Noteskjw’Kqjr’kj ‘’qwerj’ j’ejr</a:t>
            </a:r>
          </a:p>
        </p:txBody>
      </p:sp>
    </p:spTree>
    <p:extLst>
      <p:ext uri="{BB962C8B-B14F-4D97-AF65-F5344CB8AC3E}">
        <p14:creationId xmlns:p14="http://schemas.microsoft.com/office/powerpoint/2010/main" val="2079320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3CA711-4AAA-4B09-9D73-149D333D1C5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BD381D-AA86-44CC-AB47-1E438A799E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395715-9493-47EA-A3B8-C7369AF54D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6ED3B4-6B0F-44B3-92FB-58C91C459A2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B47652-26D8-4235-A5A1-6522E69C7D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D92DBA-0A6A-4A05-8FD0-53B05A138E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E522D3-EA1C-42A1-960A-24DAAE9CCE4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C83924-46C8-44CC-9FAF-910EA40F0CA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AC96E-4E89-4465-99FB-E20A2D1FD3C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ADFA4E-E0F3-45E2-985C-8DEC071EDA6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2E61A8-311A-404E-A756-F036AFBF0D7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C96B672A-E0D6-4098-A779-C76FE310DB1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popgadget.net/images/fried-egg-stress-toy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Focus and balance in supervision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076700"/>
            <a:ext cx="6400800" cy="1752600"/>
          </a:xfrm>
        </p:spPr>
        <p:txBody>
          <a:bodyPr/>
          <a:lstStyle/>
          <a:p>
            <a:r>
              <a:rPr lang="en-GB"/>
              <a:t>Establishing some priorities for supervision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Supervision – often we just do it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pPr lvl="1"/>
            <a:r>
              <a:rPr lang="en-GB">
                <a:cs typeface="Times New Roman" pitchFamily="18" charset="0"/>
              </a:rPr>
              <a:t>In youth work we don</a:t>
            </a:r>
            <a:r>
              <a:rPr lang="en-GB">
                <a:latin typeface="Comic Sans MS"/>
                <a:cs typeface="Times New Roman" pitchFamily="18" charset="0"/>
              </a:rPr>
              <a:t>’</a:t>
            </a:r>
            <a:r>
              <a:rPr lang="en-GB">
                <a:cs typeface="Times New Roman" pitchFamily="18" charset="0"/>
              </a:rPr>
              <a:t>t do ourselves any favours, there is </a:t>
            </a:r>
          </a:p>
          <a:p>
            <a:pPr lvl="1"/>
            <a:endParaRPr lang="en-GB" sz="1400">
              <a:cs typeface="Times New Roman" pitchFamily="18" charset="0"/>
            </a:endParaRPr>
          </a:p>
          <a:p>
            <a:pPr lvl="1"/>
            <a:endParaRPr lang="en-GB" sz="1400">
              <a:cs typeface="Times New Roman" pitchFamily="18" charset="0"/>
            </a:endParaRPr>
          </a:p>
          <a:p>
            <a:pPr lvl="1"/>
            <a:r>
              <a:rPr lang="en-GB">
                <a:latin typeface="Comic Sans MS"/>
                <a:cs typeface="Times New Roman" pitchFamily="18" charset="0"/>
              </a:rPr>
              <a:t>‘</a:t>
            </a:r>
            <a:r>
              <a:rPr lang="en-GB">
                <a:cs typeface="Times New Roman" pitchFamily="18" charset="0"/>
              </a:rPr>
              <a:t>a general tendency within youth work to underestimate and undervalue the skills required to undertake particular forms of work</a:t>
            </a:r>
            <a:r>
              <a:rPr lang="en-GB">
                <a:latin typeface="Comic Sans MS"/>
                <a:cs typeface="Times New Roman" pitchFamily="18" charset="0"/>
              </a:rPr>
              <a:t>’</a:t>
            </a:r>
            <a:r>
              <a:rPr lang="en-GB">
                <a:cs typeface="Times New Roman" pitchFamily="18" charset="0"/>
              </a:rPr>
              <a:t> </a:t>
            </a:r>
          </a:p>
          <a:p>
            <a:pPr lvl="1" algn="r">
              <a:buFontTx/>
              <a:buNone/>
            </a:pPr>
            <a:endParaRPr lang="en-GB">
              <a:cs typeface="Times New Roman" pitchFamily="18" charset="0"/>
            </a:endParaRPr>
          </a:p>
          <a:p>
            <a:pPr lvl="1" algn="r">
              <a:buFontTx/>
              <a:buNone/>
            </a:pPr>
            <a:r>
              <a:rPr lang="en-GB">
                <a:cs typeface="Times New Roman" pitchFamily="18" charset="0"/>
              </a:rPr>
              <a:t>(Marken and Payne, 1987: 9).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Purpose</a:t>
            </a: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Think back – what is the purpose of supervision?</a:t>
            </a:r>
          </a:p>
          <a:p>
            <a:endParaRPr lang="en-GB"/>
          </a:p>
          <a:p>
            <a:pPr>
              <a:lnSpc>
                <a:spcPct val="90000"/>
              </a:lnSpc>
            </a:pPr>
            <a:r>
              <a:rPr lang="en-GB" sz="2800">
                <a:cs typeface="Times New Roman" pitchFamily="18" charset="0"/>
              </a:rPr>
              <a:t>‘</a:t>
            </a:r>
            <a:r>
              <a:rPr lang="en-GB" sz="2800" b="1">
                <a:cs typeface="Times New Roman" pitchFamily="18" charset="0"/>
              </a:rPr>
              <a:t>facilitating the best service possible to the client</a:t>
            </a:r>
            <a:r>
              <a:rPr lang="en-GB" sz="2800">
                <a:cs typeface="Times New Roman" pitchFamily="18" charset="0"/>
              </a:rPr>
              <a:t>’</a:t>
            </a:r>
            <a:r>
              <a:rPr lang="en-GB" sz="2800"/>
              <a:t> </a:t>
            </a:r>
          </a:p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Starting to supervise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8229600" cy="4525962"/>
          </a:xfrm>
        </p:spPr>
        <p:txBody>
          <a:bodyPr/>
          <a:lstStyle/>
          <a:p>
            <a:r>
              <a:rPr lang="en-GB">
                <a:latin typeface="Comic Sans MS"/>
                <a:cs typeface="Times New Roman" pitchFamily="18" charset="0"/>
              </a:rPr>
              <a:t>‘</a:t>
            </a:r>
            <a:r>
              <a:rPr lang="en-GB">
                <a:cs typeface="Times New Roman" pitchFamily="18" charset="0"/>
              </a:rPr>
              <a:t>many workers with management responsibilities tell us that the hardest part of managing are the management supervision sessions, and they confide that they don</a:t>
            </a:r>
            <a:r>
              <a:rPr lang="en-GB">
                <a:latin typeface="Comic Sans MS"/>
                <a:cs typeface="Times New Roman" pitchFamily="18" charset="0"/>
              </a:rPr>
              <a:t>’</a:t>
            </a:r>
            <a:r>
              <a:rPr lang="en-GB">
                <a:cs typeface="Times New Roman" pitchFamily="18" charset="0"/>
              </a:rPr>
              <a:t>t actually know what they should be doing</a:t>
            </a:r>
            <a:r>
              <a:rPr lang="en-GB">
                <a:latin typeface="Comic Sans MS"/>
                <a:cs typeface="Times New Roman" pitchFamily="18" charset="0"/>
              </a:rPr>
              <a:t>’</a:t>
            </a:r>
            <a:r>
              <a:rPr lang="en-GB">
                <a:cs typeface="Times New Roman" pitchFamily="18" charset="0"/>
              </a:rPr>
              <a:t> (Ingram and Harris, 2001: 108).  </a:t>
            </a:r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/>
              <a:t>Relationships</a:t>
            </a:r>
            <a:endParaRPr 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327650"/>
          </a:xfrm>
        </p:spPr>
        <p:txBody>
          <a:bodyPr/>
          <a:lstStyle/>
          <a:p>
            <a:pPr marL="381000" indent="-381000">
              <a:lnSpc>
                <a:spcPct val="80000"/>
              </a:lnSpc>
            </a:pPr>
            <a:r>
              <a:rPr lang="en-US" sz="2000"/>
              <a:t>Reflect on two (or more), both positive and negative, supervision relationships in which you have been or are engaged.</a:t>
            </a:r>
          </a:p>
          <a:p>
            <a:pPr marL="381000" indent="-381000">
              <a:lnSpc>
                <a:spcPct val="80000"/>
              </a:lnSpc>
              <a:buFontTx/>
              <a:buNone/>
            </a:pPr>
            <a:r>
              <a:rPr lang="en-US" sz="1400"/>
              <a:t>  </a:t>
            </a:r>
          </a:p>
          <a:p>
            <a:pPr marL="381000" indent="-381000">
              <a:lnSpc>
                <a:spcPct val="80000"/>
              </a:lnSpc>
              <a:buFontTx/>
              <a:buNone/>
            </a:pPr>
            <a:endParaRPr lang="en-US" sz="1400"/>
          </a:p>
          <a:p>
            <a:pPr marL="381000" indent="-381000">
              <a:lnSpc>
                <a:spcPct val="80000"/>
              </a:lnSpc>
              <a:buFontTx/>
              <a:buAutoNum type="arabicPeriod"/>
            </a:pPr>
            <a:r>
              <a:rPr lang="en-US" sz="1800"/>
              <a:t>What is/was the essential nature of those relationships (eg non-managerial, managerial supervision, training supervision?</a:t>
            </a:r>
          </a:p>
          <a:p>
            <a:pPr marL="381000" indent="-381000">
              <a:lnSpc>
                <a:spcPct val="80000"/>
              </a:lnSpc>
              <a:buFontTx/>
              <a:buNone/>
            </a:pPr>
            <a:endParaRPr lang="en-US" sz="1800"/>
          </a:p>
          <a:p>
            <a:pPr marL="381000" indent="-381000">
              <a:lnSpc>
                <a:spcPct val="80000"/>
              </a:lnSpc>
              <a:buFontTx/>
              <a:buAutoNum type="arabicPeriod" startAt="2"/>
            </a:pPr>
            <a:r>
              <a:rPr lang="en-US" sz="1800"/>
              <a:t>To what extent and in what way are/were these relationships a ‘collaboration between two equal partners’?</a:t>
            </a:r>
          </a:p>
          <a:p>
            <a:pPr marL="381000" indent="-381000">
              <a:lnSpc>
                <a:spcPct val="80000"/>
              </a:lnSpc>
              <a:buFontTx/>
              <a:buNone/>
            </a:pPr>
            <a:endParaRPr lang="en-US" sz="1800"/>
          </a:p>
          <a:p>
            <a:pPr marL="381000" indent="-381000">
              <a:lnSpc>
                <a:spcPct val="80000"/>
              </a:lnSpc>
              <a:buFontTx/>
              <a:buAutoNum type="arabicPeriod" startAt="3"/>
            </a:pPr>
            <a:r>
              <a:rPr lang="en-US" sz="1800"/>
              <a:t>What might be, or might have been, the effects of their ‘frames of reference’ - in terms of the impact, on the relationship, of organisational issues and concerns?</a:t>
            </a:r>
          </a:p>
          <a:p>
            <a:pPr marL="381000" indent="-381000">
              <a:lnSpc>
                <a:spcPct val="80000"/>
              </a:lnSpc>
              <a:buFontTx/>
              <a:buNone/>
            </a:pPr>
            <a:endParaRPr lang="en-US" sz="1800"/>
          </a:p>
          <a:p>
            <a:pPr marL="381000" indent="-381000">
              <a:lnSpc>
                <a:spcPct val="80000"/>
              </a:lnSpc>
              <a:buFontTx/>
              <a:buNone/>
            </a:pPr>
            <a:r>
              <a:rPr lang="en-US" sz="1800"/>
              <a:t>4. 	Which aspects of the experience would you (i) wish to repeat  (ii) wish to avoid in future supervision relationships (as supervisor or supervisee)?</a:t>
            </a:r>
          </a:p>
          <a:p>
            <a:pPr marL="381000" indent="-381000">
              <a:lnSpc>
                <a:spcPct val="80000"/>
              </a:lnSpc>
              <a:buFontTx/>
              <a:buNone/>
            </a:pPr>
            <a:endParaRPr lang="en-US" sz="1400"/>
          </a:p>
          <a:p>
            <a:pPr marL="381000" indent="-381000">
              <a:lnSpc>
                <a:spcPct val="80000"/>
              </a:lnSpc>
            </a:pPr>
            <a:r>
              <a:rPr lang="en-US" sz="2000"/>
              <a:t>Briefly, write down your responses to these questions and share in discussion with your co-supervisor.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r>
              <a:rPr lang="en-GB"/>
              <a:t>Discuss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773238"/>
            <a:ext cx="8229600" cy="4752975"/>
          </a:xfrm>
          <a:noFill/>
          <a:ln/>
        </p:spPr>
        <p:txBody>
          <a:bodyPr/>
          <a:lstStyle/>
          <a:p>
            <a:r>
              <a:rPr lang="en-GB"/>
              <a:t>Kadushin, Proctor, Towle, all refer to supervision having 3 functions:</a:t>
            </a:r>
          </a:p>
          <a:p>
            <a:endParaRPr lang="en-GB" sz="1800"/>
          </a:p>
          <a:p>
            <a:pPr lvl="1"/>
            <a:r>
              <a:rPr lang="en-GB"/>
              <a:t>The educative/ formative/ teaching function</a:t>
            </a:r>
          </a:p>
          <a:p>
            <a:pPr lvl="1">
              <a:buFontTx/>
              <a:buNone/>
            </a:pPr>
            <a:endParaRPr lang="en-GB" sz="1600"/>
          </a:p>
          <a:p>
            <a:pPr lvl="1"/>
            <a:r>
              <a:rPr lang="en-GB"/>
              <a:t>The supportive/ restorative/ helping function</a:t>
            </a:r>
          </a:p>
          <a:p>
            <a:pPr lvl="1">
              <a:buFontTx/>
              <a:buNone/>
            </a:pPr>
            <a:endParaRPr lang="en-GB" sz="1600"/>
          </a:p>
          <a:p>
            <a:pPr lvl="1"/>
            <a:r>
              <a:rPr lang="en-GB"/>
              <a:t>The managerial/ normative/ administration function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/>
              <a:t>Finding the right balance</a:t>
            </a:r>
          </a:p>
        </p:txBody>
      </p:sp>
      <p:grpSp>
        <p:nvGrpSpPr>
          <p:cNvPr id="16397" name="Group 13"/>
          <p:cNvGrpSpPr>
            <a:grpSpLocks/>
          </p:cNvGrpSpPr>
          <p:nvPr/>
        </p:nvGrpSpPr>
        <p:grpSpPr bwMode="auto">
          <a:xfrm>
            <a:off x="1908175" y="1557338"/>
            <a:ext cx="5472113" cy="4824412"/>
            <a:chOff x="1202" y="981"/>
            <a:chExt cx="3447" cy="3039"/>
          </a:xfrm>
        </p:grpSpPr>
        <p:grpSp>
          <p:nvGrpSpPr>
            <p:cNvPr id="16390" name="Group 6"/>
            <p:cNvGrpSpPr>
              <a:grpSpLocks/>
            </p:cNvGrpSpPr>
            <p:nvPr/>
          </p:nvGrpSpPr>
          <p:grpSpPr bwMode="auto">
            <a:xfrm>
              <a:off x="1202" y="1570"/>
              <a:ext cx="1634" cy="1587"/>
              <a:chOff x="748" y="1298"/>
              <a:chExt cx="1407" cy="1271"/>
            </a:xfrm>
          </p:grpSpPr>
          <p:sp>
            <p:nvSpPr>
              <p:cNvPr id="16391" name="Oval 7"/>
              <p:cNvSpPr>
                <a:spLocks noChangeArrowheads="1"/>
              </p:cNvSpPr>
              <p:nvPr/>
            </p:nvSpPr>
            <p:spPr bwMode="auto">
              <a:xfrm>
                <a:off x="748" y="1298"/>
                <a:ext cx="1407" cy="1271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92" name="Text Box 8"/>
              <p:cNvSpPr txBox="1">
                <a:spLocks noChangeArrowheads="1"/>
              </p:cNvSpPr>
              <p:nvPr/>
            </p:nvSpPr>
            <p:spPr bwMode="auto">
              <a:xfrm>
                <a:off x="930" y="1796"/>
                <a:ext cx="1043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400"/>
                  <a:t>Teaching</a:t>
                </a:r>
              </a:p>
            </p:txBody>
          </p:sp>
        </p:grpSp>
        <p:sp>
          <p:nvSpPr>
            <p:cNvPr id="16394" name="Oval 10"/>
            <p:cNvSpPr>
              <a:spLocks noChangeArrowheads="1"/>
            </p:cNvSpPr>
            <p:nvPr/>
          </p:nvSpPr>
          <p:spPr bwMode="auto">
            <a:xfrm>
              <a:off x="2517" y="981"/>
              <a:ext cx="1561" cy="1497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2699" y="1525"/>
              <a:ext cx="1225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400"/>
                <a:t>Supportive</a:t>
              </a:r>
            </a:p>
          </p:txBody>
        </p:sp>
        <p:grpSp>
          <p:nvGrpSpPr>
            <p:cNvPr id="16387" name="Group 3"/>
            <p:cNvGrpSpPr>
              <a:grpSpLocks/>
            </p:cNvGrpSpPr>
            <p:nvPr/>
          </p:nvGrpSpPr>
          <p:grpSpPr bwMode="auto">
            <a:xfrm>
              <a:off x="2426" y="2069"/>
              <a:ext cx="2223" cy="1951"/>
              <a:chOff x="1519" y="1979"/>
              <a:chExt cx="2087" cy="1859"/>
            </a:xfrm>
          </p:grpSpPr>
          <p:sp>
            <p:nvSpPr>
              <p:cNvPr id="16388" name="Oval 4"/>
              <p:cNvSpPr>
                <a:spLocks noChangeArrowheads="1"/>
              </p:cNvSpPr>
              <p:nvPr/>
            </p:nvSpPr>
            <p:spPr bwMode="auto">
              <a:xfrm>
                <a:off x="1519" y="1979"/>
                <a:ext cx="2087" cy="1859"/>
              </a:xfrm>
              <a:prstGeom prst="ellipse">
                <a:avLst/>
              </a:prstGeom>
              <a:solidFill>
                <a:schemeClr val="accent1">
                  <a:alpha val="81000"/>
                </a:schemeClr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389" name="Text Box 5"/>
              <p:cNvSpPr txBox="1">
                <a:spLocks noChangeArrowheads="1"/>
              </p:cNvSpPr>
              <p:nvPr/>
            </p:nvSpPr>
            <p:spPr bwMode="auto">
              <a:xfrm>
                <a:off x="1791" y="2697"/>
                <a:ext cx="1542" cy="27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400"/>
                  <a:t>Managerial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/>
              <a:t>Finding the right balance</a:t>
            </a:r>
          </a:p>
        </p:txBody>
      </p:sp>
      <p:grpSp>
        <p:nvGrpSpPr>
          <p:cNvPr id="14349" name="Group 13"/>
          <p:cNvGrpSpPr>
            <a:grpSpLocks/>
          </p:cNvGrpSpPr>
          <p:nvPr/>
        </p:nvGrpSpPr>
        <p:grpSpPr bwMode="auto">
          <a:xfrm>
            <a:off x="2268538" y="1916113"/>
            <a:ext cx="4594225" cy="4032250"/>
            <a:chOff x="1791" y="1298"/>
            <a:chExt cx="2894" cy="2540"/>
          </a:xfrm>
        </p:grpSpPr>
        <p:grpSp>
          <p:nvGrpSpPr>
            <p:cNvPr id="14348" name="Group 12"/>
            <p:cNvGrpSpPr>
              <a:grpSpLocks/>
            </p:cNvGrpSpPr>
            <p:nvPr/>
          </p:nvGrpSpPr>
          <p:grpSpPr bwMode="auto">
            <a:xfrm>
              <a:off x="2290" y="1979"/>
              <a:ext cx="2395" cy="1859"/>
              <a:chOff x="1519" y="1979"/>
              <a:chExt cx="2087" cy="1859"/>
            </a:xfrm>
          </p:grpSpPr>
          <p:sp>
            <p:nvSpPr>
              <p:cNvPr id="14341" name="Oval 5"/>
              <p:cNvSpPr>
                <a:spLocks noChangeArrowheads="1"/>
              </p:cNvSpPr>
              <p:nvPr/>
            </p:nvSpPr>
            <p:spPr bwMode="auto">
              <a:xfrm>
                <a:off x="1519" y="1979"/>
                <a:ext cx="2087" cy="1859"/>
              </a:xfrm>
              <a:prstGeom prst="ellipse">
                <a:avLst/>
              </a:prstGeom>
              <a:solidFill>
                <a:schemeClr val="accent1">
                  <a:alpha val="81000"/>
                </a:schemeClr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42" name="Text Box 6"/>
              <p:cNvSpPr txBox="1">
                <a:spLocks noChangeArrowheads="1"/>
              </p:cNvSpPr>
              <p:nvPr/>
            </p:nvSpPr>
            <p:spPr bwMode="auto">
              <a:xfrm>
                <a:off x="1791" y="2697"/>
                <a:ext cx="1542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400"/>
                  <a:t>Managerial</a:t>
                </a:r>
              </a:p>
            </p:txBody>
          </p:sp>
        </p:grpSp>
        <p:sp>
          <p:nvSpPr>
            <p:cNvPr id="14340" name="Oval 4"/>
            <p:cNvSpPr>
              <a:spLocks noChangeArrowheads="1"/>
            </p:cNvSpPr>
            <p:nvPr/>
          </p:nvSpPr>
          <p:spPr bwMode="auto">
            <a:xfrm>
              <a:off x="1791" y="1344"/>
              <a:ext cx="1389" cy="113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3" name="Text Box 7"/>
            <p:cNvSpPr txBox="1">
              <a:spLocks noChangeArrowheads="1"/>
            </p:cNvSpPr>
            <p:nvPr/>
          </p:nvSpPr>
          <p:spPr bwMode="auto">
            <a:xfrm>
              <a:off x="1882" y="1842"/>
              <a:ext cx="111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400"/>
                <a:t>Teaching</a:t>
              </a:r>
            </a:p>
          </p:txBody>
        </p:sp>
        <p:grpSp>
          <p:nvGrpSpPr>
            <p:cNvPr id="14346" name="Group 10"/>
            <p:cNvGrpSpPr>
              <a:grpSpLocks/>
            </p:cNvGrpSpPr>
            <p:nvPr/>
          </p:nvGrpSpPr>
          <p:grpSpPr bwMode="auto">
            <a:xfrm>
              <a:off x="2699" y="1298"/>
              <a:ext cx="1406" cy="635"/>
              <a:chOff x="1746" y="1117"/>
              <a:chExt cx="1225" cy="635"/>
            </a:xfrm>
          </p:grpSpPr>
          <p:sp>
            <p:nvSpPr>
              <p:cNvPr id="14344" name="Oval 8"/>
              <p:cNvSpPr>
                <a:spLocks noChangeArrowheads="1"/>
              </p:cNvSpPr>
              <p:nvPr/>
            </p:nvSpPr>
            <p:spPr bwMode="auto">
              <a:xfrm>
                <a:off x="1746" y="1117"/>
                <a:ext cx="680" cy="635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45" name="Text Box 9"/>
              <p:cNvSpPr txBox="1">
                <a:spLocks noChangeArrowheads="1"/>
              </p:cNvSpPr>
              <p:nvPr/>
            </p:nvSpPr>
            <p:spPr bwMode="auto">
              <a:xfrm>
                <a:off x="1837" y="1298"/>
                <a:ext cx="1134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400"/>
                  <a:t>Supportive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sz="4000"/>
              <a:t>Balancing placement supervision</a:t>
            </a:r>
          </a:p>
        </p:txBody>
      </p:sp>
      <p:grpSp>
        <p:nvGrpSpPr>
          <p:cNvPr id="18435" name="Group 3"/>
          <p:cNvGrpSpPr>
            <a:grpSpLocks/>
          </p:cNvGrpSpPr>
          <p:nvPr/>
        </p:nvGrpSpPr>
        <p:grpSpPr bwMode="auto">
          <a:xfrm>
            <a:off x="4356100" y="2708275"/>
            <a:ext cx="2736850" cy="2374900"/>
            <a:chOff x="1519" y="1979"/>
            <a:chExt cx="2087" cy="1859"/>
          </a:xfrm>
        </p:grpSpPr>
        <p:sp>
          <p:nvSpPr>
            <p:cNvPr id="18436" name="Oval 4"/>
            <p:cNvSpPr>
              <a:spLocks noChangeArrowheads="1"/>
            </p:cNvSpPr>
            <p:nvPr/>
          </p:nvSpPr>
          <p:spPr bwMode="auto">
            <a:xfrm>
              <a:off x="1519" y="1979"/>
              <a:ext cx="2087" cy="1859"/>
            </a:xfrm>
            <a:prstGeom prst="ellipse">
              <a:avLst/>
            </a:prstGeom>
            <a:solidFill>
              <a:schemeClr val="accent1">
                <a:alpha val="81000"/>
              </a:schemeClr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37" name="Text Box 5"/>
            <p:cNvSpPr txBox="1">
              <a:spLocks noChangeArrowheads="1"/>
            </p:cNvSpPr>
            <p:nvPr/>
          </p:nvSpPr>
          <p:spPr bwMode="auto">
            <a:xfrm>
              <a:off x="1791" y="2697"/>
              <a:ext cx="1541" cy="3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400"/>
                <a:t>Managerial</a:t>
              </a:r>
            </a:p>
          </p:txBody>
        </p:sp>
      </p:grpSp>
      <p:grpSp>
        <p:nvGrpSpPr>
          <p:cNvPr id="18441" name="Group 9"/>
          <p:cNvGrpSpPr>
            <a:grpSpLocks/>
          </p:cNvGrpSpPr>
          <p:nvPr/>
        </p:nvGrpSpPr>
        <p:grpSpPr bwMode="auto">
          <a:xfrm>
            <a:off x="3348038" y="1412875"/>
            <a:ext cx="3386137" cy="1873250"/>
            <a:chOff x="1746" y="1117"/>
            <a:chExt cx="1225" cy="635"/>
          </a:xfrm>
        </p:grpSpPr>
        <p:sp>
          <p:nvSpPr>
            <p:cNvPr id="18442" name="Oval 10"/>
            <p:cNvSpPr>
              <a:spLocks noChangeArrowheads="1"/>
            </p:cNvSpPr>
            <p:nvPr/>
          </p:nvSpPr>
          <p:spPr bwMode="auto">
            <a:xfrm>
              <a:off x="1746" y="1117"/>
              <a:ext cx="680" cy="63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3" name="Text Box 11"/>
            <p:cNvSpPr txBox="1">
              <a:spLocks noChangeArrowheads="1"/>
            </p:cNvSpPr>
            <p:nvPr/>
          </p:nvSpPr>
          <p:spPr bwMode="auto">
            <a:xfrm>
              <a:off x="1837" y="1298"/>
              <a:ext cx="1134" cy="1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/>
                <a:t>Supportive</a:t>
              </a:r>
            </a:p>
          </p:txBody>
        </p:sp>
      </p:grpSp>
      <p:grpSp>
        <p:nvGrpSpPr>
          <p:cNvPr id="18438" name="Group 6"/>
          <p:cNvGrpSpPr>
            <a:grpSpLocks/>
          </p:cNvGrpSpPr>
          <p:nvPr/>
        </p:nvGrpSpPr>
        <p:grpSpPr bwMode="auto">
          <a:xfrm>
            <a:off x="1258888" y="2349500"/>
            <a:ext cx="3459162" cy="3311525"/>
            <a:chOff x="748" y="1298"/>
            <a:chExt cx="1407" cy="1271"/>
          </a:xfrm>
        </p:grpSpPr>
        <p:sp>
          <p:nvSpPr>
            <p:cNvPr id="18439" name="Oval 7"/>
            <p:cNvSpPr>
              <a:spLocks noChangeArrowheads="1"/>
            </p:cNvSpPr>
            <p:nvPr/>
          </p:nvSpPr>
          <p:spPr bwMode="auto">
            <a:xfrm>
              <a:off x="748" y="1298"/>
              <a:ext cx="1407" cy="1271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40" name="Text Box 8"/>
            <p:cNvSpPr txBox="1">
              <a:spLocks noChangeArrowheads="1"/>
            </p:cNvSpPr>
            <p:nvPr/>
          </p:nvSpPr>
          <p:spPr bwMode="auto">
            <a:xfrm>
              <a:off x="930" y="1796"/>
              <a:ext cx="1043" cy="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400"/>
                <a:t>Teaching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Formative (Fieldwork Supervision)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73238"/>
            <a:ext cx="8229600" cy="4924425"/>
          </a:xfrm>
        </p:spPr>
        <p:txBody>
          <a:bodyPr/>
          <a:lstStyle/>
          <a:p>
            <a:endParaRPr lang="en-GB"/>
          </a:p>
          <a:p>
            <a:r>
              <a:rPr lang="en-GB"/>
              <a:t>The act of learning then should be largely initiated by the learner, extending and exploring his or her own understanding, holding what Rogers (1986:56) calls a ‘learning conversation with him/her-self’.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Functions of Supervision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The balance of these three functions will vary according to the particular needs, concerns and contexts of different situations. Proctor points out, supervision can only be a co-operative and facilitating process when both the supervisor and supervisee: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/>
              <a:t>1. are aware of having a variety of shared interests in competent and effective work and a shared sense of responsibility in achieving it’; and</a:t>
            </a:r>
            <a:r>
              <a:rPr lang="en-GB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Functions of Supervision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2. have a degree of ‘shared agreement as to what is competent and effective work’ </a:t>
            </a:r>
            <a:r>
              <a:rPr lang="en-GB" dirty="0" smtClean="0"/>
              <a:t>(Proctor, 1987: </a:t>
            </a:r>
            <a:r>
              <a:rPr lang="en-GB" dirty="0"/>
              <a:t>25).  Therefore:</a:t>
            </a:r>
          </a:p>
          <a:p>
            <a:pPr lvl="1" algn="just">
              <a:buFontTx/>
              <a:buNone/>
            </a:pPr>
            <a:r>
              <a:rPr lang="en-GB" dirty="0"/>
              <a:t>	</a:t>
            </a:r>
          </a:p>
          <a:p>
            <a:pPr lvl="1" algn="just">
              <a:buFontTx/>
              <a:buNone/>
            </a:pPr>
            <a:r>
              <a:rPr lang="en-GB" dirty="0"/>
              <a:t>	If supervision is to become and remain a co-operative experience which allows for real, rather than token accountability, a clear- even tough-working agreement needs to be negotiated.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Functions of Supervision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Such a working agreement should, according to Proctor, make clear: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/>
          </a:p>
          <a:p>
            <a:pPr lvl="1">
              <a:lnSpc>
                <a:spcPct val="90000"/>
              </a:lnSpc>
            </a:pPr>
            <a:r>
              <a:rPr lang="en-GB" sz="2400"/>
              <a:t>The focus of the supervision relationships, ie the working effectiveness of the supervisee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The responsibility of the supervisee to take charge of his/her continuing development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The organisational or professional responsibility for assessment of the supervisee to develop the skills appropriate to the respective roles (Proctor 1987, p. 27)</a:t>
            </a:r>
          </a:p>
          <a:p>
            <a:pPr lvl="1">
              <a:lnSpc>
                <a:spcPct val="90000"/>
              </a:lnSpc>
            </a:pPr>
            <a:endParaRPr lang="en-GB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Impact" pitchFamily="34" charset="0"/>
              </a:rPr>
              <a:t>Hard and Soft Quality</a:t>
            </a:r>
          </a:p>
        </p:txBody>
      </p:sp>
      <p:grpSp>
        <p:nvGrpSpPr>
          <p:cNvPr id="4099" name="Group 3"/>
          <p:cNvGrpSpPr>
            <a:grpSpLocks/>
          </p:cNvGrpSpPr>
          <p:nvPr/>
        </p:nvGrpSpPr>
        <p:grpSpPr bwMode="auto">
          <a:xfrm>
            <a:off x="2484438" y="1916113"/>
            <a:ext cx="4394200" cy="3598862"/>
            <a:chOff x="1655" y="1344"/>
            <a:chExt cx="2768" cy="2267"/>
          </a:xfrm>
        </p:grpSpPr>
        <p:pic>
          <p:nvPicPr>
            <p:cNvPr id="4100" name="Picture 4" descr="fried-egg-stress-toy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655" y="1344"/>
              <a:ext cx="2768" cy="2267"/>
            </a:xfrm>
            <a:prstGeom prst="rect">
              <a:avLst/>
            </a:prstGeom>
            <a:noFill/>
          </p:spPr>
        </p:pic>
        <p:grpSp>
          <p:nvGrpSpPr>
            <p:cNvPr id="4101" name="Group 5"/>
            <p:cNvGrpSpPr>
              <a:grpSpLocks/>
            </p:cNvGrpSpPr>
            <p:nvPr/>
          </p:nvGrpSpPr>
          <p:grpSpPr bwMode="auto">
            <a:xfrm>
              <a:off x="2336" y="1797"/>
              <a:ext cx="1860" cy="1150"/>
              <a:chOff x="2290" y="1797"/>
              <a:chExt cx="1860" cy="1150"/>
            </a:xfrm>
          </p:grpSpPr>
          <p:sp>
            <p:nvSpPr>
              <p:cNvPr id="4102" name="Text Box 6"/>
              <p:cNvSpPr txBox="1">
                <a:spLocks noChangeArrowheads="1"/>
              </p:cNvSpPr>
              <p:nvPr/>
            </p:nvSpPr>
            <p:spPr bwMode="auto">
              <a:xfrm>
                <a:off x="2290" y="1797"/>
                <a:ext cx="817" cy="5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2400" b="0">
                    <a:solidFill>
                      <a:schemeClr val="bg1"/>
                    </a:solidFill>
                  </a:rPr>
                  <a:t>Core Activity</a:t>
                </a:r>
              </a:p>
            </p:txBody>
          </p:sp>
          <p:sp>
            <p:nvSpPr>
              <p:cNvPr id="4103" name="Text Box 7"/>
              <p:cNvSpPr txBox="1">
                <a:spLocks noChangeArrowheads="1"/>
              </p:cNvSpPr>
              <p:nvPr/>
            </p:nvSpPr>
            <p:spPr bwMode="auto">
              <a:xfrm>
                <a:off x="2744" y="2659"/>
                <a:ext cx="1361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400" b="0"/>
                  <a:t>Relationships</a:t>
                </a:r>
              </a:p>
            </p:txBody>
          </p:sp>
          <p:sp>
            <p:nvSpPr>
              <p:cNvPr id="4104" name="Text Box 8"/>
              <p:cNvSpPr txBox="1">
                <a:spLocks noChangeArrowheads="1"/>
              </p:cNvSpPr>
              <p:nvPr/>
            </p:nvSpPr>
            <p:spPr bwMode="auto">
              <a:xfrm>
                <a:off x="3334" y="2160"/>
                <a:ext cx="816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400" b="0"/>
                  <a:t>Context</a:t>
                </a:r>
              </a:p>
            </p:txBody>
          </p:sp>
        </p:grpSp>
      </p:grp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323850" y="1773238"/>
            <a:ext cx="27352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b="0">
                <a:latin typeface="Impact" pitchFamily="34" charset="0"/>
              </a:rPr>
              <a:t>Hard Elements</a:t>
            </a:r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>
            <a:off x="2843213" y="2133600"/>
            <a:ext cx="936625" cy="576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5940425" y="1844675"/>
            <a:ext cx="266541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3200" b="0">
                <a:latin typeface="Impact" pitchFamily="34" charset="0"/>
              </a:rPr>
              <a:t>Soft Elements</a:t>
            </a:r>
          </a:p>
        </p:txBody>
      </p:sp>
      <p:sp>
        <p:nvSpPr>
          <p:cNvPr id="4108" name="Arc 12"/>
          <p:cNvSpPr>
            <a:spLocks/>
          </p:cNvSpPr>
          <p:nvPr/>
        </p:nvSpPr>
        <p:spPr bwMode="auto">
          <a:xfrm rot="9000457" flipV="1">
            <a:off x="5076825" y="2420938"/>
            <a:ext cx="1685925" cy="2376487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18499"/>
              <a:gd name="T1" fmla="*/ 0 h 21600"/>
              <a:gd name="T2" fmla="*/ 18499 w 18499"/>
              <a:gd name="T3" fmla="*/ 10449 h 21600"/>
              <a:gd name="T4" fmla="*/ 0 w 1849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499" h="21600" fill="none" extrusionOk="0">
                <a:moveTo>
                  <a:pt x="-1" y="0"/>
                </a:moveTo>
                <a:cubicBezTo>
                  <a:pt x="7571" y="0"/>
                  <a:pt x="14590" y="3964"/>
                  <a:pt x="18499" y="10448"/>
                </a:cubicBezTo>
              </a:path>
              <a:path w="18499" h="21600" stroke="0" extrusionOk="0">
                <a:moveTo>
                  <a:pt x="-1" y="0"/>
                </a:moveTo>
                <a:cubicBezTo>
                  <a:pt x="7571" y="0"/>
                  <a:pt x="14590" y="3964"/>
                  <a:pt x="18499" y="10448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9" name="Arc 13"/>
          <p:cNvSpPr>
            <a:spLocks/>
          </p:cNvSpPr>
          <p:nvPr/>
        </p:nvSpPr>
        <p:spPr bwMode="auto">
          <a:xfrm rot="10800000" flipV="1">
            <a:off x="5724525" y="2133600"/>
            <a:ext cx="431800" cy="107950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538"/>
              <a:gd name="T1" fmla="*/ 0 h 21600"/>
              <a:gd name="T2" fmla="*/ 21538 w 21538"/>
              <a:gd name="T3" fmla="*/ 19960 h 21600"/>
              <a:gd name="T4" fmla="*/ 0 w 21538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38" h="21600" fill="none" extrusionOk="0">
                <a:moveTo>
                  <a:pt x="-1" y="0"/>
                </a:moveTo>
                <a:cubicBezTo>
                  <a:pt x="11293" y="0"/>
                  <a:pt x="20680" y="8699"/>
                  <a:pt x="21537" y="19960"/>
                </a:cubicBezTo>
              </a:path>
              <a:path w="21538" h="21600" stroke="0" extrusionOk="0">
                <a:moveTo>
                  <a:pt x="-1" y="0"/>
                </a:moveTo>
                <a:cubicBezTo>
                  <a:pt x="11293" y="0"/>
                  <a:pt x="20680" y="8699"/>
                  <a:pt x="21537" y="1996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395288" y="2492375"/>
            <a:ext cx="2520950" cy="344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Expectations met?</a:t>
            </a:r>
          </a:p>
          <a:p>
            <a:pPr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Did it work?</a:t>
            </a:r>
          </a:p>
          <a:p>
            <a:pPr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Worth the cost?</a:t>
            </a:r>
          </a:p>
          <a:p>
            <a:pPr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Worth the effort?</a:t>
            </a:r>
          </a:p>
          <a:p>
            <a:pPr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Accurate?</a:t>
            </a:r>
          </a:p>
          <a:p>
            <a:pPr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Delivered well?</a:t>
            </a:r>
          </a:p>
          <a:p>
            <a:pPr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As ordered?</a:t>
            </a:r>
          </a:p>
        </p:txBody>
      </p:sp>
      <p:sp>
        <p:nvSpPr>
          <p:cNvPr id="4111" name="Text Box 15"/>
          <p:cNvSpPr txBox="1">
            <a:spLocks noChangeArrowheads="1"/>
          </p:cNvSpPr>
          <p:nvPr/>
        </p:nvSpPr>
        <p:spPr bwMode="auto">
          <a:xfrm>
            <a:off x="6372225" y="2636838"/>
            <a:ext cx="2520950" cy="394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How did young people feel?</a:t>
            </a:r>
          </a:p>
          <a:p>
            <a:pPr algn="r"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Were stakeholders informed and consulted?</a:t>
            </a:r>
          </a:p>
          <a:p>
            <a:pPr algn="r"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Was the work personalised?</a:t>
            </a:r>
          </a:p>
          <a:p>
            <a:pPr algn="r">
              <a:spcBef>
                <a:spcPct val="50000"/>
              </a:spcBef>
            </a:pPr>
            <a:r>
              <a:rPr lang="en-GB" sz="2200" b="0">
                <a:latin typeface="Corbel" pitchFamily="34" charset="0"/>
              </a:rPr>
              <a:t>Did young people like how they were treated?</a:t>
            </a:r>
          </a:p>
        </p:txBody>
      </p:sp>
      <p:sp>
        <p:nvSpPr>
          <p:cNvPr id="4112" name="Text Box 16"/>
          <p:cNvSpPr txBox="1">
            <a:spLocks noChangeArrowheads="1"/>
          </p:cNvSpPr>
          <p:nvPr/>
        </p:nvSpPr>
        <p:spPr bwMode="auto">
          <a:xfrm>
            <a:off x="468313" y="6165850"/>
            <a:ext cx="30241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0"/>
              <a:t>Lawrie, (1995: 54)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0" grpId="0"/>
      <p:bldP spid="41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Areas for Supervision</a:t>
            </a:r>
          </a:p>
        </p:txBody>
      </p:sp>
      <p:graphicFrame>
        <p:nvGraphicFramePr>
          <p:cNvPr id="11301" name="Group 37"/>
          <p:cNvGraphicFramePr>
            <a:graphicFrameLocks noGrp="1"/>
          </p:cNvGraphicFramePr>
          <p:nvPr>
            <p:ph idx="1"/>
          </p:nvPr>
        </p:nvGraphicFramePr>
        <p:xfrm>
          <a:off x="395288" y="1628775"/>
          <a:ext cx="8229600" cy="4464051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676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Performance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What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23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Aspect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68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Aspect 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95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Area 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5400"/>
              <a:t>Moving on to look at supervising a student on practice placement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589</Words>
  <Application>Microsoft Office PowerPoint</Application>
  <PresentationFormat>On-screen Show (4:3)</PresentationFormat>
  <Paragraphs>94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Comic Sans MS</vt:lpstr>
      <vt:lpstr>Corbel</vt:lpstr>
      <vt:lpstr>Impact</vt:lpstr>
      <vt:lpstr>Times New Roman</vt:lpstr>
      <vt:lpstr>Default Design</vt:lpstr>
      <vt:lpstr>Focus and balance in supervision</vt:lpstr>
      <vt:lpstr>Supervision – often we just do it</vt:lpstr>
      <vt:lpstr>Purpose</vt:lpstr>
      <vt:lpstr>Starting to supervise</vt:lpstr>
      <vt:lpstr>Relationships</vt:lpstr>
      <vt:lpstr>Discuss</vt:lpstr>
      <vt:lpstr>Finding the right balance</vt:lpstr>
      <vt:lpstr>Finding the right balance</vt:lpstr>
      <vt:lpstr>Balancing placement supervision</vt:lpstr>
      <vt:lpstr>Formative (Fieldwork Supervision)</vt:lpstr>
      <vt:lpstr>Functions of Supervision </vt:lpstr>
      <vt:lpstr>Functions of Supervision </vt:lpstr>
      <vt:lpstr>Functions of Supervision </vt:lpstr>
      <vt:lpstr>Hard and Soft Quality</vt:lpstr>
      <vt:lpstr>Areas for Supervision</vt:lpstr>
      <vt:lpstr>PowerPoint Presentation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Focus and balance in supervision</dc:title>
  <dc:creator>DW</dc:creator>
  <cp:lastModifiedBy>Darrell Williams</cp:lastModifiedBy>
  <cp:revision>7</cp:revision>
  <dcterms:created xsi:type="dcterms:W3CDTF">2009-09-13T16:20:53Z</dcterms:created>
  <dcterms:modified xsi:type="dcterms:W3CDTF">2016-11-23T12:39:03Z</dcterms:modified>
</cp:coreProperties>
</file>