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</p:sldIdLst>
  <p:sldSz cx="18288000" cy="10287000"/>
  <p:notesSz cx="6858000" cy="9144000"/>
  <p:embeddedFontLst>
    <p:embeddedFont>
      <p:font typeface="Clear Sans" panose="020B0503030202020304" pitchFamily="34" charset="0"/>
      <p:regular r:id="rId53"/>
    </p:embeddedFont>
    <p:embeddedFont>
      <p:font typeface="Lora" pitchFamily="2" charset="77"/>
      <p:regular r:id="rId54"/>
      <p:bold r:id="rId55"/>
      <p:italic r:id="rId56"/>
      <p:boldItalic r:id="rId57"/>
    </p:embeddedFont>
    <p:embeddedFont>
      <p:font typeface="Open Sans" panose="020B0606030504020204" pitchFamily="34" charset="0"/>
      <p:regular r:id="rId58"/>
      <p:bold r:id="rId59"/>
      <p:italic r:id="rId60"/>
      <p:boldItalic r:id="rId61"/>
    </p:embeddedFont>
    <p:embeddedFont>
      <p:font typeface="Open Sans Bold" panose="020B0806030504020204" pitchFamily="34" charset="0"/>
      <p:regular r:id="rId62"/>
      <p:bold r:id="rId63"/>
    </p:embeddedFont>
    <p:embeddedFont>
      <p:font typeface="Open Sans Extra Bold" panose="020B0906030804020204" pitchFamily="34" charset="0"/>
      <p:regular r:id="rId64"/>
      <p:bold r:id="rId65"/>
    </p:embeddedFont>
    <p:embeddedFont>
      <p:font typeface="Playfair Display 1 Bold" pitchFamily="2" charset="77"/>
      <p:regular r:id="rId66"/>
      <p:bold r:id="rId67"/>
    </p:embeddedFont>
    <p:embeddedFont>
      <p:font typeface="Playfair Display 2 Bold Italics" pitchFamily="2" charset="77"/>
      <p:regular r:id="rId68"/>
      <p:bold r:id="rId69"/>
      <p:italic r:id="rId70"/>
      <p:boldItalic r:id="rId7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620" autoAdjust="0"/>
  </p:normalViewPr>
  <p:slideViewPr>
    <p:cSldViewPr>
      <p:cViewPr varScale="1">
        <p:scale>
          <a:sx n="68" d="100"/>
          <a:sy n="68" d="100"/>
        </p:scale>
        <p:origin x="1000" y="2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11.fntdata"/><Relationship Id="rId68" Type="http://schemas.openxmlformats.org/officeDocument/2006/relationships/font" Target="fonts/font1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1.fntdata"/><Relationship Id="rId58" Type="http://schemas.openxmlformats.org/officeDocument/2006/relationships/font" Target="fonts/font6.fntdata"/><Relationship Id="rId66" Type="http://schemas.openxmlformats.org/officeDocument/2006/relationships/font" Target="fonts/font14.fntdata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font" Target="fonts/font9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4.fntdata"/><Relationship Id="rId64" Type="http://schemas.openxmlformats.org/officeDocument/2006/relationships/font" Target="fonts/font12.fntdata"/><Relationship Id="rId69" Type="http://schemas.openxmlformats.org/officeDocument/2006/relationships/font" Target="fonts/font17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7.fntdata"/><Relationship Id="rId67" Type="http://schemas.openxmlformats.org/officeDocument/2006/relationships/font" Target="fonts/font15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2.fntdata"/><Relationship Id="rId62" Type="http://schemas.openxmlformats.org/officeDocument/2006/relationships/font" Target="fonts/font10.fntdata"/><Relationship Id="rId70" Type="http://schemas.openxmlformats.org/officeDocument/2006/relationships/font" Target="fonts/font18.fntdata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5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60" Type="http://schemas.openxmlformats.org/officeDocument/2006/relationships/font" Target="fonts/font8.fntdata"/><Relationship Id="rId65" Type="http://schemas.openxmlformats.org/officeDocument/2006/relationships/font" Target="fonts/font13.fntdata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font" Target="fonts/font3.fntdata"/><Relationship Id="rId7" Type="http://schemas.openxmlformats.org/officeDocument/2006/relationships/slide" Target="slides/slide6.xml"/><Relationship Id="rId71" Type="http://schemas.openxmlformats.org/officeDocument/2006/relationships/font" Target="fonts/font1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26.04.2024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‹N°›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SMS : forcement sur Gaia os, manage database, internal certificate authority, log server, licenses and contracts repo, monito, security automation; two kind of server options =&gt; Quantum smart and open server.</a:t>
            </a:r>
          </a:p>
          <a:p>
            <a:endParaRPr lang="en-US"/>
          </a:p>
          <a:p>
            <a:r>
              <a:rPr lang="en-US"/>
              <a:t>GW : manage and block traffic, rules allow specific traffic types.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TD: noter les significations de chaque machines</a:t>
            </a:r>
          </a:p>
          <a:p>
            <a:endParaRPr lang="en-US"/>
          </a:p>
          <a:p>
            <a:r>
              <a:rPr lang="en-US"/>
              <a:t>CCSE checkpoint certified security expert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 two shells : Gaia clash (default) and Bash (expert mode)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Screen de la page avec sms et gw </a:t>
            </a:r>
          </a:p>
          <a:p>
            <a:r>
              <a:rPr lang="en-US"/>
              <a:t>screen double click </a:t>
            </a:r>
          </a:p>
          <a:p>
            <a:endParaRPr lang="en-US"/>
          </a:p>
          <a:p>
            <a:r>
              <a:rPr lang="en-US"/>
              <a:t>able to create rules on the sms, to view the logs </a:t>
            </a:r>
          </a:p>
          <a:p>
            <a:endParaRPr lang="en-US"/>
          </a:p>
          <a:p>
            <a:r>
              <a:rPr lang="en-US"/>
              <a:t>we use the first time wizard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after creating and configuring the gw, we establish a SIC connection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ublicdomainpictures.net/fr/view-image.php?image=271549&amp;picture=rapport-d39audit" TargetMode="Externa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freepngimg.com/png/64476-wi-fi-wireless-dsl-router-modem-ico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4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7" Type="http://schemas.openxmlformats.org/officeDocument/2006/relationships/hyperlink" Target="https://www.opinion-internationale.com/2019/09/20/thales-se-reve-en-chef-dorchestre-de-lindustrie-de-la-defense-francaise_66530.html" TargetMode="External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jpg"/><Relationship Id="rId5" Type="http://schemas.openxmlformats.org/officeDocument/2006/relationships/hyperlink" Target="https://www.security-insider.de/security-awareness-staerkt-die-it-sicherheit-a-373688/" TargetMode="External"/><Relationship Id="rId4" Type="http://schemas.openxmlformats.org/officeDocument/2006/relationships/image" Target="../media/image87.jp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9956882" y="927182"/>
            <a:ext cx="8229600" cy="7940893"/>
            <a:chOff x="0" y="0"/>
            <a:chExt cx="2167467" cy="20914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67467" cy="2091429"/>
            </a:xfrm>
            <a:custGeom>
              <a:avLst/>
              <a:gdLst/>
              <a:ahLst/>
              <a:cxnLst/>
              <a:rect l="l" t="t" r="r" b="b"/>
              <a:pathLst>
                <a:path w="2167467" h="2091429">
                  <a:moveTo>
                    <a:pt x="0" y="0"/>
                  </a:moveTo>
                  <a:lnTo>
                    <a:pt x="2167467" y="0"/>
                  </a:lnTo>
                  <a:lnTo>
                    <a:pt x="2167467" y="2091429"/>
                  </a:lnTo>
                  <a:lnTo>
                    <a:pt x="0" y="2091429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167467" cy="21295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-4001090" y="4001090"/>
            <a:ext cx="10287000" cy="2284820"/>
            <a:chOff x="0" y="0"/>
            <a:chExt cx="2709333" cy="60176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09333" cy="601763"/>
            </a:xfrm>
            <a:custGeom>
              <a:avLst/>
              <a:gdLst/>
              <a:ahLst/>
              <a:cxnLst/>
              <a:rect l="l" t="t" r="r" b="b"/>
              <a:pathLst>
                <a:path w="2709333" h="601763">
                  <a:moveTo>
                    <a:pt x="0" y="0"/>
                  </a:moveTo>
                  <a:lnTo>
                    <a:pt x="2709333" y="0"/>
                  </a:lnTo>
                  <a:lnTo>
                    <a:pt x="2709333" y="601763"/>
                  </a:lnTo>
                  <a:lnTo>
                    <a:pt x="0" y="601763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709333" cy="6398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135720" y="7429816"/>
            <a:ext cx="1793191" cy="0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101235" y="782828"/>
            <a:ext cx="7940893" cy="8229600"/>
          </a:xfrm>
          <a:custGeom>
            <a:avLst/>
            <a:gdLst/>
            <a:ahLst/>
            <a:cxnLst/>
            <a:rect l="l" t="t" r="r" b="b"/>
            <a:pathLst>
              <a:path w="7940893" h="8229600">
                <a:moveTo>
                  <a:pt x="0" y="0"/>
                </a:moveTo>
                <a:lnTo>
                  <a:pt x="7940893" y="0"/>
                </a:lnTo>
                <a:lnTo>
                  <a:pt x="79408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270" r="-462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28700" y="2828609"/>
            <a:ext cx="8910885" cy="3689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320"/>
              </a:lnSpc>
            </a:pPr>
            <a:r>
              <a:rPr lang="en-US" sz="6000">
                <a:solidFill>
                  <a:srgbClr val="000000"/>
                </a:solidFill>
                <a:latin typeface="Playfair Display 1 Bold"/>
              </a:rPr>
              <a:t>Analysis, Design, and Implementation of a Network Security Solution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35720" y="6734618"/>
            <a:ext cx="6574817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 spc="105">
                <a:solidFill>
                  <a:srgbClr val="000000"/>
                </a:solidFill>
                <a:latin typeface="Open Sans"/>
              </a:rPr>
              <a:t>PORTFOLIO PART3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35720" y="9220200"/>
            <a:ext cx="6574817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59"/>
              </a:lnSpc>
            </a:pPr>
            <a:r>
              <a:rPr lang="en-US" sz="2400" spc="105">
                <a:solidFill>
                  <a:srgbClr val="000000"/>
                </a:solidFill>
                <a:latin typeface="Open Sans"/>
              </a:rPr>
              <a:t>MARTIN LÉA - MAY 2024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0"/>
            <a:ext cx="6438824" cy="10287000"/>
            <a:chOff x="0" y="0"/>
            <a:chExt cx="1695822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95822" cy="2709333"/>
            </a:xfrm>
            <a:custGeom>
              <a:avLst/>
              <a:gdLst/>
              <a:ahLst/>
              <a:cxnLst/>
              <a:rect l="l" t="t" r="r" b="b"/>
              <a:pathLst>
                <a:path w="1695822" h="2709333">
                  <a:moveTo>
                    <a:pt x="0" y="0"/>
                  </a:moveTo>
                  <a:lnTo>
                    <a:pt x="1695822" y="0"/>
                  </a:lnTo>
                  <a:lnTo>
                    <a:pt x="169582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95822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392711" y="133350"/>
            <a:ext cx="8791126" cy="2883194"/>
            <a:chOff x="0" y="0"/>
            <a:chExt cx="11721501" cy="3844259"/>
          </a:xfrm>
        </p:grpSpPr>
        <p:sp>
          <p:nvSpPr>
            <p:cNvPr id="6" name="TextBox 6"/>
            <p:cNvSpPr txBox="1"/>
            <p:nvPr/>
          </p:nvSpPr>
          <p:spPr>
            <a:xfrm>
              <a:off x="0" y="-114300"/>
              <a:ext cx="8408615" cy="14088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959"/>
                </a:lnSpc>
              </a:pPr>
              <a:endParaRPr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554987"/>
              <a:ext cx="7114208" cy="449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00"/>
                </a:lnSpc>
              </a:pPr>
              <a:r>
                <a:rPr lang="en-US" sz="2000" spc="88">
                  <a:solidFill>
                    <a:srgbClr val="000000"/>
                  </a:solidFill>
                  <a:latin typeface="Open Sans Bold"/>
                </a:rPr>
                <a:t>INTRODUCTION 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16693" y="2384606"/>
              <a:ext cx="2359406" cy="0"/>
            </a:xfrm>
            <a:prstGeom prst="line">
              <a:avLst/>
            </a:prstGeom>
            <a:ln w="50800" cap="flat">
              <a:solidFill>
                <a:srgbClr val="5B5B5B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6693" y="2613206"/>
              <a:ext cx="11704808" cy="12310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980"/>
                </a:lnSpc>
              </a:pPr>
              <a:r>
                <a:rPr lang="en-US" sz="2000" spc="18">
                  <a:solidFill>
                    <a:srgbClr val="000000"/>
                  </a:solidFill>
                  <a:latin typeface="Open Sans"/>
                </a:rPr>
                <a:t>Client : TG Enterprise =&gt; They have network security issues </a:t>
              </a:r>
            </a:p>
            <a:p>
              <a:pPr algn="just">
                <a:lnSpc>
                  <a:spcPts val="3980"/>
                </a:lnSpc>
              </a:pPr>
              <a:endParaRPr lang="en-US" sz="2000" spc="18">
                <a:solidFill>
                  <a:srgbClr val="000000"/>
                </a:solidFill>
                <a:latin typeface="Open Sans"/>
              </a:endParaRPr>
            </a:p>
          </p:txBody>
        </p:sp>
      </p:grpSp>
      <p:sp>
        <p:nvSpPr>
          <p:cNvPr id="10" name="Freeform 10"/>
          <p:cNvSpPr/>
          <p:nvPr/>
        </p:nvSpPr>
        <p:spPr>
          <a:xfrm>
            <a:off x="443629" y="2148632"/>
            <a:ext cx="7644283" cy="5930577"/>
          </a:xfrm>
          <a:custGeom>
            <a:avLst/>
            <a:gdLst/>
            <a:ahLst/>
            <a:cxnLst/>
            <a:rect l="l" t="t" r="r" b="b"/>
            <a:pathLst>
              <a:path w="7644283" h="5930577">
                <a:moveTo>
                  <a:pt x="0" y="0"/>
                </a:moveTo>
                <a:lnTo>
                  <a:pt x="7644282" y="0"/>
                </a:lnTo>
                <a:lnTo>
                  <a:pt x="7644282" y="5930577"/>
                </a:lnTo>
                <a:lnTo>
                  <a:pt x="0" y="59305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8440509" y="2714466"/>
            <a:ext cx="2959080" cy="1259973"/>
            <a:chOff x="0" y="0"/>
            <a:chExt cx="1710535" cy="72834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Irregular Security audits and updates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392711" y="4191800"/>
            <a:ext cx="3054676" cy="1300677"/>
            <a:chOff x="0" y="0"/>
            <a:chExt cx="1710535" cy="72834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Single points of failure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971064" y="2730952"/>
            <a:ext cx="2841084" cy="1209730"/>
            <a:chOff x="0" y="0"/>
            <a:chExt cx="1710535" cy="72834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 Inconsistencies and errors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5154366" y="2748222"/>
            <a:ext cx="2800526" cy="1192461"/>
            <a:chOff x="0" y="0"/>
            <a:chExt cx="1710535" cy="72834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Licensing structure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8392711" y="5657462"/>
            <a:ext cx="3219412" cy="1370822"/>
            <a:chOff x="0" y="0"/>
            <a:chExt cx="1710535" cy="728344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User roles and permissions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1864268" y="4213910"/>
            <a:ext cx="3054676" cy="1300677"/>
            <a:chOff x="0" y="0"/>
            <a:chExt cx="1710535" cy="72834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Overlapping and conflicting policies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874729" y="5790812"/>
            <a:ext cx="3044214" cy="1296223"/>
            <a:chOff x="0" y="0"/>
            <a:chExt cx="1710535" cy="728344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Lack of control over application usage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5154366" y="5837721"/>
            <a:ext cx="2796069" cy="1190563"/>
            <a:chOff x="0" y="0"/>
            <a:chExt cx="1710535" cy="728344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IPS rules are outdated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5118968" y="4213910"/>
            <a:ext cx="2950823" cy="1256457"/>
            <a:chOff x="0" y="0"/>
            <a:chExt cx="1710535" cy="728344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710536" cy="728344"/>
            </a:xfrm>
            <a:custGeom>
              <a:avLst/>
              <a:gdLst/>
              <a:ahLst/>
              <a:cxnLst/>
              <a:rect l="l" t="t" r="r" b="b"/>
              <a:pathLst>
                <a:path w="1710536" h="728344">
                  <a:moveTo>
                    <a:pt x="1507335" y="0"/>
                  </a:moveTo>
                  <a:cubicBezTo>
                    <a:pt x="1619560" y="0"/>
                    <a:pt x="1710536" y="163045"/>
                    <a:pt x="1710536" y="364172"/>
                  </a:cubicBezTo>
                  <a:cubicBezTo>
                    <a:pt x="1710536" y="565298"/>
                    <a:pt x="1619560" y="728344"/>
                    <a:pt x="1507335" y="728344"/>
                  </a:cubicBezTo>
                  <a:lnTo>
                    <a:pt x="203200" y="728344"/>
                  </a:lnTo>
                  <a:cubicBezTo>
                    <a:pt x="90976" y="728344"/>
                    <a:pt x="0" y="565298"/>
                    <a:pt x="0" y="364172"/>
                  </a:cubicBezTo>
                  <a:cubicBezTo>
                    <a:pt x="0" y="16304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DEFF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38100"/>
              <a:ext cx="1710535" cy="76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DC5281"/>
                  </a:solidFill>
                  <a:latin typeface="Open Sans Extra Bold"/>
                </a:rPr>
                <a:t>Challenges posed by IoT devices </a:t>
              </a:r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8535026" y="7352134"/>
            <a:ext cx="2732633" cy="1054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spc="88">
                <a:solidFill>
                  <a:srgbClr val="000000"/>
                </a:solidFill>
                <a:latin typeface="Open Sans Bold"/>
              </a:rPr>
              <a:t>AIMS OF THE LABS </a:t>
            </a:r>
            <a:r>
              <a:rPr lang="en-US" sz="2000" u="none" strike="noStrike" spc="88">
                <a:solidFill>
                  <a:srgbClr val="000000"/>
                </a:solidFill>
                <a:latin typeface="Open Sans"/>
              </a:rPr>
              <a:t>  </a:t>
            </a: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sz="2000" u="none" strike="noStrike" spc="88">
              <a:solidFill>
                <a:srgbClr val="000000"/>
              </a:solidFill>
              <a:latin typeface="Open Sans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 spc="88">
                <a:solidFill>
                  <a:srgbClr val="000000"/>
                </a:solidFill>
                <a:latin typeface="Open Sans Bold"/>
              </a:rPr>
              <a:t> 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392711" y="8031584"/>
            <a:ext cx="9752974" cy="70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lear Sans"/>
              </a:rPr>
              <a:t>Bring solutions with Smartconsole and implementing Check point security </a:t>
            </a:r>
          </a:p>
          <a:p>
            <a:pPr marL="431801" lvl="1" indent="-215900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lear Sans"/>
              </a:rPr>
              <a:t>Use the Kortext lab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252862" y="-1252862"/>
            <a:ext cx="3613274" cy="6118998"/>
            <a:chOff x="0" y="0"/>
            <a:chExt cx="951644" cy="16115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51644" cy="1611588"/>
            </a:xfrm>
            <a:custGeom>
              <a:avLst/>
              <a:gdLst/>
              <a:ahLst/>
              <a:cxnLst/>
              <a:rect l="l" t="t" r="r" b="b"/>
              <a:pathLst>
                <a:path w="951644" h="1611588">
                  <a:moveTo>
                    <a:pt x="0" y="0"/>
                  </a:moveTo>
                  <a:lnTo>
                    <a:pt x="951644" y="0"/>
                  </a:lnTo>
                  <a:lnTo>
                    <a:pt x="951644" y="1611588"/>
                  </a:lnTo>
                  <a:lnTo>
                    <a:pt x="0" y="1611588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951644" cy="16496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3863719" y="2821686"/>
            <a:ext cx="1793191" cy="0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2847295"/>
            <a:ext cx="10960554" cy="7266214"/>
          </a:xfrm>
          <a:custGeom>
            <a:avLst/>
            <a:gdLst/>
            <a:ahLst/>
            <a:cxnLst/>
            <a:rect l="l" t="t" r="r" b="b"/>
            <a:pathLst>
              <a:path w="10960554" h="7266214">
                <a:moveTo>
                  <a:pt x="0" y="0"/>
                </a:moveTo>
                <a:lnTo>
                  <a:pt x="10960554" y="0"/>
                </a:lnTo>
                <a:lnTo>
                  <a:pt x="10960554" y="7266214"/>
                </a:lnTo>
                <a:lnTo>
                  <a:pt x="0" y="72662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818" t="-2808" r="-2414" b="-238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 rot="5400000">
            <a:off x="12232162" y="-957960"/>
            <a:ext cx="4483100" cy="6801735"/>
            <a:chOff x="0" y="0"/>
            <a:chExt cx="1180734" cy="179140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80734" cy="1791403"/>
            </a:xfrm>
            <a:custGeom>
              <a:avLst/>
              <a:gdLst/>
              <a:ahLst/>
              <a:cxnLst/>
              <a:rect l="l" t="t" r="r" b="b"/>
              <a:pathLst>
                <a:path w="1180734" h="1791403">
                  <a:moveTo>
                    <a:pt x="0" y="0"/>
                  </a:moveTo>
                  <a:lnTo>
                    <a:pt x="1180734" y="0"/>
                  </a:lnTo>
                  <a:lnTo>
                    <a:pt x="1180734" y="1791403"/>
                  </a:lnTo>
                  <a:lnTo>
                    <a:pt x="0" y="1791403"/>
                  </a:lnTo>
                  <a:close/>
                </a:path>
              </a:pathLst>
            </a:custGeom>
            <a:solidFill>
              <a:srgbClr val="EFEFE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180734" cy="18295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515437" y="1094167"/>
            <a:ext cx="3402587" cy="345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42"/>
              </a:lnSpc>
            </a:pPr>
            <a:r>
              <a:rPr lang="en-US" sz="1800" spc="36">
                <a:solidFill>
                  <a:srgbClr val="000000"/>
                </a:solidFill>
                <a:latin typeface="Open Sans"/>
              </a:rPr>
              <a:t>2 sites : ALPHA and BRAVO 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2995" y="1170367"/>
            <a:ext cx="5213007" cy="1272540"/>
            <a:chOff x="0" y="0"/>
            <a:chExt cx="6950677" cy="1696720"/>
          </a:xfrm>
        </p:grpSpPr>
        <p:sp>
          <p:nvSpPr>
            <p:cNvPr id="12" name="TextBox 12"/>
            <p:cNvSpPr txBox="1"/>
            <p:nvPr/>
          </p:nvSpPr>
          <p:spPr>
            <a:xfrm>
              <a:off x="439522" y="287867"/>
              <a:ext cx="6511155" cy="14088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8959"/>
                </a:lnSpc>
              </a:pPr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6950677" cy="449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800"/>
                </a:lnSpc>
              </a:pPr>
              <a:r>
                <a:rPr lang="en-US" sz="2000" spc="88">
                  <a:solidFill>
                    <a:srgbClr val="000000"/>
                  </a:solidFill>
                  <a:latin typeface="Open Sans"/>
                </a:rPr>
                <a:t>INITIAL TOPOLOGY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395793" y="992981"/>
            <a:ext cx="6155839" cy="3113810"/>
            <a:chOff x="0" y="-47625"/>
            <a:chExt cx="8207785" cy="4151747"/>
          </a:xfrm>
        </p:grpSpPr>
        <p:sp>
          <p:nvSpPr>
            <p:cNvPr id="15" name="TextBox 15"/>
            <p:cNvSpPr txBox="1"/>
            <p:nvPr/>
          </p:nvSpPr>
          <p:spPr>
            <a:xfrm>
              <a:off x="260665" y="976769"/>
              <a:ext cx="7686456" cy="31273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A-GUI : </a:t>
              </a:r>
              <a:r>
                <a:rPr lang="en-US" sz="1800" spc="48" dirty="0" err="1">
                  <a:solidFill>
                    <a:srgbClr val="000000"/>
                  </a:solidFill>
                  <a:latin typeface="Open Sans"/>
                </a:rPr>
                <a:t>smartconsole</a:t>
              </a: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, will allow us to manage the check point environment</a:t>
              </a:r>
            </a:p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A-SMS : Security management server, </a:t>
              </a:r>
              <a:r>
                <a:rPr lang="en-US" sz="1800" spc="48" dirty="0" err="1">
                  <a:solidFill>
                    <a:srgbClr val="000000"/>
                  </a:solidFill>
                  <a:latin typeface="Open Sans"/>
                </a:rPr>
                <a:t>gaia</a:t>
              </a: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 OS </a:t>
              </a:r>
            </a:p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A-GW : Security gateway</a:t>
              </a:r>
            </a:p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A-Host : host device  </a:t>
              </a:r>
            </a:p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A-DMZ : </a:t>
              </a:r>
              <a:r>
                <a:rPr lang="en-US" spc="48" dirty="0">
                  <a:solidFill>
                    <a:srgbClr val="000000"/>
                  </a:solidFill>
                  <a:latin typeface="Open Sans"/>
                </a:rPr>
                <a:t>Demilitarized zone </a:t>
              </a:r>
              <a:endParaRPr lang="en-US" sz="1800" spc="48" dirty="0">
                <a:solidFill>
                  <a:srgbClr val="000000"/>
                </a:solidFill>
                <a:latin typeface="Open Sans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8207785" cy="525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59"/>
                </a:lnSpc>
              </a:pPr>
              <a:r>
                <a:rPr lang="en-US" sz="2400">
                  <a:solidFill>
                    <a:srgbClr val="000000"/>
                  </a:solidFill>
                  <a:latin typeface="Playfair Display 1 Bold"/>
                </a:rPr>
                <a:t>ALPHA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 rot="5400000">
            <a:off x="12313805" y="4248524"/>
            <a:ext cx="4319815" cy="6740502"/>
            <a:chOff x="0" y="0"/>
            <a:chExt cx="1137729" cy="177527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37729" cy="1775276"/>
            </a:xfrm>
            <a:custGeom>
              <a:avLst/>
              <a:gdLst/>
              <a:ahLst/>
              <a:cxnLst/>
              <a:rect l="l" t="t" r="r" b="b"/>
              <a:pathLst>
                <a:path w="1137729" h="1775276">
                  <a:moveTo>
                    <a:pt x="0" y="0"/>
                  </a:moveTo>
                  <a:lnTo>
                    <a:pt x="1137729" y="0"/>
                  </a:lnTo>
                  <a:lnTo>
                    <a:pt x="1137729" y="1775276"/>
                  </a:lnTo>
                  <a:lnTo>
                    <a:pt x="0" y="1775276"/>
                  </a:lnTo>
                  <a:close/>
                </a:path>
              </a:pathLst>
            </a:custGeom>
            <a:solidFill>
              <a:srgbClr val="EFEFE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1137729" cy="18133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395793" y="6465293"/>
            <a:ext cx="6155839" cy="1921176"/>
            <a:chOff x="0" y="-47625"/>
            <a:chExt cx="8207785" cy="2561569"/>
          </a:xfrm>
        </p:grpSpPr>
        <p:sp>
          <p:nvSpPr>
            <p:cNvPr id="21" name="TextBox 21"/>
            <p:cNvSpPr txBox="1"/>
            <p:nvPr/>
          </p:nvSpPr>
          <p:spPr>
            <a:xfrm>
              <a:off x="260665" y="976770"/>
              <a:ext cx="7686456" cy="15371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B-Host : </a:t>
              </a:r>
              <a:r>
                <a:rPr lang="en-US" sz="1800" spc="48" dirty="0" err="1">
                  <a:solidFill>
                    <a:srgbClr val="000000"/>
                  </a:solidFill>
                  <a:latin typeface="Open Sans"/>
                </a:rPr>
                <a:t>smartconsole</a:t>
              </a: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, will allow us to manage the check point environment</a:t>
              </a:r>
            </a:p>
            <a:p>
              <a:pPr>
                <a:lnSpc>
                  <a:spcPts val="3132"/>
                </a:lnSpc>
              </a:pPr>
              <a:r>
                <a:rPr lang="en-US" sz="1800" spc="48" dirty="0">
                  <a:solidFill>
                    <a:srgbClr val="000000"/>
                  </a:solidFill>
                  <a:latin typeface="Open Sans"/>
                </a:rPr>
                <a:t>B-GW : Security gateway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8207785" cy="525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59"/>
                </a:lnSpc>
              </a:pPr>
              <a:r>
                <a:rPr lang="en-US" sz="2400">
                  <a:solidFill>
                    <a:srgbClr val="000000"/>
                  </a:solidFill>
                  <a:latin typeface="Playfair Display 1 Bold"/>
                </a:rPr>
                <a:t>BRAVO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3224656" y="3984445"/>
            <a:ext cx="3697896" cy="4631698"/>
            <a:chOff x="0" y="0"/>
            <a:chExt cx="860624" cy="10779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60624" cy="1077950"/>
            </a:xfrm>
            <a:custGeom>
              <a:avLst/>
              <a:gdLst/>
              <a:ahLst/>
              <a:cxnLst/>
              <a:rect l="l" t="t" r="r" b="b"/>
              <a:pathLst>
                <a:path w="860624" h="1077950">
                  <a:moveTo>
                    <a:pt x="0" y="0"/>
                  </a:moveTo>
                  <a:lnTo>
                    <a:pt x="860624" y="0"/>
                  </a:lnTo>
                  <a:lnTo>
                    <a:pt x="860624" y="1077950"/>
                  </a:lnTo>
                  <a:lnTo>
                    <a:pt x="0" y="107795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60624" cy="1116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045721" y="4137535"/>
            <a:ext cx="4628801" cy="3781905"/>
          </a:xfrm>
          <a:custGeom>
            <a:avLst/>
            <a:gdLst/>
            <a:ahLst/>
            <a:cxnLst/>
            <a:rect l="l" t="t" r="r" b="b"/>
            <a:pathLst>
              <a:path w="4628801" h="3781905">
                <a:moveTo>
                  <a:pt x="0" y="0"/>
                </a:moveTo>
                <a:lnTo>
                  <a:pt x="4628801" y="0"/>
                </a:lnTo>
                <a:lnTo>
                  <a:pt x="4628801" y="3781906"/>
                </a:lnTo>
                <a:lnTo>
                  <a:pt x="0" y="37819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 rot="5400000">
            <a:off x="12318492" y="3994331"/>
            <a:ext cx="3267680" cy="4068315"/>
            <a:chOff x="0" y="0"/>
            <a:chExt cx="860624" cy="107149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60624" cy="1071490"/>
            </a:xfrm>
            <a:custGeom>
              <a:avLst/>
              <a:gdLst/>
              <a:ahLst/>
              <a:cxnLst/>
              <a:rect l="l" t="t" r="r" b="b"/>
              <a:pathLst>
                <a:path w="860624" h="1071490">
                  <a:moveTo>
                    <a:pt x="0" y="0"/>
                  </a:moveTo>
                  <a:lnTo>
                    <a:pt x="860624" y="0"/>
                  </a:lnTo>
                  <a:lnTo>
                    <a:pt x="860624" y="1071490"/>
                  </a:lnTo>
                  <a:lnTo>
                    <a:pt x="0" y="107149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860624" cy="1109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9235741" y="951103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000000"/>
                </a:solidFill>
                <a:latin typeface="Lora"/>
              </a:rPr>
              <a:t>system susceptible to potential vulnerabilities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630379"/>
            <a:ext cx="7497625" cy="2516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20"/>
              </a:lnSpc>
            </a:pPr>
            <a:r>
              <a:rPr lang="en-US" sz="4800">
                <a:solidFill>
                  <a:srgbClr val="000000"/>
                </a:solidFill>
                <a:latin typeface="Playfair Display 1 Bold"/>
              </a:rPr>
              <a:t>Irregular Security audits and Irregular Security updates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329775" y="8646795"/>
            <a:ext cx="3786961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View to identify the anomalies on the differents devices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91961" y="8101617"/>
            <a:ext cx="2861562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Audits logs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165624" y="8023860"/>
            <a:ext cx="3820866" cy="123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Open Sans Extra Bold"/>
              </a:rPr>
              <a:t>Automatious security audits and security updates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069257" y="3554224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5B5B5B"/>
                </a:solidFill>
                <a:latin typeface="Lora"/>
              </a:rPr>
              <a:t>What smart console brings :</a:t>
            </a:r>
            <a:r>
              <a:rPr lang="en-US" sz="1800" spc="36">
                <a:solidFill>
                  <a:srgbClr val="000000"/>
                </a:solidFill>
                <a:latin typeface="Lora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444399" y="3688717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5B5B5B"/>
                </a:solidFill>
                <a:latin typeface="Lora"/>
              </a:rPr>
              <a:t>Additionnal solution :  </a:t>
            </a:r>
          </a:p>
        </p:txBody>
      </p:sp>
      <p:pic>
        <p:nvPicPr>
          <p:cNvPr id="21" name="Image 20" descr="Une image contenant conception&#10;&#10;Description générée automatiquement">
            <a:extLst>
              <a:ext uri="{FF2B5EF4-FFF2-40B4-BE49-F238E27FC236}">
                <a16:creationId xmlns:a16="http://schemas.microsoft.com/office/drawing/2014/main" id="{967590AA-DA17-5633-606D-C3BB3E4BF8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185439" y="4766899"/>
            <a:ext cx="3430947" cy="25231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2567953" y="4341814"/>
            <a:ext cx="3740194" cy="4245067"/>
            <a:chOff x="0" y="0"/>
            <a:chExt cx="985072" cy="111804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85072" cy="1118042"/>
            </a:xfrm>
            <a:custGeom>
              <a:avLst/>
              <a:gdLst/>
              <a:ahLst/>
              <a:cxnLst/>
              <a:rect l="l" t="t" r="r" b="b"/>
              <a:pathLst>
                <a:path w="985072" h="1118042">
                  <a:moveTo>
                    <a:pt x="0" y="0"/>
                  </a:moveTo>
                  <a:lnTo>
                    <a:pt x="985072" y="0"/>
                  </a:lnTo>
                  <a:lnTo>
                    <a:pt x="985072" y="1118042"/>
                  </a:lnTo>
                  <a:lnTo>
                    <a:pt x="0" y="1118042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985072" cy="11561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5400000">
            <a:off x="12968555" y="3975844"/>
            <a:ext cx="3267680" cy="4085540"/>
            <a:chOff x="0" y="0"/>
            <a:chExt cx="860624" cy="107602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60624" cy="1076027"/>
            </a:xfrm>
            <a:custGeom>
              <a:avLst/>
              <a:gdLst/>
              <a:ahLst/>
              <a:cxnLst/>
              <a:rect l="l" t="t" r="r" b="b"/>
              <a:pathLst>
                <a:path w="860624" h="1076027">
                  <a:moveTo>
                    <a:pt x="0" y="0"/>
                  </a:moveTo>
                  <a:lnTo>
                    <a:pt x="860624" y="0"/>
                  </a:lnTo>
                  <a:lnTo>
                    <a:pt x="860624" y="1076027"/>
                  </a:lnTo>
                  <a:lnTo>
                    <a:pt x="0" y="1076027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860624" cy="11141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562824" y="3955317"/>
            <a:ext cx="6333454" cy="4198714"/>
          </a:xfrm>
          <a:custGeom>
            <a:avLst/>
            <a:gdLst/>
            <a:ahLst/>
            <a:cxnLst/>
            <a:rect l="l" t="t" r="r" b="b"/>
            <a:pathLst>
              <a:path w="6333454" h="4198714">
                <a:moveTo>
                  <a:pt x="0" y="0"/>
                </a:moveTo>
                <a:lnTo>
                  <a:pt x="6333454" y="0"/>
                </a:lnTo>
                <a:lnTo>
                  <a:pt x="6333454" y="4198714"/>
                </a:lnTo>
                <a:lnTo>
                  <a:pt x="0" y="41987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818" t="-2808" r="-2414" b="-238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 rot="5400000">
            <a:off x="7581273" y="4998742"/>
            <a:ext cx="1349544" cy="540561"/>
            <a:chOff x="0" y="0"/>
            <a:chExt cx="1414103" cy="566420"/>
          </a:xfrm>
        </p:grpSpPr>
        <p:sp>
          <p:nvSpPr>
            <p:cNvPr id="14" name="Freeform 14"/>
            <p:cNvSpPr/>
            <p:nvPr/>
          </p:nvSpPr>
          <p:spPr>
            <a:xfrm>
              <a:off x="68852" y="49530"/>
              <a:ext cx="1279931" cy="468630"/>
            </a:xfrm>
            <a:custGeom>
              <a:avLst/>
              <a:gdLst/>
              <a:ahLst/>
              <a:cxnLst/>
              <a:rect l="l" t="t" r="r" b="b"/>
              <a:pathLst>
                <a:path w="1279931" h="468630">
                  <a:moveTo>
                    <a:pt x="1094561" y="104140"/>
                  </a:moveTo>
                  <a:cubicBezTo>
                    <a:pt x="704403" y="59690"/>
                    <a:pt x="582589" y="49530"/>
                    <a:pt x="489022" y="59690"/>
                  </a:cubicBezTo>
                  <a:cubicBezTo>
                    <a:pt x="409578" y="68580"/>
                    <a:pt x="342491" y="85090"/>
                    <a:pt x="277171" y="113030"/>
                  </a:cubicBezTo>
                  <a:cubicBezTo>
                    <a:pt x="206554" y="143510"/>
                    <a:pt x="112987" y="200660"/>
                    <a:pt x="84740" y="242570"/>
                  </a:cubicBezTo>
                  <a:cubicBezTo>
                    <a:pt x="67086" y="270510"/>
                    <a:pt x="58258" y="300990"/>
                    <a:pt x="79444" y="323850"/>
                  </a:cubicBezTo>
                  <a:cubicBezTo>
                    <a:pt x="116517" y="363220"/>
                    <a:pt x="314245" y="383540"/>
                    <a:pt x="413108" y="398780"/>
                  </a:cubicBezTo>
                  <a:cubicBezTo>
                    <a:pt x="485491" y="411480"/>
                    <a:pt x="540219" y="415290"/>
                    <a:pt x="609070" y="417830"/>
                  </a:cubicBezTo>
                  <a:cubicBezTo>
                    <a:pt x="686749" y="419100"/>
                    <a:pt x="769724" y="419100"/>
                    <a:pt x="850933" y="410210"/>
                  </a:cubicBezTo>
                  <a:cubicBezTo>
                    <a:pt x="937439" y="400050"/>
                    <a:pt x="1057488" y="392430"/>
                    <a:pt x="1112216" y="359410"/>
                  </a:cubicBezTo>
                  <a:cubicBezTo>
                    <a:pt x="1152821" y="335280"/>
                    <a:pt x="1165178" y="294640"/>
                    <a:pt x="1179302" y="261620"/>
                  </a:cubicBezTo>
                  <a:cubicBezTo>
                    <a:pt x="1193425" y="229870"/>
                    <a:pt x="1198722" y="191770"/>
                    <a:pt x="1198722" y="166370"/>
                  </a:cubicBezTo>
                  <a:cubicBezTo>
                    <a:pt x="1198722" y="148590"/>
                    <a:pt x="1196956" y="138430"/>
                    <a:pt x="1186364" y="121920"/>
                  </a:cubicBezTo>
                  <a:cubicBezTo>
                    <a:pt x="1170475" y="96520"/>
                    <a:pt x="1092796" y="54610"/>
                    <a:pt x="1092796" y="33020"/>
                  </a:cubicBezTo>
                  <a:cubicBezTo>
                    <a:pt x="1092796" y="19050"/>
                    <a:pt x="1113981" y="2540"/>
                    <a:pt x="1126339" y="1270"/>
                  </a:cubicBezTo>
                  <a:cubicBezTo>
                    <a:pt x="1138697" y="0"/>
                    <a:pt x="1159882" y="10160"/>
                    <a:pt x="1165178" y="17780"/>
                  </a:cubicBezTo>
                  <a:cubicBezTo>
                    <a:pt x="1170475" y="25400"/>
                    <a:pt x="1168709" y="38100"/>
                    <a:pt x="1161648" y="44450"/>
                  </a:cubicBezTo>
                  <a:cubicBezTo>
                    <a:pt x="1154586" y="50800"/>
                    <a:pt x="1129870" y="55880"/>
                    <a:pt x="1117512" y="54610"/>
                  </a:cubicBezTo>
                  <a:cubicBezTo>
                    <a:pt x="1106920" y="52070"/>
                    <a:pt x="1096327" y="43180"/>
                    <a:pt x="1094561" y="35560"/>
                  </a:cubicBezTo>
                  <a:cubicBezTo>
                    <a:pt x="1091031" y="26670"/>
                    <a:pt x="1101623" y="10160"/>
                    <a:pt x="1110450" y="5080"/>
                  </a:cubicBezTo>
                  <a:cubicBezTo>
                    <a:pt x="1119277" y="0"/>
                    <a:pt x="1133401" y="0"/>
                    <a:pt x="1145759" y="3810"/>
                  </a:cubicBezTo>
                  <a:cubicBezTo>
                    <a:pt x="1170475" y="11430"/>
                    <a:pt x="1209314" y="50800"/>
                    <a:pt x="1230499" y="74930"/>
                  </a:cubicBezTo>
                  <a:cubicBezTo>
                    <a:pt x="1249919" y="96520"/>
                    <a:pt x="1267573" y="115570"/>
                    <a:pt x="1272869" y="143510"/>
                  </a:cubicBezTo>
                  <a:cubicBezTo>
                    <a:pt x="1279931" y="184150"/>
                    <a:pt x="1253450" y="255270"/>
                    <a:pt x="1235795" y="297180"/>
                  </a:cubicBezTo>
                  <a:cubicBezTo>
                    <a:pt x="1221672" y="328930"/>
                    <a:pt x="1204018" y="356870"/>
                    <a:pt x="1184598" y="375920"/>
                  </a:cubicBezTo>
                  <a:cubicBezTo>
                    <a:pt x="1170475" y="388620"/>
                    <a:pt x="1161648" y="396240"/>
                    <a:pt x="1138697" y="405130"/>
                  </a:cubicBezTo>
                  <a:cubicBezTo>
                    <a:pt x="1098092" y="421640"/>
                    <a:pt x="1011587" y="435610"/>
                    <a:pt x="948031" y="445770"/>
                  </a:cubicBezTo>
                  <a:cubicBezTo>
                    <a:pt x="886242" y="455930"/>
                    <a:pt x="835044" y="463550"/>
                    <a:pt x="762662" y="464820"/>
                  </a:cubicBezTo>
                  <a:cubicBezTo>
                    <a:pt x="660268" y="468630"/>
                    <a:pt x="504910" y="461010"/>
                    <a:pt x="391923" y="449580"/>
                  </a:cubicBezTo>
                  <a:cubicBezTo>
                    <a:pt x="294825" y="438150"/>
                    <a:pt x="190665" y="421640"/>
                    <a:pt x="123579" y="401320"/>
                  </a:cubicBezTo>
                  <a:cubicBezTo>
                    <a:pt x="77678" y="387350"/>
                    <a:pt x="37073" y="369570"/>
                    <a:pt x="17654" y="351790"/>
                  </a:cubicBezTo>
                  <a:cubicBezTo>
                    <a:pt x="5296" y="340360"/>
                    <a:pt x="3530" y="330200"/>
                    <a:pt x="1765" y="314960"/>
                  </a:cubicBezTo>
                  <a:cubicBezTo>
                    <a:pt x="0" y="290830"/>
                    <a:pt x="1765" y="250190"/>
                    <a:pt x="26481" y="217170"/>
                  </a:cubicBezTo>
                  <a:cubicBezTo>
                    <a:pt x="61789" y="171450"/>
                    <a:pt x="173011" y="107950"/>
                    <a:pt x="231270" y="78740"/>
                  </a:cubicBezTo>
                  <a:cubicBezTo>
                    <a:pt x="266578" y="60960"/>
                    <a:pt x="289529" y="54610"/>
                    <a:pt x="326603" y="44450"/>
                  </a:cubicBezTo>
                  <a:cubicBezTo>
                    <a:pt x="372504" y="33020"/>
                    <a:pt x="427232" y="22860"/>
                    <a:pt x="489022" y="19050"/>
                  </a:cubicBezTo>
                  <a:cubicBezTo>
                    <a:pt x="563169" y="12700"/>
                    <a:pt x="653206" y="16510"/>
                    <a:pt x="745008" y="21590"/>
                  </a:cubicBezTo>
                  <a:cubicBezTo>
                    <a:pt x="857995" y="29210"/>
                    <a:pt x="1068080" y="39370"/>
                    <a:pt x="1112216" y="62230"/>
                  </a:cubicBezTo>
                  <a:cubicBezTo>
                    <a:pt x="1126339" y="71120"/>
                    <a:pt x="1131635" y="82550"/>
                    <a:pt x="1129870" y="88900"/>
                  </a:cubicBezTo>
                  <a:cubicBezTo>
                    <a:pt x="1126339" y="96520"/>
                    <a:pt x="1094561" y="104140"/>
                    <a:pt x="1094561" y="104140"/>
                  </a:cubicBezTo>
                </a:path>
              </a:pathLst>
            </a:custGeom>
            <a:solidFill>
              <a:srgbClr val="E7191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 rot="5400000">
            <a:off x="7009437" y="5817526"/>
            <a:ext cx="527472" cy="474296"/>
            <a:chOff x="0" y="0"/>
            <a:chExt cx="1804425" cy="1622513"/>
          </a:xfrm>
        </p:grpSpPr>
        <p:sp>
          <p:nvSpPr>
            <p:cNvPr id="16" name="Freeform 16"/>
            <p:cNvSpPr/>
            <p:nvPr/>
          </p:nvSpPr>
          <p:spPr>
            <a:xfrm>
              <a:off x="87856" y="141879"/>
              <a:ext cx="1633219" cy="1342393"/>
            </a:xfrm>
            <a:custGeom>
              <a:avLst/>
              <a:gdLst/>
              <a:ahLst/>
              <a:cxnLst/>
              <a:rect l="l" t="t" r="r" b="b"/>
              <a:pathLst>
                <a:path w="1633219" h="1342393">
                  <a:moveTo>
                    <a:pt x="1396683" y="298310"/>
                  </a:moveTo>
                  <a:cubicBezTo>
                    <a:pt x="898833" y="170982"/>
                    <a:pt x="743396" y="141879"/>
                    <a:pt x="624002" y="170982"/>
                  </a:cubicBezTo>
                  <a:cubicBezTo>
                    <a:pt x="522630" y="196448"/>
                    <a:pt x="437027" y="243741"/>
                    <a:pt x="353676" y="323775"/>
                  </a:cubicBezTo>
                  <a:cubicBezTo>
                    <a:pt x="263568" y="411085"/>
                    <a:pt x="144174" y="574792"/>
                    <a:pt x="108130" y="694843"/>
                  </a:cubicBezTo>
                  <a:cubicBezTo>
                    <a:pt x="85603" y="774877"/>
                    <a:pt x="74340" y="862188"/>
                    <a:pt x="101372" y="927670"/>
                  </a:cubicBezTo>
                  <a:cubicBezTo>
                    <a:pt x="148679" y="1040446"/>
                    <a:pt x="400983" y="1098652"/>
                    <a:pt x="527135" y="1142308"/>
                  </a:cubicBezTo>
                  <a:cubicBezTo>
                    <a:pt x="619497" y="1178687"/>
                    <a:pt x="689331" y="1189600"/>
                    <a:pt x="777187" y="1196876"/>
                  </a:cubicBezTo>
                  <a:cubicBezTo>
                    <a:pt x="876306" y="1200514"/>
                    <a:pt x="982184" y="1200514"/>
                    <a:pt x="1085809" y="1175049"/>
                  </a:cubicBezTo>
                  <a:cubicBezTo>
                    <a:pt x="1196192" y="1145946"/>
                    <a:pt x="1349377" y="1124118"/>
                    <a:pt x="1419211" y="1029532"/>
                  </a:cubicBezTo>
                  <a:cubicBezTo>
                    <a:pt x="1471023" y="960411"/>
                    <a:pt x="1486792" y="843998"/>
                    <a:pt x="1504814" y="749412"/>
                  </a:cubicBezTo>
                  <a:cubicBezTo>
                    <a:pt x="1522836" y="658464"/>
                    <a:pt x="1529594" y="549326"/>
                    <a:pt x="1529594" y="476568"/>
                  </a:cubicBezTo>
                  <a:cubicBezTo>
                    <a:pt x="1529594" y="425637"/>
                    <a:pt x="1527341" y="396534"/>
                    <a:pt x="1513825" y="349241"/>
                  </a:cubicBezTo>
                  <a:cubicBezTo>
                    <a:pt x="1493550" y="276482"/>
                    <a:pt x="1394431" y="156431"/>
                    <a:pt x="1394431" y="94586"/>
                  </a:cubicBezTo>
                  <a:cubicBezTo>
                    <a:pt x="1394431" y="54569"/>
                    <a:pt x="1421463" y="7276"/>
                    <a:pt x="1437232" y="3638"/>
                  </a:cubicBezTo>
                  <a:cubicBezTo>
                    <a:pt x="1453001" y="0"/>
                    <a:pt x="1480034" y="29103"/>
                    <a:pt x="1486792" y="50931"/>
                  </a:cubicBezTo>
                  <a:cubicBezTo>
                    <a:pt x="1493550" y="72758"/>
                    <a:pt x="1491298" y="109138"/>
                    <a:pt x="1482287" y="127327"/>
                  </a:cubicBezTo>
                  <a:cubicBezTo>
                    <a:pt x="1473276" y="145517"/>
                    <a:pt x="1441738" y="160069"/>
                    <a:pt x="1425969" y="156431"/>
                  </a:cubicBezTo>
                  <a:cubicBezTo>
                    <a:pt x="1412453" y="149155"/>
                    <a:pt x="1398936" y="123689"/>
                    <a:pt x="1396683" y="101862"/>
                  </a:cubicBezTo>
                  <a:cubicBezTo>
                    <a:pt x="1392178" y="76396"/>
                    <a:pt x="1405694" y="29103"/>
                    <a:pt x="1416958" y="14552"/>
                  </a:cubicBezTo>
                  <a:cubicBezTo>
                    <a:pt x="1428222" y="0"/>
                    <a:pt x="1446243" y="0"/>
                    <a:pt x="1462012" y="10914"/>
                  </a:cubicBezTo>
                  <a:cubicBezTo>
                    <a:pt x="1493550" y="32741"/>
                    <a:pt x="1543110" y="145517"/>
                    <a:pt x="1570143" y="214637"/>
                  </a:cubicBezTo>
                  <a:cubicBezTo>
                    <a:pt x="1594922" y="276482"/>
                    <a:pt x="1617450" y="331051"/>
                    <a:pt x="1624208" y="411085"/>
                  </a:cubicBezTo>
                  <a:cubicBezTo>
                    <a:pt x="1633219" y="527499"/>
                    <a:pt x="1599428" y="731222"/>
                    <a:pt x="1576901" y="851274"/>
                  </a:cubicBezTo>
                  <a:cubicBezTo>
                    <a:pt x="1558879" y="942222"/>
                    <a:pt x="1536352" y="1022256"/>
                    <a:pt x="1511572" y="1076825"/>
                  </a:cubicBezTo>
                  <a:cubicBezTo>
                    <a:pt x="1493550" y="1113204"/>
                    <a:pt x="1482287" y="1135032"/>
                    <a:pt x="1453001" y="1160497"/>
                  </a:cubicBezTo>
                  <a:cubicBezTo>
                    <a:pt x="1401189" y="1207790"/>
                    <a:pt x="1290806" y="1247807"/>
                    <a:pt x="1209708" y="1276911"/>
                  </a:cubicBezTo>
                  <a:cubicBezTo>
                    <a:pt x="1130863" y="1306014"/>
                    <a:pt x="1065534" y="1327842"/>
                    <a:pt x="973173" y="1331480"/>
                  </a:cubicBezTo>
                  <a:cubicBezTo>
                    <a:pt x="842516" y="1342393"/>
                    <a:pt x="644277" y="1320566"/>
                    <a:pt x="500103" y="1287824"/>
                  </a:cubicBezTo>
                  <a:cubicBezTo>
                    <a:pt x="376203" y="1255083"/>
                    <a:pt x="243293" y="1207790"/>
                    <a:pt x="157690" y="1149583"/>
                  </a:cubicBezTo>
                  <a:cubicBezTo>
                    <a:pt x="99119" y="1109566"/>
                    <a:pt x="47307" y="1058635"/>
                    <a:pt x="22527" y="1007705"/>
                  </a:cubicBezTo>
                  <a:cubicBezTo>
                    <a:pt x="6758" y="974963"/>
                    <a:pt x="4505" y="945860"/>
                    <a:pt x="2253" y="902205"/>
                  </a:cubicBezTo>
                  <a:cubicBezTo>
                    <a:pt x="0" y="833084"/>
                    <a:pt x="2253" y="716671"/>
                    <a:pt x="33791" y="622085"/>
                  </a:cubicBezTo>
                  <a:cubicBezTo>
                    <a:pt x="78845" y="491119"/>
                    <a:pt x="220766" y="309223"/>
                    <a:pt x="295106" y="225551"/>
                  </a:cubicBezTo>
                  <a:cubicBezTo>
                    <a:pt x="340160" y="174620"/>
                    <a:pt x="369445" y="156431"/>
                    <a:pt x="416752" y="127327"/>
                  </a:cubicBezTo>
                  <a:cubicBezTo>
                    <a:pt x="475323" y="94586"/>
                    <a:pt x="545157" y="65483"/>
                    <a:pt x="624002" y="54569"/>
                  </a:cubicBezTo>
                  <a:cubicBezTo>
                    <a:pt x="718616" y="36379"/>
                    <a:pt x="833505" y="47293"/>
                    <a:pt x="950646" y="61845"/>
                  </a:cubicBezTo>
                  <a:cubicBezTo>
                    <a:pt x="1094820" y="83672"/>
                    <a:pt x="1362893" y="112776"/>
                    <a:pt x="1419211" y="178258"/>
                  </a:cubicBezTo>
                  <a:cubicBezTo>
                    <a:pt x="1437232" y="203724"/>
                    <a:pt x="1443990" y="236465"/>
                    <a:pt x="1441738" y="254655"/>
                  </a:cubicBezTo>
                  <a:cubicBezTo>
                    <a:pt x="1437232" y="276482"/>
                    <a:pt x="1396683" y="298310"/>
                    <a:pt x="1396683" y="298310"/>
                  </a:cubicBezTo>
                </a:path>
              </a:pathLst>
            </a:custGeom>
            <a:solidFill>
              <a:srgbClr val="E7191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 rot="5400000">
            <a:off x="6088981" y="5303036"/>
            <a:ext cx="674772" cy="606745"/>
            <a:chOff x="0" y="0"/>
            <a:chExt cx="1804425" cy="1622513"/>
          </a:xfrm>
        </p:grpSpPr>
        <p:sp>
          <p:nvSpPr>
            <p:cNvPr id="18" name="Freeform 18"/>
            <p:cNvSpPr/>
            <p:nvPr/>
          </p:nvSpPr>
          <p:spPr>
            <a:xfrm>
              <a:off x="87856" y="141879"/>
              <a:ext cx="1633219" cy="1342393"/>
            </a:xfrm>
            <a:custGeom>
              <a:avLst/>
              <a:gdLst/>
              <a:ahLst/>
              <a:cxnLst/>
              <a:rect l="l" t="t" r="r" b="b"/>
              <a:pathLst>
                <a:path w="1633219" h="1342393">
                  <a:moveTo>
                    <a:pt x="1396683" y="298310"/>
                  </a:moveTo>
                  <a:cubicBezTo>
                    <a:pt x="898833" y="170982"/>
                    <a:pt x="743396" y="141879"/>
                    <a:pt x="624002" y="170982"/>
                  </a:cubicBezTo>
                  <a:cubicBezTo>
                    <a:pt x="522630" y="196448"/>
                    <a:pt x="437027" y="243741"/>
                    <a:pt x="353676" y="323775"/>
                  </a:cubicBezTo>
                  <a:cubicBezTo>
                    <a:pt x="263568" y="411085"/>
                    <a:pt x="144174" y="574792"/>
                    <a:pt x="108130" y="694843"/>
                  </a:cubicBezTo>
                  <a:cubicBezTo>
                    <a:pt x="85603" y="774877"/>
                    <a:pt x="74340" y="862188"/>
                    <a:pt x="101372" y="927670"/>
                  </a:cubicBezTo>
                  <a:cubicBezTo>
                    <a:pt x="148679" y="1040446"/>
                    <a:pt x="400983" y="1098652"/>
                    <a:pt x="527135" y="1142308"/>
                  </a:cubicBezTo>
                  <a:cubicBezTo>
                    <a:pt x="619497" y="1178687"/>
                    <a:pt x="689331" y="1189600"/>
                    <a:pt x="777187" y="1196876"/>
                  </a:cubicBezTo>
                  <a:cubicBezTo>
                    <a:pt x="876306" y="1200514"/>
                    <a:pt x="982184" y="1200514"/>
                    <a:pt x="1085809" y="1175049"/>
                  </a:cubicBezTo>
                  <a:cubicBezTo>
                    <a:pt x="1196192" y="1145946"/>
                    <a:pt x="1349377" y="1124118"/>
                    <a:pt x="1419211" y="1029532"/>
                  </a:cubicBezTo>
                  <a:cubicBezTo>
                    <a:pt x="1471023" y="960411"/>
                    <a:pt x="1486792" y="843998"/>
                    <a:pt x="1504814" y="749412"/>
                  </a:cubicBezTo>
                  <a:cubicBezTo>
                    <a:pt x="1522836" y="658464"/>
                    <a:pt x="1529594" y="549326"/>
                    <a:pt x="1529594" y="476568"/>
                  </a:cubicBezTo>
                  <a:cubicBezTo>
                    <a:pt x="1529594" y="425637"/>
                    <a:pt x="1527341" y="396534"/>
                    <a:pt x="1513825" y="349241"/>
                  </a:cubicBezTo>
                  <a:cubicBezTo>
                    <a:pt x="1493550" y="276482"/>
                    <a:pt x="1394431" y="156431"/>
                    <a:pt x="1394431" y="94586"/>
                  </a:cubicBezTo>
                  <a:cubicBezTo>
                    <a:pt x="1394431" y="54569"/>
                    <a:pt x="1421463" y="7276"/>
                    <a:pt x="1437232" y="3638"/>
                  </a:cubicBezTo>
                  <a:cubicBezTo>
                    <a:pt x="1453001" y="0"/>
                    <a:pt x="1480034" y="29103"/>
                    <a:pt x="1486792" y="50931"/>
                  </a:cubicBezTo>
                  <a:cubicBezTo>
                    <a:pt x="1493550" y="72758"/>
                    <a:pt x="1491298" y="109138"/>
                    <a:pt x="1482287" y="127327"/>
                  </a:cubicBezTo>
                  <a:cubicBezTo>
                    <a:pt x="1473276" y="145517"/>
                    <a:pt x="1441738" y="160069"/>
                    <a:pt x="1425969" y="156431"/>
                  </a:cubicBezTo>
                  <a:cubicBezTo>
                    <a:pt x="1412453" y="149155"/>
                    <a:pt x="1398936" y="123689"/>
                    <a:pt x="1396683" y="101862"/>
                  </a:cubicBezTo>
                  <a:cubicBezTo>
                    <a:pt x="1392178" y="76396"/>
                    <a:pt x="1405694" y="29103"/>
                    <a:pt x="1416958" y="14552"/>
                  </a:cubicBezTo>
                  <a:cubicBezTo>
                    <a:pt x="1428222" y="0"/>
                    <a:pt x="1446243" y="0"/>
                    <a:pt x="1462012" y="10914"/>
                  </a:cubicBezTo>
                  <a:cubicBezTo>
                    <a:pt x="1493550" y="32741"/>
                    <a:pt x="1543110" y="145517"/>
                    <a:pt x="1570143" y="214637"/>
                  </a:cubicBezTo>
                  <a:cubicBezTo>
                    <a:pt x="1594922" y="276482"/>
                    <a:pt x="1617450" y="331051"/>
                    <a:pt x="1624208" y="411085"/>
                  </a:cubicBezTo>
                  <a:cubicBezTo>
                    <a:pt x="1633219" y="527499"/>
                    <a:pt x="1599428" y="731222"/>
                    <a:pt x="1576901" y="851274"/>
                  </a:cubicBezTo>
                  <a:cubicBezTo>
                    <a:pt x="1558879" y="942222"/>
                    <a:pt x="1536352" y="1022256"/>
                    <a:pt x="1511572" y="1076825"/>
                  </a:cubicBezTo>
                  <a:cubicBezTo>
                    <a:pt x="1493550" y="1113204"/>
                    <a:pt x="1482287" y="1135032"/>
                    <a:pt x="1453001" y="1160497"/>
                  </a:cubicBezTo>
                  <a:cubicBezTo>
                    <a:pt x="1401189" y="1207790"/>
                    <a:pt x="1290806" y="1247807"/>
                    <a:pt x="1209708" y="1276911"/>
                  </a:cubicBezTo>
                  <a:cubicBezTo>
                    <a:pt x="1130863" y="1306014"/>
                    <a:pt x="1065534" y="1327842"/>
                    <a:pt x="973173" y="1331480"/>
                  </a:cubicBezTo>
                  <a:cubicBezTo>
                    <a:pt x="842516" y="1342393"/>
                    <a:pt x="644277" y="1320566"/>
                    <a:pt x="500103" y="1287824"/>
                  </a:cubicBezTo>
                  <a:cubicBezTo>
                    <a:pt x="376203" y="1255083"/>
                    <a:pt x="243293" y="1207790"/>
                    <a:pt x="157690" y="1149583"/>
                  </a:cubicBezTo>
                  <a:cubicBezTo>
                    <a:pt x="99119" y="1109566"/>
                    <a:pt x="47307" y="1058635"/>
                    <a:pt x="22527" y="1007705"/>
                  </a:cubicBezTo>
                  <a:cubicBezTo>
                    <a:pt x="6758" y="974963"/>
                    <a:pt x="4505" y="945860"/>
                    <a:pt x="2253" y="902205"/>
                  </a:cubicBezTo>
                  <a:cubicBezTo>
                    <a:pt x="0" y="833084"/>
                    <a:pt x="2253" y="716671"/>
                    <a:pt x="33791" y="622085"/>
                  </a:cubicBezTo>
                  <a:cubicBezTo>
                    <a:pt x="78845" y="491119"/>
                    <a:pt x="220766" y="309223"/>
                    <a:pt x="295106" y="225551"/>
                  </a:cubicBezTo>
                  <a:cubicBezTo>
                    <a:pt x="340160" y="174620"/>
                    <a:pt x="369445" y="156431"/>
                    <a:pt x="416752" y="127327"/>
                  </a:cubicBezTo>
                  <a:cubicBezTo>
                    <a:pt x="475323" y="94586"/>
                    <a:pt x="545157" y="65483"/>
                    <a:pt x="624002" y="54569"/>
                  </a:cubicBezTo>
                  <a:cubicBezTo>
                    <a:pt x="718616" y="36379"/>
                    <a:pt x="833505" y="47293"/>
                    <a:pt x="950646" y="61845"/>
                  </a:cubicBezTo>
                  <a:cubicBezTo>
                    <a:pt x="1094820" y="83672"/>
                    <a:pt x="1362893" y="112776"/>
                    <a:pt x="1419211" y="178258"/>
                  </a:cubicBezTo>
                  <a:cubicBezTo>
                    <a:pt x="1437232" y="203724"/>
                    <a:pt x="1443990" y="236465"/>
                    <a:pt x="1441738" y="254655"/>
                  </a:cubicBezTo>
                  <a:cubicBezTo>
                    <a:pt x="1437232" y="276482"/>
                    <a:pt x="1396683" y="298310"/>
                    <a:pt x="1396683" y="298310"/>
                  </a:cubicBezTo>
                </a:path>
              </a:pathLst>
            </a:custGeom>
            <a:solidFill>
              <a:srgbClr val="E7191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235741" y="951103"/>
            <a:ext cx="8023559" cy="735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>
              <a:lnSpc>
                <a:spcPts val="3042"/>
              </a:lnSpc>
              <a:buFont typeface="Arial"/>
              <a:buChar char="•"/>
            </a:pPr>
            <a:r>
              <a:rPr lang="en-US" sz="1800" spc="36">
                <a:solidFill>
                  <a:srgbClr val="000000"/>
                </a:solidFill>
                <a:latin typeface="Lora"/>
              </a:rPr>
              <a:t> compromising network availability </a:t>
            </a:r>
          </a:p>
          <a:p>
            <a:pPr marL="388620" lvl="1" indent="-194310">
              <a:lnSpc>
                <a:spcPts val="3042"/>
              </a:lnSpc>
              <a:buFont typeface="Arial"/>
              <a:buChar char="•"/>
            </a:pPr>
            <a:r>
              <a:rPr lang="en-US" sz="1800" spc="36">
                <a:solidFill>
                  <a:srgbClr val="000000"/>
                </a:solidFill>
                <a:latin typeface="Lora"/>
              </a:rPr>
              <a:t>potentially leading to disruptions in operations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28700" y="611329"/>
            <a:ext cx="7497625" cy="2218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Single points of failure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865362" y="8484939"/>
            <a:ext cx="3538197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Manage two Border router server for each sites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692214" y="8402955"/>
            <a:ext cx="2861562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SPOF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865362" y="7877720"/>
            <a:ext cx="3474065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Open Sans Extra Bold"/>
              </a:rPr>
              <a:t>Two Border-router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719646" y="3600606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5B5B5B"/>
                </a:solidFill>
                <a:latin typeface="Lora"/>
              </a:rPr>
              <a:t>Additionnal solution :  </a:t>
            </a:r>
          </a:p>
        </p:txBody>
      </p:sp>
      <p:pic>
        <p:nvPicPr>
          <p:cNvPr id="26" name="Image 25" descr="Une image contenant cercle, capture d’écran, Graphique, clipart&#10;&#10;Description générée automatiquement">
            <a:extLst>
              <a:ext uri="{FF2B5EF4-FFF2-40B4-BE49-F238E27FC236}">
                <a16:creationId xmlns:a16="http://schemas.microsoft.com/office/drawing/2014/main" id="{CC711E17-5AA8-61A2-14D1-7DF588DE4B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116387" y="4450612"/>
            <a:ext cx="3045573" cy="3045573"/>
          </a:xfrm>
          <a:prstGeom prst="rect">
            <a:avLst/>
          </a:prstGeom>
        </p:spPr>
      </p:pic>
      <p:sp>
        <p:nvSpPr>
          <p:cNvPr id="27" name="ZoneTexte 26">
            <a:extLst>
              <a:ext uri="{FF2B5EF4-FFF2-40B4-BE49-F238E27FC236}">
                <a16:creationId xmlns:a16="http://schemas.microsoft.com/office/drawing/2014/main" id="{AF334856-16C3-C69D-AD06-0E99AF50FE0E}"/>
              </a:ext>
            </a:extLst>
          </p:cNvPr>
          <p:cNvSpPr txBox="1"/>
          <p:nvPr/>
        </p:nvSpPr>
        <p:spPr>
          <a:xfrm>
            <a:off x="13116387" y="7692237"/>
            <a:ext cx="296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reepngimg.com/png/64476-wi-fi-wireless-dsl-router-modem-icon"/>
              </a:rPr>
              <a:t>Cette photo</a:t>
            </a:r>
            <a:r>
              <a:rPr lang="en-GB" sz="900"/>
              <a:t> par Auteur inconnu est soumise à la licence </a:t>
            </a:r>
            <a:r>
              <a:rPr lang="en-GB" sz="900">
                <a:hlinkClick r:id="rId5" tooltip="https://creativecommons.org/licenses/by-nc/3.0/"/>
              </a:rPr>
              <a:t>CC BY-NC</a:t>
            </a:r>
            <a:endParaRPr lang="en-GB" sz="9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630379"/>
            <a:ext cx="8207041" cy="2625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Playfair Display 1 Bold"/>
              </a:rPr>
              <a:t>Policy management : inefficiencies result in inconsistencies and errors </a:t>
            </a:r>
          </a:p>
        </p:txBody>
      </p:sp>
      <p:grpSp>
        <p:nvGrpSpPr>
          <p:cNvPr id="6" name="Group 6"/>
          <p:cNvGrpSpPr/>
          <p:nvPr/>
        </p:nvGrpSpPr>
        <p:grpSpPr>
          <a:xfrm rot="5400000">
            <a:off x="3842802" y="4255520"/>
            <a:ext cx="4505052" cy="5608863"/>
            <a:chOff x="0" y="0"/>
            <a:chExt cx="860624" cy="107149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60624" cy="1071490"/>
            </a:xfrm>
            <a:custGeom>
              <a:avLst/>
              <a:gdLst/>
              <a:ahLst/>
              <a:cxnLst/>
              <a:rect l="l" t="t" r="r" b="b"/>
              <a:pathLst>
                <a:path w="860624" h="1071490">
                  <a:moveTo>
                    <a:pt x="0" y="0"/>
                  </a:moveTo>
                  <a:lnTo>
                    <a:pt x="860624" y="0"/>
                  </a:lnTo>
                  <a:lnTo>
                    <a:pt x="860624" y="1071490"/>
                  </a:lnTo>
                  <a:lnTo>
                    <a:pt x="0" y="107149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860624" cy="1109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315516" y="4407485"/>
            <a:ext cx="6008305" cy="4506229"/>
          </a:xfrm>
          <a:custGeom>
            <a:avLst/>
            <a:gdLst/>
            <a:ahLst/>
            <a:cxnLst/>
            <a:rect l="l" t="t" r="r" b="b"/>
            <a:pathLst>
              <a:path w="6008305" h="4506229">
                <a:moveTo>
                  <a:pt x="0" y="0"/>
                </a:moveTo>
                <a:lnTo>
                  <a:pt x="6008306" y="0"/>
                </a:lnTo>
                <a:lnTo>
                  <a:pt x="6008306" y="4506229"/>
                </a:lnTo>
                <a:lnTo>
                  <a:pt x="0" y="45062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9235741" y="951103"/>
            <a:ext cx="8023559" cy="735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>
              <a:lnSpc>
                <a:spcPts val="3042"/>
              </a:lnSpc>
              <a:buFont typeface="Arial"/>
              <a:buChar char="•"/>
            </a:pPr>
            <a:r>
              <a:rPr lang="en-US" sz="1800" spc="36">
                <a:solidFill>
                  <a:srgbClr val="000000"/>
                </a:solidFill>
                <a:latin typeface="Lora"/>
              </a:rPr>
              <a:t>Policy rules blocks or allow the information traffic from a device to another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39076" y="6304523"/>
            <a:ext cx="6093183" cy="1063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2"/>
              </a:lnSpc>
            </a:pPr>
            <a:r>
              <a:rPr lang="en-US" sz="2037" spc="55">
                <a:solidFill>
                  <a:srgbClr val="000000"/>
                </a:solidFill>
                <a:latin typeface="Open Sans"/>
              </a:rPr>
              <a:t>More general rule at the bottom to prevent general rule from being applied before more specific rule 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0928" y="5641606"/>
            <a:ext cx="4810622" cy="462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03"/>
              </a:lnSpc>
            </a:pPr>
            <a:r>
              <a:rPr lang="en-US" sz="2716">
                <a:solidFill>
                  <a:srgbClr val="000000"/>
                </a:solidFill>
                <a:latin typeface="Playfair Display 1 Bold"/>
              </a:rPr>
              <a:t>More specific rule on the top 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15516" y="3600606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5B5B5B"/>
                </a:solidFill>
                <a:latin typeface="Lora"/>
              </a:rPr>
              <a:t>What smart console brings :</a:t>
            </a:r>
            <a:r>
              <a:rPr lang="en-US" sz="1800" spc="36">
                <a:solidFill>
                  <a:srgbClr val="000000"/>
                </a:solidFill>
                <a:latin typeface="Lora"/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3760940" y="4885360"/>
            <a:ext cx="4430502" cy="5549303"/>
            <a:chOff x="0" y="0"/>
            <a:chExt cx="860624" cy="10779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60624" cy="1077950"/>
            </a:xfrm>
            <a:custGeom>
              <a:avLst/>
              <a:gdLst/>
              <a:ahLst/>
              <a:cxnLst/>
              <a:rect l="l" t="t" r="r" b="b"/>
              <a:pathLst>
                <a:path w="860624" h="1077950">
                  <a:moveTo>
                    <a:pt x="0" y="0"/>
                  </a:moveTo>
                  <a:lnTo>
                    <a:pt x="860624" y="0"/>
                  </a:lnTo>
                  <a:lnTo>
                    <a:pt x="860624" y="1077950"/>
                  </a:lnTo>
                  <a:lnTo>
                    <a:pt x="0" y="107795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60624" cy="1116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2811934" y="4222017"/>
            <a:ext cx="5573913" cy="5446613"/>
          </a:xfrm>
          <a:custGeom>
            <a:avLst/>
            <a:gdLst/>
            <a:ahLst/>
            <a:cxnLst/>
            <a:rect l="l" t="t" r="r" b="b"/>
            <a:pathLst>
              <a:path w="5573913" h="5446613">
                <a:moveTo>
                  <a:pt x="0" y="0"/>
                </a:moveTo>
                <a:lnTo>
                  <a:pt x="5573913" y="0"/>
                </a:lnTo>
                <a:lnTo>
                  <a:pt x="5573913" y="5446613"/>
                </a:lnTo>
                <a:lnTo>
                  <a:pt x="0" y="54466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235741" y="951103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>
              <a:lnSpc>
                <a:spcPts val="3042"/>
              </a:lnSpc>
              <a:buFont typeface="Arial"/>
              <a:buChar char="•"/>
            </a:pPr>
            <a:r>
              <a:rPr lang="en-US" sz="1800" spc="36">
                <a:solidFill>
                  <a:srgbClr val="000000"/>
                </a:solidFill>
                <a:latin typeface="Lora"/>
              </a:rPr>
              <a:t>costly and includes unnecessary features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611329"/>
            <a:ext cx="7497625" cy="2218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Current licensing structure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70864" y="6106955"/>
            <a:ext cx="5768951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The license recommended would be the multi layer threat prevention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217521" y="5539265"/>
            <a:ext cx="3772839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Different licenses options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15516" y="3600606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5B5B5B"/>
                </a:solidFill>
                <a:latin typeface="Lora"/>
              </a:rPr>
              <a:t>What smart console brings :</a:t>
            </a:r>
            <a:r>
              <a:rPr lang="en-US" sz="1800" spc="36">
                <a:solidFill>
                  <a:srgbClr val="000000"/>
                </a:solidFill>
                <a:latin typeface="Lora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4427125" y="4953943"/>
            <a:ext cx="4202086" cy="5231665"/>
            <a:chOff x="0" y="0"/>
            <a:chExt cx="860624" cy="10714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60624" cy="1071490"/>
            </a:xfrm>
            <a:custGeom>
              <a:avLst/>
              <a:gdLst/>
              <a:ahLst/>
              <a:cxnLst/>
              <a:rect l="l" t="t" r="r" b="b"/>
              <a:pathLst>
                <a:path w="860624" h="1071490">
                  <a:moveTo>
                    <a:pt x="0" y="0"/>
                  </a:moveTo>
                  <a:lnTo>
                    <a:pt x="860624" y="0"/>
                  </a:lnTo>
                  <a:lnTo>
                    <a:pt x="860624" y="1071490"/>
                  </a:lnTo>
                  <a:lnTo>
                    <a:pt x="0" y="107149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60624" cy="1109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255778" y="4170467"/>
            <a:ext cx="5486309" cy="5107608"/>
          </a:xfrm>
          <a:custGeom>
            <a:avLst/>
            <a:gdLst/>
            <a:ahLst/>
            <a:cxnLst/>
            <a:rect l="l" t="t" r="r" b="b"/>
            <a:pathLst>
              <a:path w="5486309" h="5107608">
                <a:moveTo>
                  <a:pt x="0" y="0"/>
                </a:moveTo>
                <a:lnTo>
                  <a:pt x="5486310" y="0"/>
                </a:lnTo>
                <a:lnTo>
                  <a:pt x="5486310" y="5107608"/>
                </a:lnTo>
                <a:lnTo>
                  <a:pt x="0" y="51076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235741" y="951103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000000"/>
                </a:solidFill>
                <a:latin typeface="Lora"/>
              </a:rPr>
              <a:t>unauthorized access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611329"/>
            <a:ext cx="7497625" cy="2218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Roles and permissions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80069" y="6721817"/>
            <a:ext cx="5348976" cy="9343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92"/>
              </a:lnSpc>
            </a:pPr>
            <a:r>
              <a:rPr lang="en-US" sz="2708" spc="73">
                <a:solidFill>
                  <a:srgbClr val="000000"/>
                </a:solidFill>
                <a:latin typeface="Open Sans"/>
              </a:rPr>
              <a:t>Allow and block some action according the profile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000644" y="5930062"/>
            <a:ext cx="4306280" cy="596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56"/>
              </a:lnSpc>
            </a:pPr>
            <a:r>
              <a:rPr lang="en-US" sz="3611">
                <a:solidFill>
                  <a:srgbClr val="000000"/>
                </a:solidFill>
                <a:latin typeface="Playfair Display 1 Bold"/>
              </a:rPr>
              <a:t>Define profiles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15516" y="3600606"/>
            <a:ext cx="8023559" cy="354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42"/>
              </a:lnSpc>
            </a:pPr>
            <a:r>
              <a:rPr lang="en-US" sz="1800" spc="36">
                <a:solidFill>
                  <a:srgbClr val="5B5B5B"/>
                </a:solidFill>
                <a:latin typeface="Lora"/>
              </a:rPr>
              <a:t>What smart console brings :</a:t>
            </a:r>
            <a:r>
              <a:rPr lang="en-US" sz="1800" spc="36">
                <a:solidFill>
                  <a:srgbClr val="000000"/>
                </a:solidFill>
                <a:latin typeface="Lora"/>
              </a:rPr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3206992" y="4367507"/>
            <a:ext cx="4889202" cy="6123836"/>
            <a:chOff x="0" y="0"/>
            <a:chExt cx="860624" cy="10779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60624" cy="1077950"/>
            </a:xfrm>
            <a:custGeom>
              <a:avLst/>
              <a:gdLst/>
              <a:ahLst/>
              <a:cxnLst/>
              <a:rect l="l" t="t" r="r" b="b"/>
              <a:pathLst>
                <a:path w="860624" h="1077950">
                  <a:moveTo>
                    <a:pt x="0" y="0"/>
                  </a:moveTo>
                  <a:lnTo>
                    <a:pt x="860624" y="0"/>
                  </a:lnTo>
                  <a:lnTo>
                    <a:pt x="860624" y="1077950"/>
                  </a:lnTo>
                  <a:lnTo>
                    <a:pt x="0" y="107795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60624" cy="1116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9899" y="4123309"/>
            <a:ext cx="7197472" cy="5398104"/>
          </a:xfrm>
          <a:custGeom>
            <a:avLst/>
            <a:gdLst/>
            <a:ahLst/>
            <a:cxnLst/>
            <a:rect l="l" t="t" r="r" b="b"/>
            <a:pathLst>
              <a:path w="7197472" h="5398104">
                <a:moveTo>
                  <a:pt x="0" y="0"/>
                </a:moveTo>
                <a:lnTo>
                  <a:pt x="7197472" y="0"/>
                </a:lnTo>
                <a:lnTo>
                  <a:pt x="7197472" y="5398104"/>
                </a:lnTo>
                <a:lnTo>
                  <a:pt x="0" y="539810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28700" y="611329"/>
            <a:ext cx="7497625" cy="2112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540"/>
              </a:lnSpc>
            </a:pPr>
            <a:r>
              <a:rPr lang="en-US" sz="6100">
                <a:solidFill>
                  <a:srgbClr val="000000"/>
                </a:solidFill>
                <a:latin typeface="Playfair Display 1 Bold"/>
              </a:rPr>
              <a:t>Overlapping and conflicting policies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779119" y="6275963"/>
            <a:ext cx="4726716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Organize the rules into their type to avoid overlapping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157618" y="5730785"/>
            <a:ext cx="3759634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Create sections rules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674076" y="8175861"/>
            <a:ext cx="4726716" cy="925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If an accepted match is found, it continues to the next layer till it find a final decision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52575" y="7630683"/>
            <a:ext cx="3759634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Ordered layer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108028" y="-59447"/>
            <a:ext cx="3922458" cy="3029964"/>
            <a:chOff x="0" y="0"/>
            <a:chExt cx="1033075" cy="7980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3075" cy="798015"/>
            </a:xfrm>
            <a:custGeom>
              <a:avLst/>
              <a:gdLst/>
              <a:ahLst/>
              <a:cxnLst/>
              <a:rect l="l" t="t" r="r" b="b"/>
              <a:pathLst>
                <a:path w="1033075" h="798015">
                  <a:moveTo>
                    <a:pt x="0" y="0"/>
                  </a:moveTo>
                  <a:lnTo>
                    <a:pt x="1033075" y="0"/>
                  </a:lnTo>
                  <a:lnTo>
                    <a:pt x="1033075" y="798015"/>
                  </a:lnTo>
                  <a:lnTo>
                    <a:pt x="0" y="798015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033075" cy="8361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2052048" y="3972193"/>
            <a:ext cx="3267680" cy="4092843"/>
            <a:chOff x="0" y="0"/>
            <a:chExt cx="860624" cy="107795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60624" cy="1077950"/>
            </a:xfrm>
            <a:custGeom>
              <a:avLst/>
              <a:gdLst/>
              <a:ahLst/>
              <a:cxnLst/>
              <a:rect l="l" t="t" r="r" b="b"/>
              <a:pathLst>
                <a:path w="860624" h="1077950">
                  <a:moveTo>
                    <a:pt x="0" y="0"/>
                  </a:moveTo>
                  <a:lnTo>
                    <a:pt x="860624" y="0"/>
                  </a:lnTo>
                  <a:lnTo>
                    <a:pt x="860624" y="1077950"/>
                  </a:lnTo>
                  <a:lnTo>
                    <a:pt x="0" y="107795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60624" cy="11160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5400000">
            <a:off x="11274148" y="4010078"/>
            <a:ext cx="3267680" cy="4068315"/>
            <a:chOff x="0" y="0"/>
            <a:chExt cx="860624" cy="107149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60624" cy="1071490"/>
            </a:xfrm>
            <a:custGeom>
              <a:avLst/>
              <a:gdLst/>
              <a:ahLst/>
              <a:cxnLst/>
              <a:rect l="l" t="t" r="r" b="b"/>
              <a:pathLst>
                <a:path w="860624" h="1071490">
                  <a:moveTo>
                    <a:pt x="0" y="0"/>
                  </a:moveTo>
                  <a:lnTo>
                    <a:pt x="860624" y="0"/>
                  </a:lnTo>
                  <a:lnTo>
                    <a:pt x="860624" y="1071490"/>
                  </a:lnTo>
                  <a:lnTo>
                    <a:pt x="0" y="107149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860624" cy="11095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896278" y="1036828"/>
            <a:ext cx="0" cy="1793191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48715" y="3808984"/>
            <a:ext cx="4810404" cy="3607803"/>
          </a:xfrm>
          <a:custGeom>
            <a:avLst/>
            <a:gdLst/>
            <a:ahLst/>
            <a:cxnLst/>
            <a:rect l="l" t="t" r="r" b="b"/>
            <a:pathLst>
              <a:path w="4810404" h="3607803">
                <a:moveTo>
                  <a:pt x="0" y="0"/>
                </a:moveTo>
                <a:lnTo>
                  <a:pt x="4810404" y="0"/>
                </a:lnTo>
                <a:lnTo>
                  <a:pt x="4810404" y="3607803"/>
                </a:lnTo>
                <a:lnTo>
                  <a:pt x="0" y="36078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9829800" y="3791213"/>
            <a:ext cx="4823466" cy="3617600"/>
          </a:xfrm>
          <a:custGeom>
            <a:avLst/>
            <a:gdLst/>
            <a:ahLst/>
            <a:cxnLst/>
            <a:rect l="l" t="t" r="r" b="b"/>
            <a:pathLst>
              <a:path w="4823466" h="3617600">
                <a:moveTo>
                  <a:pt x="0" y="0"/>
                </a:moveTo>
                <a:lnTo>
                  <a:pt x="4823467" y="0"/>
                </a:lnTo>
                <a:lnTo>
                  <a:pt x="4823467" y="3617600"/>
                </a:lnTo>
                <a:lnTo>
                  <a:pt x="0" y="3617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019175" y="611329"/>
            <a:ext cx="7497625" cy="2112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540"/>
              </a:lnSpc>
            </a:pPr>
            <a:r>
              <a:rPr lang="en-US" sz="6100">
                <a:solidFill>
                  <a:srgbClr val="000000"/>
                </a:solidFill>
                <a:latin typeface="Playfair Display 1 Bold"/>
              </a:rPr>
              <a:t>Lack of control over application usage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99334" y="8473857"/>
            <a:ext cx="3786961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Smartconsole offers an option  for application control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91597" y="7928679"/>
            <a:ext cx="4202436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Application control option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553186" y="8567204"/>
            <a:ext cx="3554443" cy="61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spc="48" dirty="0">
                <a:solidFill>
                  <a:srgbClr val="000000"/>
                </a:solidFill>
                <a:latin typeface="Open Sans"/>
              </a:rPr>
              <a:t>Specify the websites you want to block the access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467790" y="8022026"/>
            <a:ext cx="3547486" cy="4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Playfair Display 1 Bold"/>
              </a:rPr>
              <a:t>Block specifics websites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-402756" y="1206977"/>
            <a:ext cx="10287000" cy="7873047"/>
            <a:chOff x="0" y="0"/>
            <a:chExt cx="2709333" cy="20735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09333" cy="2073560"/>
            </a:xfrm>
            <a:custGeom>
              <a:avLst/>
              <a:gdLst/>
              <a:ahLst/>
              <a:cxnLst/>
              <a:rect l="l" t="t" r="r" b="b"/>
              <a:pathLst>
                <a:path w="2709333" h="2073560">
                  <a:moveTo>
                    <a:pt x="0" y="0"/>
                  </a:moveTo>
                  <a:lnTo>
                    <a:pt x="2709333" y="0"/>
                  </a:lnTo>
                  <a:lnTo>
                    <a:pt x="2709333" y="2073560"/>
                  </a:lnTo>
                  <a:lnTo>
                    <a:pt x="0" y="207356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709333" cy="2111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686440" y="2574371"/>
            <a:ext cx="7129647" cy="1551813"/>
            <a:chOff x="0" y="0"/>
            <a:chExt cx="9506196" cy="2069084"/>
          </a:xfrm>
        </p:grpSpPr>
        <p:sp>
          <p:nvSpPr>
            <p:cNvPr id="6" name="TextBox 6"/>
            <p:cNvSpPr txBox="1"/>
            <p:nvPr/>
          </p:nvSpPr>
          <p:spPr>
            <a:xfrm>
              <a:off x="0" y="287867"/>
              <a:ext cx="9506196" cy="14088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8959"/>
                </a:lnSpc>
              </a:pPr>
              <a:r>
                <a:rPr lang="en-US" sz="6399">
                  <a:solidFill>
                    <a:srgbClr val="000000"/>
                  </a:solidFill>
                  <a:latin typeface="Playfair Display 1 Bold"/>
                </a:rPr>
                <a:t>Labs Kortext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9506196" cy="449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800"/>
                </a:lnSpc>
              </a:pPr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0" y="2043684"/>
              <a:ext cx="2390922" cy="0"/>
            </a:xfrm>
            <a:prstGeom prst="line">
              <a:avLst/>
            </a:prstGeom>
            <a:ln w="50800" cap="flat">
              <a:solidFill>
                <a:srgbClr val="5B5B5B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>
            <a:off x="0" y="2168109"/>
            <a:ext cx="9402870" cy="6264662"/>
          </a:xfrm>
          <a:custGeom>
            <a:avLst/>
            <a:gdLst/>
            <a:ahLst/>
            <a:cxnLst/>
            <a:rect l="l" t="t" r="r" b="b"/>
            <a:pathLst>
              <a:path w="9402870" h="6264662">
                <a:moveTo>
                  <a:pt x="0" y="0"/>
                </a:moveTo>
                <a:lnTo>
                  <a:pt x="9402870" y="0"/>
                </a:lnTo>
                <a:lnTo>
                  <a:pt x="9402870" y="6264662"/>
                </a:lnTo>
                <a:lnTo>
                  <a:pt x="0" y="6264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686440" y="4899946"/>
            <a:ext cx="7129647" cy="74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132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Lab 1 to 6</a:t>
            </a:r>
          </a:p>
          <a:p>
            <a:pPr>
              <a:lnSpc>
                <a:spcPts val="3132"/>
              </a:lnSpc>
            </a:pPr>
            <a:r>
              <a:rPr lang="en-US" sz="1800" spc="48">
                <a:solidFill>
                  <a:srgbClr val="000000"/>
                </a:solidFill>
                <a:latin typeface="Open Sans"/>
              </a:rPr>
              <a:t>Problem encountered during the lab 5 and 6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32184" y="-816534"/>
            <a:ext cx="0" cy="2873593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370697" y="775119"/>
            <a:ext cx="4669331" cy="2183874"/>
            <a:chOff x="0" y="0"/>
            <a:chExt cx="6225775" cy="2911832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1656971" y="-1656971"/>
              <a:ext cx="2911832" cy="6225775"/>
              <a:chOff x="0" y="0"/>
              <a:chExt cx="575177" cy="12297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177" cy="1229783"/>
              </a:xfrm>
              <a:custGeom>
                <a:avLst/>
                <a:gdLst/>
                <a:ahLst/>
                <a:cxnLst/>
                <a:rect l="l" t="t" r="r" b="b"/>
                <a:pathLst>
                  <a:path w="575177" h="1229783">
                    <a:moveTo>
                      <a:pt x="0" y="0"/>
                    </a:moveTo>
                    <a:lnTo>
                      <a:pt x="575177" y="0"/>
                    </a:lnTo>
                    <a:lnTo>
                      <a:pt x="575177" y="1229783"/>
                    </a:lnTo>
                    <a:lnTo>
                      <a:pt x="0" y="1229783"/>
                    </a:lnTo>
                    <a:close/>
                  </a:path>
                </a:pathLst>
              </a:custGeom>
              <a:solidFill>
                <a:srgbClr val="E6E6E6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575177" cy="126788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17461" y="364944"/>
              <a:ext cx="5190853" cy="20962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1"/>
                </a:lnSpc>
              </a:pPr>
              <a:r>
                <a:rPr lang="en-US" sz="2799">
                  <a:solidFill>
                    <a:srgbClr val="000000"/>
                  </a:solidFill>
                  <a:latin typeface="Playfair Display 2 Bold Italics"/>
                </a:rPr>
                <a:t>Introduction to Checkpoint Quantum Security Management 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8755751" y="4154607"/>
            <a:ext cx="8295833" cy="3743242"/>
          </a:xfrm>
          <a:custGeom>
            <a:avLst/>
            <a:gdLst/>
            <a:ahLst/>
            <a:cxnLst/>
            <a:rect l="l" t="t" r="r" b="b"/>
            <a:pathLst>
              <a:path w="8295833" h="3743242">
                <a:moveTo>
                  <a:pt x="0" y="0"/>
                </a:moveTo>
                <a:lnTo>
                  <a:pt x="8295833" y="0"/>
                </a:lnTo>
                <a:lnTo>
                  <a:pt x="8295833" y="3743242"/>
                </a:lnTo>
                <a:lnTo>
                  <a:pt x="0" y="374324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 rot="-5400000">
            <a:off x="-2870412" y="5347273"/>
            <a:ext cx="7454822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1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Lab1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94197" y="4281030"/>
            <a:ext cx="6828526" cy="324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82"/>
              </a:lnSpc>
            </a:pPr>
            <a:r>
              <a:rPr lang="en-US" sz="3307" spc="29">
                <a:solidFill>
                  <a:srgbClr val="000000"/>
                </a:solidFill>
                <a:latin typeface="Open Sans"/>
              </a:rPr>
              <a:t>Initiation to smartconsole</a:t>
            </a:r>
          </a:p>
          <a:p>
            <a:pPr algn="ctr">
              <a:lnSpc>
                <a:spcPts val="6582"/>
              </a:lnSpc>
            </a:pPr>
            <a:r>
              <a:rPr lang="en-US" sz="3307" spc="29">
                <a:solidFill>
                  <a:srgbClr val="000000"/>
                </a:solidFill>
                <a:latin typeface="Open Sans"/>
              </a:rPr>
              <a:t>Manipulate the interface</a:t>
            </a:r>
          </a:p>
          <a:p>
            <a:pPr algn="ctr">
              <a:lnSpc>
                <a:spcPts val="6582"/>
              </a:lnSpc>
            </a:pPr>
            <a:r>
              <a:rPr lang="en-US" sz="3307" spc="29">
                <a:solidFill>
                  <a:srgbClr val="000000"/>
                </a:solidFill>
                <a:latin typeface="Open Sans"/>
              </a:rPr>
              <a:t>View the different navigation pages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32184" y="-816534"/>
            <a:ext cx="0" cy="2873593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2153" y="396801"/>
            <a:ext cx="4669331" cy="2183874"/>
            <a:chOff x="0" y="0"/>
            <a:chExt cx="6225775" cy="2911832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1656971" y="-1656971"/>
              <a:ext cx="2911832" cy="6225775"/>
              <a:chOff x="0" y="0"/>
              <a:chExt cx="575177" cy="12297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177" cy="1229783"/>
              </a:xfrm>
              <a:custGeom>
                <a:avLst/>
                <a:gdLst/>
                <a:ahLst/>
                <a:cxnLst/>
                <a:rect l="l" t="t" r="r" b="b"/>
                <a:pathLst>
                  <a:path w="575177" h="1229783">
                    <a:moveTo>
                      <a:pt x="0" y="0"/>
                    </a:moveTo>
                    <a:lnTo>
                      <a:pt x="575177" y="0"/>
                    </a:lnTo>
                    <a:lnTo>
                      <a:pt x="575177" y="1229783"/>
                    </a:lnTo>
                    <a:lnTo>
                      <a:pt x="0" y="1229783"/>
                    </a:lnTo>
                    <a:close/>
                  </a:path>
                </a:pathLst>
              </a:custGeom>
              <a:solidFill>
                <a:srgbClr val="E6E6E6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575177" cy="126788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17461" y="726894"/>
              <a:ext cx="5190853" cy="13723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1"/>
                </a:lnSpc>
              </a:pPr>
              <a:r>
                <a:rPr lang="en-US" sz="2799">
                  <a:solidFill>
                    <a:srgbClr val="000000"/>
                  </a:solidFill>
                  <a:latin typeface="Playfair Display 2 Bold Italics"/>
                </a:rPr>
                <a:t>Check Point Gateway and Server Deployment 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1215280" y="7419624"/>
            <a:ext cx="3251538" cy="2438654"/>
          </a:xfrm>
          <a:custGeom>
            <a:avLst/>
            <a:gdLst/>
            <a:ahLst/>
            <a:cxnLst/>
            <a:rect l="l" t="t" r="r" b="b"/>
            <a:pathLst>
              <a:path w="3251538" h="2438654">
                <a:moveTo>
                  <a:pt x="0" y="0"/>
                </a:moveTo>
                <a:lnTo>
                  <a:pt x="3251539" y="0"/>
                </a:lnTo>
                <a:lnTo>
                  <a:pt x="3251539" y="2438654"/>
                </a:lnTo>
                <a:lnTo>
                  <a:pt x="0" y="24386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13865" y="4497389"/>
            <a:ext cx="6007297" cy="1608405"/>
          </a:xfrm>
          <a:custGeom>
            <a:avLst/>
            <a:gdLst/>
            <a:ahLst/>
            <a:cxnLst/>
            <a:rect l="l" t="t" r="r" b="b"/>
            <a:pathLst>
              <a:path w="6007297" h="1608405">
                <a:moveTo>
                  <a:pt x="0" y="0"/>
                </a:moveTo>
                <a:lnTo>
                  <a:pt x="6007297" y="0"/>
                </a:lnTo>
                <a:lnTo>
                  <a:pt x="6007297" y="1608406"/>
                </a:lnTo>
                <a:lnTo>
                  <a:pt x="0" y="16084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015" t="-9688" r="-15732" b="-2621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741811" y="7486141"/>
            <a:ext cx="3162849" cy="2372137"/>
          </a:xfrm>
          <a:custGeom>
            <a:avLst/>
            <a:gdLst/>
            <a:ahLst/>
            <a:cxnLst/>
            <a:rect l="l" t="t" r="r" b="b"/>
            <a:pathLst>
              <a:path w="3162849" h="2372137">
                <a:moveTo>
                  <a:pt x="0" y="0"/>
                </a:moveTo>
                <a:lnTo>
                  <a:pt x="3162849" y="0"/>
                </a:lnTo>
                <a:lnTo>
                  <a:pt x="3162849" y="2372137"/>
                </a:lnTo>
                <a:lnTo>
                  <a:pt x="0" y="237213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401985" y="4269840"/>
            <a:ext cx="4199712" cy="3149784"/>
          </a:xfrm>
          <a:custGeom>
            <a:avLst/>
            <a:gdLst/>
            <a:ahLst/>
            <a:cxnLst/>
            <a:rect l="l" t="t" r="r" b="b"/>
            <a:pathLst>
              <a:path w="4199712" h="3149784">
                <a:moveTo>
                  <a:pt x="0" y="0"/>
                </a:moveTo>
                <a:lnTo>
                  <a:pt x="4199711" y="0"/>
                </a:lnTo>
                <a:lnTo>
                  <a:pt x="4199711" y="3149784"/>
                </a:lnTo>
                <a:lnTo>
                  <a:pt x="0" y="314978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388088" y="7945044"/>
            <a:ext cx="4227506" cy="1566838"/>
          </a:xfrm>
          <a:custGeom>
            <a:avLst/>
            <a:gdLst/>
            <a:ahLst/>
            <a:cxnLst/>
            <a:rect l="l" t="t" r="r" b="b"/>
            <a:pathLst>
              <a:path w="4227506" h="1566838">
                <a:moveTo>
                  <a:pt x="0" y="0"/>
                </a:moveTo>
                <a:lnTo>
                  <a:pt x="4227505" y="0"/>
                </a:lnTo>
                <a:lnTo>
                  <a:pt x="4227505" y="1566837"/>
                </a:lnTo>
                <a:lnTo>
                  <a:pt x="0" y="156683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7300" t="-8026" r="-17939" b="-1656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3241896" y="4547257"/>
            <a:ext cx="5002842" cy="4181205"/>
          </a:xfrm>
          <a:custGeom>
            <a:avLst/>
            <a:gdLst/>
            <a:ahLst/>
            <a:cxnLst/>
            <a:rect l="l" t="t" r="r" b="b"/>
            <a:pathLst>
              <a:path w="5002842" h="4181205">
                <a:moveTo>
                  <a:pt x="0" y="0"/>
                </a:moveTo>
                <a:lnTo>
                  <a:pt x="5002842" y="0"/>
                </a:lnTo>
                <a:lnTo>
                  <a:pt x="5002842" y="4181205"/>
                </a:lnTo>
                <a:lnTo>
                  <a:pt x="0" y="418120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8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 rot="-5400000">
            <a:off x="-2961852" y="5419662"/>
            <a:ext cx="7454822" cy="729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65"/>
              </a:lnSpc>
            </a:pPr>
            <a:r>
              <a:rPr lang="en-US" sz="5300">
                <a:solidFill>
                  <a:srgbClr val="000000"/>
                </a:solidFill>
                <a:latin typeface="Playfair Display 1 Bold"/>
              </a:rPr>
              <a:t>Lab2 : 2A and 2B and 2C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31375" y="3131561"/>
            <a:ext cx="5270887" cy="937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64"/>
              </a:lnSpc>
            </a:pPr>
            <a:r>
              <a:rPr lang="en-US" sz="1942" spc="17">
                <a:solidFill>
                  <a:srgbClr val="000000"/>
                </a:solidFill>
                <a:latin typeface="Open Sans"/>
              </a:rPr>
              <a:t>Installing the primary Security Management Server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904660" y="2708863"/>
            <a:ext cx="5194361" cy="1788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54"/>
              </a:lnSpc>
            </a:pPr>
            <a:endParaRPr/>
          </a:p>
          <a:p>
            <a:pPr algn="ctr">
              <a:lnSpc>
                <a:spcPts val="3979"/>
              </a:lnSpc>
            </a:pPr>
            <a:r>
              <a:rPr lang="en-US" sz="1999" spc="17">
                <a:solidFill>
                  <a:srgbClr val="000000"/>
                </a:solidFill>
                <a:latin typeface="Open Sans"/>
              </a:rPr>
              <a:t>Installing the Security Gateway of site Alpha</a:t>
            </a:r>
          </a:p>
          <a:p>
            <a:pPr algn="ctr">
              <a:lnSpc>
                <a:spcPts val="3254"/>
              </a:lnSpc>
            </a:pPr>
            <a:r>
              <a:rPr lang="en-US" sz="1635" spc="14">
                <a:solidFill>
                  <a:srgbClr val="000000"/>
                </a:solidFill>
                <a:latin typeface="Open Sans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963652" y="3108144"/>
            <a:ext cx="3936544" cy="961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Configuring objects in smart console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32184" y="-816534"/>
            <a:ext cx="0" cy="2873593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2153" y="396801"/>
            <a:ext cx="4669331" cy="2183874"/>
            <a:chOff x="0" y="0"/>
            <a:chExt cx="6225775" cy="2911832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1656971" y="-1656971"/>
              <a:ext cx="2911832" cy="6225775"/>
              <a:chOff x="0" y="0"/>
              <a:chExt cx="575177" cy="12297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177" cy="1229783"/>
              </a:xfrm>
              <a:custGeom>
                <a:avLst/>
                <a:gdLst/>
                <a:ahLst/>
                <a:cxnLst/>
                <a:rect l="l" t="t" r="r" b="b"/>
                <a:pathLst>
                  <a:path w="575177" h="1229783">
                    <a:moveTo>
                      <a:pt x="0" y="0"/>
                    </a:moveTo>
                    <a:lnTo>
                      <a:pt x="575177" y="0"/>
                    </a:lnTo>
                    <a:lnTo>
                      <a:pt x="575177" y="1229783"/>
                    </a:lnTo>
                    <a:lnTo>
                      <a:pt x="0" y="1229783"/>
                    </a:lnTo>
                    <a:close/>
                  </a:path>
                </a:pathLst>
              </a:custGeom>
              <a:solidFill>
                <a:srgbClr val="E6E6E6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575177" cy="126788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17461" y="726894"/>
              <a:ext cx="5190853" cy="13723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1"/>
                </a:lnSpc>
              </a:pPr>
              <a:r>
                <a:rPr lang="en-US" sz="2799">
                  <a:solidFill>
                    <a:srgbClr val="000000"/>
                  </a:solidFill>
                  <a:latin typeface="Playfair Display 2 Bold Italics"/>
                </a:rPr>
                <a:t>Check point security administration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2009689" y="4176186"/>
            <a:ext cx="6304698" cy="5082114"/>
          </a:xfrm>
          <a:custGeom>
            <a:avLst/>
            <a:gdLst/>
            <a:ahLst/>
            <a:cxnLst/>
            <a:rect l="l" t="t" r="r" b="b"/>
            <a:pathLst>
              <a:path w="6304698" h="5082114">
                <a:moveTo>
                  <a:pt x="0" y="0"/>
                </a:moveTo>
                <a:lnTo>
                  <a:pt x="6304698" y="0"/>
                </a:lnTo>
                <a:lnTo>
                  <a:pt x="6304698" y="5082114"/>
                </a:lnTo>
                <a:lnTo>
                  <a:pt x="0" y="50821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1787320" y="6530917"/>
            <a:ext cx="4901844" cy="1296592"/>
          </a:xfrm>
          <a:custGeom>
            <a:avLst/>
            <a:gdLst/>
            <a:ahLst/>
            <a:cxnLst/>
            <a:rect l="l" t="t" r="r" b="b"/>
            <a:pathLst>
              <a:path w="4901844" h="1296592">
                <a:moveTo>
                  <a:pt x="0" y="0"/>
                </a:moveTo>
                <a:lnTo>
                  <a:pt x="4901844" y="0"/>
                </a:lnTo>
                <a:lnTo>
                  <a:pt x="4901844" y="1296592"/>
                </a:lnTo>
                <a:lnTo>
                  <a:pt x="0" y="12965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8354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1680642" y="2419719"/>
            <a:ext cx="4998997" cy="3749248"/>
          </a:xfrm>
          <a:custGeom>
            <a:avLst/>
            <a:gdLst/>
            <a:ahLst/>
            <a:cxnLst/>
            <a:rect l="l" t="t" r="r" b="b"/>
            <a:pathLst>
              <a:path w="4998997" h="3749248">
                <a:moveTo>
                  <a:pt x="0" y="0"/>
                </a:moveTo>
                <a:lnTo>
                  <a:pt x="4998997" y="0"/>
                </a:lnTo>
                <a:lnTo>
                  <a:pt x="4998997" y="3749248"/>
                </a:lnTo>
                <a:lnTo>
                  <a:pt x="0" y="374924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 rot="-5400000">
            <a:off x="-2870412" y="5347273"/>
            <a:ext cx="7454822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1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Lab3 : 3A and 3B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31375" y="3131561"/>
            <a:ext cx="5270887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Established a SIC connection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680642" y="1752577"/>
            <a:ext cx="5194361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Managing adminstrator access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3406" y="1899150"/>
            <a:ext cx="3910237" cy="3244350"/>
          </a:xfrm>
          <a:custGeom>
            <a:avLst/>
            <a:gdLst/>
            <a:ahLst/>
            <a:cxnLst/>
            <a:rect l="l" t="t" r="r" b="b"/>
            <a:pathLst>
              <a:path w="3910237" h="3244350">
                <a:moveTo>
                  <a:pt x="0" y="0"/>
                </a:moveTo>
                <a:lnTo>
                  <a:pt x="3910237" y="0"/>
                </a:lnTo>
                <a:lnTo>
                  <a:pt x="3910237" y="3244350"/>
                </a:lnTo>
                <a:lnTo>
                  <a:pt x="0" y="324435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253748" y="218734"/>
            <a:ext cx="5443642" cy="4514240"/>
          </a:xfrm>
          <a:custGeom>
            <a:avLst/>
            <a:gdLst/>
            <a:ahLst/>
            <a:cxnLst/>
            <a:rect l="l" t="t" r="r" b="b"/>
            <a:pathLst>
              <a:path w="5443642" h="4514240">
                <a:moveTo>
                  <a:pt x="0" y="0"/>
                </a:moveTo>
                <a:lnTo>
                  <a:pt x="5443641" y="0"/>
                </a:lnTo>
                <a:lnTo>
                  <a:pt x="5443641" y="4514239"/>
                </a:lnTo>
                <a:lnTo>
                  <a:pt x="0" y="45142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207785" y="218734"/>
            <a:ext cx="4896083" cy="4061732"/>
          </a:xfrm>
          <a:custGeom>
            <a:avLst/>
            <a:gdLst/>
            <a:ahLst/>
            <a:cxnLst/>
            <a:rect l="l" t="t" r="r" b="b"/>
            <a:pathLst>
              <a:path w="4896083" h="4061732">
                <a:moveTo>
                  <a:pt x="0" y="0"/>
                </a:moveTo>
                <a:lnTo>
                  <a:pt x="4896082" y="0"/>
                </a:lnTo>
                <a:lnTo>
                  <a:pt x="4896082" y="4061731"/>
                </a:lnTo>
                <a:lnTo>
                  <a:pt x="0" y="40617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6329601" y="5829827"/>
            <a:ext cx="4774266" cy="4000428"/>
          </a:xfrm>
          <a:custGeom>
            <a:avLst/>
            <a:gdLst/>
            <a:ahLst/>
            <a:cxnLst/>
            <a:rect l="l" t="t" r="r" b="b"/>
            <a:pathLst>
              <a:path w="4774266" h="4000428">
                <a:moveTo>
                  <a:pt x="0" y="0"/>
                </a:moveTo>
                <a:lnTo>
                  <a:pt x="4774266" y="0"/>
                </a:lnTo>
                <a:lnTo>
                  <a:pt x="4774266" y="4000427"/>
                </a:lnTo>
                <a:lnTo>
                  <a:pt x="0" y="40004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2459883" y="5314494"/>
            <a:ext cx="5432149" cy="4515760"/>
          </a:xfrm>
          <a:custGeom>
            <a:avLst/>
            <a:gdLst/>
            <a:ahLst/>
            <a:cxnLst/>
            <a:rect l="l" t="t" r="r" b="b"/>
            <a:pathLst>
              <a:path w="5432149" h="4515760">
                <a:moveTo>
                  <a:pt x="0" y="0"/>
                </a:moveTo>
                <a:lnTo>
                  <a:pt x="5432149" y="0"/>
                </a:lnTo>
                <a:lnTo>
                  <a:pt x="5432149" y="4515760"/>
                </a:lnTo>
                <a:lnTo>
                  <a:pt x="0" y="45157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743406" y="5638747"/>
            <a:ext cx="4684903" cy="3867255"/>
          </a:xfrm>
          <a:custGeom>
            <a:avLst/>
            <a:gdLst/>
            <a:ahLst/>
            <a:cxnLst/>
            <a:rect l="l" t="t" r="r" b="b"/>
            <a:pathLst>
              <a:path w="4684903" h="3867255">
                <a:moveTo>
                  <a:pt x="0" y="0"/>
                </a:moveTo>
                <a:lnTo>
                  <a:pt x="4684903" y="0"/>
                </a:lnTo>
                <a:lnTo>
                  <a:pt x="4684903" y="3867255"/>
                </a:lnTo>
                <a:lnTo>
                  <a:pt x="0" y="386725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32184" y="-816534"/>
            <a:ext cx="0" cy="2873593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2153" y="396801"/>
            <a:ext cx="4669331" cy="2183874"/>
            <a:chOff x="0" y="0"/>
            <a:chExt cx="6225775" cy="2911832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1656971" y="-1656971"/>
              <a:ext cx="2911832" cy="6225775"/>
              <a:chOff x="0" y="0"/>
              <a:chExt cx="575177" cy="12297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177" cy="1229783"/>
              </a:xfrm>
              <a:custGeom>
                <a:avLst/>
                <a:gdLst/>
                <a:ahLst/>
                <a:cxnLst/>
                <a:rect l="l" t="t" r="r" b="b"/>
                <a:pathLst>
                  <a:path w="575177" h="1229783">
                    <a:moveTo>
                      <a:pt x="0" y="0"/>
                    </a:moveTo>
                    <a:lnTo>
                      <a:pt x="575177" y="0"/>
                    </a:lnTo>
                    <a:lnTo>
                      <a:pt x="575177" y="1229783"/>
                    </a:lnTo>
                    <a:lnTo>
                      <a:pt x="0" y="1229783"/>
                    </a:lnTo>
                    <a:close/>
                  </a:path>
                </a:pathLst>
              </a:custGeom>
              <a:solidFill>
                <a:srgbClr val="E6E6E6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575177" cy="126788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17461" y="726894"/>
              <a:ext cx="5190853" cy="13723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1"/>
                </a:lnSpc>
              </a:pPr>
              <a:r>
                <a:rPr lang="en-US" sz="2799">
                  <a:solidFill>
                    <a:srgbClr val="000000"/>
                  </a:solidFill>
                  <a:latin typeface="Playfair Display 2 Bold Italics"/>
                </a:rPr>
                <a:t>Checkpoint Licences and Contracts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 rot="-5400000">
            <a:off x="-2870412" y="5347273"/>
            <a:ext cx="7454822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1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Lab4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974250" y="2662115"/>
            <a:ext cx="5270887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Managing the licenses : Attach to licence  </a:t>
            </a:r>
          </a:p>
        </p:txBody>
      </p:sp>
      <p:sp>
        <p:nvSpPr>
          <p:cNvPr id="10" name="Freeform 10"/>
          <p:cNvSpPr/>
          <p:nvPr/>
        </p:nvSpPr>
        <p:spPr>
          <a:xfrm>
            <a:off x="3629980" y="3356804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132153" y="3356804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78834" y="3502818"/>
            <a:ext cx="10217135" cy="4509312"/>
          </a:xfrm>
          <a:custGeom>
            <a:avLst/>
            <a:gdLst/>
            <a:ahLst/>
            <a:cxnLst/>
            <a:rect l="l" t="t" r="r" b="b"/>
            <a:pathLst>
              <a:path w="10217135" h="4509312">
                <a:moveTo>
                  <a:pt x="0" y="0"/>
                </a:moveTo>
                <a:lnTo>
                  <a:pt x="10217135" y="0"/>
                </a:lnTo>
                <a:lnTo>
                  <a:pt x="10217135" y="4509313"/>
                </a:lnTo>
                <a:lnTo>
                  <a:pt x="0" y="45093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106000" y="3670681"/>
            <a:ext cx="5564784" cy="4173588"/>
          </a:xfrm>
          <a:custGeom>
            <a:avLst/>
            <a:gdLst/>
            <a:ahLst/>
            <a:cxnLst/>
            <a:rect l="l" t="t" r="r" b="b"/>
            <a:pathLst>
              <a:path w="5564784" h="4173588">
                <a:moveTo>
                  <a:pt x="0" y="0"/>
                </a:moveTo>
                <a:lnTo>
                  <a:pt x="5564783" y="0"/>
                </a:lnTo>
                <a:lnTo>
                  <a:pt x="5564783" y="4173587"/>
                </a:lnTo>
                <a:lnTo>
                  <a:pt x="0" y="41735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70143" y="1253775"/>
            <a:ext cx="7639196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Managing the licenses : Generating a license report 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6900" y="2530835"/>
            <a:ext cx="7867100" cy="6436718"/>
          </a:xfrm>
          <a:custGeom>
            <a:avLst/>
            <a:gdLst/>
            <a:ahLst/>
            <a:cxnLst/>
            <a:rect l="l" t="t" r="r" b="b"/>
            <a:pathLst>
              <a:path w="7867100" h="6436718">
                <a:moveTo>
                  <a:pt x="0" y="0"/>
                </a:moveTo>
                <a:lnTo>
                  <a:pt x="7867100" y="0"/>
                </a:lnTo>
                <a:lnTo>
                  <a:pt x="7867100" y="6436718"/>
                </a:lnTo>
                <a:lnTo>
                  <a:pt x="0" y="64367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572625" y="2530835"/>
            <a:ext cx="7956906" cy="6428202"/>
          </a:xfrm>
          <a:custGeom>
            <a:avLst/>
            <a:gdLst/>
            <a:ahLst/>
            <a:cxnLst/>
            <a:rect l="l" t="t" r="r" b="b"/>
            <a:pathLst>
              <a:path w="7956906" h="6428202">
                <a:moveTo>
                  <a:pt x="0" y="0"/>
                </a:moveTo>
                <a:lnTo>
                  <a:pt x="7956906" y="0"/>
                </a:lnTo>
                <a:lnTo>
                  <a:pt x="7956906" y="6428202"/>
                </a:lnTo>
                <a:lnTo>
                  <a:pt x="0" y="64282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70143" y="1253775"/>
            <a:ext cx="9802732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Managing the licenses : License status from SSH or Putty connection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32184" y="-816534"/>
            <a:ext cx="0" cy="2873593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2153" y="396801"/>
            <a:ext cx="4669331" cy="2183874"/>
            <a:chOff x="0" y="0"/>
            <a:chExt cx="6225775" cy="2911832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1656971" y="-1656971"/>
              <a:ext cx="2911832" cy="6225775"/>
              <a:chOff x="0" y="0"/>
              <a:chExt cx="575177" cy="12297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177" cy="1229783"/>
              </a:xfrm>
              <a:custGeom>
                <a:avLst/>
                <a:gdLst/>
                <a:ahLst/>
                <a:cxnLst/>
                <a:rect l="l" t="t" r="r" b="b"/>
                <a:pathLst>
                  <a:path w="575177" h="1229783">
                    <a:moveTo>
                      <a:pt x="0" y="0"/>
                    </a:moveTo>
                    <a:lnTo>
                      <a:pt x="575177" y="0"/>
                    </a:lnTo>
                    <a:lnTo>
                      <a:pt x="575177" y="1229783"/>
                    </a:lnTo>
                    <a:lnTo>
                      <a:pt x="0" y="1229783"/>
                    </a:lnTo>
                    <a:close/>
                  </a:path>
                </a:pathLst>
              </a:custGeom>
              <a:solidFill>
                <a:srgbClr val="E6E6E6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575177" cy="126788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17461" y="726894"/>
              <a:ext cx="5190853" cy="13723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1"/>
                </a:lnSpc>
              </a:pPr>
              <a:r>
                <a:rPr lang="en-US" sz="2799">
                  <a:solidFill>
                    <a:srgbClr val="000000"/>
                  </a:solidFill>
                  <a:latin typeface="Playfair Display 2 Bold Italics"/>
                </a:rPr>
                <a:t>Security Policy Management  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2132153" y="4415780"/>
            <a:ext cx="5127817" cy="4149679"/>
          </a:xfrm>
          <a:custGeom>
            <a:avLst/>
            <a:gdLst/>
            <a:ahLst/>
            <a:cxnLst/>
            <a:rect l="l" t="t" r="r" b="b"/>
            <a:pathLst>
              <a:path w="5127817" h="4149679">
                <a:moveTo>
                  <a:pt x="0" y="0"/>
                </a:moveTo>
                <a:lnTo>
                  <a:pt x="5127817" y="0"/>
                </a:lnTo>
                <a:lnTo>
                  <a:pt x="5127817" y="4149679"/>
                </a:lnTo>
                <a:lnTo>
                  <a:pt x="0" y="41496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914174" y="3283961"/>
            <a:ext cx="7301970" cy="5974339"/>
          </a:xfrm>
          <a:custGeom>
            <a:avLst/>
            <a:gdLst/>
            <a:ahLst/>
            <a:cxnLst/>
            <a:rect l="l" t="t" r="r" b="b"/>
            <a:pathLst>
              <a:path w="7301970" h="5974339">
                <a:moveTo>
                  <a:pt x="0" y="0"/>
                </a:moveTo>
                <a:lnTo>
                  <a:pt x="7301969" y="0"/>
                </a:lnTo>
                <a:lnTo>
                  <a:pt x="7301969" y="5974339"/>
                </a:lnTo>
                <a:lnTo>
                  <a:pt x="0" y="59743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 rot="-5400000">
            <a:off x="-2870412" y="5347273"/>
            <a:ext cx="7454822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1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Lab5 : 5A and 5B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31375" y="3131561"/>
            <a:ext cx="5270887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Creating a security policy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19456" y="2113799"/>
            <a:ext cx="7835428" cy="6431613"/>
          </a:xfrm>
          <a:custGeom>
            <a:avLst/>
            <a:gdLst/>
            <a:ahLst/>
            <a:cxnLst/>
            <a:rect l="l" t="t" r="r" b="b"/>
            <a:pathLst>
              <a:path w="7835428" h="6431613">
                <a:moveTo>
                  <a:pt x="0" y="0"/>
                </a:moveTo>
                <a:lnTo>
                  <a:pt x="7835429" y="0"/>
                </a:lnTo>
                <a:lnTo>
                  <a:pt x="7835429" y="6431612"/>
                </a:lnTo>
                <a:lnTo>
                  <a:pt x="0" y="64316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2124049"/>
            <a:ext cx="7886691" cy="6421362"/>
          </a:xfrm>
          <a:custGeom>
            <a:avLst/>
            <a:gdLst/>
            <a:ahLst/>
            <a:cxnLst/>
            <a:rect l="l" t="t" r="r" b="b"/>
            <a:pathLst>
              <a:path w="7886691" h="6421362">
                <a:moveTo>
                  <a:pt x="0" y="0"/>
                </a:moveTo>
                <a:lnTo>
                  <a:pt x="7886691" y="0"/>
                </a:lnTo>
                <a:lnTo>
                  <a:pt x="7886691" y="6421362"/>
                </a:lnTo>
                <a:lnTo>
                  <a:pt x="0" y="64213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688154"/>
            <a:ext cx="7850687" cy="6431613"/>
          </a:xfrm>
          <a:custGeom>
            <a:avLst/>
            <a:gdLst/>
            <a:ahLst/>
            <a:cxnLst/>
            <a:rect l="l" t="t" r="r" b="b"/>
            <a:pathLst>
              <a:path w="7850687" h="6431613">
                <a:moveTo>
                  <a:pt x="0" y="0"/>
                </a:moveTo>
                <a:lnTo>
                  <a:pt x="7850687" y="0"/>
                </a:lnTo>
                <a:lnTo>
                  <a:pt x="7850687" y="6431612"/>
                </a:lnTo>
                <a:lnTo>
                  <a:pt x="0" y="64316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447191" y="1688154"/>
            <a:ext cx="7812109" cy="6429908"/>
          </a:xfrm>
          <a:custGeom>
            <a:avLst/>
            <a:gdLst/>
            <a:ahLst/>
            <a:cxnLst/>
            <a:rect l="l" t="t" r="r" b="b"/>
            <a:pathLst>
              <a:path w="7812109" h="6429908">
                <a:moveTo>
                  <a:pt x="0" y="0"/>
                </a:moveTo>
                <a:lnTo>
                  <a:pt x="7812109" y="0"/>
                </a:lnTo>
                <a:lnTo>
                  <a:pt x="7812109" y="6429908"/>
                </a:lnTo>
                <a:lnTo>
                  <a:pt x="0" y="642990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94497" y="1930253"/>
            <a:ext cx="7849503" cy="6426494"/>
          </a:xfrm>
          <a:custGeom>
            <a:avLst/>
            <a:gdLst/>
            <a:ahLst/>
            <a:cxnLst/>
            <a:rect l="l" t="t" r="r" b="b"/>
            <a:pathLst>
              <a:path w="7849503" h="6426494">
                <a:moveTo>
                  <a:pt x="0" y="0"/>
                </a:moveTo>
                <a:lnTo>
                  <a:pt x="7849503" y="0"/>
                </a:lnTo>
                <a:lnTo>
                  <a:pt x="7849503" y="6426494"/>
                </a:lnTo>
                <a:lnTo>
                  <a:pt x="0" y="642649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852260" y="1930253"/>
            <a:ext cx="7871715" cy="6423074"/>
          </a:xfrm>
          <a:custGeom>
            <a:avLst/>
            <a:gdLst/>
            <a:ahLst/>
            <a:cxnLst/>
            <a:rect l="l" t="t" r="r" b="b"/>
            <a:pathLst>
              <a:path w="7871715" h="6423074">
                <a:moveTo>
                  <a:pt x="0" y="0"/>
                </a:moveTo>
                <a:lnTo>
                  <a:pt x="7871715" y="0"/>
                </a:lnTo>
                <a:lnTo>
                  <a:pt x="7871715" y="6423074"/>
                </a:lnTo>
                <a:lnTo>
                  <a:pt x="0" y="642307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60910" y="3279926"/>
            <a:ext cx="7817644" cy="6421362"/>
          </a:xfrm>
          <a:custGeom>
            <a:avLst/>
            <a:gdLst/>
            <a:ahLst/>
            <a:cxnLst/>
            <a:rect l="l" t="t" r="r" b="b"/>
            <a:pathLst>
              <a:path w="7817644" h="6421362">
                <a:moveTo>
                  <a:pt x="0" y="0"/>
                </a:moveTo>
                <a:lnTo>
                  <a:pt x="7817644" y="0"/>
                </a:lnTo>
                <a:lnTo>
                  <a:pt x="7817644" y="6421362"/>
                </a:lnTo>
                <a:lnTo>
                  <a:pt x="0" y="64213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53525" y="3274794"/>
            <a:ext cx="7895407" cy="6426494"/>
          </a:xfrm>
          <a:custGeom>
            <a:avLst/>
            <a:gdLst/>
            <a:ahLst/>
            <a:cxnLst/>
            <a:rect l="l" t="t" r="r" b="b"/>
            <a:pathLst>
              <a:path w="7895407" h="6426494">
                <a:moveTo>
                  <a:pt x="0" y="0"/>
                </a:moveTo>
                <a:lnTo>
                  <a:pt x="7895407" y="0"/>
                </a:lnTo>
                <a:lnTo>
                  <a:pt x="7895407" y="6426494"/>
                </a:lnTo>
                <a:lnTo>
                  <a:pt x="0" y="642649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37866" y="1493021"/>
            <a:ext cx="423951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5A2 :  Creating standart security policy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701064" y="2958732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44576" y="2958732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37866" y="1493021"/>
            <a:ext cx="423951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5A2 :  Creating standart security policy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4576" y="2475361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525000" y="2628900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37866" y="1493021"/>
            <a:ext cx="423951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5A2 :  Creating standart security policy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92699" y="2503984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295305" y="2503984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705049" y="1493021"/>
            <a:ext cx="430515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5A3 :  Installing standart security policy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00507" y="2628353"/>
            <a:ext cx="9578222" cy="7183667"/>
          </a:xfrm>
          <a:custGeom>
            <a:avLst/>
            <a:gdLst/>
            <a:ahLst/>
            <a:cxnLst/>
            <a:rect l="l" t="t" r="r" b="b"/>
            <a:pathLst>
              <a:path w="9578222" h="7183667">
                <a:moveTo>
                  <a:pt x="0" y="0"/>
                </a:moveTo>
                <a:lnTo>
                  <a:pt x="9578222" y="0"/>
                </a:lnTo>
                <a:lnTo>
                  <a:pt x="9578222" y="7183667"/>
                </a:lnTo>
                <a:lnTo>
                  <a:pt x="0" y="71836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705049" y="1493021"/>
            <a:ext cx="430515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5A3 :  Installing standart security policy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38142" y="2145390"/>
            <a:ext cx="2944118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Open Sans"/>
              </a:rPr>
              <a:t>Check in the logs details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89342" y="2483573"/>
            <a:ext cx="9913678" cy="7435259"/>
          </a:xfrm>
          <a:custGeom>
            <a:avLst/>
            <a:gdLst/>
            <a:ahLst/>
            <a:cxnLst/>
            <a:rect l="l" t="t" r="r" b="b"/>
            <a:pathLst>
              <a:path w="9913678" h="7435259">
                <a:moveTo>
                  <a:pt x="0" y="0"/>
                </a:moveTo>
                <a:lnTo>
                  <a:pt x="9913678" y="0"/>
                </a:lnTo>
                <a:lnTo>
                  <a:pt x="9913678" y="7435259"/>
                </a:lnTo>
                <a:lnTo>
                  <a:pt x="0" y="74352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805062" y="1493021"/>
            <a:ext cx="4105126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5A4 :  Testing standart security policy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6277" y="5105400"/>
            <a:ext cx="4423916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 Extra Bold"/>
              </a:rPr>
              <a:t>connecting to A-DMZ from A-Host =&gt;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2196463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7"/>
                </a:lnTo>
                <a:lnTo>
                  <a:pt x="0" y="62995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79760" y="2329813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7"/>
                </a:lnTo>
                <a:lnTo>
                  <a:pt x="0" y="629956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858127" y="1028700"/>
            <a:ext cx="10975217" cy="8231413"/>
          </a:xfrm>
          <a:custGeom>
            <a:avLst/>
            <a:gdLst/>
            <a:ahLst/>
            <a:cxnLst/>
            <a:rect l="l" t="t" r="r" b="b"/>
            <a:pathLst>
              <a:path w="10975217" h="8231413">
                <a:moveTo>
                  <a:pt x="0" y="0"/>
                </a:moveTo>
                <a:lnTo>
                  <a:pt x="10975217" y="0"/>
                </a:lnTo>
                <a:lnTo>
                  <a:pt x="10975217" y="8231413"/>
                </a:lnTo>
                <a:lnTo>
                  <a:pt x="0" y="82314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4821191"/>
            <a:ext cx="5250772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 Extra Bold"/>
              </a:rPr>
              <a:t>Highlighted in the rulebase =&gt;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3130" y="125503"/>
            <a:ext cx="2253704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5B1 : SIC connection</a:t>
            </a:r>
          </a:p>
        </p:txBody>
      </p:sp>
      <p:sp>
        <p:nvSpPr>
          <p:cNvPr id="3" name="Freeform 3"/>
          <p:cNvSpPr/>
          <p:nvPr/>
        </p:nvSpPr>
        <p:spPr>
          <a:xfrm>
            <a:off x="2616834" y="723900"/>
            <a:ext cx="13724303" cy="9245411"/>
          </a:xfrm>
          <a:custGeom>
            <a:avLst/>
            <a:gdLst/>
            <a:ahLst/>
            <a:cxnLst/>
            <a:rect l="l" t="t" r="r" b="b"/>
            <a:pathLst>
              <a:path w="13724303" h="9245411">
                <a:moveTo>
                  <a:pt x="0" y="0"/>
                </a:moveTo>
                <a:lnTo>
                  <a:pt x="13724303" y="0"/>
                </a:lnTo>
                <a:lnTo>
                  <a:pt x="13724303" y="9245412"/>
                </a:lnTo>
                <a:lnTo>
                  <a:pt x="0" y="9245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666" b="-566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55912" y="125503"/>
            <a:ext cx="226814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5BA : SIC connection</a:t>
            </a:r>
          </a:p>
        </p:txBody>
      </p:sp>
      <p:sp>
        <p:nvSpPr>
          <p:cNvPr id="3" name="Freeform 3"/>
          <p:cNvSpPr/>
          <p:nvPr/>
        </p:nvSpPr>
        <p:spPr>
          <a:xfrm>
            <a:off x="188492" y="2229922"/>
            <a:ext cx="8955508" cy="6716631"/>
          </a:xfrm>
          <a:custGeom>
            <a:avLst/>
            <a:gdLst/>
            <a:ahLst/>
            <a:cxnLst/>
            <a:rect l="l" t="t" r="r" b="b"/>
            <a:pathLst>
              <a:path w="8955508" h="6716631">
                <a:moveTo>
                  <a:pt x="0" y="0"/>
                </a:moveTo>
                <a:lnTo>
                  <a:pt x="8955508" y="0"/>
                </a:lnTo>
                <a:lnTo>
                  <a:pt x="8955508" y="6716631"/>
                </a:lnTo>
                <a:lnTo>
                  <a:pt x="0" y="67166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9183632" y="2229922"/>
            <a:ext cx="9104368" cy="6828276"/>
          </a:xfrm>
          <a:custGeom>
            <a:avLst/>
            <a:gdLst/>
            <a:ahLst/>
            <a:cxnLst/>
            <a:rect l="l" t="t" r="r" b="b"/>
            <a:pathLst>
              <a:path w="9104368" h="6828276">
                <a:moveTo>
                  <a:pt x="0" y="0"/>
                </a:moveTo>
                <a:lnTo>
                  <a:pt x="9104368" y="0"/>
                </a:lnTo>
                <a:lnTo>
                  <a:pt x="9104368" y="6828276"/>
                </a:lnTo>
                <a:lnTo>
                  <a:pt x="0" y="68282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4576" y="2142432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420393" y="2308229"/>
            <a:ext cx="7838907" cy="4354949"/>
          </a:xfrm>
          <a:custGeom>
            <a:avLst/>
            <a:gdLst/>
            <a:ahLst/>
            <a:cxnLst/>
            <a:rect l="l" t="t" r="r" b="b"/>
            <a:pathLst>
              <a:path w="7838907" h="4354949">
                <a:moveTo>
                  <a:pt x="0" y="0"/>
                </a:moveTo>
                <a:lnTo>
                  <a:pt x="7838907" y="0"/>
                </a:lnTo>
                <a:lnTo>
                  <a:pt x="7838907" y="4354948"/>
                </a:lnTo>
                <a:lnTo>
                  <a:pt x="0" y="43549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94782" y="251838"/>
            <a:ext cx="356952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5B2 : Adding license to B-GW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22203" y="2528444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94782" y="251838"/>
            <a:ext cx="3569528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5B3 : Couldn’t configure the ethernet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4782" y="2288498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2288498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94782" y="251838"/>
            <a:ext cx="3569528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5B4 : Creating standart security policy on B-GW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38335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94782" y="251838"/>
            <a:ext cx="3569528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"/>
              </a:rPr>
              <a:t>5B4 : Creating standart security policy on B-GW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9633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576577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944288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32184" y="-816534"/>
            <a:ext cx="0" cy="2873593"/>
          </a:xfrm>
          <a:prstGeom prst="line">
            <a:avLst/>
          </a:prstGeom>
          <a:ln w="38100" cap="flat">
            <a:solidFill>
              <a:srgbClr val="5B5B5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2153" y="396801"/>
            <a:ext cx="4669331" cy="2183874"/>
            <a:chOff x="0" y="0"/>
            <a:chExt cx="6225775" cy="2911832"/>
          </a:xfrm>
        </p:grpSpPr>
        <p:grpSp>
          <p:nvGrpSpPr>
            <p:cNvPr id="4" name="Group 4"/>
            <p:cNvGrpSpPr/>
            <p:nvPr/>
          </p:nvGrpSpPr>
          <p:grpSpPr>
            <a:xfrm rot="5400000">
              <a:off x="1656971" y="-1656971"/>
              <a:ext cx="2911832" cy="6225775"/>
              <a:chOff x="0" y="0"/>
              <a:chExt cx="575177" cy="1229783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75177" cy="1229783"/>
              </a:xfrm>
              <a:custGeom>
                <a:avLst/>
                <a:gdLst/>
                <a:ahLst/>
                <a:cxnLst/>
                <a:rect l="l" t="t" r="r" b="b"/>
                <a:pathLst>
                  <a:path w="575177" h="1229783">
                    <a:moveTo>
                      <a:pt x="0" y="0"/>
                    </a:moveTo>
                    <a:lnTo>
                      <a:pt x="575177" y="0"/>
                    </a:lnTo>
                    <a:lnTo>
                      <a:pt x="575177" y="1229783"/>
                    </a:lnTo>
                    <a:lnTo>
                      <a:pt x="0" y="1229783"/>
                    </a:lnTo>
                    <a:close/>
                  </a:path>
                </a:pathLst>
              </a:custGeom>
              <a:solidFill>
                <a:srgbClr val="E6E6E6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575177" cy="126788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517461" y="1088844"/>
              <a:ext cx="5190853" cy="6484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11"/>
                </a:lnSpc>
              </a:pPr>
              <a:r>
                <a:rPr lang="en-US" sz="2799">
                  <a:solidFill>
                    <a:srgbClr val="000000"/>
                  </a:solidFill>
                  <a:latin typeface="Playfair Display 2 Bold Italics"/>
                </a:rPr>
                <a:t>Policy Layer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1470072" y="3918880"/>
            <a:ext cx="7119227" cy="5339420"/>
          </a:xfrm>
          <a:custGeom>
            <a:avLst/>
            <a:gdLst/>
            <a:ahLst/>
            <a:cxnLst/>
            <a:rect l="l" t="t" r="r" b="b"/>
            <a:pathLst>
              <a:path w="7119227" h="5339420">
                <a:moveTo>
                  <a:pt x="0" y="0"/>
                </a:moveTo>
                <a:lnTo>
                  <a:pt x="7119227" y="0"/>
                </a:lnTo>
                <a:lnTo>
                  <a:pt x="7119227" y="5339420"/>
                </a:lnTo>
                <a:lnTo>
                  <a:pt x="0" y="53394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597633" y="343880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 rot="-5400000">
            <a:off x="-2870412" y="5347273"/>
            <a:ext cx="7454822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19"/>
              </a:lnSpc>
            </a:pPr>
            <a:r>
              <a:rPr lang="en-US" sz="6399">
                <a:solidFill>
                  <a:srgbClr val="000000"/>
                </a:solidFill>
                <a:latin typeface="Playfair Display 1 Bold"/>
              </a:rPr>
              <a:t>Lab6 :  : 6A and 6B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31375" y="3131561"/>
            <a:ext cx="5270887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6A1 : Configuring ordered layers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64670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323907" y="2393777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80446" y="2393777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57915" y="1028382"/>
            <a:ext cx="5774709" cy="456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6A2 : Configuring the new ordered layers rules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2456945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888576" y="2330610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57915" y="1028382"/>
            <a:ext cx="5194361" cy="961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6A3 : Using the shared layer on the bravo policy 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0446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1993716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4576" y="2141107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408130" y="2141107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8910" y="2183219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3" y="0"/>
                </a:lnTo>
                <a:lnTo>
                  <a:pt x="8399423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144000" y="2183219"/>
            <a:ext cx="8399424" cy="6299568"/>
          </a:xfrm>
          <a:custGeom>
            <a:avLst/>
            <a:gdLst/>
            <a:ahLst/>
            <a:cxnLst/>
            <a:rect l="l" t="t" r="r" b="b"/>
            <a:pathLst>
              <a:path w="8399424" h="6299568">
                <a:moveTo>
                  <a:pt x="0" y="0"/>
                </a:moveTo>
                <a:lnTo>
                  <a:pt x="8399424" y="0"/>
                </a:lnTo>
                <a:lnTo>
                  <a:pt x="8399424" y="6299568"/>
                </a:lnTo>
                <a:lnTo>
                  <a:pt x="0" y="6299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57915" y="1028382"/>
            <a:ext cx="5194361" cy="961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0"/>
              </a:lnSpc>
            </a:pPr>
            <a:r>
              <a:rPr lang="en-US" sz="2000" spc="18">
                <a:solidFill>
                  <a:srgbClr val="000000"/>
                </a:solidFill>
                <a:latin typeface="Open Sans"/>
              </a:rPr>
              <a:t>6A4 : Testing the shared layer on the bravo policy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828800" y="1416504"/>
            <a:ext cx="14630400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56228" y="705485"/>
            <a:ext cx="3018723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Open Sans Extra Bold"/>
              </a:rPr>
              <a:t>Demonstration :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05437" y="5905500"/>
            <a:ext cx="3901648" cy="3247249"/>
          </a:xfrm>
          <a:custGeom>
            <a:avLst/>
            <a:gdLst/>
            <a:ahLst/>
            <a:cxnLst/>
            <a:rect l="l" t="t" r="r" b="b"/>
            <a:pathLst>
              <a:path w="3901648" h="3247249">
                <a:moveTo>
                  <a:pt x="0" y="0"/>
                </a:moveTo>
                <a:lnTo>
                  <a:pt x="3901647" y="0"/>
                </a:lnTo>
                <a:lnTo>
                  <a:pt x="3901647" y="3247248"/>
                </a:lnTo>
                <a:lnTo>
                  <a:pt x="0" y="32472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86616" y="476567"/>
            <a:ext cx="17514768" cy="1666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3"/>
              </a:lnSpc>
              <a:spcBef>
                <a:spcPct val="0"/>
              </a:spcBef>
            </a:pPr>
            <a:r>
              <a:rPr lang="en-US" sz="4759">
                <a:solidFill>
                  <a:srgbClr val="000000"/>
                </a:solidFill>
                <a:latin typeface="Open Sans Bold"/>
              </a:rPr>
              <a:t>Implementation of any additional security features benchmarking industry standards.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92341" y="3919058"/>
            <a:ext cx="4548336" cy="389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Open Sans"/>
              </a:rPr>
              <a:t> Security Awareness and Training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243228" y="7310684"/>
            <a:ext cx="4597450" cy="38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000000"/>
                </a:solidFill>
                <a:latin typeface="Open Sans"/>
              </a:rPr>
              <a:t> Intrusion detection systems (IDS)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92341" y="7901370"/>
            <a:ext cx="7986415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Open Sans"/>
              </a:rPr>
              <a:t>Intrusion activity or violation is typically either reported to an administrator</a:t>
            </a:r>
          </a:p>
        </p:txBody>
      </p:sp>
      <p:pic>
        <p:nvPicPr>
          <p:cNvPr id="8" name="Image 7" descr="Une image contenant homme, silhouette&#10;&#10;Description générée automatiquement">
            <a:extLst>
              <a:ext uri="{FF2B5EF4-FFF2-40B4-BE49-F238E27FC236}">
                <a16:creationId xmlns:a16="http://schemas.microsoft.com/office/drawing/2014/main" id="{20DD9FBA-5C84-CBB5-3E24-471BE77257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5666" y="3390618"/>
            <a:ext cx="4701190" cy="1565496"/>
          </a:xfrm>
          <a:prstGeom prst="rect">
            <a:avLst/>
          </a:prstGeom>
        </p:spPr>
      </p:pic>
      <p:pic>
        <p:nvPicPr>
          <p:cNvPr id="9" name="Image 8" descr="Une image contenant planète, objet astronomique, sphère, Espace lointain&#10;&#10;Description générée automatiquement">
            <a:extLst>
              <a:ext uri="{FF2B5EF4-FFF2-40B4-BE49-F238E27FC236}">
                <a16:creationId xmlns:a16="http://schemas.microsoft.com/office/drawing/2014/main" id="{13BA6198-54EC-5441-9F67-0DDCD38CD7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3859323" y="4281875"/>
            <a:ext cx="3991113" cy="3247249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6616" y="476567"/>
            <a:ext cx="17514768" cy="2299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03"/>
              </a:lnSpc>
              <a:spcBef>
                <a:spcPct val="0"/>
              </a:spcBef>
            </a:pPr>
            <a:r>
              <a:rPr lang="en-US" sz="4359">
                <a:solidFill>
                  <a:srgbClr val="000000"/>
                </a:solidFill>
                <a:latin typeface="Open Sans Bold"/>
              </a:rPr>
              <a:t>Recommendations for future improvements based on the lessons learned during the implementation and analysis process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1102" y="4146414"/>
            <a:ext cx="17805797" cy="418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Do not open all the vm from the beginning. It will slow down the computer</a:t>
            </a:r>
          </a:p>
          <a:p>
            <a:pPr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Open Sans"/>
            </a:endParaRP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Verify that the ethernet are well configured. The VM are well connected to each other.</a:t>
            </a:r>
          </a:p>
          <a:p>
            <a:pPr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Open Sans"/>
            </a:endParaRP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 Try several times for the ping, it may not work all the times.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Open Sans"/>
            </a:endParaRP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 Be aware about the password for the SIC connection.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6616" y="476567"/>
            <a:ext cx="17514768" cy="756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03"/>
              </a:lnSpc>
              <a:spcBef>
                <a:spcPct val="0"/>
              </a:spcBef>
            </a:pPr>
            <a:r>
              <a:rPr lang="en-US" sz="4359">
                <a:solidFill>
                  <a:srgbClr val="000000"/>
                </a:solidFill>
                <a:latin typeface="Open Sans Bold"/>
              </a:rPr>
              <a:t>Personal and Technical Reflection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86272" y="4819967"/>
            <a:ext cx="15315456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A lot of knowledges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Used to work with server but not directly. 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Intrusting to manipulate VM and would try to do this at home more often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Different notions of the network security  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752792"/>
            <a:ext cx="17514768" cy="86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>
                <a:solidFill>
                  <a:srgbClr val="000000"/>
                </a:solidFill>
                <a:latin typeface="Open Sans Bold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7817" y="2697253"/>
            <a:ext cx="15352365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Implemented the checkpoint solution on some aspects.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Security problems will appear as soon as new attack are discovered.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Dynamic work to find solutions and monitor the system to make it stable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945</Words>
  <Application>Microsoft Macintosh PowerPoint</Application>
  <PresentationFormat>Personnalisé</PresentationFormat>
  <Paragraphs>164</Paragraphs>
  <Slides>50</Slides>
  <Notes>4</Notes>
  <HiddenSlides>0</HiddenSlides>
  <MMClips>1</MMClips>
  <ScaleCrop>false</ScaleCrop>
  <HeadingPairs>
    <vt:vector size="6" baseType="variant">
      <vt:variant>
        <vt:lpstr>Polices utilisées</vt:lpstr>
      </vt:variant>
      <vt:variant>
        <vt:i4>9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50</vt:i4>
      </vt:variant>
    </vt:vector>
  </HeadingPairs>
  <TitlesOfParts>
    <vt:vector size="60" baseType="lpstr">
      <vt:lpstr>Playfair Display 1 Bold</vt:lpstr>
      <vt:lpstr>Calibri</vt:lpstr>
      <vt:lpstr>Open Sans Bold</vt:lpstr>
      <vt:lpstr>Open Sans Extra Bold</vt:lpstr>
      <vt:lpstr>Clear Sans</vt:lpstr>
      <vt:lpstr>Lora</vt:lpstr>
      <vt:lpstr>Playfair Display 2 Bold Italics</vt:lpstr>
      <vt:lpstr>Open Sans</vt:lpstr>
      <vt:lpstr>Arial</vt:lpstr>
      <vt:lpstr>Office Theme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Proposition de Projet</dc:title>
  <cp:lastModifiedBy>Léa Martin</cp:lastModifiedBy>
  <cp:revision>4</cp:revision>
  <dcterms:created xsi:type="dcterms:W3CDTF">2006-08-16T00:00:00Z</dcterms:created>
  <dcterms:modified xsi:type="dcterms:W3CDTF">2024-04-26T12:13:18Z</dcterms:modified>
  <dc:identifier>DAGDIspWUkw</dc:identifier>
</cp:coreProperties>
</file>