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74" r:id="rId11"/>
    <p:sldId id="265"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983" autoAdjust="0"/>
  </p:normalViewPr>
  <p:slideViewPr>
    <p:cSldViewPr>
      <p:cViewPr varScale="1">
        <p:scale>
          <a:sx n="59" d="100"/>
          <a:sy n="59" d="100"/>
        </p:scale>
        <p:origin x="171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9B6CDE-F77C-4D71-8240-AE065D5C81FF}" type="datetimeFigureOut">
              <a:rPr lang="en-US" smtClean="0"/>
              <a:t>2/15/2026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DB656-64D9-43A7-ABFF-806F492599AA}" type="slidenum">
              <a:rPr lang="en-US" smtClean="0"/>
              <a:t>‹#›</a:t>
            </a:fld>
            <a:endParaRPr lang="en-US"/>
          </a:p>
        </p:txBody>
      </p:sp>
    </p:spTree>
    <p:extLst>
      <p:ext uri="{BB962C8B-B14F-4D97-AF65-F5344CB8AC3E}">
        <p14:creationId xmlns:p14="http://schemas.microsoft.com/office/powerpoint/2010/main" val="1969509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Psychology poses a major impact on health and social care of individuals by influencing behavioural interventions, driving lifestyle changes, improving communication and maintaining positive relationships (Jiakponna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Situations along with experiences have been identified as dynamic and powerful forces that majorly shape development (cognitive abilities, personality) and well-being (physical, emotional and mental) of an individual. This presentation is based on evaluating the historical impact of the last five years on the development and well-being of Jenny and proposes practical strategies by applying Piaget’s “cognitive development theory” (CDT).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CDT proposed by Jean Piaget has been selected as the “one psychological lifespan theory” for this assignment that was also studied during the module for analysing the historical impact of Jenny’s experience.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CDT mainly evaluates that the thought process of children is different from adults and the cognitive development process of children identified as a ‘progressive restructuring’ of the mental development. Core concepts of the CDT are schemas (building mental models), assimilation (understanding new experiences), accommodation (modifying schemas to adapt new information) and equilibration (balancing assimilation and accommodation) (Singh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Evaluating concepts of the CDT aid in understanding how Jenny adapted her thought process while dealing with adult responsibilities to assist her mother at a young age and suggesting practical strategies. Implying CDT become beneficial for Jenny to manage developmental expectations, encourage problem-solving and minimise stress while caring for her mother.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formal operational stage, adolescents build the capacity for hypothetical thought, abstract reasoning and systematic planning by applying deductive reasoning, moving beyond physical reality (García-Madruga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At the age of 16, Jenny seems to be capable of problem-solving and complex thinking, although this does not justify her mental or emotional preparedness to meet adult responsibilities. Therefore, domain-specific development, complex problem-solving and involvement in practical reasoning due to premature responsibilities influence development and well-being of Jenny by posing excessive emotional and cognitive demands on her.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Fulfilling adult responsibilities from the age of 11 have encouraged the development of planning skills and practical problem-solving abilities, resulting in cognitive overload for Jenny. This limited age-appropriate learning opportunities for Jenny and managing complicated activities while assisting her mother in administrative tasks beyond her developmental stage adversely influenced Jenny's well-being. A positive or supportive environment can foster resilience while a negative environment due to poverty, bullying and abuse can lead to lasting damage by causing mental health issues and ‘altered brain structure’</a:t>
            </a:r>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Premature or adult responsibilities including caregiving and intense work can negatively influence usual teenage development by creating chronic stress, depression and anxiety (Burke, 2024). Referring to the historical impact, involving in caregiving for the past five years has disrupted education, emotional and social development of Jenny due to absence of parental support and situational pressure. Further, in the current situation, reduced supervision due to absence of parental monitoring affected the well-being and development of Jenny by causing sleep deprivation and inadequate nutrition, leading to long-term physical risks.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Increase in cognitive demands that exceed capacity or cognitive overload can trigger burnout, anxiety and stress for individuals, decreasing regulatory capacity and causing emotional dysregulation (Pelz, 2024). Premature responsibilities and acting as an adult can create role confusion for Jenny, resulting in emotional exhaustion, affecting current needs and adversely influencing emotional and psychological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Parenting styles, socioeconomic status, family dynamics, early life experiences, social relationships and education are identified as environmental influences that shape psychological development of an individual (Elshanum, 2024). </a:t>
            </a:r>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Environmental (nurture) influences including early life experiences, family dynamics and socioeconomic status shaped psychological development of Jenny by altering personality, cognitive abilities and behaviour. Further, the role and early caregiving responsibilities may act as a stressor for Jenny while helping her mother in cooking, cleaning and shopping forced Jenny to build ‘adult-like coping mechanisms’ prematurely.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Genetics, prenatal factors, brain structure and functions, temperament, epigenetics, endocrine system (Hormones) and neurodevelopmental conditions identified as biological (nature influences that shapes psychological development of adolescents (Mualem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Biological influences such as genetic foundations, neurobiology, and adolescent brain function and personality significantly influenced psychological development of Jenny by impacting the usage of cognitive abilities. Temperament, personality, emotional reactivity and vulnerability due to early exposure to premature responsibilities negatively influenced psychological development of Jenny and forced her to apply high-level reasoning before her emotional preparedness.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Promoting perspective-taking nature by facilitating peer support groups, encouraging hypothetical planning, fostering decision-making independence and emphasising abstract thinking can be supportive for emotional and psychological development of adolescents (Kaizar and Alordiah, 2023). Referring to the ‘formal operational stage’ of Piaget’s CDT, developing scenario-based care planning routine, validating emotions and minimising invincibility risks can be beneficial for Jenny to balance identity development and caregiving. Involving in peer support groups can help Jenny to share her thoughts and experiences and utilising scientific reasoning by maintaining a care log to manage emotional regulations.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Participating in decision-making workshops, involving in case scenario analysis for developing structured problem-solving and promoting cognitive equilibrium by facilitating positive social interactions can help in healthy cognitive development of adolescents (Clemente-Suárez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Offering emotional support by encouraging to develop connection with other young caregivers, prioritising resilience building and improving stress management ability can also be appropriate interventions for ensuring healthy cognitive development of Jenny. Further, lowering administrative responsibilities for Jenny and ensuring school flexibility can also be favourable for Jenny to increase cognitive capacity and improve social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CDT of Piaget is useful for understanding the thinking progress of children from sensorimotor actions to abstract reasoning, tailoring learning to particular developmental stages (Pakpahan and Saragih, 2022). Application of the CDT theory in this assignment has helped in understanding Jenny's psychology by assessing her thought process and suggesting strategies for cognitive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Overly rigid stages, neglecting cultural factors, underestimating abilities, methodological weaknesses and limited adult development focus identified as probable limitations of CDT of Piaget (Shah and Basnyat, 2024). Failure to account for the cultural influences and understanding its impact on Jenny’s psychology also identified as further limitations of applying CDT in this assignment.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Application of CDT of Piaget evaluated that Jenny belongs to the formal operational stage and exposure to premature responsibilities affected development and well-being of Jenny by causing stress and anxiety. Absence of parental support, inappropriate family dynamics and increase in cognitive demands negatively influenced emotional and psychological development of Jenny while caring for her mother. Hence, engaging in decision-making workshops, doing case scenario analysis and involving in peer support groups can be supportive for psychological development of Jenny in her current situation. </a:t>
            </a:r>
            <a:endParaRPr lang="en-US" dirty="0"/>
          </a:p>
        </p:txBody>
      </p:sp>
      <p:sp>
        <p:nvSpPr>
          <p:cNvPr id="4" name="Slide Number Placeholder 3"/>
          <p:cNvSpPr>
            <a:spLocks noGrp="1"/>
          </p:cNvSpPr>
          <p:nvPr>
            <p:ph type="sldNum" sz="quarter" idx="10"/>
          </p:nvPr>
        </p:nvSpPr>
        <p:spPr/>
        <p:txBody>
          <a:bodyPr/>
          <a:lstStyle/>
          <a:p>
            <a:fld id="{200DB656-64D9-43A7-ABFF-806F492599AA}" type="slidenum">
              <a:rPr lang="en-US" smtClean="0"/>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0DB656-64D9-43A7-ABFF-806F492599AA}" type="slidenum">
              <a:rPr lang="en-US" smtClean="0"/>
              <a:t>17</a:t>
            </a:fld>
            <a:endParaRPr lang="en-US"/>
          </a:p>
        </p:txBody>
      </p:sp>
    </p:spTree>
    <p:extLst>
      <p:ext uri="{BB962C8B-B14F-4D97-AF65-F5344CB8AC3E}">
        <p14:creationId xmlns:p14="http://schemas.microsoft.com/office/powerpoint/2010/main" val="645088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8B00310-6224-47CA-B115-1BBF017B6F71}"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B00310-6224-47CA-B115-1BBF017B6F71}"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B00310-6224-47CA-B115-1BBF017B6F71}"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B00310-6224-47CA-B115-1BBF017B6F71}"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B00310-6224-47CA-B115-1BBF017B6F71}"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B00310-6224-47CA-B115-1BBF017B6F71}"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B00310-6224-47CA-B115-1BBF017B6F71}"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B00310-6224-47CA-B115-1BBF017B6F71}"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B00310-6224-47CA-B115-1BBF017B6F71}"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B00310-6224-47CA-B115-1BBF017B6F71}"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B00310-6224-47CA-B115-1BBF017B6F71}"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A5CE2E-9CA3-43C9-BFA5-E3E3E0032F2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B00310-6224-47CA-B115-1BBF017B6F71}" type="datetimeFigureOut">
              <a:rPr lang="en-US" smtClean="0"/>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A5CE2E-9CA3-43C9-BFA5-E3E3E0032F2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researchgate.net/profile/Anjolaoluwa-Ogunsina-2/publication/381955161_Psychosocial_factors_in_chronic_disease_management_Implications_for_health_psychology/links/66857b6af3b61c4e2cac32a5/Psychosocial-factors-in-chronic-disease-management-Implications-for-health-psychology.pdf" TargetMode="External"/><Relationship Id="rId13" Type="http://schemas.openxmlformats.org/officeDocument/2006/relationships/hyperlink" Target="https://www.researchgate.net/profile/Osias-Kit-Kilag/publication/376646424_Elementary_Math_Learning_Through_Piaget's_Cognitive_Development_Stages/links/687d52e6b3294610e9b8aed1/Elementary-Math-Learning-Through-Piagets-Cognitive-Development-Stages.pdf" TargetMode="External"/><Relationship Id="rId3" Type="http://schemas.openxmlformats.org/officeDocument/2006/relationships/hyperlink" Target="https://www.researchgate.net/profile/Yohana-Antikaningsih/publication/387858474_Adolescents_from_Broken_Homes_The_Role_of_Emotional_Regulation_in_Reducing_Aggressive_Tendencies/links/696309dfee048155cffa4580/Adolescents-from-Broken-Homes-The-Role-of-Emotional-Regulation-in-Reducing-Aggressive-Tendencies.pdf" TargetMode="External"/><Relationship Id="rId7" Type="http://schemas.openxmlformats.org/officeDocument/2006/relationships/hyperlink" Target="https://www.cambridge.org/core/journals/spanish-journal-of-psychology/article/executive-functions-and-improvement-of-thinking-an-intervention-program-to-enhance-deductive-reasoning-abilities/EF7480EA8682B1F530E57042392EF0A5" TargetMode="External"/><Relationship Id="rId12" Type="http://schemas.openxmlformats.org/officeDocument/2006/relationships/hyperlink" Target="https://www.scivisionpub.com/pdfs/neuropsychological-and-psychiatric-determinants-of-peak-performance-in-highstress-professions-3599.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psychologia.pelnus.ac.id/index.php/Psychologia/article/view/65" TargetMode="External"/><Relationship Id="rId11" Type="http://schemas.openxmlformats.org/officeDocument/2006/relationships/hyperlink" Target="https://journal.eltaorganization.org/index.php/joal/article/view/79" TargetMode="External"/><Relationship Id="rId5" Type="http://schemas.openxmlformats.org/officeDocument/2006/relationships/hyperlink" Target="https://www.mdpi.com/2227-9067/11/11/1299" TargetMode="External"/><Relationship Id="rId15" Type="http://schemas.openxmlformats.org/officeDocument/2006/relationships/hyperlink" Target="https://kwpublications.com/papers_submitted/18508/generating-piaget-and-vygotsky-grounded-parents-home-based-approaches-to-enhance-cognitive-development-among-young-children.pdf" TargetMode="External"/><Relationship Id="rId10" Type="http://schemas.openxmlformats.org/officeDocument/2006/relationships/hyperlink" Target="https://www.frontiersin.org/journals/public-health/articles/10.3389/fpubh.2024.1376075/full" TargetMode="External"/><Relationship Id="rId4" Type="http://schemas.openxmlformats.org/officeDocument/2006/relationships/hyperlink" Target="https://www.scivisionpub.com/pdfs/exploring-the-longterm-impact-of-childhood-trauma-unseen-consequences-and-paths-to-healing-3460.pdf" TargetMode="External"/><Relationship Id="rId9" Type="http://schemas.openxmlformats.org/officeDocument/2006/relationships/hyperlink" Target="https://www.researchgate.net/profile/Caroline-Alordiah/publication/374419878_UNDERSTANDING_THE_ROLE_OF_PLAY_IN_PROMOTING_COGNITIVE_SOCIAL_AND_EMOTIONAL_DEVELOPMENT_IN_SCHOOL_CHILDREN_IMPLICATIONS_FOR_COUNSELLORS_AND_EVALUATORS/links/651d2073b0df2f20a20e928c/UNDERSTANDING-THE-ROLE-OF-PLAY-IN-PROMOTING-COGNITIVE-SOCIAL-AND-EMOTIONAL-DEVELOPMENT-IN-SCHOOL-CHILDREN-IMPLICATIONS-FOR-COUNSELLORS-AND-EVALUATORS.pdf" TargetMode="External"/><Relationship Id="rId14" Type="http://schemas.openxmlformats.org/officeDocument/2006/relationships/hyperlink" Target="https://www.researchgate.net/profile/Rajendra-Shah-Ph-D/publication/384279460_Critiques_of_learner-centered_teaching/links/67dec63072f7f37c3e84c1f6/Critiques-of-learner-centered-teach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00100" y="174171"/>
            <a:ext cx="7543800" cy="3276600"/>
          </a:xfrm>
          <a:solidFill>
            <a:schemeClr val="accent2">
              <a:lumMod val="20000"/>
              <a:lumOff val="80000"/>
            </a:schemeClr>
          </a:solidFill>
          <a:ln w="38100">
            <a:solidFill>
              <a:schemeClr val="accent2"/>
            </a:solidFill>
          </a:ln>
        </p:spPr>
        <p:txBody>
          <a:bodyPr>
            <a:normAutofit fontScale="55000" lnSpcReduction="20000"/>
          </a:bodyPr>
          <a:lstStyle/>
          <a:p>
            <a:pPr>
              <a:lnSpc>
                <a:spcPct val="170000"/>
              </a:lnSpc>
            </a:pPr>
            <a:endParaRPr lang="en-US" sz="3300" b="1" dirty="0">
              <a:solidFill>
                <a:schemeClr val="tx1"/>
              </a:solidFill>
            </a:endParaRPr>
          </a:p>
          <a:p>
            <a:pPr>
              <a:lnSpc>
                <a:spcPct val="170000"/>
              </a:lnSpc>
            </a:pPr>
            <a:r>
              <a:rPr lang="en-GB" sz="3300" b="1" dirty="0">
                <a:solidFill>
                  <a:schemeClr val="tx1"/>
                </a:solidFill>
              </a:rPr>
              <a:t>MODULE: PSYCHOLOGY IN HEALTH AND SOCIAL CARE</a:t>
            </a:r>
            <a:endParaRPr lang="en-US" sz="3300" b="1" dirty="0">
              <a:solidFill>
                <a:schemeClr val="tx1"/>
              </a:solidFill>
            </a:endParaRPr>
          </a:p>
          <a:p>
            <a:pPr>
              <a:lnSpc>
                <a:spcPct val="170000"/>
              </a:lnSpc>
            </a:pPr>
            <a:r>
              <a:rPr lang="en-GB" sz="3300" b="1" dirty="0">
                <a:solidFill>
                  <a:schemeClr val="tx1"/>
                </a:solidFill>
              </a:rPr>
              <a:t>MODULE CODE: LCHS4010</a:t>
            </a:r>
          </a:p>
          <a:p>
            <a:pPr>
              <a:lnSpc>
                <a:spcPct val="170000"/>
              </a:lnSpc>
            </a:pPr>
            <a:r>
              <a:rPr lang="en-GB" sz="3300" b="1" dirty="0">
                <a:solidFill>
                  <a:schemeClr val="tx1"/>
                </a:solidFill>
              </a:rPr>
              <a:t>ASSESSESSMENT 1: INDIVIDUAL PRESENTATIION</a:t>
            </a:r>
          </a:p>
          <a:p>
            <a:pPr>
              <a:lnSpc>
                <a:spcPct val="170000"/>
              </a:lnSpc>
            </a:pPr>
            <a:r>
              <a:rPr lang="en-GB" sz="3300" b="1" dirty="0">
                <a:solidFill>
                  <a:schemeClr val="tx1"/>
                </a:solidFill>
              </a:rPr>
              <a:t>STUDENT NAME: MARYAM WASEEM</a:t>
            </a:r>
          </a:p>
          <a:p>
            <a:pPr>
              <a:lnSpc>
                <a:spcPct val="170000"/>
              </a:lnSpc>
            </a:pPr>
            <a:r>
              <a:rPr lang="en-GB" sz="3300" b="1" dirty="0">
                <a:solidFill>
                  <a:schemeClr val="tx1"/>
                </a:solidFill>
              </a:rPr>
              <a:t>STUDENT ID:2433389</a:t>
            </a:r>
          </a:p>
          <a:p>
            <a:pPr>
              <a:lnSpc>
                <a:spcPct val="170000"/>
              </a:lnSpc>
            </a:pPr>
            <a:endParaRPr lang="en-US" sz="3300" b="1" dirty="0">
              <a:solidFill>
                <a:schemeClr val="tx1"/>
              </a:solidFill>
            </a:endParaRPr>
          </a:p>
          <a:p>
            <a:endParaRPr lang="en-US" dirty="0"/>
          </a:p>
        </p:txBody>
      </p:sp>
      <p:pic>
        <p:nvPicPr>
          <p:cNvPr id="1027" name="Picture 3"/>
          <p:cNvPicPr>
            <a:picLocks noChangeAspect="1" noChangeArrowheads="1"/>
          </p:cNvPicPr>
          <p:nvPr/>
        </p:nvPicPr>
        <p:blipFill>
          <a:blip r:embed="rId2"/>
          <a:srcRect/>
          <a:stretch>
            <a:fillRect/>
          </a:stretch>
        </p:blipFill>
        <p:spPr bwMode="auto">
          <a:xfrm>
            <a:off x="152400" y="5486400"/>
            <a:ext cx="2743200" cy="1251857"/>
          </a:xfrm>
          <a:prstGeom prst="rect">
            <a:avLst/>
          </a:prstGeom>
          <a:noFill/>
          <a:ln w="9525">
            <a:noFill/>
            <a:miter lim="800000"/>
            <a:headEnd/>
            <a:tailEnd/>
          </a:ln>
          <a:effectLst/>
        </p:spPr>
      </p:pic>
      <p:pic>
        <p:nvPicPr>
          <p:cNvPr id="1028" name="Picture 4"/>
          <p:cNvPicPr>
            <a:picLocks noChangeAspect="1" noChangeArrowheads="1"/>
          </p:cNvPicPr>
          <p:nvPr/>
        </p:nvPicPr>
        <p:blipFill>
          <a:blip r:embed="rId3"/>
          <a:srcRect/>
          <a:stretch>
            <a:fillRect/>
          </a:stretch>
        </p:blipFill>
        <p:spPr bwMode="auto">
          <a:xfrm>
            <a:off x="5791200" y="4114800"/>
            <a:ext cx="3260148" cy="2362200"/>
          </a:xfrm>
          <a:prstGeom prst="rect">
            <a:avLst/>
          </a:prstGeom>
          <a:noFill/>
          <a:ln w="9525">
            <a:noFill/>
            <a:miter lim="800000"/>
            <a:headEnd/>
            <a:tailEnd/>
          </a:ln>
          <a:effectLst/>
        </p:spPr>
      </p:pic>
      <p:pic>
        <p:nvPicPr>
          <p:cNvPr id="1030" name="Picture 6"/>
          <p:cNvPicPr>
            <a:picLocks noChangeAspect="1" noChangeArrowheads="1"/>
          </p:cNvPicPr>
          <p:nvPr/>
        </p:nvPicPr>
        <p:blipFill>
          <a:blip r:embed="rId4"/>
          <a:srcRect/>
          <a:stretch>
            <a:fillRect/>
          </a:stretch>
        </p:blipFill>
        <p:spPr bwMode="auto">
          <a:xfrm>
            <a:off x="2971800" y="4038600"/>
            <a:ext cx="2736980" cy="2438400"/>
          </a:xfrm>
          <a:prstGeom prst="rect">
            <a:avLst/>
          </a:prstGeom>
          <a:noFill/>
          <a:ln w="9525">
            <a:noFill/>
            <a:miter lim="800000"/>
            <a:headEnd/>
            <a:tailEnd/>
          </a:ln>
          <a:effectLst/>
        </p:spPr>
      </p:pic>
      <p:pic>
        <p:nvPicPr>
          <p:cNvPr id="9" name="Picture 5"/>
          <p:cNvPicPr>
            <a:picLocks noChangeAspect="1" noChangeArrowheads="1"/>
          </p:cNvPicPr>
          <p:nvPr/>
        </p:nvPicPr>
        <p:blipFill>
          <a:blip r:embed="rId5"/>
          <a:srcRect/>
          <a:stretch>
            <a:fillRect/>
          </a:stretch>
        </p:blipFill>
        <p:spPr bwMode="auto">
          <a:xfrm>
            <a:off x="54429" y="3413439"/>
            <a:ext cx="2971800" cy="2072961"/>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p:spPr>
        <p:txBody>
          <a:bodyPr>
            <a:normAutofit/>
          </a:bodyPr>
          <a:lstStyle/>
          <a:p>
            <a:r>
              <a:rPr lang="en-GB" sz="2400" b="1" dirty="0"/>
              <a:t>1. INTRODUCTION </a:t>
            </a:r>
            <a:endParaRPr lang="en-US" sz="2400" dirty="0"/>
          </a:p>
        </p:txBody>
      </p:sp>
      <p:sp>
        <p:nvSpPr>
          <p:cNvPr id="3" name="Content Placeholder 2"/>
          <p:cNvSpPr>
            <a:spLocks noGrp="1"/>
          </p:cNvSpPr>
          <p:nvPr>
            <p:ph idx="1"/>
          </p:nvPr>
        </p:nvSpPr>
        <p:spPr>
          <a:xfrm>
            <a:off x="0" y="1600201"/>
            <a:ext cx="3505200" cy="4190999"/>
          </a:xfrm>
          <a:solidFill>
            <a:schemeClr val="bg2"/>
          </a:solidFill>
        </p:spPr>
        <p:txBody>
          <a:bodyPr>
            <a:normAutofit fontScale="85000" lnSpcReduction="10000"/>
          </a:bodyPr>
          <a:lstStyle/>
          <a:p>
            <a:pPr lvl="0" algn="just">
              <a:lnSpc>
                <a:spcPct val="150000"/>
              </a:lnSpc>
            </a:pPr>
            <a:r>
              <a:rPr lang="en-GB" sz="2000" dirty="0"/>
              <a:t>Psychology impacts health and social care by causing lifestyle changes  (</a:t>
            </a:r>
            <a:r>
              <a:rPr lang="en-US" sz="2000" dirty="0"/>
              <a:t>(Jiakponna </a:t>
            </a:r>
            <a:r>
              <a:rPr lang="en-US" sz="2000" i="1" dirty="0"/>
              <a:t>et al.</a:t>
            </a:r>
            <a:r>
              <a:rPr lang="en-US" sz="2000" dirty="0"/>
              <a:t> 2024)</a:t>
            </a:r>
          </a:p>
          <a:p>
            <a:pPr lvl="0" algn="just">
              <a:lnSpc>
                <a:spcPct val="150000"/>
              </a:lnSpc>
            </a:pPr>
            <a:r>
              <a:rPr lang="en-GB" sz="2000" dirty="0"/>
              <a:t>Situations and experiences recognised as powerful forces shaping development and well-being </a:t>
            </a:r>
            <a:endParaRPr lang="en-US" sz="2000" dirty="0"/>
          </a:p>
          <a:p>
            <a:pPr lvl="0" algn="just">
              <a:lnSpc>
                <a:spcPct val="150000"/>
              </a:lnSpc>
            </a:pPr>
            <a:r>
              <a:rPr lang="en-GB" sz="2000" dirty="0"/>
              <a:t>The given scenario mentioned Jenny as a 16 years old teenage girl who has been serving as a young carer of her mother</a:t>
            </a:r>
            <a:endParaRPr lang="en-US" sz="2000"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20000"/>
              <a:lumOff val="80000"/>
            </a:schemeClr>
          </a:solidFill>
        </p:spPr>
        <p:txBody>
          <a:bodyPr>
            <a:noAutofit/>
          </a:bodyPr>
          <a:lstStyle/>
          <a:p>
            <a:r>
              <a:rPr lang="en-GB" sz="2400" b="1" dirty="0"/>
              <a:t>2. SELECTION OF ONE PSYCHOLOGICAL LIFESPAN THEORY </a:t>
            </a:r>
            <a:br>
              <a:rPr lang="en-US" sz="2400" b="1" dirty="0"/>
            </a:br>
            <a:endParaRPr lang="en-US" sz="2400" dirty="0"/>
          </a:p>
        </p:txBody>
      </p:sp>
      <p:sp>
        <p:nvSpPr>
          <p:cNvPr id="3" name="Content Placeholder 2"/>
          <p:cNvSpPr>
            <a:spLocks noGrp="1"/>
          </p:cNvSpPr>
          <p:nvPr>
            <p:ph idx="1"/>
          </p:nvPr>
        </p:nvSpPr>
        <p:spPr>
          <a:xfrm>
            <a:off x="457200" y="1600201"/>
            <a:ext cx="4572000" cy="1447799"/>
          </a:xfrm>
          <a:solidFill>
            <a:schemeClr val="accent2">
              <a:lumMod val="20000"/>
              <a:lumOff val="80000"/>
            </a:schemeClr>
          </a:solidFill>
        </p:spPr>
        <p:txBody>
          <a:bodyPr>
            <a:normAutofit fontScale="70000" lnSpcReduction="20000"/>
          </a:bodyPr>
          <a:lstStyle/>
          <a:p>
            <a:pPr lvl="0" algn="just">
              <a:lnSpc>
                <a:spcPct val="150000"/>
              </a:lnSpc>
            </a:pPr>
            <a:r>
              <a:rPr lang="en-GB" sz="2300" dirty="0"/>
              <a:t>Cognitive Development Theory has been selected </a:t>
            </a:r>
            <a:endParaRPr lang="en-US" sz="2300" dirty="0"/>
          </a:p>
          <a:p>
            <a:pPr lvl="0" algn="just">
              <a:lnSpc>
                <a:spcPct val="150000"/>
              </a:lnSpc>
            </a:pPr>
            <a:r>
              <a:rPr lang="en-GB" sz="2300" dirty="0"/>
              <a:t>CDT chosen for assessing historical impact on Jenny’s development and well-being </a:t>
            </a:r>
            <a:endParaRPr lang="en-US" sz="2300"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p:spPr>
        <p:txBody>
          <a:bodyPr>
            <a:noAutofit/>
          </a:bodyPr>
          <a:lstStyle/>
          <a:p>
            <a:r>
              <a:rPr lang="en-GB" sz="2400" b="1" dirty="0"/>
              <a:t>3. EXPLANATION OF THE CDT BY ANALYSING ITS KEY CONCEPTS AND EVALUATING RELEVANCE </a:t>
            </a:r>
            <a:br>
              <a:rPr lang="en-US" sz="2400" b="1" dirty="0"/>
            </a:br>
            <a:endParaRPr lang="en-US" sz="2400" dirty="0"/>
          </a:p>
        </p:txBody>
      </p:sp>
      <p:sp>
        <p:nvSpPr>
          <p:cNvPr id="3" name="Content Placeholder 2"/>
          <p:cNvSpPr>
            <a:spLocks noGrp="1"/>
          </p:cNvSpPr>
          <p:nvPr>
            <p:ph idx="1"/>
          </p:nvPr>
        </p:nvSpPr>
        <p:spPr>
          <a:xfrm>
            <a:off x="76200" y="1981200"/>
            <a:ext cx="4038600" cy="4114800"/>
          </a:xfrm>
          <a:solidFill>
            <a:schemeClr val="accent3">
              <a:lumMod val="20000"/>
              <a:lumOff val="80000"/>
            </a:schemeClr>
          </a:solidFill>
        </p:spPr>
        <p:txBody>
          <a:bodyPr>
            <a:normAutofit fontScale="85000" lnSpcReduction="20000"/>
          </a:bodyPr>
          <a:lstStyle/>
          <a:p>
            <a:r>
              <a:rPr lang="en-GB" sz="2400" b="1" dirty="0"/>
              <a:t>Key concepts</a:t>
            </a:r>
          </a:p>
          <a:p>
            <a:pPr lvl="0" algn="just">
              <a:lnSpc>
                <a:spcPct val="160000"/>
              </a:lnSpc>
            </a:pPr>
            <a:r>
              <a:rPr lang="en-GB" sz="2000" dirty="0"/>
              <a:t>The CDT proposed by Piaget mainly evaluates that children move through a total four age-related, distinct stages related to mental development (Rabillas </a:t>
            </a:r>
            <a:r>
              <a:rPr lang="en-GB" sz="2000" i="1" dirty="0"/>
              <a:t>et al.</a:t>
            </a:r>
            <a:r>
              <a:rPr lang="en-GB" sz="2000" dirty="0"/>
              <a:t> 2023). </a:t>
            </a:r>
            <a:endParaRPr lang="en-US" sz="2000" dirty="0"/>
          </a:p>
          <a:p>
            <a:pPr lvl="0" algn="just">
              <a:lnSpc>
                <a:spcPct val="160000"/>
              </a:lnSpc>
            </a:pPr>
            <a:r>
              <a:rPr lang="en-GB" sz="2000" dirty="0"/>
              <a:t>The four stages proposed in the CDT are sensorimotor (from birth to 2 years), preoperational (2–7 years), concrete operational (7–11 years) and formal operational (above 12 years). </a:t>
            </a:r>
            <a:endParaRPr lang="en-US" sz="2000" dirty="0"/>
          </a:p>
          <a:p>
            <a:endParaRPr lang="en-GB" b="1" dirty="0"/>
          </a:p>
          <a:p>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0" t="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143000"/>
          </a:xfrm>
          <a:solidFill>
            <a:schemeClr val="tx2">
              <a:lumMod val="20000"/>
              <a:lumOff val="80000"/>
            </a:schemeClr>
          </a:solidFill>
        </p:spPr>
        <p:txBody>
          <a:bodyPr>
            <a:noAutofit/>
          </a:bodyPr>
          <a:lstStyle/>
          <a:p>
            <a:r>
              <a:rPr lang="en-GB" sz="2400" b="1" dirty="0"/>
              <a:t>3. EXPLANATION OF THE CDT BY ANALYSING ITS KEY CONCEPTS AND EVALUATING RELEVANCE (CONT.)</a:t>
            </a:r>
            <a:endParaRPr lang="en-US" sz="2400" dirty="0"/>
          </a:p>
        </p:txBody>
      </p:sp>
      <p:sp>
        <p:nvSpPr>
          <p:cNvPr id="3" name="Content Placeholder 2"/>
          <p:cNvSpPr>
            <a:spLocks noGrp="1"/>
          </p:cNvSpPr>
          <p:nvPr>
            <p:ph idx="1"/>
          </p:nvPr>
        </p:nvSpPr>
        <p:spPr>
          <a:xfrm>
            <a:off x="228600" y="3505200"/>
            <a:ext cx="4267200" cy="3048000"/>
          </a:xfrm>
          <a:solidFill>
            <a:schemeClr val="tx2">
              <a:lumMod val="20000"/>
              <a:lumOff val="80000"/>
            </a:schemeClr>
          </a:solidFill>
        </p:spPr>
        <p:txBody>
          <a:bodyPr>
            <a:normAutofit fontScale="85000" lnSpcReduction="10000"/>
          </a:bodyPr>
          <a:lstStyle/>
          <a:p>
            <a:pPr>
              <a:buNone/>
            </a:pPr>
            <a:r>
              <a:rPr lang="en-GB" sz="2000" b="1" dirty="0"/>
              <a:t>Relevance to Jenny’s experiences and situation</a:t>
            </a:r>
          </a:p>
          <a:p>
            <a:pPr lvl="0" algn="just">
              <a:lnSpc>
                <a:spcPct val="150000"/>
              </a:lnSpc>
            </a:pPr>
            <a:r>
              <a:rPr lang="en-GB" sz="2000" dirty="0"/>
              <a:t>Jenny belongs to the formal operational stage of the CDT as she is currently 16 years old and serving as a young carer of her mother since she was 11. </a:t>
            </a:r>
            <a:endParaRPr lang="en-US" sz="2000" dirty="0"/>
          </a:p>
          <a:p>
            <a:pPr lvl="0" algn="just">
              <a:lnSpc>
                <a:spcPct val="150000"/>
              </a:lnSpc>
            </a:pPr>
            <a:r>
              <a:rPr lang="en-GB" sz="2000" dirty="0"/>
              <a:t>Jenny is able to solve complex problems despite lack of emotional preparedness </a:t>
            </a:r>
            <a:endParaRPr lang="en-US" sz="2000" dirty="0"/>
          </a:p>
          <a:p>
            <a:pPr algn="just">
              <a:lnSpc>
                <a:spcPct val="150000"/>
              </a:lnSpc>
            </a:pP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000" t="1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a:solidFill>
            <a:schemeClr val="tx2">
              <a:lumMod val="20000"/>
              <a:lumOff val="80000"/>
            </a:schemeClr>
          </a:solidFill>
        </p:spPr>
        <p:txBody>
          <a:bodyPr>
            <a:noAutofit/>
          </a:bodyPr>
          <a:lstStyle/>
          <a:p>
            <a:r>
              <a:rPr lang="en-GB" sz="2400" b="1" dirty="0"/>
              <a:t>4. APPLICATION OF THE CDT TO JENNY’S EXPERIENCES</a:t>
            </a:r>
            <a:endParaRPr lang="en-US" sz="2400" dirty="0"/>
          </a:p>
        </p:txBody>
      </p:sp>
      <p:sp>
        <p:nvSpPr>
          <p:cNvPr id="3" name="Content Placeholder 2"/>
          <p:cNvSpPr>
            <a:spLocks noGrp="1"/>
          </p:cNvSpPr>
          <p:nvPr>
            <p:ph idx="1"/>
          </p:nvPr>
        </p:nvSpPr>
        <p:spPr>
          <a:xfrm>
            <a:off x="4876800" y="3505200"/>
            <a:ext cx="4038600" cy="3048000"/>
          </a:xfrm>
          <a:solidFill>
            <a:schemeClr val="tx2">
              <a:lumMod val="20000"/>
              <a:lumOff val="80000"/>
            </a:schemeClr>
          </a:solidFill>
        </p:spPr>
        <p:txBody>
          <a:bodyPr>
            <a:noAutofit/>
          </a:bodyPr>
          <a:lstStyle/>
          <a:p>
            <a:pPr algn="just">
              <a:lnSpc>
                <a:spcPct val="150000"/>
              </a:lnSpc>
              <a:buNone/>
            </a:pPr>
            <a:r>
              <a:rPr lang="en-GB" sz="1400" b="1" dirty="0"/>
              <a:t>Historical impact on well-being of Jenny </a:t>
            </a:r>
            <a:endParaRPr lang="en-US" sz="1400" dirty="0"/>
          </a:p>
          <a:p>
            <a:pPr lvl="0" algn="just">
              <a:lnSpc>
                <a:spcPct val="150000"/>
              </a:lnSpc>
            </a:pPr>
            <a:r>
              <a:rPr lang="en-GB" sz="1400" dirty="0"/>
              <a:t>Experiences and situations during adolescence, a high-stress and critical period profoundly shape the emotional, physical and social development of teenagers (Antikaningsih and Sarajar, 2025).</a:t>
            </a:r>
            <a:endParaRPr lang="en-US" sz="1400" dirty="0"/>
          </a:p>
          <a:p>
            <a:pPr lvl="0" algn="just">
              <a:lnSpc>
                <a:spcPct val="150000"/>
              </a:lnSpc>
            </a:pPr>
            <a:r>
              <a:rPr lang="en-GB" sz="1400" dirty="0"/>
              <a:t>Positive experience/situation foster resilience while negative experience/situations altered brain structure</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5000" t="14000" r="-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 y="152400"/>
            <a:ext cx="8839200" cy="609600"/>
          </a:xfrm>
          <a:solidFill>
            <a:schemeClr val="bg2">
              <a:lumMod val="90000"/>
            </a:schemeClr>
          </a:solidFill>
        </p:spPr>
        <p:txBody>
          <a:bodyPr>
            <a:noAutofit/>
          </a:bodyPr>
          <a:lstStyle/>
          <a:p>
            <a:r>
              <a:rPr lang="en-GB" sz="2400" b="1" dirty="0"/>
              <a:t>4. APPLICATION OF THE CDT TO JENNY’S EXPERIENCES (CONT.)</a:t>
            </a:r>
            <a:endParaRPr lang="en-US" sz="2400" dirty="0"/>
          </a:p>
        </p:txBody>
      </p:sp>
      <p:sp>
        <p:nvSpPr>
          <p:cNvPr id="3" name="Content Placeholder 2"/>
          <p:cNvSpPr>
            <a:spLocks noGrp="1"/>
          </p:cNvSpPr>
          <p:nvPr>
            <p:ph idx="1"/>
          </p:nvPr>
        </p:nvSpPr>
        <p:spPr>
          <a:xfrm>
            <a:off x="0" y="1752600"/>
            <a:ext cx="3276600" cy="3581400"/>
          </a:xfrm>
          <a:solidFill>
            <a:schemeClr val="accent4">
              <a:lumMod val="20000"/>
              <a:lumOff val="80000"/>
            </a:schemeClr>
          </a:solidFill>
        </p:spPr>
        <p:txBody>
          <a:bodyPr>
            <a:normAutofit fontScale="92500"/>
          </a:bodyPr>
          <a:lstStyle/>
          <a:p>
            <a:pPr>
              <a:lnSpc>
                <a:spcPct val="150000"/>
              </a:lnSpc>
              <a:buNone/>
            </a:pPr>
            <a:r>
              <a:rPr lang="en-GB" sz="2000" b="1" dirty="0"/>
              <a:t>Impact on development of Jenny </a:t>
            </a:r>
            <a:endParaRPr lang="en-GB" sz="2000" dirty="0"/>
          </a:p>
          <a:p>
            <a:pPr lvl="0" algn="just">
              <a:lnSpc>
                <a:spcPct val="150000"/>
              </a:lnSpc>
            </a:pPr>
            <a:r>
              <a:rPr lang="en-GB" sz="2000" dirty="0"/>
              <a:t>Premature or adult responsibilities can create chronic stress (Burke, 2024)</a:t>
            </a:r>
            <a:endParaRPr lang="en-US" sz="2000" dirty="0"/>
          </a:p>
          <a:p>
            <a:pPr lvl="0" algn="just">
              <a:lnSpc>
                <a:spcPct val="150000"/>
              </a:lnSpc>
            </a:pPr>
            <a:r>
              <a:rPr lang="en-GB" sz="2000" dirty="0"/>
              <a:t>Cause depression and anxiety</a:t>
            </a:r>
            <a:endParaRPr lang="en-US" sz="2000"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4000" r="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p:spPr>
        <p:txBody>
          <a:bodyPr>
            <a:noAutofit/>
          </a:bodyPr>
          <a:lstStyle/>
          <a:p>
            <a:r>
              <a:rPr lang="en-GB" sz="2400" b="1" dirty="0"/>
              <a:t>4. APPLICATION OF THE CDT TO JENNY’S EXPERIENCES (CONT.)</a:t>
            </a:r>
            <a:endParaRPr lang="en-US" sz="2400" dirty="0"/>
          </a:p>
        </p:txBody>
      </p:sp>
      <p:sp>
        <p:nvSpPr>
          <p:cNvPr id="3" name="Content Placeholder 2"/>
          <p:cNvSpPr>
            <a:spLocks noGrp="1"/>
          </p:cNvSpPr>
          <p:nvPr>
            <p:ph idx="1"/>
          </p:nvPr>
        </p:nvSpPr>
        <p:spPr>
          <a:xfrm>
            <a:off x="4876800" y="1600200"/>
            <a:ext cx="3886200" cy="3916363"/>
          </a:xfrm>
          <a:solidFill>
            <a:schemeClr val="accent3">
              <a:lumMod val="20000"/>
              <a:lumOff val="80000"/>
            </a:schemeClr>
          </a:solidFill>
        </p:spPr>
        <p:txBody>
          <a:bodyPr>
            <a:normAutofit fontScale="92500" lnSpcReduction="20000"/>
          </a:bodyPr>
          <a:lstStyle/>
          <a:p>
            <a:pPr lvl="0" algn="just">
              <a:lnSpc>
                <a:spcPct val="150000"/>
              </a:lnSpc>
            </a:pPr>
            <a:r>
              <a:rPr lang="en-GB" sz="2000" dirty="0"/>
              <a:t>The CDT of Piaget mainly focuses on cognition, although cognitive demands have a close connection with emotional connection of individuals (</a:t>
            </a:r>
            <a:r>
              <a:rPr lang="en-US" sz="2000" dirty="0"/>
              <a:t>Rabillas </a:t>
            </a:r>
            <a:r>
              <a:rPr lang="en-US" sz="2000" i="1" dirty="0"/>
              <a:t>et al.</a:t>
            </a:r>
            <a:r>
              <a:rPr lang="en-US" sz="2000" dirty="0"/>
              <a:t> 2023). </a:t>
            </a:r>
          </a:p>
          <a:p>
            <a:pPr lvl="0" algn="just">
              <a:lnSpc>
                <a:spcPct val="150000"/>
              </a:lnSpc>
            </a:pPr>
            <a:r>
              <a:rPr lang="en-GB" sz="2000" dirty="0"/>
              <a:t>Jenny is forced to think and act like an adult while caring for her mother, which may cause pressure for her and increase worry and stress</a:t>
            </a:r>
            <a:endParaRPr lang="en-US" sz="2000"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a:solidFill>
            <a:schemeClr val="tx2">
              <a:lumMod val="20000"/>
              <a:lumOff val="80000"/>
            </a:schemeClr>
          </a:solidFill>
        </p:spPr>
        <p:txBody>
          <a:bodyPr>
            <a:noAutofit/>
          </a:bodyPr>
          <a:lstStyle/>
          <a:p>
            <a:br>
              <a:rPr lang="en-GB" sz="2400" b="1" dirty="0"/>
            </a:br>
            <a:r>
              <a:rPr lang="en-GB" sz="2400" b="1" dirty="0"/>
              <a:t>5. CONSIDERING ENVIRONMENTAL AND BIOLOGICAL INFLUENCES </a:t>
            </a:r>
            <a:br>
              <a:rPr lang="en-US" sz="2400" b="1" dirty="0"/>
            </a:br>
            <a:endParaRPr lang="en-US" sz="2400" dirty="0"/>
          </a:p>
        </p:txBody>
      </p:sp>
      <p:sp>
        <p:nvSpPr>
          <p:cNvPr id="3" name="Content Placeholder 2"/>
          <p:cNvSpPr>
            <a:spLocks noGrp="1"/>
          </p:cNvSpPr>
          <p:nvPr>
            <p:ph idx="1"/>
          </p:nvPr>
        </p:nvSpPr>
        <p:spPr>
          <a:xfrm>
            <a:off x="609600" y="1295400"/>
            <a:ext cx="8001000" cy="2286000"/>
          </a:xfrm>
          <a:noFill/>
        </p:spPr>
        <p:txBody>
          <a:bodyPr/>
          <a:lstStyle/>
          <a:p>
            <a:pPr algn="just">
              <a:lnSpc>
                <a:spcPct val="150000"/>
              </a:lnSpc>
            </a:pPr>
            <a:r>
              <a:rPr lang="en-GB" sz="2000" b="1" dirty="0"/>
              <a:t>Environmental (Nurture) influences  </a:t>
            </a:r>
            <a:endParaRPr lang="en-US" sz="2000" dirty="0"/>
          </a:p>
          <a:p>
            <a:pPr lvl="0" algn="just">
              <a:lnSpc>
                <a:spcPct val="150000"/>
              </a:lnSpc>
            </a:pPr>
            <a:r>
              <a:rPr lang="en-GB" sz="2000" dirty="0"/>
              <a:t>Parenting styles and family dynamics (Elshanum, 2024)</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a:solidFill>
            <a:schemeClr val="tx2">
              <a:lumMod val="20000"/>
              <a:lumOff val="80000"/>
            </a:schemeClr>
          </a:solidFill>
        </p:spPr>
        <p:txBody>
          <a:bodyPr>
            <a:noAutofit/>
          </a:bodyPr>
          <a:lstStyle/>
          <a:p>
            <a:br>
              <a:rPr lang="en-GB" sz="2400" b="1" dirty="0"/>
            </a:br>
            <a:r>
              <a:rPr lang="en-GB" sz="2400" b="1" dirty="0"/>
              <a:t>5. CONSIDERING ENVIRONMENTAL AND BIOLOGICAL INFLUENCES </a:t>
            </a:r>
            <a:br>
              <a:rPr lang="en-US" sz="2400" b="1" dirty="0"/>
            </a:br>
            <a:endParaRPr lang="en-US" sz="2400" dirty="0"/>
          </a:p>
        </p:txBody>
      </p:sp>
      <p:sp>
        <p:nvSpPr>
          <p:cNvPr id="3" name="Content Placeholder 2"/>
          <p:cNvSpPr>
            <a:spLocks noGrp="1"/>
          </p:cNvSpPr>
          <p:nvPr>
            <p:ph idx="1"/>
          </p:nvPr>
        </p:nvSpPr>
        <p:spPr>
          <a:xfrm>
            <a:off x="609600" y="1295400"/>
            <a:ext cx="8001000" cy="2286000"/>
          </a:xfrm>
          <a:noFill/>
        </p:spPr>
        <p:txBody>
          <a:bodyPr/>
          <a:lstStyle/>
          <a:p>
            <a:pPr algn="just">
              <a:lnSpc>
                <a:spcPct val="150000"/>
              </a:lnSpc>
            </a:pPr>
            <a:r>
              <a:rPr lang="en-GB" sz="2000" b="1" dirty="0"/>
              <a:t>Environmental (Nurture) influences  </a:t>
            </a:r>
            <a:endParaRPr lang="en-US" sz="2000" dirty="0"/>
          </a:p>
          <a:p>
            <a:pPr lvl="0" algn="just">
              <a:lnSpc>
                <a:spcPct val="150000"/>
              </a:lnSpc>
            </a:pPr>
            <a:r>
              <a:rPr lang="en-GB" sz="2000" dirty="0"/>
              <a:t>Socioeconomic status and social relationships</a:t>
            </a:r>
            <a:endParaRPr lang="en-US" sz="2000" dirty="0"/>
          </a:p>
          <a:p>
            <a:pPr lvl="0" algn="just">
              <a:lnSpc>
                <a:spcPct val="150000"/>
              </a:lnSpc>
            </a:pPr>
            <a:r>
              <a:rPr lang="en-GB" sz="2000" dirty="0"/>
              <a:t>Education and early life experiences</a:t>
            </a:r>
            <a:endParaRPr lang="en-US" sz="2000"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048000"/>
            <a:ext cx="8001000" cy="3429000"/>
          </a:xfrm>
          <a:prstGeom prst="rect">
            <a:avLst/>
          </a:prstGeom>
        </p:spPr>
      </p:pic>
    </p:spTree>
    <p:extLst>
      <p:ext uri="{BB962C8B-B14F-4D97-AF65-F5344CB8AC3E}">
        <p14:creationId xmlns:p14="http://schemas.microsoft.com/office/powerpoint/2010/main" val="3622794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2000" b="-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p:spPr>
        <p:txBody>
          <a:bodyPr>
            <a:noAutofit/>
          </a:bodyPr>
          <a:lstStyle/>
          <a:p>
            <a:r>
              <a:rPr lang="en-GB" sz="2400" b="1" dirty="0"/>
              <a:t>5. CONSIDERING ENVIRONMENTAL AND BIOLOGICAL INFLUENCES (CONT.)</a:t>
            </a:r>
            <a:endParaRPr lang="en-US" sz="2400" dirty="0"/>
          </a:p>
        </p:txBody>
      </p:sp>
      <p:sp>
        <p:nvSpPr>
          <p:cNvPr id="3" name="Content Placeholder 2"/>
          <p:cNvSpPr>
            <a:spLocks noGrp="1"/>
          </p:cNvSpPr>
          <p:nvPr>
            <p:ph idx="1"/>
          </p:nvPr>
        </p:nvSpPr>
        <p:spPr>
          <a:xfrm>
            <a:off x="685800" y="1371600"/>
            <a:ext cx="7391400" cy="2057400"/>
          </a:xfrm>
        </p:spPr>
        <p:txBody>
          <a:bodyPr>
            <a:normAutofit lnSpcReduction="10000"/>
          </a:bodyPr>
          <a:lstStyle/>
          <a:p>
            <a:pPr>
              <a:lnSpc>
                <a:spcPct val="150000"/>
              </a:lnSpc>
            </a:pPr>
            <a:r>
              <a:rPr lang="en-GB" sz="2000" b="1" dirty="0"/>
              <a:t>Biological (Nature) influences  </a:t>
            </a:r>
            <a:endParaRPr lang="en-US" sz="2000" dirty="0"/>
          </a:p>
          <a:p>
            <a:pPr lvl="0">
              <a:lnSpc>
                <a:spcPct val="150000"/>
              </a:lnSpc>
            </a:pPr>
            <a:r>
              <a:rPr lang="en-GB" sz="2000" dirty="0"/>
              <a:t>Genetics, prenatal factors, brain structure (Mualem </a:t>
            </a:r>
            <a:r>
              <a:rPr lang="en-GB" sz="2000" i="1" dirty="0"/>
              <a:t>et al.</a:t>
            </a:r>
            <a:r>
              <a:rPr lang="en-GB" sz="2000" dirty="0"/>
              <a:t> 2024)</a:t>
            </a:r>
            <a:endParaRPr lang="en-US" sz="2000" dirty="0"/>
          </a:p>
          <a:p>
            <a:pPr lvl="0">
              <a:lnSpc>
                <a:spcPct val="150000"/>
              </a:lnSpc>
            </a:pPr>
            <a:r>
              <a:rPr lang="en-GB" sz="2000" dirty="0"/>
              <a:t>Temperament, epigenetics, endocrine system (Hormones)</a:t>
            </a:r>
            <a:endParaRPr lang="en-US" sz="2000" dirty="0"/>
          </a:p>
          <a:p>
            <a:pPr lvl="0">
              <a:lnSpc>
                <a:spcPct val="150000"/>
              </a:lnSpc>
            </a:pPr>
            <a:r>
              <a:rPr lang="en-GB" sz="2000" dirty="0"/>
              <a:t>Neurodevelopmental conditions and personality </a:t>
            </a:r>
            <a:endParaRPr lang="en-US" sz="2000"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a:solidFill>
            <a:schemeClr val="tx2">
              <a:lumMod val="20000"/>
              <a:lumOff val="80000"/>
            </a:schemeClr>
          </a:solidFill>
        </p:spPr>
        <p:txBody>
          <a:bodyPr>
            <a:noAutofit/>
          </a:bodyPr>
          <a:lstStyle/>
          <a:p>
            <a:r>
              <a:rPr lang="en-GB" sz="2400" b="1" dirty="0"/>
              <a:t>6. PROPOSING PRACTICAL STRATEGIES OR INTERVENTIONS BASED ON CDT</a:t>
            </a:r>
            <a:br>
              <a:rPr lang="en-US" sz="2400" b="1" dirty="0"/>
            </a:br>
            <a:endParaRPr lang="en-US" sz="2400" dirty="0"/>
          </a:p>
        </p:txBody>
      </p:sp>
      <p:sp>
        <p:nvSpPr>
          <p:cNvPr id="3" name="Content Placeholder 2"/>
          <p:cNvSpPr>
            <a:spLocks noGrp="1"/>
          </p:cNvSpPr>
          <p:nvPr>
            <p:ph idx="1"/>
          </p:nvPr>
        </p:nvSpPr>
        <p:spPr>
          <a:xfrm>
            <a:off x="0" y="1219200"/>
            <a:ext cx="5715000" cy="2438400"/>
          </a:xfrm>
        </p:spPr>
        <p:txBody>
          <a:bodyPr>
            <a:normAutofit fontScale="85000" lnSpcReduction="10000"/>
          </a:bodyPr>
          <a:lstStyle/>
          <a:p>
            <a:pPr algn="just">
              <a:lnSpc>
                <a:spcPct val="150000"/>
              </a:lnSpc>
              <a:buNone/>
            </a:pPr>
            <a:r>
              <a:rPr lang="en-GB" sz="2000" b="1" dirty="0">
                <a:latin typeface="+mj-lt"/>
              </a:rPr>
              <a:t>Practical support strategies </a:t>
            </a:r>
            <a:endParaRPr lang="en-US" sz="2000" dirty="0">
              <a:latin typeface="+mj-lt"/>
            </a:endParaRPr>
          </a:p>
          <a:p>
            <a:pPr lvl="0" algn="just">
              <a:lnSpc>
                <a:spcPct val="150000"/>
              </a:lnSpc>
            </a:pPr>
            <a:r>
              <a:rPr lang="en-GB" sz="2000" dirty="0">
                <a:latin typeface="+mj-lt"/>
              </a:rPr>
              <a:t>Encouraging perspective-taking (Kaizar and Alordiah, 2023)</a:t>
            </a:r>
            <a:endParaRPr lang="en-US" sz="2000" dirty="0">
              <a:latin typeface="+mj-lt"/>
            </a:endParaRPr>
          </a:p>
          <a:p>
            <a:pPr lvl="0" algn="just">
              <a:lnSpc>
                <a:spcPct val="150000"/>
              </a:lnSpc>
            </a:pPr>
            <a:r>
              <a:rPr lang="en-GB" sz="2000" dirty="0">
                <a:latin typeface="+mj-lt"/>
              </a:rPr>
              <a:t>Emphasising hypothetical planning and abstract thinking </a:t>
            </a:r>
            <a:endParaRPr lang="en-US" sz="2000" dirty="0">
              <a:latin typeface="+mj-lt"/>
            </a:endParaRPr>
          </a:p>
          <a:p>
            <a:pPr lvl="0" algn="just">
              <a:lnSpc>
                <a:spcPct val="150000"/>
              </a:lnSpc>
            </a:pPr>
            <a:r>
              <a:rPr lang="en-GB" sz="2000" dirty="0">
                <a:latin typeface="+mj-lt"/>
              </a:rPr>
              <a:t>Fostering decision-making independence </a:t>
            </a:r>
            <a:endParaRPr lang="en-US" sz="2000" dirty="0">
              <a:latin typeface="+mj-lt"/>
            </a:endParaRP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a:solidFill>
            <a:schemeClr val="accent6">
              <a:lumMod val="20000"/>
              <a:lumOff val="80000"/>
            </a:schemeClr>
          </a:solidFill>
        </p:spPr>
        <p:txBody>
          <a:bodyPr>
            <a:noAutofit/>
          </a:bodyPr>
          <a:lstStyle/>
          <a:p>
            <a:r>
              <a:rPr lang="en-GB" sz="2400" b="1" dirty="0"/>
              <a:t>6. PROPOSING PRACTICAL STRATEGIES OR INTERVENTIONS BASED ON CDT</a:t>
            </a:r>
            <a:endParaRPr lang="en-US" sz="2400" dirty="0"/>
          </a:p>
        </p:txBody>
      </p:sp>
      <p:sp>
        <p:nvSpPr>
          <p:cNvPr id="3" name="Content Placeholder 2"/>
          <p:cNvSpPr>
            <a:spLocks noGrp="1"/>
          </p:cNvSpPr>
          <p:nvPr>
            <p:ph idx="1"/>
          </p:nvPr>
        </p:nvSpPr>
        <p:spPr>
          <a:xfrm>
            <a:off x="4800600" y="3276600"/>
            <a:ext cx="4343400" cy="3276600"/>
          </a:xfrm>
          <a:solidFill>
            <a:schemeClr val="accent6">
              <a:lumMod val="20000"/>
              <a:lumOff val="80000"/>
            </a:schemeClr>
          </a:solidFill>
        </p:spPr>
        <p:txBody>
          <a:bodyPr>
            <a:normAutofit lnSpcReduction="10000"/>
          </a:bodyPr>
          <a:lstStyle/>
          <a:p>
            <a:pPr>
              <a:lnSpc>
                <a:spcPct val="150000"/>
              </a:lnSpc>
              <a:buNone/>
            </a:pPr>
            <a:r>
              <a:rPr lang="en-GB" sz="2000" b="1" dirty="0"/>
              <a:t>Proposed interventions for healthy cognitive development of Jenny </a:t>
            </a:r>
          </a:p>
          <a:p>
            <a:pPr lvl="0">
              <a:lnSpc>
                <a:spcPct val="150000"/>
              </a:lnSpc>
            </a:pPr>
            <a:r>
              <a:rPr lang="en-GB" sz="2000" dirty="0"/>
              <a:t>Participating in decision-making workshops (Clemente-Suárez </a:t>
            </a:r>
            <a:r>
              <a:rPr lang="en-GB" sz="2000" i="1" dirty="0"/>
              <a:t>et al.</a:t>
            </a:r>
            <a:r>
              <a:rPr lang="en-GB" sz="2000" dirty="0"/>
              <a:t> 2024)</a:t>
            </a:r>
            <a:endParaRPr lang="en-US" sz="2000" dirty="0"/>
          </a:p>
          <a:p>
            <a:pPr lvl="0">
              <a:lnSpc>
                <a:spcPct val="150000"/>
              </a:lnSpc>
            </a:pPr>
            <a:r>
              <a:rPr lang="en-GB" sz="2000" dirty="0"/>
              <a:t>Engaging in case scenario analysis </a:t>
            </a:r>
            <a:endParaRPr lang="en-US" sz="2000" dirty="0"/>
          </a:p>
          <a:p>
            <a:pPr lvl="0">
              <a:lnSpc>
                <a:spcPct val="150000"/>
              </a:lnSpc>
            </a:pPr>
            <a:r>
              <a:rPr lang="en-GB" sz="2000" dirty="0"/>
              <a:t>Promoting cognitive equilibrium</a:t>
            </a:r>
            <a:endParaRPr lang="en-US" sz="2000"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srcRect/>
          <a:stretch>
            <a:fillRect/>
          </a:stretch>
        </p:blipFill>
        <p:spPr bwMode="auto">
          <a:xfrm>
            <a:off x="228599" y="1981200"/>
            <a:ext cx="8662737" cy="4572000"/>
          </a:xfrm>
          <a:prstGeom prst="rect">
            <a:avLst/>
          </a:prstGeom>
          <a:noFill/>
          <a:ln w="9525">
            <a:noFill/>
            <a:miter lim="800000"/>
            <a:headEnd/>
            <a:tailEnd/>
          </a:ln>
          <a:effectLst/>
        </p:spPr>
      </p:pic>
      <p:sp>
        <p:nvSpPr>
          <p:cNvPr id="2" name="Title 1"/>
          <p:cNvSpPr>
            <a:spLocks noGrp="1"/>
          </p:cNvSpPr>
          <p:nvPr>
            <p:ph type="title"/>
          </p:nvPr>
        </p:nvSpPr>
        <p:spPr/>
        <p:txBody>
          <a:bodyPr>
            <a:noAutofit/>
          </a:bodyPr>
          <a:lstStyle/>
          <a:p>
            <a:r>
              <a:rPr lang="en-GB" sz="2400" b="1" dirty="0"/>
              <a:t>7. CRITICALLY EVALUATING USEFULNESS AND LIMITATIONS OF THE CDT </a:t>
            </a:r>
            <a:br>
              <a:rPr lang="en-US" sz="2400" b="1" dirty="0"/>
            </a:br>
            <a:endParaRPr lang="en-US" sz="2400" dirty="0"/>
          </a:p>
        </p:txBody>
      </p:sp>
      <p:sp>
        <p:nvSpPr>
          <p:cNvPr id="3" name="Content Placeholder 2"/>
          <p:cNvSpPr>
            <a:spLocks noGrp="1"/>
          </p:cNvSpPr>
          <p:nvPr>
            <p:ph idx="1"/>
          </p:nvPr>
        </p:nvSpPr>
        <p:spPr>
          <a:xfrm>
            <a:off x="381000" y="1066800"/>
            <a:ext cx="7315200" cy="2133600"/>
          </a:xfrm>
          <a:solidFill>
            <a:schemeClr val="bg1"/>
          </a:solidFill>
        </p:spPr>
        <p:txBody>
          <a:bodyPr>
            <a:normAutofit fontScale="85000" lnSpcReduction="10000"/>
          </a:bodyPr>
          <a:lstStyle/>
          <a:p>
            <a:pPr algn="just">
              <a:lnSpc>
                <a:spcPct val="150000"/>
              </a:lnSpc>
              <a:buNone/>
            </a:pPr>
            <a:r>
              <a:rPr lang="en-GB" sz="2000" b="1" dirty="0"/>
              <a:t>Usefulness of the theory  </a:t>
            </a:r>
            <a:endParaRPr lang="en-US" sz="2000" dirty="0"/>
          </a:p>
          <a:p>
            <a:pPr lvl="0" algn="just">
              <a:lnSpc>
                <a:spcPct val="150000"/>
              </a:lnSpc>
            </a:pPr>
            <a:r>
              <a:rPr lang="en-GB" sz="2000" dirty="0"/>
              <a:t>Understanding child’s thinking progress (Pakpahan and Saragih, 2022)</a:t>
            </a:r>
            <a:endParaRPr lang="en-US" sz="2000" dirty="0"/>
          </a:p>
          <a:p>
            <a:pPr lvl="0" algn="just">
              <a:lnSpc>
                <a:spcPct val="150000"/>
              </a:lnSpc>
            </a:pPr>
            <a:r>
              <a:rPr lang="en-GB" sz="2000" dirty="0"/>
              <a:t>Tailoring learning to particular developmental stages</a:t>
            </a:r>
            <a:endParaRPr lang="en-US" sz="2000" dirty="0"/>
          </a:p>
          <a:p>
            <a:pPr lvl="0" algn="just">
              <a:lnSpc>
                <a:spcPct val="150000"/>
              </a:lnSpc>
            </a:pPr>
            <a:r>
              <a:rPr lang="en-GB" sz="2000" dirty="0"/>
              <a:t>Helping in understanding Jenny's psychology</a:t>
            </a:r>
            <a:endParaRPr lang="en-US" sz="2000"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solidFill>
        </p:spPr>
        <p:txBody>
          <a:bodyPr>
            <a:noAutofit/>
          </a:bodyPr>
          <a:lstStyle/>
          <a:p>
            <a:r>
              <a:rPr lang="en-GB" sz="2400" b="1" dirty="0"/>
              <a:t>7. CRITICALLY EVALUATING USEFULNESS AND LIMITATIONS OF THE CDT (CONT.)</a:t>
            </a:r>
            <a:endParaRPr lang="en-US" sz="2400" dirty="0"/>
          </a:p>
        </p:txBody>
      </p:sp>
      <p:sp>
        <p:nvSpPr>
          <p:cNvPr id="3" name="Content Placeholder 2"/>
          <p:cNvSpPr>
            <a:spLocks noGrp="1"/>
          </p:cNvSpPr>
          <p:nvPr>
            <p:ph idx="1"/>
          </p:nvPr>
        </p:nvSpPr>
        <p:spPr>
          <a:xfrm>
            <a:off x="457200" y="1600201"/>
            <a:ext cx="7391400" cy="2057400"/>
          </a:xfrm>
          <a:solidFill>
            <a:schemeClr val="accent3">
              <a:lumMod val="20000"/>
              <a:lumOff val="80000"/>
            </a:schemeClr>
          </a:solidFill>
        </p:spPr>
        <p:txBody>
          <a:bodyPr>
            <a:normAutofit lnSpcReduction="10000"/>
          </a:bodyPr>
          <a:lstStyle/>
          <a:p>
            <a:pPr algn="just">
              <a:lnSpc>
                <a:spcPct val="150000"/>
              </a:lnSpc>
              <a:buNone/>
            </a:pPr>
            <a:r>
              <a:rPr lang="en-GB" sz="2000" b="1" dirty="0"/>
              <a:t>Limitations of the theory </a:t>
            </a:r>
            <a:endParaRPr lang="en-US" sz="2000" dirty="0"/>
          </a:p>
          <a:p>
            <a:pPr lvl="0" algn="just">
              <a:lnSpc>
                <a:spcPct val="150000"/>
              </a:lnSpc>
            </a:pPr>
            <a:r>
              <a:rPr lang="en-GB" sz="2000" dirty="0"/>
              <a:t>Overly rigid stages (Shah and Basnyat, 2024)</a:t>
            </a:r>
            <a:endParaRPr lang="en-US" sz="2000" dirty="0"/>
          </a:p>
          <a:p>
            <a:pPr lvl="0" algn="just">
              <a:lnSpc>
                <a:spcPct val="150000"/>
              </a:lnSpc>
            </a:pPr>
            <a:r>
              <a:rPr lang="en-GB" sz="2000" dirty="0"/>
              <a:t>Neglecting cultural factors </a:t>
            </a:r>
            <a:endParaRPr lang="en-US" sz="2000" dirty="0"/>
          </a:p>
          <a:p>
            <a:pPr algn="just">
              <a:lnSpc>
                <a:spcPct val="150000"/>
              </a:lnSpc>
            </a:pPr>
            <a:r>
              <a:rPr lang="en-GB" sz="2000" dirty="0"/>
              <a:t>methodological weaknesses</a:t>
            </a:r>
            <a:endParaRPr lang="en-US" sz="2000" dirty="0"/>
          </a:p>
        </p:txBody>
      </p:sp>
      <p:sp>
        <p:nvSpPr>
          <p:cNvPr id="21506" name="AutoShape 2" descr="Piaget's Theory and Stages of Cognitive Develop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3"/>
          <a:srcRect/>
          <a:stretch>
            <a:fillRect/>
          </a:stretch>
        </p:blipFill>
        <p:spPr bwMode="auto">
          <a:xfrm>
            <a:off x="533400" y="1143000"/>
            <a:ext cx="7696200" cy="5227608"/>
          </a:xfrm>
          <a:prstGeom prst="rect">
            <a:avLst/>
          </a:prstGeom>
          <a:noFill/>
          <a:ln w="9525">
            <a:noFill/>
            <a:miter lim="800000"/>
            <a:headEnd/>
            <a:tailEnd/>
          </a:ln>
          <a:effectLst/>
        </p:spPr>
      </p:pic>
      <p:sp>
        <p:nvSpPr>
          <p:cNvPr id="2" name="Title 1"/>
          <p:cNvSpPr>
            <a:spLocks noGrp="1"/>
          </p:cNvSpPr>
          <p:nvPr>
            <p:ph type="title"/>
          </p:nvPr>
        </p:nvSpPr>
        <p:spPr>
          <a:xfrm>
            <a:off x="457200" y="274638"/>
            <a:ext cx="8229600" cy="792162"/>
          </a:xfrm>
          <a:solidFill>
            <a:schemeClr val="accent2">
              <a:lumMod val="20000"/>
              <a:lumOff val="80000"/>
            </a:schemeClr>
          </a:solidFill>
        </p:spPr>
        <p:txBody>
          <a:bodyPr>
            <a:noAutofit/>
          </a:bodyPr>
          <a:lstStyle/>
          <a:p>
            <a:r>
              <a:rPr lang="en-GB" sz="2400" b="1" dirty="0"/>
              <a:t>8. SUMMARY </a:t>
            </a:r>
            <a:br>
              <a:rPr lang="en-US" sz="2400" b="1" dirty="0"/>
            </a:br>
            <a:endParaRPr lang="en-US" sz="2400" dirty="0"/>
          </a:p>
        </p:txBody>
      </p:sp>
      <p:sp>
        <p:nvSpPr>
          <p:cNvPr id="3" name="Content Placeholder 2"/>
          <p:cNvSpPr>
            <a:spLocks noGrp="1"/>
          </p:cNvSpPr>
          <p:nvPr>
            <p:ph idx="1"/>
          </p:nvPr>
        </p:nvSpPr>
        <p:spPr>
          <a:xfrm>
            <a:off x="4648200" y="1447800"/>
            <a:ext cx="4114800" cy="3200400"/>
          </a:xfrm>
          <a:solidFill>
            <a:schemeClr val="accent2">
              <a:lumMod val="20000"/>
              <a:lumOff val="80000"/>
            </a:schemeClr>
          </a:solidFill>
        </p:spPr>
        <p:txBody>
          <a:bodyPr>
            <a:normAutofit fontScale="85000" lnSpcReduction="10000"/>
          </a:bodyPr>
          <a:lstStyle/>
          <a:p>
            <a:pPr lvl="0" algn="just">
              <a:lnSpc>
                <a:spcPct val="150000"/>
              </a:lnSpc>
            </a:pPr>
            <a:r>
              <a:rPr lang="en-GB" sz="2000" dirty="0"/>
              <a:t>Exposure to premature responsibilities affected development and well-being of Jenny</a:t>
            </a:r>
            <a:endParaRPr lang="en-US" sz="2000" dirty="0"/>
          </a:p>
          <a:p>
            <a:pPr lvl="0" algn="just">
              <a:lnSpc>
                <a:spcPct val="150000"/>
              </a:lnSpc>
            </a:pPr>
            <a:r>
              <a:rPr lang="en-GB" sz="2000" dirty="0"/>
              <a:t>Absence of parental support, inappropriate family dynamics negatively influenced Jenny’s emotional and psychological development </a:t>
            </a:r>
            <a:endParaRPr lang="en-US" sz="2000" dirty="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20000"/>
              <a:lumOff val="80000"/>
            </a:schemeClr>
          </a:solidFill>
        </p:spPr>
        <p:txBody>
          <a:bodyPr>
            <a:normAutofit/>
          </a:bodyPr>
          <a:lstStyle/>
          <a:p>
            <a:r>
              <a:rPr lang="en-US" sz="2400" b="1" dirty="0"/>
              <a:t>REFERENCES</a:t>
            </a:r>
          </a:p>
        </p:txBody>
      </p:sp>
      <p:sp>
        <p:nvSpPr>
          <p:cNvPr id="3" name="Content Placeholder 2"/>
          <p:cNvSpPr>
            <a:spLocks noGrp="1"/>
          </p:cNvSpPr>
          <p:nvPr>
            <p:ph idx="1"/>
          </p:nvPr>
        </p:nvSpPr>
        <p:spPr>
          <a:solidFill>
            <a:schemeClr val="accent2">
              <a:lumMod val="20000"/>
              <a:lumOff val="80000"/>
            </a:schemeClr>
          </a:solidFill>
        </p:spPr>
        <p:txBody>
          <a:bodyPr>
            <a:normAutofit fontScale="25000" lnSpcReduction="20000"/>
          </a:bodyPr>
          <a:lstStyle/>
          <a:p>
            <a:r>
              <a:rPr lang="en-GB" dirty="0"/>
              <a:t>Antikaningsih, Y.E. and Sarajar, D.K., (2025). ‘Adolescents from Broken Homes: The Role of Emotional Regulation in Reducing Aggressive Tendencies’. </a:t>
            </a:r>
            <a:r>
              <a:rPr lang="en-GB" i="1" dirty="0"/>
              <a:t>Jurnal Bimbingan dan Konseling Terapan</a:t>
            </a:r>
            <a:r>
              <a:rPr lang="en-GB" dirty="0"/>
              <a:t>, pp.86-100. Available at: </a:t>
            </a:r>
            <a:r>
              <a:rPr lang="en-GB" dirty="0">
                <a:hlinkClick r:id="rId3"/>
              </a:rPr>
              <a:t>https://www.researchgate.net/profile/Yohana-Antikaningsih/publication/387858474_Adolescents_from_Broken_Homes_The_Role_of_Emotional_Regulation_in_Reducing_Aggressive_Tendencies/links/696309dfee048155cffa4580/Adolescents-from-Broken-Homes-The-Role-of-Emotional-Regulation-in-Reducing-Aggressive-Tendencies.pdf</a:t>
            </a:r>
            <a:r>
              <a:rPr lang="en-GB" dirty="0"/>
              <a:t> (Accessed: 29 January 2026). </a:t>
            </a:r>
            <a:endParaRPr lang="en-US" dirty="0"/>
          </a:p>
          <a:p>
            <a:r>
              <a:rPr lang="en-GB" dirty="0"/>
              <a:t>Burke, S.A., (2024). ‘Exploring the long-term impact of childhood trauma: Unseen consequences and paths to healing’. </a:t>
            </a:r>
            <a:r>
              <a:rPr lang="en-GB" i="1" dirty="0"/>
              <a:t>International Journal of Psychiatry Research</a:t>
            </a:r>
            <a:r>
              <a:rPr lang="en-GB" dirty="0"/>
              <a:t>, </a:t>
            </a:r>
            <a:r>
              <a:rPr lang="en-GB" i="1" dirty="0"/>
              <a:t>7</a:t>
            </a:r>
            <a:r>
              <a:rPr lang="en-GB" dirty="0"/>
              <a:t>(4), pp.1-10. Available at: </a:t>
            </a:r>
            <a:r>
              <a:rPr lang="en-GB" dirty="0">
                <a:hlinkClick r:id="rId4"/>
              </a:rPr>
              <a:t>https://www.scivisionpub.com/pdfs/exploring-the-longterm-impact-of-childhood-trauma-unseen-consequences-and-paths-to-healing-3460.pdf</a:t>
            </a:r>
            <a:r>
              <a:rPr lang="en-GB" dirty="0"/>
              <a:t> (Accessed: 27 January 2026). </a:t>
            </a:r>
            <a:endParaRPr lang="en-US" dirty="0"/>
          </a:p>
          <a:p>
            <a:r>
              <a:rPr lang="en-GB" dirty="0"/>
              <a:t>Clemente-Suárez, V.J., Beltrán-Velasco, A.I., Herrero-Roldán, S., Rodriguez-Besteiro, S., Martínez-Guardado, I., Martín-Rodríguez, A. and Tornero-Aguilera, J.F., (2024). ‘Digital device usage and childhood cognitive development: Exploring effects on cognitive abilities’. </a:t>
            </a:r>
            <a:r>
              <a:rPr lang="en-GB" i="1" dirty="0"/>
              <a:t>Children</a:t>
            </a:r>
            <a:r>
              <a:rPr lang="en-GB" dirty="0"/>
              <a:t>, </a:t>
            </a:r>
            <a:r>
              <a:rPr lang="en-GB" i="1" dirty="0"/>
              <a:t>11</a:t>
            </a:r>
            <a:r>
              <a:rPr lang="en-GB" dirty="0"/>
              <a:t>(11), p.1299. Available at: </a:t>
            </a:r>
            <a:r>
              <a:rPr lang="en-GB" dirty="0">
                <a:hlinkClick r:id="rId5"/>
              </a:rPr>
              <a:t>https://www.mdpi.com/2227-9067/11/11/1299</a:t>
            </a:r>
            <a:r>
              <a:rPr lang="en-GB" dirty="0"/>
              <a:t> (Accessed: 28 January 2026). </a:t>
            </a:r>
            <a:endParaRPr lang="en-US" dirty="0"/>
          </a:p>
          <a:p>
            <a:r>
              <a:rPr lang="en-GB" dirty="0"/>
              <a:t>Elshanum, D.C., (2024). ‘The Role of Parents in Enhancing Self-Esteem of School-Age Children: Exploring Parenting Styles, Involvement, and Socioeconomic Factors’. </a:t>
            </a:r>
            <a:r>
              <a:rPr lang="en-GB" i="1" dirty="0"/>
              <a:t>Acta Psychologia</a:t>
            </a:r>
            <a:r>
              <a:rPr lang="en-GB" dirty="0"/>
              <a:t>, </a:t>
            </a:r>
            <a:r>
              <a:rPr lang="en-GB" i="1" dirty="0"/>
              <a:t>3</a:t>
            </a:r>
            <a:r>
              <a:rPr lang="en-GB" dirty="0"/>
              <a:t>(3), pp.11-121. Available at: </a:t>
            </a:r>
            <a:r>
              <a:rPr lang="en-GB" dirty="0">
                <a:hlinkClick r:id="rId6"/>
              </a:rPr>
              <a:t>https://psychologia.pelnus.ac.id/index.php/Psychologia/article/view/65</a:t>
            </a:r>
            <a:r>
              <a:rPr lang="en-GB" dirty="0"/>
              <a:t> (Accessed: 27 January 2026). </a:t>
            </a:r>
            <a:endParaRPr lang="en-US" dirty="0"/>
          </a:p>
          <a:p>
            <a:r>
              <a:rPr lang="en-GB" dirty="0"/>
              <a:t>García-Madruga, J.A., Orenes, I., Chaves, J.Ó.V. and Gómez-Veiga, I., (2022). ‘Executive functions and improvement of thinking: An intervention program to enhance deductive reasoning abilities’. </a:t>
            </a:r>
            <a:r>
              <a:rPr lang="en-GB" i="1" dirty="0"/>
              <a:t>The Spanish Journal of Psychology</a:t>
            </a:r>
            <a:r>
              <a:rPr lang="en-GB" dirty="0"/>
              <a:t>, </a:t>
            </a:r>
            <a:r>
              <a:rPr lang="en-GB" i="1" dirty="0"/>
              <a:t>25</a:t>
            </a:r>
            <a:r>
              <a:rPr lang="en-GB" dirty="0"/>
              <a:t>, p.e32. Available at: </a:t>
            </a:r>
            <a:r>
              <a:rPr lang="en-GB" dirty="0">
                <a:hlinkClick r:id="rId7"/>
              </a:rPr>
              <a:t>https://www.cambridge.org/core/journals/spanish-journal-of-psychology/article/executive-functions-and-improvement-of-thinking-an-intervention-program-to-enhance-deductive-reasoning-abilities/EF7480EA8682B1F530E57042392EF0A5</a:t>
            </a:r>
            <a:r>
              <a:rPr lang="en-GB" dirty="0"/>
              <a:t> (Accessed: 27 January 2026). </a:t>
            </a:r>
            <a:endParaRPr lang="en-US" dirty="0"/>
          </a:p>
          <a:p>
            <a:r>
              <a:rPr lang="en-GB" dirty="0"/>
              <a:t>Jiakponna, E.C., Agbomola, J.O., Ipede, O., Karakitie, L., Ogunsina, A.J., Adebayo, K.T. and Tinuoye, M.O., (2024). ‘Psychosocial factors in chronic disease management: implications for health psychology’. </a:t>
            </a:r>
            <a:r>
              <a:rPr lang="en-GB" i="1" dirty="0"/>
              <a:t>Int J Sci Res Arch</a:t>
            </a:r>
            <a:r>
              <a:rPr lang="en-GB" dirty="0"/>
              <a:t>, </a:t>
            </a:r>
            <a:r>
              <a:rPr lang="en-GB" i="1" dirty="0"/>
              <a:t>12</a:t>
            </a:r>
            <a:r>
              <a:rPr lang="en-GB" dirty="0"/>
              <a:t>(2), pp.117-128. Available at: </a:t>
            </a:r>
            <a:r>
              <a:rPr lang="en-GB" dirty="0">
                <a:hlinkClick r:id="rId8"/>
              </a:rPr>
              <a:t>https://www.researchgate.net/profile/Anjolaoluwa-Ogunsina-2/publication/381955161_Psychosocial_factors_in_chronic_disease_management_Implications_for_health_psychology/links/66857b6af3b61c4e2cac32a5/Psychosocial-factors-in-chronic-disease-management-Implications-for-health-psychology.pdf</a:t>
            </a:r>
            <a:r>
              <a:rPr lang="en-GB" dirty="0"/>
              <a:t> (Accessed: 26 January 2026). </a:t>
            </a:r>
            <a:endParaRPr lang="en-US" dirty="0"/>
          </a:p>
          <a:p>
            <a:r>
              <a:rPr lang="en-GB" dirty="0"/>
              <a:t>Kaizar, V.O. and Alordiah, C.O., (2023). ‘Understanding the role of play in promoting cognitive, social, and emotional development in school children: implications for counsellors and evaluators’. </a:t>
            </a:r>
            <a:r>
              <a:rPr lang="en-GB" i="1" dirty="0"/>
              <a:t>University of Delta Journal of Contemporary Studies in Education</a:t>
            </a:r>
            <a:r>
              <a:rPr lang="en-GB" dirty="0"/>
              <a:t>, </a:t>
            </a:r>
            <a:r>
              <a:rPr lang="en-GB" i="1" dirty="0"/>
              <a:t>2</a:t>
            </a:r>
            <a:r>
              <a:rPr lang="en-GB" dirty="0"/>
              <a:t>(1), pp.138-52. Available at: </a:t>
            </a:r>
            <a:r>
              <a:rPr lang="en-GB" dirty="0">
                <a:hlinkClick r:id="rId9"/>
              </a:rPr>
              <a:t>https://www.researchgate.net/profile/Caroline-Alordiah/publication/374419878_UNDERSTANDING_THE_ROLE_OF_PLAY_IN_PROMOTING_COGNITIVE_SOCIAL_AND_EMOTIONAL_DEVELOPMENT_IN_SCHOOL_CHILDREN_IMPLICATIONS_FOR_COUNSELLORS_AND_EVALUATORS/links/651d2073b0df2f20a20e928c/UNDERSTANDING-THE-ROLE-OF-PLAY-IN-PROMOTING-COGNITIVE-SOCIAL-AND-EMOTIONAL-DEVELOPMENT-IN-SCHOOL-CHILDREN-IMPLICATIONS-FOR-COUNSELLORS-AND-EVALUATORS.pdf</a:t>
            </a:r>
            <a:r>
              <a:rPr lang="en-GB" dirty="0"/>
              <a:t> (Accessed: 27 January 2026). </a:t>
            </a:r>
            <a:endParaRPr lang="en-US" dirty="0"/>
          </a:p>
          <a:p>
            <a:r>
              <a:rPr lang="en-GB" dirty="0"/>
              <a:t>Mualem, R., Morales-Quezada, L., Farraj, R.H., Shance, S., Bernshtein, D.H., Cohen, S., Mualem, L., Salem, N., Yehuda, R.R., Zbedat, Y. and Waksman, I., (2024). ‘Econeurobiology and brain development in children: key factors affecting development, behavioral outcomes, and school interventions’. </a:t>
            </a:r>
            <a:r>
              <a:rPr lang="en-GB" i="1" dirty="0"/>
              <a:t>Frontiers in Public Health</a:t>
            </a:r>
            <a:r>
              <a:rPr lang="en-GB" dirty="0"/>
              <a:t>, </a:t>
            </a:r>
            <a:r>
              <a:rPr lang="en-GB" i="1" dirty="0"/>
              <a:t>12</a:t>
            </a:r>
            <a:r>
              <a:rPr lang="en-GB" dirty="0"/>
              <a:t>, p.1376075. Available at: </a:t>
            </a:r>
            <a:r>
              <a:rPr lang="en-GB" dirty="0">
                <a:hlinkClick r:id="rId10"/>
              </a:rPr>
              <a:t>https://www.frontiersin.org/journals/public-health/articles/10.3389/fpubh.2024.1376075/full</a:t>
            </a:r>
            <a:r>
              <a:rPr lang="en-GB" dirty="0"/>
              <a:t> (Accessed: 26 January 2026). </a:t>
            </a:r>
            <a:endParaRPr lang="en-US" dirty="0"/>
          </a:p>
          <a:p>
            <a:r>
              <a:rPr lang="en-GB" dirty="0"/>
              <a:t>Pakpahan, F.H. and Saragih, M., (2022). ‘Theory of cognitive development by Jean Piaget’. </a:t>
            </a:r>
            <a:r>
              <a:rPr lang="en-GB" i="1" dirty="0"/>
              <a:t>Journal of Applied Linguistics</a:t>
            </a:r>
            <a:r>
              <a:rPr lang="en-GB" dirty="0"/>
              <a:t>, </a:t>
            </a:r>
            <a:r>
              <a:rPr lang="en-GB" i="1" dirty="0"/>
              <a:t>2</a:t>
            </a:r>
            <a:r>
              <a:rPr lang="en-GB" dirty="0"/>
              <a:t>(1), pp.55-60. Available at: </a:t>
            </a:r>
            <a:r>
              <a:rPr lang="en-GB" dirty="0">
                <a:hlinkClick r:id="rId11"/>
              </a:rPr>
              <a:t>https://journal.eltaorganization.org/index.php/joal/article/view/79</a:t>
            </a:r>
            <a:r>
              <a:rPr lang="en-GB" dirty="0"/>
              <a:t> (Accessed: 27 January 2026). </a:t>
            </a:r>
            <a:endParaRPr lang="en-US" dirty="0"/>
          </a:p>
          <a:p>
            <a:r>
              <a:rPr lang="en-GB" dirty="0"/>
              <a:t>Pelz, B., (2024). ‘Neuropsychological and psychiatric determinants of peak performance in high-stress professions’. </a:t>
            </a:r>
            <a:r>
              <a:rPr lang="en-GB" i="1" dirty="0"/>
              <a:t>International Journal of Psychiatry Research</a:t>
            </a:r>
            <a:r>
              <a:rPr lang="en-GB" dirty="0"/>
              <a:t>, </a:t>
            </a:r>
            <a:r>
              <a:rPr lang="en-GB" i="1" dirty="0"/>
              <a:t>7</a:t>
            </a:r>
            <a:r>
              <a:rPr lang="en-GB" dirty="0"/>
              <a:t>(6), pp.1-10. Available at: </a:t>
            </a:r>
            <a:r>
              <a:rPr lang="en-GB" dirty="0">
                <a:hlinkClick r:id="rId12"/>
              </a:rPr>
              <a:t>https://www.scivisionpub.com/pdfs/neuropsychological-and-psychiatric-determinants-of-peak-performance-in-highstress-professions-3599.pdf</a:t>
            </a:r>
            <a:r>
              <a:rPr lang="en-GB" dirty="0"/>
              <a:t> (Accessed: 28 January 2026). </a:t>
            </a:r>
            <a:endParaRPr lang="en-US" dirty="0"/>
          </a:p>
          <a:p>
            <a:r>
              <a:rPr lang="en-GB" dirty="0"/>
              <a:t>Rabillas, A., Kilag, O.K., Canete, N., Trazona, M., Calope, M.L. and Kilag, J., (2023). ‘Elementary Math Learning Through Piaget's Cognitive Development Stages’. </a:t>
            </a:r>
            <a:r>
              <a:rPr lang="en-GB" i="1" dirty="0"/>
              <a:t>Excellencia: International Multi-disciplinary Journal of Education (2994-9521)</a:t>
            </a:r>
            <a:r>
              <a:rPr lang="en-GB" dirty="0"/>
              <a:t>, </a:t>
            </a:r>
            <a:r>
              <a:rPr lang="en-GB" i="1" dirty="0"/>
              <a:t>1</a:t>
            </a:r>
            <a:r>
              <a:rPr lang="en-GB" dirty="0"/>
              <a:t>(4), pp.128-142. Available at: </a:t>
            </a:r>
            <a:r>
              <a:rPr lang="en-GB" dirty="0">
                <a:hlinkClick r:id="rId13"/>
              </a:rPr>
              <a:t>https://www.researchgate.net/profile/Osias-Kit-Kilag/publication/376646424_Elementary_Math_Learning_Through_Piaget's_Cognitive_Development_Stages/links/687d52e6b3294610e9b8aed1/Elementary-Math-Learning-Through-Piagets-Cognitive-Development-Stages.pdf</a:t>
            </a:r>
            <a:r>
              <a:rPr lang="en-GB" dirty="0"/>
              <a:t> (Accessed: 27 January 2026). </a:t>
            </a:r>
            <a:endParaRPr lang="en-US" dirty="0"/>
          </a:p>
          <a:p>
            <a:r>
              <a:rPr lang="en-GB" dirty="0"/>
              <a:t>Shah, R.K. and Basnyat, S., (2024). ‘Critiques of learner-centered teaching’. </a:t>
            </a:r>
            <a:r>
              <a:rPr lang="en-GB" i="1" dirty="0"/>
              <a:t>Contemporary Research in Education and English Language Teaching</a:t>
            </a:r>
            <a:r>
              <a:rPr lang="en-GB" dirty="0"/>
              <a:t>, </a:t>
            </a:r>
            <a:r>
              <a:rPr lang="en-GB" i="1" dirty="0"/>
              <a:t>6</a:t>
            </a:r>
            <a:r>
              <a:rPr lang="en-GB" dirty="0"/>
              <a:t>(1), pp.73-83. Available at: </a:t>
            </a:r>
            <a:r>
              <a:rPr lang="en-GB" dirty="0">
                <a:hlinkClick r:id="rId14"/>
              </a:rPr>
              <a:t>https://www.researchgate.net/profile/Rajendra-Shah-Ph-D/publication/384279460_Critiques_of_learner-centered_teaching/links/67dec63072f7f37c3e84c1f6/Critiques-of-learner-centered-teaching.pdf</a:t>
            </a:r>
            <a:r>
              <a:rPr lang="en-GB" dirty="0"/>
              <a:t> (Accessed: 29 January 2026). </a:t>
            </a:r>
            <a:endParaRPr lang="en-US" dirty="0"/>
          </a:p>
          <a:p>
            <a:r>
              <a:rPr lang="en-GB" dirty="0"/>
              <a:t>Singh, G.K.S., Singh, R.K.P.G., Rashid, S.I.B.A., Ngadni, I., Ramasamy, R. and Balakrishnan, K., (2024). ‘Generating Piaget and Vygotsky-grounded parents: home-based approaches to enhance cognitive development among young children’. </a:t>
            </a:r>
            <a:r>
              <a:rPr lang="en-GB" i="1" dirty="0"/>
              <a:t>International Journal of Academic Research in Progressive Education and Development</a:t>
            </a:r>
            <a:r>
              <a:rPr lang="en-GB" dirty="0"/>
              <a:t>, </a:t>
            </a:r>
            <a:r>
              <a:rPr lang="en-GB" i="1" dirty="0"/>
              <a:t>13</a:t>
            </a:r>
            <a:r>
              <a:rPr lang="en-GB" dirty="0"/>
              <a:t>(3), pp.2030-2043. Available at: </a:t>
            </a:r>
            <a:r>
              <a:rPr lang="en-GB" dirty="0">
                <a:hlinkClick r:id="rId15"/>
              </a:rPr>
              <a:t>https://kwpublications.com/papers_submitted/18508/generating-piaget-and-vygotsky-grounded-parents-home-based-approaches-to-enhance-cognitive-development-among-young-children.pdf</a:t>
            </a:r>
            <a:r>
              <a:rPr lang="en-GB" dirty="0"/>
              <a:t> (Accessed: 28 January 2026). </a:t>
            </a:r>
            <a:endParaRPr lang="en-US" dirty="0"/>
          </a:p>
          <a:p>
            <a:r>
              <a:rPr lang="en-GB" dirty="0"/>
              <a:t> </a:t>
            </a:r>
            <a:endParaRPr lang="en-US" dirty="0"/>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TotalTime>
  <Words>3077</Words>
  <Application>Microsoft Office PowerPoint</Application>
  <PresentationFormat>On-screen Show (4:3)</PresentationFormat>
  <Paragraphs>114</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Office Theme</vt:lpstr>
      <vt:lpstr>PowerPoint Presentation</vt:lpstr>
      <vt:lpstr>1. INTRODUCTION </vt:lpstr>
      <vt:lpstr>2. SELECTION OF ONE PSYCHOLOGICAL LIFESPAN THEORY  </vt:lpstr>
      <vt:lpstr>3. EXPLANATION OF THE CDT BY ANALYSING ITS KEY CONCEPTS AND EVALUATING RELEVANCE  </vt:lpstr>
      <vt:lpstr>3. EXPLANATION OF THE CDT BY ANALYSING ITS KEY CONCEPTS AND EVALUATING RELEVANCE (CONT.)</vt:lpstr>
      <vt:lpstr>4. APPLICATION OF THE CDT TO JENNY’S EXPERIENCES</vt:lpstr>
      <vt:lpstr>4. APPLICATION OF THE CDT TO JENNY’S EXPERIENCES (CONT.)</vt:lpstr>
      <vt:lpstr>4. APPLICATION OF THE CDT TO JENNY’S EXPERIENCES (CONT.)</vt:lpstr>
      <vt:lpstr> 5. CONSIDERING ENVIRONMENTAL AND BIOLOGICAL INFLUENCES  </vt:lpstr>
      <vt:lpstr> 5. CONSIDERING ENVIRONMENTAL AND BIOLOGICAL INFLUENCES  </vt:lpstr>
      <vt:lpstr>5. CONSIDERING ENVIRONMENTAL AND BIOLOGICAL INFLUENCES (CONT.)</vt:lpstr>
      <vt:lpstr>6. PROPOSING PRACTICAL STRATEGIES OR INTERVENTIONS BASED ON CDT </vt:lpstr>
      <vt:lpstr>6. PROPOSING PRACTICAL STRATEGIES OR INTERVENTIONS BASED ON CDT</vt:lpstr>
      <vt:lpstr>7. CRITICALLY EVALUATING USEFULNESS AND LIMITATIONS OF THE CDT  </vt:lpstr>
      <vt:lpstr>7. CRITICALLY EVALUATING USEFULNESS AND LIMITATIONS OF THE CDT (CONT.)</vt:lpstr>
      <vt:lpstr>8. SUMMARY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Maryam Waseem (2433389)</cp:lastModifiedBy>
  <cp:revision>1</cp:revision>
  <dcterms:created xsi:type="dcterms:W3CDTF">2026-01-30T13:19:49Z</dcterms:created>
  <dcterms:modified xsi:type="dcterms:W3CDTF">2026-02-15T02:57:27Z</dcterms:modified>
</cp:coreProperties>
</file>