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9" r:id="rId2"/>
    <p:sldId id="293" r:id="rId3"/>
    <p:sldId id="295" r:id="rId4"/>
    <p:sldId id="296" r:id="rId5"/>
    <p:sldId id="297" r:id="rId6"/>
    <p:sldId id="301" r:id="rId7"/>
    <p:sldId id="298" r:id="rId8"/>
    <p:sldId id="299" r:id="rId9"/>
    <p:sldId id="300" r:id="rId10"/>
    <p:sldId id="302" r:id="rId11"/>
    <p:sldId id="304" r:id="rId12"/>
    <p:sldId id="303" r:id="rId13"/>
    <p:sldId id="305" r:id="rId14"/>
    <p:sldId id="306" r:id="rId15"/>
    <p:sldId id="307" r:id="rId16"/>
    <p:sldId id="308" r:id="rId17"/>
    <p:sldId id="309" r:id="rId18"/>
    <p:sldId id="310" r:id="rId19"/>
  </p:sldIdLst>
  <p:sldSz cx="9144000" cy="6858000" type="screen4x3"/>
  <p:notesSz cx="6797675" cy="9926638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uan Ferriz-Papi" initials="JF" lastIdx="1" clrIdx="0">
    <p:extLst>
      <p:ext uri="{19B8F6BF-5375-455C-9EA6-DF929625EA0E}">
        <p15:presenceInfo xmlns:p15="http://schemas.microsoft.com/office/powerpoint/2012/main" userId="S-1-5-21-809251214-2178901256-4152538893-2664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3-04T11:56:10.708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C0B840-0D73-41E2-9CA8-DB43313511CD}" type="datetimeFigureOut">
              <a:rPr lang="es-ES" smtClean="0"/>
              <a:pPr/>
              <a:t>04/03/2020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185190" y="738282"/>
            <a:ext cx="66967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MATERIALS ENGINEERING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Ferriz-Papi</a:t>
            </a:r>
            <a:endParaRPr lang="es-ES" b="1" dirty="0"/>
          </a:p>
        </p:txBody>
      </p:sp>
      <p:sp>
        <p:nvSpPr>
          <p:cNvPr id="8" name="Rectangle 10"/>
          <p:cNvSpPr/>
          <p:nvPr/>
        </p:nvSpPr>
        <p:spPr>
          <a:xfrm>
            <a:off x="1682113" y="3424205"/>
            <a:ext cx="5702907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STEEL REINFORCEMENT</a:t>
            </a:r>
          </a:p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Design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3233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STEEL SPECIFICATIONS</a:t>
            </a:r>
            <a:endParaRPr lang="es-ES" sz="2400" b="1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9341946"/>
              </p:ext>
            </p:extLst>
          </p:nvPr>
        </p:nvGraphicFramePr>
        <p:xfrm>
          <a:off x="395536" y="4725144"/>
          <a:ext cx="8496944" cy="12618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7620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30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827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90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Class (BS 4449) and designation (BS 8666)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A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B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C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Characteristic yield strength </a:t>
                      </a:r>
                      <a:r>
                        <a:rPr lang="en-US" sz="1800" dirty="0" err="1">
                          <a:effectLst/>
                        </a:rPr>
                        <a:t>f</a:t>
                      </a:r>
                      <a:r>
                        <a:rPr lang="en-US" sz="1800" baseline="-25000" dirty="0" err="1">
                          <a:effectLst/>
                        </a:rPr>
                        <a:t>yk</a:t>
                      </a:r>
                      <a:r>
                        <a:rPr lang="en-US" sz="1800" dirty="0">
                          <a:effectLst/>
                        </a:rPr>
                        <a:t> or f</a:t>
                      </a:r>
                      <a:r>
                        <a:rPr lang="en-US" sz="1800" baseline="-25000" dirty="0">
                          <a:effectLst/>
                        </a:rPr>
                        <a:t>0.2k</a:t>
                      </a:r>
                      <a:r>
                        <a:rPr lang="en-US" sz="1800" dirty="0">
                          <a:effectLst/>
                        </a:rPr>
                        <a:t> (N/mm</a:t>
                      </a:r>
                      <a:r>
                        <a:rPr lang="en-US" sz="1800" baseline="30000" dirty="0">
                          <a:effectLst/>
                        </a:rPr>
                        <a:t>2</a:t>
                      </a:r>
                      <a:r>
                        <a:rPr lang="en-US" sz="1800" dirty="0">
                          <a:effectLst/>
                        </a:rPr>
                        <a:t>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500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500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500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Minimum value of k = (f</a:t>
                      </a:r>
                      <a:r>
                        <a:rPr lang="en-US" sz="1800" baseline="-25000">
                          <a:effectLst/>
                        </a:rPr>
                        <a:t>t</a:t>
                      </a:r>
                      <a:r>
                        <a:rPr lang="en-US" sz="1800">
                          <a:effectLst/>
                        </a:rPr>
                        <a:t>/f</a:t>
                      </a:r>
                      <a:r>
                        <a:rPr lang="en-US" sz="1800" baseline="-25000">
                          <a:effectLst/>
                        </a:rPr>
                        <a:t>y</a:t>
                      </a:r>
                      <a:r>
                        <a:rPr lang="en-US" sz="1800">
                          <a:effectLst/>
                        </a:rPr>
                        <a:t>)</a:t>
                      </a:r>
                      <a:r>
                        <a:rPr lang="en-US" sz="1800" baseline="-25000">
                          <a:effectLst/>
                        </a:rPr>
                        <a:t>k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≥1.05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≥1.08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≥1.15&lt;1.35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Characteristic strain at maximum force  Ɛ</a:t>
                      </a:r>
                      <a:r>
                        <a:rPr lang="en-US" sz="1800" baseline="-25000">
                          <a:effectLst/>
                        </a:rPr>
                        <a:t>uk</a:t>
                      </a:r>
                      <a:r>
                        <a:rPr lang="en-US" sz="1800">
                          <a:effectLst/>
                        </a:rPr>
                        <a:t> (%)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≥2.5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≥5.0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≥7.5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683998" y="1916832"/>
            <a:ext cx="66963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Yield Strength</a:t>
            </a:r>
          </a:p>
          <a:p>
            <a:endParaRPr lang="en-GB" sz="2400" b="1" dirty="0"/>
          </a:p>
          <a:p>
            <a:r>
              <a:rPr lang="en-GB" sz="2400" b="1" dirty="0" smtClean="0"/>
              <a:t>Ultimate </a:t>
            </a:r>
            <a:r>
              <a:rPr lang="en-GB" sz="2400" b="1" dirty="0"/>
              <a:t>E</a:t>
            </a:r>
            <a:r>
              <a:rPr lang="en-GB" sz="2400" b="1" dirty="0" smtClean="0"/>
              <a:t>state Strength</a:t>
            </a:r>
            <a:endParaRPr lang="en-GB" sz="2400" b="1" dirty="0"/>
          </a:p>
        </p:txBody>
      </p:sp>
      <p:pic>
        <p:nvPicPr>
          <p:cNvPr id="3074" name="Picture 2" descr="https://upload.wikimedia.org/wikipedia/commons/0/0c/Stress_v_strain_Aluminum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692399"/>
            <a:ext cx="3810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705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STEEL SPECIFICATIONS</a:t>
            </a:r>
            <a:endParaRPr lang="es-ES" sz="2400" b="1" dirty="0"/>
          </a:p>
        </p:txBody>
      </p:sp>
      <p:sp>
        <p:nvSpPr>
          <p:cNvPr id="4" name="Rectangle 3"/>
          <p:cNvSpPr/>
          <p:nvPr/>
        </p:nvSpPr>
        <p:spPr>
          <a:xfrm>
            <a:off x="2843808" y="1353962"/>
            <a:ext cx="4572000" cy="1410643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 – Reinforced steel</a:t>
            </a:r>
            <a:endParaRPr lang="en-GB" sz="2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 – Stainless steel</a:t>
            </a:r>
            <a:endParaRPr lang="en-GB" sz="2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 – Designed by specifier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655108" y="3356992"/>
            <a:ext cx="540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dirty="0" smtClean="0"/>
              <a:t>B 500 A</a:t>
            </a:r>
            <a:endParaRPr lang="en-GB" sz="8000" dirty="0"/>
          </a:p>
        </p:txBody>
      </p:sp>
      <p:sp>
        <p:nvSpPr>
          <p:cNvPr id="9" name="Curved Right Arrow 8"/>
          <p:cNvSpPr/>
          <p:nvPr/>
        </p:nvSpPr>
        <p:spPr>
          <a:xfrm>
            <a:off x="1619672" y="1700808"/>
            <a:ext cx="1152128" cy="2615780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55576" y="4825679"/>
            <a:ext cx="6048672" cy="1410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</a:t>
            </a: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</a:t>
            </a:r>
            <a:r>
              <a:rPr lang="en-US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 rolled steel (processed at 1000F – 538C)</a:t>
            </a:r>
            <a:endParaRPr lang="en-GB" sz="2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en-US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</a:t>
            </a:r>
            <a:r>
              <a:rPr lang="en-US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Cold rolled steel (processed at normal temperature)</a:t>
            </a:r>
            <a:endParaRPr lang="en-GB" sz="20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US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</a:t>
            </a:r>
            <a:r>
              <a:rPr lang="en-US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Cold drawn steel (from hot rolled bars)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Curved Right Arrow 7"/>
          <p:cNvSpPr/>
          <p:nvPr/>
        </p:nvSpPr>
        <p:spPr>
          <a:xfrm flipH="1" flipV="1">
            <a:off x="6894034" y="3880024"/>
            <a:ext cx="1043548" cy="2030408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618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STEEL SPECIFICATIONS</a:t>
            </a:r>
            <a:endParaRPr lang="es-ES" sz="2400" b="1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2860709"/>
              </p:ext>
            </p:extLst>
          </p:nvPr>
        </p:nvGraphicFramePr>
        <p:xfrm>
          <a:off x="1259632" y="2348880"/>
          <a:ext cx="6480719" cy="410108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04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2049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1922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2049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Metric bar size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Mass per unit length (Kg/m)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Nominal diameter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Cross sectional area (mm</a:t>
                      </a:r>
                      <a:r>
                        <a:rPr lang="en-US" sz="1800" baseline="30000">
                          <a:effectLst/>
                        </a:rPr>
                        <a:t>2</a:t>
                      </a:r>
                      <a:r>
                        <a:rPr lang="en-US" sz="1800">
                          <a:effectLst/>
                        </a:rPr>
                        <a:t>)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6.0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0.222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6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28.3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8.0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0.395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8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50.3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10.0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0.617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78.5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12.0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0.888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113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16.0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1.579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16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201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20.0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2.467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20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314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25.0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3.855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25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491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32.0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4.830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32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804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40.0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9.868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40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1257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50.0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15.413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50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1963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Note: Sizes 14 and 28 are excluded as they are not normally used.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539552" y="1298745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Rebar designation</a:t>
            </a:r>
            <a:endParaRPr lang="en-GB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8102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GEOMETRY</a:t>
            </a:r>
            <a:endParaRPr lang="es-ES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298745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Nominal concrete cover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23289" y="6093296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"</a:t>
            </a:r>
            <a:r>
              <a:rPr lang="en-GB" sz="1200" dirty="0" err="1"/>
              <a:t>Qew</a:t>
            </a:r>
            <a:r>
              <a:rPr lang="en-GB" sz="1200" dirty="0"/>
              <a:t> </a:t>
            </a:r>
            <a:r>
              <a:rPr lang="en-GB" sz="1200" dirty="0" err="1"/>
              <a:t>bruecke</a:t>
            </a:r>
            <a:r>
              <a:rPr lang="en-GB" sz="1200" dirty="0"/>
              <a:t> </a:t>
            </a:r>
            <a:r>
              <a:rPr lang="en-GB" sz="1200" dirty="0" err="1"/>
              <a:t>nf</a:t>
            </a:r>
            <a:r>
              <a:rPr lang="en-GB" sz="1200" dirty="0"/>
              <a:t> </a:t>
            </a:r>
            <a:r>
              <a:rPr lang="en-GB" sz="1200" dirty="0" err="1"/>
              <a:t>beton</a:t>
            </a:r>
            <a:r>
              <a:rPr lang="en-GB" sz="1200" dirty="0"/>
              <a:t> </a:t>
            </a:r>
            <a:r>
              <a:rPr lang="en-GB" sz="1200" dirty="0" err="1"/>
              <a:t>kaputt</a:t>
            </a:r>
            <a:r>
              <a:rPr lang="en-GB" sz="1200" dirty="0"/>
              <a:t> 33 von 46" by </a:t>
            </a:r>
            <a:r>
              <a:rPr lang="en-GB" sz="1200" dirty="0" err="1"/>
              <a:t>Achim</a:t>
            </a:r>
            <a:r>
              <a:rPr lang="en-GB" sz="1200" dirty="0"/>
              <a:t> </a:t>
            </a:r>
            <a:r>
              <a:rPr lang="en-GB" sz="1200" dirty="0" err="1"/>
              <a:t>Hering</a:t>
            </a:r>
            <a:r>
              <a:rPr lang="en-GB" sz="1200" dirty="0"/>
              <a:t> - Own work. Licensed under CC BY 3.0 via Commons - https://commons.wikimedia.org/wiki/File:Qew_bruecke_nf_beton_kaputt_33_von_46.jpg#/media/File:Qew_bruecke_nf_beton_kaputt_33_von_46.jpg</a:t>
            </a:r>
          </a:p>
        </p:txBody>
      </p:sp>
      <p:pic>
        <p:nvPicPr>
          <p:cNvPr id="8194" name="Picture 2" descr="https://upload.wikimedia.org/wikipedia/commons/thumb/4/43/Qew_bruecke_nf_beton_kaputt_33_von_46.jpg/1024px-Qew_bruecke_nf_beton_kaputt_33_von_4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882762"/>
            <a:ext cx="6232983" cy="415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2698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6693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276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6114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97717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GEOMETRY</a:t>
            </a:r>
            <a:endParaRPr lang="es-ES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298745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Nominal concrete cover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843808" y="2276872"/>
            <a:ext cx="3192157" cy="65864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3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US" sz="3200" baseline="-25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nom</a:t>
            </a:r>
            <a:r>
              <a:rPr lang="en-US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= </a:t>
            </a:r>
            <a:r>
              <a:rPr lang="en-US" sz="3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US" sz="3200" baseline="-25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</a:t>
            </a:r>
            <a:r>
              <a:rPr lang="en-US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+ </a:t>
            </a:r>
            <a:r>
              <a:rPr lang="en-US" sz="3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ΔC</a:t>
            </a:r>
            <a:r>
              <a:rPr lang="en-US" sz="3200" baseline="-25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91729" y="3789040"/>
            <a:ext cx="669631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Depending factors:</a:t>
            </a:r>
          </a:p>
          <a:p>
            <a:endParaRPr lang="en-GB" dirty="0" smtClean="0"/>
          </a:p>
          <a:p>
            <a:pPr marL="742950" lvl="1" indent="-285750">
              <a:buFontTx/>
              <a:buChar char="-"/>
            </a:pPr>
            <a:r>
              <a:rPr lang="en-GB" dirty="0" smtClean="0"/>
              <a:t>Concrete strength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Type of cement and proportion (w/c ratio)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Production (precast or on site)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Bond with concrete (rugosity)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Exposure conditions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Fire resistance</a:t>
            </a:r>
          </a:p>
          <a:p>
            <a:endParaRPr lang="en-GB" dirty="0"/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CONCRETE. STEEL REINFORCEMENT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" name="TextBox 3"/>
          <p:cNvSpPr txBox="1"/>
          <p:nvPr/>
        </p:nvSpPr>
        <p:spPr>
          <a:xfrm>
            <a:off x="6488777" y="5229200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See summary document provided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9121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GEOMETRY</a:t>
            </a:r>
            <a:endParaRPr lang="es-ES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298745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Nominal concrete cover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243118" y="2124733"/>
            <a:ext cx="2585388" cy="65864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3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Use of spacers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290" name="Picture 2" descr="http://www.maxfrank.co.uk/media/img/intl/produkte/abstandhalter/FRANK-single-cover-spacer-600px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6469" y="692399"/>
            <a:ext cx="2326672" cy="3102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http://www.maxfrank.co.uk/media/img/intl/produkte/abstandhalter/ringabstandhalter-aus-kunststoff-600p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907" y="4025532"/>
            <a:ext cx="3779234" cy="251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6" name="Picture 8" descr="http://www.maxfrank.dk/media/img/intl/produkte/abstandhalter/einzelabstandhalter-uebersicht-600px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95" y="3476830"/>
            <a:ext cx="4272409" cy="3061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CONCRETE. STEEL REINFORCEMENT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49660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GEOMETRY</a:t>
            </a:r>
            <a:endParaRPr lang="es-ES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298745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Rebar position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41438" y="2280307"/>
            <a:ext cx="2252541" cy="6254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3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Longitudinal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41438" y="4379043"/>
            <a:ext cx="2034724" cy="6254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3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Transversal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7504" y="2941713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Support efforts to every cross section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107504" y="5089758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Support shear force and jail construction</a:t>
            </a:r>
          </a:p>
          <a:p>
            <a:r>
              <a:rPr lang="en-GB" dirty="0" smtClean="0"/>
              <a:t>(i.e. links)</a:t>
            </a:r>
            <a:endParaRPr lang="en-GB" dirty="0"/>
          </a:p>
        </p:txBody>
      </p:sp>
      <p:pic>
        <p:nvPicPr>
          <p:cNvPr id="9218" name="Picture 2" descr="http://www.buildinghow.com/portals/0/Book-C/1_4-RebarBending/image00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9572" y="1988840"/>
            <a:ext cx="4610794" cy="3788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Straight Arrow Connector 6"/>
          <p:cNvCxnSpPr>
            <a:stCxn id="2" idx="3"/>
          </p:cNvCxnSpPr>
          <p:nvPr/>
        </p:nvCxnSpPr>
        <p:spPr>
          <a:xfrm>
            <a:off x="2693979" y="2593021"/>
            <a:ext cx="1950029" cy="1158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2" idx="3"/>
          </p:cNvCxnSpPr>
          <p:nvPr/>
        </p:nvCxnSpPr>
        <p:spPr>
          <a:xfrm>
            <a:off x="2693979" y="2593021"/>
            <a:ext cx="3750229" cy="20280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2" idx="3"/>
          </p:cNvCxnSpPr>
          <p:nvPr/>
        </p:nvCxnSpPr>
        <p:spPr>
          <a:xfrm>
            <a:off x="2693979" y="2593021"/>
            <a:ext cx="2958141" cy="3980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V="1">
            <a:off x="2555776" y="4293096"/>
            <a:ext cx="5184576" cy="432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>
            <a:off x="2555776" y="4725144"/>
            <a:ext cx="2592288" cy="5040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CONCRETE. STEEL REINFORCEMENT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6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36656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GEOMETRY</a:t>
            </a:r>
            <a:endParaRPr lang="es-ES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298745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Rebar spacing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52577" y="2018641"/>
            <a:ext cx="7632418" cy="19195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Longitudinal bars: the maximum distance of the following: 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Maximum nominal diameter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Maximum aggregate size plus 5 mm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 mm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52577" y="4535537"/>
            <a:ext cx="7632418" cy="19195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Minimum vertical distance between groups: the maximum distance of the following: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Maximum nominal diameter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 mm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CONCRETE. STEEL REINFORCEMENT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01160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GEOMETRY</a:t>
            </a:r>
            <a:endParaRPr lang="es-ES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298745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Rebar spacing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41006" y="1933784"/>
            <a:ext cx="6024356" cy="9417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Maximum distance between longitudinal bars without any </a:t>
            </a:r>
            <a:r>
              <a:rPr lang="en-US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links: 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150 mm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4" name="Picture 13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83"/>
          <a:stretch/>
        </p:blipFill>
        <p:spPr>
          <a:xfrm>
            <a:off x="1691680" y="3232699"/>
            <a:ext cx="4283968" cy="321786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868144" y="5085184"/>
            <a:ext cx="29523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For construction:</a:t>
            </a:r>
          </a:p>
          <a:p>
            <a:r>
              <a:rPr lang="en-GB" sz="2000" dirty="0" smtClean="0"/>
              <a:t>Maximum distance without any bars: </a:t>
            </a:r>
            <a:r>
              <a:rPr lang="en-GB" sz="2000" dirty="0" smtClean="0"/>
              <a:t>250mm</a:t>
            </a:r>
            <a:r>
              <a:rPr lang="en-GB" sz="2000" dirty="0" smtClean="0"/>
              <a:t>.</a:t>
            </a:r>
            <a:endParaRPr lang="en-GB" sz="2000" dirty="0"/>
          </a:p>
        </p:txBody>
      </p:sp>
      <p:grpSp>
        <p:nvGrpSpPr>
          <p:cNvPr id="1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9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CONCRETE. STEEL REINFORCEMENT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2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11723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GEOMETRY</a:t>
            </a:r>
            <a:endParaRPr lang="es-ES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298745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Rebar spacing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41006" y="1933784"/>
            <a:ext cx="6024356" cy="4921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Exercises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39552" y="2713089"/>
            <a:ext cx="8208912" cy="32952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Calculate the following rebar distribution (nominal cover 35mm</a:t>
            </a: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18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1.- A column of 400x400mm with 4Ø20 at each side. Links Ø8</a:t>
            </a:r>
          </a:p>
          <a:p>
            <a:pPr>
              <a:lnSpc>
                <a:spcPct val="107000"/>
              </a:lnSpc>
              <a:spcAft>
                <a:spcPts val="18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2.- A column of 600x400mm with 3Ø25+4Ø16 at the long side, and 2Ø25+2Ø16 at the small side.</a:t>
            </a:r>
          </a:p>
          <a:p>
            <a:pPr>
              <a:lnSpc>
                <a:spcPct val="107000"/>
              </a:lnSpc>
              <a:spcAft>
                <a:spcPts val="18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3.- A beam of 400x500mm with 5Ø20 at the bottom and 3Ø12 at the top.</a:t>
            </a:r>
          </a:p>
          <a:p>
            <a:pPr>
              <a:lnSpc>
                <a:spcPct val="107000"/>
              </a:lnSpc>
              <a:spcAft>
                <a:spcPts val="18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4.- A beam of 400x500mm with 10Ø20 at the bottom and 5Ø16 at the top.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CONCRETE. STEEL REINFORCEMENT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09050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GEOMETRY</a:t>
            </a:r>
            <a:endParaRPr lang="es-ES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298745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Rebar anchorage</a:t>
            </a:r>
            <a:endParaRPr lang="en-GB" sz="2400" b="1" dirty="0">
              <a:solidFill>
                <a:srgbClr val="0070C0"/>
              </a:solidFill>
            </a:endParaRPr>
          </a:p>
        </p:txBody>
      </p:sp>
      <p:pic>
        <p:nvPicPr>
          <p:cNvPr id="11" name="Picture 10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3068960"/>
            <a:ext cx="6192688" cy="351078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583668" y="1832786"/>
            <a:ext cx="52565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Calculated by the designer</a:t>
            </a:r>
          </a:p>
          <a:p>
            <a:endParaRPr lang="en-GB" sz="2000" dirty="0" smtClean="0"/>
          </a:p>
          <a:p>
            <a:r>
              <a:rPr lang="en-GB" sz="2000" dirty="0" smtClean="0"/>
              <a:t>Types:</a:t>
            </a:r>
            <a:endParaRPr lang="en-GB" sz="2000" dirty="0"/>
          </a:p>
        </p:txBody>
      </p:sp>
      <p:grpSp>
        <p:nvGrpSpPr>
          <p:cNvPr id="1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CONCRETE. STEEL REINFORCEMENT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3236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GEOMETRY</a:t>
            </a:r>
            <a:endParaRPr lang="es-ES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298745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Rebar anchorage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99592" y="2204864"/>
            <a:ext cx="727280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reeform 5"/>
          <p:cNvSpPr/>
          <p:nvPr/>
        </p:nvSpPr>
        <p:spPr>
          <a:xfrm>
            <a:off x="905938" y="2420888"/>
            <a:ext cx="7260116" cy="2566931"/>
          </a:xfrm>
          <a:custGeom>
            <a:avLst/>
            <a:gdLst>
              <a:gd name="connsiteX0" fmla="*/ 0 w 7260116"/>
              <a:gd name="connsiteY0" fmla="*/ 0 h 2566931"/>
              <a:gd name="connsiteX1" fmla="*/ 3503364 w 7260116"/>
              <a:gd name="connsiteY1" fmla="*/ 2566930 h 2566931"/>
              <a:gd name="connsiteX2" fmla="*/ 7260116 w 7260116"/>
              <a:gd name="connsiteY2" fmla="*/ 11017 h 2566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260116" h="2566931">
                <a:moveTo>
                  <a:pt x="0" y="0"/>
                </a:moveTo>
                <a:cubicBezTo>
                  <a:pt x="1146672" y="1282547"/>
                  <a:pt x="2293345" y="2565094"/>
                  <a:pt x="3503364" y="2566930"/>
                </a:cubicBezTo>
                <a:cubicBezTo>
                  <a:pt x="4713383" y="2568766"/>
                  <a:pt x="6656025" y="339687"/>
                  <a:pt x="7260116" y="11017"/>
                </a:cubicBezTo>
              </a:path>
            </a:pathLst>
          </a:cu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07604" y="2555320"/>
            <a:ext cx="7056784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771800" y="4293096"/>
            <a:ext cx="3168352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5940152" y="4293096"/>
            <a:ext cx="644899" cy="6958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2126901" y="4293096"/>
            <a:ext cx="644899" cy="6958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342933" y="2543387"/>
            <a:ext cx="644899" cy="5765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8064388" y="2543387"/>
            <a:ext cx="644899" cy="5765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CONCRETE. STEEL REINFORCEMENT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551277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GEOMETRY</a:t>
            </a:r>
            <a:endParaRPr lang="es-ES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298745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Rebar anchorage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27584" y="2850166"/>
            <a:ext cx="4176464" cy="747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139952" y="2996952"/>
            <a:ext cx="3960440" cy="539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827584" y="4005064"/>
            <a:ext cx="1944216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907704" y="4149080"/>
            <a:ext cx="6192688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827584" y="5229200"/>
            <a:ext cx="5904656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5796740" y="5373216"/>
            <a:ext cx="2304256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9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CONCRETE. STEEL REINFORCEMENT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2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64532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873</TotalTime>
  <Words>504</Words>
  <Application>Microsoft Office PowerPoint</Application>
  <PresentationFormat>On-screen Show (4:3)</PresentationFormat>
  <Paragraphs>146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Symbol</vt:lpstr>
      <vt:lpstr>Times New Roman</vt:lpstr>
      <vt:lpstr>Tema de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Juanan</dc:creator>
  <cp:lastModifiedBy>Juan Ferriz-Papi</cp:lastModifiedBy>
  <cp:revision>15</cp:revision>
  <cp:lastPrinted>2015-11-17T11:14:53Z</cp:lastPrinted>
  <dcterms:created xsi:type="dcterms:W3CDTF">2015-03-14T15:29:20Z</dcterms:created>
  <dcterms:modified xsi:type="dcterms:W3CDTF">2020-03-04T12:13:50Z</dcterms:modified>
</cp:coreProperties>
</file>