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66" r:id="rId3"/>
    <p:sldId id="258" r:id="rId4"/>
    <p:sldId id="272" r:id="rId5"/>
    <p:sldId id="259" r:id="rId6"/>
    <p:sldId id="260" r:id="rId7"/>
    <p:sldId id="262" r:id="rId8"/>
    <p:sldId id="274" r:id="rId9"/>
    <p:sldId id="273" r:id="rId10"/>
    <p:sldId id="263" r:id="rId11"/>
    <p:sldId id="275" r:id="rId12"/>
    <p:sldId id="265" r:id="rId13"/>
    <p:sldId id="264" r:id="rId14"/>
    <p:sldId id="267"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6DC391-F0A4-4E8C-83D6-60A6AC10CEC3}" v="5" dt="2021-06-02T10:37:39.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90" d="100"/>
          <a:sy n="90" d="100"/>
        </p:scale>
        <p:origin x="1356" y="4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e Vanderkolk-Pellow (1801038)" userId="S::1801038@student.uwtsd.ac.uk::8bd494bc-58c0-47b2-becf-39a3a009edf3" providerId="AD" clId="Web-{976DC391-F0A4-4E8C-83D6-60A6AC10CEC3}"/>
    <pc:docChg chg="modSld">
      <pc:chgData name="Georgie Vanderkolk-Pellow (1801038)" userId="S::1801038@student.uwtsd.ac.uk::8bd494bc-58c0-47b2-becf-39a3a009edf3" providerId="AD" clId="Web-{976DC391-F0A4-4E8C-83D6-60A6AC10CEC3}" dt="2021-06-02T10:37:39.661" v="1" actId="20577"/>
      <pc:docMkLst>
        <pc:docMk/>
      </pc:docMkLst>
      <pc:sldChg chg="modSp">
        <pc:chgData name="Georgie Vanderkolk-Pellow (1801038)" userId="S::1801038@student.uwtsd.ac.uk::8bd494bc-58c0-47b2-becf-39a3a009edf3" providerId="AD" clId="Web-{976DC391-F0A4-4E8C-83D6-60A6AC10CEC3}" dt="2021-06-02T10:37:39.661" v="1" actId="20577"/>
        <pc:sldMkLst>
          <pc:docMk/>
          <pc:sldMk cId="2718268255" sldId="273"/>
        </pc:sldMkLst>
        <pc:spChg chg="mod">
          <ac:chgData name="Georgie Vanderkolk-Pellow (1801038)" userId="S::1801038@student.uwtsd.ac.uk::8bd494bc-58c0-47b2-becf-39a3a009edf3" providerId="AD" clId="Web-{976DC391-F0A4-4E8C-83D6-60A6AC10CEC3}" dt="2021-06-02T10:37:39.661" v="1" actId="20577"/>
          <ac:spMkLst>
            <pc:docMk/>
            <pc:sldMk cId="2718268255" sldId="273"/>
            <ac:spMk id="5" creationId="{6B8687DC-475B-4FDA-B320-E27A07B61CB9}"/>
          </ac:spMkLst>
        </pc:spChg>
      </pc:sldChg>
    </pc:docChg>
  </pc:docChgLst>
  <pc:docChgLst>
    <pc:chgData name="Georgie Vanderkolk-Pellow (1801038)" userId="8bd494bc-58c0-47b2-becf-39a3a009edf3" providerId="ADAL" clId="{71BF9420-1A76-4247-99B6-B63D92152D07}"/>
    <pc:docChg chg="undo custSel modSld">
      <pc:chgData name="Georgie Vanderkolk-Pellow (1801038)" userId="8bd494bc-58c0-47b2-becf-39a3a009edf3" providerId="ADAL" clId="{71BF9420-1A76-4247-99B6-B63D92152D07}" dt="2021-06-02T10:46:54.142" v="87" actId="1076"/>
      <pc:docMkLst>
        <pc:docMk/>
      </pc:docMkLst>
      <pc:sldChg chg="addSp delSp modSp">
        <pc:chgData name="Georgie Vanderkolk-Pellow (1801038)" userId="8bd494bc-58c0-47b2-becf-39a3a009edf3" providerId="ADAL" clId="{71BF9420-1A76-4247-99B6-B63D92152D07}" dt="2021-06-02T10:41:30.521" v="21" actId="1076"/>
        <pc:sldMkLst>
          <pc:docMk/>
          <pc:sldMk cId="4077113242" sldId="269"/>
        </pc:sldMkLst>
        <pc:spChg chg="mod">
          <ac:chgData name="Georgie Vanderkolk-Pellow (1801038)" userId="8bd494bc-58c0-47b2-becf-39a3a009edf3" providerId="ADAL" clId="{71BF9420-1A76-4247-99B6-B63D92152D07}" dt="2021-06-02T10:41:30.521" v="21" actId="1076"/>
          <ac:spMkLst>
            <pc:docMk/>
            <pc:sldMk cId="4077113242" sldId="269"/>
            <ac:spMk id="2" creationId="{78D5DF8F-3863-674B-961D-D42A7824AF60}"/>
          </ac:spMkLst>
        </pc:spChg>
        <pc:spChg chg="add del mod">
          <ac:chgData name="Georgie Vanderkolk-Pellow (1801038)" userId="8bd494bc-58c0-47b2-becf-39a3a009edf3" providerId="ADAL" clId="{71BF9420-1A76-4247-99B6-B63D92152D07}" dt="2021-06-02T10:41:28.110" v="20" actId="22"/>
          <ac:spMkLst>
            <pc:docMk/>
            <pc:sldMk cId="4077113242" sldId="269"/>
            <ac:spMk id="6" creationId="{DDCDA975-5631-9D43-B7D1-3455A68F2CDC}"/>
          </ac:spMkLst>
        </pc:spChg>
      </pc:sldChg>
      <pc:sldChg chg="addSp modSp">
        <pc:chgData name="Georgie Vanderkolk-Pellow (1801038)" userId="8bd494bc-58c0-47b2-becf-39a3a009edf3" providerId="ADAL" clId="{71BF9420-1A76-4247-99B6-B63D92152D07}" dt="2021-06-02T10:46:54.142" v="87" actId="1076"/>
        <pc:sldMkLst>
          <pc:docMk/>
          <pc:sldMk cId="3780457128" sldId="271"/>
        </pc:sldMkLst>
        <pc:spChg chg="mod">
          <ac:chgData name="Georgie Vanderkolk-Pellow (1801038)" userId="8bd494bc-58c0-47b2-becf-39a3a009edf3" providerId="ADAL" clId="{71BF9420-1A76-4247-99B6-B63D92152D07}" dt="2021-06-02T10:46:51.346" v="86" actId="1076"/>
          <ac:spMkLst>
            <pc:docMk/>
            <pc:sldMk cId="3780457128" sldId="271"/>
            <ac:spMk id="3" creationId="{5EF089CE-6A71-FF46-A4D6-737D3AA6DCF9}"/>
          </ac:spMkLst>
        </pc:spChg>
        <pc:spChg chg="add mod">
          <ac:chgData name="Georgie Vanderkolk-Pellow (1801038)" userId="8bd494bc-58c0-47b2-becf-39a3a009edf3" providerId="ADAL" clId="{71BF9420-1A76-4247-99B6-B63D92152D07}" dt="2021-06-02T10:46:54.142" v="87" actId="1076"/>
          <ac:spMkLst>
            <pc:docMk/>
            <pc:sldMk cId="3780457128" sldId="271"/>
            <ac:spMk id="7" creationId="{53DA39D8-6E7F-6346-BE5A-BC6E1ABC34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53F6B-44B0-674C-9B3B-EA88E7AC6D63}" type="datetimeFigureOut">
              <a:rPr lang="en-US" smtClean="0"/>
              <a:t>6/2/21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4E600-0312-A048-B6C2-460CF796AA15}" type="slidenum">
              <a:rPr lang="en-US" smtClean="0"/>
              <a:t>‹#›</a:t>
            </a:fld>
            <a:endParaRPr lang="en-US"/>
          </a:p>
        </p:txBody>
      </p:sp>
    </p:spTree>
    <p:extLst>
      <p:ext uri="{BB962C8B-B14F-4D97-AF65-F5344CB8AC3E}">
        <p14:creationId xmlns:p14="http://schemas.microsoft.com/office/powerpoint/2010/main" val="306378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www.lexico.com</a:t>
            </a:r>
            <a:r>
              <a:rPr lang="en-US" dirty="0"/>
              <a:t>/definition/personality</a:t>
            </a:r>
          </a:p>
        </p:txBody>
      </p:sp>
      <p:sp>
        <p:nvSpPr>
          <p:cNvPr id="4" name="Slide Number Placeholder 3"/>
          <p:cNvSpPr>
            <a:spLocks noGrp="1"/>
          </p:cNvSpPr>
          <p:nvPr>
            <p:ph type="sldNum" sz="quarter" idx="5"/>
          </p:nvPr>
        </p:nvSpPr>
        <p:spPr/>
        <p:txBody>
          <a:bodyPr/>
          <a:lstStyle/>
          <a:p>
            <a:fld id="{9D24E600-0312-A048-B6C2-460CF796AA15}" type="slidenum">
              <a:rPr lang="en-US" smtClean="0"/>
              <a:t>4</a:t>
            </a:fld>
            <a:endParaRPr lang="en-US"/>
          </a:p>
        </p:txBody>
      </p:sp>
    </p:spTree>
    <p:extLst>
      <p:ext uri="{BB962C8B-B14F-4D97-AF65-F5344CB8AC3E}">
        <p14:creationId xmlns:p14="http://schemas.microsoft.com/office/powerpoint/2010/main" val="404352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https://uquiz.com/quiz/uNPtfH/what-maisie-peters-song-are-you</a:t>
            </a:r>
          </a:p>
          <a:p>
            <a:r>
              <a:rPr lang="en-GB" dirty="0"/>
              <a:t>https://www.buzzfeed.com/celeswiftiefirth/which-abba-song-fits-your-personality-3ad3</a:t>
            </a:r>
          </a:p>
          <a:p>
            <a:r>
              <a:rPr lang="en-GB" dirty="0"/>
              <a:t>https://play.howstuffworks.com/quiz/what-pop-song-truly-matches-your-personality?selected_question_answer=0-1</a:t>
            </a:r>
          </a:p>
        </p:txBody>
      </p:sp>
      <p:sp>
        <p:nvSpPr>
          <p:cNvPr id="4" name="Slide Number Placeholder 3"/>
          <p:cNvSpPr>
            <a:spLocks noGrp="1"/>
          </p:cNvSpPr>
          <p:nvPr>
            <p:ph type="sldNum" sz="quarter" idx="5"/>
          </p:nvPr>
        </p:nvSpPr>
        <p:spPr/>
        <p:txBody>
          <a:bodyPr/>
          <a:lstStyle/>
          <a:p>
            <a:fld id="{9D24E600-0312-A048-B6C2-460CF796AA15}" type="slidenum">
              <a:rPr lang="en-US" smtClean="0"/>
              <a:t>5</a:t>
            </a:fld>
            <a:endParaRPr lang="en-US"/>
          </a:p>
        </p:txBody>
      </p:sp>
    </p:spTree>
    <p:extLst>
      <p:ext uri="{BB962C8B-B14F-4D97-AF65-F5344CB8AC3E}">
        <p14:creationId xmlns:p14="http://schemas.microsoft.com/office/powerpoint/2010/main" val="4061881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6/2/21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6/2/21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6/2/21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ww.mysticdude.ca/a-modest-theory-of-personalit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thebluediamondgallery.com/wooden-tile/t/thank-you.html"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BDD4-E59E-5245-8D14-BFE32AB54FB9}"/>
              </a:ext>
            </a:extLst>
          </p:cNvPr>
          <p:cNvSpPr>
            <a:spLocks noGrp="1"/>
          </p:cNvSpPr>
          <p:nvPr>
            <p:ph type="ctrTitle"/>
          </p:nvPr>
        </p:nvSpPr>
        <p:spPr/>
        <p:txBody>
          <a:bodyPr>
            <a:normAutofit fontScale="90000"/>
          </a:bodyPr>
          <a:lstStyle/>
          <a:p>
            <a:r>
              <a:rPr lang="en-GB" dirty="0"/>
              <a:t>Which song are you?</a:t>
            </a:r>
            <a:br>
              <a:rPr lang="en-GB" dirty="0"/>
            </a:br>
            <a:br>
              <a:rPr lang="en-GB" dirty="0"/>
            </a:br>
            <a:r>
              <a:rPr lang="en-GB" dirty="0"/>
              <a:t>An introduction to personality</a:t>
            </a:r>
            <a:endParaRPr lang="en-US" dirty="0"/>
          </a:p>
        </p:txBody>
      </p:sp>
      <p:sp>
        <p:nvSpPr>
          <p:cNvPr id="3" name="Subtitle 2">
            <a:extLst>
              <a:ext uri="{FF2B5EF4-FFF2-40B4-BE49-F238E27FC236}">
                <a16:creationId xmlns:a16="http://schemas.microsoft.com/office/drawing/2014/main" id="{C7840D02-7757-CE4A-9B68-1AC4D5A2D805}"/>
              </a:ext>
            </a:extLst>
          </p:cNvPr>
          <p:cNvSpPr>
            <a:spLocks noGrp="1"/>
          </p:cNvSpPr>
          <p:nvPr>
            <p:ph type="subTitle" idx="1"/>
          </p:nvPr>
        </p:nvSpPr>
        <p:spPr/>
        <p:txBody>
          <a:bodyPr/>
          <a:lstStyle/>
          <a:p>
            <a:r>
              <a:rPr lang="en-GB" dirty="0"/>
              <a:t>Georgianna Vanderkolk-Pellow</a:t>
            </a:r>
          </a:p>
          <a:p>
            <a:r>
              <a:rPr lang="en-GB" dirty="0"/>
              <a:t>1801038</a:t>
            </a:r>
            <a:endParaRPr lang="en-US" dirty="0"/>
          </a:p>
        </p:txBody>
      </p:sp>
    </p:spTree>
    <p:extLst>
      <p:ext uri="{BB962C8B-B14F-4D97-AF65-F5344CB8AC3E}">
        <p14:creationId xmlns:p14="http://schemas.microsoft.com/office/powerpoint/2010/main" val="3339369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5A860-BE68-B440-879B-ED37044ACFEF}"/>
              </a:ext>
            </a:extLst>
          </p:cNvPr>
          <p:cNvSpPr>
            <a:spLocks noGrp="1"/>
          </p:cNvSpPr>
          <p:nvPr>
            <p:ph type="title"/>
          </p:nvPr>
        </p:nvSpPr>
        <p:spPr>
          <a:xfrm>
            <a:off x="3054064" y="526710"/>
            <a:ext cx="9905998" cy="1478570"/>
          </a:xfrm>
        </p:spPr>
        <p:txBody>
          <a:bodyPr/>
          <a:lstStyle/>
          <a:p>
            <a:r>
              <a:rPr lang="en-GB"/>
              <a:t>Introduction </a:t>
            </a:r>
            <a:endParaRPr lang="en-US" dirty="0"/>
          </a:p>
        </p:txBody>
      </p:sp>
      <p:sp>
        <p:nvSpPr>
          <p:cNvPr id="3" name="TextBox 2">
            <a:extLst>
              <a:ext uri="{FF2B5EF4-FFF2-40B4-BE49-F238E27FC236}">
                <a16:creationId xmlns:a16="http://schemas.microsoft.com/office/drawing/2014/main" id="{DE668964-D156-2641-8345-2519C2006780}"/>
              </a:ext>
            </a:extLst>
          </p:cNvPr>
          <p:cNvSpPr txBox="1"/>
          <p:nvPr/>
        </p:nvSpPr>
        <p:spPr>
          <a:xfrm>
            <a:off x="1204744" y="2483745"/>
            <a:ext cx="6668630" cy="2616101"/>
          </a:xfrm>
          <a:prstGeom prst="rect">
            <a:avLst/>
          </a:prstGeom>
          <a:noFill/>
        </p:spPr>
        <p:txBody>
          <a:bodyPr wrap="square" rtlCol="0">
            <a:spAutoFit/>
          </a:bodyPr>
          <a:lstStyle/>
          <a:p>
            <a:pPr algn="l"/>
            <a:r>
              <a:rPr lang="en-GB" sz="2000" dirty="0"/>
              <a:t>My presentation will be on the content I have learned in this module, in particular, the sections on Personality and Charisma. It will include the following:</a:t>
            </a:r>
          </a:p>
          <a:p>
            <a:pPr algn="l"/>
            <a:endParaRPr lang="en-GB" sz="2000" dirty="0"/>
          </a:p>
          <a:p>
            <a:pPr marL="285750" indent="-285750" algn="l">
              <a:buFont typeface="Wingdings" pitchFamily="2" charset="2"/>
              <a:buChar char="ü"/>
            </a:pPr>
            <a:r>
              <a:rPr lang="en-GB" sz="2000" dirty="0"/>
              <a:t>A definition of Personality </a:t>
            </a:r>
          </a:p>
          <a:p>
            <a:pPr marL="285750" indent="-285750" algn="l">
              <a:buFont typeface="Wingdings" pitchFamily="2" charset="2"/>
              <a:buChar char="ü"/>
            </a:pPr>
            <a:r>
              <a:rPr lang="en-GB" sz="2000" dirty="0"/>
              <a:t>Which quiz I chose and the results of that</a:t>
            </a:r>
          </a:p>
          <a:p>
            <a:pPr marL="285750" indent="-285750" algn="l">
              <a:buFont typeface="Wingdings" pitchFamily="2" charset="2"/>
              <a:buChar char="ü"/>
            </a:pPr>
            <a:r>
              <a:rPr lang="en-GB" sz="2000" dirty="0"/>
              <a:t>Analysis of theories </a:t>
            </a:r>
          </a:p>
          <a:p>
            <a:pPr marL="285750" indent="-285750" algn="l">
              <a:buFont typeface="Wingdings" pitchFamily="2" charset="2"/>
              <a:buChar char="ü"/>
            </a:pPr>
            <a:endParaRPr lang="en-US" sz="2400" dirty="0"/>
          </a:p>
        </p:txBody>
      </p:sp>
      <p:pic>
        <p:nvPicPr>
          <p:cNvPr id="6" name="Picture 6">
            <a:extLst>
              <a:ext uri="{FF2B5EF4-FFF2-40B4-BE49-F238E27FC236}">
                <a16:creationId xmlns:a16="http://schemas.microsoft.com/office/drawing/2014/main" id="{AC13D77D-7DE8-8E45-BA9D-D9556F162076}"/>
              </a:ext>
            </a:extLst>
          </p:cNvPr>
          <p:cNvPicPr>
            <a:picLocks noChangeAspect="1"/>
          </p:cNvPicPr>
          <p:nvPr/>
        </p:nvPicPr>
        <p:blipFill>
          <a:blip r:embed="rId2"/>
          <a:stretch>
            <a:fillRect/>
          </a:stretch>
        </p:blipFill>
        <p:spPr>
          <a:xfrm>
            <a:off x="9652000" y="4774740"/>
            <a:ext cx="2540000" cy="2083260"/>
          </a:xfrm>
          <a:prstGeom prst="rect">
            <a:avLst/>
          </a:prstGeom>
        </p:spPr>
      </p:pic>
    </p:spTree>
    <p:extLst>
      <p:ext uri="{BB962C8B-B14F-4D97-AF65-F5344CB8AC3E}">
        <p14:creationId xmlns:p14="http://schemas.microsoft.com/office/powerpoint/2010/main" val="1374612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52176-7A6E-5C4E-9E70-EB8BF0D10E49}"/>
              </a:ext>
            </a:extLst>
          </p:cNvPr>
          <p:cNvSpPr>
            <a:spLocks noGrp="1"/>
          </p:cNvSpPr>
          <p:nvPr>
            <p:ph type="title"/>
          </p:nvPr>
        </p:nvSpPr>
        <p:spPr>
          <a:xfrm>
            <a:off x="2503220" y="496108"/>
            <a:ext cx="9905998" cy="1478570"/>
          </a:xfrm>
        </p:spPr>
        <p:txBody>
          <a:bodyPr/>
          <a:lstStyle/>
          <a:p>
            <a:r>
              <a:rPr lang="en-GB" dirty="0"/>
              <a:t>Presentation aims</a:t>
            </a:r>
            <a:endParaRPr lang="en-US" dirty="0"/>
          </a:p>
        </p:txBody>
      </p:sp>
      <p:sp>
        <p:nvSpPr>
          <p:cNvPr id="3" name="Content Placeholder 2">
            <a:extLst>
              <a:ext uri="{FF2B5EF4-FFF2-40B4-BE49-F238E27FC236}">
                <a16:creationId xmlns:a16="http://schemas.microsoft.com/office/drawing/2014/main" id="{C8E8B5AB-50A0-E446-9AF0-209D14CCCD91}"/>
              </a:ext>
            </a:extLst>
          </p:cNvPr>
          <p:cNvSpPr>
            <a:spLocks noGrp="1"/>
          </p:cNvSpPr>
          <p:nvPr>
            <p:ph idx="4294967295"/>
          </p:nvPr>
        </p:nvSpPr>
        <p:spPr>
          <a:xfrm>
            <a:off x="636473" y="2315240"/>
            <a:ext cx="9906000" cy="3541712"/>
          </a:xfrm>
        </p:spPr>
        <p:txBody>
          <a:bodyPr/>
          <a:lstStyle/>
          <a:p>
            <a:pPr>
              <a:buFont typeface="Wingdings" pitchFamily="2" charset="2"/>
              <a:buChar char="Ø"/>
            </a:pPr>
            <a:r>
              <a:rPr lang="en-GB" dirty="0"/>
              <a:t> To inform viewers on personality.</a:t>
            </a:r>
          </a:p>
          <a:p>
            <a:pPr>
              <a:buFont typeface="Wingdings" pitchFamily="2" charset="2"/>
              <a:buChar char="Ø"/>
            </a:pPr>
            <a:r>
              <a:rPr lang="en-GB" dirty="0"/>
              <a:t>To showcase my chosen personality quiz and give some explanation behind it</a:t>
            </a:r>
          </a:p>
          <a:p>
            <a:pPr>
              <a:buFont typeface="Wingdings" pitchFamily="2" charset="2"/>
              <a:buChar char="Ø"/>
            </a:pPr>
            <a:r>
              <a:rPr lang="en-GB" dirty="0"/>
              <a:t> To inform viewers on “The Big Five” and other theories</a:t>
            </a:r>
          </a:p>
          <a:p>
            <a:pPr>
              <a:buFont typeface="Wingdings" pitchFamily="2" charset="2"/>
              <a:buChar char="Ø"/>
            </a:pPr>
            <a:r>
              <a:rPr lang="en-GB" dirty="0"/>
              <a:t>To explore the theory and look at the validity of it.</a:t>
            </a:r>
          </a:p>
          <a:p>
            <a:pPr>
              <a:buFont typeface="Wingdings" pitchFamily="2" charset="2"/>
              <a:buChar char="Ø"/>
            </a:pPr>
            <a:endParaRPr lang="en-GB" dirty="0"/>
          </a:p>
          <a:p>
            <a:pPr>
              <a:buFont typeface="Wingdings" pitchFamily="2" charset="2"/>
              <a:buChar char="Ø"/>
            </a:pPr>
            <a:endParaRPr lang="en-US" dirty="0"/>
          </a:p>
        </p:txBody>
      </p:sp>
      <p:pic>
        <p:nvPicPr>
          <p:cNvPr id="4" name="Picture 4">
            <a:extLst>
              <a:ext uri="{FF2B5EF4-FFF2-40B4-BE49-F238E27FC236}">
                <a16:creationId xmlns:a16="http://schemas.microsoft.com/office/drawing/2014/main" id="{F02E510D-8DE1-5447-B4F1-970329A07756}"/>
              </a:ext>
            </a:extLst>
          </p:cNvPr>
          <p:cNvPicPr>
            <a:picLocks noChangeAspect="1"/>
          </p:cNvPicPr>
          <p:nvPr/>
        </p:nvPicPr>
        <p:blipFill>
          <a:blip r:embed="rId2"/>
          <a:stretch>
            <a:fillRect/>
          </a:stretch>
        </p:blipFill>
        <p:spPr>
          <a:xfrm>
            <a:off x="8760231" y="4597596"/>
            <a:ext cx="3564483" cy="2260404"/>
          </a:xfrm>
          <a:prstGeom prst="rect">
            <a:avLst/>
          </a:prstGeom>
        </p:spPr>
      </p:pic>
    </p:spTree>
    <p:extLst>
      <p:ext uri="{BB962C8B-B14F-4D97-AF65-F5344CB8AC3E}">
        <p14:creationId xmlns:p14="http://schemas.microsoft.com/office/powerpoint/2010/main" val="2024471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1972A-83AB-7D4E-B58C-ABEBE263D950}"/>
              </a:ext>
            </a:extLst>
          </p:cNvPr>
          <p:cNvSpPr>
            <a:spLocks noGrp="1"/>
          </p:cNvSpPr>
          <p:nvPr>
            <p:ph type="title"/>
          </p:nvPr>
        </p:nvSpPr>
        <p:spPr>
          <a:xfrm>
            <a:off x="2218277" y="255619"/>
            <a:ext cx="9905998" cy="1478570"/>
          </a:xfrm>
        </p:spPr>
        <p:txBody>
          <a:bodyPr/>
          <a:lstStyle/>
          <a:p>
            <a:r>
              <a:rPr lang="en-GB" dirty="0"/>
              <a:t>What is personality?</a:t>
            </a:r>
            <a:endParaRPr lang="en-US" dirty="0"/>
          </a:p>
        </p:txBody>
      </p:sp>
      <p:sp>
        <p:nvSpPr>
          <p:cNvPr id="3" name="TextBox 2">
            <a:extLst>
              <a:ext uri="{FF2B5EF4-FFF2-40B4-BE49-F238E27FC236}">
                <a16:creationId xmlns:a16="http://schemas.microsoft.com/office/drawing/2014/main" id="{EF9D8E76-65F6-504D-A810-8EB05F22D348}"/>
              </a:ext>
            </a:extLst>
          </p:cNvPr>
          <p:cNvSpPr txBox="1"/>
          <p:nvPr/>
        </p:nvSpPr>
        <p:spPr>
          <a:xfrm>
            <a:off x="1614841" y="2023481"/>
            <a:ext cx="4287540" cy="2677656"/>
          </a:xfrm>
          <a:prstGeom prst="rect">
            <a:avLst/>
          </a:prstGeom>
          <a:noFill/>
        </p:spPr>
        <p:txBody>
          <a:bodyPr wrap="square" rtlCol="0">
            <a:spAutoFit/>
          </a:bodyPr>
          <a:lstStyle/>
          <a:p>
            <a:pPr algn="l"/>
            <a:r>
              <a:rPr lang="en-GB" sz="2000" dirty="0"/>
              <a:t>Official Oxford Dictionary Definition:</a:t>
            </a:r>
          </a:p>
          <a:p>
            <a:pPr algn="l"/>
            <a:endParaRPr lang="en-GB" sz="2000" dirty="0"/>
          </a:p>
          <a:p>
            <a:pPr algn="l"/>
            <a:r>
              <a:rPr lang="en-GB" sz="2000" dirty="0"/>
              <a:t>“The combination of characteristics or qualities that form an individual’s distinctive character”</a:t>
            </a:r>
          </a:p>
          <a:p>
            <a:pPr algn="l"/>
            <a:endParaRPr lang="en-GB" sz="2000" dirty="0"/>
          </a:p>
          <a:p>
            <a:pPr algn="l"/>
            <a:endParaRPr lang="en-GB" sz="2400" dirty="0"/>
          </a:p>
          <a:p>
            <a:pPr algn="l"/>
            <a:endParaRPr lang="en-GB" sz="2400" dirty="0"/>
          </a:p>
        </p:txBody>
      </p:sp>
      <p:pic>
        <p:nvPicPr>
          <p:cNvPr id="5" name="Picture 4">
            <a:extLst>
              <a:ext uri="{FF2B5EF4-FFF2-40B4-BE49-F238E27FC236}">
                <a16:creationId xmlns:a16="http://schemas.microsoft.com/office/drawing/2014/main" id="{B1B12AA7-5EA8-4E17-A726-8267EBD31EC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867014" y="4379337"/>
            <a:ext cx="2324986" cy="2478663"/>
          </a:xfrm>
          <a:prstGeom prst="rect">
            <a:avLst/>
          </a:prstGeom>
        </p:spPr>
      </p:pic>
      <p:sp>
        <p:nvSpPr>
          <p:cNvPr id="7" name="TextBox 6">
            <a:extLst>
              <a:ext uri="{FF2B5EF4-FFF2-40B4-BE49-F238E27FC236}">
                <a16:creationId xmlns:a16="http://schemas.microsoft.com/office/drawing/2014/main" id="{DCC10FD2-5E9E-4505-8894-568971DCB614}"/>
              </a:ext>
            </a:extLst>
          </p:cNvPr>
          <p:cNvSpPr txBox="1"/>
          <p:nvPr/>
        </p:nvSpPr>
        <p:spPr>
          <a:xfrm>
            <a:off x="8433390" y="2478663"/>
            <a:ext cx="2867247" cy="1631216"/>
          </a:xfrm>
          <a:prstGeom prst="rect">
            <a:avLst/>
          </a:prstGeom>
          <a:noFill/>
        </p:spPr>
        <p:txBody>
          <a:bodyPr wrap="square" rtlCol="0">
            <a:spAutoFit/>
          </a:bodyPr>
          <a:lstStyle/>
          <a:p>
            <a:r>
              <a:rPr lang="en-GB" sz="2000" dirty="0"/>
              <a:t>Difficult to define as different people have a different view of personality, “doesn’t fit in a box”</a:t>
            </a:r>
          </a:p>
        </p:txBody>
      </p:sp>
      <p:sp>
        <p:nvSpPr>
          <p:cNvPr id="8" name="TextBox 7">
            <a:extLst>
              <a:ext uri="{FF2B5EF4-FFF2-40B4-BE49-F238E27FC236}">
                <a16:creationId xmlns:a16="http://schemas.microsoft.com/office/drawing/2014/main" id="{B551F2DA-459D-4B38-BDAA-FCCA91561B27}"/>
              </a:ext>
            </a:extLst>
          </p:cNvPr>
          <p:cNvSpPr txBox="1"/>
          <p:nvPr/>
        </p:nvSpPr>
        <p:spPr>
          <a:xfrm>
            <a:off x="634026" y="5390540"/>
            <a:ext cx="2828260" cy="400110"/>
          </a:xfrm>
          <a:prstGeom prst="rect">
            <a:avLst/>
          </a:prstGeom>
          <a:noFill/>
        </p:spPr>
        <p:txBody>
          <a:bodyPr wrap="square" rtlCol="0">
            <a:spAutoFit/>
          </a:bodyPr>
          <a:lstStyle/>
          <a:p>
            <a:r>
              <a:rPr lang="en-GB" sz="2000" dirty="0"/>
              <a:t>It’s what makes You, You</a:t>
            </a:r>
            <a:r>
              <a:rPr lang="en-GB" dirty="0"/>
              <a:t>.</a:t>
            </a:r>
          </a:p>
        </p:txBody>
      </p:sp>
      <p:sp>
        <p:nvSpPr>
          <p:cNvPr id="9" name="TextBox 8">
            <a:extLst>
              <a:ext uri="{FF2B5EF4-FFF2-40B4-BE49-F238E27FC236}">
                <a16:creationId xmlns:a16="http://schemas.microsoft.com/office/drawing/2014/main" id="{BD5A7E6B-BC46-4FC9-81C8-7D1E59AC9358}"/>
              </a:ext>
            </a:extLst>
          </p:cNvPr>
          <p:cNvSpPr txBox="1"/>
          <p:nvPr/>
        </p:nvSpPr>
        <p:spPr>
          <a:xfrm>
            <a:off x="4572001" y="4990430"/>
            <a:ext cx="3746204" cy="1200329"/>
          </a:xfrm>
          <a:prstGeom prst="rect">
            <a:avLst/>
          </a:prstGeom>
          <a:noFill/>
        </p:spPr>
        <p:txBody>
          <a:bodyPr wrap="square" rtlCol="0">
            <a:spAutoFit/>
          </a:bodyPr>
          <a:lstStyle/>
          <a:p>
            <a:r>
              <a:rPr lang="en-GB" dirty="0"/>
              <a:t>Often exaggerated/romanticised by the media: “Split”: 2016 Movie about a man with multiple personality disorder.</a:t>
            </a:r>
          </a:p>
        </p:txBody>
      </p:sp>
      <p:sp>
        <p:nvSpPr>
          <p:cNvPr id="10" name="TextBox 9">
            <a:extLst>
              <a:ext uri="{FF2B5EF4-FFF2-40B4-BE49-F238E27FC236}">
                <a16:creationId xmlns:a16="http://schemas.microsoft.com/office/drawing/2014/main" id="{2C110771-75F0-4E4F-801D-2D689ABAB55B}"/>
              </a:ext>
            </a:extLst>
          </p:cNvPr>
          <p:cNvSpPr txBox="1"/>
          <p:nvPr/>
        </p:nvSpPr>
        <p:spPr>
          <a:xfrm>
            <a:off x="5472456" y="3729246"/>
            <a:ext cx="3430772" cy="646331"/>
          </a:xfrm>
          <a:prstGeom prst="rect">
            <a:avLst/>
          </a:prstGeom>
          <a:noFill/>
        </p:spPr>
        <p:txBody>
          <a:bodyPr wrap="square" rtlCol="0">
            <a:spAutoFit/>
          </a:bodyPr>
          <a:lstStyle/>
          <a:p>
            <a:r>
              <a:rPr lang="en-GB" dirty="0"/>
              <a:t>Catfishing: Creating fake personalities.</a:t>
            </a:r>
          </a:p>
        </p:txBody>
      </p:sp>
    </p:spTree>
    <p:extLst>
      <p:ext uri="{BB962C8B-B14F-4D97-AF65-F5344CB8AC3E}">
        <p14:creationId xmlns:p14="http://schemas.microsoft.com/office/powerpoint/2010/main" val="1286692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72B3A-A888-E041-8D54-CE4448CB40F7}"/>
              </a:ext>
            </a:extLst>
          </p:cNvPr>
          <p:cNvSpPr>
            <a:spLocks noGrp="1"/>
          </p:cNvSpPr>
          <p:nvPr>
            <p:ph type="title"/>
          </p:nvPr>
        </p:nvSpPr>
        <p:spPr>
          <a:xfrm>
            <a:off x="3248433" y="352704"/>
            <a:ext cx="9905998" cy="1478570"/>
          </a:xfrm>
        </p:spPr>
        <p:txBody>
          <a:bodyPr/>
          <a:lstStyle/>
          <a:p>
            <a:r>
              <a:rPr lang="en-GB" dirty="0"/>
              <a:t>Personality Test</a:t>
            </a:r>
            <a:endParaRPr lang="en-US" dirty="0"/>
          </a:p>
        </p:txBody>
      </p:sp>
      <p:sp>
        <p:nvSpPr>
          <p:cNvPr id="3" name="Content Placeholder 2">
            <a:extLst>
              <a:ext uri="{FF2B5EF4-FFF2-40B4-BE49-F238E27FC236}">
                <a16:creationId xmlns:a16="http://schemas.microsoft.com/office/drawing/2014/main" id="{17CED815-A2C8-F54C-B381-0473F0A5110D}"/>
              </a:ext>
            </a:extLst>
          </p:cNvPr>
          <p:cNvSpPr>
            <a:spLocks noGrp="1"/>
          </p:cNvSpPr>
          <p:nvPr>
            <p:ph idx="1"/>
          </p:nvPr>
        </p:nvSpPr>
        <p:spPr>
          <a:xfrm>
            <a:off x="893272" y="1831274"/>
            <a:ext cx="8119545" cy="3825247"/>
          </a:xfrm>
        </p:spPr>
        <p:txBody>
          <a:bodyPr>
            <a:normAutofit fontScale="92500" lnSpcReduction="10000"/>
          </a:bodyPr>
          <a:lstStyle/>
          <a:p>
            <a:r>
              <a:rPr lang="en-GB" sz="2000" dirty="0"/>
              <a:t>Quizzes chosen: </a:t>
            </a:r>
          </a:p>
          <a:p>
            <a:r>
              <a:rPr lang="en-GB" sz="2000" dirty="0"/>
              <a:t>“Which Maisie Peters Song are You?”, “Which ABBA Song are You?” , “Which Type of Music are You?”</a:t>
            </a:r>
          </a:p>
          <a:p>
            <a:r>
              <a:rPr lang="en-GB" sz="2000" dirty="0"/>
              <a:t>Chose these as they were both entertaining to do and interesting to review.</a:t>
            </a:r>
          </a:p>
          <a:p>
            <a:r>
              <a:rPr lang="en-GB" sz="2000" dirty="0"/>
              <a:t>Picked three quizzes as it was quite difficult to pinpoint just one that gave an accurate result.</a:t>
            </a:r>
          </a:p>
          <a:p>
            <a:r>
              <a:rPr lang="en-GB" sz="2000" dirty="0"/>
              <a:t>All three quizzes followed a similar format but Maisie Peters was more personalised.</a:t>
            </a:r>
          </a:p>
          <a:p>
            <a:r>
              <a:rPr lang="en-GB" sz="2000" dirty="0"/>
              <a:t>Also asked my sister and a friend to take the quizzes to compare results.</a:t>
            </a:r>
          </a:p>
          <a:p>
            <a:endParaRPr lang="en-GB" sz="2000" dirty="0"/>
          </a:p>
          <a:p>
            <a:endParaRPr lang="en-US" sz="2000" dirty="0"/>
          </a:p>
        </p:txBody>
      </p:sp>
      <p:pic>
        <p:nvPicPr>
          <p:cNvPr id="5" name="Picture 4">
            <a:extLst>
              <a:ext uri="{FF2B5EF4-FFF2-40B4-BE49-F238E27FC236}">
                <a16:creationId xmlns:a16="http://schemas.microsoft.com/office/drawing/2014/main" id="{9E610FAE-4D7D-48FD-8236-F87BCC8D9A4A}"/>
              </a:ext>
            </a:extLst>
          </p:cNvPr>
          <p:cNvPicPr>
            <a:picLocks noChangeAspect="1"/>
          </p:cNvPicPr>
          <p:nvPr/>
        </p:nvPicPr>
        <p:blipFill>
          <a:blip r:embed="rId3"/>
          <a:stretch>
            <a:fillRect/>
          </a:stretch>
        </p:blipFill>
        <p:spPr>
          <a:xfrm>
            <a:off x="9012817" y="4508205"/>
            <a:ext cx="3179184" cy="2349796"/>
          </a:xfrm>
          <a:prstGeom prst="rect">
            <a:avLst/>
          </a:prstGeom>
        </p:spPr>
      </p:pic>
    </p:spTree>
    <p:extLst>
      <p:ext uri="{BB962C8B-B14F-4D97-AF65-F5344CB8AC3E}">
        <p14:creationId xmlns:p14="http://schemas.microsoft.com/office/powerpoint/2010/main" val="697939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375CB-BA7A-E049-85DE-0B502BED2832}"/>
              </a:ext>
            </a:extLst>
          </p:cNvPr>
          <p:cNvSpPr>
            <a:spLocks noGrp="1"/>
          </p:cNvSpPr>
          <p:nvPr>
            <p:ph type="title"/>
          </p:nvPr>
        </p:nvSpPr>
        <p:spPr>
          <a:xfrm>
            <a:off x="4416241" y="469662"/>
            <a:ext cx="9905998" cy="1478570"/>
          </a:xfrm>
        </p:spPr>
        <p:txBody>
          <a:bodyPr/>
          <a:lstStyle/>
          <a:p>
            <a:r>
              <a:rPr lang="en-GB" dirty="0"/>
              <a:t>My Results</a:t>
            </a:r>
            <a:endParaRPr lang="en-US" dirty="0"/>
          </a:p>
        </p:txBody>
      </p:sp>
      <p:pic>
        <p:nvPicPr>
          <p:cNvPr id="4" name="Picture 3">
            <a:extLst>
              <a:ext uri="{FF2B5EF4-FFF2-40B4-BE49-F238E27FC236}">
                <a16:creationId xmlns:a16="http://schemas.microsoft.com/office/drawing/2014/main" id="{559810D7-681A-47FA-9C41-0F4016D64636}"/>
              </a:ext>
            </a:extLst>
          </p:cNvPr>
          <p:cNvPicPr>
            <a:picLocks noChangeAspect="1"/>
          </p:cNvPicPr>
          <p:nvPr/>
        </p:nvPicPr>
        <p:blipFill rotWithShape="1">
          <a:blip r:embed="rId2"/>
          <a:srcRect l="22501" t="13023" r="46453" b="46667"/>
          <a:stretch/>
        </p:blipFill>
        <p:spPr>
          <a:xfrm>
            <a:off x="287078" y="2754167"/>
            <a:ext cx="3785191" cy="3040912"/>
          </a:xfrm>
          <a:prstGeom prst="rect">
            <a:avLst/>
          </a:prstGeom>
        </p:spPr>
      </p:pic>
      <p:sp>
        <p:nvSpPr>
          <p:cNvPr id="5" name="TextBox 4">
            <a:extLst>
              <a:ext uri="{FF2B5EF4-FFF2-40B4-BE49-F238E27FC236}">
                <a16:creationId xmlns:a16="http://schemas.microsoft.com/office/drawing/2014/main" id="{C52686E6-5875-4016-A9BB-C10DC285E8E5}"/>
              </a:ext>
            </a:extLst>
          </p:cNvPr>
          <p:cNvSpPr txBox="1"/>
          <p:nvPr/>
        </p:nvSpPr>
        <p:spPr>
          <a:xfrm>
            <a:off x="584789" y="2214046"/>
            <a:ext cx="2902688" cy="369332"/>
          </a:xfrm>
          <a:prstGeom prst="rect">
            <a:avLst/>
          </a:prstGeom>
          <a:noFill/>
        </p:spPr>
        <p:txBody>
          <a:bodyPr wrap="square" rtlCol="0">
            <a:spAutoFit/>
          </a:bodyPr>
          <a:lstStyle/>
          <a:p>
            <a:r>
              <a:rPr lang="en-GB" dirty="0"/>
              <a:t>Which ABBA song are you?</a:t>
            </a:r>
          </a:p>
        </p:txBody>
      </p:sp>
      <p:pic>
        <p:nvPicPr>
          <p:cNvPr id="6" name="Picture 5">
            <a:extLst>
              <a:ext uri="{FF2B5EF4-FFF2-40B4-BE49-F238E27FC236}">
                <a16:creationId xmlns:a16="http://schemas.microsoft.com/office/drawing/2014/main" id="{3D01A5DA-2094-4165-BE84-CC832442A296}"/>
              </a:ext>
            </a:extLst>
          </p:cNvPr>
          <p:cNvPicPr>
            <a:picLocks noChangeAspect="1"/>
          </p:cNvPicPr>
          <p:nvPr/>
        </p:nvPicPr>
        <p:blipFill rotWithShape="1">
          <a:blip r:embed="rId3"/>
          <a:srcRect l="22849" t="17209" r="27005" b="20310"/>
          <a:stretch/>
        </p:blipFill>
        <p:spPr>
          <a:xfrm>
            <a:off x="4265950" y="2746955"/>
            <a:ext cx="4359350" cy="3055336"/>
          </a:xfrm>
          <a:prstGeom prst="rect">
            <a:avLst/>
          </a:prstGeom>
        </p:spPr>
      </p:pic>
      <p:pic>
        <p:nvPicPr>
          <p:cNvPr id="7" name="Picture 6">
            <a:extLst>
              <a:ext uri="{FF2B5EF4-FFF2-40B4-BE49-F238E27FC236}">
                <a16:creationId xmlns:a16="http://schemas.microsoft.com/office/drawing/2014/main" id="{CAD56493-68EC-4D2D-967E-69402351FAF6}"/>
              </a:ext>
            </a:extLst>
          </p:cNvPr>
          <p:cNvPicPr>
            <a:picLocks noChangeAspect="1"/>
          </p:cNvPicPr>
          <p:nvPr/>
        </p:nvPicPr>
        <p:blipFill rotWithShape="1">
          <a:blip r:embed="rId4"/>
          <a:srcRect l="26077" t="58140" r="42877" b="15289"/>
          <a:stretch/>
        </p:blipFill>
        <p:spPr>
          <a:xfrm>
            <a:off x="8733921" y="3429000"/>
            <a:ext cx="3373019" cy="2025502"/>
          </a:xfrm>
          <a:prstGeom prst="rect">
            <a:avLst/>
          </a:prstGeom>
        </p:spPr>
      </p:pic>
    </p:spTree>
    <p:extLst>
      <p:ext uri="{BB962C8B-B14F-4D97-AF65-F5344CB8AC3E}">
        <p14:creationId xmlns:p14="http://schemas.microsoft.com/office/powerpoint/2010/main" val="4285315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5722F-930C-FE41-A0EF-48E7F1BACFD9}"/>
              </a:ext>
            </a:extLst>
          </p:cNvPr>
          <p:cNvSpPr>
            <a:spLocks noGrp="1"/>
          </p:cNvSpPr>
          <p:nvPr>
            <p:ph type="title"/>
          </p:nvPr>
        </p:nvSpPr>
        <p:spPr>
          <a:xfrm>
            <a:off x="2927682" y="0"/>
            <a:ext cx="9905998" cy="1478570"/>
          </a:xfrm>
        </p:spPr>
        <p:txBody>
          <a:bodyPr/>
          <a:lstStyle/>
          <a:p>
            <a:r>
              <a:rPr lang="en-GB" dirty="0"/>
              <a:t>Other’s results: My SISTER</a:t>
            </a:r>
            <a:endParaRPr lang="en-US" dirty="0"/>
          </a:p>
        </p:txBody>
      </p:sp>
      <p:sp>
        <p:nvSpPr>
          <p:cNvPr id="4" name="TextBox 3">
            <a:extLst>
              <a:ext uri="{FF2B5EF4-FFF2-40B4-BE49-F238E27FC236}">
                <a16:creationId xmlns:a16="http://schemas.microsoft.com/office/drawing/2014/main" id="{9691A0C6-28F2-5840-B262-1E5EA95C065F}"/>
              </a:ext>
            </a:extLst>
          </p:cNvPr>
          <p:cNvSpPr txBox="1"/>
          <p:nvPr/>
        </p:nvSpPr>
        <p:spPr>
          <a:xfrm>
            <a:off x="5175479" y="2513070"/>
            <a:ext cx="1828800" cy="1828800"/>
          </a:xfrm>
          <a:prstGeom prst="rect">
            <a:avLst/>
          </a:prstGeom>
          <a:noFill/>
        </p:spPr>
        <p:txBody>
          <a:bodyPr wrap="square" rtlCol="0">
            <a:spAutoFit/>
          </a:bodyPr>
          <a:lstStyle/>
          <a:p>
            <a:pPr algn="l"/>
            <a:endParaRPr lang="en-US" dirty="0"/>
          </a:p>
        </p:txBody>
      </p:sp>
      <p:pic>
        <p:nvPicPr>
          <p:cNvPr id="3" name="Picture 2">
            <a:extLst>
              <a:ext uri="{FF2B5EF4-FFF2-40B4-BE49-F238E27FC236}">
                <a16:creationId xmlns:a16="http://schemas.microsoft.com/office/drawing/2014/main" id="{510911ED-2B9F-43BE-BE22-F123EA5D1ED5}"/>
              </a:ext>
            </a:extLst>
          </p:cNvPr>
          <p:cNvPicPr>
            <a:picLocks noChangeAspect="1"/>
          </p:cNvPicPr>
          <p:nvPr/>
        </p:nvPicPr>
        <p:blipFill rotWithShape="1">
          <a:blip r:embed="rId2"/>
          <a:srcRect l="5110" t="9341" r="6285" b="22215"/>
          <a:stretch/>
        </p:blipFill>
        <p:spPr>
          <a:xfrm>
            <a:off x="858661" y="2243469"/>
            <a:ext cx="2269118" cy="3752086"/>
          </a:xfrm>
          <a:prstGeom prst="rect">
            <a:avLst/>
          </a:prstGeom>
        </p:spPr>
      </p:pic>
      <p:pic>
        <p:nvPicPr>
          <p:cNvPr id="6" name="Picture 5">
            <a:extLst>
              <a:ext uri="{FF2B5EF4-FFF2-40B4-BE49-F238E27FC236}">
                <a16:creationId xmlns:a16="http://schemas.microsoft.com/office/drawing/2014/main" id="{C6EFC95A-5113-41C8-8858-3ED2EAB789AB}"/>
              </a:ext>
            </a:extLst>
          </p:cNvPr>
          <p:cNvPicPr>
            <a:picLocks noChangeAspect="1"/>
          </p:cNvPicPr>
          <p:nvPr/>
        </p:nvPicPr>
        <p:blipFill rotWithShape="1">
          <a:blip r:embed="rId3"/>
          <a:srcRect l="-191" t="25736" r="10959" b="24962"/>
          <a:stretch/>
        </p:blipFill>
        <p:spPr>
          <a:xfrm>
            <a:off x="4144739" y="2243469"/>
            <a:ext cx="2859540" cy="3752086"/>
          </a:xfrm>
          <a:prstGeom prst="rect">
            <a:avLst/>
          </a:prstGeom>
        </p:spPr>
      </p:pic>
      <p:pic>
        <p:nvPicPr>
          <p:cNvPr id="7" name="Picture 6">
            <a:extLst>
              <a:ext uri="{FF2B5EF4-FFF2-40B4-BE49-F238E27FC236}">
                <a16:creationId xmlns:a16="http://schemas.microsoft.com/office/drawing/2014/main" id="{B780A16E-5E13-4D21-915F-4A706480D09E}"/>
              </a:ext>
            </a:extLst>
          </p:cNvPr>
          <p:cNvPicPr>
            <a:picLocks noChangeAspect="1"/>
          </p:cNvPicPr>
          <p:nvPr/>
        </p:nvPicPr>
        <p:blipFill rotWithShape="1">
          <a:blip r:embed="rId4"/>
          <a:srcRect l="191" t="35404" r="151" b="32403"/>
          <a:stretch/>
        </p:blipFill>
        <p:spPr>
          <a:xfrm>
            <a:off x="7880681" y="2853313"/>
            <a:ext cx="3193661" cy="2207786"/>
          </a:xfrm>
          <a:prstGeom prst="rect">
            <a:avLst/>
          </a:prstGeom>
        </p:spPr>
      </p:pic>
    </p:spTree>
    <p:extLst>
      <p:ext uri="{BB962C8B-B14F-4D97-AF65-F5344CB8AC3E}">
        <p14:creationId xmlns:p14="http://schemas.microsoft.com/office/powerpoint/2010/main" val="2537685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A8234-C134-448C-BA39-29B93C83666D}"/>
              </a:ext>
            </a:extLst>
          </p:cNvPr>
          <p:cNvSpPr>
            <a:spLocks noGrp="1"/>
          </p:cNvSpPr>
          <p:nvPr>
            <p:ph type="title"/>
          </p:nvPr>
        </p:nvSpPr>
        <p:spPr>
          <a:xfrm>
            <a:off x="2286002" y="607886"/>
            <a:ext cx="9905998" cy="1478570"/>
          </a:xfrm>
        </p:spPr>
        <p:txBody>
          <a:bodyPr/>
          <a:lstStyle/>
          <a:p>
            <a:r>
              <a:rPr lang="en-GB" dirty="0"/>
              <a:t>Other’s results: A friend</a:t>
            </a:r>
          </a:p>
        </p:txBody>
      </p:sp>
      <p:pic>
        <p:nvPicPr>
          <p:cNvPr id="4" name="Picture 3">
            <a:extLst>
              <a:ext uri="{FF2B5EF4-FFF2-40B4-BE49-F238E27FC236}">
                <a16:creationId xmlns:a16="http://schemas.microsoft.com/office/drawing/2014/main" id="{8704700F-1190-48FF-854A-728EB719767A}"/>
              </a:ext>
            </a:extLst>
          </p:cNvPr>
          <p:cNvPicPr>
            <a:picLocks noChangeAspect="1"/>
          </p:cNvPicPr>
          <p:nvPr/>
        </p:nvPicPr>
        <p:blipFill rotWithShape="1">
          <a:blip r:embed="rId2"/>
          <a:srcRect l="22587" t="12713" r="46366" b="30424"/>
          <a:stretch/>
        </p:blipFill>
        <p:spPr>
          <a:xfrm>
            <a:off x="361167" y="2137144"/>
            <a:ext cx="3240611" cy="3338624"/>
          </a:xfrm>
          <a:prstGeom prst="rect">
            <a:avLst/>
          </a:prstGeom>
        </p:spPr>
      </p:pic>
      <p:pic>
        <p:nvPicPr>
          <p:cNvPr id="5" name="Picture 4">
            <a:extLst>
              <a:ext uri="{FF2B5EF4-FFF2-40B4-BE49-F238E27FC236}">
                <a16:creationId xmlns:a16="http://schemas.microsoft.com/office/drawing/2014/main" id="{AD7B3663-0A2B-42A8-9215-F5F3CB07DC69}"/>
              </a:ext>
            </a:extLst>
          </p:cNvPr>
          <p:cNvPicPr>
            <a:picLocks noChangeAspect="1"/>
          </p:cNvPicPr>
          <p:nvPr/>
        </p:nvPicPr>
        <p:blipFill rotWithShape="1">
          <a:blip r:embed="rId3"/>
          <a:srcRect l="26424" t="40155" r="40625" b="32248"/>
          <a:stretch/>
        </p:blipFill>
        <p:spPr>
          <a:xfrm>
            <a:off x="7972645" y="2847051"/>
            <a:ext cx="4017336" cy="1892596"/>
          </a:xfrm>
          <a:prstGeom prst="rect">
            <a:avLst/>
          </a:prstGeom>
        </p:spPr>
      </p:pic>
      <p:pic>
        <p:nvPicPr>
          <p:cNvPr id="6" name="Picture 5">
            <a:extLst>
              <a:ext uri="{FF2B5EF4-FFF2-40B4-BE49-F238E27FC236}">
                <a16:creationId xmlns:a16="http://schemas.microsoft.com/office/drawing/2014/main" id="{5819EF6D-F727-47F3-987D-9435F72F5C8C}"/>
              </a:ext>
            </a:extLst>
          </p:cNvPr>
          <p:cNvPicPr>
            <a:picLocks noChangeAspect="1"/>
          </p:cNvPicPr>
          <p:nvPr/>
        </p:nvPicPr>
        <p:blipFill rotWithShape="1">
          <a:blip r:embed="rId4"/>
          <a:srcRect l="23983" t="17365" r="27092" b="17829"/>
          <a:stretch/>
        </p:blipFill>
        <p:spPr>
          <a:xfrm>
            <a:off x="3733990" y="2276604"/>
            <a:ext cx="4106443" cy="3059703"/>
          </a:xfrm>
          <a:prstGeom prst="rect">
            <a:avLst/>
          </a:prstGeom>
        </p:spPr>
      </p:pic>
    </p:spTree>
    <p:extLst>
      <p:ext uri="{BB962C8B-B14F-4D97-AF65-F5344CB8AC3E}">
        <p14:creationId xmlns:p14="http://schemas.microsoft.com/office/powerpoint/2010/main" val="597814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35F22-DD1A-4E41-9EAE-ACA86CEE8CD1}"/>
              </a:ext>
            </a:extLst>
          </p:cNvPr>
          <p:cNvSpPr>
            <a:spLocks noGrp="1"/>
          </p:cNvSpPr>
          <p:nvPr>
            <p:ph type="title"/>
          </p:nvPr>
        </p:nvSpPr>
        <p:spPr>
          <a:xfrm>
            <a:off x="2513013" y="363337"/>
            <a:ext cx="9905998" cy="1478570"/>
          </a:xfrm>
        </p:spPr>
        <p:txBody>
          <a:bodyPr/>
          <a:lstStyle/>
          <a:p>
            <a:r>
              <a:rPr lang="en-GB" dirty="0"/>
              <a:t>The big five: PERSONALITY</a:t>
            </a:r>
            <a:endParaRPr lang="en-US" dirty="0"/>
          </a:p>
        </p:txBody>
      </p:sp>
      <p:sp>
        <p:nvSpPr>
          <p:cNvPr id="4" name="TextBox 3">
            <a:extLst>
              <a:ext uri="{FF2B5EF4-FFF2-40B4-BE49-F238E27FC236}">
                <a16:creationId xmlns:a16="http://schemas.microsoft.com/office/drawing/2014/main" id="{9C30C0D6-8166-4E27-8FA9-FB58FFC5A93E}"/>
              </a:ext>
            </a:extLst>
          </p:cNvPr>
          <p:cNvSpPr txBox="1"/>
          <p:nvPr/>
        </p:nvSpPr>
        <p:spPr>
          <a:xfrm>
            <a:off x="1562986" y="2700670"/>
            <a:ext cx="5103628" cy="369332"/>
          </a:xfrm>
          <a:prstGeom prst="rect">
            <a:avLst/>
          </a:prstGeom>
          <a:noFill/>
        </p:spPr>
        <p:txBody>
          <a:bodyPr wrap="square" rtlCol="0">
            <a:spAutoFit/>
          </a:bodyPr>
          <a:lstStyle/>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6B8687DC-475B-4FDA-B320-E27A07B61CB9}"/>
              </a:ext>
            </a:extLst>
          </p:cNvPr>
          <p:cNvSpPr txBox="1"/>
          <p:nvPr/>
        </p:nvSpPr>
        <p:spPr>
          <a:xfrm>
            <a:off x="999460" y="1502688"/>
            <a:ext cx="5454502" cy="535531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t>Five basic dimensions of personality, often referred to as the "Big 5" personality traits.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used and most popular theory.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Initial model developed by Ernest Tupes and Raymond Christal in 1961 but did not take off academically until the 1980’s.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Many psychologists have contributed to the theory including Costa and McCrae, Goldberg, D.W Fiske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Many people use the acronyms OCEAN and CANOE to remember the Five Personality Traits. Each letter of the acronym consists of many more descriptive personality traits. i.e., high levels of Openness suggest creative, honest and free-spirited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 name="Picture 5">
            <a:extLst>
              <a:ext uri="{FF2B5EF4-FFF2-40B4-BE49-F238E27FC236}">
                <a16:creationId xmlns:a16="http://schemas.microsoft.com/office/drawing/2014/main" id="{93445225-6503-4272-B260-5300B53E9AB4}"/>
              </a:ext>
            </a:extLst>
          </p:cNvPr>
          <p:cNvPicPr>
            <a:picLocks noChangeAspect="1"/>
          </p:cNvPicPr>
          <p:nvPr/>
        </p:nvPicPr>
        <p:blipFill>
          <a:blip r:embed="rId2"/>
          <a:stretch>
            <a:fillRect/>
          </a:stretch>
        </p:blipFill>
        <p:spPr>
          <a:xfrm>
            <a:off x="9715500" y="4448175"/>
            <a:ext cx="2476500" cy="2409825"/>
          </a:xfrm>
          <a:prstGeom prst="rect">
            <a:avLst/>
          </a:prstGeom>
        </p:spPr>
      </p:pic>
      <p:sp>
        <p:nvSpPr>
          <p:cNvPr id="7" name="Rectangle 6">
            <a:extLst>
              <a:ext uri="{FF2B5EF4-FFF2-40B4-BE49-F238E27FC236}">
                <a16:creationId xmlns:a16="http://schemas.microsoft.com/office/drawing/2014/main" id="{CC4F5999-AE34-4ADF-A737-6AFD8C0FD015}"/>
              </a:ext>
            </a:extLst>
          </p:cNvPr>
          <p:cNvSpPr/>
          <p:nvPr/>
        </p:nvSpPr>
        <p:spPr>
          <a:xfrm>
            <a:off x="9296584" y="1841907"/>
            <a:ext cx="2144047" cy="1477328"/>
          </a:xfrm>
          <a:prstGeom prst="rect">
            <a:avLst/>
          </a:prstGeom>
        </p:spPr>
        <p:txBody>
          <a:bodyPr wrap="square">
            <a:spAutoFit/>
          </a:bodyPr>
          <a:lstStyle/>
          <a:p>
            <a:r>
              <a:rPr lang="en-GB" dirty="0"/>
              <a:t>Extroversion</a:t>
            </a:r>
          </a:p>
          <a:p>
            <a:r>
              <a:rPr lang="en-GB" dirty="0"/>
              <a:t>Agreeableness</a:t>
            </a:r>
          </a:p>
          <a:p>
            <a:r>
              <a:rPr lang="en-GB" dirty="0"/>
              <a:t>Openness</a:t>
            </a:r>
          </a:p>
          <a:p>
            <a:r>
              <a:rPr lang="en-GB" dirty="0"/>
              <a:t>Conscientiousness</a:t>
            </a:r>
          </a:p>
          <a:p>
            <a:r>
              <a:rPr lang="en-GB" dirty="0"/>
              <a:t>Neuroticism.</a:t>
            </a:r>
          </a:p>
        </p:txBody>
      </p:sp>
    </p:spTree>
    <p:extLst>
      <p:ext uri="{BB962C8B-B14F-4D97-AF65-F5344CB8AC3E}">
        <p14:creationId xmlns:p14="http://schemas.microsoft.com/office/powerpoint/2010/main" val="271826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39D60-AB9D-A04B-AE41-44ECA6E605D9}"/>
              </a:ext>
            </a:extLst>
          </p:cNvPr>
          <p:cNvSpPr>
            <a:spLocks noGrp="1"/>
          </p:cNvSpPr>
          <p:nvPr>
            <p:ph type="title"/>
          </p:nvPr>
        </p:nvSpPr>
        <p:spPr>
          <a:xfrm>
            <a:off x="1207359" y="318558"/>
            <a:ext cx="9905998" cy="1478570"/>
          </a:xfrm>
        </p:spPr>
        <p:txBody>
          <a:bodyPr/>
          <a:lstStyle/>
          <a:p>
            <a:r>
              <a:rPr lang="en-GB" dirty="0"/>
              <a:t>How do my quiz results link with the big five?</a:t>
            </a:r>
            <a:endParaRPr lang="en-US" dirty="0"/>
          </a:p>
        </p:txBody>
      </p:sp>
      <p:sp>
        <p:nvSpPr>
          <p:cNvPr id="3" name="Content Placeholder 2">
            <a:extLst>
              <a:ext uri="{FF2B5EF4-FFF2-40B4-BE49-F238E27FC236}">
                <a16:creationId xmlns:a16="http://schemas.microsoft.com/office/drawing/2014/main" id="{6CE2E3CB-2256-6946-81EA-279CFD8EAF1C}"/>
              </a:ext>
            </a:extLst>
          </p:cNvPr>
          <p:cNvSpPr>
            <a:spLocks noGrp="1"/>
          </p:cNvSpPr>
          <p:nvPr>
            <p:ph idx="1"/>
          </p:nvPr>
        </p:nvSpPr>
        <p:spPr>
          <a:xfrm>
            <a:off x="1078643" y="1797128"/>
            <a:ext cx="9664309" cy="3024261"/>
          </a:xfrm>
        </p:spPr>
        <p:txBody>
          <a:bodyPr>
            <a:normAutofit/>
          </a:bodyPr>
          <a:lstStyle/>
          <a:p>
            <a:pPr marL="0" indent="0">
              <a:buNone/>
            </a:pPr>
            <a:r>
              <a:rPr lang="en-US" sz="2000" dirty="0"/>
              <a:t>ABBA Quiz: “You steal the show” gives the impression of someone who is outgoing and extroverted: Links with Extroversion </a:t>
            </a:r>
          </a:p>
          <a:p>
            <a:pPr marL="0" indent="0">
              <a:buNone/>
            </a:pPr>
            <a:r>
              <a:rPr lang="en-US" sz="2000" dirty="0"/>
              <a:t>Maisie Peters Quiz: Similar to above, “You have a lot of friends” gives the impression of someone who is sociable/widely known: Links with Extroversion.</a:t>
            </a:r>
          </a:p>
          <a:p>
            <a:pPr marL="0" indent="0">
              <a:buNone/>
            </a:pPr>
            <a:r>
              <a:rPr lang="en-US" sz="2000" dirty="0"/>
              <a:t>Music Type Quiz: Different to the others and unexpected, “Complex” links with Neuroticism which is unusual: Don’t fit into any of the other qualities in that category. </a:t>
            </a:r>
          </a:p>
        </p:txBody>
      </p:sp>
      <p:pic>
        <p:nvPicPr>
          <p:cNvPr id="4" name="Picture 3">
            <a:extLst>
              <a:ext uri="{FF2B5EF4-FFF2-40B4-BE49-F238E27FC236}">
                <a16:creationId xmlns:a16="http://schemas.microsoft.com/office/drawing/2014/main" id="{A818EB97-39EF-454D-B3F2-07648CE20324}"/>
              </a:ext>
            </a:extLst>
          </p:cNvPr>
          <p:cNvPicPr>
            <a:picLocks noChangeAspect="1"/>
          </p:cNvPicPr>
          <p:nvPr/>
        </p:nvPicPr>
        <p:blipFill rotWithShape="1">
          <a:blip r:embed="rId2"/>
          <a:srcRect l="33488" t="27907" r="37733" b="22170"/>
          <a:stretch/>
        </p:blipFill>
        <p:spPr>
          <a:xfrm>
            <a:off x="9601200" y="4330008"/>
            <a:ext cx="2590800" cy="2527992"/>
          </a:xfrm>
          <a:prstGeom prst="rect">
            <a:avLst/>
          </a:prstGeom>
        </p:spPr>
      </p:pic>
      <p:pic>
        <p:nvPicPr>
          <p:cNvPr id="5" name="Picture 4">
            <a:extLst>
              <a:ext uri="{FF2B5EF4-FFF2-40B4-BE49-F238E27FC236}">
                <a16:creationId xmlns:a16="http://schemas.microsoft.com/office/drawing/2014/main" id="{C83EA89A-D47E-417A-A71C-5D41435205BC}"/>
              </a:ext>
            </a:extLst>
          </p:cNvPr>
          <p:cNvPicPr>
            <a:picLocks noChangeAspect="1"/>
          </p:cNvPicPr>
          <p:nvPr/>
        </p:nvPicPr>
        <p:blipFill rotWithShape="1">
          <a:blip r:embed="rId3"/>
          <a:srcRect l="32355" t="34883" r="38343" b="28218"/>
          <a:stretch/>
        </p:blipFill>
        <p:spPr>
          <a:xfrm>
            <a:off x="0" y="4614531"/>
            <a:ext cx="2923953" cy="2243468"/>
          </a:xfrm>
          <a:prstGeom prst="rect">
            <a:avLst/>
          </a:prstGeom>
        </p:spPr>
      </p:pic>
    </p:spTree>
    <p:extLst>
      <p:ext uri="{BB962C8B-B14F-4D97-AF65-F5344CB8AC3E}">
        <p14:creationId xmlns:p14="http://schemas.microsoft.com/office/powerpoint/2010/main" val="367230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F7F6-5CEB-46B4-B5C6-DCCDB2D3F46B}"/>
              </a:ext>
            </a:extLst>
          </p:cNvPr>
          <p:cNvSpPr>
            <a:spLocks noGrp="1"/>
          </p:cNvSpPr>
          <p:nvPr>
            <p:ph type="title"/>
          </p:nvPr>
        </p:nvSpPr>
        <p:spPr/>
        <p:txBody>
          <a:bodyPr/>
          <a:lstStyle/>
          <a:p>
            <a:r>
              <a:rPr lang="en-GB" dirty="0"/>
              <a:t>How do Saffron and Emily’s quiz results link with the big five?</a:t>
            </a:r>
          </a:p>
        </p:txBody>
      </p:sp>
      <p:sp>
        <p:nvSpPr>
          <p:cNvPr id="3" name="Content Placeholder 2">
            <a:extLst>
              <a:ext uri="{FF2B5EF4-FFF2-40B4-BE49-F238E27FC236}">
                <a16:creationId xmlns:a16="http://schemas.microsoft.com/office/drawing/2014/main" id="{12873CE3-56D2-4D45-9109-E884F9D97047}"/>
              </a:ext>
            </a:extLst>
          </p:cNvPr>
          <p:cNvSpPr>
            <a:spLocks noGrp="1"/>
          </p:cNvSpPr>
          <p:nvPr>
            <p:ph idx="1"/>
          </p:nvPr>
        </p:nvSpPr>
        <p:spPr>
          <a:xfrm>
            <a:off x="918129" y="2249487"/>
            <a:ext cx="9905999" cy="3541714"/>
          </a:xfrm>
        </p:spPr>
        <p:txBody>
          <a:bodyPr>
            <a:normAutofit fontScale="77500" lnSpcReduction="20000"/>
          </a:bodyPr>
          <a:lstStyle/>
          <a:p>
            <a:r>
              <a:rPr lang="en-GB" sz="2000" dirty="0"/>
              <a:t>ABBA Quiz: Saffron: “A good person with a vision for the future”. Links with Openness and Agreeableness (very true for Saffron).</a:t>
            </a:r>
          </a:p>
          <a:p>
            <a:r>
              <a:rPr lang="en-GB" sz="2000" dirty="0"/>
              <a:t>ABBA Quiz: Emily: “Strong, Independent person”. Again, links with Openness and Extraversion. (Not that true for Emily).</a:t>
            </a:r>
          </a:p>
          <a:p>
            <a:r>
              <a:rPr lang="en-GB" sz="2000" dirty="0"/>
              <a:t>Maisie Peters Quiz: Saffron: “You’re a CLASSIC and very loyal”. Links with Extraversion and Agreeableness (true for Saffron). </a:t>
            </a:r>
          </a:p>
          <a:p>
            <a:r>
              <a:rPr lang="en-GB" sz="2000" dirty="0"/>
              <a:t>Maisie Peters Quiz: Emily: “You’re a hopeless romantic”. Links with Extraversion and possible Neuroticism (not at all true for Emily).</a:t>
            </a:r>
          </a:p>
          <a:p>
            <a:r>
              <a:rPr lang="en-GB" sz="2000" dirty="0"/>
              <a:t>Music Type: Saffron: “You’re outgoing and confident”. Links with Extraversion and Openness, (very true for Saffron) </a:t>
            </a:r>
          </a:p>
          <a:p>
            <a:r>
              <a:rPr lang="en-GB" sz="2000" dirty="0"/>
              <a:t>Music Type: Emily: “You’re complex and reflective”. Links with Neuroticism. (quite true for Emily)</a:t>
            </a:r>
          </a:p>
          <a:p>
            <a:endParaRPr lang="en-GB" sz="2000" dirty="0"/>
          </a:p>
        </p:txBody>
      </p:sp>
      <p:pic>
        <p:nvPicPr>
          <p:cNvPr id="5" name="Picture 4">
            <a:extLst>
              <a:ext uri="{FF2B5EF4-FFF2-40B4-BE49-F238E27FC236}">
                <a16:creationId xmlns:a16="http://schemas.microsoft.com/office/drawing/2014/main" id="{BC7917FC-C0F7-4303-B9DC-86B9C501081F}"/>
              </a:ext>
            </a:extLst>
          </p:cNvPr>
          <p:cNvPicPr>
            <a:picLocks noChangeAspect="1"/>
          </p:cNvPicPr>
          <p:nvPr/>
        </p:nvPicPr>
        <p:blipFill rotWithShape="1">
          <a:blip r:embed="rId2"/>
          <a:srcRect l="33575" t="46822" r="40174" b="23101"/>
          <a:stretch/>
        </p:blipFill>
        <p:spPr>
          <a:xfrm>
            <a:off x="9399180" y="5057976"/>
            <a:ext cx="2792819" cy="1800024"/>
          </a:xfrm>
          <a:prstGeom prst="rect">
            <a:avLst/>
          </a:prstGeom>
        </p:spPr>
      </p:pic>
    </p:spTree>
    <p:extLst>
      <p:ext uri="{BB962C8B-B14F-4D97-AF65-F5344CB8AC3E}">
        <p14:creationId xmlns:p14="http://schemas.microsoft.com/office/powerpoint/2010/main" val="3967734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23B00-CAA6-E140-B1B3-380844607510}"/>
              </a:ext>
            </a:extLst>
          </p:cNvPr>
          <p:cNvSpPr>
            <a:spLocks noGrp="1"/>
          </p:cNvSpPr>
          <p:nvPr>
            <p:ph type="title"/>
          </p:nvPr>
        </p:nvSpPr>
        <p:spPr>
          <a:xfrm>
            <a:off x="3331720" y="437765"/>
            <a:ext cx="9905998" cy="1478570"/>
          </a:xfrm>
        </p:spPr>
        <p:txBody>
          <a:bodyPr/>
          <a:lstStyle/>
          <a:p>
            <a:r>
              <a:rPr lang="en-GB" dirty="0"/>
              <a:t>The Barnum effect</a:t>
            </a:r>
            <a:endParaRPr lang="en-US" dirty="0"/>
          </a:p>
        </p:txBody>
      </p:sp>
      <p:sp>
        <p:nvSpPr>
          <p:cNvPr id="3" name="Content Placeholder 2">
            <a:extLst>
              <a:ext uri="{FF2B5EF4-FFF2-40B4-BE49-F238E27FC236}">
                <a16:creationId xmlns:a16="http://schemas.microsoft.com/office/drawing/2014/main" id="{67BDF887-04A5-CD4A-9D27-654EBAB64DB5}"/>
              </a:ext>
            </a:extLst>
          </p:cNvPr>
          <p:cNvSpPr>
            <a:spLocks noGrp="1"/>
          </p:cNvSpPr>
          <p:nvPr>
            <p:ph idx="1"/>
          </p:nvPr>
        </p:nvSpPr>
        <p:spPr>
          <a:xfrm>
            <a:off x="737333" y="1916335"/>
            <a:ext cx="7889357" cy="3077425"/>
          </a:xfrm>
        </p:spPr>
        <p:txBody>
          <a:bodyPr>
            <a:normAutofit fontScale="92500" lnSpcReduction="10000"/>
          </a:bodyPr>
          <a:lstStyle/>
          <a:p>
            <a:r>
              <a:rPr lang="en-GB" sz="2000" dirty="0"/>
              <a:t>A cognitive bias where people believe that personality descriptions apply specifically to them. However, in reality, those descriptions are vague and applicable to just about anyone</a:t>
            </a:r>
            <a:endParaRPr lang="en-US" sz="2000" dirty="0"/>
          </a:p>
          <a:p>
            <a:r>
              <a:rPr lang="en-US" sz="2000" dirty="0"/>
              <a:t>Also known as The Forer Effect or (less commonly, The Barnum-Forer Effect).</a:t>
            </a:r>
          </a:p>
          <a:p>
            <a:r>
              <a:rPr lang="en-GB" sz="2000" dirty="0"/>
              <a:t>Popularised by a psychologist named Bertram Forer in the 1940s who conducted a personality test on his students. </a:t>
            </a:r>
          </a:p>
          <a:p>
            <a:r>
              <a:rPr lang="en-GB" sz="2000" dirty="0"/>
              <a:t>Got its name from an American showman P.T. Barnum who promoted his circus by providing “something for everyone”.</a:t>
            </a:r>
          </a:p>
        </p:txBody>
      </p:sp>
      <p:pic>
        <p:nvPicPr>
          <p:cNvPr id="4" name="Picture 3">
            <a:extLst>
              <a:ext uri="{FF2B5EF4-FFF2-40B4-BE49-F238E27FC236}">
                <a16:creationId xmlns:a16="http://schemas.microsoft.com/office/drawing/2014/main" id="{8794E8BC-20D8-4B7D-8635-489045ED907F}"/>
              </a:ext>
            </a:extLst>
          </p:cNvPr>
          <p:cNvPicPr>
            <a:picLocks noChangeAspect="1"/>
          </p:cNvPicPr>
          <p:nvPr/>
        </p:nvPicPr>
        <p:blipFill>
          <a:blip r:embed="rId2"/>
          <a:stretch>
            <a:fillRect/>
          </a:stretch>
        </p:blipFill>
        <p:spPr>
          <a:xfrm>
            <a:off x="8626690" y="4550735"/>
            <a:ext cx="3565310" cy="2307265"/>
          </a:xfrm>
          <a:prstGeom prst="rect">
            <a:avLst/>
          </a:prstGeom>
        </p:spPr>
      </p:pic>
    </p:spTree>
    <p:extLst>
      <p:ext uri="{BB962C8B-B14F-4D97-AF65-F5344CB8AC3E}">
        <p14:creationId xmlns:p14="http://schemas.microsoft.com/office/powerpoint/2010/main" val="1202506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E3ECC-968F-A943-BEFF-48490CBFEF85}"/>
              </a:ext>
            </a:extLst>
          </p:cNvPr>
          <p:cNvSpPr>
            <a:spLocks noGrp="1"/>
          </p:cNvSpPr>
          <p:nvPr>
            <p:ph type="title"/>
          </p:nvPr>
        </p:nvSpPr>
        <p:spPr>
          <a:xfrm>
            <a:off x="957798" y="587916"/>
            <a:ext cx="9905998" cy="1478570"/>
          </a:xfrm>
        </p:spPr>
        <p:txBody>
          <a:bodyPr/>
          <a:lstStyle/>
          <a:p>
            <a:r>
              <a:rPr lang="en-GB" dirty="0"/>
              <a:t>How do the results of my quizzes link with the Barnum effect?</a:t>
            </a:r>
            <a:endParaRPr lang="en-US" dirty="0"/>
          </a:p>
        </p:txBody>
      </p:sp>
      <p:sp>
        <p:nvSpPr>
          <p:cNvPr id="3" name="Content Placeholder 2">
            <a:extLst>
              <a:ext uri="{FF2B5EF4-FFF2-40B4-BE49-F238E27FC236}">
                <a16:creationId xmlns:a16="http://schemas.microsoft.com/office/drawing/2014/main" id="{072851C4-68C7-5142-8726-D332232A1037}"/>
              </a:ext>
            </a:extLst>
          </p:cNvPr>
          <p:cNvSpPr>
            <a:spLocks noGrp="1"/>
          </p:cNvSpPr>
          <p:nvPr>
            <p:ph idx="1"/>
          </p:nvPr>
        </p:nvSpPr>
        <p:spPr>
          <a:xfrm>
            <a:off x="662946" y="2249487"/>
            <a:ext cx="9905999" cy="3541714"/>
          </a:xfrm>
        </p:spPr>
        <p:txBody>
          <a:bodyPr>
            <a:normAutofit/>
          </a:bodyPr>
          <a:lstStyle/>
          <a:p>
            <a:r>
              <a:rPr lang="en-US" sz="2000" dirty="0"/>
              <a:t>ABBA Quiz: A short and general statement, very vague and could apply to anyone, not really personal to me but others could believe it.</a:t>
            </a:r>
          </a:p>
          <a:p>
            <a:r>
              <a:rPr lang="en-US" sz="2000" dirty="0"/>
              <a:t>Maisie Peters Quiz: The use of “I” gives it a more personal element and feels like the creator of the quiz is addressing you directly, not as vague as the ABBA result but still quite general, could be believed though as it is quite accurate.</a:t>
            </a:r>
          </a:p>
          <a:p>
            <a:r>
              <a:rPr lang="en-US" sz="2000" dirty="0"/>
              <a:t>Which Type of Music Are You Quiz: Similar to ABBA, a short and general statement, very vague and could apply to anyone but people would believe it. </a:t>
            </a:r>
          </a:p>
          <a:p>
            <a:endParaRPr lang="en-US" sz="2000" dirty="0"/>
          </a:p>
        </p:txBody>
      </p:sp>
      <p:pic>
        <p:nvPicPr>
          <p:cNvPr id="4" name="Picture 3">
            <a:extLst>
              <a:ext uri="{FF2B5EF4-FFF2-40B4-BE49-F238E27FC236}">
                <a16:creationId xmlns:a16="http://schemas.microsoft.com/office/drawing/2014/main" id="{3D1F0A46-5681-4D4E-91AA-E8655B64C5F5}"/>
              </a:ext>
            </a:extLst>
          </p:cNvPr>
          <p:cNvPicPr>
            <a:picLocks noChangeAspect="1"/>
          </p:cNvPicPr>
          <p:nvPr/>
        </p:nvPicPr>
        <p:blipFill>
          <a:blip r:embed="rId2"/>
          <a:stretch>
            <a:fillRect/>
          </a:stretch>
        </p:blipFill>
        <p:spPr>
          <a:xfrm>
            <a:off x="9375555" y="5273749"/>
            <a:ext cx="2816446" cy="1584251"/>
          </a:xfrm>
          <a:prstGeom prst="rect">
            <a:avLst/>
          </a:prstGeom>
        </p:spPr>
      </p:pic>
    </p:spTree>
    <p:extLst>
      <p:ext uri="{BB962C8B-B14F-4D97-AF65-F5344CB8AC3E}">
        <p14:creationId xmlns:p14="http://schemas.microsoft.com/office/powerpoint/2010/main" val="1619809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D39FB-79B0-0945-8CB0-0F27758F3973}"/>
              </a:ext>
            </a:extLst>
          </p:cNvPr>
          <p:cNvSpPr>
            <a:spLocks noGrp="1"/>
          </p:cNvSpPr>
          <p:nvPr>
            <p:ph type="title"/>
          </p:nvPr>
        </p:nvSpPr>
        <p:spPr/>
        <p:txBody>
          <a:bodyPr/>
          <a:lstStyle/>
          <a:p>
            <a:r>
              <a:rPr lang="en-GB" dirty="0"/>
              <a:t>Are these theories believable/trustworthy?</a:t>
            </a:r>
            <a:endParaRPr lang="en-US" dirty="0"/>
          </a:p>
        </p:txBody>
      </p:sp>
      <p:sp>
        <p:nvSpPr>
          <p:cNvPr id="3" name="Content Placeholder 2">
            <a:extLst>
              <a:ext uri="{FF2B5EF4-FFF2-40B4-BE49-F238E27FC236}">
                <a16:creationId xmlns:a16="http://schemas.microsoft.com/office/drawing/2014/main" id="{762051B2-E32D-434F-8DE3-FC0F13DD330F}"/>
              </a:ext>
            </a:extLst>
          </p:cNvPr>
          <p:cNvSpPr>
            <a:spLocks noGrp="1"/>
          </p:cNvSpPr>
          <p:nvPr>
            <p:ph idx="1"/>
          </p:nvPr>
        </p:nvSpPr>
        <p:spPr>
          <a:xfrm>
            <a:off x="896864" y="2097088"/>
            <a:ext cx="8183341" cy="3541714"/>
          </a:xfrm>
        </p:spPr>
        <p:txBody>
          <a:bodyPr>
            <a:normAutofit/>
          </a:bodyPr>
          <a:lstStyle/>
          <a:p>
            <a:pPr fontAlgn="base"/>
            <a:r>
              <a:rPr lang="en-US" sz="2000" dirty="0"/>
              <a:t>BIG FIVE: </a:t>
            </a:r>
            <a:r>
              <a:rPr lang="en-US" sz="2000" dirty="0">
                <a:latin typeface="+mj-lt"/>
              </a:rPr>
              <a:t>Big Five theory holds some validity, as mentioned previously, a lot of the Quiz results do apply to me, however it cannot solely determine someone’s complete personality profile with nine to fifteen questions alone. </a:t>
            </a:r>
          </a:p>
          <a:p>
            <a:pPr fontAlgn="base"/>
            <a:endParaRPr lang="en-US" sz="2000" dirty="0">
              <a:latin typeface="+mj-lt"/>
            </a:endParaRPr>
          </a:p>
          <a:p>
            <a:pPr fontAlgn="base"/>
            <a:r>
              <a:rPr lang="en-US" sz="2000" dirty="0">
                <a:latin typeface="+mj-lt"/>
              </a:rPr>
              <a:t>BARNUM EFFECT: Theory has been called “Trickery” as it gives vague statements </a:t>
            </a:r>
            <a:r>
              <a:rPr lang="en-GB" sz="2000" dirty="0">
                <a:latin typeface="+mj-lt"/>
              </a:rPr>
              <a:t>but only best for statements that are positive as people are much less likely to believe that a statement applies to them when it is a negative statement, such as “I often think of hurting people who do things I don’t like.”</a:t>
            </a:r>
            <a:endParaRPr lang="en-US" sz="2000" dirty="0"/>
          </a:p>
        </p:txBody>
      </p:sp>
      <p:pic>
        <p:nvPicPr>
          <p:cNvPr id="4" name="Picture 3">
            <a:extLst>
              <a:ext uri="{FF2B5EF4-FFF2-40B4-BE49-F238E27FC236}">
                <a16:creationId xmlns:a16="http://schemas.microsoft.com/office/drawing/2014/main" id="{8F49E455-DD2A-4963-81BD-62E8023F2466}"/>
              </a:ext>
            </a:extLst>
          </p:cNvPr>
          <p:cNvPicPr>
            <a:picLocks noChangeAspect="1"/>
          </p:cNvPicPr>
          <p:nvPr/>
        </p:nvPicPr>
        <p:blipFill>
          <a:blip r:embed="rId2"/>
          <a:stretch>
            <a:fillRect/>
          </a:stretch>
        </p:blipFill>
        <p:spPr>
          <a:xfrm>
            <a:off x="9080205" y="4783470"/>
            <a:ext cx="3111795" cy="2074530"/>
          </a:xfrm>
          <a:prstGeom prst="rect">
            <a:avLst/>
          </a:prstGeom>
        </p:spPr>
      </p:pic>
    </p:spTree>
    <p:extLst>
      <p:ext uri="{BB962C8B-B14F-4D97-AF65-F5344CB8AC3E}">
        <p14:creationId xmlns:p14="http://schemas.microsoft.com/office/powerpoint/2010/main" val="4220586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5DF8F-3863-674B-961D-D42A7824AF60}"/>
              </a:ext>
            </a:extLst>
          </p:cNvPr>
          <p:cNvSpPr>
            <a:spLocks noGrp="1"/>
          </p:cNvSpPr>
          <p:nvPr>
            <p:ph type="title"/>
          </p:nvPr>
        </p:nvSpPr>
        <p:spPr>
          <a:xfrm>
            <a:off x="2188443" y="2467262"/>
            <a:ext cx="9905998" cy="1478570"/>
          </a:xfrm>
        </p:spPr>
        <p:txBody>
          <a:bodyPr/>
          <a:lstStyle/>
          <a:p>
            <a:r>
              <a:rPr lang="en-GB" dirty="0"/>
              <a:t>Thank you and questions</a:t>
            </a:r>
            <a:endParaRPr lang="en-US" dirty="0"/>
          </a:p>
        </p:txBody>
      </p:sp>
      <p:pic>
        <p:nvPicPr>
          <p:cNvPr id="5" name="Picture 4">
            <a:extLst>
              <a:ext uri="{FF2B5EF4-FFF2-40B4-BE49-F238E27FC236}">
                <a16:creationId xmlns:a16="http://schemas.microsoft.com/office/drawing/2014/main" id="{1CC61C63-E924-4A86-B08B-33AB2F16757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35410" y="4486940"/>
            <a:ext cx="3556590" cy="2371060"/>
          </a:xfrm>
          <a:prstGeom prst="rect">
            <a:avLst/>
          </a:prstGeom>
        </p:spPr>
      </p:pic>
    </p:spTree>
    <p:extLst>
      <p:ext uri="{BB962C8B-B14F-4D97-AF65-F5344CB8AC3E}">
        <p14:creationId xmlns:p14="http://schemas.microsoft.com/office/powerpoint/2010/main" val="4077113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26D01-B3E5-7841-A2DE-2AE4768DC3BE}"/>
              </a:ext>
            </a:extLst>
          </p:cNvPr>
          <p:cNvSpPr>
            <a:spLocks noGrp="1"/>
          </p:cNvSpPr>
          <p:nvPr>
            <p:ph type="title"/>
          </p:nvPr>
        </p:nvSpPr>
        <p:spPr>
          <a:xfrm>
            <a:off x="3555004" y="-225379"/>
            <a:ext cx="9905998" cy="1478570"/>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5EF089CE-6A71-FF46-A4D6-737D3AA6DCF9}"/>
              </a:ext>
            </a:extLst>
          </p:cNvPr>
          <p:cNvSpPr>
            <a:spLocks noGrp="1"/>
          </p:cNvSpPr>
          <p:nvPr>
            <p:ph idx="1"/>
          </p:nvPr>
        </p:nvSpPr>
        <p:spPr>
          <a:xfrm>
            <a:off x="430125" y="785673"/>
            <a:ext cx="9905999" cy="4206949"/>
          </a:xfrm>
        </p:spPr>
        <p:txBody>
          <a:bodyPr>
            <a:noAutofit/>
          </a:bodyPr>
          <a:lstStyle/>
          <a:p>
            <a:r>
              <a:rPr lang="en-US" sz="900" dirty="0"/>
              <a:t>Cherry, K., 2021. What Are the Big 5 Personality Traits?. [online] </a:t>
            </a:r>
            <a:r>
              <a:rPr lang="en-US" sz="900" dirty="0" err="1"/>
              <a:t>Verywell</a:t>
            </a:r>
            <a:r>
              <a:rPr lang="en-US" sz="900" dirty="0"/>
              <a:t> Mind. Available at: &lt;https://www.verywellmind.com/the-big-five-personality-dimensions-2795422#:~:text=The%20five%20broad%20personality%20traits,openness%2C%20conscientiousness%2C%20and%20neuroticism.&amp;text=As%20a%20result%2C%20the%20five,the%20building%20blocks%20of%20personality.&gt; [Accessed 1 June 2021].</a:t>
            </a:r>
          </a:p>
          <a:p>
            <a:endParaRPr lang="en-US" sz="900" dirty="0"/>
          </a:p>
          <a:p>
            <a:r>
              <a:rPr lang="en-US" sz="900" dirty="0"/>
              <a:t>En.wikipedia.org. 2016. Big Five personality traits - Wikipedia. [online] Available at: &lt;https://en.wikipedia.org/wiki/Big_Five_personality_traits&gt; [Accessed 1 June 2021].</a:t>
            </a:r>
          </a:p>
          <a:p>
            <a:endParaRPr lang="en-US" sz="900" dirty="0"/>
          </a:p>
          <a:p>
            <a:r>
              <a:rPr lang="en-US" sz="900" dirty="0"/>
              <a:t>Finch, D., 2017. How To Take A Compliment by Dawn Finch. [online] Awfullybigblogadventure.blogspot.com. Available at: &lt;http://awfullybigblogadventure.blogspot.com/2017/03/how-to-take-compliment-by-dawn-finch.html&gt; [Accessed 1 June 2021].</a:t>
            </a:r>
            <a:endParaRPr lang="en-GB" sz="900" dirty="0"/>
          </a:p>
          <a:p>
            <a:endParaRPr lang="en-US" sz="900" dirty="0"/>
          </a:p>
          <a:p>
            <a:r>
              <a:rPr lang="en-GB" sz="900" i="0" u="none" strike="noStrike" dirty="0" err="1">
                <a:effectLst/>
                <a:latin typeface="+mj-lt"/>
              </a:rPr>
              <a:t>Galaburda</a:t>
            </a:r>
            <a:r>
              <a:rPr lang="en-GB" sz="900" i="0" u="none" strike="noStrike" dirty="0">
                <a:effectLst/>
                <a:latin typeface="+mj-lt"/>
              </a:rPr>
              <a:t>, J., 2018. </a:t>
            </a:r>
            <a:r>
              <a:rPr lang="en-GB" sz="900" i="1" u="none" strike="noStrike" dirty="0">
                <a:effectLst/>
                <a:latin typeface="+mj-lt"/>
              </a:rPr>
              <a:t>Lightbulb designs, themes, templates and downloadable graphic elements on </a:t>
            </a:r>
            <a:r>
              <a:rPr lang="en-GB" sz="900" i="1" u="none" strike="noStrike" dirty="0" err="1">
                <a:effectLst/>
                <a:latin typeface="+mj-lt"/>
              </a:rPr>
              <a:t>Dribbble</a:t>
            </a:r>
            <a:r>
              <a:rPr lang="en-GB" sz="900" i="0" u="none" strike="noStrike" dirty="0">
                <a:effectLst/>
                <a:latin typeface="+mj-lt"/>
              </a:rPr>
              <a:t>. [online] </a:t>
            </a:r>
            <a:r>
              <a:rPr lang="en-GB" sz="900" i="0" u="none" strike="noStrike" dirty="0" err="1">
                <a:effectLst/>
                <a:latin typeface="+mj-lt"/>
              </a:rPr>
              <a:t>Dribbble.com</a:t>
            </a:r>
            <a:r>
              <a:rPr lang="en-GB" sz="900" i="0" u="none" strike="noStrike" dirty="0">
                <a:effectLst/>
                <a:latin typeface="+mj-lt"/>
              </a:rPr>
              <a:t>. Available at: &lt;https://</a:t>
            </a:r>
            <a:r>
              <a:rPr lang="en-GB" sz="900" i="0" u="none" strike="noStrike" dirty="0" err="1">
                <a:effectLst/>
                <a:latin typeface="+mj-lt"/>
              </a:rPr>
              <a:t>dribbble.com</a:t>
            </a:r>
            <a:r>
              <a:rPr lang="en-GB" sz="900" i="0" u="none" strike="noStrike" dirty="0">
                <a:effectLst/>
                <a:latin typeface="+mj-lt"/>
              </a:rPr>
              <a:t>/tags/lightbulb&gt; [Accessed 1 June 2021].</a:t>
            </a:r>
            <a:endParaRPr lang="en-US" sz="900" dirty="0">
              <a:latin typeface="+mj-lt"/>
            </a:endParaRPr>
          </a:p>
          <a:p>
            <a:r>
              <a:rPr lang="en-US" sz="900" dirty="0" err="1"/>
              <a:t>MindfulThinks</a:t>
            </a:r>
            <a:r>
              <a:rPr lang="en-US" sz="900" dirty="0"/>
              <a:t>, 2020. The Barnum Effect | Psychological Secret Behind Horoscopes &amp; Fortunes. [image] Available at: &lt;https://www.youtube.com/watch?v=mv2VBeqvqQ4&gt; [Accessed 1 June 2021].</a:t>
            </a:r>
            <a:endParaRPr lang="en-GB" sz="900" dirty="0"/>
          </a:p>
          <a:p>
            <a:endParaRPr lang="en-US" sz="900" dirty="0"/>
          </a:p>
          <a:p>
            <a:r>
              <a:rPr lang="en-US" sz="900" dirty="0"/>
              <a:t>Nasir, S., 2020. The Barnum effect and application in marketing. [online] Medium. Available at: &lt;https://medium.com/@sohaibnasir/the-barnum-effect-and-application-in-marketing-8e66c1316788&gt; [Accessed 1 June 2021].</a:t>
            </a:r>
          </a:p>
          <a:p>
            <a:endParaRPr lang="en-US" sz="900" dirty="0"/>
          </a:p>
          <a:p>
            <a:r>
              <a:rPr lang="en-US" sz="900" dirty="0" err="1"/>
              <a:t>Quizony</a:t>
            </a:r>
            <a:r>
              <a:rPr lang="en-US" sz="900" dirty="0"/>
              <a:t>. n.d. Which Song Are You?. [online] Available at: &lt;https://www.quizony.com/what-song-are-you/&gt; [Accessed 1 June 2021].</a:t>
            </a:r>
          </a:p>
          <a:p>
            <a:endParaRPr lang="en-US" sz="900" dirty="0"/>
          </a:p>
          <a:p>
            <a:r>
              <a:rPr lang="en-US" sz="900" dirty="0"/>
              <a:t>Roth, M., 2010. Beyond Critical Thinking. [online] The Chronicle of Higher Education. Available at: &lt;https://www.chronicle.com/article/beyond-critical-thinking/&gt; [Accessed 1 June 2021].</a:t>
            </a:r>
          </a:p>
          <a:p>
            <a:endParaRPr lang="en-US" sz="900" dirty="0"/>
          </a:p>
          <a:p>
            <a:r>
              <a:rPr lang="en-US" sz="900" dirty="0" err="1"/>
              <a:t>Smigowski</a:t>
            </a:r>
            <a:r>
              <a:rPr lang="en-US" sz="900" dirty="0"/>
              <a:t>, K., 2013. Understanding Your Personality Type | OpenView </a:t>
            </a:r>
            <a:r>
              <a:rPr lang="en-US" sz="900" dirty="0" err="1"/>
              <a:t>Blog|Understanding</a:t>
            </a:r>
            <a:r>
              <a:rPr lang="en-US" sz="900" dirty="0"/>
              <a:t> Your Personality Type | OpenView Blog. [online] OpenView. Available at: &lt;https://openviewpartners.com/blog/understanding-your-personality-type-to-improve-work-performance/#.YLYZV6hKiUk&gt; [Accessed 1 June 2021].</a:t>
            </a:r>
          </a:p>
        </p:txBody>
      </p:sp>
      <p:sp>
        <p:nvSpPr>
          <p:cNvPr id="7" name="TextBox 6">
            <a:extLst>
              <a:ext uri="{FF2B5EF4-FFF2-40B4-BE49-F238E27FC236}">
                <a16:creationId xmlns:a16="http://schemas.microsoft.com/office/drawing/2014/main" id="{53DA39D8-6E7F-6346-BE5A-BC6E1ABC347C}"/>
              </a:ext>
            </a:extLst>
          </p:cNvPr>
          <p:cNvSpPr txBox="1"/>
          <p:nvPr/>
        </p:nvSpPr>
        <p:spPr>
          <a:xfrm>
            <a:off x="633642" y="6352959"/>
            <a:ext cx="6740508" cy="369332"/>
          </a:xfrm>
          <a:prstGeom prst="rect">
            <a:avLst/>
          </a:prstGeom>
          <a:noFill/>
        </p:spPr>
        <p:txBody>
          <a:bodyPr wrap="square">
            <a:spAutoFit/>
          </a:bodyPr>
          <a:lstStyle/>
          <a:p>
            <a:r>
              <a:rPr lang="en-GB" sz="900" b="0" i="0" u="none" strike="noStrike" dirty="0">
                <a:effectLst/>
              </a:rPr>
              <a:t>University Press, O., 2019. </a:t>
            </a:r>
            <a:r>
              <a:rPr lang="en-GB" sz="900" b="0" i="1" u="none" strike="noStrike" dirty="0">
                <a:effectLst/>
              </a:rPr>
              <a:t>PERSONALITY | Definition of PERSONALITY by Oxford Dictionary on </a:t>
            </a:r>
            <a:r>
              <a:rPr lang="en-GB" sz="900" b="0" i="1" u="none" strike="noStrike" dirty="0" err="1">
                <a:effectLst/>
              </a:rPr>
              <a:t>Lexico.com</a:t>
            </a:r>
            <a:r>
              <a:rPr lang="en-GB" sz="900" b="0" i="1" u="none" strike="noStrike" dirty="0">
                <a:effectLst/>
              </a:rPr>
              <a:t> also meaning of PERSONALITY</a:t>
            </a:r>
            <a:r>
              <a:rPr lang="en-GB" sz="900" b="0" i="0" u="none" strike="noStrike" dirty="0">
                <a:effectLst/>
              </a:rPr>
              <a:t>. [online] </a:t>
            </a:r>
            <a:r>
              <a:rPr lang="en-GB" sz="900" b="0" i="0" u="none" strike="noStrike" dirty="0" err="1">
                <a:effectLst/>
              </a:rPr>
              <a:t>Lexico</a:t>
            </a:r>
            <a:r>
              <a:rPr lang="en-GB" sz="900" b="0" i="0" u="none" strike="noStrike" dirty="0">
                <a:effectLst/>
              </a:rPr>
              <a:t> Dictionaries | English. Available at: &lt;https://</a:t>
            </a:r>
            <a:r>
              <a:rPr lang="en-GB" sz="900" b="0" i="0" u="none" strike="noStrike" dirty="0" err="1">
                <a:effectLst/>
              </a:rPr>
              <a:t>www.lexico.com</a:t>
            </a:r>
            <a:r>
              <a:rPr lang="en-GB" sz="900" b="0" i="0" u="none" strike="noStrike" dirty="0">
                <a:effectLst/>
              </a:rPr>
              <a:t>/definition/personality&gt; [Accessed 1 June 2021].</a:t>
            </a:r>
            <a:endParaRPr lang="en-US" sz="900" dirty="0"/>
          </a:p>
        </p:txBody>
      </p:sp>
    </p:spTree>
    <p:extLst>
      <p:ext uri="{BB962C8B-B14F-4D97-AF65-F5344CB8AC3E}">
        <p14:creationId xmlns:p14="http://schemas.microsoft.com/office/powerpoint/2010/main" val="37804571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228</TotalTime>
  <Words>1436</Words>
  <Application>Microsoft Office PowerPoint</Application>
  <PresentationFormat>Widescreen</PresentationFormat>
  <Paragraphs>96</Paragraphs>
  <Slides>16</Slides>
  <Notes>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Circuit</vt:lpstr>
      <vt:lpstr>Which song are you?  An introduction to personality</vt:lpstr>
      <vt:lpstr>Introduction </vt:lpstr>
      <vt:lpstr>Presentation aims</vt:lpstr>
      <vt:lpstr>What is personality?</vt:lpstr>
      <vt:lpstr>Personality Test</vt:lpstr>
      <vt:lpstr>My Results</vt:lpstr>
      <vt:lpstr>Other’s results: My SISTER</vt:lpstr>
      <vt:lpstr>Other’s results: A friend</vt:lpstr>
      <vt:lpstr>The big five: PERSONALITY</vt:lpstr>
      <vt:lpstr>How do my quiz results link with the big five?</vt:lpstr>
      <vt:lpstr>How do Saffron and Emily’s quiz results link with the big five?</vt:lpstr>
      <vt:lpstr>The Barnum effect</vt:lpstr>
      <vt:lpstr>How do the results of my quizzes link with the Barnum effect?</vt:lpstr>
      <vt:lpstr>Are these theories believable/trustworthy?</vt:lpstr>
      <vt:lpstr>Thank you and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song are you?  An introduction to personality</dc:title>
  <dc:creator>Georgie Vanderkolk-Pellow (1801038)</dc:creator>
  <cp:lastModifiedBy>Georgie Vanderkolk-Pellow (1801038)</cp:lastModifiedBy>
  <cp:revision>24</cp:revision>
  <dcterms:created xsi:type="dcterms:W3CDTF">2021-05-31T16:41:35Z</dcterms:created>
  <dcterms:modified xsi:type="dcterms:W3CDTF">2021-06-02T10:46:54Z</dcterms:modified>
</cp:coreProperties>
</file>