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Lst>
  <p:sldIdLst>
    <p:sldId id="256" r:id="rId2"/>
    <p:sldId id="257" r:id="rId3"/>
    <p:sldId id="265" r:id="rId4"/>
    <p:sldId id="258" r:id="rId5"/>
    <p:sldId id="259" r:id="rId6"/>
    <p:sldId id="260" r:id="rId7"/>
    <p:sldId id="261" r:id="rId8"/>
    <p:sldId id="262" r:id="rId9"/>
    <p:sldId id="263" r:id="rId10"/>
    <p:sldId id="264"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6327"/>
  </p:normalViewPr>
  <p:slideViewPr>
    <p:cSldViewPr snapToGrid="0" snapToObjects="1">
      <p:cViewPr varScale="1">
        <p:scale>
          <a:sx n="63" d="100"/>
          <a:sy n="63" d="100"/>
        </p:scale>
        <p:origin x="268"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7167B6A-9A92-4BF4-AB1B-1D658D88C9A9}"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2E72600-7292-4BE3-A88A-980829B918F7}">
      <dgm:prSet/>
      <dgm:spPr/>
      <dgm:t>
        <a:bodyPr/>
        <a:lstStyle/>
        <a:p>
          <a:r>
            <a:rPr lang="en-US" b="1" baseline="0"/>
            <a:t>Training</a:t>
          </a:r>
          <a:r>
            <a:rPr lang="en-US" baseline="0"/>
            <a:t> defined as:</a:t>
          </a:r>
          <a:endParaRPr lang="en-US"/>
        </a:p>
      </dgm:t>
    </dgm:pt>
    <dgm:pt modelId="{D808FB5A-C0F2-40B6-B6FA-424150E88A2B}" type="parTrans" cxnId="{CD5B5D71-C2E4-4F8E-A41F-32E0679787BA}">
      <dgm:prSet/>
      <dgm:spPr/>
      <dgm:t>
        <a:bodyPr/>
        <a:lstStyle/>
        <a:p>
          <a:endParaRPr lang="en-US"/>
        </a:p>
      </dgm:t>
    </dgm:pt>
    <dgm:pt modelId="{BF7FEA01-0269-4EB8-818D-41E80DD6D15B}" type="sibTrans" cxnId="{CD5B5D71-C2E4-4F8E-A41F-32E0679787BA}">
      <dgm:prSet/>
      <dgm:spPr/>
      <dgm:t>
        <a:bodyPr/>
        <a:lstStyle/>
        <a:p>
          <a:endParaRPr lang="en-US"/>
        </a:p>
      </dgm:t>
    </dgm:pt>
    <dgm:pt modelId="{2B89372C-2E7F-408A-A401-315A44DE68DF}">
      <dgm:prSet/>
      <dgm:spPr/>
      <dgm:t>
        <a:bodyPr/>
        <a:lstStyle/>
        <a:p>
          <a:r>
            <a:rPr lang="en-US" baseline="0" dirty="0"/>
            <a:t>‘planned process to modify attitude, knowledge or skill …’  (Manpower Services Commission, 1981)</a:t>
          </a:r>
          <a:endParaRPr lang="en-US" dirty="0"/>
        </a:p>
      </dgm:t>
    </dgm:pt>
    <dgm:pt modelId="{72280A9F-B29E-40C5-8EFB-3E172328F5E5}" type="parTrans" cxnId="{8061FCB4-F9AC-4A1F-99FE-C460578E843A}">
      <dgm:prSet/>
      <dgm:spPr/>
      <dgm:t>
        <a:bodyPr/>
        <a:lstStyle/>
        <a:p>
          <a:endParaRPr lang="en-US"/>
        </a:p>
      </dgm:t>
    </dgm:pt>
    <dgm:pt modelId="{A3B25D03-87C0-4FD7-A27D-0F4E2106E8A1}" type="sibTrans" cxnId="{8061FCB4-F9AC-4A1F-99FE-C460578E843A}">
      <dgm:prSet/>
      <dgm:spPr/>
      <dgm:t>
        <a:bodyPr/>
        <a:lstStyle/>
        <a:p>
          <a:endParaRPr lang="en-US"/>
        </a:p>
      </dgm:t>
    </dgm:pt>
    <dgm:pt modelId="{3A82279F-040C-4B43-BF26-7A76816AA4C0}">
      <dgm:prSet/>
      <dgm:spPr/>
      <dgm:t>
        <a:bodyPr/>
        <a:lstStyle/>
        <a:p>
          <a:r>
            <a:rPr lang="en-US" baseline="0" dirty="0"/>
            <a:t>‘… aims to improve job performance’ (Truelove, 1992)</a:t>
          </a:r>
          <a:endParaRPr lang="en-US" dirty="0"/>
        </a:p>
      </dgm:t>
    </dgm:pt>
    <dgm:pt modelId="{E17C4F7A-E2DF-419C-AD85-C37974827BC1}" type="parTrans" cxnId="{E983C17C-C2F2-42DF-8CBF-5FF1D20677B8}">
      <dgm:prSet/>
      <dgm:spPr/>
      <dgm:t>
        <a:bodyPr/>
        <a:lstStyle/>
        <a:p>
          <a:endParaRPr lang="en-US"/>
        </a:p>
      </dgm:t>
    </dgm:pt>
    <dgm:pt modelId="{862C8478-E184-4B96-8F1D-BA759FE90A8C}" type="sibTrans" cxnId="{E983C17C-C2F2-42DF-8CBF-5FF1D20677B8}">
      <dgm:prSet/>
      <dgm:spPr/>
      <dgm:t>
        <a:bodyPr/>
        <a:lstStyle/>
        <a:p>
          <a:endParaRPr lang="en-US"/>
        </a:p>
      </dgm:t>
    </dgm:pt>
    <dgm:pt modelId="{DC5B7E4D-42C9-4035-912F-57FC464CEEAA}">
      <dgm:prSet/>
      <dgm:spPr/>
      <dgm:t>
        <a:bodyPr/>
        <a:lstStyle/>
        <a:p>
          <a:r>
            <a:rPr lang="en-US" baseline="0"/>
            <a:t>‘ … intervention leading to desired changes’ (Sloman, 2005).</a:t>
          </a:r>
          <a:endParaRPr lang="en-US"/>
        </a:p>
      </dgm:t>
    </dgm:pt>
    <dgm:pt modelId="{24E8BF27-AED5-4FF5-9A4A-E02590D63510}" type="parTrans" cxnId="{D8B43967-3A93-4D16-AC1A-20948BC08EA3}">
      <dgm:prSet/>
      <dgm:spPr/>
      <dgm:t>
        <a:bodyPr/>
        <a:lstStyle/>
        <a:p>
          <a:endParaRPr lang="en-US"/>
        </a:p>
      </dgm:t>
    </dgm:pt>
    <dgm:pt modelId="{09827D0A-8875-44B7-A21B-8E9C781B205F}" type="sibTrans" cxnId="{D8B43967-3A93-4D16-AC1A-20948BC08EA3}">
      <dgm:prSet/>
      <dgm:spPr/>
      <dgm:t>
        <a:bodyPr/>
        <a:lstStyle/>
        <a:p>
          <a:endParaRPr lang="en-US"/>
        </a:p>
      </dgm:t>
    </dgm:pt>
    <dgm:pt modelId="{EB6D98F2-2DB1-4B54-83C5-7A060CAF66C9}">
      <dgm:prSet/>
      <dgm:spPr/>
      <dgm:t>
        <a:bodyPr/>
        <a:lstStyle/>
        <a:p>
          <a:r>
            <a:rPr lang="en-US" b="1" baseline="0"/>
            <a:t>Development</a:t>
          </a:r>
          <a:r>
            <a:rPr lang="en-US" baseline="0"/>
            <a:t> defined as:</a:t>
          </a:r>
          <a:endParaRPr lang="en-US"/>
        </a:p>
      </dgm:t>
    </dgm:pt>
    <dgm:pt modelId="{28769ED4-5008-4099-BB32-310B6F3A0C8D}" type="parTrans" cxnId="{BEABAA3E-9C8C-403F-9615-42BA062EE47A}">
      <dgm:prSet/>
      <dgm:spPr/>
      <dgm:t>
        <a:bodyPr/>
        <a:lstStyle/>
        <a:p>
          <a:endParaRPr lang="en-US"/>
        </a:p>
      </dgm:t>
    </dgm:pt>
    <dgm:pt modelId="{4610FC8B-07E5-44AD-8761-68FDDA73B04A}" type="sibTrans" cxnId="{BEABAA3E-9C8C-403F-9615-42BA062EE47A}">
      <dgm:prSet/>
      <dgm:spPr/>
      <dgm:t>
        <a:bodyPr/>
        <a:lstStyle/>
        <a:p>
          <a:endParaRPr lang="en-US"/>
        </a:p>
      </dgm:t>
    </dgm:pt>
    <dgm:pt modelId="{77D190AE-6DBD-4B6E-8267-995B86E25104}">
      <dgm:prSet/>
      <dgm:spPr/>
      <dgm:t>
        <a:bodyPr/>
        <a:lstStyle/>
        <a:p>
          <a:r>
            <a:rPr lang="en-US" baseline="0" dirty="0"/>
            <a:t>‘long term process to enhance potential’ (</a:t>
          </a:r>
          <a:r>
            <a:rPr lang="en-US" baseline="0" dirty="0" err="1"/>
            <a:t>Gansberghe</a:t>
          </a:r>
          <a:r>
            <a:rPr lang="en-US" baseline="0" dirty="0"/>
            <a:t>, 2003)</a:t>
          </a:r>
          <a:endParaRPr lang="en-US" dirty="0"/>
        </a:p>
      </dgm:t>
    </dgm:pt>
    <dgm:pt modelId="{8E4148DA-1783-4327-AEB9-C7BD09622617}" type="parTrans" cxnId="{5AAAC825-3254-4008-8B40-BA2208EE64EE}">
      <dgm:prSet/>
      <dgm:spPr/>
      <dgm:t>
        <a:bodyPr/>
        <a:lstStyle/>
        <a:p>
          <a:endParaRPr lang="en-US"/>
        </a:p>
      </dgm:t>
    </dgm:pt>
    <dgm:pt modelId="{2A3BDA14-78A4-485A-864E-7713F9C9406F}" type="sibTrans" cxnId="{5AAAC825-3254-4008-8B40-BA2208EE64EE}">
      <dgm:prSet/>
      <dgm:spPr/>
      <dgm:t>
        <a:bodyPr/>
        <a:lstStyle/>
        <a:p>
          <a:endParaRPr lang="en-US"/>
        </a:p>
      </dgm:t>
    </dgm:pt>
    <dgm:pt modelId="{A0B189F2-3C82-4D71-934E-43D5BEF76360}">
      <dgm:prSet/>
      <dgm:spPr/>
      <dgm:t>
        <a:bodyPr/>
        <a:lstStyle/>
        <a:p>
          <a:r>
            <a:rPr lang="en-US" baseline="0"/>
            <a:t>‘learning activity designed for future impact’ (Kitson, 2003).</a:t>
          </a:r>
          <a:endParaRPr lang="en-US"/>
        </a:p>
      </dgm:t>
    </dgm:pt>
    <dgm:pt modelId="{6D233B4F-7D4A-4FC9-9AA0-3D75ADEC300D}" type="parTrans" cxnId="{F5E189DB-42C7-44CD-9D91-99EEC3AEE046}">
      <dgm:prSet/>
      <dgm:spPr/>
      <dgm:t>
        <a:bodyPr/>
        <a:lstStyle/>
        <a:p>
          <a:endParaRPr lang="en-US"/>
        </a:p>
      </dgm:t>
    </dgm:pt>
    <dgm:pt modelId="{D6486CA0-D4B4-452E-AF8F-BF7D30E45D0F}" type="sibTrans" cxnId="{F5E189DB-42C7-44CD-9D91-99EEC3AEE046}">
      <dgm:prSet/>
      <dgm:spPr/>
      <dgm:t>
        <a:bodyPr/>
        <a:lstStyle/>
        <a:p>
          <a:endParaRPr lang="en-US"/>
        </a:p>
      </dgm:t>
    </dgm:pt>
    <dgm:pt modelId="{55FDB335-A127-4BA3-A944-1434FCDBED5C}" type="pres">
      <dgm:prSet presAssocID="{27167B6A-9A92-4BF4-AB1B-1D658D88C9A9}" presName="linear" presStyleCnt="0">
        <dgm:presLayoutVars>
          <dgm:animLvl val="lvl"/>
          <dgm:resizeHandles val="exact"/>
        </dgm:presLayoutVars>
      </dgm:prSet>
      <dgm:spPr/>
    </dgm:pt>
    <dgm:pt modelId="{7E3F6AEE-943D-4C20-B3BC-DCC910F77EB4}" type="pres">
      <dgm:prSet presAssocID="{32E72600-7292-4BE3-A88A-980829B918F7}" presName="parentText" presStyleLbl="node1" presStyleIdx="0" presStyleCnt="2">
        <dgm:presLayoutVars>
          <dgm:chMax val="0"/>
          <dgm:bulletEnabled val="1"/>
        </dgm:presLayoutVars>
      </dgm:prSet>
      <dgm:spPr/>
    </dgm:pt>
    <dgm:pt modelId="{2F48B0E5-EC5B-4831-98E3-C35579FFEA13}" type="pres">
      <dgm:prSet presAssocID="{32E72600-7292-4BE3-A88A-980829B918F7}" presName="childText" presStyleLbl="revTx" presStyleIdx="0" presStyleCnt="2">
        <dgm:presLayoutVars>
          <dgm:bulletEnabled val="1"/>
        </dgm:presLayoutVars>
      </dgm:prSet>
      <dgm:spPr/>
    </dgm:pt>
    <dgm:pt modelId="{42E75FB0-F118-48BB-954A-E7E3C8F5C329}" type="pres">
      <dgm:prSet presAssocID="{EB6D98F2-2DB1-4B54-83C5-7A060CAF66C9}" presName="parentText" presStyleLbl="node1" presStyleIdx="1" presStyleCnt="2">
        <dgm:presLayoutVars>
          <dgm:chMax val="0"/>
          <dgm:bulletEnabled val="1"/>
        </dgm:presLayoutVars>
      </dgm:prSet>
      <dgm:spPr/>
    </dgm:pt>
    <dgm:pt modelId="{5D09E9FE-16C2-4B08-B8C1-33EFFFD35687}" type="pres">
      <dgm:prSet presAssocID="{EB6D98F2-2DB1-4B54-83C5-7A060CAF66C9}" presName="childText" presStyleLbl="revTx" presStyleIdx="1" presStyleCnt="2">
        <dgm:presLayoutVars>
          <dgm:bulletEnabled val="1"/>
        </dgm:presLayoutVars>
      </dgm:prSet>
      <dgm:spPr/>
    </dgm:pt>
  </dgm:ptLst>
  <dgm:cxnLst>
    <dgm:cxn modelId="{A0009B08-39E8-4228-A672-5CDD47AD162E}" type="presOf" srcId="{DC5B7E4D-42C9-4035-912F-57FC464CEEAA}" destId="{2F48B0E5-EC5B-4831-98E3-C35579FFEA13}" srcOrd="0" destOrd="2" presId="urn:microsoft.com/office/officeart/2005/8/layout/vList2"/>
    <dgm:cxn modelId="{5AAAC825-3254-4008-8B40-BA2208EE64EE}" srcId="{EB6D98F2-2DB1-4B54-83C5-7A060CAF66C9}" destId="{77D190AE-6DBD-4B6E-8267-995B86E25104}" srcOrd="0" destOrd="0" parTransId="{8E4148DA-1783-4327-AEB9-C7BD09622617}" sibTransId="{2A3BDA14-78A4-485A-864E-7713F9C9406F}"/>
    <dgm:cxn modelId="{B8B62F27-7B38-4E9F-B9E7-C673CA253B8F}" type="presOf" srcId="{2B89372C-2E7F-408A-A401-315A44DE68DF}" destId="{2F48B0E5-EC5B-4831-98E3-C35579FFEA13}" srcOrd="0" destOrd="0" presId="urn:microsoft.com/office/officeart/2005/8/layout/vList2"/>
    <dgm:cxn modelId="{BEABAA3E-9C8C-403F-9615-42BA062EE47A}" srcId="{27167B6A-9A92-4BF4-AB1B-1D658D88C9A9}" destId="{EB6D98F2-2DB1-4B54-83C5-7A060CAF66C9}" srcOrd="1" destOrd="0" parTransId="{28769ED4-5008-4099-BB32-310B6F3A0C8D}" sibTransId="{4610FC8B-07E5-44AD-8761-68FDDA73B04A}"/>
    <dgm:cxn modelId="{774D0566-E8B5-4581-B851-BDF8A2C38127}" type="presOf" srcId="{77D190AE-6DBD-4B6E-8267-995B86E25104}" destId="{5D09E9FE-16C2-4B08-B8C1-33EFFFD35687}" srcOrd="0" destOrd="0" presId="urn:microsoft.com/office/officeart/2005/8/layout/vList2"/>
    <dgm:cxn modelId="{D8B43967-3A93-4D16-AC1A-20948BC08EA3}" srcId="{32E72600-7292-4BE3-A88A-980829B918F7}" destId="{DC5B7E4D-42C9-4035-912F-57FC464CEEAA}" srcOrd="2" destOrd="0" parTransId="{24E8BF27-AED5-4FF5-9A4A-E02590D63510}" sibTransId="{09827D0A-8875-44B7-A21B-8E9C781B205F}"/>
    <dgm:cxn modelId="{34D16847-7429-46F4-A821-2DB3878273D4}" type="presOf" srcId="{32E72600-7292-4BE3-A88A-980829B918F7}" destId="{7E3F6AEE-943D-4C20-B3BC-DCC910F77EB4}" srcOrd="0" destOrd="0" presId="urn:microsoft.com/office/officeart/2005/8/layout/vList2"/>
    <dgm:cxn modelId="{2B9FC347-50DC-431E-A259-8593AC4ADE84}" type="presOf" srcId="{3A82279F-040C-4B43-BF26-7A76816AA4C0}" destId="{2F48B0E5-EC5B-4831-98E3-C35579FFEA13}" srcOrd="0" destOrd="1" presId="urn:microsoft.com/office/officeart/2005/8/layout/vList2"/>
    <dgm:cxn modelId="{D757DC48-363E-438F-804C-82DB2B1B99FB}" type="presOf" srcId="{A0B189F2-3C82-4D71-934E-43D5BEF76360}" destId="{5D09E9FE-16C2-4B08-B8C1-33EFFFD35687}" srcOrd="0" destOrd="1" presId="urn:microsoft.com/office/officeart/2005/8/layout/vList2"/>
    <dgm:cxn modelId="{CD5B5D71-C2E4-4F8E-A41F-32E0679787BA}" srcId="{27167B6A-9A92-4BF4-AB1B-1D658D88C9A9}" destId="{32E72600-7292-4BE3-A88A-980829B918F7}" srcOrd="0" destOrd="0" parTransId="{D808FB5A-C0F2-40B6-B6FA-424150E88A2B}" sibTransId="{BF7FEA01-0269-4EB8-818D-41E80DD6D15B}"/>
    <dgm:cxn modelId="{E983C17C-C2F2-42DF-8CBF-5FF1D20677B8}" srcId="{32E72600-7292-4BE3-A88A-980829B918F7}" destId="{3A82279F-040C-4B43-BF26-7A76816AA4C0}" srcOrd="1" destOrd="0" parTransId="{E17C4F7A-E2DF-419C-AD85-C37974827BC1}" sibTransId="{862C8478-E184-4B96-8F1D-BA759FE90A8C}"/>
    <dgm:cxn modelId="{8061FCB4-F9AC-4A1F-99FE-C460578E843A}" srcId="{32E72600-7292-4BE3-A88A-980829B918F7}" destId="{2B89372C-2E7F-408A-A401-315A44DE68DF}" srcOrd="0" destOrd="0" parTransId="{72280A9F-B29E-40C5-8EFB-3E172328F5E5}" sibTransId="{A3B25D03-87C0-4FD7-A27D-0F4E2106E8A1}"/>
    <dgm:cxn modelId="{F5E189DB-42C7-44CD-9D91-99EEC3AEE046}" srcId="{EB6D98F2-2DB1-4B54-83C5-7A060CAF66C9}" destId="{A0B189F2-3C82-4D71-934E-43D5BEF76360}" srcOrd="1" destOrd="0" parTransId="{6D233B4F-7D4A-4FC9-9AA0-3D75ADEC300D}" sibTransId="{D6486CA0-D4B4-452E-AF8F-BF7D30E45D0F}"/>
    <dgm:cxn modelId="{72147CDD-F7A1-4FA4-989E-39B27B8090E0}" type="presOf" srcId="{27167B6A-9A92-4BF4-AB1B-1D658D88C9A9}" destId="{55FDB335-A127-4BA3-A944-1434FCDBED5C}" srcOrd="0" destOrd="0" presId="urn:microsoft.com/office/officeart/2005/8/layout/vList2"/>
    <dgm:cxn modelId="{02063FFE-5F95-4A76-8ADC-2B37B844C935}" type="presOf" srcId="{EB6D98F2-2DB1-4B54-83C5-7A060CAF66C9}" destId="{42E75FB0-F118-48BB-954A-E7E3C8F5C329}" srcOrd="0" destOrd="0" presId="urn:microsoft.com/office/officeart/2005/8/layout/vList2"/>
    <dgm:cxn modelId="{90CD6356-54CB-4875-A8B4-BEADD5606D26}" type="presParOf" srcId="{55FDB335-A127-4BA3-A944-1434FCDBED5C}" destId="{7E3F6AEE-943D-4C20-B3BC-DCC910F77EB4}" srcOrd="0" destOrd="0" presId="urn:microsoft.com/office/officeart/2005/8/layout/vList2"/>
    <dgm:cxn modelId="{D7284F4B-7F8A-4A16-AC5A-E0D69EA64A7E}" type="presParOf" srcId="{55FDB335-A127-4BA3-A944-1434FCDBED5C}" destId="{2F48B0E5-EC5B-4831-98E3-C35579FFEA13}" srcOrd="1" destOrd="0" presId="urn:microsoft.com/office/officeart/2005/8/layout/vList2"/>
    <dgm:cxn modelId="{3C114F37-6F71-4038-9D61-53E45CD029F7}" type="presParOf" srcId="{55FDB335-A127-4BA3-A944-1434FCDBED5C}" destId="{42E75FB0-F118-48BB-954A-E7E3C8F5C329}" srcOrd="2" destOrd="0" presId="urn:microsoft.com/office/officeart/2005/8/layout/vList2"/>
    <dgm:cxn modelId="{7EC2DCB0-1462-4F8B-91BF-CC56CA8F85BD}" type="presParOf" srcId="{55FDB335-A127-4BA3-A944-1434FCDBED5C}" destId="{5D09E9FE-16C2-4B08-B8C1-33EFFFD35687}"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3F6AEE-943D-4C20-B3BC-DCC910F77EB4}">
      <dsp:nvSpPr>
        <dsp:cNvPr id="0" name=""/>
        <dsp:cNvSpPr/>
      </dsp:nvSpPr>
      <dsp:spPr>
        <a:xfrm>
          <a:off x="0" y="71639"/>
          <a:ext cx="6506304" cy="730079"/>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baseline="0"/>
            <a:t>Training</a:t>
          </a:r>
          <a:r>
            <a:rPr lang="en-US" sz="3200" kern="1200" baseline="0"/>
            <a:t> defined as:</a:t>
          </a:r>
          <a:endParaRPr lang="en-US" sz="3200" kern="1200"/>
        </a:p>
      </dsp:txBody>
      <dsp:txXfrm>
        <a:off x="35640" y="107279"/>
        <a:ext cx="6435024" cy="658799"/>
      </dsp:txXfrm>
    </dsp:sp>
    <dsp:sp modelId="{2F48B0E5-EC5B-4831-98E3-C35579FFEA13}">
      <dsp:nvSpPr>
        <dsp:cNvPr id="0" name=""/>
        <dsp:cNvSpPr/>
      </dsp:nvSpPr>
      <dsp:spPr>
        <a:xfrm>
          <a:off x="0" y="801719"/>
          <a:ext cx="6506304" cy="2517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6575"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US" sz="2500" kern="1200" baseline="0" dirty="0"/>
            <a:t>‘planned process to modify attitude, knowledge or skill …’  (Manpower Services Commission, 1981)</a:t>
          </a:r>
          <a:endParaRPr lang="en-US" sz="2500" kern="1200" dirty="0"/>
        </a:p>
        <a:p>
          <a:pPr marL="228600" lvl="1" indent="-228600" algn="l" defTabSz="1111250">
            <a:lnSpc>
              <a:spcPct val="90000"/>
            </a:lnSpc>
            <a:spcBef>
              <a:spcPct val="0"/>
            </a:spcBef>
            <a:spcAft>
              <a:spcPct val="20000"/>
            </a:spcAft>
            <a:buChar char="•"/>
          </a:pPr>
          <a:r>
            <a:rPr lang="en-US" sz="2500" kern="1200" baseline="0" dirty="0"/>
            <a:t>‘… aims to improve job performance’ (Truelove, 1992)</a:t>
          </a:r>
          <a:endParaRPr lang="en-US" sz="2500" kern="1200" dirty="0"/>
        </a:p>
        <a:p>
          <a:pPr marL="228600" lvl="1" indent="-228600" algn="l" defTabSz="1111250">
            <a:lnSpc>
              <a:spcPct val="90000"/>
            </a:lnSpc>
            <a:spcBef>
              <a:spcPct val="0"/>
            </a:spcBef>
            <a:spcAft>
              <a:spcPct val="20000"/>
            </a:spcAft>
            <a:buChar char="•"/>
          </a:pPr>
          <a:r>
            <a:rPr lang="en-US" sz="2500" kern="1200" baseline="0"/>
            <a:t>‘ … intervention leading to desired changes’ (Sloman, 2005).</a:t>
          </a:r>
          <a:endParaRPr lang="en-US" sz="2500" kern="1200"/>
        </a:p>
      </dsp:txBody>
      <dsp:txXfrm>
        <a:off x="0" y="801719"/>
        <a:ext cx="6506304" cy="2517120"/>
      </dsp:txXfrm>
    </dsp:sp>
    <dsp:sp modelId="{42E75FB0-F118-48BB-954A-E7E3C8F5C329}">
      <dsp:nvSpPr>
        <dsp:cNvPr id="0" name=""/>
        <dsp:cNvSpPr/>
      </dsp:nvSpPr>
      <dsp:spPr>
        <a:xfrm>
          <a:off x="0" y="3318840"/>
          <a:ext cx="6506304" cy="730079"/>
        </a:xfrm>
        <a:prstGeom prst="roundRect">
          <a:avLst/>
        </a:prstGeom>
        <a:solidFill>
          <a:schemeClr val="accent2">
            <a:hueOff val="-165654"/>
            <a:satOff val="-54335"/>
            <a:lumOff val="-19803"/>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baseline="0"/>
            <a:t>Development</a:t>
          </a:r>
          <a:r>
            <a:rPr lang="en-US" sz="3200" kern="1200" baseline="0"/>
            <a:t> defined as:</a:t>
          </a:r>
          <a:endParaRPr lang="en-US" sz="3200" kern="1200"/>
        </a:p>
      </dsp:txBody>
      <dsp:txXfrm>
        <a:off x="35640" y="3354480"/>
        <a:ext cx="6435024" cy="658799"/>
      </dsp:txXfrm>
    </dsp:sp>
    <dsp:sp modelId="{5D09E9FE-16C2-4B08-B8C1-33EFFFD35687}">
      <dsp:nvSpPr>
        <dsp:cNvPr id="0" name=""/>
        <dsp:cNvSpPr/>
      </dsp:nvSpPr>
      <dsp:spPr>
        <a:xfrm>
          <a:off x="0" y="4048920"/>
          <a:ext cx="6506304" cy="1457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6575"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US" sz="2500" kern="1200" baseline="0" dirty="0"/>
            <a:t>‘long term process to enhance potential’ (</a:t>
          </a:r>
          <a:r>
            <a:rPr lang="en-US" sz="2500" kern="1200" baseline="0" dirty="0" err="1"/>
            <a:t>Gansberghe</a:t>
          </a:r>
          <a:r>
            <a:rPr lang="en-US" sz="2500" kern="1200" baseline="0" dirty="0"/>
            <a:t>, 2003)</a:t>
          </a:r>
          <a:endParaRPr lang="en-US" sz="2500" kern="1200" dirty="0"/>
        </a:p>
        <a:p>
          <a:pPr marL="228600" lvl="1" indent="-228600" algn="l" defTabSz="1111250">
            <a:lnSpc>
              <a:spcPct val="90000"/>
            </a:lnSpc>
            <a:spcBef>
              <a:spcPct val="0"/>
            </a:spcBef>
            <a:spcAft>
              <a:spcPct val="20000"/>
            </a:spcAft>
            <a:buChar char="•"/>
          </a:pPr>
          <a:r>
            <a:rPr lang="en-US" sz="2500" kern="1200" baseline="0"/>
            <a:t>‘learning activity designed for future impact’ (Kitson, 2003).</a:t>
          </a:r>
          <a:endParaRPr lang="en-US" sz="2500" kern="1200"/>
        </a:p>
      </dsp:txBody>
      <dsp:txXfrm>
        <a:off x="0" y="4048920"/>
        <a:ext cx="6506304" cy="145728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Diapozitiv titlu">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ro-RO"/>
              <a:t>Faceți clic pentru a edita stilul de titlu coordonator</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ro-RO"/>
              <a:t>Faceți clic pentru a edita stilul de subtitlu coordonator</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B61BEF0D-F0BB-DE4B-95CE-6DB70DBA9567}" type="datetimeFigureOut">
              <a:rPr lang="en-US" smtClean="0"/>
              <a:pPr/>
              <a:t>1/29/2022</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D57F1E4F-1CFF-5643-939E-217C01CDF565}" type="slidenum">
              <a:rPr lang="en-US" smtClean="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95781797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u și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Content Placeholder 2"/>
          <p:cNvSpPr>
            <a:spLocks noGrp="1"/>
          </p:cNvSpPr>
          <p:nvPr>
            <p:ph idx="1"/>
          </p:nvPr>
        </p:nvSpPr>
        <p:spPr/>
        <p:txBody>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34410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Antet secțiune">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ro-RO"/>
              <a:t>Faceţi clic pentru a edita Master stiluri text</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B61BEF0D-F0BB-DE4B-95CE-6DB70DBA9567}" type="datetimeFigureOut">
              <a:rPr lang="en-US" smtClean="0"/>
              <a:pPr/>
              <a:t>1/29/2022</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89258842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uă tipuri de conțin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ro-RO"/>
              <a:t>Faceți clic pentru a edita stilul de titlu coordonator</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1/29/2022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152056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ție">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ro-RO"/>
              <a:t>Faceți clic pentru a edita stilul de titlu coordonator</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ro-RO"/>
              <a:t>Faceţi clic pentru a edita Master stiluri text</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1/29/2022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197027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Doar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1/29/2022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041725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Necompletat">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1/29/2022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064971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ținut cu legendă">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ro-RO"/>
              <a:t>Faceți clic pentru a edita stilul de titlu coordonator</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61BEF0D-F0BB-DE4B-95CE-6DB70DBA9567}" type="datetimeFigureOut">
              <a:rPr lang="en-US" smtClean="0"/>
              <a:pPr/>
              <a:t>1/29/2022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72882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Imagine cu legendă">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ro-RO"/>
              <a:t>Faceți clic pentru a edita stilul de titlu coordonator</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ro-RO"/>
              <a:t>Faceți clic pe pictogramă pentru a adăuga o imagine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ro-RO"/>
              <a:t>Faceţi clic pentru a edita Master stiluri text</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B61BEF0D-F0BB-DE4B-95CE-6DB70DBA9567}" type="datetimeFigureOut">
              <a:rPr lang="en-US" smtClean="0"/>
              <a:pPr/>
              <a:t>1/29/2022</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D57F1E4F-1CFF-5643-939E-217C01CDF565}" type="slidenum">
              <a:rPr lang="en-US" smtClean="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88215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ext vertical și titlu">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614099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itlu vertical și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ro-RO"/>
              <a:t>Faceți clic pentru a edita stilul de titlu coordonator</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00705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ro-RO"/>
              <a:t>Faceți clic pentru a edita stilul de titlu coordonator</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ro-RO"/>
              <a:t>Faceţi clic pentru a edita Master stiluri text</a:t>
            </a:r>
          </a:p>
          <a:p>
            <a:pPr lvl="1"/>
            <a:r>
              <a:rPr lang="ro-RO"/>
              <a:t>al doilea nivel</a:t>
            </a:r>
          </a:p>
          <a:p>
            <a:pPr lvl="2"/>
            <a:r>
              <a:rPr lang="ro-RO"/>
              <a:t>al treilea nivel</a:t>
            </a:r>
          </a:p>
          <a:p>
            <a:pPr lvl="3"/>
            <a:r>
              <a:rPr lang="ro-RO"/>
              <a:t>al patrulea nivel</a:t>
            </a:r>
          </a:p>
          <a:p>
            <a:pPr lvl="4"/>
            <a:r>
              <a:rPr lang="ro-RO"/>
              <a:t>al cincilea nivel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B61BEF0D-F0BB-DE4B-95CE-6DB70DBA9567}" type="datetimeFigureOut">
              <a:rPr lang="en-US" smtClean="0"/>
              <a:pPr/>
              <a:t>1/29/2022</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D57F1E4F-1CFF-5643-939E-217C01CDF565}" type="slidenum">
              <a:rPr lang="en-US" smtClean="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88269258"/>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keydifferences.com/difference-between-training-and-development.html" TargetMode="External"/><Relationship Id="rId2" Type="http://schemas.openxmlformats.org/officeDocument/2006/relationships/hyperlink" Target="https://www.tescoplc.com/sustainability/taking-action/looking-after-colleagues/job-creation-and-skills/skills-and-training/" TargetMode="External"/><Relationship Id="rId1" Type="http://schemas.openxmlformats.org/officeDocument/2006/relationships/slideLayout" Target="../slideLayouts/slideLayout2.xml"/><Relationship Id="rId6" Type="http://schemas.openxmlformats.org/officeDocument/2006/relationships/hyperlink" Target="https://www.gsb.stanford.edu/faculty-research/working-papers/effect-stating-expectations-customer-satisfaction-shopping" TargetMode="External"/><Relationship Id="rId5" Type="http://schemas.openxmlformats.org/officeDocument/2006/relationships/hyperlink" Target="https://www.infosys.com/newsroom/press-releases/2004/employee-training-and-development.html" TargetMode="External"/><Relationship Id="rId4" Type="http://schemas.openxmlformats.org/officeDocument/2006/relationships/hyperlink" Target="https://www.infosys.com/careers/graduates/learning-development.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EAA7E-64E7-CA48-8B1C-05DBB517997E}"/>
              </a:ext>
            </a:extLst>
          </p:cNvPr>
          <p:cNvSpPr>
            <a:spLocks noGrp="1"/>
          </p:cNvSpPr>
          <p:nvPr>
            <p:ph type="ctrTitle"/>
          </p:nvPr>
        </p:nvSpPr>
        <p:spPr/>
        <p:txBody>
          <a:bodyPr/>
          <a:lstStyle/>
          <a:p>
            <a:r>
              <a:rPr lang="en-US" dirty="0"/>
              <a:t>training</a:t>
            </a:r>
          </a:p>
        </p:txBody>
      </p:sp>
      <p:sp>
        <p:nvSpPr>
          <p:cNvPr id="3" name="Subtitle 2">
            <a:extLst>
              <a:ext uri="{FF2B5EF4-FFF2-40B4-BE49-F238E27FC236}">
                <a16:creationId xmlns:a16="http://schemas.microsoft.com/office/drawing/2014/main" id="{155A429D-0F7F-A144-B15C-F3AF7587E147}"/>
              </a:ext>
            </a:extLst>
          </p:cNvPr>
          <p:cNvSpPr>
            <a:spLocks noGrp="1"/>
          </p:cNvSpPr>
          <p:nvPr>
            <p:ph type="subTitle" idx="1"/>
          </p:nvPr>
        </p:nvSpPr>
        <p:spPr/>
        <p:txBody>
          <a:bodyPr/>
          <a:lstStyle/>
          <a:p>
            <a:r>
              <a:rPr lang="en-US" dirty="0"/>
              <a:t>Ionela Diana </a:t>
            </a:r>
            <a:r>
              <a:rPr lang="en-US" dirty="0" err="1"/>
              <a:t>Beceriu</a:t>
            </a:r>
            <a:r>
              <a:rPr lang="en-US" dirty="0"/>
              <a:t> 1920077</a:t>
            </a:r>
          </a:p>
        </p:txBody>
      </p:sp>
    </p:spTree>
    <p:extLst>
      <p:ext uri="{BB962C8B-B14F-4D97-AF65-F5344CB8AC3E}">
        <p14:creationId xmlns:p14="http://schemas.microsoft.com/office/powerpoint/2010/main" val="17304523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A75F4A0-FEAF-4F1B-9C48-7688BF9D4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BF4C12-66AA-1E42-9D8B-B297B27E39A0}"/>
              </a:ext>
            </a:extLst>
          </p:cNvPr>
          <p:cNvSpPr>
            <a:spLocks noGrp="1"/>
          </p:cNvSpPr>
          <p:nvPr>
            <p:ph type="title"/>
          </p:nvPr>
        </p:nvSpPr>
        <p:spPr>
          <a:xfrm>
            <a:off x="1105469" y="5423537"/>
            <a:ext cx="9867331" cy="868081"/>
          </a:xfrm>
        </p:spPr>
        <p:txBody>
          <a:bodyPr anchor="ctr">
            <a:normAutofit/>
          </a:bodyPr>
          <a:lstStyle/>
          <a:p>
            <a:r>
              <a:rPr lang="en-US" b="1" dirty="0"/>
              <a:t>OVERVIEW</a:t>
            </a:r>
          </a:p>
        </p:txBody>
      </p:sp>
      <p:sp>
        <p:nvSpPr>
          <p:cNvPr id="10" name="Freeform: Shape 9">
            <a:extLst>
              <a:ext uri="{FF2B5EF4-FFF2-40B4-BE49-F238E27FC236}">
                <a16:creationId xmlns:a16="http://schemas.microsoft.com/office/drawing/2014/main" id="{F1EC79F3-0DE6-47BA-9C5C-039C54F4AC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H="1">
            <a:off x="1730653" y="-921117"/>
            <a:ext cx="1756584" cy="4408488"/>
          </a:xfrm>
          <a:custGeom>
            <a:avLst/>
            <a:gdLst>
              <a:gd name="connsiteX0" fmla="*/ 1756584 w 1756584"/>
              <a:gd name="connsiteY0" fmla="*/ 4408488 h 4408488"/>
              <a:gd name="connsiteX1" fmla="*/ 1756584 w 1756584"/>
              <a:gd name="connsiteY1" fmla="*/ 0 h 4408488"/>
              <a:gd name="connsiteX2" fmla="*/ 1350810 w 1756584"/>
              <a:gd name="connsiteY2" fmla="*/ 0 h 4408488"/>
              <a:gd name="connsiteX3" fmla="*/ 1350810 w 1756584"/>
              <a:gd name="connsiteY3" fmla="*/ 4024068 h 4408488"/>
              <a:gd name="connsiteX4" fmla="*/ 0 w 1756584"/>
              <a:gd name="connsiteY4" fmla="*/ 4023445 h 4408488"/>
              <a:gd name="connsiteX5" fmla="*/ 0 w 1756584"/>
              <a:gd name="connsiteY5" fmla="*/ 440848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6584" h="4408488">
                <a:moveTo>
                  <a:pt x="1756584" y="4408488"/>
                </a:moveTo>
                <a:lnTo>
                  <a:pt x="1756584" y="0"/>
                </a:lnTo>
                <a:lnTo>
                  <a:pt x="1350810" y="0"/>
                </a:lnTo>
                <a:lnTo>
                  <a:pt x="1350810" y="4024068"/>
                </a:lnTo>
                <a:lnTo>
                  <a:pt x="0" y="4023445"/>
                </a:lnTo>
                <a:lnTo>
                  <a:pt x="0" y="4408488"/>
                </a:lnTo>
                <a:close/>
              </a:path>
            </a:pathLst>
          </a:custGeom>
          <a:solidFill>
            <a:schemeClr val="tx2"/>
          </a:solidFill>
          <a:ln w="0">
            <a:noFill/>
            <a:prstDash val="solid"/>
            <a:round/>
            <a:headEnd/>
            <a:tailEnd/>
          </a:ln>
        </p:spPr>
        <p:txBody>
          <a:bodyPr wrap="square">
            <a:noAutofit/>
          </a:bodyPr>
          <a:lstStyle/>
          <a:p>
            <a:endParaRPr lang="en-US" dirty="0"/>
          </a:p>
        </p:txBody>
      </p:sp>
      <p:sp>
        <p:nvSpPr>
          <p:cNvPr id="12" name="Freeform: Shape 11">
            <a:extLst>
              <a:ext uri="{FF2B5EF4-FFF2-40B4-BE49-F238E27FC236}">
                <a16:creationId xmlns:a16="http://schemas.microsoft.com/office/drawing/2014/main" id="{C86C2B07-2A41-4CB1-9C51-F037AF417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5400000" flipV="1">
            <a:off x="8673443" y="2182330"/>
            <a:ext cx="1755930" cy="4408488"/>
          </a:xfrm>
          <a:custGeom>
            <a:avLst/>
            <a:gdLst>
              <a:gd name="connsiteX0" fmla="*/ 0 w 1755930"/>
              <a:gd name="connsiteY0" fmla="*/ 4023420 h 4408488"/>
              <a:gd name="connsiteX1" fmla="*/ 1 w 1755930"/>
              <a:gd name="connsiteY1" fmla="*/ 4408488 h 4408488"/>
              <a:gd name="connsiteX2" fmla="*/ 1755930 w 1755930"/>
              <a:gd name="connsiteY2" fmla="*/ 4408488 h 4408488"/>
              <a:gd name="connsiteX3" fmla="*/ 1755930 w 1755930"/>
              <a:gd name="connsiteY3" fmla="*/ 0 h 4408488"/>
              <a:gd name="connsiteX4" fmla="*/ 1350156 w 1755930"/>
              <a:gd name="connsiteY4" fmla="*/ 0 h 4408488"/>
              <a:gd name="connsiteX5" fmla="*/ 1350156 w 1755930"/>
              <a:gd name="connsiteY5" fmla="*/ 4023628 h 4408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55930" h="4408488">
                <a:moveTo>
                  <a:pt x="0" y="4023420"/>
                </a:moveTo>
                <a:lnTo>
                  <a:pt x="1" y="4408488"/>
                </a:lnTo>
                <a:lnTo>
                  <a:pt x="1755930" y="4408488"/>
                </a:lnTo>
                <a:lnTo>
                  <a:pt x="1755930" y="0"/>
                </a:lnTo>
                <a:lnTo>
                  <a:pt x="1350156" y="0"/>
                </a:lnTo>
                <a:lnTo>
                  <a:pt x="1350156" y="4023628"/>
                </a:lnTo>
                <a:close/>
              </a:path>
            </a:pathLst>
          </a:custGeom>
          <a:solidFill>
            <a:schemeClr val="tx2"/>
          </a:solidFill>
          <a:ln w="0">
            <a:noFill/>
            <a:prstDash val="solid"/>
            <a:round/>
            <a:headEnd/>
            <a:tailEnd/>
          </a:ln>
        </p:spPr>
      </p:sp>
      <p:sp>
        <p:nvSpPr>
          <p:cNvPr id="3" name="Content Placeholder 2">
            <a:extLst>
              <a:ext uri="{FF2B5EF4-FFF2-40B4-BE49-F238E27FC236}">
                <a16:creationId xmlns:a16="http://schemas.microsoft.com/office/drawing/2014/main" id="{5211EDF9-C276-CA40-AFB2-012EDC9955F0}"/>
              </a:ext>
            </a:extLst>
          </p:cNvPr>
          <p:cNvSpPr>
            <a:spLocks noGrp="1"/>
          </p:cNvSpPr>
          <p:nvPr>
            <p:ph idx="1"/>
          </p:nvPr>
        </p:nvSpPr>
        <p:spPr>
          <a:xfrm>
            <a:off x="1219201" y="1123486"/>
            <a:ext cx="9639868" cy="3516753"/>
          </a:xfrm>
        </p:spPr>
        <p:txBody>
          <a:bodyPr anchor="ctr">
            <a:normAutofit/>
          </a:bodyPr>
          <a:lstStyle/>
          <a:p>
            <a:pPr marL="0" indent="0">
              <a:buNone/>
            </a:pPr>
            <a:r>
              <a:rPr lang="en-US" dirty="0"/>
              <a:t>This presentation will look at theories and definitions regarding the training and development, to find the differences between the two concepts, and to also determine their importance within any organization. At the same time, the presentation will focus on Tesco’s example. The first part of the analysis will be focused on Tesco’s customer’s expectations that made the company’s need to train the staff to grow. The second part of the analysis will be represented by the examination of Tesco’s and Infosys’ methods of developing their employees, with a focus on the strengths and weaknesses of those methods. Infosys is a Fortune 500 company which specializes in IT services. Finally, the discussion will focus on Tesco’s training program, including the benefits that the program is having. The presentation will end with the adequate conclusions and with a full list of references used to solidify the arguments.</a:t>
            </a:r>
          </a:p>
        </p:txBody>
      </p:sp>
      <p:sp>
        <p:nvSpPr>
          <p:cNvPr id="14" name="Rectangle 13">
            <a:extLst>
              <a:ext uri="{FF2B5EF4-FFF2-40B4-BE49-F238E27FC236}">
                <a16:creationId xmlns:a16="http://schemas.microsoft.com/office/drawing/2014/main" id="{A3F67AAC-C977-4759-A5C8-6BC998F96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6453386"/>
            <a:ext cx="12191998" cy="404614"/>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solidFill>
                <a:schemeClr val="bg1"/>
              </a:solidFill>
            </a:endParaRPr>
          </a:p>
        </p:txBody>
      </p:sp>
    </p:spTree>
    <p:extLst>
      <p:ext uri="{BB962C8B-B14F-4D97-AF65-F5344CB8AC3E}">
        <p14:creationId xmlns:p14="http://schemas.microsoft.com/office/powerpoint/2010/main" val="6550555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BC9609-A8AF-411F-A9E0-C3B93C894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FEDA14D5-DB6B-4224-BC70-D6EE63064C0B}"/>
              </a:ext>
            </a:extLst>
          </p:cNvPr>
          <p:cNvSpPr>
            <a:spLocks noGrp="1"/>
          </p:cNvSpPr>
          <p:nvPr>
            <p:ph type="title"/>
          </p:nvPr>
        </p:nvSpPr>
        <p:spPr>
          <a:xfrm>
            <a:off x="640080" y="639704"/>
            <a:ext cx="3299579" cy="5577840"/>
          </a:xfrm>
        </p:spPr>
        <p:txBody>
          <a:bodyPr anchor="ctr">
            <a:normAutofit/>
          </a:bodyPr>
          <a:lstStyle/>
          <a:p>
            <a:pPr algn="ctr"/>
            <a:r>
              <a:rPr lang="en-US" dirty="0"/>
              <a:t>Training and development definitions</a:t>
            </a:r>
            <a:endParaRPr lang="en-GB"/>
          </a:p>
        </p:txBody>
      </p:sp>
      <p:graphicFrame>
        <p:nvGraphicFramePr>
          <p:cNvPr id="5" name="Substituent conținut 2">
            <a:extLst>
              <a:ext uri="{FF2B5EF4-FFF2-40B4-BE49-F238E27FC236}">
                <a16:creationId xmlns:a16="http://schemas.microsoft.com/office/drawing/2014/main" id="{3CC3E13B-F810-4778-A081-0CD809EB489C}"/>
              </a:ext>
            </a:extLst>
          </p:cNvPr>
          <p:cNvGraphicFramePr>
            <a:graphicFrameLocks noGrp="1"/>
          </p:cNvGraphicFramePr>
          <p:nvPr>
            <p:ph idx="1"/>
            <p:extLst>
              <p:ext uri="{D42A27DB-BD31-4B8C-83A1-F6EECF244321}">
                <p14:modId xmlns:p14="http://schemas.microsoft.com/office/powerpoint/2010/main" val="4206303522"/>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4822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812C54-7AEF-4ABB-826E-221F51CB0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BAC50E-F493-454A-9684-11B11A5FE442}"/>
              </a:ext>
            </a:extLst>
          </p:cNvPr>
          <p:cNvSpPr>
            <a:spLocks noGrp="1"/>
          </p:cNvSpPr>
          <p:nvPr>
            <p:ph type="title"/>
          </p:nvPr>
        </p:nvSpPr>
        <p:spPr>
          <a:xfrm>
            <a:off x="3363864" y="685800"/>
            <a:ext cx="7705164" cy="1485900"/>
          </a:xfrm>
        </p:spPr>
        <p:txBody>
          <a:bodyPr>
            <a:normAutofit/>
          </a:bodyPr>
          <a:lstStyle/>
          <a:p>
            <a:r>
              <a:rPr lang="en-US"/>
              <a:t>Difference between training and development</a:t>
            </a:r>
          </a:p>
        </p:txBody>
      </p:sp>
      <p:sp>
        <p:nvSpPr>
          <p:cNvPr id="20" name="Rectangle 9">
            <a:extLst>
              <a:ext uri="{FF2B5EF4-FFF2-40B4-BE49-F238E27FC236}">
                <a16:creationId xmlns:a16="http://schemas.microsoft.com/office/drawing/2014/main" id="{891F40E4-8A76-44CF-91EC-907367352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6"/>
            <a:ext cx="304441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2171013-D973-4187-9CF2-EE098EEF8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81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53627D9E-1019-5D46-89E6-1FE342908CE2}"/>
              </a:ext>
            </a:extLst>
          </p:cNvPr>
          <p:cNvSpPr>
            <a:spLocks noGrp="1"/>
          </p:cNvSpPr>
          <p:nvPr>
            <p:ph idx="1"/>
          </p:nvPr>
        </p:nvSpPr>
        <p:spPr>
          <a:xfrm>
            <a:off x="3597544" y="2857500"/>
            <a:ext cx="8045816" cy="3634740"/>
          </a:xfrm>
        </p:spPr>
        <p:txBody>
          <a:bodyPr>
            <a:normAutofit/>
          </a:bodyPr>
          <a:lstStyle/>
          <a:p>
            <a:r>
              <a:rPr lang="en-US" dirty="0"/>
              <a:t>Training is a learning process; development is a training process.</a:t>
            </a:r>
          </a:p>
          <a:p>
            <a:r>
              <a:rPr lang="en-US" dirty="0"/>
              <a:t>Training is short term; development is long term.</a:t>
            </a:r>
          </a:p>
          <a:p>
            <a:r>
              <a:rPr lang="en-US" dirty="0"/>
              <a:t>Training focus on the present, development focus on the future.</a:t>
            </a:r>
          </a:p>
          <a:p>
            <a:r>
              <a:rPr lang="en-US" dirty="0"/>
              <a:t>Training is job oriented; development is career oriented.</a:t>
            </a:r>
          </a:p>
          <a:p>
            <a:endParaRPr lang="en-US" dirty="0"/>
          </a:p>
          <a:p>
            <a:endParaRPr lang="en-US" dirty="0"/>
          </a:p>
          <a:p>
            <a:pPr marL="0" indent="0" algn="r">
              <a:buNone/>
            </a:pPr>
            <a:endParaRPr lang="en-US" dirty="0"/>
          </a:p>
          <a:p>
            <a:pPr algn="r"/>
            <a:r>
              <a:rPr lang="en-US" dirty="0"/>
              <a:t>- Surbhi, 2018</a:t>
            </a:r>
          </a:p>
          <a:p>
            <a:endParaRPr lang="en-US" dirty="0"/>
          </a:p>
        </p:txBody>
      </p:sp>
    </p:spTree>
    <p:extLst>
      <p:ext uri="{BB962C8B-B14F-4D97-AF65-F5344CB8AC3E}">
        <p14:creationId xmlns:p14="http://schemas.microsoft.com/office/powerpoint/2010/main" val="16327507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4BB1650-B616-4EFB-9FB7-5D93104B5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367AA82-B9A4-614E-9698-5CB5B87955E7}"/>
              </a:ext>
            </a:extLst>
          </p:cNvPr>
          <p:cNvSpPr>
            <a:spLocks noGrp="1"/>
          </p:cNvSpPr>
          <p:nvPr>
            <p:ph idx="1"/>
          </p:nvPr>
        </p:nvSpPr>
        <p:spPr>
          <a:xfrm>
            <a:off x="1188720" y="1188720"/>
            <a:ext cx="5369029" cy="4480560"/>
          </a:xfrm>
        </p:spPr>
        <p:txBody>
          <a:bodyPr anchor="ctr">
            <a:normAutofit/>
          </a:bodyPr>
          <a:lstStyle/>
          <a:p>
            <a:r>
              <a:rPr lang="en-US" dirty="0"/>
              <a:t>Customers’ expectation can change the way a business operate (Simonson, 2005).</a:t>
            </a:r>
          </a:p>
          <a:p>
            <a:r>
              <a:rPr lang="en-US" dirty="0"/>
              <a:t>Tesco grew over time, so the customers’ expectation became more important to fulfill in order to continue the business development, gain more revenue and attract new clients (Tesco, 2022).</a:t>
            </a:r>
          </a:p>
        </p:txBody>
      </p:sp>
      <p:sp>
        <p:nvSpPr>
          <p:cNvPr id="10" name="Rectangle 9">
            <a:extLst>
              <a:ext uri="{FF2B5EF4-FFF2-40B4-BE49-F238E27FC236}">
                <a16:creationId xmlns:a16="http://schemas.microsoft.com/office/drawing/2014/main" id="{BB47C962-A905-4168-832D-BF622B381E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527850" y="0"/>
            <a:ext cx="4664149"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6">
            <a:extLst>
              <a:ext uri="{FF2B5EF4-FFF2-40B4-BE49-F238E27FC236}">
                <a16:creationId xmlns:a16="http://schemas.microsoft.com/office/drawing/2014/main" id="{B0CAA55C-9F48-4F94-95AA-5635394974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4E68EB84-B340-BB49-95B9-732156BD5D4E}"/>
              </a:ext>
            </a:extLst>
          </p:cNvPr>
          <p:cNvSpPr>
            <a:spLocks noGrp="1"/>
          </p:cNvSpPr>
          <p:nvPr>
            <p:ph type="title"/>
          </p:nvPr>
        </p:nvSpPr>
        <p:spPr>
          <a:xfrm>
            <a:off x="8523027" y="1252181"/>
            <a:ext cx="3132162" cy="4302457"/>
          </a:xfrm>
        </p:spPr>
        <p:txBody>
          <a:bodyPr>
            <a:normAutofit/>
          </a:bodyPr>
          <a:lstStyle/>
          <a:p>
            <a:r>
              <a:rPr lang="en-US" sz="4000">
                <a:solidFill>
                  <a:schemeClr val="bg2"/>
                </a:solidFill>
              </a:rPr>
              <a:t>TESCO – CHANGES AND NEEDS</a:t>
            </a:r>
          </a:p>
        </p:txBody>
      </p:sp>
    </p:spTree>
    <p:extLst>
      <p:ext uri="{BB962C8B-B14F-4D97-AF65-F5344CB8AC3E}">
        <p14:creationId xmlns:p14="http://schemas.microsoft.com/office/powerpoint/2010/main" val="11930892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1"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2"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4" name="Rectangle 13">
            <a:extLst>
              <a:ext uri="{FF2B5EF4-FFF2-40B4-BE49-F238E27FC236}">
                <a16:creationId xmlns:a16="http://schemas.microsoft.com/office/drawing/2014/main" id="{CB73C468-D875-4A8E-A540-E43BF8232D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6628D0-9BC1-8840-A20E-52FF66480418}"/>
              </a:ext>
            </a:extLst>
          </p:cNvPr>
          <p:cNvSpPr>
            <a:spLocks noGrp="1"/>
          </p:cNvSpPr>
          <p:nvPr>
            <p:ph type="title"/>
          </p:nvPr>
        </p:nvSpPr>
        <p:spPr>
          <a:xfrm>
            <a:off x="6302891" y="424685"/>
            <a:ext cx="5365815" cy="1817072"/>
          </a:xfrm>
        </p:spPr>
        <p:txBody>
          <a:bodyPr vert="horz" lIns="91440" tIns="45720" rIns="91440" bIns="45720" rtlCol="0" anchor="b">
            <a:normAutofit fontScale="90000"/>
          </a:bodyPr>
          <a:lstStyle/>
          <a:p>
            <a:pPr algn="ctr"/>
            <a:r>
              <a:rPr lang="en-US" sz="5600" cap="all" dirty="0"/>
              <a:t>METHODS OF DEVELOPMENT - TESCO</a:t>
            </a:r>
          </a:p>
        </p:txBody>
      </p:sp>
      <p:sp>
        <p:nvSpPr>
          <p:cNvPr id="16" name="Freeform 6">
            <a:extLst>
              <a:ext uri="{FF2B5EF4-FFF2-40B4-BE49-F238E27FC236}">
                <a16:creationId xmlns:a16="http://schemas.microsoft.com/office/drawing/2014/main" id="{B4734F2F-19FC-4D35-9BDE-5CEAD57D9B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27878"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8" name="Freeform 6">
            <a:extLst>
              <a:ext uri="{FF2B5EF4-FFF2-40B4-BE49-F238E27FC236}">
                <a16:creationId xmlns:a16="http://schemas.microsoft.com/office/drawing/2014/main" id="{D97A8A26-FD96-4968-A34A-727382AC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5" name="Substituent conținut 4">
            <a:extLst>
              <a:ext uri="{FF2B5EF4-FFF2-40B4-BE49-F238E27FC236}">
                <a16:creationId xmlns:a16="http://schemas.microsoft.com/office/drawing/2014/main" id="{79D751B2-44BB-494A-847A-E0B1CF01DE64}"/>
              </a:ext>
            </a:extLst>
          </p:cNvPr>
          <p:cNvPicPr>
            <a:picLocks noGrp="1" noChangeAspect="1"/>
          </p:cNvPicPr>
          <p:nvPr>
            <p:ph idx="1"/>
          </p:nvPr>
        </p:nvPicPr>
        <p:blipFill>
          <a:blip r:embed="rId2"/>
          <a:stretch>
            <a:fillRect/>
          </a:stretch>
        </p:blipFill>
        <p:spPr>
          <a:xfrm>
            <a:off x="1419879" y="1333221"/>
            <a:ext cx="4110717" cy="4391574"/>
          </a:xfrm>
          <a:prstGeom prst="rect">
            <a:avLst/>
          </a:prstGeom>
        </p:spPr>
      </p:pic>
      <p:sp>
        <p:nvSpPr>
          <p:cNvPr id="6" name="CasetăText 5">
            <a:extLst>
              <a:ext uri="{FF2B5EF4-FFF2-40B4-BE49-F238E27FC236}">
                <a16:creationId xmlns:a16="http://schemas.microsoft.com/office/drawing/2014/main" id="{D4A8C98F-3266-4F3C-8CD5-608B86D7059D}"/>
              </a:ext>
            </a:extLst>
          </p:cNvPr>
          <p:cNvSpPr txBox="1"/>
          <p:nvPr/>
        </p:nvSpPr>
        <p:spPr>
          <a:xfrm>
            <a:off x="6634480" y="2948713"/>
            <a:ext cx="5365815" cy="2308324"/>
          </a:xfrm>
          <a:prstGeom prst="rect">
            <a:avLst/>
          </a:prstGeom>
          <a:noFill/>
        </p:spPr>
        <p:txBody>
          <a:bodyPr wrap="square" rtlCol="0">
            <a:spAutoFit/>
          </a:bodyPr>
          <a:lstStyle/>
          <a:p>
            <a:pPr marL="285750" indent="-285750">
              <a:buFont typeface="Arial" panose="020B0604020202020204" pitchFamily="34" charset="0"/>
              <a:buChar char="•"/>
            </a:pPr>
            <a:r>
              <a:rPr lang="en-US" dirty="0"/>
              <a:t>Options programme available to any employee to cultivate leadership skills and career skills.</a:t>
            </a:r>
          </a:p>
          <a:p>
            <a:pPr marL="285750" indent="-285750">
              <a:buFont typeface="Arial" panose="020B0604020202020204" pitchFamily="34" charset="0"/>
              <a:buChar char="•"/>
            </a:pPr>
            <a:r>
              <a:rPr lang="en-US" dirty="0"/>
              <a:t>Personal Development Plans for every employee based on their skillset, needs and opportunities.</a:t>
            </a:r>
          </a:p>
          <a:p>
            <a:pPr marL="285750" indent="-285750">
              <a:buFont typeface="Arial" panose="020B0604020202020204" pitchFamily="34" charset="0"/>
              <a:buChar char="•"/>
            </a:pPr>
            <a:r>
              <a:rPr lang="en-US" dirty="0"/>
              <a:t>Workshops available for guidance.</a:t>
            </a:r>
          </a:p>
          <a:p>
            <a:pPr marL="285750" indent="-285750">
              <a:buFont typeface="Arial" panose="020B0604020202020204" pitchFamily="34" charset="0"/>
              <a:buChar char="•"/>
            </a:pPr>
            <a:r>
              <a:rPr lang="en-US" dirty="0"/>
              <a:t>Constant feedback from trainers and leaders.</a:t>
            </a:r>
          </a:p>
          <a:p>
            <a:pPr marL="285750" indent="-285750">
              <a:buFont typeface="Arial" panose="020B0604020202020204" pitchFamily="34" charset="0"/>
              <a:buChar char="•"/>
            </a:pPr>
            <a:endParaRPr lang="en-US" dirty="0"/>
          </a:p>
          <a:p>
            <a:pPr algn="r"/>
            <a:r>
              <a:rPr lang="en-US" dirty="0"/>
              <a:t>- The Times 100, 2021</a:t>
            </a:r>
            <a:endParaRPr lang="en-GB" dirty="0"/>
          </a:p>
        </p:txBody>
      </p:sp>
    </p:spTree>
    <p:extLst>
      <p:ext uri="{BB962C8B-B14F-4D97-AF65-F5344CB8AC3E}">
        <p14:creationId xmlns:p14="http://schemas.microsoft.com/office/powerpoint/2010/main" val="23554808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EE56EC-E980-A546-9577-2C8F580BF8E2}"/>
              </a:ext>
            </a:extLst>
          </p:cNvPr>
          <p:cNvSpPr>
            <a:spLocks noGrp="1"/>
          </p:cNvSpPr>
          <p:nvPr>
            <p:ph type="title"/>
          </p:nvPr>
        </p:nvSpPr>
        <p:spPr>
          <a:xfrm>
            <a:off x="8471424" y="1110882"/>
            <a:ext cx="3053039" cy="1060817"/>
          </a:xfrm>
        </p:spPr>
        <p:txBody>
          <a:bodyPr anchor="b">
            <a:normAutofit/>
          </a:bodyPr>
          <a:lstStyle/>
          <a:p>
            <a:r>
              <a:rPr lang="en-US" sz="2200"/>
              <a:t>METHODS OF DEVELOPMENT – INFOSYS</a:t>
            </a:r>
          </a:p>
        </p:txBody>
      </p:sp>
      <p:pic>
        <p:nvPicPr>
          <p:cNvPr id="5" name="Substituent conținut 4">
            <a:extLst>
              <a:ext uri="{FF2B5EF4-FFF2-40B4-BE49-F238E27FC236}">
                <a16:creationId xmlns:a16="http://schemas.microsoft.com/office/drawing/2014/main" id="{194F04E0-E990-46B3-8074-9788FDC88A32}"/>
              </a:ext>
            </a:extLst>
          </p:cNvPr>
          <p:cNvPicPr>
            <a:picLocks noChangeAspect="1"/>
          </p:cNvPicPr>
          <p:nvPr/>
        </p:nvPicPr>
        <p:blipFill>
          <a:blip r:embed="rId2"/>
          <a:stretch>
            <a:fillRect/>
          </a:stretch>
        </p:blipFill>
        <p:spPr>
          <a:xfrm>
            <a:off x="634275" y="1496894"/>
            <a:ext cx="6900380" cy="3864212"/>
          </a:xfrm>
          <a:prstGeom prst="rect">
            <a:avLst/>
          </a:prstGeom>
        </p:spPr>
      </p:pic>
      <p:sp>
        <p:nvSpPr>
          <p:cNvPr id="9" name="Content Placeholder 8">
            <a:extLst>
              <a:ext uri="{FF2B5EF4-FFF2-40B4-BE49-F238E27FC236}">
                <a16:creationId xmlns:a16="http://schemas.microsoft.com/office/drawing/2014/main" id="{9B2BACED-E228-4B7E-98BD-B43ADC7070C9}"/>
              </a:ext>
            </a:extLst>
          </p:cNvPr>
          <p:cNvSpPr>
            <a:spLocks noGrp="1"/>
          </p:cNvSpPr>
          <p:nvPr>
            <p:ph idx="1"/>
          </p:nvPr>
        </p:nvSpPr>
        <p:spPr>
          <a:xfrm>
            <a:off x="8471423" y="2286000"/>
            <a:ext cx="3053039" cy="3931920"/>
          </a:xfrm>
        </p:spPr>
        <p:txBody>
          <a:bodyPr>
            <a:normAutofit fontScale="92500" lnSpcReduction="10000"/>
          </a:bodyPr>
          <a:lstStyle/>
          <a:p>
            <a:r>
              <a:rPr lang="en-US" sz="1600" dirty="0"/>
              <a:t>IT Company with more than 20000 employees/</a:t>
            </a:r>
          </a:p>
          <a:p>
            <a:r>
              <a:rPr lang="en-US" sz="1600" dirty="0"/>
              <a:t>Development planned by HR department.</a:t>
            </a:r>
          </a:p>
          <a:p>
            <a:r>
              <a:rPr lang="en-US" sz="1600" dirty="0"/>
              <a:t>New Hire Development program.</a:t>
            </a:r>
          </a:p>
          <a:p>
            <a:r>
              <a:rPr lang="en-US" sz="1600" dirty="0"/>
              <a:t>Strengths – various development program for every employee, conscious choice that can motivate each employee.</a:t>
            </a:r>
          </a:p>
          <a:p>
            <a:r>
              <a:rPr lang="en-US" sz="1600" dirty="0"/>
              <a:t>Weakness – no focus on managerial skills. </a:t>
            </a:r>
          </a:p>
          <a:p>
            <a:endParaRPr lang="en-US" sz="1600" dirty="0"/>
          </a:p>
          <a:p>
            <a:pPr marL="0" indent="0" algn="r">
              <a:buNone/>
            </a:pPr>
            <a:r>
              <a:rPr lang="en-US" sz="1600" dirty="0"/>
              <a:t>- Infosys, 2004, 2022</a:t>
            </a:r>
          </a:p>
          <a:p>
            <a:endParaRPr lang="en-US" sz="1600" dirty="0"/>
          </a:p>
        </p:txBody>
      </p:sp>
      <p:sp>
        <p:nvSpPr>
          <p:cNvPr id="14"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841095550"/>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F21749-3B56-AA4C-A400-1A5A73B737C8}"/>
              </a:ext>
            </a:extLst>
          </p:cNvPr>
          <p:cNvSpPr>
            <a:spLocks noGrp="1"/>
          </p:cNvSpPr>
          <p:nvPr>
            <p:ph type="title"/>
          </p:nvPr>
        </p:nvSpPr>
        <p:spPr>
          <a:xfrm>
            <a:off x="8471424" y="1110882"/>
            <a:ext cx="3053039" cy="1060817"/>
          </a:xfrm>
        </p:spPr>
        <p:txBody>
          <a:bodyPr anchor="b">
            <a:normAutofit/>
          </a:bodyPr>
          <a:lstStyle/>
          <a:p>
            <a:r>
              <a:rPr lang="en-US" sz="2800"/>
              <a:t>TRAINING PROGRAM - TESCO</a:t>
            </a:r>
          </a:p>
        </p:txBody>
      </p:sp>
      <p:pic>
        <p:nvPicPr>
          <p:cNvPr id="5" name="Substituent conținut 4">
            <a:extLst>
              <a:ext uri="{FF2B5EF4-FFF2-40B4-BE49-F238E27FC236}">
                <a16:creationId xmlns:a16="http://schemas.microsoft.com/office/drawing/2014/main" id="{2672D91B-D851-4D63-91EB-D99BB6943A4E}"/>
              </a:ext>
            </a:extLst>
          </p:cNvPr>
          <p:cNvPicPr>
            <a:picLocks noChangeAspect="1"/>
          </p:cNvPicPr>
          <p:nvPr/>
        </p:nvPicPr>
        <p:blipFill>
          <a:blip r:embed="rId2"/>
          <a:stretch>
            <a:fillRect/>
          </a:stretch>
        </p:blipFill>
        <p:spPr>
          <a:xfrm>
            <a:off x="634275" y="841357"/>
            <a:ext cx="6900380" cy="5175285"/>
          </a:xfrm>
          <a:prstGeom prst="rect">
            <a:avLst/>
          </a:prstGeom>
        </p:spPr>
      </p:pic>
      <p:sp>
        <p:nvSpPr>
          <p:cNvPr id="9" name="Content Placeholder 8">
            <a:extLst>
              <a:ext uri="{FF2B5EF4-FFF2-40B4-BE49-F238E27FC236}">
                <a16:creationId xmlns:a16="http://schemas.microsoft.com/office/drawing/2014/main" id="{76D4920A-63B4-4A49-8A62-FF3660D88567}"/>
              </a:ext>
            </a:extLst>
          </p:cNvPr>
          <p:cNvSpPr>
            <a:spLocks noGrp="1"/>
          </p:cNvSpPr>
          <p:nvPr>
            <p:ph idx="1"/>
          </p:nvPr>
        </p:nvSpPr>
        <p:spPr>
          <a:xfrm>
            <a:off x="8471423" y="2286000"/>
            <a:ext cx="3053039" cy="3931920"/>
          </a:xfrm>
        </p:spPr>
        <p:txBody>
          <a:bodyPr>
            <a:normAutofit/>
          </a:bodyPr>
          <a:lstStyle/>
          <a:p>
            <a:r>
              <a:rPr lang="en-US" sz="1600" dirty="0"/>
              <a:t>Structured training</a:t>
            </a:r>
          </a:p>
          <a:p>
            <a:r>
              <a:rPr lang="en-US" sz="1600" dirty="0"/>
              <a:t>Performance feedback</a:t>
            </a:r>
          </a:p>
          <a:p>
            <a:r>
              <a:rPr lang="en-US" sz="1600" dirty="0"/>
              <a:t>Return on Investment extended by the revenue, locations and continuous activity of the company.</a:t>
            </a:r>
          </a:p>
        </p:txBody>
      </p:sp>
      <p:sp>
        <p:nvSpPr>
          <p:cNvPr id="14"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64261004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561D14-5EC4-F743-AE40-BC8AAAA62ADC}"/>
              </a:ext>
            </a:extLst>
          </p:cNvPr>
          <p:cNvSpPr>
            <a:spLocks noGrp="1"/>
          </p:cNvSpPr>
          <p:nvPr>
            <p:ph type="title"/>
          </p:nvPr>
        </p:nvSpPr>
        <p:spPr>
          <a:xfrm>
            <a:off x="1371600" y="685800"/>
            <a:ext cx="3282695" cy="1485900"/>
          </a:xfrm>
        </p:spPr>
        <p:txBody>
          <a:bodyPr>
            <a:normAutofit/>
          </a:bodyPr>
          <a:lstStyle/>
          <a:p>
            <a:r>
              <a:rPr lang="en-US" sz="3700"/>
              <a:t>CONCLUSIONS</a:t>
            </a:r>
          </a:p>
        </p:txBody>
      </p:sp>
      <p:sp>
        <p:nvSpPr>
          <p:cNvPr id="3" name="Content Placeholder 2">
            <a:extLst>
              <a:ext uri="{FF2B5EF4-FFF2-40B4-BE49-F238E27FC236}">
                <a16:creationId xmlns:a16="http://schemas.microsoft.com/office/drawing/2014/main" id="{7E088F86-A23C-A048-BD5B-25B4626AAC79}"/>
              </a:ext>
            </a:extLst>
          </p:cNvPr>
          <p:cNvSpPr>
            <a:spLocks noGrp="1"/>
          </p:cNvSpPr>
          <p:nvPr>
            <p:ph idx="1"/>
          </p:nvPr>
        </p:nvSpPr>
        <p:spPr>
          <a:xfrm>
            <a:off x="1371600" y="2286000"/>
            <a:ext cx="3282694" cy="3581400"/>
          </a:xfrm>
        </p:spPr>
        <p:txBody>
          <a:bodyPr>
            <a:normAutofit/>
          </a:bodyPr>
          <a:lstStyle/>
          <a:p>
            <a:pPr marL="0" indent="0">
              <a:buNone/>
            </a:pPr>
            <a:r>
              <a:rPr lang="en-US" dirty="0"/>
              <a:t>Training and development is essential for every company. A constant focus on these aspects can guarantee each company the achievement of every target, as well as the Return on Investment.</a:t>
            </a:r>
            <a:endParaRPr lang="en-US"/>
          </a:p>
        </p:txBody>
      </p:sp>
      <p:pic>
        <p:nvPicPr>
          <p:cNvPr id="7" name="Graphic 6" descr="Business Growth">
            <a:extLst>
              <a:ext uri="{FF2B5EF4-FFF2-40B4-BE49-F238E27FC236}">
                <a16:creationId xmlns:a16="http://schemas.microsoft.com/office/drawing/2014/main" id="{08B08F59-9484-42FD-8DC7-1C6271A484F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666126" y="645106"/>
            <a:ext cx="5247747" cy="5247747"/>
          </a:xfrm>
          <a:prstGeom prst="rect">
            <a:avLst/>
          </a:prstGeom>
        </p:spPr>
      </p:pic>
    </p:spTree>
    <p:extLst>
      <p:ext uri="{BB962C8B-B14F-4D97-AF65-F5344CB8AC3E}">
        <p14:creationId xmlns:p14="http://schemas.microsoft.com/office/powerpoint/2010/main" val="23521036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A14902AA-4E7E-4D93-A756-AC2EF9AAF9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376"/>
            <a:ext cx="12191998"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7" name="Freeform 6">
            <a:extLst>
              <a:ext uri="{FF2B5EF4-FFF2-40B4-BE49-F238E27FC236}">
                <a16:creationId xmlns:a16="http://schemas.microsoft.com/office/drawing/2014/main" id="{AE0AE5A0-0098-4DC4-82DC-CCE4071B6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71285" y="626654"/>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accent1">
              <a:lumMod val="75000"/>
            </a:schemeClr>
          </a:solidFill>
          <a:ln w="0">
            <a:noFill/>
            <a:prstDash val="solid"/>
            <a:round/>
            <a:headEnd/>
            <a:tailEnd/>
          </a:ln>
        </p:spPr>
      </p:sp>
      <p:sp useBgFill="1">
        <p:nvSpPr>
          <p:cNvPr id="19" name="Rectangle 18">
            <a:extLst>
              <a:ext uri="{FF2B5EF4-FFF2-40B4-BE49-F238E27FC236}">
                <a16:creationId xmlns:a16="http://schemas.microsoft.com/office/drawing/2014/main" id="{B6D28670-6E3D-4F4B-AD22-EFA33BF3CA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6632" y="1010265"/>
            <a:ext cx="11115368" cy="5847734"/>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9C9884-86CC-0F44-8DBA-641F466009E5}"/>
              </a:ext>
            </a:extLst>
          </p:cNvPr>
          <p:cNvSpPr>
            <a:spLocks noGrp="1"/>
          </p:cNvSpPr>
          <p:nvPr>
            <p:ph type="title"/>
          </p:nvPr>
        </p:nvSpPr>
        <p:spPr>
          <a:xfrm>
            <a:off x="1371600" y="1281916"/>
            <a:ext cx="9601200" cy="1485900"/>
          </a:xfrm>
        </p:spPr>
        <p:txBody>
          <a:bodyPr>
            <a:normAutofit/>
          </a:bodyPr>
          <a:lstStyle/>
          <a:p>
            <a:r>
              <a:rPr lang="en-US" dirty="0"/>
              <a:t>REFERENCES</a:t>
            </a:r>
          </a:p>
        </p:txBody>
      </p:sp>
      <p:sp>
        <p:nvSpPr>
          <p:cNvPr id="3" name="Content Placeholder 2">
            <a:extLst>
              <a:ext uri="{FF2B5EF4-FFF2-40B4-BE49-F238E27FC236}">
                <a16:creationId xmlns:a16="http://schemas.microsoft.com/office/drawing/2014/main" id="{4B035C84-4D64-ED4B-B581-BA70E77C5276}"/>
              </a:ext>
            </a:extLst>
          </p:cNvPr>
          <p:cNvSpPr>
            <a:spLocks noGrp="1"/>
          </p:cNvSpPr>
          <p:nvPr>
            <p:ph idx="1"/>
          </p:nvPr>
        </p:nvSpPr>
        <p:spPr>
          <a:xfrm>
            <a:off x="1371600" y="2920620"/>
            <a:ext cx="9601200" cy="2946779"/>
          </a:xfrm>
        </p:spPr>
        <p:txBody>
          <a:bodyPr>
            <a:normAutofit fontScale="32500" lnSpcReduction="20000"/>
          </a:bodyPr>
          <a:lstStyle/>
          <a:p>
            <a:pPr marL="342900" indent="-342900">
              <a:buAutoNum type="arabicPeriod"/>
            </a:pPr>
            <a:r>
              <a:rPr lang="en-US" dirty="0"/>
              <a:t>Tesco Plc. (2022) </a:t>
            </a:r>
            <a:r>
              <a:rPr lang="en-US" i="1" dirty="0"/>
              <a:t>Skills and Training. </a:t>
            </a:r>
            <a:r>
              <a:rPr lang="en-US" dirty="0"/>
              <a:t>Available at: </a:t>
            </a:r>
            <a:r>
              <a:rPr lang="en-US" dirty="0">
                <a:hlinkClick r:id="rId2"/>
              </a:rPr>
              <a:t>https://www.tescoplc.com/sustainability/taking-action/looking-after-colleagues/job-creation-and-skills/skills-and-training/</a:t>
            </a:r>
            <a:r>
              <a:rPr lang="en-US" dirty="0"/>
              <a:t> (Accessed: 27</a:t>
            </a:r>
            <a:r>
              <a:rPr lang="en-US" baseline="30000" dirty="0"/>
              <a:t>th</a:t>
            </a:r>
            <a:r>
              <a:rPr lang="en-US" dirty="0"/>
              <a:t> of January 2022).</a:t>
            </a:r>
          </a:p>
          <a:p>
            <a:pPr marL="342900" indent="-342900">
              <a:buAutoNum type="arabicPeriod"/>
            </a:pPr>
            <a:r>
              <a:rPr lang="en-US" dirty="0"/>
              <a:t>Manpower Services Commission (1981) </a:t>
            </a:r>
            <a:r>
              <a:rPr lang="en-US" i="1" dirty="0"/>
              <a:t>A new training initiative: A programme for action</a:t>
            </a:r>
            <a:r>
              <a:rPr lang="en-US" dirty="0"/>
              <a:t>. London: Her Majesty's Stationery Office 1981.</a:t>
            </a:r>
          </a:p>
          <a:p>
            <a:pPr marL="342900" indent="-342900">
              <a:buAutoNum type="arabicPeriod"/>
            </a:pPr>
            <a:r>
              <a:rPr lang="en-US" dirty="0"/>
              <a:t>Truelove, S. (1992) </a:t>
            </a:r>
            <a:r>
              <a:rPr lang="en-US" i="1" dirty="0"/>
              <a:t>Handbook of Training and Development</a:t>
            </a:r>
            <a:r>
              <a:rPr lang="en-US" dirty="0"/>
              <a:t>. John Wiley &amp; Sons AND Sons LTD, United Kingdom.</a:t>
            </a:r>
          </a:p>
          <a:p>
            <a:pPr marL="342900" indent="-342900">
              <a:buAutoNum type="arabicPeriod"/>
            </a:pPr>
            <a:r>
              <a:rPr lang="en-US" dirty="0" err="1"/>
              <a:t>Sloman</a:t>
            </a:r>
            <a:r>
              <a:rPr lang="en-US" dirty="0"/>
              <a:t>, M . (2005) </a:t>
            </a:r>
            <a:r>
              <a:rPr lang="en-US" i="1" dirty="0"/>
              <a:t>Learning in knowledge‐intensive </a:t>
            </a:r>
            <a:r>
              <a:rPr lang="en-US" i="1" dirty="0" err="1"/>
              <a:t>organisations</a:t>
            </a:r>
            <a:r>
              <a:rPr lang="en-US" i="1" dirty="0"/>
              <a:t> – moving from training to learning</a:t>
            </a:r>
            <a:r>
              <a:rPr lang="en-US" dirty="0"/>
              <a:t>. Development and Learning in Organizations, Vol. 19 No. 6.</a:t>
            </a:r>
          </a:p>
          <a:p>
            <a:pPr marL="342900" indent="-342900">
              <a:buAutoNum type="arabicPeriod"/>
            </a:pPr>
            <a:r>
              <a:rPr lang="en-US" dirty="0" err="1"/>
              <a:t>Gansberghe</a:t>
            </a:r>
            <a:r>
              <a:rPr lang="en-US" dirty="0"/>
              <a:t>, D.V. (2003) </a:t>
            </a:r>
            <a:r>
              <a:rPr lang="en-US" i="1" dirty="0"/>
              <a:t>A Glossary of Terms for Human Resource Management (HRM) and Human Resource Development (HRD).</a:t>
            </a:r>
          </a:p>
          <a:p>
            <a:pPr marL="342900" indent="-342900">
              <a:buAutoNum type="arabicPeriod"/>
            </a:pPr>
            <a:r>
              <a:rPr lang="en-US" dirty="0" err="1"/>
              <a:t>Kitson</a:t>
            </a:r>
            <a:r>
              <a:rPr lang="en-US" dirty="0"/>
              <a:t>, M, (2003) </a:t>
            </a:r>
            <a:r>
              <a:rPr lang="en-US" i="1" dirty="0" err="1"/>
              <a:t>Labour</a:t>
            </a:r>
            <a:r>
              <a:rPr lang="en-US" i="1" dirty="0"/>
              <a:t> mobility, training and </a:t>
            </a:r>
            <a:r>
              <a:rPr lang="en-US" i="1" dirty="0" err="1"/>
              <a:t>labour</a:t>
            </a:r>
            <a:r>
              <a:rPr lang="en-US" i="1" dirty="0"/>
              <a:t> force flexibility</a:t>
            </a:r>
            <a:r>
              <a:rPr lang="en-US" dirty="0"/>
              <a:t>, Enterprise Challenged Eds </a:t>
            </a:r>
            <a:r>
              <a:rPr lang="en-US" dirty="0" err="1"/>
              <a:t>Cosh</a:t>
            </a:r>
            <a:r>
              <a:rPr lang="en-US" dirty="0"/>
              <a:t>, A, Hughes, A (ESRC Centre for Business Research, Cambridge University).</a:t>
            </a:r>
          </a:p>
          <a:p>
            <a:pPr marL="342900" indent="-342900">
              <a:buAutoNum type="arabicPeriod"/>
            </a:pPr>
            <a:r>
              <a:rPr lang="en-US" dirty="0" err="1"/>
              <a:t>Masadeh</a:t>
            </a:r>
            <a:r>
              <a:rPr lang="en-US" dirty="0"/>
              <a:t>, M. (2012) </a:t>
            </a:r>
            <a:r>
              <a:rPr lang="en-US" i="1" dirty="0"/>
              <a:t>TRAINING, EDUCATION, DEVELOPMENT AND LEARNING: WHAT IS THE DIFFERENCE? </a:t>
            </a:r>
            <a:r>
              <a:rPr lang="fr-FR" dirty="0" err="1"/>
              <a:t>European</a:t>
            </a:r>
            <a:r>
              <a:rPr lang="fr-FR" dirty="0"/>
              <a:t> Scientific Journal (</a:t>
            </a:r>
            <a:r>
              <a:rPr lang="fr-FR" dirty="0" err="1"/>
              <a:t>European</a:t>
            </a:r>
            <a:r>
              <a:rPr lang="fr-FR" dirty="0"/>
              <a:t> Scientific Institute), Vol. 8, No. 10.</a:t>
            </a:r>
          </a:p>
          <a:p>
            <a:pPr marL="342900" indent="-342900">
              <a:buAutoNum type="arabicPeriod"/>
            </a:pPr>
            <a:r>
              <a:rPr lang="fr-FR" dirty="0"/>
              <a:t>The Times 100 (2021) </a:t>
            </a:r>
            <a:r>
              <a:rPr lang="en-US" i="1" dirty="0"/>
              <a:t>How training and development supports business growth</a:t>
            </a:r>
            <a:r>
              <a:rPr lang="en-US" dirty="0"/>
              <a:t>.</a:t>
            </a:r>
          </a:p>
          <a:p>
            <a:pPr marL="342900" indent="-342900">
              <a:buAutoNum type="arabicPeriod"/>
            </a:pPr>
            <a:r>
              <a:rPr lang="en-US" dirty="0"/>
              <a:t>Surbhi, S. (2018) </a:t>
            </a:r>
            <a:r>
              <a:rPr lang="en-US" i="1" dirty="0"/>
              <a:t>Difference Between Training and Development</a:t>
            </a:r>
            <a:r>
              <a:rPr lang="en-US" dirty="0"/>
              <a:t>. Available at: </a:t>
            </a:r>
            <a:r>
              <a:rPr lang="en-US" dirty="0">
                <a:hlinkClick r:id="rId3"/>
              </a:rPr>
              <a:t>https://keydifferences.com/difference-between-training-and-development.html</a:t>
            </a:r>
            <a:r>
              <a:rPr lang="en-US" dirty="0"/>
              <a:t> (Accessed: 27</a:t>
            </a:r>
            <a:r>
              <a:rPr lang="en-US" baseline="30000" dirty="0"/>
              <a:t>th</a:t>
            </a:r>
            <a:r>
              <a:rPr lang="en-US" dirty="0"/>
              <a:t> of January 2022).</a:t>
            </a:r>
          </a:p>
          <a:p>
            <a:pPr marL="342900" indent="-342900">
              <a:buAutoNum type="arabicPeriod"/>
            </a:pPr>
            <a:r>
              <a:rPr lang="en-US" dirty="0"/>
              <a:t>Infosys (2022) Learning and Development Avenues. Available at: </a:t>
            </a:r>
            <a:r>
              <a:rPr lang="en-US" dirty="0">
                <a:hlinkClick r:id="rId4"/>
              </a:rPr>
              <a:t>https://www.infosys.com/careers/graduates/learning-development.html</a:t>
            </a:r>
            <a:r>
              <a:rPr lang="en-US" dirty="0"/>
              <a:t> (Accessed: 27</a:t>
            </a:r>
            <a:r>
              <a:rPr lang="en-US" baseline="30000" dirty="0"/>
              <a:t>th</a:t>
            </a:r>
            <a:r>
              <a:rPr lang="en-US" dirty="0"/>
              <a:t> of January 2022).</a:t>
            </a:r>
          </a:p>
          <a:p>
            <a:pPr marL="342900" indent="-342900">
              <a:buAutoNum type="arabicPeriod"/>
            </a:pPr>
            <a:r>
              <a:rPr lang="en-US" dirty="0"/>
              <a:t>Infosys (2004) </a:t>
            </a:r>
            <a:r>
              <a:rPr lang="en-US" i="1" dirty="0"/>
              <a:t>Infosys Rated Amongst World's Best in Employee Training and Development</a:t>
            </a:r>
            <a:r>
              <a:rPr lang="en-US" dirty="0"/>
              <a:t>. Available at: </a:t>
            </a:r>
            <a:r>
              <a:rPr lang="en-US" dirty="0">
                <a:hlinkClick r:id="rId5"/>
              </a:rPr>
              <a:t>https://www.infosys.com/newsroom/press-releases/2004/employee-training-and-development.html</a:t>
            </a:r>
            <a:r>
              <a:rPr lang="en-US" dirty="0"/>
              <a:t> (Accessed: 27</a:t>
            </a:r>
            <a:r>
              <a:rPr lang="en-US" baseline="30000" dirty="0"/>
              <a:t>th</a:t>
            </a:r>
            <a:r>
              <a:rPr lang="en-US" dirty="0"/>
              <a:t> of January 2022).</a:t>
            </a:r>
          </a:p>
          <a:p>
            <a:pPr marL="342900" indent="-342900">
              <a:buAutoNum type="arabicPeriod"/>
            </a:pPr>
            <a:r>
              <a:rPr lang="en-US" dirty="0"/>
              <a:t>Simonson, I. (2005) The Effect of Stating Expectations on Customer Satisfaction and Shopping Experience. Available at: </a:t>
            </a:r>
            <a:r>
              <a:rPr lang="en-US" dirty="0">
                <a:hlinkClick r:id="rId6"/>
              </a:rPr>
              <a:t>https://www.gsb.stanford.edu/faculty-research/working-papers/effect-stating-expectations-customer-satisfaction-shopping</a:t>
            </a:r>
            <a:r>
              <a:rPr lang="en-US" dirty="0"/>
              <a:t> (Accessed: 27</a:t>
            </a:r>
            <a:r>
              <a:rPr lang="en-US" baseline="30000" dirty="0"/>
              <a:t>th</a:t>
            </a:r>
            <a:r>
              <a:rPr lang="en-US" dirty="0"/>
              <a:t> of January 2022).</a:t>
            </a:r>
          </a:p>
          <a:p>
            <a:pPr marL="342900" indent="-342900">
              <a:buAutoNum type="arabicPeriod"/>
            </a:pPr>
            <a:endParaRPr lang="en-US" dirty="0"/>
          </a:p>
          <a:p>
            <a:pPr marL="342900" indent="-342900">
              <a:buAutoNum type="arabicPeriod"/>
            </a:pPr>
            <a:endParaRPr lang="en-US" dirty="0"/>
          </a:p>
          <a:p>
            <a:pPr marL="342900" indent="-342900">
              <a:buAutoNum type="arabicPeriod"/>
            </a:pPr>
            <a:endParaRPr lang="en-US" dirty="0"/>
          </a:p>
          <a:p>
            <a:pPr marL="342900" indent="-342900">
              <a:buAutoNum type="arabicPeriod"/>
            </a:pPr>
            <a:endParaRPr lang="fr-FR" dirty="0"/>
          </a:p>
          <a:p>
            <a:pPr marL="342900" indent="-342900">
              <a:buAutoNum type="arabicPeriod"/>
            </a:pPr>
            <a:endParaRPr lang="en-US" dirty="0"/>
          </a:p>
          <a:p>
            <a:pPr marL="342900" indent="-342900">
              <a:buAutoNum type="arabicPeriod"/>
            </a:pPr>
            <a:endParaRPr lang="en-US" dirty="0"/>
          </a:p>
          <a:p>
            <a:pPr marL="342900" indent="-342900">
              <a:buAutoNum type="arabicPeriod"/>
            </a:pPr>
            <a:endParaRPr lang="en-US" dirty="0"/>
          </a:p>
          <a:p>
            <a:pPr marL="342900" indent="-342900">
              <a:buAutoNum type="arabicPeriod"/>
            </a:pPr>
            <a:endParaRPr lang="en-US" dirty="0"/>
          </a:p>
          <a:p>
            <a:pPr marL="342900" indent="-342900">
              <a:buAutoNum type="arabicPeriod"/>
            </a:pPr>
            <a:endParaRPr lang="en-US" dirty="0"/>
          </a:p>
          <a:p>
            <a:pPr marL="342900" indent="-342900">
              <a:buAutoNum type="arabicPeriod"/>
            </a:pPr>
            <a:endParaRPr lang="en-US" dirty="0"/>
          </a:p>
          <a:p>
            <a:pPr marL="342900" indent="-342900">
              <a:buAutoNum type="arabicPeriod"/>
            </a:pPr>
            <a:endParaRPr lang="en-US" dirty="0"/>
          </a:p>
          <a:p>
            <a:pPr marL="342900" indent="-342900">
              <a:buAutoNum type="arabicPeriod"/>
            </a:pPr>
            <a:endParaRPr lang="en-US" dirty="0"/>
          </a:p>
          <a:p>
            <a:pPr marL="342900" indent="-342900">
              <a:buAutoNum type="arabicPeriod"/>
            </a:pPr>
            <a:endParaRPr lang="en-US" dirty="0"/>
          </a:p>
        </p:txBody>
      </p:sp>
    </p:spTree>
    <p:extLst>
      <p:ext uri="{BB962C8B-B14F-4D97-AF65-F5344CB8AC3E}">
        <p14:creationId xmlns:p14="http://schemas.microsoft.com/office/powerpoint/2010/main" val="221528856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Trunchiere">
  <a:themeElements>
    <a:clrScheme name="Trunchiere">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Trunchiere">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Trunchier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TM10001105[[fn=Trunchiere]]</Template>
  <TotalTime>419</TotalTime>
  <Words>909</Words>
  <Application>Microsoft Office PowerPoint</Application>
  <PresentationFormat>Ecran lat</PresentationFormat>
  <Paragraphs>69</Paragraphs>
  <Slides>10</Slides>
  <Notes>0</Notes>
  <HiddenSlides>0</HiddenSlides>
  <MMClips>0</MMClips>
  <ScaleCrop>false</ScaleCrop>
  <HeadingPairs>
    <vt:vector size="6" baseType="variant">
      <vt:variant>
        <vt:lpstr>Fonturi utilizate</vt:lpstr>
      </vt:variant>
      <vt:variant>
        <vt:i4>2</vt:i4>
      </vt:variant>
      <vt:variant>
        <vt:lpstr>Temă</vt:lpstr>
      </vt:variant>
      <vt:variant>
        <vt:i4>1</vt:i4>
      </vt:variant>
      <vt:variant>
        <vt:lpstr>Titluri diapozitive</vt:lpstr>
      </vt:variant>
      <vt:variant>
        <vt:i4>10</vt:i4>
      </vt:variant>
    </vt:vector>
  </HeadingPairs>
  <TitlesOfParts>
    <vt:vector size="13" baseType="lpstr">
      <vt:lpstr>Arial</vt:lpstr>
      <vt:lpstr>Franklin Gothic Book</vt:lpstr>
      <vt:lpstr>Trunchiere</vt:lpstr>
      <vt:lpstr>training</vt:lpstr>
      <vt:lpstr>OVERVIEW</vt:lpstr>
      <vt:lpstr>Training and development definitions</vt:lpstr>
      <vt:lpstr>Difference between training and development</vt:lpstr>
      <vt:lpstr>TESCO – CHANGES AND NEEDS</vt:lpstr>
      <vt:lpstr>METHODS OF DEVELOPMENT - TESCO</vt:lpstr>
      <vt:lpstr>METHODS OF DEVELOPMENT – INFOSYS</vt:lpstr>
      <vt:lpstr>TRAINING PROGRAM - TESCO</vt:lpstr>
      <vt:lpstr>CONCLUSIONS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training</dc:title>
  <dc:creator>Diana Beceriu</dc:creator>
  <cp:lastModifiedBy>Alina Culea</cp:lastModifiedBy>
  <cp:revision>3</cp:revision>
  <dcterms:created xsi:type="dcterms:W3CDTF">2022-01-27T18:17:00Z</dcterms:created>
  <dcterms:modified xsi:type="dcterms:W3CDTF">2022-01-29T08:16:14Z</dcterms:modified>
</cp:coreProperties>
</file>