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25" d="100"/>
          <a:sy n="125" d="100"/>
        </p:scale>
        <p:origin x="119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mailto:Tim.Bashford@uwtsd.ac.uk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Network Services</a:t>
            </a:r>
            <a:br>
              <a:rPr lang="en-GB" dirty="0" smtClean="0"/>
            </a:br>
            <a:r>
              <a:rPr lang="en-GB" dirty="0" smtClean="0"/>
              <a:t>1 – Module Introduction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Tim Bashford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86699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this module, you will learn about the core network services:</a:t>
            </a:r>
          </a:p>
          <a:p>
            <a:pPr lvl="1"/>
            <a:r>
              <a:rPr lang="en-GB" dirty="0" smtClean="0"/>
              <a:t>DNS</a:t>
            </a:r>
          </a:p>
          <a:p>
            <a:pPr lvl="1"/>
            <a:r>
              <a:rPr lang="en-GB" dirty="0" smtClean="0"/>
              <a:t>DHCP</a:t>
            </a:r>
          </a:p>
          <a:p>
            <a:pPr lvl="1"/>
            <a:r>
              <a:rPr lang="en-GB" dirty="0" smtClean="0"/>
              <a:t>Active Directory</a:t>
            </a:r>
          </a:p>
          <a:p>
            <a:r>
              <a:rPr lang="en-GB" dirty="0" smtClean="0"/>
              <a:t>With some passive work on hypervisors, virtualisation and cloud technologies.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20330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will be a very practical, hands-on module.</a:t>
            </a:r>
          </a:p>
          <a:p>
            <a:r>
              <a:rPr lang="en-GB" dirty="0" smtClean="0"/>
              <a:t>Being taught through System Centre Virtual Machine Manager; Microsoft’s cloud technology on top of Hyper-V.</a:t>
            </a:r>
          </a:p>
          <a:p>
            <a:pPr lvl="1"/>
            <a:r>
              <a:rPr lang="en-GB" dirty="0" smtClean="0"/>
              <a:t>Very close to SOAC’s mission-critical hardware; not something to mess around with.</a:t>
            </a:r>
          </a:p>
          <a:p>
            <a:pPr lvl="1"/>
            <a:r>
              <a:rPr lang="en-GB" dirty="0" smtClean="0"/>
              <a:t>You’ll learn some of the skills currently most sought by employers in an emergent field.  “Cloud” is a buzzword, seemingly here to stay.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03507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This module is entirely assessed through 5 worksheets which are to be submitted on </a:t>
            </a:r>
            <a:r>
              <a:rPr lang="en-GB" b="1" dirty="0" smtClean="0"/>
              <a:t>05/05/17</a:t>
            </a:r>
            <a:r>
              <a:rPr lang="en-GB" dirty="0" smtClean="0"/>
              <a:t>.</a:t>
            </a:r>
            <a:endParaRPr lang="en-GB" dirty="0" smtClean="0"/>
          </a:p>
          <a:p>
            <a:pPr lvl="1"/>
            <a:r>
              <a:rPr lang="en-GB" dirty="0" smtClean="0"/>
              <a:t>“Groups” </a:t>
            </a:r>
            <a:r>
              <a:rPr lang="en-GB" dirty="0" smtClean="0"/>
              <a:t>of </a:t>
            </a:r>
            <a:r>
              <a:rPr lang="en-GB" dirty="0" smtClean="0"/>
              <a:t>1-2.</a:t>
            </a:r>
            <a:endParaRPr lang="en-GB" dirty="0" smtClean="0"/>
          </a:p>
          <a:p>
            <a:pPr lvl="1"/>
            <a:r>
              <a:rPr lang="en-GB" dirty="0" smtClean="0"/>
              <a:t>You should complete the practical work as part of your group, but </a:t>
            </a:r>
            <a:r>
              <a:rPr lang="en-GB" b="1" dirty="0" smtClean="0"/>
              <a:t>write the worksheet up yourself</a:t>
            </a:r>
            <a:r>
              <a:rPr lang="en-GB" dirty="0" smtClean="0"/>
              <a:t>.  You may, of course, use the same screenshots as the </a:t>
            </a:r>
            <a:r>
              <a:rPr lang="en-GB" dirty="0" smtClean="0"/>
              <a:t>others in </a:t>
            </a:r>
            <a:r>
              <a:rPr lang="en-GB" dirty="0" smtClean="0"/>
              <a:t>your group.</a:t>
            </a:r>
          </a:p>
          <a:p>
            <a:pPr lvl="1"/>
            <a:r>
              <a:rPr lang="en-GB" dirty="0" smtClean="0"/>
              <a:t>I will ask each group member to honestly assess every other group member’s practical contribution to the module.  </a:t>
            </a:r>
            <a:r>
              <a:rPr lang="en-GB" b="1" dirty="0" smtClean="0"/>
              <a:t>You will receive an individual mark</a:t>
            </a:r>
            <a:r>
              <a:rPr lang="en-GB" dirty="0" smtClean="0"/>
              <a:t>.</a:t>
            </a:r>
          </a:p>
          <a:p>
            <a:r>
              <a:rPr lang="en-GB" dirty="0" smtClean="0"/>
              <a:t>You will get a reasonable amount of class time to work on the worksheets, however it is almost certain that you will need to spend time outside of class finishing them.</a:t>
            </a:r>
          </a:p>
          <a:p>
            <a:pPr lvl="1"/>
            <a:r>
              <a:rPr lang="en-GB" dirty="0" smtClean="0"/>
              <a:t>Worksheets are sequential; you need to finish worksheet 1 before being able to start worksheet 2, etc.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5599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topics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In this module we’ll cover the full-stack provisioning of a corporate network, including:</a:t>
            </a:r>
          </a:p>
          <a:p>
            <a:pPr lvl="1"/>
            <a:r>
              <a:rPr lang="en-GB" dirty="0" smtClean="0"/>
              <a:t>IP addressing and routing</a:t>
            </a:r>
          </a:p>
          <a:p>
            <a:pPr lvl="1"/>
            <a:r>
              <a:rPr lang="en-GB" dirty="0" smtClean="0"/>
              <a:t>ARP</a:t>
            </a:r>
          </a:p>
          <a:p>
            <a:pPr lvl="1"/>
            <a:r>
              <a:rPr lang="en-GB" dirty="0" smtClean="0"/>
              <a:t>Packet filtering</a:t>
            </a:r>
          </a:p>
          <a:p>
            <a:pPr lvl="1"/>
            <a:r>
              <a:rPr lang="en-GB" dirty="0" smtClean="0"/>
              <a:t>DHCP</a:t>
            </a:r>
          </a:p>
          <a:p>
            <a:pPr lvl="1"/>
            <a:r>
              <a:rPr lang="en-GB" dirty="0" smtClean="0"/>
              <a:t>DNS</a:t>
            </a:r>
          </a:p>
          <a:p>
            <a:pPr lvl="1"/>
            <a:r>
              <a:rPr lang="en-GB" dirty="0" smtClean="0"/>
              <a:t>Active Directory</a:t>
            </a:r>
          </a:p>
          <a:p>
            <a:pPr lvl="1"/>
            <a:r>
              <a:rPr lang="en-GB" dirty="0" smtClean="0"/>
              <a:t>Clustering strategies</a:t>
            </a:r>
          </a:p>
          <a:p>
            <a:pPr lvl="1"/>
            <a:r>
              <a:rPr lang="en-GB" dirty="0" smtClean="0"/>
              <a:t>Failover clustering*</a:t>
            </a:r>
          </a:p>
          <a:p>
            <a:pPr marL="0" indent="0">
              <a:buNone/>
            </a:pPr>
            <a:r>
              <a:rPr lang="en-GB" dirty="0" smtClean="0"/>
              <a:t>* This will be an additional topic if the worksheets are finished satisfactorily before Easter.  This is a very fun topic, so consider this additional motivation to start work early!</a:t>
            </a:r>
          </a:p>
        </p:txBody>
      </p:sp>
    </p:spTree>
    <p:extLst>
      <p:ext uri="{BB962C8B-B14F-4D97-AF65-F5344CB8AC3E}">
        <p14:creationId xmlns:p14="http://schemas.microsoft.com/office/powerpoint/2010/main" val="38440124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Lecturer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Module co-ordinator:		Dr Tim Bashford</a:t>
            </a:r>
          </a:p>
          <a:p>
            <a:pPr marL="0" indent="0">
              <a:buNone/>
            </a:pPr>
            <a:r>
              <a:rPr lang="en-GB" dirty="0" smtClean="0"/>
              <a:t>E-mail: 	</a:t>
            </a:r>
            <a:r>
              <a:rPr lang="en-GB" dirty="0" smtClean="0">
                <a:hlinkClick r:id="rId2"/>
              </a:rPr>
              <a:t>Tim.Bashford@uwtsd.ac.uk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Office: 	MH409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93034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Any questions before we begin?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75445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Divide yourselves into “groups” of 1-2.  If someone’s usually here and you’d like to include in your group, let me know.</a:t>
            </a:r>
          </a:p>
          <a:p>
            <a:pPr lvl="1"/>
            <a:r>
              <a:rPr lang="en-GB" b="1" dirty="0" smtClean="0"/>
              <a:t>These will be permanent groups.</a:t>
            </a:r>
            <a:endParaRPr lang="en-GB" dirty="0" smtClean="0"/>
          </a:p>
          <a:p>
            <a:r>
              <a:rPr lang="en-GB" dirty="0" smtClean="0"/>
              <a:t>I will grant access to your private cloud.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90533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Course texts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 marL="0" indent="0" hangingPunct="0">
              <a:buNone/>
            </a:pPr>
            <a:endParaRPr lang="en-GB" b="1" dirty="0"/>
          </a:p>
          <a:p>
            <a:pPr marL="0" indent="0" hangingPunct="0">
              <a:buNone/>
            </a:pPr>
            <a:r>
              <a:rPr lang="en-GB" b="1" dirty="0"/>
              <a:t>Essential</a:t>
            </a:r>
          </a:p>
          <a:p>
            <a:pPr marL="0" indent="0">
              <a:buNone/>
            </a:pPr>
            <a:r>
              <a:rPr lang="en-GB" dirty="0" err="1"/>
              <a:t>Minasi</a:t>
            </a:r>
            <a:r>
              <a:rPr lang="en-GB" dirty="0"/>
              <a:t> M, et al (2014) </a:t>
            </a:r>
            <a:r>
              <a:rPr lang="en-GB" i="1" dirty="0"/>
              <a:t>Mastering Windows Server 2012 R2, </a:t>
            </a:r>
            <a:r>
              <a:rPr lang="en-GB" dirty="0"/>
              <a:t>John Wiley and </a:t>
            </a:r>
            <a:r>
              <a:rPr lang="en-GB" dirty="0" smtClean="0"/>
              <a:t>Sons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Morimoto R, et al (2013) </a:t>
            </a:r>
            <a:r>
              <a:rPr lang="en-GB" i="1" dirty="0"/>
              <a:t>Windows Server 2012 Unleashed 1st edition</a:t>
            </a:r>
            <a:r>
              <a:rPr lang="en-GB" dirty="0"/>
              <a:t>, </a:t>
            </a:r>
            <a:r>
              <a:rPr lang="en-GB" dirty="0" err="1" smtClean="0"/>
              <a:t>Sams</a:t>
            </a:r>
            <a:r>
              <a:rPr lang="en-GB" dirty="0" smtClean="0"/>
              <a:t>.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 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Background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Minasi</a:t>
            </a:r>
            <a:r>
              <a:rPr lang="en-GB" dirty="0"/>
              <a:t> M, et al(2010) </a:t>
            </a:r>
            <a:r>
              <a:rPr lang="en-GB" i="1" dirty="0"/>
              <a:t>Mastering Windows Server 2008 R2</a:t>
            </a:r>
            <a:r>
              <a:rPr lang="en-GB" dirty="0"/>
              <a:t>, John Wiley </a:t>
            </a:r>
            <a:r>
              <a:rPr lang="en-GB"/>
              <a:t>and </a:t>
            </a:r>
            <a:r>
              <a:rPr lang="en-GB" smtClean="0"/>
              <a:t>Sons.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				</a:t>
            </a:r>
          </a:p>
          <a:p>
            <a:pPr marL="0" indent="0">
              <a:buNone/>
            </a:pPr>
            <a:r>
              <a:rPr lang="en-GB" dirty="0"/>
              <a:t>Hester M, Henley C (2010) </a:t>
            </a:r>
            <a:r>
              <a:rPr lang="en-GB" i="1" dirty="0"/>
              <a:t>Microsoft Windows Server 2008 R2 Administration Instant Reference 1st edition, </a:t>
            </a:r>
            <a:r>
              <a:rPr lang="en-GB" dirty="0"/>
              <a:t>John Wiley and </a:t>
            </a:r>
            <a:r>
              <a:rPr lang="en-GB" dirty="0" smtClean="0"/>
              <a:t>Sons.</a:t>
            </a:r>
            <a:r>
              <a:rPr lang="en-GB" dirty="0"/>
              <a:t>	</a:t>
            </a:r>
          </a:p>
          <a:p>
            <a:pPr marL="0" indent="0">
              <a:buNone/>
            </a:pPr>
            <a:r>
              <a:rPr lang="en-GB" dirty="0"/>
              <a:t>		</a:t>
            </a:r>
          </a:p>
          <a:p>
            <a:pPr marL="0" indent="0">
              <a:buNone/>
            </a:pPr>
            <a:r>
              <a:rPr lang="en-GB" dirty="0" err="1"/>
              <a:t>SilberSchatz</a:t>
            </a:r>
            <a:r>
              <a:rPr lang="en-GB" dirty="0"/>
              <a:t> A, et al, (2009) </a:t>
            </a:r>
            <a:r>
              <a:rPr lang="en-GB" i="1" dirty="0"/>
              <a:t>Operating System Concepts 8th edition,</a:t>
            </a:r>
            <a:r>
              <a:rPr lang="en-GB" dirty="0"/>
              <a:t> John Wiley and </a:t>
            </a:r>
            <a:r>
              <a:rPr lang="en-GB" dirty="0" smtClean="0"/>
              <a:t>Sons.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		</a:t>
            </a:r>
          </a:p>
          <a:p>
            <a:pPr marL="0" indent="0">
              <a:buNone/>
            </a:pPr>
            <a:r>
              <a:rPr lang="en-GB" dirty="0"/>
              <a:t>Hallberg B. (2013) Networking: A beginner’s guide 6th edition, McGraw-Hill </a:t>
            </a:r>
            <a:r>
              <a:rPr lang="en-GB" dirty="0" smtClean="0"/>
              <a:t>Osborne.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Aitchison R, (2011) </a:t>
            </a:r>
            <a:r>
              <a:rPr lang="en-GB" i="1" dirty="0"/>
              <a:t>Pro DNS and BIND 10 1st edition</a:t>
            </a:r>
            <a:r>
              <a:rPr lang="en-GB" dirty="0"/>
              <a:t>, </a:t>
            </a:r>
            <a:r>
              <a:rPr lang="en-GB" dirty="0" err="1"/>
              <a:t>APress</a:t>
            </a:r>
            <a:r>
              <a:rPr lang="en-GB" dirty="0"/>
              <a:t> </a:t>
            </a:r>
            <a:r>
              <a:rPr lang="en-GB" dirty="0" smtClean="0"/>
              <a:t>Academic.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			</a:t>
            </a:r>
          </a:p>
          <a:p>
            <a:pPr marL="0" indent="0">
              <a:buNone/>
            </a:pPr>
            <a:r>
              <a:rPr lang="en-GB" dirty="0"/>
              <a:t>Soyinka R,</a:t>
            </a:r>
            <a:r>
              <a:rPr lang="en-GB" i="1" dirty="0"/>
              <a:t> (</a:t>
            </a:r>
            <a:r>
              <a:rPr lang="en-GB" dirty="0"/>
              <a:t>2012) </a:t>
            </a:r>
            <a:r>
              <a:rPr lang="en-GB" i="1" dirty="0"/>
              <a:t>Linux Administration: A Beginners Guide 6th </a:t>
            </a:r>
            <a:r>
              <a:rPr lang="en-GB" i="1" dirty="0" smtClean="0"/>
              <a:t>edition.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Portnoy M, (2012) </a:t>
            </a:r>
            <a:r>
              <a:rPr lang="en-GB" i="1" dirty="0"/>
              <a:t>Virtualization Essentials 1st edition,</a:t>
            </a:r>
            <a:r>
              <a:rPr lang="en-GB" dirty="0"/>
              <a:t> John Wiley and </a:t>
            </a:r>
            <a:r>
              <a:rPr lang="en-GB" dirty="0" smtClean="0"/>
              <a:t>Sons.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b="1" dirty="0"/>
              <a:t>Journals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Communications of the ACM</a:t>
            </a:r>
          </a:p>
          <a:p>
            <a:pPr marL="0" indent="0">
              <a:buNone/>
            </a:pPr>
            <a:r>
              <a:rPr lang="en-GB" dirty="0"/>
              <a:t>Computer Networks</a:t>
            </a:r>
          </a:p>
          <a:p>
            <a:pPr marL="0" indent="0">
              <a:buNone/>
            </a:pPr>
            <a:r>
              <a:rPr lang="en-GB" dirty="0"/>
              <a:t>Data Communications</a:t>
            </a:r>
          </a:p>
          <a:p>
            <a:pPr marL="0" indent="0">
              <a:buNone/>
            </a:pPr>
            <a:r>
              <a:rPr lang="en-GB" dirty="0"/>
              <a:t>Science </a:t>
            </a:r>
            <a:r>
              <a:rPr lang="en-GB" dirty="0" smtClean="0"/>
              <a:t>Direct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56244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389</Words>
  <Application>Microsoft Office PowerPoint</Application>
  <PresentationFormat>On-screen Show (4:3)</PresentationFormat>
  <Paragraphs>68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Network Services 1 – Module Introduction</vt:lpstr>
      <vt:lpstr>Module aims</vt:lpstr>
      <vt:lpstr>Module structure</vt:lpstr>
      <vt:lpstr>Module assessment</vt:lpstr>
      <vt:lpstr>Module topics</vt:lpstr>
      <vt:lpstr>Lecturer information</vt:lpstr>
      <vt:lpstr>Questions?</vt:lpstr>
      <vt:lpstr>Group assignment</vt:lpstr>
      <vt:lpstr>Course texts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Network Services 1 – Module Introduction</dc:title>
  <dc:creator>Tim</dc:creator>
  <cp:lastModifiedBy>Tim Bashford</cp:lastModifiedBy>
  <cp:revision>9</cp:revision>
  <dcterms:created xsi:type="dcterms:W3CDTF">2006-08-16T00:00:00Z</dcterms:created>
  <dcterms:modified xsi:type="dcterms:W3CDTF">2017-02-03T08:39:10Z</dcterms:modified>
</cp:coreProperties>
</file>